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12"/>
  </p:handoutMasterIdLst>
  <p:sldIdLst>
    <p:sldId id="256" r:id="rId3"/>
    <p:sldId id="583" r:id="rId4"/>
    <p:sldId id="463" r:id="rId5"/>
    <p:sldId id="1058" r:id="rId6"/>
    <p:sldId id="467" r:id="rId7"/>
    <p:sldId id="826" r:id="rId8"/>
    <p:sldId id="827" r:id="rId9"/>
    <p:sldId id="828" r:id="rId10"/>
    <p:sldId id="830" r:id="rId11"/>
    <p:sldId id="831" r:id="rId13"/>
    <p:sldId id="832" r:id="rId14"/>
    <p:sldId id="833" r:id="rId15"/>
    <p:sldId id="834" r:id="rId16"/>
    <p:sldId id="835" r:id="rId17"/>
    <p:sldId id="1053" r:id="rId18"/>
    <p:sldId id="595" r:id="rId19"/>
    <p:sldId id="596" r:id="rId20"/>
    <p:sldId id="837" r:id="rId21"/>
    <p:sldId id="598" r:id="rId22"/>
    <p:sldId id="599" r:id="rId23"/>
    <p:sldId id="600" r:id="rId24"/>
    <p:sldId id="601" r:id="rId25"/>
    <p:sldId id="1051" r:id="rId26"/>
    <p:sldId id="602" r:id="rId27"/>
    <p:sldId id="603" r:id="rId28"/>
    <p:sldId id="604" r:id="rId29"/>
    <p:sldId id="605" r:id="rId30"/>
    <p:sldId id="607" r:id="rId31"/>
    <p:sldId id="608" r:id="rId32"/>
    <p:sldId id="609" r:id="rId33"/>
    <p:sldId id="610" r:id="rId34"/>
    <p:sldId id="611" r:id="rId35"/>
    <p:sldId id="1054" r:id="rId36"/>
    <p:sldId id="612" r:id="rId37"/>
    <p:sldId id="613" r:id="rId38"/>
    <p:sldId id="614" r:id="rId39"/>
    <p:sldId id="615" r:id="rId40"/>
    <p:sldId id="616" r:id="rId41"/>
    <p:sldId id="619" r:id="rId42"/>
    <p:sldId id="623" r:id="rId43"/>
    <p:sldId id="1055" r:id="rId44"/>
    <p:sldId id="624" r:id="rId45"/>
    <p:sldId id="625" r:id="rId46"/>
    <p:sldId id="626" r:id="rId47"/>
    <p:sldId id="627" r:id="rId48"/>
    <p:sldId id="629" r:id="rId49"/>
    <p:sldId id="631" r:id="rId50"/>
    <p:sldId id="632" r:id="rId51"/>
    <p:sldId id="637" r:id="rId52"/>
    <p:sldId id="840" r:id="rId53"/>
    <p:sldId id="946" r:id="rId54"/>
    <p:sldId id="634" r:id="rId55"/>
    <p:sldId id="635" r:id="rId56"/>
    <p:sldId id="638" r:id="rId57"/>
    <p:sldId id="1059" r:id="rId58"/>
    <p:sldId id="841" r:id="rId59"/>
    <p:sldId id="842" r:id="rId60"/>
    <p:sldId id="843" r:id="rId61"/>
    <p:sldId id="849" r:id="rId62"/>
    <p:sldId id="853" r:id="rId63"/>
    <p:sldId id="1056" r:id="rId64"/>
    <p:sldId id="640" r:id="rId65"/>
    <p:sldId id="641" r:id="rId66"/>
    <p:sldId id="642" r:id="rId67"/>
    <p:sldId id="682" r:id="rId68"/>
    <p:sldId id="683" r:id="rId69"/>
    <p:sldId id="684" r:id="rId70"/>
    <p:sldId id="643" r:id="rId71"/>
    <p:sldId id="838" r:id="rId72"/>
    <p:sldId id="645" r:id="rId73"/>
    <p:sldId id="839" r:id="rId74"/>
    <p:sldId id="1057" r:id="rId75"/>
    <p:sldId id="855" r:id="rId76"/>
    <p:sldId id="859" r:id="rId77"/>
    <p:sldId id="856" r:id="rId78"/>
    <p:sldId id="860" r:id="rId79"/>
    <p:sldId id="685" r:id="rId80"/>
    <p:sldId id="686" r:id="rId81"/>
    <p:sldId id="687" r:id="rId82"/>
    <p:sldId id="688" r:id="rId83"/>
    <p:sldId id="1021" r:id="rId84"/>
    <p:sldId id="689" r:id="rId85"/>
    <p:sldId id="692" r:id="rId86"/>
    <p:sldId id="694" r:id="rId87"/>
    <p:sldId id="695" r:id="rId88"/>
    <p:sldId id="698" r:id="rId89"/>
    <p:sldId id="707" r:id="rId90"/>
    <p:sldId id="709" r:id="rId91"/>
    <p:sldId id="721" r:id="rId92"/>
    <p:sldId id="866" r:id="rId93"/>
    <p:sldId id="867" r:id="rId94"/>
    <p:sldId id="868" r:id="rId95"/>
    <p:sldId id="869" r:id="rId96"/>
    <p:sldId id="872" r:id="rId97"/>
    <p:sldId id="874" r:id="rId98"/>
    <p:sldId id="875"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Lst>
  <p:sldSz cx="12192000" cy="6858000"/>
  <p:notesSz cx="6858000" cy="9144000"/>
  <p:custDataLst>
    <p:tags r:id="rId116"/>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2" userDrawn="1">
          <p15:clr>
            <a:srgbClr val="A4A3A4"/>
          </p15:clr>
        </p15:guide>
        <p15:guide id="2" pos="38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9" autoAdjust="0"/>
    <p:restoredTop sz="94656" autoAdjust="0"/>
  </p:normalViewPr>
  <p:slideViewPr>
    <p:cSldViewPr showGuides="1">
      <p:cViewPr varScale="1">
        <p:scale>
          <a:sx n="66" d="100"/>
          <a:sy n="66" d="100"/>
        </p:scale>
        <p:origin x="62" y="302"/>
      </p:cViewPr>
      <p:guideLst>
        <p:guide orient="horz" pos="2172"/>
        <p:guide pos="3862"/>
      </p:guideLst>
    </p:cSldViewPr>
  </p:slideViewPr>
  <p:outlineViewPr>
    <p:cViewPr>
      <p:scale>
        <a:sx n="33" d="100"/>
        <a:sy n="33" d="100"/>
      </p:scale>
      <p:origin x="0" y="-1354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6" Type="http://schemas.openxmlformats.org/officeDocument/2006/relationships/tags" Target="tags/tag1.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handoutMaster" Target="handoutMasters/handoutMaster1.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611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346115"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346116"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346117"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sz="1200"/>
            </a:lvl1pPr>
          </a:lstStyle>
          <a:p>
            <a:pPr>
              <a:defRPr/>
            </a:pPr>
            <a:fld id="{85AFF4D1-3112-473D-8569-9271EFA179F7}"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34509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509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4509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34509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sz="1200"/>
            </a:lvl1pPr>
          </a:lstStyle>
          <a:p>
            <a:pPr>
              <a:defRPr/>
            </a:pPr>
            <a:fld id="{D0C00923-3F41-4A0F-90D1-9D47FD8D07D2}"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00923-3F41-4A0F-90D1-9D47FD8D07D2}"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前面已经初始化了基本的硬件设备，现在需要初始化的是网卡之类的扩展设备</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dev：如果将 flags 设置为 IRQF_SHARED 的话，dev 用来区分不同的中断，一般情况下将dev 设置为设备结构体，dev 会传递给中断处理函数 irq_handler_t 的第二个参数。</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设备驱动功能层是不同的网卡有不同的程序；网络设备接口层的</a:t>
            </a:r>
            <a:r>
              <a:rPr lang="en-US" altLang="zh-CN"/>
              <a:t>net_device</a:t>
            </a:r>
            <a:r>
              <a:rPr lang="zh-CN" altLang="en-US"/>
              <a:t>数据结构是统一的，屏蔽了网卡之间的差距；网络协议接口，则是方便应用层进行编程。</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除以</a:t>
            </a:r>
            <a:r>
              <a:rPr lang="en-US" altLang="zh-CN"/>
              <a:t>2</a:t>
            </a:r>
            <a:r>
              <a:rPr lang="zh-CN" altLang="en-US"/>
              <a:t>：采样频率大于等于目标信号最大频率的2倍，才会不失真</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channel</a:t>
            </a:r>
            <a:r>
              <a:rPr lang="zh-CN" altLang="en-US"/>
              <a:t>左移两位，对准</a:t>
            </a:r>
            <a:r>
              <a:rPr lang="en-US" altLang="zh-CN"/>
              <a:t>ADCCON</a:t>
            </a:r>
            <a:r>
              <a:rPr lang="zh-CN" altLang="en-US"/>
              <a:t>控制寄存器的</a:t>
            </a:r>
            <a:r>
              <a:rPr lang="en-US" altLang="zh-CN"/>
              <a:t>2~4</a:t>
            </a:r>
            <a:r>
              <a:rPr lang="zh-CN" altLang="en-US"/>
              <a:t>位，与</a:t>
            </a:r>
            <a:r>
              <a:rPr lang="en-US" altLang="zh-CN"/>
              <a:t>ADCCON_ENABLE_START</a:t>
            </a:r>
            <a:r>
              <a:rPr lang="zh-CN" altLang="en-US"/>
              <a:t>或运算，对</a:t>
            </a:r>
            <a:r>
              <a:rPr lang="en-US" altLang="zh-CN"/>
              <a:t>ADC</a:t>
            </a:r>
            <a:r>
              <a:rPr lang="zh-CN" altLang="en-US"/>
              <a:t>进行使能，转换结束后，转化标志位（第</a:t>
            </a:r>
            <a:r>
              <a:rPr lang="en-US" altLang="zh-CN"/>
              <a:t>6</a:t>
            </a:r>
            <a:r>
              <a:rPr lang="zh-CN" altLang="en-US"/>
              <a:t>位）为</a:t>
            </a:r>
            <a:r>
              <a:rPr lang="en-US" altLang="zh-CN"/>
              <a:t>1</a:t>
            </a:r>
            <a:r>
              <a:rPr lang="zh-CN" altLang="en-US"/>
              <a:t>，也就是与</a:t>
            </a:r>
            <a:r>
              <a:rPr lang="en-US" altLang="zh-CN"/>
              <a:t>0x40</a:t>
            </a:r>
            <a:r>
              <a:rPr lang="zh-CN" altLang="en-US"/>
              <a:t>的位与结果不为</a:t>
            </a:r>
            <a:r>
              <a:rPr lang="en-US" altLang="zh-CN"/>
              <a:t>0</a:t>
            </a:r>
            <a:r>
              <a:rPr lang="zh-CN" altLang="en-US"/>
              <a:t>。</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BL1：初始化RAM，串口，始终等,关闭Cache，设置栈，加载BL2。</a:t>
            </a:r>
            <a:r>
              <a:rPr lang="en-US" altLang="zh-CN"/>
              <a:t>	</a:t>
            </a:r>
            <a:r>
              <a:rPr lang="zh-CN" altLang="en-US"/>
              <a:t>BL2：初始化其它外设，加载OS内核。BSS段是存放程序中未初始化的全局变量和静态变量的一块内存区域。</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gd_t指针指向结构体</a:t>
            </a:r>
            <a:r>
              <a:rPr lang="en-US" altLang="zh-CN"/>
              <a:t>gd_info</a:t>
            </a:r>
            <a:r>
              <a:rPr lang="zh-CN" altLang="en-US"/>
              <a:t>，定义了全局的系统初始化参数。bd_t类型的指针bd，指向结构体bd_info，这个结构体里面定义的是和开发板硬件相关的全局变量。</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0" y="19050"/>
            <a:ext cx="10972800" cy="574675"/>
          </a:xfrm>
        </p:spPr>
        <p:txBody>
          <a:bodyPr/>
          <a:lstStyle>
            <a:lvl1pPr>
              <a:defRPr u="none"/>
            </a:lvl1p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a:xfrm>
            <a:off x="1" y="6318250"/>
            <a:ext cx="1200151" cy="457200"/>
          </a:xfrm>
        </p:spPr>
        <p:txBody>
          <a:bodyPr/>
          <a:lstStyle>
            <a:lvl1pPr>
              <a:defRPr/>
            </a:lvl1pPr>
          </a:lstStyle>
          <a:p>
            <a:pPr>
              <a:defRPr/>
            </a:pPr>
            <a:fld id="{1BF90D54-6F9A-4012-B6CE-50815C576FC9}" type="slidenum">
              <a:rPr lang="zh-CN" altLang="en-US"/>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766764"/>
            <a:ext cx="2745317" cy="53879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1" y="766764"/>
            <a:ext cx="8039100" cy="53879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a:xfrm>
            <a:off x="1" y="6308725"/>
            <a:ext cx="1200151" cy="457200"/>
          </a:xfrm>
        </p:spPr>
        <p:txBody>
          <a:bodyPr/>
          <a:lstStyle>
            <a:lvl1pPr>
              <a:defRPr/>
            </a:lvl1pPr>
          </a:lstStyle>
          <a:p>
            <a:pPr>
              <a:defRPr/>
            </a:pPr>
            <a:fld id="{6A062D5A-E11C-4664-BC0E-56C89AD400B7}" type="slidenum">
              <a:rPr lang="zh-CN" altLang="en-US"/>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88" y="19050"/>
            <a:ext cx="10972800" cy="574675"/>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24417" y="980729"/>
            <a:ext cx="5384800" cy="517401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内容占位符 3"/>
          <p:cNvSpPr>
            <a:spLocks noGrp="1"/>
          </p:cNvSpPr>
          <p:nvPr>
            <p:ph sz="half" idx="2"/>
          </p:nvPr>
        </p:nvSpPr>
        <p:spPr>
          <a:xfrm>
            <a:off x="6212417" y="980729"/>
            <a:ext cx="5384800" cy="517401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6" name="Rectangle 6"/>
          <p:cNvSpPr>
            <a:spLocks noGrp="1" noChangeArrowheads="1"/>
          </p:cNvSpPr>
          <p:nvPr>
            <p:ph type="sldNum" sz="quarter" idx="10"/>
          </p:nvPr>
        </p:nvSpPr>
        <p:spPr>
          <a:xfrm>
            <a:off x="23284" y="6313488"/>
            <a:ext cx="1464733" cy="457200"/>
          </a:xfrm>
        </p:spPr>
        <p:txBody>
          <a:bodyPr/>
          <a:lstStyle>
            <a:lvl1pPr>
              <a:defRPr/>
            </a:lvl1pPr>
          </a:lstStyle>
          <a:p>
            <a:pPr>
              <a:defRPr/>
            </a:pPr>
            <a:fld id="{FAF7C0E4-0188-4F21-A1E9-4498A8998D4C}" type="slidenum">
              <a:rPr lang="zh-CN" altLang="en-US"/>
            </a:fld>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1" y="766764"/>
            <a:ext cx="10987617" cy="53879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6"/>
          <p:cNvSpPr>
            <a:spLocks noGrp="1" noChangeArrowheads="1"/>
          </p:cNvSpPr>
          <p:nvPr>
            <p:ph type="sldNum" sz="quarter" idx="10"/>
          </p:nvPr>
        </p:nvSpPr>
        <p:spPr>
          <a:xfrm>
            <a:off x="0" y="6308725"/>
            <a:ext cx="1295400" cy="457200"/>
          </a:xfrm>
        </p:spPr>
        <p:txBody>
          <a:bodyPr/>
          <a:lstStyle>
            <a:lvl1pPr>
              <a:defRPr/>
            </a:lvl1pPr>
          </a:lstStyle>
          <a:p>
            <a:pPr>
              <a:defRPr/>
            </a:pPr>
            <a:fld id="{6BF8FD8E-5C33-4484-8E53-39AAACCC6DF6}" type="slidenum">
              <a:rPr lang="zh-CN" altLang="en-US"/>
            </a:fld>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0972800" cy="574675"/>
          </a:xfrm>
        </p:spPr>
        <p:txBody>
          <a:bodyPr/>
          <a:lstStyle/>
          <a:p>
            <a:r>
              <a:rPr lang="zh-CN" altLang="en-US"/>
              <a:t>单击此处编辑母版标题样式</a:t>
            </a:r>
            <a:endParaRPr lang="zh-CN" altLang="en-US" dirty="0"/>
          </a:p>
        </p:txBody>
      </p:sp>
      <p:sp>
        <p:nvSpPr>
          <p:cNvPr id="3" name="表格占位符 2"/>
          <p:cNvSpPr>
            <a:spLocks noGrp="1"/>
          </p:cNvSpPr>
          <p:nvPr>
            <p:ph type="tbl" idx="1" hasCustomPrompt="1"/>
          </p:nvPr>
        </p:nvSpPr>
        <p:spPr>
          <a:xfrm>
            <a:off x="624417" y="764705"/>
            <a:ext cx="10972800" cy="5390034"/>
          </a:xfrm>
        </p:spPr>
        <p:txBody>
          <a:bodyPr/>
          <a:lstStyle/>
          <a:p>
            <a:pPr lvl="0"/>
            <a:r>
              <a:rPr lang="zh-CN" altLang="en-US" noProof="0"/>
              <a:t>单击图标添加表格</a:t>
            </a:r>
            <a:endParaRPr lang="zh-CN" altLang="en-US" noProof="0"/>
          </a:p>
        </p:txBody>
      </p:sp>
      <p:sp>
        <p:nvSpPr>
          <p:cNvPr id="5" name="Rectangle 6"/>
          <p:cNvSpPr>
            <a:spLocks noGrp="1" noChangeArrowheads="1"/>
          </p:cNvSpPr>
          <p:nvPr>
            <p:ph type="sldNum" sz="quarter" idx="10"/>
          </p:nvPr>
        </p:nvSpPr>
        <p:spPr>
          <a:xfrm>
            <a:off x="0" y="6237288"/>
            <a:ext cx="1295400" cy="457200"/>
          </a:xfrm>
        </p:spPr>
        <p:txBody>
          <a:bodyPr/>
          <a:lstStyle>
            <a:lvl1pPr>
              <a:defRPr/>
            </a:lvl1pPr>
          </a:lstStyle>
          <a:p>
            <a:pPr>
              <a:defRPr/>
            </a:pPr>
            <a:fld id="{A9DC9BEE-65FC-4D0A-9BE9-1F60045FE30C}" type="slidenum">
              <a:rPr lang="zh-CN" altLang="en-US"/>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a:xfrm>
            <a:off x="0" y="6354763"/>
            <a:ext cx="1390651" cy="457200"/>
          </a:xfrm>
        </p:spPr>
        <p:txBody>
          <a:bodyPr/>
          <a:lstStyle>
            <a:lvl1pPr>
              <a:defRPr/>
            </a:lvl1pPr>
          </a:lstStyle>
          <a:p>
            <a:pPr>
              <a:defRPr/>
            </a:pPr>
            <a:fld id="{7311D592-D613-49B1-8F70-0A9BE3D910B4}"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a:xfrm>
            <a:off x="61385" y="6273800"/>
            <a:ext cx="1426633" cy="457200"/>
          </a:xfrm>
        </p:spPr>
        <p:txBody>
          <a:bodyPr/>
          <a:lstStyle>
            <a:lvl1pPr>
              <a:defRPr/>
            </a:lvl1pPr>
          </a:lstStyle>
          <a:p>
            <a:pPr>
              <a:defRPr/>
            </a:pPr>
            <a:fld id="{AA21EF30-554C-442E-960E-ECBC663109EB}" type="slidenum">
              <a:rPr lang="zh-CN" altLang="en-US"/>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4417" y="830507"/>
            <a:ext cx="5384800" cy="53242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内容占位符 3"/>
          <p:cNvSpPr>
            <a:spLocks noGrp="1"/>
          </p:cNvSpPr>
          <p:nvPr>
            <p:ph sz="half" idx="2"/>
          </p:nvPr>
        </p:nvSpPr>
        <p:spPr>
          <a:xfrm>
            <a:off x="6212417" y="830506"/>
            <a:ext cx="5384800" cy="53242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Rectangle 6"/>
          <p:cNvSpPr>
            <a:spLocks noGrp="1" noChangeArrowheads="1"/>
          </p:cNvSpPr>
          <p:nvPr>
            <p:ph type="sldNum" sz="quarter" idx="10"/>
          </p:nvPr>
        </p:nvSpPr>
        <p:spPr>
          <a:xfrm>
            <a:off x="46568" y="6343650"/>
            <a:ext cx="1056217" cy="457200"/>
          </a:xfrm>
        </p:spPr>
        <p:txBody>
          <a:bodyPr/>
          <a:lstStyle>
            <a:lvl1pPr>
              <a:defRPr/>
            </a:lvl1pPr>
          </a:lstStyle>
          <a:p>
            <a:pPr>
              <a:defRPr/>
            </a:pPr>
            <a:fld id="{0FB4FEF0-415F-4790-8687-5FF62717677D}" type="slidenum">
              <a:rPr lang="zh-CN" altLang="en-US"/>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0" y="46037"/>
            <a:ext cx="10972800" cy="574652"/>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8" name="Rectangle 6"/>
          <p:cNvSpPr>
            <a:spLocks noGrp="1" noChangeArrowheads="1"/>
          </p:cNvSpPr>
          <p:nvPr>
            <p:ph type="sldNum" sz="quarter" idx="10"/>
          </p:nvPr>
        </p:nvSpPr>
        <p:spPr>
          <a:xfrm>
            <a:off x="1" y="6308725"/>
            <a:ext cx="960967" cy="457200"/>
          </a:xfrm>
        </p:spPr>
        <p:txBody>
          <a:bodyPr/>
          <a:lstStyle>
            <a:lvl1pPr>
              <a:defRPr/>
            </a:lvl1pPr>
          </a:lstStyle>
          <a:p>
            <a:pPr>
              <a:defRPr/>
            </a:pPr>
            <a:fld id="{C07A6615-20B3-4812-B6A1-C38E88E7BA8A}" type="slidenum">
              <a:rPr lang="zh-CN" altLang="en-US"/>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Rectangle 6"/>
          <p:cNvSpPr>
            <a:spLocks noGrp="1" noChangeArrowheads="1"/>
          </p:cNvSpPr>
          <p:nvPr>
            <p:ph type="sldNum" sz="quarter" idx="10"/>
          </p:nvPr>
        </p:nvSpPr>
        <p:spPr>
          <a:xfrm>
            <a:off x="46567" y="6237288"/>
            <a:ext cx="960967" cy="457200"/>
          </a:xfrm>
        </p:spPr>
        <p:txBody>
          <a:bodyPr/>
          <a:lstStyle>
            <a:lvl1pPr>
              <a:defRPr/>
            </a:lvl1pPr>
          </a:lstStyle>
          <a:p>
            <a:pPr>
              <a:defRPr/>
            </a:pPr>
            <a:fld id="{45DC3BAD-B4A4-4E9C-A6BD-EE4D9D2E57D9}" type="slidenum">
              <a:rPr lang="zh-CN" altLang="en-US"/>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p:cNvSpPr>
            <a:spLocks noGrp="1" noChangeArrowheads="1"/>
          </p:cNvSpPr>
          <p:nvPr>
            <p:ph type="sldNum" sz="quarter" idx="10"/>
          </p:nvPr>
        </p:nvSpPr>
        <p:spPr>
          <a:xfrm>
            <a:off x="0" y="6237288"/>
            <a:ext cx="1390651" cy="457200"/>
          </a:xfrm>
        </p:spPr>
        <p:txBody>
          <a:bodyPr/>
          <a:lstStyle>
            <a:lvl1pPr>
              <a:defRPr/>
            </a:lvl1pPr>
          </a:lstStyle>
          <a:p>
            <a:pPr>
              <a:defRPr/>
            </a:pPr>
            <a:fld id="{432D6B22-CEA0-4C36-8C68-72E40D83B41A}" type="slidenum">
              <a:rPr lang="zh-CN" altLang="en-US"/>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99" y="731837"/>
            <a:ext cx="4011084" cy="1162050"/>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645619" y="620689"/>
            <a:ext cx="6815667" cy="5505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文本占位符 3"/>
          <p:cNvSpPr>
            <a:spLocks noGrp="1"/>
          </p:cNvSpPr>
          <p:nvPr>
            <p:ph type="body" sz="half" idx="2"/>
          </p:nvPr>
        </p:nvSpPr>
        <p:spPr>
          <a:xfrm>
            <a:off x="609601" y="1916833"/>
            <a:ext cx="4011084" cy="42093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6" name="Rectangle 6"/>
          <p:cNvSpPr>
            <a:spLocks noGrp="1" noChangeArrowheads="1"/>
          </p:cNvSpPr>
          <p:nvPr>
            <p:ph type="sldNum" sz="quarter" idx="10"/>
          </p:nvPr>
        </p:nvSpPr>
        <p:spPr>
          <a:xfrm>
            <a:off x="0" y="6308725"/>
            <a:ext cx="1678517" cy="457200"/>
          </a:xfrm>
        </p:spPr>
        <p:txBody>
          <a:bodyPr/>
          <a:lstStyle>
            <a:lvl1pPr>
              <a:defRPr/>
            </a:lvl1pPr>
          </a:lstStyle>
          <a:p>
            <a:pPr>
              <a:defRPr/>
            </a:pPr>
            <a:fld id="{509C6733-265F-4159-9C9A-73A16F529668}" type="slidenum">
              <a:rPr lang="zh-CN" altLang="en-US"/>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6" name="Rectangle 6"/>
          <p:cNvSpPr>
            <a:spLocks noGrp="1" noChangeArrowheads="1"/>
          </p:cNvSpPr>
          <p:nvPr>
            <p:ph type="sldNum" sz="quarter" idx="10"/>
          </p:nvPr>
        </p:nvSpPr>
        <p:spPr>
          <a:xfrm>
            <a:off x="0" y="6262688"/>
            <a:ext cx="1295400" cy="457200"/>
          </a:xfrm>
        </p:spPr>
        <p:txBody>
          <a:bodyPr/>
          <a:lstStyle>
            <a:lvl1pPr>
              <a:defRPr/>
            </a:lvl1pPr>
          </a:lstStyle>
          <a:p>
            <a:pPr>
              <a:defRPr/>
            </a:pPr>
            <a:fld id="{B79D26B6-9627-43FB-9992-8F6D4E83F863}" type="slidenum">
              <a:rPr lang="zh-CN" altLang="en-US"/>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jpeg"/><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6567" y="28576"/>
            <a:ext cx="10972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4"/>
          <p:cNvSpPr>
            <a:spLocks noGrp="1" noChangeArrowheads="1"/>
          </p:cNvSpPr>
          <p:nvPr>
            <p:ph type="body" idx="1"/>
          </p:nvPr>
        </p:nvSpPr>
        <p:spPr bwMode="auto">
          <a:xfrm>
            <a:off x="431801" y="865188"/>
            <a:ext cx="11233151" cy="521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p:txBody>
      </p:sp>
      <p:grpSp>
        <p:nvGrpSpPr>
          <p:cNvPr id="1028" name="Group 21"/>
          <p:cNvGrpSpPr/>
          <p:nvPr/>
        </p:nvGrpSpPr>
        <p:grpSpPr bwMode="auto">
          <a:xfrm>
            <a:off x="0" y="6218238"/>
            <a:ext cx="12192000" cy="19050"/>
            <a:chOff x="0" y="3917"/>
            <a:chExt cx="5760" cy="12"/>
          </a:xfrm>
        </p:grpSpPr>
        <p:sp>
          <p:nvSpPr>
            <p:cNvPr id="1031" name="Freeform 17"/>
            <p:cNvSpPr/>
            <p:nvPr/>
          </p:nvSpPr>
          <p:spPr bwMode="ltGray">
            <a:xfrm>
              <a:off x="767" y="3917"/>
              <a:ext cx="252" cy="12"/>
            </a:xfrm>
            <a:custGeom>
              <a:avLst/>
              <a:gdLst>
                <a:gd name="T0" fmla="*/ 286 w 251"/>
                <a:gd name="T1" fmla="*/ 0 h 12"/>
                <a:gd name="T2" fmla="*/ 0 w 251"/>
                <a:gd name="T3" fmla="*/ 0 h 12"/>
                <a:gd name="T4" fmla="*/ 0 w 251"/>
                <a:gd name="T5" fmla="*/ 12 h 12"/>
                <a:gd name="T6" fmla="*/ 286 w 251"/>
                <a:gd name="T7" fmla="*/ 12 h 12"/>
                <a:gd name="T8" fmla="*/ 286 w 251"/>
                <a:gd name="T9" fmla="*/ 0 h 12"/>
                <a:gd name="T10" fmla="*/ 286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2" name="Freeform 18"/>
            <p:cNvSpPr/>
            <p:nvPr/>
          </p:nvSpPr>
          <p:spPr bwMode="ltGray">
            <a:xfrm>
              <a:off x="0" y="3917"/>
              <a:ext cx="351" cy="12"/>
            </a:xfrm>
            <a:custGeom>
              <a:avLst/>
              <a:gdLst>
                <a:gd name="T0" fmla="*/ 0 w 251"/>
                <a:gd name="T1" fmla="*/ 0 h 12"/>
                <a:gd name="T2" fmla="*/ 0 w 251"/>
                <a:gd name="T3" fmla="*/ 12 h 12"/>
                <a:gd name="T4" fmla="*/ 31429835 w 251"/>
                <a:gd name="T5" fmla="*/ 12 h 12"/>
                <a:gd name="T6" fmla="*/ 31429835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3" name="Freeform 19"/>
            <p:cNvSpPr/>
            <p:nvPr/>
          </p:nvSpPr>
          <p:spPr bwMode="ltGray">
            <a:xfrm>
              <a:off x="1021" y="3917"/>
              <a:ext cx="4739" cy="12"/>
            </a:xfrm>
            <a:custGeom>
              <a:avLst/>
              <a:gdLst>
                <a:gd name="T0" fmla="*/ 5277 w 4724"/>
                <a:gd name="T1" fmla="*/ 0 h 12"/>
                <a:gd name="T2" fmla="*/ 0 w 4724"/>
                <a:gd name="T3" fmla="*/ 0 h 12"/>
                <a:gd name="T4" fmla="*/ 0 w 4724"/>
                <a:gd name="T5" fmla="*/ 12 h 12"/>
                <a:gd name="T6" fmla="*/ 5277 w 4724"/>
                <a:gd name="T7" fmla="*/ 12 h 12"/>
                <a:gd name="T8" fmla="*/ 5277 w 4724"/>
                <a:gd name="T9" fmla="*/ 0 h 12"/>
                <a:gd name="T10" fmla="*/ 5277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1572" name="Freeform 20"/>
            <p:cNvSpPr/>
            <p:nvPr/>
          </p:nvSpPr>
          <p:spPr bwMode="ltGray">
            <a:xfrm>
              <a:off x="350" y="3917"/>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p:spPr>
          <p:txBody>
            <a:bodyPr/>
            <a:lstStyle/>
            <a:p>
              <a:pPr eaLnBrk="1" hangingPunct="1">
                <a:defRPr/>
              </a:pPr>
              <a:endParaRPr lang="zh-CN" altLang="en-US">
                <a:ea typeface="黑体" panose="02010609060101010101" pitchFamily="2" charset="-122"/>
              </a:endParaRPr>
            </a:p>
          </p:txBody>
        </p:sp>
      </p:grpSp>
      <p:pic>
        <p:nvPicPr>
          <p:cNvPr id="1029" name="图片 1"/>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1352584" y="1"/>
            <a:ext cx="7928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Grp="1" noChangeArrowheads="1"/>
          </p:cNvSpPr>
          <p:nvPr>
            <p:ph type="sldNum" sz="quarter" idx="4"/>
          </p:nvPr>
        </p:nvSpPr>
        <p:spPr bwMode="auto">
          <a:xfrm>
            <a:off x="4078818" y="6381750"/>
            <a:ext cx="3600449"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400" b="1">
                <a:solidFill>
                  <a:srgbClr val="FF3300"/>
                </a:solidFill>
                <a:effectLst>
                  <a:outerShdw blurRad="38100" dist="38100" dir="2700000" algn="tl">
                    <a:srgbClr val="C0C0C0"/>
                  </a:outerShdw>
                </a:effectLst>
                <a:latin typeface="Times New Roman" panose="02020603050405020304" pitchFamily="18" charset="0"/>
              </a:defRPr>
            </a:lvl1pPr>
          </a:lstStyle>
          <a:p>
            <a:pPr>
              <a:defRPr/>
            </a:pPr>
            <a:fld id="{24820A8A-24A6-4528-B171-B5AC14115B1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txStyles>
    <p:title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svg"/><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35188" y="2708275"/>
            <a:ext cx="8115300" cy="762000"/>
          </a:xfrm>
        </p:spPr>
        <p:txBody>
          <a:bodyPr/>
          <a:lstStyle/>
          <a:p>
            <a:pPr algn="ctr" eaLnBrk="1" hangingPunct="1"/>
            <a:r>
              <a:rPr lang="zh-CN" altLang="en-US" sz="4400">
                <a:solidFill>
                  <a:schemeClr val="tx1"/>
                </a:solidFill>
                <a:latin typeface="Times New Roman" panose="02020603050405020304" pitchFamily="18" charset="0"/>
                <a:ea typeface="楷体" panose="02010609060101010101" pitchFamily="49" charset="-122"/>
              </a:rPr>
              <a:t>第</a:t>
            </a:r>
            <a:r>
              <a:rPr lang="en-US" altLang="zh-CN" sz="4400">
                <a:solidFill>
                  <a:schemeClr val="tx1"/>
                </a:solidFill>
                <a:latin typeface="Times New Roman" panose="02020603050405020304" pitchFamily="18" charset="0"/>
                <a:ea typeface="楷体" panose="02010609060101010101" pitchFamily="49" charset="-122"/>
              </a:rPr>
              <a:t>5</a:t>
            </a:r>
            <a:r>
              <a:rPr lang="zh-CN" altLang="en-US" sz="4400">
                <a:solidFill>
                  <a:schemeClr val="tx1"/>
                </a:solidFill>
                <a:latin typeface="Times New Roman" panose="02020603050405020304" pitchFamily="18" charset="0"/>
                <a:ea typeface="楷体" panose="02010609060101010101" pitchFamily="49" charset="-122"/>
              </a:rPr>
              <a:t>章  </a:t>
            </a:r>
            <a:r>
              <a:rPr lang="en-US" altLang="zh-CN" sz="4400">
                <a:solidFill>
                  <a:schemeClr val="tx1"/>
                </a:solidFill>
                <a:latin typeface="Times New Roman" panose="02020603050405020304" pitchFamily="18" charset="0"/>
                <a:ea typeface="楷体" panose="02010609060101010101" pitchFamily="49" charset="-122"/>
              </a:rPr>
              <a:t>BootLoader</a:t>
            </a:r>
            <a:r>
              <a:rPr lang="zh-CN" altLang="en-US" sz="4400">
                <a:solidFill>
                  <a:schemeClr val="tx1"/>
                </a:solidFill>
                <a:latin typeface="Times New Roman" panose="02020603050405020304" pitchFamily="18" charset="0"/>
                <a:ea typeface="楷体" panose="02010609060101010101" pitchFamily="49" charset="-122"/>
              </a:rPr>
              <a:t>与设备驱动 </a:t>
            </a:r>
            <a:endParaRPr lang="zh-CN" altLang="en-US" sz="4400">
              <a:solidFill>
                <a:schemeClr val="tx1"/>
              </a:solidFill>
              <a:latin typeface="Times New Roman" panose="02020603050405020304" pitchFamily="18" charset="0"/>
              <a:ea typeface="楷体" panose="020106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1"/>
          <p:cNvSpPr>
            <a:spLocks noChangeArrowheads="1"/>
          </p:cNvSpPr>
          <p:nvPr/>
        </p:nvSpPr>
        <p:spPr bwMode="auto">
          <a:xfrm>
            <a:off x="263352" y="1124744"/>
            <a:ext cx="11809312" cy="343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en-US" altLang="zh-CN" sz="2800"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第二阶段通常用</a:t>
            </a:r>
            <a:r>
              <a:rPr lang="en-US" altLang="zh-CN" dirty="0">
                <a:solidFill>
                  <a:srgbClr val="FF0000"/>
                </a:solidFill>
                <a:latin typeface="Times New Roman" panose="02020603050405020304" pitchFamily="18" charset="0"/>
                <a:ea typeface="楷体" panose="02010609060101010101" pitchFamily="49" charset="-122"/>
              </a:rPr>
              <a:t>C</a:t>
            </a:r>
            <a:r>
              <a:rPr lang="zh-CN" altLang="zh-CN" dirty="0">
                <a:solidFill>
                  <a:srgbClr val="FF0000"/>
                </a:solidFill>
                <a:latin typeface="Times New Roman" panose="02020603050405020304" pitchFamily="18" charset="0"/>
                <a:ea typeface="楷体" panose="02010609060101010101" pitchFamily="49" charset="-122"/>
              </a:rPr>
              <a:t>语言</a:t>
            </a:r>
            <a:r>
              <a:rPr lang="zh-CN" altLang="zh-CN" b="0" dirty="0">
                <a:latin typeface="Times New Roman" panose="02020603050405020304" pitchFamily="18" charset="0"/>
                <a:ea typeface="楷体" panose="02010609060101010101" pitchFamily="49" charset="-122"/>
              </a:rPr>
              <a:t>完成，以便实现更复杂的功能，也使程序有更好的可读性和可移植性。这个阶段的任务有：</a:t>
            </a:r>
            <a:endParaRPr lang="zh-CN" altLang="zh-CN" b="0" dirty="0">
              <a:latin typeface="Times New Roman" panose="02020603050405020304" pitchFamily="18" charset="0"/>
              <a:ea typeface="楷体" panose="02010609060101010101" pitchFamily="49" charset="-122"/>
            </a:endParaRPr>
          </a:p>
          <a:p>
            <a:pPr marL="360045" eaLnBrk="1" hangingPunct="1">
              <a:lnSpc>
                <a:spcPct val="150000"/>
              </a:lnSpc>
              <a:spcBef>
                <a:spcPct val="0"/>
              </a:spcBef>
              <a:buClrTx/>
              <a:buFontTx/>
              <a:buNone/>
            </a:pPr>
            <a:r>
              <a:rPr lang="en-US" altLang="zh-CN" dirty="0">
                <a:solidFill>
                  <a:srgbClr val="FF0000"/>
                </a:solidFill>
                <a:latin typeface="Times New Roman" panose="02020603050405020304" pitchFamily="18" charset="0"/>
                <a:ea typeface="楷体" panose="02010609060101010101" pitchFamily="49" charset="-122"/>
              </a:rPr>
              <a:t>6</a:t>
            </a:r>
            <a:r>
              <a:rPr lang="zh-CN" altLang="en-US" dirty="0">
                <a:solidFill>
                  <a:srgbClr val="FF0000"/>
                </a:solidFill>
                <a:latin typeface="Times New Roman" panose="02020603050405020304" pitchFamily="18" charset="0"/>
                <a:ea typeface="楷体" panose="02010609060101010101" pitchFamily="49" charset="-122"/>
              </a:rPr>
              <a:t>、</a:t>
            </a:r>
            <a:r>
              <a:rPr lang="zh-CN" altLang="zh-CN" b="0" dirty="0">
                <a:latin typeface="Times New Roman" panose="02020603050405020304" pitchFamily="18" charset="0"/>
                <a:ea typeface="楷体" panose="02010609060101010101" pitchFamily="49" charset="-122"/>
              </a:rPr>
              <a:t>初始化本阶段要使用到的硬件设备。</a:t>
            </a:r>
            <a:endParaRPr lang="zh-CN" altLang="zh-CN" b="0" dirty="0">
              <a:latin typeface="Times New Roman" panose="02020603050405020304" pitchFamily="18" charset="0"/>
              <a:ea typeface="楷体" panose="02010609060101010101" pitchFamily="49" charset="-122"/>
            </a:endParaRPr>
          </a:p>
          <a:p>
            <a:pPr marL="360045" eaLnBrk="1" hangingPunct="1">
              <a:lnSpc>
                <a:spcPct val="150000"/>
              </a:lnSpc>
              <a:spcBef>
                <a:spcPct val="0"/>
              </a:spcBef>
              <a:buClrTx/>
              <a:buFontTx/>
              <a:buNone/>
            </a:pPr>
            <a:r>
              <a:rPr lang="en-US" altLang="zh-CN" dirty="0">
                <a:solidFill>
                  <a:srgbClr val="FF0000"/>
                </a:solidFill>
                <a:latin typeface="Times New Roman" panose="02020603050405020304" pitchFamily="18" charset="0"/>
                <a:ea typeface="楷体" panose="02010609060101010101" pitchFamily="49" charset="-122"/>
              </a:rPr>
              <a:t>7</a:t>
            </a:r>
            <a:r>
              <a:rPr lang="zh-CN" altLang="en-US" dirty="0">
                <a:solidFill>
                  <a:srgbClr val="FF0000"/>
                </a:solidFill>
                <a:latin typeface="Times New Roman" panose="02020603050405020304" pitchFamily="18" charset="0"/>
                <a:ea typeface="楷体" panose="02010609060101010101" pitchFamily="49" charset="-122"/>
              </a:rPr>
              <a:t>、</a:t>
            </a:r>
            <a:r>
              <a:rPr lang="zh-CN" altLang="zh-CN" b="0" dirty="0">
                <a:latin typeface="Times New Roman" panose="02020603050405020304" pitchFamily="18" charset="0"/>
                <a:ea typeface="楷体" panose="02010609060101010101" pitchFamily="49" charset="-122"/>
              </a:rPr>
              <a:t>检测系统内存映射。</a:t>
            </a:r>
            <a:endParaRPr lang="zh-CN" altLang="zh-CN" b="0" dirty="0">
              <a:latin typeface="Times New Roman" panose="02020603050405020304" pitchFamily="18" charset="0"/>
              <a:ea typeface="楷体" panose="02010609060101010101" pitchFamily="49" charset="-122"/>
            </a:endParaRPr>
          </a:p>
          <a:p>
            <a:pPr marL="360045" eaLnBrk="1" hangingPunct="1">
              <a:lnSpc>
                <a:spcPct val="150000"/>
              </a:lnSpc>
              <a:spcBef>
                <a:spcPct val="0"/>
              </a:spcBef>
              <a:buClrTx/>
              <a:buFontTx/>
              <a:buNone/>
            </a:pPr>
            <a:r>
              <a:rPr lang="en-US" altLang="zh-CN" dirty="0">
                <a:solidFill>
                  <a:srgbClr val="FF0000"/>
                </a:solidFill>
                <a:latin typeface="Times New Roman" panose="02020603050405020304" pitchFamily="18" charset="0"/>
                <a:ea typeface="楷体" panose="02010609060101010101" pitchFamily="49" charset="-122"/>
              </a:rPr>
              <a:t>8</a:t>
            </a:r>
            <a:r>
              <a:rPr lang="zh-CN" altLang="en-US" dirty="0">
                <a:solidFill>
                  <a:srgbClr val="FF0000"/>
                </a:solidFill>
                <a:latin typeface="Times New Roman" panose="02020603050405020304" pitchFamily="18" charset="0"/>
                <a:ea typeface="楷体" panose="02010609060101010101" pitchFamily="49" charset="-122"/>
              </a:rPr>
              <a:t>、</a:t>
            </a:r>
            <a:r>
              <a:rPr lang="zh-CN" altLang="zh-CN" b="0" dirty="0">
                <a:latin typeface="Times New Roman" panose="02020603050405020304" pitchFamily="18" charset="0"/>
                <a:ea typeface="楷体" panose="02010609060101010101" pitchFamily="49" charset="-122"/>
              </a:rPr>
              <a:t>将</a:t>
            </a:r>
            <a:r>
              <a:rPr lang="zh-CN" altLang="zh-CN" dirty="0">
                <a:solidFill>
                  <a:srgbClr val="FF0000"/>
                </a:solidFill>
                <a:latin typeface="Times New Roman" panose="02020603050405020304" pitchFamily="18" charset="0"/>
                <a:ea typeface="楷体" panose="02010609060101010101" pitchFamily="49" charset="-122"/>
              </a:rPr>
              <a:t>内核映像</a:t>
            </a:r>
            <a:r>
              <a:rPr lang="zh-CN" altLang="zh-CN" b="0" dirty="0">
                <a:latin typeface="Times New Roman" panose="02020603050405020304" pitchFamily="18" charset="0"/>
                <a:ea typeface="楷体" panose="02010609060101010101" pitchFamily="49" charset="-122"/>
              </a:rPr>
              <a:t>和根文件系统映像从</a:t>
            </a:r>
            <a:r>
              <a:rPr lang="en-US" altLang="zh-CN" dirty="0">
                <a:solidFill>
                  <a:srgbClr val="FF0000"/>
                </a:solidFill>
                <a:latin typeface="Times New Roman" panose="02020603050405020304" pitchFamily="18" charset="0"/>
                <a:ea typeface="楷体" panose="02010609060101010101" pitchFamily="49" charset="-122"/>
              </a:rPr>
              <a:t>Flash</a:t>
            </a:r>
            <a:r>
              <a:rPr lang="zh-CN" altLang="zh-CN" dirty="0">
                <a:solidFill>
                  <a:srgbClr val="FF0000"/>
                </a:solidFill>
                <a:latin typeface="Times New Roman" panose="02020603050405020304" pitchFamily="18" charset="0"/>
                <a:ea typeface="楷体" panose="02010609060101010101" pitchFamily="49" charset="-122"/>
              </a:rPr>
              <a:t>读到</a:t>
            </a:r>
            <a:r>
              <a:rPr lang="en-US" altLang="zh-CN" dirty="0">
                <a:solidFill>
                  <a:srgbClr val="FF0000"/>
                </a:solidFill>
                <a:latin typeface="Times New Roman" panose="02020603050405020304" pitchFamily="18" charset="0"/>
                <a:ea typeface="楷体" panose="02010609060101010101" pitchFamily="49" charset="-122"/>
              </a:rPr>
              <a:t>RAM</a:t>
            </a:r>
            <a:r>
              <a:rPr lang="zh-CN" altLang="en-US" b="0" dirty="0">
                <a:latin typeface="Times New Roman" panose="02020603050405020304" pitchFamily="18" charset="0"/>
                <a:ea typeface="楷体" panose="02010609060101010101" pitchFamily="49" charset="-122"/>
              </a:rPr>
              <a:t>，</a:t>
            </a:r>
            <a:r>
              <a:rPr lang="zh-CN" altLang="zh-CN" b="0" dirty="0">
                <a:latin typeface="Times New Roman" panose="02020603050405020304" pitchFamily="18" charset="0"/>
                <a:ea typeface="楷体" panose="02010609060101010101" pitchFamily="49" charset="-122"/>
              </a:rPr>
              <a:t>为内核设置启动参数。</a:t>
            </a:r>
            <a:endParaRPr lang="zh-CN" altLang="zh-CN" b="0" dirty="0">
              <a:latin typeface="Times New Roman" panose="02020603050405020304" pitchFamily="18" charset="0"/>
              <a:ea typeface="楷体" panose="02010609060101010101" pitchFamily="49" charset="-122"/>
            </a:endParaRPr>
          </a:p>
          <a:p>
            <a:pPr marL="360045" eaLnBrk="1" hangingPunct="1">
              <a:lnSpc>
                <a:spcPct val="150000"/>
              </a:lnSpc>
              <a:spcBef>
                <a:spcPct val="0"/>
              </a:spcBef>
              <a:buClrTx/>
              <a:buFontTx/>
              <a:buNone/>
            </a:pPr>
            <a:r>
              <a:rPr lang="en-US" altLang="zh-CN" dirty="0">
                <a:solidFill>
                  <a:srgbClr val="FF0000"/>
                </a:solidFill>
                <a:latin typeface="Times New Roman" panose="02020603050405020304" pitchFamily="18" charset="0"/>
                <a:ea typeface="楷体" panose="02010609060101010101" pitchFamily="49" charset="-122"/>
              </a:rPr>
              <a:t>9</a:t>
            </a:r>
            <a:r>
              <a:rPr lang="zh-CN" altLang="en-US" dirty="0">
                <a:solidFill>
                  <a:srgbClr val="FF0000"/>
                </a:solidFill>
                <a:latin typeface="Times New Roman" panose="02020603050405020304" pitchFamily="18" charset="0"/>
                <a:ea typeface="楷体" panose="02010609060101010101" pitchFamily="49" charset="-122"/>
              </a:rPr>
              <a:t>、</a:t>
            </a:r>
            <a:r>
              <a:rPr lang="zh-CN" altLang="zh-CN" b="0" dirty="0">
                <a:latin typeface="Times New Roman" panose="02020603050405020304" pitchFamily="18" charset="0"/>
                <a:ea typeface="楷体" panose="02010609060101010101" pitchFamily="49" charset="-122"/>
              </a:rPr>
              <a:t>调用内核。</a:t>
            </a:r>
            <a:endParaRPr lang="zh-CN" altLang="zh-CN"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1. </a:t>
            </a:r>
            <a:r>
              <a:rPr lang="zh-CN" altLang="zh-CN" sz="2800" b="0" dirty="0">
                <a:solidFill>
                  <a:schemeClr val="tx1"/>
                </a:solidFill>
                <a:latin typeface="Times New Roman" panose="02020603050405020304" pitchFamily="18" charset="0"/>
                <a:ea typeface="+mn-ea"/>
                <a:cs typeface="Times New Roman" panose="02020603050405020304" pitchFamily="18" charset="0"/>
              </a:rPr>
              <a:t>Boot Loader基本概念与典型结构</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noChangeArrowheads="1"/>
          </p:cNvSpPr>
          <p:nvPr>
            <p:ph type="title"/>
          </p:nvPr>
        </p:nvSpPr>
        <p:spPr>
          <a:xfrm>
            <a:off x="191344" y="770113"/>
            <a:ext cx="11377264" cy="1671464"/>
          </a:xfrm>
        </p:spPr>
        <p:txBody>
          <a:bodyPr/>
          <a:lstStyle/>
          <a:p>
            <a:pPr eaLnBrk="1" hangingPunct="1">
              <a:lnSpc>
                <a:spcPct val="150000"/>
              </a:lnSpc>
            </a:pPr>
            <a:r>
              <a:rPr lang="zh-CN" altLang="en-US" sz="2400" dirty="0">
                <a:latin typeface="Times New Roman" panose="02020603050405020304" pitchFamily="18" charset="0"/>
                <a:ea typeface="楷体" panose="02010609060101010101" pitchFamily="49" charset="-122"/>
              </a:rPr>
              <a:t>　　</a:t>
            </a:r>
            <a:r>
              <a:rPr lang="en-US" altLang="zh-CN" sz="2200" b="0" dirty="0">
                <a:latin typeface="Times New Roman" panose="02020603050405020304" pitchFamily="18" charset="0"/>
                <a:ea typeface="楷体" panose="02010609060101010101" pitchFamily="49" charset="-122"/>
              </a:rPr>
              <a:t>2</a:t>
            </a:r>
            <a:r>
              <a:rPr lang="zh-CN" altLang="zh-CN" sz="2200" b="0" dirty="0">
                <a:latin typeface="Times New Roman" panose="02020603050405020304" pitchFamily="18" charset="0"/>
                <a:ea typeface="楷体" panose="02010609060101010101" pitchFamily="49" charset="-122"/>
              </a:rPr>
              <a:t>．</a:t>
            </a:r>
            <a:r>
              <a:rPr lang="en-US" altLang="zh-CN" sz="2200" b="0" dirty="0">
                <a:latin typeface="Times New Roman" panose="02020603050405020304" pitchFamily="18" charset="0"/>
                <a:ea typeface="楷体" panose="02010609060101010101" pitchFamily="49" charset="-122"/>
              </a:rPr>
              <a:t>ADC</a:t>
            </a:r>
            <a:r>
              <a:rPr lang="zh-CN" altLang="zh-CN" sz="2200" b="0" dirty="0">
                <a:latin typeface="Times New Roman" panose="02020603050405020304" pitchFamily="18" charset="0"/>
                <a:ea typeface="楷体" panose="02010609060101010101" pitchFamily="49" charset="-122"/>
              </a:rPr>
              <a:t>转换时间的计算</a:t>
            </a:r>
            <a:br>
              <a:rPr lang="zh-CN" altLang="zh-CN" sz="2200" b="0" dirty="0">
                <a:latin typeface="Times New Roman" panose="02020603050405020304" pitchFamily="18" charset="0"/>
                <a:ea typeface="楷体" panose="02010609060101010101" pitchFamily="49" charset="-122"/>
              </a:rPr>
            </a:br>
            <a:r>
              <a:rPr lang="zh-CN" altLang="en-US" sz="2200" b="0" dirty="0">
                <a:latin typeface="Times New Roman" panose="02020603050405020304" pitchFamily="18" charset="0"/>
                <a:ea typeface="楷体" panose="02010609060101010101" pitchFamily="49" charset="-122"/>
              </a:rPr>
              <a:t>　　</a:t>
            </a:r>
            <a:r>
              <a:rPr lang="en-US" altLang="zh-CN" sz="2200" b="0" dirty="0">
                <a:latin typeface="Times New Roman" panose="02020603050405020304" pitchFamily="18" charset="0"/>
                <a:ea typeface="楷体" panose="02010609060101010101" pitchFamily="49" charset="-122"/>
              </a:rPr>
              <a:t>A/D</a:t>
            </a:r>
            <a:r>
              <a:rPr lang="zh-CN" altLang="zh-CN" sz="2200" b="0" dirty="0">
                <a:latin typeface="Times New Roman" panose="02020603050405020304" pitchFamily="18" charset="0"/>
                <a:ea typeface="楷体" panose="02010609060101010101" pitchFamily="49" charset="-122"/>
              </a:rPr>
              <a:t>转换时间即完成一次</a:t>
            </a:r>
            <a:r>
              <a:rPr lang="en-US" altLang="zh-CN" sz="2200" b="0" dirty="0">
                <a:latin typeface="Times New Roman" panose="02020603050405020304" pitchFamily="18" charset="0"/>
                <a:ea typeface="楷体" panose="02010609060101010101" pitchFamily="49" charset="-122"/>
              </a:rPr>
              <a:t>A/D</a:t>
            </a:r>
            <a:r>
              <a:rPr lang="zh-CN" altLang="zh-CN" sz="2200" b="0" dirty="0">
                <a:latin typeface="Times New Roman" panose="02020603050405020304" pitchFamily="18" charset="0"/>
                <a:ea typeface="楷体" panose="02010609060101010101" pitchFamily="49" charset="-122"/>
              </a:rPr>
              <a:t>转换所需要的时间。如果系统时钟为</a:t>
            </a:r>
            <a:r>
              <a:rPr lang="en-US" altLang="zh-CN" sz="2200" b="0" dirty="0">
                <a:latin typeface="Times New Roman" panose="02020603050405020304" pitchFamily="18" charset="0"/>
                <a:ea typeface="楷体" panose="02010609060101010101" pitchFamily="49" charset="-122"/>
              </a:rPr>
              <a:t>66 MHz</a:t>
            </a:r>
            <a:r>
              <a:rPr lang="zh-CN" altLang="zh-CN" sz="2200" b="0" dirty="0">
                <a:latin typeface="Times New Roman" panose="02020603050405020304" pitchFamily="18" charset="0"/>
                <a:ea typeface="楷体" panose="02010609060101010101" pitchFamily="49" charset="-122"/>
              </a:rPr>
              <a:t>且</a:t>
            </a:r>
            <a:r>
              <a:rPr lang="en-US" altLang="zh-CN" sz="2200" b="0" dirty="0">
                <a:latin typeface="Times New Roman" panose="02020603050405020304" pitchFamily="18" charset="0"/>
                <a:ea typeface="楷体" panose="02010609060101010101" pitchFamily="49" charset="-122"/>
              </a:rPr>
              <a:t>ADC</a:t>
            </a:r>
            <a:r>
              <a:rPr lang="zh-CN" altLang="zh-CN" sz="2200" b="0" dirty="0">
                <a:latin typeface="Times New Roman" panose="02020603050405020304" pitchFamily="18" charset="0"/>
                <a:ea typeface="楷体" panose="02010609060101010101" pitchFamily="49" charset="-122"/>
              </a:rPr>
              <a:t>时钟源的预分频值为</a:t>
            </a:r>
            <a:r>
              <a:rPr lang="en-US" altLang="zh-CN" sz="2200" b="0" dirty="0">
                <a:latin typeface="Times New Roman" panose="02020603050405020304" pitchFamily="18" charset="0"/>
                <a:ea typeface="楷体" panose="02010609060101010101" pitchFamily="49" charset="-122"/>
              </a:rPr>
              <a:t>9</a:t>
            </a:r>
            <a:r>
              <a:rPr lang="zh-CN" altLang="zh-CN" sz="2200" b="0" dirty="0">
                <a:latin typeface="Times New Roman" panose="02020603050405020304" pitchFamily="18" charset="0"/>
                <a:ea typeface="楷体" panose="02010609060101010101" pitchFamily="49" charset="-122"/>
              </a:rPr>
              <a:t>，则</a:t>
            </a:r>
            <a:r>
              <a:rPr lang="en-US" altLang="zh-CN" sz="2200" b="0" dirty="0">
                <a:latin typeface="Times New Roman" panose="02020603050405020304" pitchFamily="18" charset="0"/>
                <a:ea typeface="楷体" panose="02010609060101010101" pitchFamily="49" charset="-122"/>
              </a:rPr>
              <a:t>10</a:t>
            </a:r>
            <a:r>
              <a:rPr lang="zh-CN" altLang="zh-CN" sz="2200" b="0" dirty="0">
                <a:latin typeface="Times New Roman" panose="02020603050405020304" pitchFamily="18" charset="0"/>
                <a:ea typeface="楷体" panose="02010609060101010101" pitchFamily="49" charset="-122"/>
              </a:rPr>
              <a:t>位数字量的转换时间为</a:t>
            </a:r>
            <a:endParaRPr lang="zh-CN" altLang="en-US" sz="2200" b="0" dirty="0">
              <a:latin typeface="Times New Roman" panose="02020603050405020304" pitchFamily="18" charset="0"/>
              <a:ea typeface="楷体" panose="02010609060101010101" pitchFamily="49" charset="-122"/>
            </a:endParaRPr>
          </a:p>
        </p:txBody>
      </p:sp>
      <p:graphicFrame>
        <p:nvGraphicFramePr>
          <p:cNvPr id="120835" name="对象 4"/>
          <p:cNvGraphicFramePr>
            <a:graphicFrameLocks noChangeAspect="1"/>
          </p:cNvGraphicFramePr>
          <p:nvPr/>
        </p:nvGraphicFramePr>
        <p:xfrm>
          <a:off x="2005173" y="2614931"/>
          <a:ext cx="8548370" cy="1288415"/>
        </p:xfrm>
        <a:graphic>
          <a:graphicData uri="http://schemas.openxmlformats.org/presentationml/2006/ole">
            <mc:AlternateContent xmlns:mc="http://schemas.openxmlformats.org/markup-compatibility/2006">
              <mc:Choice xmlns:v="urn:schemas-microsoft-com:vml" Requires="v">
                <p:oleObj spid="_x0000_s11317" name="" r:id="rId1" imgW="2768600" imgH="419100" progId="Equation.3">
                  <p:embed/>
                </p:oleObj>
              </mc:Choice>
              <mc:Fallback>
                <p:oleObj name="" r:id="rId1" imgW="2768600" imgH="419100" progId="Equation.3">
                  <p:embed/>
                  <p:pic>
                    <p:nvPicPr>
                      <p:cNvPr id="0" name="对象 4"/>
                      <p:cNvPicPr>
                        <a:picLocks noChangeAspect="1" noChangeArrowheads="1"/>
                      </p:cNvPicPr>
                      <p:nvPr/>
                    </p:nvPicPr>
                    <p:blipFill>
                      <a:blip r:embed="rId2"/>
                      <a:srcRect/>
                      <a:stretch>
                        <a:fillRect/>
                      </a:stretch>
                    </p:blipFill>
                    <p:spPr bwMode="auto">
                      <a:xfrm>
                        <a:off x="2005173" y="2614931"/>
                        <a:ext cx="8548370" cy="128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0836" name="TextBox 5"/>
          <p:cNvSpPr txBox="1">
            <a:spLocks noChangeArrowheads="1"/>
          </p:cNvSpPr>
          <p:nvPr/>
        </p:nvSpPr>
        <p:spPr bwMode="auto">
          <a:xfrm>
            <a:off x="839416" y="4149080"/>
            <a:ext cx="10585176" cy="141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ClrTx/>
              <a:buFontTx/>
              <a:buNone/>
            </a:pPr>
            <a:r>
              <a:rPr lang="en-US" altLang="zh-CN" sz="1800" b="0" dirty="0">
                <a:latin typeface="Arial" panose="020B0604020202020204" pitchFamily="34" charset="0"/>
                <a:ea typeface="宋体" panose="02010600030101010101" pitchFamily="2" charset="-122"/>
              </a:rPr>
              <a:t>        </a:t>
            </a:r>
            <a:r>
              <a:rPr lang="zh-CN" altLang="zh-CN" sz="2000" b="0" dirty="0">
                <a:latin typeface="Arial" panose="020B0604020202020204" pitchFamily="34" charset="0"/>
                <a:ea typeface="宋体" panose="02010600030101010101" pitchFamily="2" charset="-122"/>
              </a:rPr>
              <a:t>式中，除以</a:t>
            </a:r>
            <a:r>
              <a:rPr lang="en-US" altLang="zh-CN" sz="2000" b="0" dirty="0">
                <a:latin typeface="Arial" panose="020B0604020202020204" pitchFamily="34" charset="0"/>
                <a:ea typeface="宋体" panose="02010600030101010101" pitchFamily="2" charset="-122"/>
              </a:rPr>
              <a:t>16</a:t>
            </a:r>
            <a:r>
              <a:rPr lang="zh-CN" altLang="zh-CN" sz="2000" b="0" dirty="0">
                <a:latin typeface="Arial" panose="020B0604020202020204" pitchFamily="34" charset="0"/>
                <a:ea typeface="宋体" panose="02010600030101010101" pitchFamily="2" charset="-122"/>
              </a:rPr>
              <a:t>是因为要完成转换至少需要</a:t>
            </a:r>
            <a:r>
              <a:rPr lang="en-US" altLang="zh-CN" sz="2000" b="0" dirty="0">
                <a:latin typeface="Arial" panose="020B0604020202020204" pitchFamily="34" charset="0"/>
                <a:ea typeface="宋体" panose="02010600030101010101" pitchFamily="2" charset="-122"/>
              </a:rPr>
              <a:t>16</a:t>
            </a:r>
            <a:r>
              <a:rPr lang="zh-CN" altLang="zh-CN" sz="2000" b="0" dirty="0">
                <a:latin typeface="Arial" panose="020B0604020202020204" pitchFamily="34" charset="0"/>
                <a:ea typeface="宋体" panose="02010600030101010101" pitchFamily="2" charset="-122"/>
              </a:rPr>
              <a:t>个时钟周期。该</a:t>
            </a:r>
            <a:r>
              <a:rPr lang="en-US" altLang="zh-CN" sz="2000" b="0" dirty="0">
                <a:latin typeface="Arial" panose="020B0604020202020204" pitchFamily="34" charset="0"/>
                <a:ea typeface="宋体" panose="02010600030101010101" pitchFamily="2" charset="-122"/>
              </a:rPr>
              <a:t>ADC</a:t>
            </a:r>
            <a:r>
              <a:rPr lang="zh-CN" altLang="zh-CN" sz="2000" b="0" dirty="0">
                <a:latin typeface="Arial" panose="020B0604020202020204" pitchFamily="34" charset="0"/>
                <a:ea typeface="宋体" panose="02010600030101010101" pitchFamily="2" charset="-122"/>
              </a:rPr>
              <a:t>不具有采样</a:t>
            </a:r>
            <a:r>
              <a:rPr lang="en-US" altLang="zh-CN" sz="2000" b="0" dirty="0">
                <a:latin typeface="Arial" panose="020B0604020202020204" pitchFamily="34" charset="0"/>
                <a:ea typeface="宋体" panose="02010600030101010101" pitchFamily="2" charset="-122"/>
              </a:rPr>
              <a:t>-</a:t>
            </a:r>
            <a:r>
              <a:rPr lang="zh-CN" altLang="zh-CN" sz="2000" b="0" dirty="0">
                <a:latin typeface="Arial" panose="020B0604020202020204" pitchFamily="34" charset="0"/>
                <a:ea typeface="宋体" panose="02010600030101010101" pitchFamily="2" charset="-122"/>
              </a:rPr>
              <a:t>保持电路，因此虽然它具有较高的采样速度，但为了得到精确的转换数据，输入的模拟信号的频率应该不超过</a:t>
            </a:r>
            <a:r>
              <a:rPr lang="en-US" altLang="zh-CN" sz="2000" b="0" dirty="0">
                <a:latin typeface="Arial" panose="020B0604020202020204" pitchFamily="34" charset="0"/>
                <a:ea typeface="宋体" panose="02010600030101010101" pitchFamily="2" charset="-122"/>
              </a:rPr>
              <a:t>100 Hz</a:t>
            </a:r>
            <a:r>
              <a:rPr lang="zh-CN" altLang="zh-CN" sz="2000" b="0" dirty="0">
                <a:latin typeface="Arial" panose="020B0604020202020204" pitchFamily="34" charset="0"/>
                <a:ea typeface="宋体" panose="02010600030101010101" pitchFamily="2" charset="-122"/>
              </a:rPr>
              <a:t>。</a:t>
            </a:r>
            <a:endParaRPr lang="zh-CN" altLang="en-US" sz="1800" b="0" dirty="0">
              <a:latin typeface="Arial" panose="020B0604020202020204" pitchFamily="34" charset="0"/>
              <a:ea typeface="宋体" panose="02010600030101010101" pitchFamily="2" charset="-122"/>
            </a:endParaRPr>
          </a:p>
        </p:txBody>
      </p:sp>
      <p:sp>
        <p:nvSpPr>
          <p:cNvPr id="3"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楷体" panose="02010609060101010101" pitchFamily="49" charset="-122"/>
              </a:rPr>
              <a:t>A/D</a:t>
            </a:r>
            <a:r>
              <a:rPr lang="zh-CN" altLang="zh-CN" sz="2800" dirty="0">
                <a:latin typeface="Times New Roman" panose="02020603050405020304" pitchFamily="18" charset="0"/>
                <a:ea typeface="楷体" panose="02010609060101010101" pitchFamily="49" charset="-122"/>
              </a:rPr>
              <a:t>转换功能驱动实例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noChangeArrowheads="1"/>
          </p:cNvSpPr>
          <p:nvPr>
            <p:ph type="title"/>
          </p:nvPr>
        </p:nvSpPr>
        <p:spPr>
          <a:xfrm>
            <a:off x="191344" y="692696"/>
            <a:ext cx="10441160" cy="1656556"/>
          </a:xfrm>
        </p:spPr>
        <p:txBody>
          <a:bodyPr/>
          <a:lstStyle/>
          <a:p>
            <a:pPr eaLnBrk="1" hangingPunct="1">
              <a:lnSpc>
                <a:spcPct val="150000"/>
              </a:lnSpc>
            </a:pPr>
            <a:r>
              <a:rPr lang="zh-CN" altLang="en-US" sz="2400" dirty="0">
                <a:latin typeface="Times New Roman" panose="02020603050405020304" pitchFamily="18" charset="0"/>
                <a:ea typeface="楷体" panose="02010609060101010101" pitchFamily="49" charset="-122"/>
              </a:rPr>
              <a:t>　　</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ADC</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相关寄存器及其设置</a:t>
            </a:r>
            <a:b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b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与</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A/D</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转换相关的寄存器主要有如下三个：</a:t>
            </a:r>
            <a:b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b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(1)  ADCPSR</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采样预分频寄存器</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。其地址和意义如表</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4-7</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所示。</a:t>
            </a:r>
            <a:endParaRPr lang="zh-CN" altLang="en-US" sz="2400" b="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2185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8194" y="2924944"/>
            <a:ext cx="8039100" cy="1776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楷体" panose="02010609060101010101" pitchFamily="49" charset="-122"/>
              </a:rPr>
              <a:t>A/D</a:t>
            </a:r>
            <a:r>
              <a:rPr lang="zh-CN" altLang="zh-CN" sz="2800" dirty="0">
                <a:latin typeface="Times New Roman" panose="02020603050405020304" pitchFamily="18" charset="0"/>
                <a:ea typeface="楷体" panose="02010609060101010101" pitchFamily="49" charset="-122"/>
              </a:rPr>
              <a:t>转换功能驱动实例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9289" y="1052514"/>
            <a:ext cx="8237537" cy="2592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楷体" panose="02010609060101010101" pitchFamily="49" charset="-122"/>
              </a:rPr>
              <a:t>A/D</a:t>
            </a:r>
            <a:r>
              <a:rPr lang="zh-CN" altLang="zh-CN" sz="2800" dirty="0">
                <a:latin typeface="Times New Roman" panose="02020603050405020304" pitchFamily="18" charset="0"/>
                <a:ea typeface="楷体" panose="02010609060101010101" pitchFamily="49" charset="-122"/>
              </a:rPr>
              <a:t>转换功能驱动实例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95550" y="736600"/>
            <a:ext cx="7516495" cy="538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楷体" panose="02010609060101010101" pitchFamily="49" charset="-122"/>
              </a:rPr>
              <a:t>A/D</a:t>
            </a:r>
            <a:r>
              <a:rPr lang="zh-CN" altLang="zh-CN" sz="2800" dirty="0">
                <a:latin typeface="Times New Roman" panose="02020603050405020304" pitchFamily="18" charset="0"/>
                <a:ea typeface="楷体" panose="02010609060101010101" pitchFamily="49" charset="-122"/>
              </a:rPr>
              <a:t>转换功能驱动实例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23160" y="728345"/>
            <a:ext cx="7381240" cy="5401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楷体" panose="02010609060101010101" pitchFamily="49" charset="-122"/>
              </a:rPr>
              <a:t>A/D</a:t>
            </a:r>
            <a:r>
              <a:rPr lang="zh-CN" altLang="zh-CN" sz="2800" dirty="0">
                <a:latin typeface="Times New Roman" panose="02020603050405020304" pitchFamily="18" charset="0"/>
                <a:ea typeface="楷体" panose="02010609060101010101" pitchFamily="49" charset="-122"/>
              </a:rPr>
              <a:t>转换功能驱动实例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noChangeArrowheads="1"/>
          </p:cNvSpPr>
          <p:nvPr>
            <p:ph type="title"/>
          </p:nvPr>
        </p:nvSpPr>
        <p:spPr>
          <a:xfrm>
            <a:off x="695400" y="677864"/>
            <a:ext cx="10153128" cy="5559425"/>
          </a:xfrm>
        </p:spPr>
        <p:txBody>
          <a:bodyPr/>
          <a:lstStyle/>
          <a:p>
            <a:pPr eaLnBrk="1" hangingPunct="1"/>
            <a:r>
              <a:rPr lang="en-US" altLang="zh-CN" sz="2000" dirty="0">
                <a:latin typeface="Times New Roman" panose="02020603050405020304" pitchFamily="18" charset="0"/>
                <a:ea typeface="楷体" panose="02010609060101010101" pitchFamily="49" charset="-122"/>
              </a:rPr>
              <a:t>5.  ADC</a:t>
            </a:r>
            <a:r>
              <a:rPr lang="zh-CN" altLang="zh-CN" sz="2000" dirty="0">
                <a:latin typeface="Times New Roman" panose="02020603050405020304" pitchFamily="18" charset="0"/>
                <a:ea typeface="楷体" panose="02010609060101010101" pitchFamily="49" charset="-122"/>
              </a:rPr>
              <a:t>驱动程序参考代码</a:t>
            </a:r>
            <a:br>
              <a:rPr lang="zh-CN" altLang="zh-CN" sz="2000" dirty="0">
                <a:latin typeface="Times New Roman" panose="02020603050405020304" pitchFamily="18" charset="0"/>
                <a:ea typeface="楷体" panose="02010609060101010101" pitchFamily="49" charset="-122"/>
              </a:rPr>
            </a:br>
            <a:r>
              <a:rPr lang="zh-CN" altLang="zh-CN" sz="2000" dirty="0">
                <a:latin typeface="Times New Roman" panose="02020603050405020304" pitchFamily="18" charset="0"/>
                <a:ea typeface="楷体" panose="02010609060101010101" pitchFamily="49" charset="-122"/>
              </a:rPr>
              <a:t>下面是</a:t>
            </a:r>
            <a:r>
              <a:rPr lang="en-US" altLang="zh-CN" sz="2000" dirty="0">
                <a:latin typeface="Times New Roman" panose="02020603050405020304" pitchFamily="18" charset="0"/>
                <a:ea typeface="楷体" panose="02010609060101010101" pitchFamily="49" charset="-122"/>
              </a:rPr>
              <a:t>ADC</a:t>
            </a:r>
            <a:r>
              <a:rPr lang="zh-CN" altLang="zh-CN" sz="2000" dirty="0">
                <a:latin typeface="Times New Roman" panose="02020603050405020304" pitchFamily="18" charset="0"/>
                <a:ea typeface="楷体" panose="02010609060101010101" pitchFamily="49" charset="-122"/>
              </a:rPr>
              <a:t>驱动函数参考程序。</a:t>
            </a:r>
            <a:br>
              <a:rPr lang="zh-CN" altLang="zh-CN" sz="2000" dirty="0">
                <a:latin typeface="Times New Roman" panose="02020603050405020304" pitchFamily="18" charset="0"/>
                <a:ea typeface="楷体" panose="02010609060101010101" pitchFamily="49" charset="-122"/>
              </a:rPr>
            </a:br>
            <a:r>
              <a:rPr lang="en-US" altLang="zh-CN" sz="2000" dirty="0">
                <a:latin typeface="Times New Roman" panose="02020603050405020304" pitchFamily="18" charset="0"/>
                <a:ea typeface="楷体" panose="02010609060101010101" pitchFamily="49" charset="-122"/>
              </a:rPr>
              <a:t>(1) </a:t>
            </a:r>
            <a:r>
              <a:rPr lang="zh-CN" altLang="zh-CN" sz="2000" dirty="0">
                <a:latin typeface="Times New Roman" panose="02020603050405020304" pitchFamily="18" charset="0"/>
                <a:ea typeface="楷体" panose="02010609060101010101" pitchFamily="49" charset="-122"/>
              </a:rPr>
              <a:t>定义与</a:t>
            </a:r>
            <a:r>
              <a:rPr lang="en-US" altLang="zh-CN" sz="2000" dirty="0">
                <a:latin typeface="Times New Roman" panose="02020603050405020304" pitchFamily="18" charset="0"/>
                <a:ea typeface="楷体" panose="02010609060101010101" pitchFamily="49" charset="-122"/>
              </a:rPr>
              <a:t>ADC</a:t>
            </a:r>
            <a:r>
              <a:rPr lang="zh-CN" altLang="zh-CN" sz="2000" dirty="0">
                <a:latin typeface="Times New Roman" panose="02020603050405020304" pitchFamily="18" charset="0"/>
                <a:ea typeface="楷体" panose="02010609060101010101" pitchFamily="49" charset="-122"/>
              </a:rPr>
              <a:t>相关的控制位。</a:t>
            </a:r>
            <a:br>
              <a:rPr lang="zh-CN" altLang="zh-CN" sz="2000" dirty="0">
                <a:latin typeface="Times New Roman" panose="02020603050405020304" pitchFamily="18" charset="0"/>
                <a:ea typeface="楷体" panose="02010609060101010101" pitchFamily="49" charset="-122"/>
              </a:rPr>
            </a:br>
            <a:r>
              <a:rPr lang="it-IT" altLang="zh-CN" sz="2000" dirty="0">
                <a:latin typeface="Times New Roman" panose="02020603050405020304" pitchFamily="18" charset="0"/>
                <a:ea typeface="楷体" panose="02010609060101010101" pitchFamily="49" charset="-122"/>
              </a:rPr>
              <a:t>#define ADCCON_FLAG		0x40</a:t>
            </a:r>
            <a:br>
              <a:rPr lang="zh-CN" altLang="zh-CN" sz="2000" dirty="0">
                <a:latin typeface="Times New Roman" panose="02020603050405020304" pitchFamily="18" charset="0"/>
                <a:ea typeface="楷体" panose="02010609060101010101" pitchFamily="49" charset="-122"/>
              </a:rPr>
            </a:br>
            <a:r>
              <a:rPr lang="it-IT" altLang="zh-CN" sz="2000" dirty="0">
                <a:latin typeface="Times New Roman" panose="02020603050405020304" pitchFamily="18" charset="0"/>
                <a:ea typeface="楷体" panose="02010609060101010101" pitchFamily="49" charset="-122"/>
              </a:rPr>
              <a:t>#define ADCCON_SLEEP		0x20</a:t>
            </a:r>
            <a:br>
              <a:rPr lang="zh-CN" altLang="zh-CN" sz="2000" dirty="0">
                <a:latin typeface="Times New Roman" panose="02020603050405020304" pitchFamily="18" charset="0"/>
                <a:ea typeface="楷体" panose="02010609060101010101" pitchFamily="49" charset="-122"/>
              </a:rPr>
            </a:br>
            <a:r>
              <a:rPr lang="it-IT" altLang="zh-CN" sz="2000" dirty="0">
                <a:latin typeface="Times New Roman" panose="02020603050405020304" pitchFamily="18" charset="0"/>
                <a:ea typeface="楷体" panose="02010609060101010101" pitchFamily="49" charset="-122"/>
              </a:rPr>
              <a:t> </a:t>
            </a:r>
            <a:br>
              <a:rPr lang="zh-CN" altLang="zh-CN" sz="2000" dirty="0">
                <a:latin typeface="Times New Roman" panose="02020603050405020304" pitchFamily="18" charset="0"/>
                <a:ea typeface="楷体" panose="02010609060101010101" pitchFamily="49" charset="-122"/>
              </a:rPr>
            </a:br>
            <a:r>
              <a:rPr lang="it-IT" altLang="zh-CN" sz="2000" dirty="0">
                <a:latin typeface="Times New Roman" panose="02020603050405020304" pitchFamily="18" charset="0"/>
                <a:ea typeface="楷体" panose="02010609060101010101" pitchFamily="49" charset="-122"/>
              </a:rPr>
              <a:t>#define ADCCON_ADIN0		(0x0&lt;&lt;2)</a:t>
            </a:r>
            <a:br>
              <a:rPr lang="zh-CN" altLang="zh-CN" sz="2000" dirty="0">
                <a:latin typeface="Times New Roman" panose="02020603050405020304" pitchFamily="18" charset="0"/>
                <a:ea typeface="楷体" panose="02010609060101010101" pitchFamily="49" charset="-122"/>
              </a:rPr>
            </a:br>
            <a:r>
              <a:rPr lang="it-IT" altLang="zh-CN" sz="2000" dirty="0">
                <a:latin typeface="Times New Roman" panose="02020603050405020304" pitchFamily="18" charset="0"/>
                <a:ea typeface="楷体" panose="02010609060101010101" pitchFamily="49" charset="-122"/>
              </a:rPr>
              <a:t>#define ADCCON_ADIN1		(0x1&lt;&lt;2)</a:t>
            </a:r>
            <a:br>
              <a:rPr lang="zh-CN" altLang="zh-CN" sz="2000" dirty="0">
                <a:latin typeface="Times New Roman" panose="02020603050405020304" pitchFamily="18" charset="0"/>
                <a:ea typeface="楷体" panose="02010609060101010101" pitchFamily="49" charset="-122"/>
              </a:rPr>
            </a:br>
            <a:r>
              <a:rPr lang="it-IT" altLang="zh-CN" sz="2000" dirty="0">
                <a:latin typeface="Times New Roman" panose="02020603050405020304" pitchFamily="18" charset="0"/>
                <a:ea typeface="楷体" panose="02010609060101010101" pitchFamily="49" charset="-122"/>
              </a:rPr>
              <a:t>#define ADCCON_ADIN2		(0x2&lt;&lt;2)</a:t>
            </a:r>
            <a:br>
              <a:rPr lang="zh-CN" altLang="zh-CN" sz="2000" dirty="0">
                <a:latin typeface="Times New Roman" panose="02020603050405020304" pitchFamily="18" charset="0"/>
                <a:ea typeface="楷体" panose="02010609060101010101" pitchFamily="49" charset="-122"/>
              </a:rPr>
            </a:br>
            <a:r>
              <a:rPr lang="it-IT" altLang="zh-CN" sz="2000" dirty="0">
                <a:latin typeface="Times New Roman" panose="02020603050405020304" pitchFamily="18" charset="0"/>
                <a:ea typeface="楷体" panose="02010609060101010101" pitchFamily="49" charset="-122"/>
              </a:rPr>
              <a:t>#define ADCCON_ADIN3		(0x3&lt;&lt;2)</a:t>
            </a:r>
            <a:br>
              <a:rPr lang="zh-CN" altLang="zh-CN" sz="2000" dirty="0">
                <a:latin typeface="Times New Roman" panose="02020603050405020304" pitchFamily="18" charset="0"/>
                <a:ea typeface="楷体" panose="02010609060101010101" pitchFamily="49" charset="-122"/>
              </a:rPr>
            </a:br>
            <a:r>
              <a:rPr lang="it-IT" altLang="zh-CN" sz="2000" dirty="0">
                <a:latin typeface="Times New Roman" panose="02020603050405020304" pitchFamily="18" charset="0"/>
                <a:ea typeface="楷体" panose="02010609060101010101" pitchFamily="49" charset="-122"/>
              </a:rPr>
              <a:t>#define ADCCON_ADIN4		(0x4&lt;&lt;2)</a:t>
            </a:r>
            <a:br>
              <a:rPr lang="zh-CN" altLang="zh-CN" sz="2000" dirty="0">
                <a:latin typeface="Times New Roman" panose="02020603050405020304" pitchFamily="18" charset="0"/>
                <a:ea typeface="楷体" panose="02010609060101010101" pitchFamily="49" charset="-122"/>
              </a:rPr>
            </a:br>
            <a:r>
              <a:rPr lang="it-IT" altLang="zh-CN" sz="2000" dirty="0">
                <a:latin typeface="Times New Roman" panose="02020603050405020304" pitchFamily="18" charset="0"/>
                <a:ea typeface="楷体" panose="02010609060101010101" pitchFamily="49" charset="-122"/>
              </a:rPr>
              <a:t>#define ADCCON_ADIN5		(0x5&lt;&lt;2)</a:t>
            </a:r>
            <a:br>
              <a:rPr lang="zh-CN" altLang="zh-CN" sz="2000" dirty="0">
                <a:latin typeface="Times New Roman" panose="02020603050405020304" pitchFamily="18" charset="0"/>
                <a:ea typeface="楷体" panose="02010609060101010101" pitchFamily="49" charset="-122"/>
              </a:rPr>
            </a:br>
            <a:r>
              <a:rPr lang="it-IT" altLang="zh-CN" sz="2000" dirty="0">
                <a:latin typeface="Times New Roman" panose="02020603050405020304" pitchFamily="18" charset="0"/>
                <a:ea typeface="楷体" panose="02010609060101010101" pitchFamily="49" charset="-122"/>
              </a:rPr>
              <a:t>#define ADCCON_ADIN6		(0x6&lt;&lt;2)</a:t>
            </a:r>
            <a:br>
              <a:rPr lang="zh-CN" altLang="zh-CN" sz="2000" dirty="0">
                <a:latin typeface="Times New Roman" panose="02020603050405020304" pitchFamily="18" charset="0"/>
                <a:ea typeface="楷体" panose="02010609060101010101" pitchFamily="49" charset="-122"/>
              </a:rPr>
            </a:br>
            <a:r>
              <a:rPr lang="it-IT" altLang="zh-CN" sz="2000" dirty="0">
                <a:latin typeface="Times New Roman" panose="02020603050405020304" pitchFamily="18" charset="0"/>
                <a:ea typeface="楷体" panose="02010609060101010101" pitchFamily="49" charset="-122"/>
              </a:rPr>
              <a:t>#define ADCCON_ADIN7		(0x7&lt;&lt;2)</a:t>
            </a:r>
            <a:br>
              <a:rPr lang="zh-CN" altLang="zh-CN" sz="2000" dirty="0">
                <a:latin typeface="Times New Roman" panose="02020603050405020304" pitchFamily="18" charset="0"/>
                <a:ea typeface="楷体" panose="02010609060101010101" pitchFamily="49" charset="-122"/>
              </a:rPr>
            </a:br>
            <a:r>
              <a:rPr lang="it-IT" altLang="zh-CN" sz="2000" dirty="0">
                <a:latin typeface="Times New Roman" panose="02020603050405020304" pitchFamily="18" charset="0"/>
                <a:ea typeface="楷体" panose="02010609060101010101" pitchFamily="49" charset="-122"/>
              </a:rPr>
              <a:t> </a:t>
            </a:r>
            <a:br>
              <a:rPr lang="zh-CN" altLang="zh-CN" sz="2000" dirty="0">
                <a:latin typeface="Times New Roman" panose="02020603050405020304" pitchFamily="18" charset="0"/>
                <a:ea typeface="楷体" panose="02010609060101010101" pitchFamily="49" charset="-122"/>
              </a:rPr>
            </a:br>
            <a:r>
              <a:rPr lang="it-IT" altLang="zh-CN" sz="2000" dirty="0">
                <a:latin typeface="Times New Roman" panose="02020603050405020304" pitchFamily="18" charset="0"/>
                <a:ea typeface="楷体" panose="02010609060101010101" pitchFamily="49" charset="-122"/>
              </a:rPr>
              <a:t>#define ADCCON_READ_START		0x2</a:t>
            </a:r>
            <a:br>
              <a:rPr lang="zh-CN" altLang="zh-CN" sz="2000" dirty="0">
                <a:latin typeface="Times New Roman" panose="02020603050405020304" pitchFamily="18" charset="0"/>
                <a:ea typeface="楷体" panose="02010609060101010101" pitchFamily="49" charset="-122"/>
              </a:rPr>
            </a:br>
            <a:r>
              <a:rPr lang="it-IT" altLang="zh-CN" sz="2000" dirty="0">
                <a:latin typeface="Times New Roman" panose="02020603050405020304" pitchFamily="18" charset="0"/>
                <a:ea typeface="楷体" panose="02010609060101010101" pitchFamily="49" charset="-122"/>
              </a:rPr>
              <a:t>#define ADCCON_ENABLE_START	0x1</a:t>
            </a:r>
            <a:br>
              <a:rPr lang="zh-CN" altLang="zh-CN" sz="2000" dirty="0">
                <a:latin typeface="Times New Roman" panose="02020603050405020304" pitchFamily="18" charset="0"/>
                <a:ea typeface="楷体" panose="02010609060101010101" pitchFamily="49" charset="-122"/>
              </a:rPr>
            </a:br>
            <a:endParaRPr lang="zh-CN" altLang="en-US" sz="2000" dirty="0">
              <a:latin typeface="Times New Roman" panose="02020603050405020304" pitchFamily="18" charset="0"/>
              <a:ea typeface="楷体" panose="02010609060101010101" pitchFamily="49" charset="-122"/>
            </a:endParaRPr>
          </a:p>
        </p:txBody>
      </p:sp>
      <p:sp>
        <p:nvSpPr>
          <p:cNvPr id="3"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楷体" panose="02010609060101010101" pitchFamily="49" charset="-122"/>
              </a:rPr>
              <a:t>A/D</a:t>
            </a:r>
            <a:r>
              <a:rPr lang="zh-CN" altLang="zh-CN" sz="2800" dirty="0">
                <a:latin typeface="Times New Roman" panose="02020603050405020304" pitchFamily="18" charset="0"/>
                <a:ea typeface="楷体" panose="02010609060101010101" pitchFamily="49" charset="-122"/>
              </a:rPr>
              <a:t>转换功能驱动实例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noChangeArrowheads="1"/>
          </p:cNvSpPr>
          <p:nvPr>
            <p:ph type="title"/>
          </p:nvPr>
        </p:nvSpPr>
        <p:spPr>
          <a:xfrm>
            <a:off x="191344" y="620688"/>
            <a:ext cx="11161240" cy="5256237"/>
          </a:xfrm>
        </p:spPr>
        <p:txBody>
          <a:bodyPr anchor="t" anchorCtr="0"/>
          <a:lstStyle/>
          <a:p>
            <a:pPr eaLnBrk="1" hangingPunct="1">
              <a:lnSpc>
                <a:spcPct val="150000"/>
              </a:lnSpc>
            </a:pPr>
            <a:r>
              <a:rPr lang="it-IT" altLang="zh-CN" sz="2000" dirty="0">
                <a:latin typeface="Times New Roman" panose="02020603050405020304" pitchFamily="18" charset="0"/>
                <a:ea typeface="楷体" panose="02010609060101010101" pitchFamily="49" charset="-122"/>
              </a:rPr>
              <a:t>(2)  ADC</a:t>
            </a:r>
            <a:r>
              <a:rPr lang="zh-CN" altLang="zh-CN" sz="2000" dirty="0">
                <a:latin typeface="Times New Roman" panose="02020603050405020304" pitchFamily="18" charset="0"/>
                <a:ea typeface="楷体" panose="02010609060101010101" pitchFamily="49" charset="-122"/>
              </a:rPr>
              <a:t>初始化函数。</a:t>
            </a:r>
            <a:br>
              <a:rPr lang="zh-CN" altLang="zh-CN" sz="2000" dirty="0">
                <a:latin typeface="Times New Roman" panose="02020603050405020304" pitchFamily="18" charset="0"/>
                <a:ea typeface="楷体" panose="02010609060101010101" pitchFamily="49" charset="-122"/>
              </a:rPr>
            </a:br>
            <a:r>
              <a:rPr lang="it-IT" altLang="zh-CN" sz="2000" dirty="0">
                <a:latin typeface="Times New Roman" panose="02020603050405020304" pitchFamily="18" charset="0"/>
                <a:ea typeface="楷体" panose="02010609060101010101" pitchFamily="49" charset="-122"/>
              </a:rPr>
              <a:t>/**************************************************************************</a:t>
            </a:r>
            <a:br>
              <a:rPr lang="zh-CN" altLang="zh-CN" sz="2000" dirty="0">
                <a:latin typeface="Times New Roman" panose="02020603050405020304" pitchFamily="18" charset="0"/>
                <a:ea typeface="楷体" panose="02010609060101010101" pitchFamily="49" charset="-122"/>
              </a:rPr>
            </a:br>
            <a:r>
              <a:rPr lang="zh-CN" altLang="zh-CN" sz="2000" dirty="0">
                <a:latin typeface="Times New Roman" panose="02020603050405020304" pitchFamily="18" charset="0"/>
                <a:ea typeface="楷体" panose="02010609060101010101" pitchFamily="49" charset="-122"/>
              </a:rPr>
              <a:t>【功能说明】</a:t>
            </a:r>
            <a:r>
              <a:rPr lang="it-IT" altLang="zh-CN" sz="2000" dirty="0">
                <a:latin typeface="Times New Roman" panose="02020603050405020304" pitchFamily="18" charset="0"/>
                <a:ea typeface="楷体" panose="02010609060101010101" pitchFamily="49" charset="-122"/>
              </a:rPr>
              <a:t>ADC</a:t>
            </a:r>
            <a:r>
              <a:rPr lang="zh-CN" altLang="zh-CN" sz="2000" dirty="0">
                <a:latin typeface="Times New Roman" panose="02020603050405020304" pitchFamily="18" charset="0"/>
                <a:ea typeface="楷体" panose="02010609060101010101" pitchFamily="49" charset="-122"/>
              </a:rPr>
              <a:t>转换时钟频率</a:t>
            </a:r>
            <a:r>
              <a:rPr lang="it-IT" altLang="zh-CN" sz="2000" dirty="0">
                <a:latin typeface="Times New Roman" panose="02020603050405020304" pitchFamily="18" charset="0"/>
                <a:ea typeface="楷体" panose="02010609060101010101" pitchFamily="49" charset="-122"/>
              </a:rPr>
              <a:t>=2*(</a:t>
            </a:r>
            <a:r>
              <a:rPr lang="zh-CN" altLang="zh-CN" sz="2000" dirty="0">
                <a:latin typeface="Times New Roman" panose="02020603050405020304" pitchFamily="18" charset="0"/>
                <a:ea typeface="楷体" panose="02010609060101010101" pitchFamily="49" charset="-122"/>
              </a:rPr>
              <a:t>预分频值</a:t>
            </a:r>
            <a:r>
              <a:rPr lang="it-IT" altLang="zh-CN" sz="2000" dirty="0">
                <a:latin typeface="Times New Roman" panose="02020603050405020304" pitchFamily="18" charset="0"/>
                <a:ea typeface="楷体" panose="02010609060101010101" pitchFamily="49" charset="-122"/>
              </a:rPr>
              <a:t>+1)*16</a:t>
            </a:r>
            <a:br>
              <a:rPr lang="zh-CN" altLang="zh-CN" sz="2000" dirty="0">
                <a:latin typeface="Times New Roman" panose="02020603050405020304" pitchFamily="18" charset="0"/>
                <a:ea typeface="楷体" panose="02010609060101010101" pitchFamily="49" charset="-122"/>
              </a:rPr>
            </a:br>
            <a:r>
              <a:rPr lang="it-IT" altLang="zh-CN" sz="2000" dirty="0">
                <a:latin typeface="Times New Roman" panose="02020603050405020304" pitchFamily="18" charset="0"/>
                <a:ea typeface="楷体" panose="02010609060101010101" pitchFamily="49" charset="-122"/>
              </a:rPr>
              <a:t>            </a:t>
            </a:r>
            <a:r>
              <a:rPr lang="en-US" altLang="zh-CN" sz="2000" dirty="0">
                <a:latin typeface="Times New Roman" panose="02020603050405020304" pitchFamily="18" charset="0"/>
                <a:ea typeface="楷体" panose="02010609060101010101" pitchFamily="49" charset="-122"/>
              </a:rPr>
              <a:t>MCLK=64 MHz</a:t>
            </a:r>
            <a:r>
              <a:rPr lang="zh-CN" altLang="zh-CN" sz="2000" dirty="0">
                <a:latin typeface="Times New Roman" panose="02020603050405020304" pitchFamily="18" charset="0"/>
                <a:ea typeface="楷体" panose="02010609060101010101" pitchFamily="49" charset="-122"/>
              </a:rPr>
              <a:t>时，转换时间计算如下：</a:t>
            </a:r>
            <a:br>
              <a:rPr lang="zh-CN" altLang="zh-CN" sz="2000" dirty="0">
                <a:latin typeface="Times New Roman" panose="02020603050405020304" pitchFamily="18" charset="0"/>
                <a:ea typeface="楷体" panose="02010609060101010101" pitchFamily="49" charset="-122"/>
              </a:rPr>
            </a:br>
            <a:r>
              <a:rPr lang="en-US" altLang="zh-CN" sz="2000" dirty="0">
                <a:latin typeface="Times New Roman" panose="02020603050405020304" pitchFamily="18" charset="0"/>
                <a:ea typeface="楷体" panose="02010609060101010101" pitchFamily="49" charset="-122"/>
              </a:rPr>
              <a:t>            64/2*(20+1)/16=95.2kHz=10.5μs</a:t>
            </a:r>
            <a:br>
              <a:rPr lang="zh-CN" altLang="zh-CN" sz="2000" dirty="0">
                <a:latin typeface="Times New Roman" panose="02020603050405020304" pitchFamily="18" charset="0"/>
                <a:ea typeface="楷体" panose="02010609060101010101" pitchFamily="49" charset="-122"/>
              </a:rPr>
            </a:br>
            <a:r>
              <a:rPr lang="en-US" altLang="zh-CN" sz="2000" dirty="0">
                <a:latin typeface="Times New Roman" panose="02020603050405020304" pitchFamily="18" charset="0"/>
                <a:ea typeface="楷体" panose="02010609060101010101" pitchFamily="49" charset="-122"/>
              </a:rPr>
              <a:t>**************************************************************************/</a:t>
            </a:r>
            <a:br>
              <a:rPr lang="zh-CN" altLang="zh-CN" sz="2000" dirty="0">
                <a:latin typeface="Times New Roman" panose="02020603050405020304" pitchFamily="18" charset="0"/>
                <a:ea typeface="楷体" panose="02010609060101010101" pitchFamily="49" charset="-122"/>
              </a:rPr>
            </a:br>
            <a:r>
              <a:rPr lang="en-US" altLang="zh-CN" sz="2000" dirty="0">
                <a:latin typeface="Times New Roman" panose="02020603050405020304" pitchFamily="18" charset="0"/>
                <a:ea typeface="楷体" panose="02010609060101010101" pitchFamily="49" charset="-122"/>
              </a:rPr>
              <a:t>void </a:t>
            </a:r>
            <a:r>
              <a:rPr lang="en-US" altLang="zh-CN" sz="2000" dirty="0" err="1">
                <a:latin typeface="Times New Roman" panose="02020603050405020304" pitchFamily="18" charset="0"/>
                <a:ea typeface="楷体" panose="02010609060101010101" pitchFamily="49" charset="-122"/>
              </a:rPr>
              <a:t>init_ADdevice</a:t>
            </a:r>
            <a:r>
              <a:rPr lang="en-US" altLang="zh-CN" sz="2000" dirty="0">
                <a:latin typeface="Times New Roman" panose="02020603050405020304" pitchFamily="18" charset="0"/>
                <a:ea typeface="楷体" panose="02010609060101010101" pitchFamily="49" charset="-122"/>
              </a:rPr>
              <a:t>(void)</a:t>
            </a:r>
            <a:br>
              <a:rPr lang="zh-CN" altLang="zh-CN" sz="2000" dirty="0">
                <a:latin typeface="Times New Roman" panose="02020603050405020304" pitchFamily="18" charset="0"/>
                <a:ea typeface="楷体" panose="02010609060101010101" pitchFamily="49" charset="-122"/>
              </a:rPr>
            </a:br>
            <a:r>
              <a:rPr lang="en-US" altLang="zh-CN" sz="2000" dirty="0">
                <a:latin typeface="Times New Roman" panose="02020603050405020304" pitchFamily="18" charset="0"/>
                <a:ea typeface="楷体" panose="02010609060101010101" pitchFamily="49" charset="-122"/>
              </a:rPr>
              <a:t>{</a:t>
            </a:r>
            <a:br>
              <a:rPr lang="zh-CN" altLang="zh-CN" sz="2000" dirty="0">
                <a:latin typeface="Times New Roman" panose="02020603050405020304" pitchFamily="18" charset="0"/>
                <a:ea typeface="楷体" panose="02010609060101010101" pitchFamily="49" charset="-122"/>
              </a:rPr>
            </a:br>
            <a:r>
              <a:rPr lang="en-US" altLang="zh-CN" sz="2000" dirty="0">
                <a:latin typeface="Times New Roman" panose="02020603050405020304" pitchFamily="18" charset="0"/>
                <a:ea typeface="楷体" panose="02010609060101010101" pitchFamily="49" charset="-122"/>
              </a:rPr>
              <a:t>  </a:t>
            </a:r>
            <a:r>
              <a:rPr lang="en-US" altLang="zh-CN" sz="2000" dirty="0" err="1">
                <a:latin typeface="Times New Roman" panose="02020603050405020304" pitchFamily="18" charset="0"/>
                <a:ea typeface="楷体" panose="02010609060101010101" pitchFamily="49" charset="-122"/>
              </a:rPr>
              <a:t>rADCPSR</a:t>
            </a:r>
            <a:r>
              <a:rPr lang="en-US" altLang="zh-CN" sz="2000" dirty="0">
                <a:latin typeface="Times New Roman" panose="02020603050405020304" pitchFamily="18" charset="0"/>
                <a:ea typeface="楷体" panose="02010609060101010101" pitchFamily="49" charset="-122"/>
              </a:rPr>
              <a:t>=20;              	  //</a:t>
            </a:r>
            <a:r>
              <a:rPr lang="zh-CN" altLang="zh-CN" sz="2000" dirty="0">
                <a:latin typeface="Times New Roman" panose="02020603050405020304" pitchFamily="18" charset="0"/>
                <a:ea typeface="楷体" panose="02010609060101010101" pitchFamily="49" charset="-122"/>
              </a:rPr>
              <a:t>设置采样预分频寄存器</a:t>
            </a:r>
            <a:r>
              <a:rPr lang="en-US" altLang="zh-CN" sz="2000" dirty="0">
                <a:latin typeface="Times New Roman" panose="02020603050405020304" pitchFamily="18" charset="0"/>
                <a:ea typeface="楷体" panose="02010609060101010101" pitchFamily="49" charset="-122"/>
              </a:rPr>
              <a:t>ADCPSR</a:t>
            </a:r>
            <a:br>
              <a:rPr lang="zh-CN" altLang="zh-CN" sz="2000" dirty="0">
                <a:latin typeface="Times New Roman" panose="02020603050405020304" pitchFamily="18" charset="0"/>
                <a:ea typeface="楷体" panose="02010609060101010101" pitchFamily="49" charset="-122"/>
              </a:rPr>
            </a:br>
            <a:r>
              <a:rPr lang="en-US" altLang="zh-CN" sz="2000" dirty="0">
                <a:latin typeface="Times New Roman" panose="02020603050405020304" pitchFamily="18" charset="0"/>
                <a:ea typeface="楷体" panose="02010609060101010101" pitchFamily="49" charset="-122"/>
              </a:rPr>
              <a:t>  </a:t>
            </a:r>
            <a:r>
              <a:rPr lang="en-US" altLang="zh-CN" sz="2000" dirty="0" err="1">
                <a:latin typeface="Times New Roman" panose="02020603050405020304" pitchFamily="18" charset="0"/>
                <a:ea typeface="楷体" panose="02010609060101010101" pitchFamily="49" charset="-122"/>
              </a:rPr>
              <a:t>rADCCON</a:t>
            </a:r>
            <a:r>
              <a:rPr lang="en-US" altLang="zh-CN" sz="2000" dirty="0">
                <a:latin typeface="Times New Roman" panose="02020603050405020304" pitchFamily="18" charset="0"/>
                <a:ea typeface="楷体" panose="02010609060101010101" pitchFamily="49" charset="-122"/>
              </a:rPr>
              <a:t>=ADCCON_SLEEP;   //</a:t>
            </a:r>
            <a:r>
              <a:rPr lang="zh-CN" altLang="zh-CN" sz="2000" dirty="0">
                <a:latin typeface="Times New Roman" panose="02020603050405020304" pitchFamily="18" charset="0"/>
                <a:ea typeface="楷体" panose="02010609060101010101" pitchFamily="49" charset="-122"/>
              </a:rPr>
              <a:t>设置采样控制寄存器</a:t>
            </a:r>
            <a:r>
              <a:rPr lang="en-US" altLang="zh-CN" sz="2000" dirty="0">
                <a:latin typeface="Times New Roman" panose="02020603050405020304" pitchFamily="18" charset="0"/>
                <a:ea typeface="楷体" panose="02010609060101010101" pitchFamily="49" charset="-122"/>
              </a:rPr>
              <a:t>ADCCON</a:t>
            </a:r>
            <a:r>
              <a:rPr lang="zh-CN" altLang="zh-CN" sz="2000" dirty="0">
                <a:latin typeface="Times New Roman" panose="02020603050405020304" pitchFamily="18" charset="0"/>
                <a:ea typeface="楷体" panose="02010609060101010101" pitchFamily="49" charset="-122"/>
              </a:rPr>
              <a:t>，初始化</a:t>
            </a:r>
            <a:r>
              <a:rPr lang="en-US" altLang="zh-CN" sz="2000" dirty="0">
                <a:latin typeface="Times New Roman" panose="02020603050405020304" pitchFamily="18" charset="0"/>
                <a:ea typeface="楷体" panose="02010609060101010101" pitchFamily="49" charset="-122"/>
              </a:rPr>
              <a:t>ADC</a:t>
            </a:r>
            <a:r>
              <a:rPr lang="zh-CN" altLang="zh-CN" sz="2000" dirty="0">
                <a:latin typeface="Times New Roman" panose="02020603050405020304" pitchFamily="18" charset="0"/>
                <a:ea typeface="楷体" panose="02010609060101010101" pitchFamily="49" charset="-122"/>
              </a:rPr>
              <a:t>为睡眠模式</a:t>
            </a:r>
            <a:br>
              <a:rPr lang="zh-CN" altLang="zh-CN" sz="2000" dirty="0">
                <a:latin typeface="Times New Roman" panose="02020603050405020304" pitchFamily="18" charset="0"/>
                <a:ea typeface="楷体" panose="02010609060101010101" pitchFamily="49" charset="-122"/>
              </a:rPr>
            </a:br>
            <a:r>
              <a:rPr lang="en-US" altLang="zh-CN" sz="2000" dirty="0">
                <a:latin typeface="Times New Roman" panose="02020603050405020304" pitchFamily="18" charset="0"/>
                <a:ea typeface="楷体" panose="02010609060101010101" pitchFamily="49" charset="-122"/>
              </a:rPr>
              <a:t>}</a:t>
            </a:r>
            <a:br>
              <a:rPr lang="zh-CN" altLang="zh-CN" sz="2000" dirty="0">
                <a:latin typeface="Times New Roman" panose="02020603050405020304" pitchFamily="18" charset="0"/>
                <a:ea typeface="楷体" panose="02010609060101010101" pitchFamily="49" charset="-122"/>
              </a:rPr>
            </a:br>
            <a:endParaRPr lang="zh-CN" altLang="en-US" sz="2000" dirty="0">
              <a:latin typeface="Times New Roman" panose="02020603050405020304" pitchFamily="18" charset="0"/>
              <a:ea typeface="楷体" panose="02010609060101010101" pitchFamily="49" charset="-122"/>
            </a:endParaRPr>
          </a:p>
        </p:txBody>
      </p:sp>
      <p:sp>
        <p:nvSpPr>
          <p:cNvPr id="3"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楷体" panose="02010609060101010101" pitchFamily="49" charset="-122"/>
              </a:rPr>
              <a:t>A/D</a:t>
            </a:r>
            <a:r>
              <a:rPr lang="zh-CN" altLang="zh-CN" sz="2800" dirty="0">
                <a:latin typeface="Times New Roman" panose="02020603050405020304" pitchFamily="18" charset="0"/>
                <a:ea typeface="楷体" panose="02010609060101010101" pitchFamily="49" charset="-122"/>
              </a:rPr>
              <a:t>转换功能驱动实例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noChangeArrowheads="1"/>
          </p:cNvSpPr>
          <p:nvPr>
            <p:ph type="title"/>
          </p:nvPr>
        </p:nvSpPr>
        <p:spPr>
          <a:xfrm>
            <a:off x="191344" y="669925"/>
            <a:ext cx="11521280" cy="5638800"/>
          </a:xfrm>
        </p:spPr>
        <p:txBody>
          <a:bodyPr/>
          <a:lstStyle/>
          <a:p>
            <a:pPr eaLnBrk="1" hangingPunct="1">
              <a:lnSpc>
                <a:spcPct val="150000"/>
              </a:lnSpc>
            </a:pPr>
            <a:r>
              <a:rPr lang="en-US" altLang="zh-CN" sz="2200" dirty="0">
                <a:latin typeface="Times New Roman" panose="02020603050405020304" pitchFamily="18" charset="0"/>
                <a:ea typeface="楷体" panose="02010609060101010101" pitchFamily="49" charset="-122"/>
              </a:rPr>
              <a:t>(3)  ADC</a:t>
            </a:r>
            <a:r>
              <a:rPr lang="zh-CN" altLang="zh-CN" sz="2200" dirty="0">
                <a:latin typeface="Times New Roman" panose="02020603050405020304" pitchFamily="18" charset="0"/>
                <a:ea typeface="楷体" panose="02010609060101010101" pitchFamily="49" charset="-122"/>
              </a:rPr>
              <a:t>数据转换。</a:t>
            </a:r>
            <a:br>
              <a:rPr lang="zh-CN" altLang="zh-CN" sz="2200" dirty="0">
                <a:latin typeface="Times New Roman" panose="02020603050405020304" pitchFamily="18" charset="0"/>
                <a:ea typeface="楷体" panose="02010609060101010101" pitchFamily="49" charset="-122"/>
              </a:rPr>
            </a:br>
            <a:r>
              <a:rPr lang="en-US" altLang="zh-CN" sz="2200" dirty="0">
                <a:latin typeface="Times New Roman" panose="02020603050405020304" pitchFamily="18" charset="0"/>
                <a:ea typeface="楷体" panose="02010609060101010101" pitchFamily="49" charset="-122"/>
              </a:rPr>
              <a:t>/***************************************************</a:t>
            </a:r>
            <a:br>
              <a:rPr lang="zh-CN" altLang="zh-CN" sz="2200" dirty="0">
                <a:latin typeface="Times New Roman" panose="02020603050405020304" pitchFamily="18" charset="0"/>
                <a:ea typeface="楷体" panose="02010609060101010101" pitchFamily="49" charset="-122"/>
              </a:rPr>
            </a:br>
            <a:r>
              <a:rPr lang="zh-CN" altLang="zh-CN" sz="2200" dirty="0">
                <a:latin typeface="Times New Roman" panose="02020603050405020304" pitchFamily="18" charset="0"/>
                <a:ea typeface="楷体" panose="02010609060101010101" pitchFamily="49" charset="-122"/>
              </a:rPr>
              <a:t>【功能说明】设置通道</a:t>
            </a:r>
            <a:r>
              <a:rPr lang="en-US" altLang="zh-CN" sz="2200" dirty="0">
                <a:latin typeface="Times New Roman" panose="02020603050405020304" pitchFamily="18" charset="0"/>
                <a:ea typeface="楷体" panose="02010609060101010101" pitchFamily="49" charset="-122"/>
              </a:rPr>
              <a:t>2</a:t>
            </a:r>
            <a:r>
              <a:rPr lang="zh-CN" altLang="zh-CN" sz="2200" dirty="0">
                <a:latin typeface="Times New Roman" panose="02020603050405020304" pitchFamily="18" charset="0"/>
                <a:ea typeface="楷体" panose="02010609060101010101" pitchFamily="49" charset="-122"/>
              </a:rPr>
              <a:t>进行</a:t>
            </a:r>
            <a:r>
              <a:rPr lang="en-US" altLang="zh-CN" sz="2200" dirty="0">
                <a:latin typeface="Times New Roman" panose="02020603050405020304" pitchFamily="18" charset="0"/>
                <a:ea typeface="楷体" panose="02010609060101010101" pitchFamily="49" charset="-122"/>
              </a:rPr>
              <a:t>ADC</a:t>
            </a:r>
            <a:r>
              <a:rPr lang="zh-CN" altLang="zh-CN" sz="2200" dirty="0">
                <a:latin typeface="Times New Roman" panose="02020603050405020304" pitchFamily="18" charset="0"/>
                <a:ea typeface="楷体" panose="02010609060101010101" pitchFamily="49" charset="-122"/>
              </a:rPr>
              <a:t>数据采样转换并返回转换结果</a:t>
            </a:r>
            <a:br>
              <a:rPr lang="zh-CN" altLang="zh-CN" sz="2200" dirty="0">
                <a:latin typeface="Times New Roman" panose="02020603050405020304" pitchFamily="18" charset="0"/>
                <a:ea typeface="楷体" panose="02010609060101010101" pitchFamily="49" charset="-122"/>
              </a:rPr>
            </a:br>
            <a:r>
              <a:rPr lang="en-US" altLang="zh-CN" sz="2200" dirty="0">
                <a:latin typeface="Times New Roman" panose="02020603050405020304" pitchFamily="18" charset="0"/>
                <a:ea typeface="楷体" panose="02010609060101010101" pitchFamily="49" charset="-122"/>
              </a:rPr>
              <a:t>**************************************************************************/</a:t>
            </a:r>
            <a:br>
              <a:rPr lang="zh-CN" altLang="zh-CN" sz="2200" dirty="0">
                <a:latin typeface="Times New Roman" panose="02020603050405020304" pitchFamily="18" charset="0"/>
                <a:ea typeface="楷体" panose="02010609060101010101" pitchFamily="49" charset="-122"/>
              </a:rPr>
            </a:br>
            <a:r>
              <a:rPr lang="en-US" altLang="zh-CN" sz="2200" dirty="0">
                <a:latin typeface="Times New Roman" panose="02020603050405020304" pitchFamily="18" charset="0"/>
                <a:ea typeface="楷体" panose="02010609060101010101" pitchFamily="49" charset="-122"/>
              </a:rPr>
              <a:t>int </a:t>
            </a:r>
            <a:r>
              <a:rPr lang="en-US" altLang="zh-CN" sz="2200" dirty="0" err="1">
                <a:latin typeface="Times New Roman" panose="02020603050405020304" pitchFamily="18" charset="0"/>
                <a:ea typeface="楷体" panose="02010609060101010101" pitchFamily="49" charset="-122"/>
              </a:rPr>
              <a:t>GetADresult</a:t>
            </a:r>
            <a:r>
              <a:rPr lang="en-US" altLang="zh-CN" sz="2200" dirty="0">
                <a:latin typeface="Times New Roman" panose="02020603050405020304" pitchFamily="18" charset="0"/>
                <a:ea typeface="楷体" panose="02010609060101010101" pitchFamily="49" charset="-122"/>
              </a:rPr>
              <a:t>(int channel)</a:t>
            </a:r>
            <a:br>
              <a:rPr lang="zh-CN" altLang="zh-CN" sz="2200" dirty="0">
                <a:latin typeface="Times New Roman" panose="02020603050405020304" pitchFamily="18" charset="0"/>
                <a:ea typeface="楷体" panose="02010609060101010101" pitchFamily="49" charset="-122"/>
              </a:rPr>
            </a:br>
            <a:r>
              <a:rPr lang="en-US" altLang="zh-CN" sz="2200" dirty="0">
                <a:latin typeface="Times New Roman" panose="02020603050405020304" pitchFamily="18" charset="0"/>
                <a:ea typeface="楷体" panose="02010609060101010101" pitchFamily="49" charset="-122"/>
              </a:rPr>
              <a:t>{</a:t>
            </a:r>
            <a:br>
              <a:rPr lang="zh-CN" altLang="zh-CN" sz="2200" dirty="0">
                <a:latin typeface="Times New Roman" panose="02020603050405020304" pitchFamily="18" charset="0"/>
                <a:ea typeface="楷体" panose="02010609060101010101" pitchFamily="49" charset="-122"/>
              </a:rPr>
            </a:br>
            <a:r>
              <a:rPr lang="en-US" altLang="zh-CN" sz="2200" dirty="0">
                <a:latin typeface="Times New Roman" panose="02020603050405020304" pitchFamily="18" charset="0"/>
                <a:ea typeface="楷体" panose="02010609060101010101" pitchFamily="49" charset="-122"/>
              </a:rPr>
              <a:t>  </a:t>
            </a:r>
            <a:r>
              <a:rPr lang="en-US" altLang="zh-CN" sz="2200" dirty="0" err="1">
                <a:latin typeface="Times New Roman" panose="02020603050405020304" pitchFamily="18" charset="0"/>
                <a:ea typeface="楷体" panose="02010609060101010101" pitchFamily="49" charset="-122"/>
              </a:rPr>
              <a:t>rADCCON</a:t>
            </a:r>
            <a:r>
              <a:rPr lang="en-US" altLang="zh-CN" sz="2200" dirty="0">
                <a:latin typeface="Times New Roman" panose="02020603050405020304" pitchFamily="18" charset="0"/>
                <a:ea typeface="楷体" panose="02010609060101010101" pitchFamily="49" charset="-122"/>
              </a:rPr>
              <a:t>=(channel&lt;&lt;2)|ADCCON_ENABLE_START;</a:t>
            </a:r>
            <a:br>
              <a:rPr lang="zh-CN" altLang="zh-CN" sz="2200" dirty="0">
                <a:latin typeface="Times New Roman" panose="02020603050405020304" pitchFamily="18" charset="0"/>
                <a:ea typeface="楷体" panose="02010609060101010101" pitchFamily="49" charset="-122"/>
              </a:rPr>
            </a:br>
            <a:r>
              <a:rPr lang="en-US" altLang="zh-CN" sz="2200" dirty="0">
                <a:latin typeface="Times New Roman" panose="02020603050405020304" pitchFamily="18" charset="0"/>
                <a:ea typeface="楷体" panose="02010609060101010101" pitchFamily="49" charset="-122"/>
              </a:rPr>
              <a:t>  Delay(10);</a:t>
            </a:r>
            <a:br>
              <a:rPr lang="zh-CN" altLang="zh-CN" sz="2200" dirty="0">
                <a:latin typeface="Times New Roman" panose="02020603050405020304" pitchFamily="18" charset="0"/>
                <a:ea typeface="楷体" panose="02010609060101010101" pitchFamily="49" charset="-122"/>
              </a:rPr>
            </a:br>
            <a:r>
              <a:rPr lang="en-US" altLang="zh-CN" sz="2200" dirty="0">
                <a:latin typeface="Times New Roman" panose="02020603050405020304" pitchFamily="18" charset="0"/>
                <a:ea typeface="楷体" panose="02010609060101010101" pitchFamily="49" charset="-122"/>
              </a:rPr>
              <a:t>  while(!(</a:t>
            </a:r>
            <a:r>
              <a:rPr lang="en-US" altLang="zh-CN" sz="2200" dirty="0" err="1">
                <a:latin typeface="Times New Roman" panose="02020603050405020304" pitchFamily="18" charset="0"/>
                <a:ea typeface="楷体" panose="02010609060101010101" pitchFamily="49" charset="-122"/>
              </a:rPr>
              <a:t>rADCCON</a:t>
            </a:r>
            <a:r>
              <a:rPr lang="en-US" altLang="zh-CN" sz="2200" dirty="0">
                <a:latin typeface="Times New Roman" panose="02020603050405020304" pitchFamily="18" charset="0"/>
                <a:ea typeface="楷体" panose="02010609060101010101" pitchFamily="49" charset="-122"/>
              </a:rPr>
              <a:t> &amp; ADCCON_FLAG)); 	//</a:t>
            </a:r>
            <a:r>
              <a:rPr lang="zh-CN" altLang="zh-CN" sz="2200" dirty="0">
                <a:latin typeface="Times New Roman" panose="02020603050405020304" pitchFamily="18" charset="0"/>
                <a:ea typeface="楷体" panose="02010609060101010101" pitchFamily="49" charset="-122"/>
              </a:rPr>
              <a:t>等待转换结束</a:t>
            </a:r>
            <a:br>
              <a:rPr lang="zh-CN" altLang="zh-CN" sz="2200" dirty="0">
                <a:latin typeface="Times New Roman" panose="02020603050405020304" pitchFamily="18" charset="0"/>
                <a:ea typeface="楷体" panose="02010609060101010101" pitchFamily="49" charset="-122"/>
              </a:rPr>
            </a:br>
            <a:r>
              <a:rPr lang="en-US" altLang="zh-CN" sz="2200" dirty="0">
                <a:latin typeface="Times New Roman" panose="02020603050405020304" pitchFamily="18" charset="0"/>
                <a:ea typeface="楷体" panose="02010609060101010101" pitchFamily="49" charset="-122"/>
              </a:rPr>
              <a:t>  return </a:t>
            </a:r>
            <a:r>
              <a:rPr lang="en-US" altLang="zh-CN" sz="2200" dirty="0" err="1">
                <a:latin typeface="Times New Roman" panose="02020603050405020304" pitchFamily="18" charset="0"/>
                <a:ea typeface="楷体" panose="02010609060101010101" pitchFamily="49" charset="-122"/>
              </a:rPr>
              <a:t>rADCDAT</a:t>
            </a:r>
            <a:r>
              <a:rPr lang="en-US" altLang="zh-CN" sz="2200" dirty="0">
                <a:latin typeface="Times New Roman" panose="02020603050405020304" pitchFamily="18" charset="0"/>
                <a:ea typeface="楷体" panose="02010609060101010101" pitchFamily="49" charset="-122"/>
              </a:rPr>
              <a:t>;                   	//</a:t>
            </a:r>
            <a:r>
              <a:rPr lang="zh-CN" altLang="zh-CN" sz="2200" dirty="0">
                <a:latin typeface="Times New Roman" panose="02020603050405020304" pitchFamily="18" charset="0"/>
                <a:ea typeface="楷体" panose="02010609060101010101" pitchFamily="49" charset="-122"/>
              </a:rPr>
              <a:t>返回采样值</a:t>
            </a:r>
            <a:br>
              <a:rPr lang="zh-CN" altLang="zh-CN" sz="2200" dirty="0">
                <a:latin typeface="Times New Roman" panose="02020603050405020304" pitchFamily="18" charset="0"/>
                <a:ea typeface="楷体" panose="02010609060101010101" pitchFamily="49" charset="-122"/>
              </a:rPr>
            </a:br>
            <a:r>
              <a:rPr lang="en-US" altLang="zh-CN" sz="2200" dirty="0">
                <a:latin typeface="Times New Roman" panose="02020603050405020304" pitchFamily="18" charset="0"/>
                <a:ea typeface="楷体" panose="02010609060101010101" pitchFamily="49" charset="-122"/>
              </a:rPr>
              <a:t>}</a:t>
            </a:r>
            <a:br>
              <a:rPr lang="zh-CN" altLang="zh-CN" sz="2200" dirty="0">
                <a:latin typeface="Times New Roman" panose="02020603050405020304" pitchFamily="18" charset="0"/>
                <a:ea typeface="楷体" panose="02010609060101010101" pitchFamily="49" charset="-122"/>
              </a:rPr>
            </a:br>
            <a:endParaRPr lang="zh-CN" altLang="en-US" sz="2200" dirty="0">
              <a:latin typeface="Times New Roman" panose="02020603050405020304" pitchFamily="18" charset="0"/>
              <a:ea typeface="楷体" panose="02010609060101010101" pitchFamily="49" charset="-122"/>
            </a:endParaRPr>
          </a:p>
        </p:txBody>
      </p:sp>
      <p:sp>
        <p:nvSpPr>
          <p:cNvPr id="3"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楷体" panose="02010609060101010101" pitchFamily="49" charset="-122"/>
              </a:rPr>
              <a:t>A/D</a:t>
            </a:r>
            <a:r>
              <a:rPr lang="zh-CN" altLang="zh-CN" sz="2800" dirty="0">
                <a:latin typeface="Times New Roman" panose="02020603050405020304" pitchFamily="18" charset="0"/>
                <a:ea typeface="楷体" panose="02010609060101010101" pitchFamily="49" charset="-122"/>
              </a:rPr>
              <a:t>转换功能驱动实例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noChangeArrowheads="1"/>
          </p:cNvSpPr>
          <p:nvPr>
            <p:ph type="title"/>
          </p:nvPr>
        </p:nvSpPr>
        <p:spPr>
          <a:xfrm>
            <a:off x="335360" y="836614"/>
            <a:ext cx="11665296" cy="4680618"/>
          </a:xfrm>
        </p:spPr>
        <p:txBody>
          <a:bodyPr/>
          <a:lstStyle/>
          <a:p>
            <a:pPr eaLnBrk="1" hangingPunct="1">
              <a:lnSpc>
                <a:spcPct val="150000"/>
              </a:lnSpc>
            </a:pPr>
            <a:r>
              <a:rPr lang="en-US" altLang="zh-CN" sz="2400" dirty="0">
                <a:latin typeface="Times New Roman" panose="02020603050405020304" pitchFamily="18" charset="0"/>
                <a:ea typeface="楷体" panose="02010609060101010101" pitchFamily="49" charset="-122"/>
              </a:rPr>
              <a:t>(4)  ADC</a:t>
            </a:r>
            <a:r>
              <a:rPr lang="zh-CN" altLang="zh-CN" sz="2400" dirty="0">
                <a:latin typeface="Times New Roman" panose="02020603050405020304" pitchFamily="18" charset="0"/>
                <a:ea typeface="楷体" panose="02010609060101010101" pitchFamily="49" charset="-122"/>
              </a:rPr>
              <a:t>中断服务。</a:t>
            </a:r>
            <a:br>
              <a:rPr lang="zh-CN" altLang="zh-CN" sz="2400" dirty="0">
                <a:latin typeface="Times New Roman" panose="02020603050405020304" pitchFamily="18" charset="0"/>
                <a:ea typeface="楷体" panose="02010609060101010101" pitchFamily="49" charset="-122"/>
              </a:rPr>
            </a:br>
            <a:r>
              <a:rPr lang="en-US" altLang="zh-CN" sz="2400" dirty="0">
                <a:latin typeface="Times New Roman" panose="02020603050405020304" pitchFamily="18" charset="0"/>
                <a:ea typeface="楷体" panose="02010609060101010101" pitchFamily="49" charset="-122"/>
              </a:rPr>
              <a:t>/***************************************************</a:t>
            </a:r>
            <a:br>
              <a:rPr lang="zh-CN" altLang="zh-CN" sz="2400" dirty="0">
                <a:latin typeface="Times New Roman" panose="02020603050405020304" pitchFamily="18" charset="0"/>
                <a:ea typeface="楷体" panose="02010609060101010101" pitchFamily="49" charset="-122"/>
              </a:rPr>
            </a:br>
            <a:r>
              <a:rPr lang="zh-CN" altLang="zh-CN" sz="2400" dirty="0">
                <a:latin typeface="Times New Roman" panose="02020603050405020304" pitchFamily="18" charset="0"/>
                <a:ea typeface="楷体" panose="02010609060101010101" pitchFamily="49" charset="-122"/>
              </a:rPr>
              <a:t>【功能说明】设置</a:t>
            </a:r>
            <a:r>
              <a:rPr lang="en-US" altLang="zh-CN" sz="2400" dirty="0">
                <a:latin typeface="Times New Roman" panose="02020603050405020304" pitchFamily="18" charset="0"/>
                <a:ea typeface="楷体" panose="02010609060101010101" pitchFamily="49" charset="-122"/>
              </a:rPr>
              <a:t>ADC</a:t>
            </a:r>
            <a:r>
              <a:rPr lang="zh-CN" altLang="zh-CN" sz="2400" dirty="0">
                <a:latin typeface="Times New Roman" panose="02020603050405020304" pitchFamily="18" charset="0"/>
                <a:ea typeface="楷体" panose="02010609060101010101" pitchFamily="49" charset="-122"/>
              </a:rPr>
              <a:t>为</a:t>
            </a:r>
            <a:r>
              <a:rPr lang="en-US" altLang="zh-CN" sz="2400" dirty="0">
                <a:latin typeface="Times New Roman" panose="02020603050405020304" pitchFamily="18" charset="0"/>
                <a:ea typeface="楷体" panose="02010609060101010101" pitchFamily="49" charset="-122"/>
              </a:rPr>
              <a:t>IRQ(</a:t>
            </a:r>
            <a:r>
              <a:rPr lang="zh-CN" altLang="zh-CN" sz="2400" dirty="0">
                <a:latin typeface="Times New Roman" panose="02020603050405020304" pitchFamily="18" charset="0"/>
                <a:ea typeface="楷体" panose="02010609060101010101" pitchFamily="49" charset="-122"/>
              </a:rPr>
              <a:t>普通中断请求</a:t>
            </a:r>
            <a:r>
              <a:rPr lang="en-US" altLang="zh-CN" sz="2400" dirty="0">
                <a:latin typeface="Times New Roman" panose="02020603050405020304" pitchFamily="18" charset="0"/>
                <a:ea typeface="楷体" panose="02010609060101010101" pitchFamily="49" charset="-122"/>
              </a:rPr>
              <a:t>)</a:t>
            </a:r>
            <a:r>
              <a:rPr lang="zh-CN" altLang="zh-CN" sz="2400" dirty="0">
                <a:latin typeface="Times New Roman" panose="02020603050405020304" pitchFamily="18" charset="0"/>
                <a:ea typeface="楷体" panose="02010609060101010101" pitchFamily="49" charset="-122"/>
              </a:rPr>
              <a:t>并编写中断服务子程序</a:t>
            </a:r>
            <a:br>
              <a:rPr lang="zh-CN" altLang="zh-CN" sz="2400" dirty="0">
                <a:latin typeface="Times New Roman" panose="02020603050405020304" pitchFamily="18" charset="0"/>
                <a:ea typeface="楷体" panose="02010609060101010101" pitchFamily="49" charset="-122"/>
              </a:rPr>
            </a:br>
            <a:r>
              <a:rPr lang="en-US" altLang="zh-CN" sz="2400" dirty="0">
                <a:latin typeface="Times New Roman" panose="02020603050405020304" pitchFamily="18" charset="0"/>
                <a:ea typeface="楷体" panose="02010609060101010101" pitchFamily="49" charset="-122"/>
              </a:rPr>
              <a:t>***************************************************/</a:t>
            </a:r>
            <a:br>
              <a:rPr lang="zh-CN" altLang="zh-CN" sz="2400" dirty="0">
                <a:latin typeface="Times New Roman" panose="02020603050405020304" pitchFamily="18" charset="0"/>
                <a:ea typeface="楷体" panose="02010609060101010101" pitchFamily="49" charset="-122"/>
              </a:rPr>
            </a:br>
            <a:r>
              <a:rPr lang="en-US" altLang="zh-CN" sz="2400" dirty="0">
                <a:latin typeface="Times New Roman" panose="02020603050405020304" pitchFamily="18" charset="0"/>
                <a:ea typeface="楷体" panose="02010609060101010101" pitchFamily="49" charset="-122"/>
              </a:rPr>
              <a:t>void __</a:t>
            </a:r>
            <a:r>
              <a:rPr lang="en-US" altLang="zh-CN" sz="2400" dirty="0" err="1">
                <a:latin typeface="Times New Roman" panose="02020603050405020304" pitchFamily="18" charset="0"/>
                <a:ea typeface="楷体" panose="02010609060101010101" pitchFamily="49" charset="-122"/>
              </a:rPr>
              <a:t>irq</a:t>
            </a:r>
            <a:r>
              <a:rPr lang="en-US" altLang="zh-CN" sz="2400" dirty="0">
                <a:latin typeface="Times New Roman" panose="02020603050405020304" pitchFamily="18" charset="0"/>
                <a:ea typeface="楷体" panose="02010609060101010101" pitchFamily="49" charset="-122"/>
              </a:rPr>
              <a:t> </a:t>
            </a:r>
            <a:r>
              <a:rPr lang="en-US" altLang="zh-CN" sz="2400" dirty="0" err="1">
                <a:latin typeface="Times New Roman" panose="02020603050405020304" pitchFamily="18" charset="0"/>
                <a:ea typeface="楷体" panose="02010609060101010101" pitchFamily="49" charset="-122"/>
              </a:rPr>
              <a:t>AD_Isr</a:t>
            </a:r>
            <a:r>
              <a:rPr lang="en-US" altLang="zh-CN" sz="2400" dirty="0">
                <a:latin typeface="Times New Roman" panose="02020603050405020304" pitchFamily="18" charset="0"/>
                <a:ea typeface="楷体" panose="02010609060101010101" pitchFamily="49" charset="-122"/>
              </a:rPr>
              <a:t>(void)</a:t>
            </a:r>
            <a:br>
              <a:rPr lang="zh-CN" altLang="zh-CN" sz="2400" dirty="0">
                <a:latin typeface="Times New Roman" panose="02020603050405020304" pitchFamily="18" charset="0"/>
                <a:ea typeface="楷体" panose="02010609060101010101" pitchFamily="49" charset="-122"/>
              </a:rPr>
            </a:br>
            <a:r>
              <a:rPr lang="en-US" altLang="zh-CN" sz="2400" dirty="0">
                <a:latin typeface="Times New Roman" panose="02020603050405020304" pitchFamily="18" charset="0"/>
                <a:ea typeface="楷体" panose="02010609060101010101" pitchFamily="49" charset="-122"/>
              </a:rPr>
              <a:t>{</a:t>
            </a:r>
            <a:br>
              <a:rPr lang="zh-CN" altLang="zh-CN" sz="2400" dirty="0">
                <a:latin typeface="Times New Roman" panose="02020603050405020304" pitchFamily="18" charset="0"/>
                <a:ea typeface="楷体" panose="02010609060101010101" pitchFamily="49" charset="-122"/>
              </a:rPr>
            </a:br>
            <a:r>
              <a:rPr lang="en-US" altLang="zh-CN" sz="2400" dirty="0">
                <a:latin typeface="Times New Roman" panose="02020603050405020304" pitchFamily="18" charset="0"/>
                <a:ea typeface="楷体" panose="02010609060101010101" pitchFamily="49" charset="-122"/>
              </a:rPr>
              <a:t>  </a:t>
            </a:r>
            <a:r>
              <a:rPr lang="en-US" altLang="zh-CN" sz="2400" dirty="0" err="1">
                <a:latin typeface="Times New Roman" panose="02020603050405020304" pitchFamily="18" charset="0"/>
                <a:ea typeface="楷体" panose="02010609060101010101" pitchFamily="49" charset="-122"/>
              </a:rPr>
              <a:t>rI_ISPC</a:t>
            </a:r>
            <a:r>
              <a:rPr lang="en-US" altLang="zh-CN" sz="2400" dirty="0">
                <a:latin typeface="Times New Roman" panose="02020603050405020304" pitchFamily="18" charset="0"/>
                <a:ea typeface="楷体" panose="02010609060101010101" pitchFamily="49" charset="-122"/>
              </a:rPr>
              <a:t>=BIT_ADC;  //</a:t>
            </a:r>
            <a:r>
              <a:rPr lang="zh-CN" altLang="zh-CN" sz="2400" dirty="0">
                <a:latin typeface="Times New Roman" panose="02020603050405020304" pitchFamily="18" charset="0"/>
                <a:ea typeface="楷体" panose="02010609060101010101" pitchFamily="49" charset="-122"/>
              </a:rPr>
              <a:t>通知中断控制器</a:t>
            </a:r>
            <a:r>
              <a:rPr lang="en-US" altLang="zh-CN" sz="2400" dirty="0">
                <a:latin typeface="Times New Roman" panose="02020603050405020304" pitchFamily="18" charset="0"/>
                <a:ea typeface="楷体" panose="02010609060101010101" pitchFamily="49" charset="-122"/>
              </a:rPr>
              <a:t>ADC</a:t>
            </a:r>
            <a:r>
              <a:rPr lang="zh-CN" altLang="zh-CN" sz="2400" dirty="0">
                <a:latin typeface="Times New Roman" panose="02020603050405020304" pitchFamily="18" charset="0"/>
                <a:ea typeface="楷体" panose="02010609060101010101" pitchFamily="49" charset="-122"/>
              </a:rPr>
              <a:t>中断服务结束，相应的</a:t>
            </a:r>
            <a:r>
              <a:rPr lang="en-US" altLang="zh-CN" sz="2400" dirty="0">
                <a:latin typeface="Times New Roman" panose="02020603050405020304" pitchFamily="18" charset="0"/>
                <a:ea typeface="楷体" panose="02010609060101010101" pitchFamily="49" charset="-122"/>
              </a:rPr>
              <a:t>pending</a:t>
            </a:r>
            <a:r>
              <a:rPr lang="zh-CN" altLang="zh-CN" sz="2400" dirty="0">
                <a:latin typeface="Times New Roman" panose="02020603050405020304" pitchFamily="18" charset="0"/>
                <a:ea typeface="楷体" panose="02010609060101010101" pitchFamily="49" charset="-122"/>
              </a:rPr>
              <a:t>位被清零</a:t>
            </a:r>
            <a:br>
              <a:rPr lang="zh-CN" altLang="zh-CN" sz="2400" dirty="0">
                <a:latin typeface="Times New Roman" panose="02020603050405020304" pitchFamily="18" charset="0"/>
                <a:ea typeface="楷体" panose="02010609060101010101" pitchFamily="49" charset="-122"/>
              </a:rPr>
            </a:br>
            <a:r>
              <a:rPr lang="en-US" altLang="zh-CN" sz="2400" dirty="0">
                <a:latin typeface="Times New Roman" panose="02020603050405020304" pitchFamily="18" charset="0"/>
                <a:ea typeface="楷体" panose="02010609060101010101" pitchFamily="49" charset="-122"/>
              </a:rPr>
              <a:t>}</a:t>
            </a:r>
            <a:br>
              <a:rPr lang="zh-CN" altLang="zh-CN" sz="2400" dirty="0">
                <a:latin typeface="Times New Roman" panose="02020603050405020304" pitchFamily="18" charset="0"/>
                <a:ea typeface="楷体" panose="02010609060101010101" pitchFamily="49" charset="-122"/>
              </a:rPr>
            </a:br>
            <a:endParaRPr lang="zh-CN" altLang="en-US" sz="2400" dirty="0">
              <a:latin typeface="Times New Roman" panose="02020603050405020304" pitchFamily="18" charset="0"/>
              <a:ea typeface="楷体" panose="02010609060101010101" pitchFamily="49" charset="-122"/>
            </a:endParaRPr>
          </a:p>
        </p:txBody>
      </p:sp>
      <p:sp>
        <p:nvSpPr>
          <p:cNvPr id="3"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楷体" panose="02010609060101010101" pitchFamily="49" charset="-122"/>
              </a:rPr>
              <a:t>A/D</a:t>
            </a:r>
            <a:r>
              <a:rPr lang="zh-CN" altLang="zh-CN" sz="2800" dirty="0">
                <a:latin typeface="Times New Roman" panose="02020603050405020304" pitchFamily="18" charset="0"/>
                <a:ea typeface="楷体" panose="02010609060101010101" pitchFamily="49" charset="-122"/>
              </a:rPr>
              <a:t>转换功能驱动实例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txBox="1">
            <a:spLocks noChangeArrowheads="1"/>
          </p:cNvSpPr>
          <p:nvPr/>
        </p:nvSpPr>
        <p:spPr bwMode="auto">
          <a:xfrm>
            <a:off x="46567" y="755270"/>
            <a:ext cx="508788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dirty="0">
                <a:solidFill>
                  <a:schemeClr val="tx2"/>
                </a:solidFill>
                <a:latin typeface="Times New Roman" panose="02020603050405020304" pitchFamily="18" charset="0"/>
                <a:ea typeface="楷体" panose="02010609060101010101" pitchFamily="49" charset="-122"/>
              </a:rPr>
              <a:t>   </a:t>
            </a:r>
            <a:r>
              <a:rPr lang="en-US" altLang="zh-CN" sz="2800" b="0" dirty="0">
                <a:solidFill>
                  <a:schemeClr val="tx2"/>
                </a:solidFill>
                <a:latin typeface="Times New Roman" panose="02020603050405020304" pitchFamily="18" charset="0"/>
                <a:ea typeface="+mn-ea"/>
                <a:cs typeface="Times New Roman" panose="02020603050405020304" pitchFamily="18" charset="0"/>
              </a:rPr>
              <a:t>1.4 </a:t>
            </a:r>
            <a:r>
              <a:rPr lang="zh-CN" altLang="en-US" sz="2800" b="0" dirty="0">
                <a:solidFill>
                  <a:schemeClr val="tx2"/>
                </a:solidFill>
                <a:latin typeface="Times New Roman" panose="02020603050405020304" pitchFamily="18" charset="0"/>
                <a:ea typeface="+mn-ea"/>
                <a:cs typeface="Times New Roman" panose="02020603050405020304" pitchFamily="18" charset="0"/>
              </a:rPr>
              <a:t>常见开源</a:t>
            </a:r>
            <a:r>
              <a:rPr lang="en-US" altLang="zh-CN" sz="2800" b="0" dirty="0" err="1">
                <a:solidFill>
                  <a:schemeClr val="tx2"/>
                </a:solidFill>
                <a:latin typeface="Times New Roman" panose="02020603050405020304" pitchFamily="18" charset="0"/>
                <a:ea typeface="+mn-ea"/>
                <a:cs typeface="Times New Roman" panose="02020603050405020304" pitchFamily="18" charset="0"/>
              </a:rPr>
              <a:t>BootLoader</a:t>
            </a:r>
            <a:endParaRPr lang="zh-CN" altLang="en-US" sz="2800" b="0" dirty="0">
              <a:solidFill>
                <a:schemeClr val="tx2"/>
              </a:solidFill>
              <a:latin typeface="Times New Roman" panose="02020603050405020304" pitchFamily="18" charset="0"/>
              <a:ea typeface="+mn-ea"/>
              <a:cs typeface="Times New Roman" panose="02020603050405020304" pitchFamily="18" charset="0"/>
            </a:endParaRPr>
          </a:p>
        </p:txBody>
      </p:sp>
      <p:graphicFrame>
        <p:nvGraphicFramePr>
          <p:cNvPr id="3" name="表格 3"/>
          <p:cNvGraphicFramePr>
            <a:graphicFrameLocks noGrp="1"/>
          </p:cNvGraphicFramePr>
          <p:nvPr/>
        </p:nvGraphicFramePr>
        <p:xfrm>
          <a:off x="983432" y="1700808"/>
          <a:ext cx="9721081" cy="3820469"/>
        </p:xfrm>
        <a:graphic>
          <a:graphicData uri="http://schemas.openxmlformats.org/drawingml/2006/table">
            <a:tbl>
              <a:tblPr firstRow="1" bandRow="1">
                <a:tableStyleId>{93296810-A885-4BE3-A3E7-6D5BEEA58F35}</a:tableStyleId>
              </a:tblPr>
              <a:tblGrid>
                <a:gridCol w="2131816"/>
                <a:gridCol w="3837269"/>
                <a:gridCol w="1193817"/>
                <a:gridCol w="1108545"/>
                <a:gridCol w="1449634"/>
              </a:tblGrid>
              <a:tr h="602775">
                <a:tc>
                  <a:txBody>
                    <a:bodyPr/>
                    <a:lstStyle/>
                    <a:p>
                      <a:pPr algn="ctr"/>
                      <a:r>
                        <a:rPr lang="en-US" altLang="zh-CN" sz="2400" baseline="0" dirty="0">
                          <a:latin typeface="Times New Roman" panose="02020603050405020304" pitchFamily="18" charset="0"/>
                          <a:ea typeface="楷体" panose="02010609060101010101" pitchFamily="49" charset="-122"/>
                        </a:rPr>
                        <a:t>Boot Loader</a:t>
                      </a:r>
                      <a:endParaRPr lang="zh-CN" altLang="en-US" sz="2400" baseline="0" dirty="0">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zh-CN" altLang="en-US" sz="2400" baseline="0" dirty="0">
                          <a:latin typeface="Times New Roman" panose="02020603050405020304" pitchFamily="18" charset="0"/>
                          <a:ea typeface="楷体" panose="02010609060101010101" pitchFamily="49" charset="-122"/>
                        </a:rPr>
                        <a:t>描述</a:t>
                      </a:r>
                      <a:endParaRPr lang="zh-CN" altLang="en-US" sz="2400" baseline="0" dirty="0">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en-US" altLang="zh-CN" sz="2400" baseline="0" dirty="0">
                          <a:latin typeface="Times New Roman" panose="02020603050405020304" pitchFamily="18" charset="0"/>
                          <a:ea typeface="楷体" panose="02010609060101010101" pitchFamily="49" charset="-122"/>
                        </a:rPr>
                        <a:t>X86</a:t>
                      </a:r>
                      <a:endParaRPr lang="zh-CN" altLang="en-US" sz="2400" baseline="0" dirty="0">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en-US" altLang="zh-CN" sz="2400" baseline="0" dirty="0">
                          <a:latin typeface="Times New Roman" panose="02020603050405020304" pitchFamily="18" charset="0"/>
                          <a:ea typeface="楷体" panose="02010609060101010101" pitchFamily="49" charset="-122"/>
                        </a:rPr>
                        <a:t>ARM</a:t>
                      </a:r>
                      <a:endParaRPr lang="zh-CN" altLang="en-US" sz="2400" baseline="0" dirty="0">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en-US" altLang="zh-CN" sz="2400" baseline="0" dirty="0">
                          <a:latin typeface="Times New Roman" panose="02020603050405020304" pitchFamily="18" charset="0"/>
                          <a:ea typeface="楷体" panose="02010609060101010101" pitchFamily="49" charset="-122"/>
                        </a:rPr>
                        <a:t>PowerPC</a:t>
                      </a:r>
                      <a:endParaRPr lang="zh-CN" altLang="en-US" sz="2400" baseline="0" dirty="0">
                        <a:latin typeface="Times New Roman" panose="02020603050405020304" pitchFamily="18" charset="0"/>
                        <a:ea typeface="楷体" panose="02010609060101010101" pitchFamily="49" charset="-122"/>
                      </a:endParaRPr>
                    </a:p>
                  </a:txBody>
                  <a:tcPr marL="91423" marR="91423" marT="45711" marB="45711"/>
                </a:tc>
              </a:tr>
              <a:tr h="602775">
                <a:tc>
                  <a:txBody>
                    <a:bodyPr/>
                    <a:lstStyle/>
                    <a:p>
                      <a:pPr algn="ctr"/>
                      <a:r>
                        <a:rPr lang="en-US" altLang="zh-CN" sz="2400" baseline="0" dirty="0">
                          <a:latin typeface="Times New Roman" panose="02020603050405020304" pitchFamily="18" charset="0"/>
                          <a:ea typeface="楷体" panose="02010609060101010101" pitchFamily="49" charset="-122"/>
                        </a:rPr>
                        <a:t>LILO</a:t>
                      </a:r>
                      <a:endParaRPr lang="zh-CN" altLang="en-US" sz="2400" baseline="0" dirty="0">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en-US" altLang="zh-CN" sz="2400" baseline="0" dirty="0">
                          <a:latin typeface="Times New Roman" panose="02020603050405020304" pitchFamily="18" charset="0"/>
                          <a:ea typeface="楷体" panose="02010609060101010101" pitchFamily="49" charset="-122"/>
                        </a:rPr>
                        <a:t>Linux</a:t>
                      </a:r>
                      <a:r>
                        <a:rPr lang="zh-CN" altLang="en-US" sz="2400" baseline="0" dirty="0">
                          <a:latin typeface="Times New Roman" panose="02020603050405020304" pitchFamily="18" charset="0"/>
                          <a:ea typeface="楷体" panose="02010609060101010101" pitchFamily="49" charset="-122"/>
                        </a:rPr>
                        <a:t>磁盘引导程序</a:t>
                      </a:r>
                      <a:endParaRPr lang="zh-CN" altLang="en-US" sz="2400" baseline="0" dirty="0">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zh-CN" altLang="en-US" sz="2400" baseline="0" dirty="0">
                          <a:solidFill>
                            <a:srgbClr val="FF0000"/>
                          </a:solidFill>
                          <a:latin typeface="Times New Roman" panose="02020603050405020304" pitchFamily="18" charset="0"/>
                          <a:ea typeface="楷体" panose="02010609060101010101" pitchFamily="49" charset="-122"/>
                        </a:rPr>
                        <a:t>是</a:t>
                      </a:r>
                      <a:endParaRPr lang="zh-CN" altLang="en-US" sz="2400" baseline="0" dirty="0">
                        <a:solidFill>
                          <a:srgbClr val="FF0000"/>
                        </a:solidFill>
                        <a:latin typeface="Times New Roman" panose="02020603050405020304" pitchFamily="18" charset="0"/>
                        <a:ea typeface="楷体" panose="02010609060101010101" pitchFamily="49" charset="-122"/>
                      </a:endParaRPr>
                    </a:p>
                  </a:txBody>
                  <a:tcPr marL="91423" marR="91423" marT="45711" marB="45711"/>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mn-cs"/>
                        </a:rPr>
                        <a:t>否</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mn-cs"/>
                      </a:endParaRPr>
                    </a:p>
                  </a:txBody>
                  <a:tcPr marL="91423" marR="91423" marT="45711" marB="45711"/>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 panose="02010609060101010101" pitchFamily="49" charset="-122"/>
                          <a:cs typeface="+mn-cs"/>
                        </a:rPr>
                        <a:t>否</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mn-cs"/>
                      </a:endParaRPr>
                    </a:p>
                  </a:txBody>
                  <a:tcPr marL="91423" marR="91423" marT="45711" marB="45711"/>
                </a:tc>
              </a:tr>
              <a:tr h="602775">
                <a:tc>
                  <a:txBody>
                    <a:bodyPr/>
                    <a:lstStyle/>
                    <a:p>
                      <a:pPr algn="ctr"/>
                      <a:r>
                        <a:rPr lang="en-US" altLang="zh-CN" sz="2400" baseline="0" dirty="0">
                          <a:latin typeface="Times New Roman" panose="02020603050405020304" pitchFamily="18" charset="0"/>
                          <a:ea typeface="楷体" panose="02010609060101010101" pitchFamily="49" charset="-122"/>
                        </a:rPr>
                        <a:t>GRUB</a:t>
                      </a:r>
                      <a:endParaRPr lang="zh-CN" altLang="en-US" sz="2400" baseline="0" dirty="0">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en-US" altLang="zh-CN" sz="2400" baseline="0" dirty="0">
                          <a:latin typeface="Times New Roman" panose="02020603050405020304" pitchFamily="18" charset="0"/>
                          <a:ea typeface="楷体" panose="02010609060101010101" pitchFamily="49" charset="-122"/>
                        </a:rPr>
                        <a:t>GNU</a:t>
                      </a:r>
                      <a:r>
                        <a:rPr lang="zh-CN" altLang="en-US" sz="2400" baseline="0" dirty="0">
                          <a:latin typeface="Times New Roman" panose="02020603050405020304" pitchFamily="18" charset="0"/>
                          <a:ea typeface="楷体" panose="02010609060101010101" pitchFamily="49" charset="-122"/>
                        </a:rPr>
                        <a:t>的</a:t>
                      </a:r>
                      <a:r>
                        <a:rPr lang="en-US" altLang="zh-CN" sz="2400" baseline="0" dirty="0">
                          <a:latin typeface="Times New Roman" panose="02020603050405020304" pitchFamily="18" charset="0"/>
                          <a:ea typeface="楷体" panose="02010609060101010101" pitchFamily="49" charset="-122"/>
                        </a:rPr>
                        <a:t>LILO</a:t>
                      </a:r>
                      <a:r>
                        <a:rPr lang="zh-CN" altLang="en-US" sz="2400" baseline="0" dirty="0">
                          <a:latin typeface="Times New Roman" panose="02020603050405020304" pitchFamily="18" charset="0"/>
                          <a:ea typeface="楷体" panose="02010609060101010101" pitchFamily="49" charset="-122"/>
                        </a:rPr>
                        <a:t>替代程序</a:t>
                      </a:r>
                      <a:endParaRPr lang="zh-CN" altLang="en-US" sz="2400" baseline="0" dirty="0">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zh-CN" altLang="en-US" sz="2400" baseline="0" dirty="0">
                          <a:solidFill>
                            <a:srgbClr val="FF0000"/>
                          </a:solidFill>
                          <a:latin typeface="Times New Roman" panose="02020603050405020304" pitchFamily="18" charset="0"/>
                          <a:ea typeface="楷体" panose="02010609060101010101" pitchFamily="49" charset="-122"/>
                        </a:rPr>
                        <a:t>是</a:t>
                      </a:r>
                      <a:endParaRPr lang="zh-CN" altLang="en-US" sz="2400" baseline="0" dirty="0">
                        <a:solidFill>
                          <a:srgbClr val="FF0000"/>
                        </a:solidFill>
                        <a:latin typeface="Times New Roman" panose="02020603050405020304" pitchFamily="18" charset="0"/>
                        <a:ea typeface="楷体" panose="02010609060101010101" pitchFamily="49" charset="-122"/>
                      </a:endParaRPr>
                    </a:p>
                  </a:txBody>
                  <a:tcPr marL="91423" marR="91423" marT="45711" marB="45711"/>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mn-cs"/>
                        </a:rPr>
                        <a:t>否</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mn-cs"/>
                      </a:endParaRPr>
                    </a:p>
                  </a:txBody>
                  <a:tcPr marL="91423" marR="91423" marT="45711" marB="45711"/>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 panose="02010609060101010101" pitchFamily="49" charset="-122"/>
                          <a:cs typeface="+mn-cs"/>
                        </a:rPr>
                        <a:t>否</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mn-cs"/>
                      </a:endParaRPr>
                    </a:p>
                  </a:txBody>
                  <a:tcPr marL="91423" marR="91423" marT="45711" marB="45711"/>
                </a:tc>
              </a:tr>
              <a:tr h="602775">
                <a:tc>
                  <a:txBody>
                    <a:bodyPr/>
                    <a:lstStyle/>
                    <a:p>
                      <a:pPr algn="ctr"/>
                      <a:r>
                        <a:rPr lang="en-US" altLang="zh-CN" sz="2400" baseline="0" dirty="0">
                          <a:latin typeface="Times New Roman" panose="02020603050405020304" pitchFamily="18" charset="0"/>
                          <a:ea typeface="楷体" panose="02010609060101010101" pitchFamily="49" charset="-122"/>
                        </a:rPr>
                        <a:t>BLOB</a:t>
                      </a:r>
                      <a:endParaRPr lang="zh-CN" altLang="en-US" sz="2400" baseline="0" dirty="0">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en-US" altLang="zh-CN" sz="2400" baseline="0" dirty="0">
                          <a:latin typeface="Times New Roman" panose="02020603050405020304" pitchFamily="18" charset="0"/>
                          <a:ea typeface="楷体" panose="02010609060101010101" pitchFamily="49" charset="-122"/>
                        </a:rPr>
                        <a:t>LART</a:t>
                      </a:r>
                      <a:r>
                        <a:rPr lang="zh-CN" altLang="en-US" sz="2400" baseline="0" dirty="0">
                          <a:latin typeface="Times New Roman" panose="02020603050405020304" pitchFamily="18" charset="0"/>
                          <a:ea typeface="楷体" panose="02010609060101010101" pitchFamily="49" charset="-122"/>
                        </a:rPr>
                        <a:t>等硬件平台的引导程序</a:t>
                      </a:r>
                      <a:endParaRPr lang="zh-CN" altLang="en-US" sz="2400" baseline="0" dirty="0">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zh-CN" altLang="en-US" sz="2400" baseline="0" dirty="0">
                          <a:latin typeface="Times New Roman" panose="02020603050405020304" pitchFamily="18" charset="0"/>
                          <a:ea typeface="楷体" panose="02010609060101010101" pitchFamily="49" charset="-122"/>
                        </a:rPr>
                        <a:t>否</a:t>
                      </a:r>
                      <a:endParaRPr lang="zh-CN" altLang="en-US" sz="2400" baseline="0" dirty="0">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zh-CN" altLang="en-US" sz="2400" baseline="0" dirty="0">
                          <a:solidFill>
                            <a:srgbClr val="FF0000"/>
                          </a:solidFill>
                          <a:latin typeface="Times New Roman" panose="02020603050405020304" pitchFamily="18" charset="0"/>
                          <a:ea typeface="楷体" panose="02010609060101010101" pitchFamily="49" charset="-122"/>
                        </a:rPr>
                        <a:t>是</a:t>
                      </a:r>
                      <a:endParaRPr lang="zh-CN" altLang="en-US" sz="2400" baseline="0" dirty="0">
                        <a:solidFill>
                          <a:srgbClr val="FF0000"/>
                        </a:solidFill>
                        <a:latin typeface="Times New Roman" panose="02020603050405020304" pitchFamily="18" charset="0"/>
                        <a:ea typeface="楷体" panose="02010609060101010101" pitchFamily="49" charset="-122"/>
                      </a:endParaRPr>
                    </a:p>
                  </a:txBody>
                  <a:tcPr marL="91423" marR="91423" marT="45711" marB="45711"/>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mn-cs"/>
                        </a:rPr>
                        <a:t>否</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mn-cs"/>
                      </a:endParaRPr>
                    </a:p>
                  </a:txBody>
                  <a:tcPr marL="91423" marR="91423" marT="45711" marB="45711"/>
                </a:tc>
              </a:tr>
              <a:tr h="594601">
                <a:tc>
                  <a:txBody>
                    <a:bodyPr/>
                    <a:lstStyle/>
                    <a:p>
                      <a:pPr algn="ctr"/>
                      <a:r>
                        <a:rPr lang="en-US" altLang="zh-CN" sz="2400" baseline="0" dirty="0">
                          <a:latin typeface="Times New Roman" panose="02020603050405020304" pitchFamily="18" charset="0"/>
                          <a:ea typeface="楷体" panose="02010609060101010101" pitchFamily="49" charset="-122"/>
                        </a:rPr>
                        <a:t>U-Boot</a:t>
                      </a:r>
                      <a:endParaRPr lang="zh-CN" altLang="en-US" sz="2400" baseline="0" dirty="0">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zh-CN" altLang="en-US" sz="2400" baseline="0" dirty="0">
                          <a:latin typeface="Times New Roman" panose="02020603050405020304" pitchFamily="18" charset="0"/>
                          <a:ea typeface="楷体" panose="02010609060101010101" pitchFamily="49" charset="-122"/>
                        </a:rPr>
                        <a:t>通用引导程序</a:t>
                      </a:r>
                      <a:endParaRPr lang="zh-CN" altLang="en-US" sz="2400" baseline="0" dirty="0">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zh-CN" altLang="en-US" sz="2400" baseline="0" dirty="0">
                          <a:solidFill>
                            <a:srgbClr val="FF0000"/>
                          </a:solidFill>
                          <a:latin typeface="Times New Roman" panose="02020603050405020304" pitchFamily="18" charset="0"/>
                          <a:ea typeface="楷体" panose="02010609060101010101" pitchFamily="49" charset="-122"/>
                        </a:rPr>
                        <a:t>是</a:t>
                      </a:r>
                      <a:endParaRPr lang="zh-CN" altLang="en-US" sz="2400" baseline="0" dirty="0">
                        <a:solidFill>
                          <a:srgbClr val="FF0000"/>
                        </a:solidFill>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zh-CN" altLang="en-US" sz="2400" baseline="0" dirty="0">
                          <a:solidFill>
                            <a:srgbClr val="FF0000"/>
                          </a:solidFill>
                          <a:latin typeface="Times New Roman" panose="02020603050405020304" pitchFamily="18" charset="0"/>
                          <a:ea typeface="楷体" panose="02010609060101010101" pitchFamily="49" charset="-122"/>
                        </a:rPr>
                        <a:t>是</a:t>
                      </a:r>
                      <a:endParaRPr lang="zh-CN" altLang="en-US" sz="2400" baseline="0" dirty="0">
                        <a:solidFill>
                          <a:srgbClr val="FF0000"/>
                        </a:solidFill>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zh-CN" altLang="en-US" sz="2400" baseline="0" dirty="0">
                          <a:solidFill>
                            <a:srgbClr val="FF0000"/>
                          </a:solidFill>
                          <a:latin typeface="Times New Roman" panose="02020603050405020304" pitchFamily="18" charset="0"/>
                          <a:ea typeface="楷体" panose="02010609060101010101" pitchFamily="49" charset="-122"/>
                        </a:rPr>
                        <a:t>是</a:t>
                      </a:r>
                      <a:endParaRPr lang="zh-CN" altLang="en-US" sz="2400" baseline="0" dirty="0">
                        <a:solidFill>
                          <a:srgbClr val="FF0000"/>
                        </a:solidFill>
                        <a:latin typeface="Times New Roman" panose="02020603050405020304" pitchFamily="18" charset="0"/>
                        <a:ea typeface="楷体" panose="02010609060101010101" pitchFamily="49" charset="-122"/>
                      </a:endParaRPr>
                    </a:p>
                  </a:txBody>
                  <a:tcPr marL="91423" marR="91423" marT="45711" marB="45711"/>
                </a:tc>
              </a:tr>
              <a:tr h="594601">
                <a:tc>
                  <a:txBody>
                    <a:bodyPr/>
                    <a:lstStyle/>
                    <a:p>
                      <a:pPr algn="ctr"/>
                      <a:r>
                        <a:rPr lang="en-US" altLang="zh-CN" sz="2400" baseline="0" dirty="0" err="1">
                          <a:latin typeface="Times New Roman" panose="02020603050405020304" pitchFamily="18" charset="0"/>
                          <a:ea typeface="楷体" panose="02010609060101010101" pitchFamily="49" charset="-122"/>
                        </a:rPr>
                        <a:t>Redboot</a:t>
                      </a:r>
                      <a:endParaRPr lang="zh-CN" altLang="en-US" sz="2400" baseline="0" dirty="0">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zh-CN" altLang="en-US" sz="2400" baseline="0" dirty="0">
                          <a:latin typeface="Times New Roman" panose="02020603050405020304" pitchFamily="18" charset="0"/>
                          <a:ea typeface="楷体" panose="02010609060101010101" pitchFamily="49" charset="-122"/>
                        </a:rPr>
                        <a:t>基于</a:t>
                      </a:r>
                      <a:r>
                        <a:rPr lang="en-US" altLang="zh-CN" sz="2400" baseline="0" dirty="0" err="1">
                          <a:latin typeface="Times New Roman" panose="02020603050405020304" pitchFamily="18" charset="0"/>
                          <a:ea typeface="楷体" panose="02010609060101010101" pitchFamily="49" charset="-122"/>
                        </a:rPr>
                        <a:t>eCos</a:t>
                      </a:r>
                      <a:r>
                        <a:rPr lang="zh-CN" altLang="en-US" sz="2400" baseline="0" dirty="0">
                          <a:latin typeface="Times New Roman" panose="02020603050405020304" pitchFamily="18" charset="0"/>
                          <a:ea typeface="楷体" panose="02010609060101010101" pitchFamily="49" charset="-122"/>
                        </a:rPr>
                        <a:t>的引导程序</a:t>
                      </a:r>
                      <a:endParaRPr lang="zh-CN" altLang="en-US" sz="2400" baseline="0" dirty="0">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zh-CN" altLang="en-US" sz="2400" baseline="0" dirty="0">
                          <a:solidFill>
                            <a:srgbClr val="FF0000"/>
                          </a:solidFill>
                          <a:latin typeface="Times New Roman" panose="02020603050405020304" pitchFamily="18" charset="0"/>
                          <a:ea typeface="楷体" panose="02010609060101010101" pitchFamily="49" charset="-122"/>
                        </a:rPr>
                        <a:t>是</a:t>
                      </a:r>
                      <a:endParaRPr lang="zh-CN" altLang="en-US" sz="2400" baseline="0" dirty="0">
                        <a:solidFill>
                          <a:srgbClr val="FF0000"/>
                        </a:solidFill>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zh-CN" altLang="en-US" sz="2400" baseline="0" dirty="0">
                          <a:solidFill>
                            <a:srgbClr val="FF0000"/>
                          </a:solidFill>
                          <a:latin typeface="Times New Roman" panose="02020603050405020304" pitchFamily="18" charset="0"/>
                          <a:ea typeface="楷体" panose="02010609060101010101" pitchFamily="49" charset="-122"/>
                        </a:rPr>
                        <a:t>是</a:t>
                      </a:r>
                      <a:endParaRPr lang="zh-CN" altLang="en-US" sz="2400" baseline="0" dirty="0">
                        <a:solidFill>
                          <a:srgbClr val="FF0000"/>
                        </a:solidFill>
                        <a:latin typeface="Times New Roman" panose="02020603050405020304" pitchFamily="18" charset="0"/>
                        <a:ea typeface="楷体" panose="02010609060101010101" pitchFamily="49" charset="-122"/>
                      </a:endParaRPr>
                    </a:p>
                  </a:txBody>
                  <a:tcPr marL="91423" marR="91423" marT="45711" marB="45711"/>
                </a:tc>
                <a:tc>
                  <a:txBody>
                    <a:bodyPr/>
                    <a:lstStyle/>
                    <a:p>
                      <a:pPr algn="ctr"/>
                      <a:r>
                        <a:rPr lang="zh-CN" altLang="en-US" sz="2400" baseline="0" dirty="0">
                          <a:solidFill>
                            <a:srgbClr val="FF0000"/>
                          </a:solidFill>
                          <a:latin typeface="Times New Roman" panose="02020603050405020304" pitchFamily="18" charset="0"/>
                          <a:ea typeface="楷体" panose="02010609060101010101" pitchFamily="49" charset="-122"/>
                        </a:rPr>
                        <a:t>是</a:t>
                      </a:r>
                      <a:endParaRPr lang="zh-CN" altLang="en-US" sz="2400" baseline="0" dirty="0">
                        <a:solidFill>
                          <a:srgbClr val="FF0000"/>
                        </a:solidFill>
                        <a:latin typeface="Times New Roman" panose="02020603050405020304" pitchFamily="18" charset="0"/>
                        <a:ea typeface="楷体" panose="02010609060101010101" pitchFamily="49" charset="-122"/>
                      </a:endParaRPr>
                    </a:p>
                  </a:txBody>
                  <a:tcPr marL="91423" marR="91423" marT="45711" marB="45711"/>
                </a:tc>
              </a:tr>
            </a:tbl>
          </a:graphicData>
        </a:graphic>
      </p:graphicFrame>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1. </a:t>
            </a:r>
            <a:r>
              <a:rPr lang="zh-CN" altLang="zh-CN" sz="2800" b="0" dirty="0">
                <a:solidFill>
                  <a:schemeClr val="tx1"/>
                </a:solidFill>
                <a:latin typeface="Times New Roman" panose="02020603050405020304" pitchFamily="18" charset="0"/>
                <a:ea typeface="+mn-ea"/>
                <a:cs typeface="Times New Roman" panose="02020603050405020304" pitchFamily="18" charset="0"/>
              </a:rPr>
              <a:t>Boot Loader基本概念与典型结构</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1"/>
          <p:cNvSpPr>
            <a:spLocks noChangeArrowheads="1"/>
          </p:cNvSpPr>
          <p:nvPr/>
        </p:nvSpPr>
        <p:spPr bwMode="auto">
          <a:xfrm>
            <a:off x="299356" y="836712"/>
            <a:ext cx="11593288"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zh-CN" altLang="zh-CN"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1</a:t>
            </a:r>
            <a:r>
              <a:rPr lang="zh-CN" altLang="zh-CN" b="0" dirty="0">
                <a:latin typeface="Times New Roman" panose="02020603050405020304" pitchFamily="18" charset="0"/>
                <a:ea typeface="+mn-ea"/>
                <a:cs typeface="Times New Roman" panose="02020603050405020304" pitchFamily="18" charset="0"/>
              </a:rPr>
              <a:t>）</a:t>
            </a:r>
            <a:r>
              <a:rPr lang="en-US" altLang="zh-CN" b="0" dirty="0" err="1">
                <a:latin typeface="Times New Roman" panose="02020603050405020304" pitchFamily="18" charset="0"/>
                <a:ea typeface="+mn-ea"/>
                <a:cs typeface="Times New Roman" panose="02020603050405020304" pitchFamily="18" charset="0"/>
              </a:rPr>
              <a:t>Redboot</a:t>
            </a:r>
            <a:r>
              <a:rPr lang="en-US" altLang="zh-CN" b="0" dirty="0">
                <a:latin typeface="Times New Roman" panose="02020603050405020304" pitchFamily="18" charset="0"/>
                <a:ea typeface="+mn-ea"/>
                <a:cs typeface="Times New Roman" panose="02020603050405020304" pitchFamily="18" charset="0"/>
              </a:rPr>
              <a:t> </a:t>
            </a:r>
            <a:endParaRPr lang="zh-CN" altLang="zh-CN" b="0" dirty="0">
              <a:latin typeface="Times New Roman" panose="02020603050405020304" pitchFamily="18" charset="0"/>
              <a:ea typeface="+mn-ea"/>
              <a:cs typeface="Times New Roman" panose="02020603050405020304" pitchFamily="18" charset="0"/>
            </a:endParaRPr>
          </a:p>
          <a:p>
            <a:pPr algn="just" eaLnBrk="1" hangingPunct="1">
              <a:lnSpc>
                <a:spcPct val="150000"/>
              </a:lnSpc>
              <a:spcBef>
                <a:spcPct val="0"/>
              </a:spcBef>
              <a:buClrTx/>
              <a:buFontTx/>
              <a:buNone/>
            </a:pPr>
            <a:r>
              <a:rPr lang="en-US" altLang="zh-CN" b="0" dirty="0">
                <a:latin typeface="Times New Roman" panose="02020603050405020304" pitchFamily="18" charset="0"/>
                <a:ea typeface="+mn-ea"/>
                <a:cs typeface="Times New Roman" panose="02020603050405020304" pitchFamily="18" charset="0"/>
              </a:rPr>
              <a:t>        </a:t>
            </a:r>
            <a:r>
              <a:rPr lang="en-US" altLang="zh-CN" b="0" dirty="0" err="1">
                <a:latin typeface="Times New Roman" panose="02020603050405020304" pitchFamily="18" charset="0"/>
                <a:ea typeface="+mn-ea"/>
                <a:cs typeface="Times New Roman" panose="02020603050405020304" pitchFamily="18" charset="0"/>
              </a:rPr>
              <a:t>Redboot</a:t>
            </a:r>
            <a:r>
              <a:rPr lang="en-US" altLang="zh-CN" b="0" dirty="0">
                <a:latin typeface="Times New Roman" panose="02020603050405020304" pitchFamily="18" charset="0"/>
                <a:ea typeface="+mn-ea"/>
                <a:cs typeface="Times New Roman" panose="02020603050405020304" pitchFamily="18" charset="0"/>
              </a:rPr>
              <a:t> (Red Hat Embedded Debug and Bootstrap)</a:t>
            </a:r>
            <a:r>
              <a:rPr lang="zh-CN" altLang="zh-CN" b="0" dirty="0">
                <a:latin typeface="Times New Roman" panose="02020603050405020304" pitchFamily="18" charset="0"/>
                <a:ea typeface="+mn-ea"/>
                <a:cs typeface="Times New Roman" panose="02020603050405020304" pitchFamily="18" charset="0"/>
              </a:rPr>
              <a:t>是</a:t>
            </a:r>
            <a:r>
              <a:rPr lang="en-US" altLang="zh-CN" b="0" dirty="0">
                <a:latin typeface="Times New Roman" panose="02020603050405020304" pitchFamily="18" charset="0"/>
                <a:ea typeface="+mn-ea"/>
                <a:cs typeface="Times New Roman" panose="02020603050405020304" pitchFamily="18" charset="0"/>
              </a:rPr>
              <a:t>Red Hat</a:t>
            </a:r>
            <a:r>
              <a:rPr lang="zh-CN" altLang="zh-CN" b="0" dirty="0">
                <a:latin typeface="Times New Roman" panose="02020603050405020304" pitchFamily="18" charset="0"/>
                <a:ea typeface="+mn-ea"/>
                <a:cs typeface="Times New Roman" panose="02020603050405020304" pitchFamily="18" charset="0"/>
              </a:rPr>
              <a:t>公司开发的一个独立运行在</a:t>
            </a:r>
            <a:r>
              <a:rPr lang="en-US" altLang="zh-CN" b="0" dirty="0" err="1">
                <a:latin typeface="Times New Roman" panose="02020603050405020304" pitchFamily="18" charset="0"/>
                <a:ea typeface="+mn-ea"/>
                <a:cs typeface="Times New Roman" panose="02020603050405020304" pitchFamily="18" charset="0"/>
              </a:rPr>
              <a:t>嵌入式系统</a:t>
            </a:r>
            <a:r>
              <a:rPr lang="zh-CN" altLang="zh-CN" b="0" dirty="0">
                <a:latin typeface="Times New Roman" panose="02020603050405020304" pitchFamily="18" charset="0"/>
                <a:ea typeface="+mn-ea"/>
                <a:cs typeface="Times New Roman" panose="02020603050405020304" pitchFamily="18" charset="0"/>
              </a:rPr>
              <a:t>上的</a:t>
            </a:r>
            <a:r>
              <a:rPr lang="en-US" altLang="zh-CN" b="0" dirty="0" err="1">
                <a:latin typeface="Times New Roman" panose="02020603050405020304" pitchFamily="18" charset="0"/>
                <a:ea typeface="+mn-ea"/>
                <a:cs typeface="Times New Roman" panose="02020603050405020304" pitchFamily="18" charset="0"/>
              </a:rPr>
              <a:t>BootLoader</a:t>
            </a:r>
            <a:r>
              <a:rPr lang="zh-CN" altLang="zh-CN" b="0" dirty="0">
                <a:latin typeface="Times New Roman" panose="02020603050405020304" pitchFamily="18" charset="0"/>
                <a:ea typeface="+mn-ea"/>
                <a:cs typeface="Times New Roman" panose="02020603050405020304" pitchFamily="18" charset="0"/>
              </a:rPr>
              <a:t>程序，是目前比较流行的一个功能、可移植性好的</a:t>
            </a:r>
            <a:r>
              <a:rPr lang="en-US" altLang="zh-CN" b="0" dirty="0" err="1">
                <a:latin typeface="Times New Roman" panose="02020603050405020304" pitchFamily="18" charset="0"/>
                <a:ea typeface="+mn-ea"/>
                <a:cs typeface="Times New Roman" panose="02020603050405020304" pitchFamily="18" charset="0"/>
              </a:rPr>
              <a:t>BootLoader</a:t>
            </a:r>
            <a:r>
              <a:rPr lang="zh-CN" altLang="zh-CN" b="0" dirty="0">
                <a:latin typeface="Times New Roman" panose="02020603050405020304" pitchFamily="18" charset="0"/>
                <a:ea typeface="+mn-ea"/>
                <a:cs typeface="Times New Roman" panose="02020603050405020304" pitchFamily="18" charset="0"/>
              </a:rPr>
              <a:t>。</a:t>
            </a:r>
            <a:r>
              <a:rPr lang="en-US" altLang="zh-CN" b="0" dirty="0" err="1">
                <a:latin typeface="Times New Roman" panose="02020603050405020304" pitchFamily="18" charset="0"/>
                <a:ea typeface="+mn-ea"/>
                <a:cs typeface="Times New Roman" panose="02020603050405020304" pitchFamily="18" charset="0"/>
              </a:rPr>
              <a:t>Redboot</a:t>
            </a:r>
            <a:r>
              <a:rPr lang="zh-CN" altLang="zh-CN" b="0" dirty="0">
                <a:latin typeface="Times New Roman" panose="02020603050405020304" pitchFamily="18" charset="0"/>
                <a:ea typeface="+mn-ea"/>
                <a:cs typeface="Times New Roman" panose="02020603050405020304" pitchFamily="18" charset="0"/>
              </a:rPr>
              <a:t>是一个采用</a:t>
            </a:r>
            <a:r>
              <a:rPr lang="en-US" altLang="zh-CN" b="0" dirty="0" err="1">
                <a:latin typeface="Times New Roman" panose="02020603050405020304" pitchFamily="18" charset="0"/>
                <a:ea typeface="+mn-ea"/>
                <a:cs typeface="Times New Roman" panose="02020603050405020304" pitchFamily="18" charset="0"/>
              </a:rPr>
              <a:t>eCos开发环境</a:t>
            </a:r>
            <a:r>
              <a:rPr lang="zh-CN" altLang="zh-CN" b="0" dirty="0">
                <a:latin typeface="Times New Roman" panose="02020603050405020304" pitchFamily="18" charset="0"/>
                <a:ea typeface="+mn-ea"/>
                <a:cs typeface="Times New Roman" panose="02020603050405020304" pitchFamily="18" charset="0"/>
              </a:rPr>
              <a:t>开发的应用程序，并采用了</a:t>
            </a:r>
            <a:r>
              <a:rPr lang="en-US" altLang="zh-CN" b="0" dirty="0" err="1">
                <a:latin typeface="Times New Roman" panose="02020603050405020304" pitchFamily="18" charset="0"/>
                <a:ea typeface="+mn-ea"/>
                <a:cs typeface="Times New Roman" panose="02020603050405020304" pitchFamily="18" charset="0"/>
              </a:rPr>
              <a:t>eCos</a:t>
            </a:r>
            <a:r>
              <a:rPr lang="zh-CN" altLang="zh-CN" b="0" dirty="0">
                <a:latin typeface="Times New Roman" panose="02020603050405020304" pitchFamily="18" charset="0"/>
                <a:ea typeface="+mn-ea"/>
                <a:cs typeface="Times New Roman" panose="02020603050405020304" pitchFamily="18" charset="0"/>
              </a:rPr>
              <a:t>的硬件抽象层作为基础，但它完全可以摆脱</a:t>
            </a:r>
            <a:r>
              <a:rPr lang="en-US" altLang="zh-CN" b="0" dirty="0" err="1">
                <a:latin typeface="Times New Roman" panose="02020603050405020304" pitchFamily="18" charset="0"/>
                <a:ea typeface="+mn-ea"/>
                <a:cs typeface="Times New Roman" panose="02020603050405020304" pitchFamily="18" charset="0"/>
              </a:rPr>
              <a:t>eCos</a:t>
            </a:r>
            <a:r>
              <a:rPr lang="zh-CN" altLang="zh-CN" b="0" dirty="0">
                <a:latin typeface="Times New Roman" panose="02020603050405020304" pitchFamily="18" charset="0"/>
                <a:ea typeface="+mn-ea"/>
                <a:cs typeface="Times New Roman" panose="02020603050405020304" pitchFamily="18" charset="0"/>
              </a:rPr>
              <a:t>环境运行，可以用来引导任何其他的</a:t>
            </a:r>
            <a:r>
              <a:rPr lang="en-US" altLang="zh-CN" b="0" dirty="0" err="1">
                <a:latin typeface="Times New Roman" panose="02020603050405020304" pitchFamily="18" charset="0"/>
                <a:ea typeface="+mn-ea"/>
                <a:cs typeface="Times New Roman" panose="02020603050405020304" pitchFamily="18" charset="0"/>
              </a:rPr>
              <a:t>嵌入式操作系统</a:t>
            </a:r>
            <a:r>
              <a:rPr lang="zh-CN" altLang="zh-CN" b="0" dirty="0">
                <a:latin typeface="Times New Roman" panose="02020603050405020304" pitchFamily="18" charset="0"/>
                <a:ea typeface="+mn-ea"/>
                <a:cs typeface="Times New Roman" panose="02020603050405020304" pitchFamily="18" charset="0"/>
              </a:rPr>
              <a:t>，</a:t>
            </a:r>
            <a:r>
              <a:rPr lang="zh-CN" altLang="zh-CN" dirty="0">
                <a:solidFill>
                  <a:srgbClr val="FF0000"/>
                </a:solidFill>
                <a:latin typeface="Times New Roman" panose="02020603050405020304" pitchFamily="18" charset="0"/>
                <a:ea typeface="+mn-ea"/>
                <a:cs typeface="Times New Roman" panose="02020603050405020304" pitchFamily="18" charset="0"/>
              </a:rPr>
              <a:t>如</a:t>
            </a:r>
            <a:r>
              <a:rPr lang="en-US" altLang="zh-CN" dirty="0">
                <a:solidFill>
                  <a:srgbClr val="FF0000"/>
                </a:solidFill>
                <a:latin typeface="Times New Roman" panose="02020603050405020304" pitchFamily="18" charset="0"/>
                <a:ea typeface="+mn-ea"/>
                <a:cs typeface="Times New Roman" panose="02020603050405020304" pitchFamily="18" charset="0"/>
              </a:rPr>
              <a:t>Linux</a:t>
            </a:r>
            <a:r>
              <a:rPr lang="zh-CN" altLang="zh-CN" dirty="0">
                <a:solidFill>
                  <a:srgbClr val="FF0000"/>
                </a:solidFill>
                <a:latin typeface="Times New Roman" panose="02020603050405020304" pitchFamily="18" charset="0"/>
                <a:ea typeface="+mn-ea"/>
                <a:cs typeface="Times New Roman" panose="02020603050405020304" pitchFamily="18" charset="0"/>
              </a:rPr>
              <a:t>、</a:t>
            </a:r>
            <a:r>
              <a:rPr lang="en-US" altLang="zh-CN" dirty="0">
                <a:solidFill>
                  <a:srgbClr val="FF0000"/>
                </a:solidFill>
                <a:latin typeface="Times New Roman" panose="02020603050405020304" pitchFamily="18" charset="0"/>
                <a:ea typeface="+mn-ea"/>
                <a:cs typeface="Times New Roman" panose="02020603050405020304" pitchFamily="18" charset="0"/>
              </a:rPr>
              <a:t>Windows CE</a:t>
            </a:r>
            <a:r>
              <a:rPr lang="zh-CN" altLang="zh-CN" b="0" dirty="0">
                <a:latin typeface="Times New Roman" panose="02020603050405020304" pitchFamily="18" charset="0"/>
                <a:ea typeface="+mn-ea"/>
                <a:cs typeface="Times New Roman" panose="02020603050405020304" pitchFamily="18" charset="0"/>
              </a:rPr>
              <a:t>等。</a:t>
            </a:r>
            <a:endParaRPr lang="en-US" altLang="zh-CN" b="0" dirty="0">
              <a:latin typeface="Times New Roman" panose="02020603050405020304" pitchFamily="18" charset="0"/>
              <a:ea typeface="+mn-ea"/>
              <a:cs typeface="Times New Roman" panose="02020603050405020304" pitchFamily="18" charset="0"/>
            </a:endParaRPr>
          </a:p>
          <a:p>
            <a:pPr eaLnBrk="1" hangingPunct="1">
              <a:lnSpc>
                <a:spcPct val="150000"/>
              </a:lnSpc>
              <a:spcBef>
                <a:spcPct val="0"/>
              </a:spcBef>
              <a:buClrTx/>
              <a:buFontTx/>
              <a:buNone/>
            </a:pPr>
            <a:endParaRPr lang="en-US" altLang="zh-CN" b="0" dirty="0">
              <a:latin typeface="Times New Roman" panose="02020603050405020304" pitchFamily="18" charset="0"/>
              <a:ea typeface="+mn-ea"/>
              <a:cs typeface="Times New Roman" panose="02020603050405020304" pitchFamily="18" charset="0"/>
            </a:endParaRPr>
          </a:p>
          <a:p>
            <a:pPr algn="just" eaLnBrk="1" hangingPunct="1">
              <a:lnSpc>
                <a:spcPct val="150000"/>
              </a:lnSpc>
              <a:spcBef>
                <a:spcPct val="0"/>
              </a:spcBef>
              <a:buClrTx/>
              <a:buFontTx/>
              <a:buNone/>
            </a:pPr>
            <a:r>
              <a:rPr lang="en-US" altLang="zh-CN" b="0" dirty="0">
                <a:latin typeface="Times New Roman" panose="02020603050405020304" pitchFamily="18" charset="0"/>
                <a:ea typeface="+mn-ea"/>
                <a:cs typeface="Times New Roman" panose="02020603050405020304" pitchFamily="18" charset="0"/>
              </a:rPr>
              <a:t>        </a:t>
            </a:r>
            <a:r>
              <a:rPr lang="en-US" altLang="zh-CN" b="0" dirty="0" err="1">
                <a:latin typeface="Times New Roman" panose="02020603050405020304" pitchFamily="18" charset="0"/>
                <a:ea typeface="+mn-ea"/>
                <a:cs typeface="Times New Roman" panose="02020603050405020304" pitchFamily="18" charset="0"/>
              </a:rPr>
              <a:t>Redboot</a:t>
            </a:r>
            <a:r>
              <a:rPr lang="zh-CN" altLang="zh-CN" b="0" dirty="0">
                <a:latin typeface="Times New Roman" panose="02020603050405020304" pitchFamily="18" charset="0"/>
                <a:ea typeface="+mn-ea"/>
                <a:cs typeface="Times New Roman" panose="02020603050405020304" pitchFamily="18" charset="0"/>
              </a:rPr>
              <a:t>支持的处理器构架有</a:t>
            </a:r>
            <a:r>
              <a:rPr lang="en-US" altLang="zh-CN" b="0" dirty="0">
                <a:latin typeface="Times New Roman" panose="02020603050405020304" pitchFamily="18" charset="0"/>
                <a:ea typeface="+mn-ea"/>
                <a:cs typeface="Times New Roman" panose="02020603050405020304" pitchFamily="18" charset="0"/>
              </a:rPr>
              <a:t>ARM</a:t>
            </a:r>
            <a:r>
              <a:rPr lang="zh-CN" altLang="zh-CN"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MIPS</a:t>
            </a:r>
            <a:r>
              <a:rPr lang="zh-CN" altLang="zh-CN"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MN10300</a:t>
            </a:r>
            <a:r>
              <a:rPr lang="zh-CN" altLang="zh-CN"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PowerPC</a:t>
            </a:r>
            <a:r>
              <a:rPr lang="zh-CN" altLang="zh-CN"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 Renesas </a:t>
            </a:r>
            <a:r>
              <a:rPr lang="en-US" altLang="zh-CN" b="0" dirty="0" err="1">
                <a:latin typeface="Times New Roman" panose="02020603050405020304" pitchFamily="18" charset="0"/>
                <a:ea typeface="+mn-ea"/>
                <a:cs typeface="Times New Roman" panose="02020603050405020304" pitchFamily="18" charset="0"/>
              </a:rPr>
              <a:t>SHx</a:t>
            </a:r>
            <a:r>
              <a:rPr lang="zh-CN" altLang="zh-CN"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v850</a:t>
            </a:r>
            <a:r>
              <a:rPr lang="zh-CN" altLang="zh-CN"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x86</a:t>
            </a:r>
            <a:r>
              <a:rPr lang="zh-CN" altLang="zh-CN" b="0" dirty="0">
                <a:latin typeface="Times New Roman" panose="02020603050405020304" pitchFamily="18" charset="0"/>
                <a:ea typeface="+mn-ea"/>
                <a:cs typeface="Times New Roman" panose="02020603050405020304" pitchFamily="18" charset="0"/>
              </a:rPr>
              <a:t>等，是一个完善的嵌入式系统</a:t>
            </a:r>
            <a:r>
              <a:rPr lang="en-US" altLang="zh-CN" b="0" dirty="0" err="1">
                <a:latin typeface="Times New Roman" panose="02020603050405020304" pitchFamily="18" charset="0"/>
                <a:ea typeface="+mn-ea"/>
                <a:cs typeface="Times New Roman" panose="02020603050405020304" pitchFamily="18" charset="0"/>
              </a:rPr>
              <a:t>BootLoader</a:t>
            </a:r>
            <a:r>
              <a:rPr lang="zh-CN" altLang="zh-CN" b="0" dirty="0">
                <a:latin typeface="Times New Roman" panose="02020603050405020304" pitchFamily="18" charset="0"/>
                <a:ea typeface="+mn-ea"/>
                <a:cs typeface="Times New Roman" panose="02020603050405020304" pitchFamily="18" charset="0"/>
              </a:rPr>
              <a:t>。</a:t>
            </a:r>
            <a:endParaRPr lang="zh-CN" altLang="zh-CN" b="0" dirty="0">
              <a:latin typeface="Times New Roman" panose="02020603050405020304" pitchFamily="18" charset="0"/>
              <a:ea typeface="+mn-ea"/>
              <a:cs typeface="Times New Roman" panose="02020603050405020304" pitchFamily="18" charset="0"/>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1. </a:t>
            </a:r>
            <a:r>
              <a:rPr lang="zh-CN" altLang="zh-CN" sz="2800" b="0" dirty="0">
                <a:solidFill>
                  <a:schemeClr val="tx1"/>
                </a:solidFill>
                <a:latin typeface="Times New Roman" panose="02020603050405020304" pitchFamily="18" charset="0"/>
                <a:ea typeface="+mn-ea"/>
                <a:cs typeface="Times New Roman" panose="02020603050405020304" pitchFamily="18" charset="0"/>
              </a:rPr>
              <a:t>Boot Loader基本概念与典型结构</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119336" y="660080"/>
            <a:ext cx="11953328" cy="563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ClrTx/>
              <a:buFontTx/>
              <a:buNone/>
            </a:pPr>
            <a:r>
              <a:rPr lang="zh-CN" altLang="zh-CN" b="0" dirty="0">
                <a:solidFill>
                  <a:srgbClr val="333333"/>
                </a:solidFill>
                <a:latin typeface="Times New Roman" panose="02020603050405020304" pitchFamily="18" charset="0"/>
                <a:ea typeface="+mn-ea"/>
                <a:cs typeface="Times New Roman" panose="02020603050405020304" pitchFamily="18" charset="0"/>
              </a:rPr>
              <a:t>（</a:t>
            </a:r>
            <a:r>
              <a:rPr lang="en-US" altLang="zh-CN" b="0" dirty="0">
                <a:solidFill>
                  <a:srgbClr val="333333"/>
                </a:solidFill>
                <a:latin typeface="Times New Roman" panose="02020603050405020304" pitchFamily="18" charset="0"/>
                <a:ea typeface="+mn-ea"/>
                <a:cs typeface="Times New Roman" panose="02020603050405020304" pitchFamily="18" charset="0"/>
              </a:rPr>
              <a:t>2</a:t>
            </a:r>
            <a:r>
              <a:rPr lang="zh-CN" altLang="en-US" b="0" dirty="0">
                <a:solidFill>
                  <a:srgbClr val="333333"/>
                </a:solidFill>
                <a:latin typeface="Times New Roman" panose="02020603050405020304" pitchFamily="18" charset="0"/>
                <a:ea typeface="+mn-ea"/>
                <a:cs typeface="Times New Roman" panose="02020603050405020304" pitchFamily="18" charset="0"/>
              </a:rPr>
              <a:t>）</a:t>
            </a:r>
            <a:r>
              <a:rPr lang="en-US" altLang="zh-CN" b="0" dirty="0">
                <a:solidFill>
                  <a:srgbClr val="333333"/>
                </a:solidFill>
                <a:latin typeface="Times New Roman" panose="02020603050405020304" pitchFamily="18" charset="0"/>
                <a:ea typeface="+mn-ea"/>
                <a:cs typeface="Times New Roman" panose="02020603050405020304" pitchFamily="18" charset="0"/>
              </a:rPr>
              <a:t>U-Boot </a:t>
            </a:r>
            <a:endParaRPr lang="en-US" altLang="zh-CN" b="0" dirty="0">
              <a:latin typeface="Times New Roman" panose="02020603050405020304" pitchFamily="18" charset="0"/>
              <a:ea typeface="+mn-ea"/>
              <a:cs typeface="Times New Roman" panose="02020603050405020304" pitchFamily="18" charset="0"/>
            </a:endParaRPr>
          </a:p>
          <a:p>
            <a:pPr indent="0" algn="just">
              <a:lnSpc>
                <a:spcPct val="150000"/>
              </a:lnSpc>
              <a:spcBef>
                <a:spcPct val="0"/>
              </a:spcBef>
              <a:buClrTx/>
              <a:buFontTx/>
              <a:buNone/>
            </a:pPr>
            <a:r>
              <a:rPr lang="en-US" altLang="zh-CN" dirty="0">
                <a:solidFill>
                  <a:srgbClr val="FF0000"/>
                </a:solidFill>
                <a:latin typeface="Times New Roman" panose="02020603050405020304" pitchFamily="18" charset="0"/>
                <a:ea typeface="+mn-ea"/>
                <a:cs typeface="Times New Roman" panose="02020603050405020304" pitchFamily="18" charset="0"/>
              </a:rPr>
              <a:t>        U-Boot</a:t>
            </a:r>
            <a:r>
              <a:rPr lang="zh-CN" altLang="en-US" dirty="0">
                <a:solidFill>
                  <a:srgbClr val="FF0000"/>
                </a:solidFill>
                <a:latin typeface="Times New Roman" panose="02020603050405020304" pitchFamily="18" charset="0"/>
                <a:ea typeface="+mn-ea"/>
                <a:cs typeface="Times New Roman" panose="02020603050405020304" pitchFamily="18" charset="0"/>
              </a:rPr>
              <a:t>（</a:t>
            </a:r>
            <a:r>
              <a:rPr lang="en-US" altLang="zh-CN" dirty="0">
                <a:solidFill>
                  <a:srgbClr val="FF0000"/>
                </a:solidFill>
                <a:latin typeface="Times New Roman" panose="02020603050405020304" pitchFamily="18" charset="0"/>
                <a:ea typeface="+mn-ea"/>
                <a:cs typeface="Times New Roman" panose="02020603050405020304" pitchFamily="18" charset="0"/>
              </a:rPr>
              <a:t>Universal </a:t>
            </a:r>
            <a:r>
              <a:rPr lang="en-US" altLang="zh-CN" dirty="0" err="1">
                <a:solidFill>
                  <a:srgbClr val="FF0000"/>
                </a:solidFill>
                <a:latin typeface="Times New Roman" panose="02020603050405020304" pitchFamily="18" charset="0"/>
                <a:ea typeface="+mn-ea"/>
                <a:cs typeface="Times New Roman" panose="02020603050405020304" pitchFamily="18" charset="0"/>
              </a:rPr>
              <a:t>BootLoader</a:t>
            </a:r>
            <a:r>
              <a:rPr lang="zh-CN" altLang="en-US" dirty="0">
                <a:solidFill>
                  <a:srgbClr val="FF0000"/>
                </a:solidFill>
                <a:latin typeface="Times New Roman" panose="02020603050405020304" pitchFamily="18" charset="0"/>
                <a:ea typeface="+mn-ea"/>
                <a:cs typeface="Times New Roman" panose="02020603050405020304" pitchFamily="18" charset="0"/>
              </a:rPr>
              <a:t>）</a:t>
            </a:r>
            <a:r>
              <a:rPr lang="zh-CN" altLang="en-US" b="0" dirty="0">
                <a:solidFill>
                  <a:srgbClr val="333333"/>
                </a:solidFill>
                <a:latin typeface="Times New Roman" panose="02020603050405020304" pitchFamily="18" charset="0"/>
                <a:ea typeface="+mn-ea"/>
                <a:cs typeface="Times New Roman" panose="02020603050405020304" pitchFamily="18" charset="0"/>
              </a:rPr>
              <a:t>于</a:t>
            </a:r>
            <a:r>
              <a:rPr lang="en-US" altLang="zh-CN" b="0" dirty="0">
                <a:solidFill>
                  <a:srgbClr val="333333"/>
                </a:solidFill>
                <a:latin typeface="Times New Roman" panose="02020603050405020304" pitchFamily="18" charset="0"/>
                <a:ea typeface="+mn-ea"/>
                <a:cs typeface="Times New Roman" panose="02020603050405020304" pitchFamily="18" charset="0"/>
              </a:rPr>
              <a:t>2002</a:t>
            </a:r>
            <a:r>
              <a:rPr lang="zh-CN" altLang="en-US" b="0" dirty="0">
                <a:solidFill>
                  <a:srgbClr val="333333"/>
                </a:solidFill>
                <a:latin typeface="Times New Roman" panose="02020603050405020304" pitchFamily="18" charset="0"/>
                <a:ea typeface="+mn-ea"/>
                <a:cs typeface="Times New Roman" panose="02020603050405020304" pitchFamily="18" charset="0"/>
              </a:rPr>
              <a:t>年</a:t>
            </a:r>
            <a:r>
              <a:rPr lang="en-US" altLang="zh-CN" b="0" dirty="0">
                <a:solidFill>
                  <a:srgbClr val="333333"/>
                </a:solidFill>
                <a:latin typeface="Times New Roman" panose="02020603050405020304" pitchFamily="18" charset="0"/>
                <a:ea typeface="+mn-ea"/>
                <a:cs typeface="Times New Roman" panose="02020603050405020304" pitchFamily="18" charset="0"/>
              </a:rPr>
              <a:t>12</a:t>
            </a:r>
            <a:r>
              <a:rPr lang="zh-CN" altLang="en-US" b="0" dirty="0">
                <a:solidFill>
                  <a:srgbClr val="333333"/>
                </a:solidFill>
                <a:latin typeface="Times New Roman" panose="02020603050405020304" pitchFamily="18" charset="0"/>
                <a:ea typeface="+mn-ea"/>
                <a:cs typeface="Times New Roman" panose="02020603050405020304" pitchFamily="18" charset="0"/>
              </a:rPr>
              <a:t>月</a:t>
            </a:r>
            <a:r>
              <a:rPr lang="en-US" altLang="zh-CN" b="0" dirty="0">
                <a:solidFill>
                  <a:srgbClr val="333333"/>
                </a:solidFill>
                <a:latin typeface="Times New Roman" panose="02020603050405020304" pitchFamily="18" charset="0"/>
                <a:ea typeface="+mn-ea"/>
                <a:cs typeface="Times New Roman" panose="02020603050405020304" pitchFamily="18" charset="0"/>
              </a:rPr>
              <a:t>17</a:t>
            </a:r>
            <a:r>
              <a:rPr lang="zh-CN" altLang="en-US" b="0" dirty="0">
                <a:solidFill>
                  <a:srgbClr val="333333"/>
                </a:solidFill>
                <a:latin typeface="Times New Roman" panose="02020603050405020304" pitchFamily="18" charset="0"/>
                <a:ea typeface="+mn-ea"/>
                <a:cs typeface="Times New Roman" panose="02020603050405020304" pitchFamily="18" charset="0"/>
              </a:rPr>
              <a:t>日发布第一个版本</a:t>
            </a:r>
            <a:r>
              <a:rPr lang="en-US" altLang="zh-CN" b="0" dirty="0">
                <a:solidFill>
                  <a:srgbClr val="333333"/>
                </a:solidFill>
                <a:latin typeface="Times New Roman" panose="02020603050405020304" pitchFamily="18" charset="0"/>
                <a:ea typeface="+mn-ea"/>
                <a:cs typeface="Times New Roman" panose="02020603050405020304" pitchFamily="18" charset="0"/>
              </a:rPr>
              <a:t>U-Boot-0.2.0</a:t>
            </a:r>
            <a:r>
              <a:rPr lang="zh-CN" altLang="en-US" b="0" dirty="0">
                <a:solidFill>
                  <a:srgbClr val="333333"/>
                </a:solidFill>
                <a:latin typeface="Times New Roman" panose="02020603050405020304" pitchFamily="18" charset="0"/>
                <a:ea typeface="+mn-ea"/>
                <a:cs typeface="Times New Roman" panose="02020603050405020304" pitchFamily="18" charset="0"/>
              </a:rPr>
              <a:t>。</a:t>
            </a:r>
            <a:r>
              <a:rPr lang="en-US" altLang="zh-CN" b="0" dirty="0">
                <a:solidFill>
                  <a:srgbClr val="333333"/>
                </a:solidFill>
                <a:latin typeface="Times New Roman" panose="02020603050405020304" pitchFamily="18" charset="0"/>
                <a:ea typeface="+mn-ea"/>
                <a:cs typeface="Times New Roman" panose="02020603050405020304" pitchFamily="18" charset="0"/>
              </a:rPr>
              <a:t>U-Boot</a:t>
            </a:r>
            <a:r>
              <a:rPr lang="zh-CN" altLang="en-US" b="0" dirty="0">
                <a:solidFill>
                  <a:srgbClr val="333333"/>
                </a:solidFill>
                <a:latin typeface="Times New Roman" panose="02020603050405020304" pitchFamily="18" charset="0"/>
                <a:ea typeface="+mn-ea"/>
                <a:cs typeface="Times New Roman" panose="02020603050405020304" pitchFamily="18" charset="0"/>
              </a:rPr>
              <a:t>自发布以后已更新多次， 其支持具有持续性。</a:t>
            </a:r>
            <a:r>
              <a:rPr lang="en-US" altLang="zh-CN" b="0" dirty="0">
                <a:solidFill>
                  <a:srgbClr val="333333"/>
                </a:solidFill>
                <a:latin typeface="Times New Roman" panose="02020603050405020304" pitchFamily="18" charset="0"/>
                <a:ea typeface="+mn-ea"/>
                <a:cs typeface="Times New Roman" panose="02020603050405020304" pitchFamily="18" charset="0"/>
              </a:rPr>
              <a:t>U-Boot</a:t>
            </a:r>
            <a:r>
              <a:rPr lang="zh-CN" altLang="en-US" b="0" dirty="0">
                <a:solidFill>
                  <a:srgbClr val="333333"/>
                </a:solidFill>
                <a:latin typeface="Times New Roman" panose="02020603050405020304" pitchFamily="18" charset="0"/>
                <a:ea typeface="+mn-ea"/>
                <a:cs typeface="Times New Roman" panose="02020603050405020304" pitchFamily="18" charset="0"/>
              </a:rPr>
              <a:t>是在</a:t>
            </a:r>
            <a:r>
              <a:rPr lang="en-US" altLang="zh-CN" b="0" dirty="0">
                <a:solidFill>
                  <a:srgbClr val="333333"/>
                </a:solidFill>
                <a:latin typeface="Times New Roman" panose="02020603050405020304" pitchFamily="18" charset="0"/>
                <a:ea typeface="+mn-ea"/>
                <a:cs typeface="Times New Roman" panose="02020603050405020304" pitchFamily="18" charset="0"/>
              </a:rPr>
              <a:t>GPL</a:t>
            </a:r>
            <a:r>
              <a:rPr lang="zh-CN" altLang="en-US" b="0" dirty="0">
                <a:solidFill>
                  <a:srgbClr val="333333"/>
                </a:solidFill>
                <a:latin typeface="Times New Roman" panose="02020603050405020304" pitchFamily="18" charset="0"/>
                <a:ea typeface="+mn-ea"/>
                <a:cs typeface="Times New Roman" panose="02020603050405020304" pitchFamily="18" charset="0"/>
              </a:rPr>
              <a:t>下资源代码最完整的一个通用</a:t>
            </a:r>
            <a:r>
              <a:rPr lang="en-US" altLang="zh-CN" b="0" dirty="0">
                <a:solidFill>
                  <a:srgbClr val="333333"/>
                </a:solidFill>
                <a:latin typeface="Times New Roman" panose="02020603050405020304" pitchFamily="18" charset="0"/>
                <a:ea typeface="+mn-ea"/>
                <a:cs typeface="Times New Roman" panose="02020603050405020304" pitchFamily="18" charset="0"/>
              </a:rPr>
              <a:t>Boot Loader</a:t>
            </a:r>
            <a:r>
              <a:rPr lang="zh-CN" altLang="en-US" b="0" dirty="0">
                <a:solidFill>
                  <a:srgbClr val="333333"/>
                </a:solidFill>
                <a:latin typeface="Times New Roman" panose="02020603050405020304" pitchFamily="18" charset="0"/>
                <a:ea typeface="+mn-ea"/>
                <a:cs typeface="Times New Roman" panose="02020603050405020304" pitchFamily="18" charset="0"/>
              </a:rPr>
              <a:t>。</a:t>
            </a:r>
            <a:endParaRPr lang="en-US" altLang="zh-CN" b="0" dirty="0">
              <a:solidFill>
                <a:srgbClr val="333333"/>
              </a:solidFill>
              <a:latin typeface="Times New Roman" panose="02020603050405020304" pitchFamily="18" charset="0"/>
              <a:ea typeface="+mn-ea"/>
              <a:cs typeface="Times New Roman" panose="02020603050405020304" pitchFamily="18" charset="0"/>
            </a:endParaRPr>
          </a:p>
          <a:p>
            <a:pPr algn="just">
              <a:lnSpc>
                <a:spcPct val="150000"/>
              </a:lnSpc>
              <a:spcBef>
                <a:spcPct val="0"/>
              </a:spcBef>
              <a:buClrTx/>
              <a:buFontTx/>
              <a:buNone/>
            </a:pPr>
            <a:r>
              <a:rPr lang="zh-CN" altLang="zh-CN" b="0" dirty="0">
                <a:solidFill>
                  <a:srgbClr val="333333"/>
                </a:solidFill>
                <a:latin typeface="Times New Roman" panose="02020603050405020304" pitchFamily="18" charset="0"/>
                <a:ea typeface="+mn-ea"/>
                <a:cs typeface="Times New Roman" panose="02020603050405020304" pitchFamily="18" charset="0"/>
              </a:rPr>
              <a:t>（</a:t>
            </a:r>
            <a:r>
              <a:rPr lang="en-US" altLang="zh-CN" b="0" dirty="0">
                <a:solidFill>
                  <a:srgbClr val="333333"/>
                </a:solidFill>
                <a:latin typeface="Times New Roman" panose="02020603050405020304" pitchFamily="18" charset="0"/>
                <a:ea typeface="+mn-ea"/>
                <a:cs typeface="Times New Roman" panose="02020603050405020304" pitchFamily="18" charset="0"/>
              </a:rPr>
              <a:t>3</a:t>
            </a:r>
            <a:r>
              <a:rPr lang="zh-CN" altLang="en-US" b="0" dirty="0">
                <a:solidFill>
                  <a:srgbClr val="333333"/>
                </a:solidFill>
                <a:latin typeface="Times New Roman" panose="02020603050405020304" pitchFamily="18" charset="0"/>
                <a:ea typeface="+mn-ea"/>
                <a:cs typeface="Times New Roman" panose="02020603050405020304" pitchFamily="18" charset="0"/>
              </a:rPr>
              <a:t>）</a:t>
            </a:r>
            <a:r>
              <a:rPr lang="en-US" altLang="zh-CN" b="0" dirty="0">
                <a:solidFill>
                  <a:srgbClr val="333333"/>
                </a:solidFill>
                <a:latin typeface="Times New Roman" panose="02020603050405020304" pitchFamily="18" charset="0"/>
                <a:ea typeface="+mn-ea"/>
                <a:cs typeface="Times New Roman" panose="02020603050405020304" pitchFamily="18" charset="0"/>
              </a:rPr>
              <a:t>Blob </a:t>
            </a:r>
            <a:endParaRPr lang="en-US" altLang="zh-CN" b="0" dirty="0">
              <a:latin typeface="Times New Roman" panose="02020603050405020304" pitchFamily="18" charset="0"/>
              <a:ea typeface="+mn-ea"/>
              <a:cs typeface="Times New Roman" panose="02020603050405020304" pitchFamily="18" charset="0"/>
            </a:endParaRPr>
          </a:p>
          <a:p>
            <a:pPr algn="just">
              <a:lnSpc>
                <a:spcPct val="150000"/>
              </a:lnSpc>
              <a:spcBef>
                <a:spcPct val="0"/>
              </a:spcBef>
              <a:buClrTx/>
              <a:buFontTx/>
              <a:buNone/>
            </a:pPr>
            <a:r>
              <a:rPr lang="en-US" altLang="zh-CN" b="0" dirty="0">
                <a:solidFill>
                  <a:srgbClr val="333333"/>
                </a:solidFill>
                <a:latin typeface="Times New Roman" panose="02020603050405020304" pitchFamily="18" charset="0"/>
                <a:ea typeface="+mn-ea"/>
                <a:cs typeface="Times New Roman" panose="02020603050405020304" pitchFamily="18" charset="0"/>
              </a:rPr>
              <a:t>    Blob(Boot Loader Object)</a:t>
            </a:r>
            <a:r>
              <a:rPr lang="zh-CN" altLang="en-US" b="0" dirty="0">
                <a:solidFill>
                  <a:srgbClr val="333333"/>
                </a:solidFill>
                <a:latin typeface="Times New Roman" panose="02020603050405020304" pitchFamily="18" charset="0"/>
                <a:ea typeface="+mn-ea"/>
                <a:cs typeface="Times New Roman" panose="02020603050405020304" pitchFamily="18" charset="0"/>
              </a:rPr>
              <a:t>是由</a:t>
            </a:r>
            <a:r>
              <a:rPr lang="en-US" altLang="zh-CN" b="0" dirty="0">
                <a:solidFill>
                  <a:srgbClr val="333333"/>
                </a:solidFill>
                <a:latin typeface="Times New Roman" panose="02020603050405020304" pitchFamily="18" charset="0"/>
                <a:ea typeface="+mn-ea"/>
                <a:cs typeface="Times New Roman" panose="02020603050405020304" pitchFamily="18" charset="0"/>
              </a:rPr>
              <a:t>Jan-</a:t>
            </a:r>
            <a:r>
              <a:rPr lang="en-US" altLang="zh-CN" b="0" dirty="0" err="1">
                <a:solidFill>
                  <a:srgbClr val="333333"/>
                </a:solidFill>
                <a:latin typeface="Times New Roman" panose="02020603050405020304" pitchFamily="18" charset="0"/>
                <a:ea typeface="+mn-ea"/>
                <a:cs typeface="Times New Roman" panose="02020603050405020304" pitchFamily="18" charset="0"/>
              </a:rPr>
              <a:t>Derk</a:t>
            </a:r>
            <a:r>
              <a:rPr lang="en-US" altLang="zh-CN" b="0" dirty="0">
                <a:solidFill>
                  <a:srgbClr val="333333"/>
                </a:solidFill>
                <a:latin typeface="Times New Roman" panose="02020603050405020304" pitchFamily="18" charset="0"/>
                <a:ea typeface="+mn-ea"/>
                <a:cs typeface="Times New Roman" panose="02020603050405020304" pitchFamily="18" charset="0"/>
              </a:rPr>
              <a:t> Bakker </a:t>
            </a:r>
            <a:r>
              <a:rPr lang="zh-CN" altLang="en-US" b="0" dirty="0">
                <a:solidFill>
                  <a:srgbClr val="333333"/>
                </a:solidFill>
                <a:latin typeface="Times New Roman" panose="02020603050405020304" pitchFamily="18" charset="0"/>
                <a:ea typeface="+mn-ea"/>
                <a:cs typeface="Times New Roman" panose="02020603050405020304" pitchFamily="18" charset="0"/>
              </a:rPr>
              <a:t>和</a:t>
            </a:r>
            <a:r>
              <a:rPr lang="en-US" altLang="zh-CN" b="0" dirty="0">
                <a:solidFill>
                  <a:srgbClr val="333333"/>
                </a:solidFill>
                <a:latin typeface="Times New Roman" panose="02020603050405020304" pitchFamily="18" charset="0"/>
                <a:ea typeface="+mn-ea"/>
                <a:cs typeface="Times New Roman" panose="02020603050405020304" pitchFamily="18" charset="0"/>
              </a:rPr>
              <a:t>Erik </a:t>
            </a:r>
            <a:r>
              <a:rPr lang="en-US" altLang="zh-CN" b="0" dirty="0" err="1">
                <a:solidFill>
                  <a:srgbClr val="333333"/>
                </a:solidFill>
                <a:latin typeface="Times New Roman" panose="02020603050405020304" pitchFamily="18" charset="0"/>
                <a:ea typeface="+mn-ea"/>
                <a:cs typeface="Times New Roman" panose="02020603050405020304" pitchFamily="18" charset="0"/>
              </a:rPr>
              <a:t>Mouw</a:t>
            </a:r>
            <a:r>
              <a:rPr lang="zh-CN" altLang="en-US" b="0" dirty="0">
                <a:solidFill>
                  <a:srgbClr val="333333"/>
                </a:solidFill>
                <a:latin typeface="Times New Roman" panose="02020603050405020304" pitchFamily="18" charset="0"/>
                <a:ea typeface="+mn-ea"/>
                <a:cs typeface="Times New Roman" panose="02020603050405020304" pitchFamily="18" charset="0"/>
              </a:rPr>
              <a:t>发布的，是专门为</a:t>
            </a:r>
            <a:r>
              <a:rPr lang="en-US" altLang="zh-CN" b="0" dirty="0" err="1">
                <a:solidFill>
                  <a:srgbClr val="333333"/>
                </a:solidFill>
                <a:latin typeface="Times New Roman" panose="02020603050405020304" pitchFamily="18" charset="0"/>
                <a:ea typeface="+mn-ea"/>
                <a:cs typeface="Times New Roman" panose="02020603050405020304" pitchFamily="18" charset="0"/>
              </a:rPr>
              <a:t>StrongARM</a:t>
            </a:r>
            <a:r>
              <a:rPr lang="en-US" altLang="zh-CN" b="0" dirty="0">
                <a:solidFill>
                  <a:srgbClr val="333333"/>
                </a:solidFill>
                <a:latin typeface="Times New Roman" panose="02020603050405020304" pitchFamily="18" charset="0"/>
                <a:ea typeface="+mn-ea"/>
                <a:cs typeface="Times New Roman" panose="02020603050405020304" pitchFamily="18" charset="0"/>
              </a:rPr>
              <a:t> </a:t>
            </a:r>
            <a:r>
              <a:rPr lang="zh-CN" altLang="en-US" b="0" dirty="0">
                <a:solidFill>
                  <a:srgbClr val="333333"/>
                </a:solidFill>
                <a:latin typeface="Times New Roman" panose="02020603050405020304" pitchFamily="18" charset="0"/>
                <a:ea typeface="+mn-ea"/>
                <a:cs typeface="Times New Roman" panose="02020603050405020304" pitchFamily="18" charset="0"/>
              </a:rPr>
              <a:t>构架下的</a:t>
            </a:r>
            <a:r>
              <a:rPr lang="en-US" altLang="zh-CN" b="0" dirty="0">
                <a:solidFill>
                  <a:srgbClr val="333333"/>
                </a:solidFill>
                <a:latin typeface="Times New Roman" panose="02020603050405020304" pitchFamily="18" charset="0"/>
                <a:ea typeface="+mn-ea"/>
                <a:cs typeface="Times New Roman" panose="02020603050405020304" pitchFamily="18" charset="0"/>
              </a:rPr>
              <a:t>LART</a:t>
            </a:r>
            <a:r>
              <a:rPr lang="zh-CN" altLang="en-US" b="0" dirty="0">
                <a:solidFill>
                  <a:srgbClr val="333333"/>
                </a:solidFill>
                <a:latin typeface="Times New Roman" panose="02020603050405020304" pitchFamily="18" charset="0"/>
                <a:ea typeface="+mn-ea"/>
                <a:cs typeface="Times New Roman" panose="02020603050405020304" pitchFamily="18" charset="0"/>
              </a:rPr>
              <a:t>设计的</a:t>
            </a:r>
            <a:r>
              <a:rPr lang="en-US" altLang="zh-CN" b="0" dirty="0">
                <a:solidFill>
                  <a:srgbClr val="333333"/>
                </a:solidFill>
                <a:latin typeface="Times New Roman" panose="02020603050405020304" pitchFamily="18" charset="0"/>
                <a:ea typeface="+mn-ea"/>
                <a:cs typeface="Times New Roman" panose="02020603050405020304" pitchFamily="18" charset="0"/>
              </a:rPr>
              <a:t>Boot Loader</a:t>
            </a:r>
            <a:r>
              <a:rPr lang="zh-CN" altLang="en-US" b="0" dirty="0">
                <a:solidFill>
                  <a:srgbClr val="333333"/>
                </a:solidFill>
                <a:latin typeface="Times New Roman" panose="02020603050405020304" pitchFamily="18" charset="0"/>
                <a:ea typeface="+mn-ea"/>
                <a:cs typeface="Times New Roman" panose="02020603050405020304" pitchFamily="18" charset="0"/>
              </a:rPr>
              <a:t>。</a:t>
            </a:r>
            <a:r>
              <a:rPr lang="en-US" altLang="zh-CN" b="0" dirty="0">
                <a:solidFill>
                  <a:srgbClr val="333333"/>
                </a:solidFill>
                <a:latin typeface="Times New Roman" panose="02020603050405020304" pitchFamily="18" charset="0"/>
                <a:ea typeface="+mn-ea"/>
                <a:cs typeface="Times New Roman" panose="02020603050405020304" pitchFamily="18" charset="0"/>
              </a:rPr>
              <a:t>Blob</a:t>
            </a:r>
            <a:r>
              <a:rPr lang="zh-CN" altLang="en-US" b="0" dirty="0">
                <a:solidFill>
                  <a:srgbClr val="333333"/>
                </a:solidFill>
                <a:latin typeface="Times New Roman" panose="02020603050405020304" pitchFamily="18" charset="0"/>
                <a:ea typeface="+mn-ea"/>
                <a:cs typeface="Times New Roman" panose="02020603050405020304" pitchFamily="18" charset="0"/>
              </a:rPr>
              <a:t>的最后版本是</a:t>
            </a:r>
            <a:r>
              <a:rPr lang="en-US" altLang="zh-CN" b="0" dirty="0">
                <a:solidFill>
                  <a:srgbClr val="333333"/>
                </a:solidFill>
                <a:latin typeface="Times New Roman" panose="02020603050405020304" pitchFamily="18" charset="0"/>
                <a:ea typeface="+mn-ea"/>
                <a:cs typeface="Times New Roman" panose="02020603050405020304" pitchFamily="18" charset="0"/>
              </a:rPr>
              <a:t>blob-2.0.5</a:t>
            </a:r>
            <a:r>
              <a:rPr lang="zh-CN" altLang="en-US" b="0" dirty="0">
                <a:solidFill>
                  <a:srgbClr val="333333"/>
                </a:solidFill>
                <a:latin typeface="Times New Roman" panose="02020603050405020304" pitchFamily="18" charset="0"/>
                <a:ea typeface="+mn-ea"/>
                <a:cs typeface="Times New Roman" panose="02020603050405020304" pitchFamily="18" charset="0"/>
              </a:rPr>
              <a:t>。</a:t>
            </a:r>
            <a:endParaRPr lang="en-US" altLang="zh-CN" b="0" dirty="0">
              <a:solidFill>
                <a:srgbClr val="333333"/>
              </a:solidFill>
              <a:latin typeface="Times New Roman" panose="02020603050405020304" pitchFamily="18" charset="0"/>
              <a:ea typeface="+mn-ea"/>
              <a:cs typeface="Times New Roman" panose="02020603050405020304" pitchFamily="18" charset="0"/>
            </a:endParaRPr>
          </a:p>
          <a:p>
            <a:pPr algn="just">
              <a:lnSpc>
                <a:spcPct val="150000"/>
              </a:lnSpc>
              <a:spcBef>
                <a:spcPct val="0"/>
              </a:spcBef>
              <a:buClrTx/>
              <a:buFontTx/>
              <a:buNone/>
            </a:pPr>
            <a:r>
              <a:rPr lang="en-US" altLang="zh-CN" b="0" dirty="0">
                <a:solidFill>
                  <a:srgbClr val="333333"/>
                </a:solidFill>
                <a:latin typeface="Times New Roman" panose="02020603050405020304" pitchFamily="18" charset="0"/>
                <a:ea typeface="+mn-ea"/>
                <a:cs typeface="Times New Roman" panose="02020603050405020304" pitchFamily="18" charset="0"/>
              </a:rPr>
              <a:t>    Blob</a:t>
            </a:r>
            <a:r>
              <a:rPr lang="zh-CN" altLang="en-US" b="0" dirty="0">
                <a:solidFill>
                  <a:srgbClr val="333333"/>
                </a:solidFill>
                <a:latin typeface="Times New Roman" panose="02020603050405020304" pitchFamily="18" charset="0"/>
                <a:ea typeface="+mn-ea"/>
                <a:cs typeface="Times New Roman" panose="02020603050405020304" pitchFamily="18" charset="0"/>
              </a:rPr>
              <a:t>功能比较齐全，代码较少，</a:t>
            </a:r>
            <a:r>
              <a:rPr lang="zh-CN" altLang="en-US" dirty="0">
                <a:solidFill>
                  <a:srgbClr val="FF0000"/>
                </a:solidFill>
                <a:latin typeface="Times New Roman" panose="02020603050405020304" pitchFamily="18" charset="0"/>
                <a:ea typeface="+mn-ea"/>
                <a:cs typeface="Times New Roman" panose="02020603050405020304" pitchFamily="18" charset="0"/>
              </a:rPr>
              <a:t>比较适合做修改移植，用来引导</a:t>
            </a:r>
            <a:r>
              <a:rPr lang="en-US" altLang="zh-CN" dirty="0" err="1">
                <a:solidFill>
                  <a:srgbClr val="FF0000"/>
                </a:solidFill>
                <a:latin typeface="Times New Roman" panose="02020603050405020304" pitchFamily="18" charset="0"/>
                <a:ea typeface="+mn-ea"/>
                <a:cs typeface="Times New Roman" panose="02020603050405020304" pitchFamily="18" charset="0"/>
              </a:rPr>
              <a:t>Liunx</a:t>
            </a:r>
            <a:r>
              <a:rPr lang="zh-CN" altLang="en-US" b="0" dirty="0">
                <a:solidFill>
                  <a:srgbClr val="333333"/>
                </a:solidFill>
                <a:latin typeface="Times New Roman" panose="02020603050405020304" pitchFamily="18" charset="0"/>
                <a:ea typeface="+mn-ea"/>
                <a:cs typeface="Times New Roman" panose="02020603050405020304" pitchFamily="18" charset="0"/>
              </a:rPr>
              <a:t>，目前大部分</a:t>
            </a:r>
            <a:r>
              <a:rPr lang="en-US" altLang="zh-CN" b="0" dirty="0">
                <a:solidFill>
                  <a:srgbClr val="333333"/>
                </a:solidFill>
                <a:latin typeface="Times New Roman" panose="02020603050405020304" pitchFamily="18" charset="0"/>
                <a:ea typeface="+mn-ea"/>
                <a:cs typeface="Times New Roman" panose="02020603050405020304" pitchFamily="18" charset="0"/>
              </a:rPr>
              <a:t>S3C44B0</a:t>
            </a:r>
            <a:r>
              <a:rPr lang="zh-CN" altLang="en-US" b="0" dirty="0">
                <a:solidFill>
                  <a:srgbClr val="333333"/>
                </a:solidFill>
                <a:latin typeface="Times New Roman" panose="02020603050405020304" pitchFamily="18" charset="0"/>
                <a:ea typeface="+mn-ea"/>
                <a:cs typeface="Times New Roman" panose="02020603050405020304" pitchFamily="18" charset="0"/>
              </a:rPr>
              <a:t>板都用</a:t>
            </a:r>
            <a:r>
              <a:rPr lang="en-US" altLang="zh-CN" b="0" dirty="0">
                <a:solidFill>
                  <a:srgbClr val="333333"/>
                </a:solidFill>
                <a:latin typeface="Times New Roman" panose="02020603050405020304" pitchFamily="18" charset="0"/>
                <a:ea typeface="+mn-ea"/>
                <a:cs typeface="Times New Roman" panose="02020603050405020304" pitchFamily="18" charset="0"/>
              </a:rPr>
              <a:t>Blob</a:t>
            </a:r>
            <a:r>
              <a:rPr lang="zh-CN" altLang="en-US" b="0" dirty="0">
                <a:solidFill>
                  <a:srgbClr val="333333"/>
                </a:solidFill>
                <a:latin typeface="Times New Roman" panose="02020603050405020304" pitchFamily="18" charset="0"/>
                <a:ea typeface="+mn-ea"/>
                <a:cs typeface="Times New Roman" panose="02020603050405020304" pitchFamily="18" charset="0"/>
              </a:rPr>
              <a:t>修改移植后加载</a:t>
            </a:r>
            <a:r>
              <a:rPr lang="en-US" altLang="zh-CN" b="0" dirty="0" err="1">
                <a:solidFill>
                  <a:srgbClr val="333333"/>
                </a:solidFill>
                <a:latin typeface="Times New Roman" panose="02020603050405020304" pitchFamily="18" charset="0"/>
                <a:ea typeface="+mn-ea"/>
                <a:cs typeface="Times New Roman" panose="02020603050405020304" pitchFamily="18" charset="0"/>
              </a:rPr>
              <a:t>uClinux</a:t>
            </a:r>
            <a:r>
              <a:rPr lang="zh-CN" altLang="en-US" b="0" dirty="0">
                <a:solidFill>
                  <a:srgbClr val="333333"/>
                </a:solidFill>
                <a:latin typeface="Times New Roman" panose="02020603050405020304" pitchFamily="18" charset="0"/>
                <a:ea typeface="+mn-ea"/>
                <a:cs typeface="Times New Roman" panose="02020603050405020304" pitchFamily="18" charset="0"/>
              </a:rPr>
              <a:t>。</a:t>
            </a:r>
            <a:endParaRPr lang="zh-CN" altLang="en-US" b="0" dirty="0">
              <a:latin typeface="Times New Roman" panose="02020603050405020304" pitchFamily="18" charset="0"/>
              <a:ea typeface="+mn-ea"/>
              <a:cs typeface="Times New Roman" panose="02020603050405020304" pitchFamily="18" charset="0"/>
            </a:endParaRPr>
          </a:p>
          <a:p>
            <a:pPr>
              <a:lnSpc>
                <a:spcPct val="150000"/>
              </a:lnSpc>
              <a:spcBef>
                <a:spcPct val="0"/>
              </a:spcBef>
              <a:buClrTx/>
              <a:buFontTx/>
              <a:buNone/>
            </a:pPr>
            <a:endParaRPr lang="zh-CN" altLang="en-US" b="0" dirty="0">
              <a:latin typeface="Times New Roman" panose="02020603050405020304" pitchFamily="18" charset="0"/>
              <a:ea typeface="楷体" panose="02010609060101010101" pitchFamily="49" charset="-122"/>
              <a:cs typeface="Arial" panose="020B0604020202020204" pitchFamily="34" charset="0"/>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1. </a:t>
            </a:r>
            <a:r>
              <a:rPr lang="zh-CN" altLang="zh-CN" sz="2800" b="0" dirty="0">
                <a:solidFill>
                  <a:schemeClr val="tx1"/>
                </a:solidFill>
                <a:latin typeface="Times New Roman" panose="02020603050405020304" pitchFamily="18" charset="0"/>
                <a:ea typeface="+mn-ea"/>
                <a:cs typeface="Times New Roman" panose="02020603050405020304" pitchFamily="18" charset="0"/>
              </a:rPr>
              <a:t>Boot Loader基本概念与典型结构</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1"/>
          <p:cNvSpPr>
            <a:spLocks noChangeArrowheads="1"/>
          </p:cNvSpPr>
          <p:nvPr/>
        </p:nvSpPr>
        <p:spPr bwMode="auto">
          <a:xfrm>
            <a:off x="191344" y="764704"/>
            <a:ext cx="11809312" cy="379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0"/>
              </a:spcBef>
              <a:buClrTx/>
              <a:buFontTx/>
              <a:buNone/>
            </a:pPr>
            <a:r>
              <a:rPr lang="zh-CN" altLang="zh-CN" b="0" dirty="0">
                <a:solidFill>
                  <a:srgbClr val="333333"/>
                </a:solidFill>
                <a:latin typeface="Times New Roman" panose="02020603050405020304" pitchFamily="18" charset="0"/>
                <a:ea typeface="+mn-ea"/>
                <a:cs typeface="Times New Roman" panose="02020603050405020304" pitchFamily="18" charset="0"/>
              </a:rPr>
              <a:t>（</a:t>
            </a:r>
            <a:r>
              <a:rPr lang="en-US" altLang="zh-CN" b="0" dirty="0">
                <a:solidFill>
                  <a:srgbClr val="333333"/>
                </a:solidFill>
                <a:latin typeface="Times New Roman" panose="02020603050405020304" pitchFamily="18" charset="0"/>
                <a:ea typeface="+mn-ea"/>
                <a:cs typeface="Times New Roman" panose="02020603050405020304" pitchFamily="18" charset="0"/>
              </a:rPr>
              <a:t>4</a:t>
            </a:r>
            <a:r>
              <a:rPr lang="zh-CN" altLang="en-US" b="0" dirty="0">
                <a:solidFill>
                  <a:srgbClr val="333333"/>
                </a:solidFill>
                <a:latin typeface="Times New Roman" panose="02020603050405020304" pitchFamily="18" charset="0"/>
                <a:ea typeface="+mn-ea"/>
                <a:cs typeface="Times New Roman" panose="02020603050405020304" pitchFamily="18" charset="0"/>
              </a:rPr>
              <a:t>） </a:t>
            </a:r>
            <a:r>
              <a:rPr lang="en-US" altLang="zh-CN" b="0" dirty="0" err="1">
                <a:latin typeface="Times New Roman" panose="02020603050405020304" pitchFamily="18" charset="0"/>
                <a:ea typeface="+mn-ea"/>
                <a:cs typeface="Times New Roman" panose="02020603050405020304" pitchFamily="18" charset="0"/>
              </a:rPr>
              <a:t>vivi</a:t>
            </a:r>
            <a:r>
              <a:rPr lang="en-US" altLang="zh-CN" b="0" dirty="0">
                <a:latin typeface="Times New Roman" panose="02020603050405020304" pitchFamily="18" charset="0"/>
                <a:ea typeface="+mn-ea"/>
                <a:cs typeface="Times New Roman" panose="02020603050405020304" pitchFamily="18" charset="0"/>
              </a:rPr>
              <a:t> </a:t>
            </a:r>
            <a:endParaRPr lang="zh-CN" altLang="zh-CN" b="0" dirty="0">
              <a:latin typeface="Times New Roman" panose="02020603050405020304" pitchFamily="18" charset="0"/>
              <a:ea typeface="+mn-ea"/>
              <a:cs typeface="Times New Roman" panose="02020603050405020304" pitchFamily="18" charset="0"/>
            </a:endParaRPr>
          </a:p>
          <a:p>
            <a:pPr algn="just" eaLnBrk="1" hangingPunct="1">
              <a:lnSpc>
                <a:spcPct val="200000"/>
              </a:lnSpc>
              <a:spcBef>
                <a:spcPct val="0"/>
              </a:spcBef>
              <a:buClrTx/>
              <a:buFontTx/>
              <a:buNone/>
            </a:pPr>
            <a:r>
              <a:rPr lang="en-US" altLang="zh-CN" b="0" dirty="0">
                <a:latin typeface="Times New Roman" panose="02020603050405020304" pitchFamily="18" charset="0"/>
                <a:ea typeface="+mn-ea"/>
                <a:cs typeface="Times New Roman" panose="02020603050405020304" pitchFamily="18" charset="0"/>
              </a:rPr>
              <a:t>        </a:t>
            </a:r>
            <a:r>
              <a:rPr lang="en-US" altLang="zh-CN" b="0" dirty="0" err="1">
                <a:latin typeface="Times New Roman" panose="02020603050405020304" pitchFamily="18" charset="0"/>
                <a:ea typeface="+mn-ea"/>
                <a:cs typeface="Times New Roman" panose="02020603050405020304" pitchFamily="18" charset="0"/>
              </a:rPr>
              <a:t>vivi</a:t>
            </a:r>
            <a:r>
              <a:rPr lang="zh-CN" altLang="zh-CN" b="0" dirty="0">
                <a:latin typeface="Times New Roman" panose="02020603050405020304" pitchFamily="18" charset="0"/>
                <a:ea typeface="+mn-ea"/>
                <a:cs typeface="Times New Roman" panose="02020603050405020304" pitchFamily="18" charset="0"/>
              </a:rPr>
              <a:t>是韩国</a:t>
            </a:r>
            <a:r>
              <a:rPr lang="en-US" altLang="zh-CN" b="0" dirty="0" err="1">
                <a:latin typeface="Times New Roman" panose="02020603050405020304" pitchFamily="18" charset="0"/>
                <a:ea typeface="+mn-ea"/>
                <a:cs typeface="Times New Roman" panose="02020603050405020304" pitchFamily="18" charset="0"/>
              </a:rPr>
              <a:t>mizi</a:t>
            </a:r>
            <a:r>
              <a:rPr lang="en-US" altLang="zh-CN" b="0" dirty="0">
                <a:latin typeface="Times New Roman" panose="02020603050405020304" pitchFamily="18" charset="0"/>
                <a:ea typeface="+mn-ea"/>
                <a:cs typeface="Times New Roman" panose="02020603050405020304" pitchFamily="18" charset="0"/>
              </a:rPr>
              <a:t> </a:t>
            </a:r>
            <a:r>
              <a:rPr lang="zh-CN" altLang="zh-CN" b="0" dirty="0">
                <a:latin typeface="Times New Roman" panose="02020603050405020304" pitchFamily="18" charset="0"/>
                <a:ea typeface="+mn-ea"/>
                <a:cs typeface="Times New Roman" panose="02020603050405020304" pitchFamily="18" charset="0"/>
              </a:rPr>
              <a:t>公司开发的</a:t>
            </a:r>
            <a:r>
              <a:rPr lang="en-US" altLang="zh-CN" b="0" dirty="0" err="1">
                <a:latin typeface="Times New Roman" panose="02020603050405020304" pitchFamily="18" charset="0"/>
                <a:ea typeface="+mn-ea"/>
                <a:cs typeface="Times New Roman" panose="02020603050405020304" pitchFamily="18" charset="0"/>
              </a:rPr>
              <a:t>BootLoader</a:t>
            </a:r>
            <a:r>
              <a:rPr lang="en-US" altLang="zh-CN" b="0" dirty="0">
                <a:latin typeface="Times New Roman" panose="02020603050405020304" pitchFamily="18" charset="0"/>
                <a:ea typeface="+mn-ea"/>
                <a:cs typeface="Times New Roman" panose="02020603050405020304" pitchFamily="18" charset="0"/>
              </a:rPr>
              <a:t>, </a:t>
            </a:r>
            <a:r>
              <a:rPr lang="zh-CN" altLang="zh-CN" b="0" dirty="0">
                <a:latin typeface="Times New Roman" panose="02020603050405020304" pitchFamily="18" charset="0"/>
                <a:ea typeface="+mn-ea"/>
                <a:cs typeface="Times New Roman" panose="02020603050405020304" pitchFamily="18" charset="0"/>
              </a:rPr>
              <a:t>适用于</a:t>
            </a:r>
            <a:r>
              <a:rPr lang="en-US" altLang="zh-CN" dirty="0">
                <a:solidFill>
                  <a:srgbClr val="FF0000"/>
                </a:solidFill>
                <a:latin typeface="Times New Roman" panose="02020603050405020304" pitchFamily="18" charset="0"/>
                <a:ea typeface="+mn-ea"/>
                <a:cs typeface="Times New Roman" panose="02020603050405020304" pitchFamily="18" charset="0"/>
              </a:rPr>
              <a:t>ARM9</a:t>
            </a:r>
            <a:r>
              <a:rPr lang="zh-CN" altLang="zh-CN" dirty="0">
                <a:solidFill>
                  <a:srgbClr val="FF0000"/>
                </a:solidFill>
                <a:latin typeface="Times New Roman" panose="02020603050405020304" pitchFamily="18" charset="0"/>
                <a:ea typeface="+mn-ea"/>
                <a:cs typeface="Times New Roman" panose="02020603050405020304" pitchFamily="18" charset="0"/>
              </a:rPr>
              <a:t>处理器</a:t>
            </a:r>
            <a:r>
              <a:rPr lang="zh-CN" altLang="zh-CN" b="0" dirty="0">
                <a:latin typeface="Times New Roman" panose="02020603050405020304" pitchFamily="18" charset="0"/>
                <a:ea typeface="+mn-ea"/>
                <a:cs typeface="Times New Roman" panose="02020603050405020304" pitchFamily="18" charset="0"/>
              </a:rPr>
              <a:t>，现在已经停止开发了。它是三星官方板</a:t>
            </a:r>
            <a:r>
              <a:rPr lang="en-US" altLang="zh-CN" b="0" dirty="0">
                <a:latin typeface="Times New Roman" panose="02020603050405020304" pitchFamily="18" charset="0"/>
                <a:ea typeface="+mn-ea"/>
                <a:cs typeface="Times New Roman" panose="02020603050405020304" pitchFamily="18" charset="0"/>
              </a:rPr>
              <a:t>SMDK2410</a:t>
            </a:r>
            <a:r>
              <a:rPr lang="zh-CN" altLang="zh-CN" b="0" dirty="0">
                <a:latin typeface="Times New Roman" panose="02020603050405020304" pitchFamily="18" charset="0"/>
                <a:ea typeface="+mn-ea"/>
                <a:cs typeface="Times New Roman" panose="02020603050405020304" pitchFamily="18" charset="0"/>
              </a:rPr>
              <a:t>采用的</a:t>
            </a:r>
            <a:r>
              <a:rPr lang="en-US" altLang="zh-CN" b="0" dirty="0" err="1">
                <a:latin typeface="Times New Roman" panose="02020603050405020304" pitchFamily="18" charset="0"/>
                <a:ea typeface="+mn-ea"/>
                <a:cs typeface="Times New Roman" panose="02020603050405020304" pitchFamily="18" charset="0"/>
              </a:rPr>
              <a:t>BootLoader</a:t>
            </a:r>
            <a:r>
              <a:rPr lang="zh-CN" altLang="zh-CN"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Vivi</a:t>
            </a:r>
            <a:r>
              <a:rPr lang="zh-CN" altLang="zh-CN" b="0" dirty="0">
                <a:latin typeface="Times New Roman" panose="02020603050405020304" pitchFamily="18" charset="0"/>
                <a:ea typeface="+mn-ea"/>
                <a:cs typeface="Times New Roman" panose="02020603050405020304" pitchFamily="18" charset="0"/>
              </a:rPr>
              <a:t>最主要的特点就是代码小巧，有利于移植新的处理器。同时</a:t>
            </a:r>
            <a:r>
              <a:rPr lang="en-US" altLang="zh-CN" b="0" dirty="0" err="1">
                <a:latin typeface="Times New Roman" panose="02020603050405020304" pitchFamily="18" charset="0"/>
                <a:ea typeface="+mn-ea"/>
                <a:cs typeface="Times New Roman" panose="02020603050405020304" pitchFamily="18" charset="0"/>
              </a:rPr>
              <a:t>vivi</a:t>
            </a:r>
            <a:r>
              <a:rPr lang="zh-CN" altLang="zh-CN" b="0" dirty="0">
                <a:latin typeface="Times New Roman" panose="02020603050405020304" pitchFamily="18" charset="0"/>
                <a:ea typeface="+mn-ea"/>
                <a:cs typeface="Times New Roman" panose="02020603050405020304" pitchFamily="18" charset="0"/>
              </a:rPr>
              <a:t>的软件架构和配置方法类似</a:t>
            </a:r>
            <a:r>
              <a:rPr lang="en-US" altLang="zh-CN" b="0" dirty="0">
                <a:latin typeface="Times New Roman" panose="02020603050405020304" pitchFamily="18" charset="0"/>
                <a:ea typeface="+mn-ea"/>
                <a:cs typeface="Times New Roman" panose="02020603050405020304" pitchFamily="18" charset="0"/>
              </a:rPr>
              <a:t>Linux</a:t>
            </a:r>
            <a:r>
              <a:rPr lang="zh-CN" altLang="zh-CN" b="0" dirty="0">
                <a:latin typeface="Times New Roman" panose="02020603050405020304" pitchFamily="18" charset="0"/>
                <a:ea typeface="+mn-ea"/>
                <a:cs typeface="Times New Roman" panose="02020603050405020304" pitchFamily="18" charset="0"/>
              </a:rPr>
              <a:t>风格，对于有过编译</a:t>
            </a:r>
            <a:r>
              <a:rPr lang="en-US" altLang="zh-CN" b="0" dirty="0">
                <a:latin typeface="Times New Roman" panose="02020603050405020304" pitchFamily="18" charset="0"/>
                <a:ea typeface="+mn-ea"/>
                <a:cs typeface="Times New Roman" panose="02020603050405020304" pitchFamily="18" charset="0"/>
              </a:rPr>
              <a:t>Linux</a:t>
            </a:r>
            <a:r>
              <a:rPr lang="zh-CN" altLang="zh-CN" b="0" dirty="0">
                <a:latin typeface="Times New Roman" panose="02020603050405020304" pitchFamily="18" charset="0"/>
                <a:ea typeface="+mn-ea"/>
                <a:cs typeface="Times New Roman" panose="02020603050405020304" pitchFamily="18" charset="0"/>
              </a:rPr>
              <a:t>内核经验的用户，</a:t>
            </a:r>
            <a:r>
              <a:rPr lang="en-US" altLang="zh-CN" b="0" dirty="0" err="1">
                <a:latin typeface="Times New Roman" panose="02020603050405020304" pitchFamily="18" charset="0"/>
                <a:ea typeface="+mn-ea"/>
                <a:cs typeface="Times New Roman" panose="02020603050405020304" pitchFamily="18" charset="0"/>
              </a:rPr>
              <a:t>vivi</a:t>
            </a:r>
            <a:r>
              <a:rPr lang="zh-CN" altLang="zh-CN" b="0" dirty="0">
                <a:latin typeface="Times New Roman" panose="02020603050405020304" pitchFamily="18" charset="0"/>
                <a:ea typeface="+mn-ea"/>
                <a:cs typeface="Times New Roman" panose="02020603050405020304" pitchFamily="18" charset="0"/>
              </a:rPr>
              <a:t>更容易上手。</a:t>
            </a:r>
            <a:endParaRPr lang="zh-CN" altLang="zh-CN" b="0" dirty="0">
              <a:latin typeface="Times New Roman" panose="02020603050405020304" pitchFamily="18" charset="0"/>
              <a:ea typeface="+mn-ea"/>
              <a:cs typeface="Times New Roman" panose="02020603050405020304" pitchFamily="18" charset="0"/>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1. </a:t>
            </a:r>
            <a:r>
              <a:rPr lang="zh-CN" altLang="zh-CN" sz="2800" b="0" dirty="0">
                <a:solidFill>
                  <a:schemeClr val="tx1"/>
                </a:solidFill>
                <a:latin typeface="Times New Roman" panose="02020603050405020304" pitchFamily="18" charset="0"/>
                <a:ea typeface="+mn-ea"/>
                <a:cs typeface="Times New Roman" panose="02020603050405020304" pitchFamily="18" charset="0"/>
              </a:rPr>
              <a:t>Boot Loader基本概念与典型结构</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3648076" y="0"/>
            <a:ext cx="37449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3200">
                <a:latin typeface="Arial" panose="020B0604020202020204" pitchFamily="34" charset="0"/>
                <a:ea typeface="宋体" panose="02010600030101010101" pitchFamily="2" charset="-122"/>
              </a:rPr>
              <a:t>目    录 </a:t>
            </a:r>
            <a:endParaRPr lang="zh-CN" altLang="en-US" sz="3200">
              <a:latin typeface="Arial" panose="020B0604020202020204" pitchFamily="34" charset="0"/>
              <a:ea typeface="宋体" panose="02010600030101010101" pitchFamily="2" charset="-122"/>
            </a:endParaRPr>
          </a:p>
        </p:txBody>
      </p:sp>
      <p:sp>
        <p:nvSpPr>
          <p:cNvPr id="19459" name="矩形 2"/>
          <p:cNvSpPr>
            <a:spLocks noChangeArrowheads="1"/>
          </p:cNvSpPr>
          <p:nvPr/>
        </p:nvSpPr>
        <p:spPr bwMode="auto">
          <a:xfrm>
            <a:off x="2243139" y="765175"/>
            <a:ext cx="7705725"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zh-CN" sz="3200" dirty="0">
                <a:solidFill>
                  <a:schemeClr val="accent2"/>
                </a:solidFill>
              </a:rPr>
              <a:t>Boot Loader基本概念与典型结构</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2.  </a:t>
            </a:r>
            <a:r>
              <a:rPr lang="zh-CN" altLang="zh-CN" sz="3200" dirty="0">
                <a:solidFill>
                  <a:srgbClr val="FF0000"/>
                </a:solidFill>
              </a:rPr>
              <a:t>U-Boot </a:t>
            </a:r>
            <a:endParaRPr lang="en-US" altLang="zh-CN" sz="3200" dirty="0">
              <a:solidFill>
                <a:srgbClr val="FF0000"/>
              </a:solidFill>
            </a:endParaRPr>
          </a:p>
          <a:p>
            <a:pPr eaLnBrk="1" hangingPunct="1">
              <a:lnSpc>
                <a:spcPct val="150000"/>
              </a:lnSpc>
              <a:spcBef>
                <a:spcPct val="0"/>
              </a:spcBef>
              <a:buClrTx/>
              <a:buFontTx/>
              <a:buNone/>
            </a:pPr>
            <a:r>
              <a:rPr lang="zh-CN" altLang="zh-CN" sz="3200" dirty="0">
                <a:solidFill>
                  <a:schemeClr val="accent2"/>
                </a:solidFill>
              </a:rPr>
              <a:t>3</a:t>
            </a:r>
            <a:r>
              <a:rPr lang="en-US" altLang="zh-CN" sz="3200" dirty="0">
                <a:solidFill>
                  <a:schemeClr val="accent2"/>
                </a:solidFill>
              </a:rPr>
              <a:t>.</a:t>
            </a:r>
            <a:r>
              <a:rPr lang="zh-CN" altLang="zh-CN" sz="3200" dirty="0">
                <a:solidFill>
                  <a:schemeClr val="accent2"/>
                </a:solidFill>
              </a:rPr>
              <a:t> 交叉开发环境的建立</a:t>
            </a:r>
            <a:endParaRPr lang="zh-CN"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4. </a:t>
            </a:r>
            <a:r>
              <a:rPr lang="zh-CN" altLang="zh-CN" sz="3200" dirty="0">
                <a:solidFill>
                  <a:schemeClr val="accent2"/>
                </a:solidFill>
              </a:rPr>
              <a:t>交叉编译工具链</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5. U-Boot</a:t>
            </a:r>
            <a:r>
              <a:rPr lang="zh-CN" altLang="en-US" sz="3200" dirty="0">
                <a:solidFill>
                  <a:schemeClr val="accent2"/>
                </a:solidFill>
              </a:rPr>
              <a:t>移植</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6. </a:t>
            </a:r>
            <a:r>
              <a:rPr lang="zh-CN" altLang="en-US" sz="3200" dirty="0">
                <a:solidFill>
                  <a:schemeClr val="accent2"/>
                </a:solidFill>
              </a:rPr>
              <a:t>设备驱动介绍</a:t>
            </a:r>
            <a:endParaRPr lang="zh-CN" altLang="en-US" sz="3200" dirty="0">
              <a:solidFill>
                <a:schemeClr val="accent2"/>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矩形 2"/>
          <p:cNvSpPr>
            <a:spLocks noChangeArrowheads="1"/>
          </p:cNvSpPr>
          <p:nvPr/>
        </p:nvSpPr>
        <p:spPr bwMode="auto">
          <a:xfrm>
            <a:off x="227348" y="1556792"/>
            <a:ext cx="11737304" cy="2803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en-US" altLang="zh-CN" sz="2000" b="0" dirty="0">
                <a:latin typeface="Times New Roman" panose="02020603050405020304" pitchFamily="18" charset="0"/>
                <a:ea typeface="+mn-ea"/>
                <a:cs typeface="Times New Roman" panose="02020603050405020304" pitchFamily="18" charset="0"/>
              </a:rPr>
              <a:t>      U-Boot</a:t>
            </a:r>
            <a:r>
              <a:rPr lang="zh-CN" altLang="zh-CN" sz="2000" b="0" dirty="0">
                <a:latin typeface="Times New Roman" panose="02020603050405020304" pitchFamily="18" charset="0"/>
                <a:ea typeface="+mn-ea"/>
                <a:cs typeface="Times New Roman" panose="02020603050405020304" pitchFamily="18" charset="0"/>
              </a:rPr>
              <a:t>，全称</a:t>
            </a:r>
            <a:r>
              <a:rPr lang="en-US" altLang="zh-CN" sz="2000" b="0" dirty="0">
                <a:latin typeface="Times New Roman" panose="02020603050405020304" pitchFamily="18" charset="0"/>
                <a:ea typeface="+mn-ea"/>
                <a:cs typeface="Times New Roman" panose="02020603050405020304" pitchFamily="18" charset="0"/>
              </a:rPr>
              <a:t> Universal Boot Loader</a:t>
            </a:r>
            <a:r>
              <a:rPr lang="zh-CN" altLang="zh-CN" sz="2000" b="0" dirty="0">
                <a:latin typeface="Times New Roman" panose="02020603050405020304" pitchFamily="18" charset="0"/>
                <a:ea typeface="+mn-ea"/>
                <a:cs typeface="Times New Roman" panose="02020603050405020304" pitchFamily="18" charset="0"/>
              </a:rPr>
              <a:t>，</a:t>
            </a:r>
            <a:r>
              <a:rPr lang="zh-CN" altLang="en-US" sz="2000" b="0" dirty="0">
                <a:latin typeface="Times New Roman" panose="02020603050405020304" pitchFamily="18" charset="0"/>
                <a:ea typeface="+mn-ea"/>
                <a:cs typeface="Times New Roman" panose="02020603050405020304" pitchFamily="18" charset="0"/>
              </a:rPr>
              <a:t>即通用</a:t>
            </a:r>
            <a:r>
              <a:rPr lang="en-US" altLang="zh-CN" sz="2000" b="0" dirty="0">
                <a:latin typeface="Times New Roman" panose="02020603050405020304" pitchFamily="18" charset="0"/>
                <a:ea typeface="+mn-ea"/>
                <a:cs typeface="Times New Roman" panose="02020603050405020304" pitchFamily="18" charset="0"/>
              </a:rPr>
              <a:t>Boot Loader</a:t>
            </a:r>
            <a:r>
              <a:rPr lang="zh-CN" altLang="en-US" sz="2000" b="0" dirty="0">
                <a:latin typeface="Times New Roman" panose="02020603050405020304" pitchFamily="18" charset="0"/>
                <a:ea typeface="+mn-ea"/>
                <a:cs typeface="Times New Roman" panose="02020603050405020304" pitchFamily="18" charset="0"/>
              </a:rPr>
              <a:t>。</a:t>
            </a:r>
            <a:r>
              <a:rPr lang="zh-CN" altLang="zh-CN" sz="2000" b="0" dirty="0">
                <a:latin typeface="Times New Roman" panose="02020603050405020304" pitchFamily="18" charset="0"/>
                <a:ea typeface="+mn-ea"/>
                <a:cs typeface="Times New Roman" panose="02020603050405020304" pitchFamily="18" charset="0"/>
              </a:rPr>
              <a:t>是遵循</a:t>
            </a:r>
            <a:r>
              <a:rPr lang="en-US" altLang="zh-CN" sz="2000" b="0" dirty="0">
                <a:latin typeface="Times New Roman" panose="02020603050405020304" pitchFamily="18" charset="0"/>
                <a:ea typeface="+mn-ea"/>
                <a:cs typeface="Times New Roman" panose="02020603050405020304" pitchFamily="18" charset="0"/>
              </a:rPr>
              <a:t>GPL</a:t>
            </a:r>
            <a:r>
              <a:rPr lang="zh-CN" altLang="zh-CN" sz="2000" b="0" dirty="0">
                <a:latin typeface="Times New Roman" panose="02020603050405020304" pitchFamily="18" charset="0"/>
                <a:ea typeface="+mn-ea"/>
                <a:cs typeface="Times New Roman" panose="02020603050405020304" pitchFamily="18" charset="0"/>
              </a:rPr>
              <a:t>条款的</a:t>
            </a:r>
            <a:r>
              <a:rPr lang="en-US" altLang="zh-CN" sz="2000" b="0" dirty="0" err="1">
                <a:latin typeface="Times New Roman" panose="02020603050405020304" pitchFamily="18" charset="0"/>
                <a:ea typeface="+mn-ea"/>
                <a:cs typeface="Times New Roman" panose="02020603050405020304" pitchFamily="18" charset="0"/>
              </a:rPr>
              <a:t>开放源码</a:t>
            </a:r>
            <a:r>
              <a:rPr lang="zh-CN" altLang="zh-CN" sz="2000" b="0" dirty="0">
                <a:latin typeface="Times New Roman" panose="02020603050405020304" pitchFamily="18" charset="0"/>
                <a:ea typeface="+mn-ea"/>
                <a:cs typeface="Times New Roman" panose="02020603050405020304" pitchFamily="18" charset="0"/>
              </a:rPr>
              <a:t>项目。从</a:t>
            </a:r>
            <a:r>
              <a:rPr lang="en-US" altLang="zh-CN" sz="2000" b="0" dirty="0">
                <a:latin typeface="Times New Roman" panose="02020603050405020304" pitchFamily="18" charset="0"/>
                <a:ea typeface="+mn-ea"/>
                <a:cs typeface="Times New Roman" panose="02020603050405020304" pitchFamily="18" charset="0"/>
              </a:rPr>
              <a:t>FADSROM</a:t>
            </a:r>
            <a:r>
              <a:rPr lang="zh-CN" altLang="zh-CN" sz="2000" b="0" dirty="0">
                <a:latin typeface="Times New Roman" panose="02020603050405020304" pitchFamily="18" charset="0"/>
                <a:ea typeface="+mn-ea"/>
                <a:cs typeface="Times New Roman" panose="02020603050405020304" pitchFamily="18" charset="0"/>
              </a:rPr>
              <a:t>、</a:t>
            </a:r>
            <a:r>
              <a:rPr lang="en-US" altLang="zh-CN" sz="2000" b="0" dirty="0">
                <a:latin typeface="Times New Roman" panose="02020603050405020304" pitchFamily="18" charset="0"/>
                <a:ea typeface="+mn-ea"/>
                <a:cs typeface="Times New Roman" panose="02020603050405020304" pitchFamily="18" charset="0"/>
              </a:rPr>
              <a:t>8xxROM</a:t>
            </a:r>
            <a:r>
              <a:rPr lang="zh-CN" altLang="zh-CN" sz="2000" b="0" dirty="0">
                <a:latin typeface="Times New Roman" panose="02020603050405020304" pitchFamily="18" charset="0"/>
                <a:ea typeface="+mn-ea"/>
                <a:cs typeface="Times New Roman" panose="02020603050405020304" pitchFamily="18" charset="0"/>
              </a:rPr>
              <a:t>、</a:t>
            </a:r>
            <a:r>
              <a:rPr lang="en-US" altLang="zh-CN" sz="2000" b="0" dirty="0">
                <a:latin typeface="Times New Roman" panose="02020603050405020304" pitchFamily="18" charset="0"/>
                <a:ea typeface="+mn-ea"/>
                <a:cs typeface="Times New Roman" panose="02020603050405020304" pitchFamily="18" charset="0"/>
              </a:rPr>
              <a:t>PPCBOOT</a:t>
            </a:r>
            <a:r>
              <a:rPr lang="zh-CN" altLang="zh-CN" sz="2000" b="0" dirty="0">
                <a:latin typeface="Times New Roman" panose="02020603050405020304" pitchFamily="18" charset="0"/>
                <a:ea typeface="+mn-ea"/>
                <a:cs typeface="Times New Roman" panose="02020603050405020304" pitchFamily="18" charset="0"/>
              </a:rPr>
              <a:t>逐步发展演化而来。其源码目录、编译形式</a:t>
            </a:r>
            <a:r>
              <a:rPr lang="zh-CN" altLang="zh-CN" sz="2000" dirty="0">
                <a:solidFill>
                  <a:srgbClr val="FF0000"/>
                </a:solidFill>
                <a:latin typeface="Times New Roman" panose="02020603050405020304" pitchFamily="18" charset="0"/>
                <a:ea typeface="+mn-ea"/>
                <a:cs typeface="Times New Roman" panose="02020603050405020304" pitchFamily="18" charset="0"/>
              </a:rPr>
              <a:t>与</a:t>
            </a:r>
            <a:r>
              <a:rPr lang="en-US" altLang="zh-CN" sz="2000" dirty="0" err="1">
                <a:solidFill>
                  <a:srgbClr val="FF0000"/>
                </a:solidFill>
                <a:latin typeface="Times New Roman" panose="02020603050405020304" pitchFamily="18" charset="0"/>
                <a:ea typeface="+mn-ea"/>
                <a:cs typeface="Times New Roman" panose="02020603050405020304" pitchFamily="18" charset="0"/>
              </a:rPr>
              <a:t>Linux内核</a:t>
            </a:r>
            <a:r>
              <a:rPr lang="zh-CN" altLang="zh-CN" sz="2000" dirty="0">
                <a:solidFill>
                  <a:srgbClr val="FF0000"/>
                </a:solidFill>
                <a:latin typeface="Times New Roman" panose="02020603050405020304" pitchFamily="18" charset="0"/>
                <a:ea typeface="+mn-ea"/>
                <a:cs typeface="Times New Roman" panose="02020603050405020304" pitchFamily="18" charset="0"/>
              </a:rPr>
              <a:t>很相似</a:t>
            </a:r>
            <a:r>
              <a:rPr lang="zh-CN" altLang="zh-CN" sz="2000" b="0" dirty="0">
                <a:latin typeface="Times New Roman" panose="02020603050405020304" pitchFamily="18" charset="0"/>
                <a:ea typeface="+mn-ea"/>
                <a:cs typeface="Times New Roman" panose="02020603050405020304" pitchFamily="18" charset="0"/>
              </a:rPr>
              <a:t>，事实上，不少</a:t>
            </a:r>
            <a:r>
              <a:rPr lang="en-US" altLang="zh-CN" sz="2000" b="0" dirty="0">
                <a:latin typeface="Times New Roman" panose="02020603050405020304" pitchFamily="18" charset="0"/>
                <a:ea typeface="+mn-ea"/>
                <a:cs typeface="Times New Roman" panose="02020603050405020304" pitchFamily="18" charset="0"/>
              </a:rPr>
              <a:t>U-Boot</a:t>
            </a:r>
            <a:r>
              <a:rPr lang="zh-CN" altLang="zh-CN" sz="2000" b="0" dirty="0">
                <a:latin typeface="Times New Roman" panose="02020603050405020304" pitchFamily="18" charset="0"/>
                <a:ea typeface="+mn-ea"/>
                <a:cs typeface="Times New Roman" panose="02020603050405020304" pitchFamily="18" charset="0"/>
              </a:rPr>
              <a:t>源码就是根据相应的</a:t>
            </a:r>
            <a:r>
              <a:rPr lang="en-US" altLang="zh-CN" sz="2000" b="0" dirty="0">
                <a:latin typeface="Times New Roman" panose="02020603050405020304" pitchFamily="18" charset="0"/>
                <a:ea typeface="+mn-ea"/>
                <a:cs typeface="Times New Roman" panose="02020603050405020304" pitchFamily="18" charset="0"/>
              </a:rPr>
              <a:t>Linux</a:t>
            </a:r>
            <a:r>
              <a:rPr lang="zh-CN" altLang="zh-CN" sz="2000" b="0" dirty="0">
                <a:latin typeface="Times New Roman" panose="02020603050405020304" pitchFamily="18" charset="0"/>
                <a:ea typeface="+mn-ea"/>
                <a:cs typeface="Times New Roman" panose="02020603050405020304" pitchFamily="18" charset="0"/>
              </a:rPr>
              <a:t>内核</a:t>
            </a:r>
            <a:r>
              <a:rPr lang="en-US" altLang="zh-CN" sz="2000" b="0" dirty="0" err="1">
                <a:latin typeface="Times New Roman" panose="02020603050405020304" pitchFamily="18" charset="0"/>
                <a:ea typeface="+mn-ea"/>
                <a:cs typeface="Times New Roman" panose="02020603050405020304" pitchFamily="18" charset="0"/>
              </a:rPr>
              <a:t>源程序</a:t>
            </a:r>
            <a:r>
              <a:rPr lang="zh-CN" altLang="zh-CN" sz="2000" b="0" dirty="0">
                <a:latin typeface="Times New Roman" panose="02020603050405020304" pitchFamily="18" charset="0"/>
                <a:ea typeface="+mn-ea"/>
                <a:cs typeface="Times New Roman" panose="02020603050405020304" pitchFamily="18" charset="0"/>
              </a:rPr>
              <a:t>进行简化而形成的，尤其是一些</a:t>
            </a:r>
            <a:r>
              <a:rPr lang="zh-CN" altLang="zh-CN" sz="2000" dirty="0">
                <a:solidFill>
                  <a:srgbClr val="FF0000"/>
                </a:solidFill>
                <a:latin typeface="Times New Roman" panose="02020603050405020304" pitchFamily="18" charset="0"/>
                <a:ea typeface="+mn-ea"/>
                <a:cs typeface="Times New Roman" panose="02020603050405020304" pitchFamily="18" charset="0"/>
              </a:rPr>
              <a:t>设备的驱动程序</a:t>
            </a:r>
            <a:r>
              <a:rPr lang="zh-CN" altLang="zh-CN" sz="2000" b="0" dirty="0">
                <a:latin typeface="Times New Roman" panose="02020603050405020304" pitchFamily="18" charset="0"/>
                <a:ea typeface="+mn-ea"/>
                <a:cs typeface="Times New Roman" panose="02020603050405020304" pitchFamily="18" charset="0"/>
              </a:rPr>
              <a:t>。</a:t>
            </a:r>
            <a:r>
              <a:rPr lang="en-US" altLang="zh-CN" sz="2000" b="0" dirty="0">
                <a:latin typeface="Times New Roman" panose="02020603050405020304" pitchFamily="18" charset="0"/>
                <a:ea typeface="+mn-ea"/>
                <a:cs typeface="Times New Roman" panose="02020603050405020304" pitchFamily="18" charset="0"/>
              </a:rPr>
              <a:t> </a:t>
            </a:r>
            <a:endParaRPr lang="en-US" altLang="zh-CN" sz="2000" b="0" dirty="0">
              <a:latin typeface="Times New Roman" panose="02020603050405020304" pitchFamily="18" charset="0"/>
              <a:ea typeface="+mn-ea"/>
              <a:cs typeface="Times New Roman" panose="02020603050405020304" pitchFamily="18" charset="0"/>
            </a:endParaRPr>
          </a:p>
          <a:p>
            <a:pPr algn="just" eaLnBrk="1" hangingPunct="1">
              <a:lnSpc>
                <a:spcPct val="150000"/>
              </a:lnSpc>
              <a:spcBef>
                <a:spcPct val="0"/>
              </a:spcBef>
              <a:buClrTx/>
              <a:buFontTx/>
              <a:buNone/>
            </a:pPr>
            <a:r>
              <a:rPr lang="en-US" altLang="zh-CN" sz="2000" b="0" dirty="0">
                <a:latin typeface="Times New Roman" panose="02020603050405020304" pitchFamily="18" charset="0"/>
                <a:ea typeface="+mn-ea"/>
                <a:cs typeface="Times New Roman" panose="02020603050405020304" pitchFamily="18" charset="0"/>
              </a:rPr>
              <a:t>     U-Boot</a:t>
            </a:r>
            <a:r>
              <a:rPr lang="zh-CN" altLang="zh-CN" sz="2000" b="0" dirty="0">
                <a:latin typeface="Times New Roman" panose="02020603050405020304" pitchFamily="18" charset="0"/>
                <a:ea typeface="+mn-ea"/>
                <a:cs typeface="Times New Roman" panose="02020603050405020304" pitchFamily="18" charset="0"/>
              </a:rPr>
              <a:t>支持</a:t>
            </a:r>
            <a:r>
              <a:rPr lang="zh-CN" altLang="zh-CN" sz="2000" dirty="0">
                <a:solidFill>
                  <a:srgbClr val="FF0000"/>
                </a:solidFill>
                <a:latin typeface="Times New Roman" panose="02020603050405020304" pitchFamily="18" charset="0"/>
                <a:ea typeface="+mn-ea"/>
                <a:cs typeface="Times New Roman" panose="02020603050405020304" pitchFamily="18" charset="0"/>
              </a:rPr>
              <a:t>多种嵌入式操作系统</a:t>
            </a:r>
            <a:r>
              <a:rPr lang="zh-CN" altLang="zh-CN" sz="2000" b="0" dirty="0">
                <a:latin typeface="Times New Roman" panose="02020603050405020304" pitchFamily="18" charset="0"/>
                <a:ea typeface="+mn-ea"/>
                <a:cs typeface="Times New Roman" panose="02020603050405020304" pitchFamily="18" charset="0"/>
              </a:rPr>
              <a:t>，主要有</a:t>
            </a:r>
            <a:r>
              <a:rPr lang="en-US" altLang="zh-CN" sz="2000" b="0" dirty="0">
                <a:latin typeface="Times New Roman" panose="02020603050405020304" pitchFamily="18" charset="0"/>
                <a:ea typeface="+mn-ea"/>
                <a:cs typeface="Times New Roman" panose="02020603050405020304" pitchFamily="18" charset="0"/>
              </a:rPr>
              <a:t>OpenBSD, NetBSD, FreeBSD,4.4BSD,</a:t>
            </a:r>
            <a:r>
              <a:rPr lang="en-US" altLang="zh-CN" sz="2000" b="0" dirty="0">
                <a:solidFill>
                  <a:srgbClr val="FF0000"/>
                </a:solidFill>
                <a:latin typeface="Times New Roman" panose="02020603050405020304" pitchFamily="18" charset="0"/>
                <a:ea typeface="+mn-ea"/>
                <a:cs typeface="Times New Roman" panose="02020603050405020304" pitchFamily="18" charset="0"/>
              </a:rPr>
              <a:t> </a:t>
            </a:r>
            <a:r>
              <a:rPr lang="en-US" altLang="zh-CN" sz="2000" dirty="0">
                <a:solidFill>
                  <a:srgbClr val="FF0000"/>
                </a:solidFill>
                <a:latin typeface="Times New Roman" panose="02020603050405020304" pitchFamily="18" charset="0"/>
                <a:ea typeface="+mn-ea"/>
                <a:cs typeface="Times New Roman" panose="02020603050405020304" pitchFamily="18" charset="0"/>
              </a:rPr>
              <a:t>Linux</a:t>
            </a:r>
            <a:r>
              <a:rPr lang="en-US" altLang="zh-CN" sz="2000" b="0" dirty="0">
                <a:latin typeface="Times New Roman" panose="02020603050405020304" pitchFamily="18" charset="0"/>
                <a:ea typeface="+mn-ea"/>
                <a:cs typeface="Times New Roman" panose="02020603050405020304" pitchFamily="18" charset="0"/>
              </a:rPr>
              <a:t>, SVR4, </a:t>
            </a:r>
            <a:r>
              <a:rPr lang="en-US" altLang="zh-CN" sz="2000" b="0" dirty="0" err="1">
                <a:latin typeface="Times New Roman" panose="02020603050405020304" pitchFamily="18" charset="0"/>
                <a:ea typeface="+mn-ea"/>
                <a:cs typeface="Times New Roman" panose="02020603050405020304" pitchFamily="18" charset="0"/>
              </a:rPr>
              <a:t>Esix</a:t>
            </a:r>
            <a:r>
              <a:rPr lang="en-US" altLang="zh-CN" sz="2000" b="0" dirty="0">
                <a:latin typeface="Times New Roman" panose="02020603050405020304" pitchFamily="18" charset="0"/>
                <a:ea typeface="+mn-ea"/>
                <a:cs typeface="Times New Roman" panose="02020603050405020304" pitchFamily="18" charset="0"/>
              </a:rPr>
              <a:t>, Solaris, </a:t>
            </a:r>
            <a:r>
              <a:rPr lang="en-US" altLang="zh-CN" sz="2000" b="0" dirty="0" err="1">
                <a:latin typeface="Times New Roman" panose="02020603050405020304" pitchFamily="18" charset="0"/>
                <a:ea typeface="+mn-ea"/>
                <a:cs typeface="Times New Roman" panose="02020603050405020304" pitchFamily="18" charset="0"/>
              </a:rPr>
              <a:t>Irix</a:t>
            </a:r>
            <a:r>
              <a:rPr lang="en-US" altLang="zh-CN" sz="2000" b="0" dirty="0">
                <a:latin typeface="Times New Roman" panose="02020603050405020304" pitchFamily="18" charset="0"/>
                <a:ea typeface="+mn-ea"/>
                <a:cs typeface="Times New Roman" panose="02020603050405020304" pitchFamily="18" charset="0"/>
              </a:rPr>
              <a:t>, SCO, Dell, NCR, VxWorks, LynxOS, </a:t>
            </a:r>
            <a:r>
              <a:rPr lang="en-US" altLang="zh-CN" sz="2000" b="0" dirty="0" err="1">
                <a:latin typeface="Times New Roman" panose="02020603050405020304" pitchFamily="18" charset="0"/>
                <a:ea typeface="+mn-ea"/>
                <a:cs typeface="Times New Roman" panose="02020603050405020304" pitchFamily="18" charset="0"/>
              </a:rPr>
              <a:t>pSOS</a:t>
            </a:r>
            <a:r>
              <a:rPr lang="en-US" altLang="zh-CN" sz="2000" b="0" dirty="0">
                <a:latin typeface="Times New Roman" panose="02020603050405020304" pitchFamily="18" charset="0"/>
                <a:ea typeface="+mn-ea"/>
                <a:cs typeface="Times New Roman" panose="02020603050405020304" pitchFamily="18" charset="0"/>
              </a:rPr>
              <a:t>, QNX, RTEMS, ARTOS, android</a:t>
            </a:r>
            <a:r>
              <a:rPr lang="zh-CN" altLang="zh-CN" sz="2000" b="0" dirty="0">
                <a:latin typeface="Times New Roman" panose="02020603050405020304" pitchFamily="18" charset="0"/>
                <a:ea typeface="+mn-ea"/>
                <a:cs typeface="Times New Roman" panose="02020603050405020304" pitchFamily="18" charset="0"/>
              </a:rPr>
              <a:t>等。</a:t>
            </a:r>
            <a:endParaRPr lang="en-US" altLang="zh-CN" sz="2000" b="0" dirty="0">
              <a:latin typeface="Times New Roman" panose="02020603050405020304" pitchFamily="18" charset="0"/>
              <a:ea typeface="+mn-ea"/>
              <a:cs typeface="Times New Roman" panose="02020603050405020304" pitchFamily="18" charset="0"/>
            </a:endParaRPr>
          </a:p>
          <a:p>
            <a:pPr algn="just" eaLnBrk="1" hangingPunct="1">
              <a:lnSpc>
                <a:spcPct val="150000"/>
              </a:lnSpc>
              <a:spcBef>
                <a:spcPct val="0"/>
              </a:spcBef>
              <a:buClrTx/>
              <a:buFontTx/>
              <a:buNone/>
            </a:pPr>
            <a:r>
              <a:rPr lang="en-US" altLang="zh-CN" sz="2000" b="0" dirty="0">
                <a:latin typeface="Times New Roman" panose="02020603050405020304" pitchFamily="18" charset="0"/>
                <a:ea typeface="+mn-ea"/>
                <a:cs typeface="Times New Roman" panose="02020603050405020304" pitchFamily="18" charset="0"/>
              </a:rPr>
              <a:t>     U-Boot</a:t>
            </a:r>
            <a:r>
              <a:rPr lang="zh-CN" altLang="en-US" sz="2000" b="0" dirty="0">
                <a:latin typeface="Times New Roman" panose="02020603050405020304" pitchFamily="18" charset="0"/>
                <a:ea typeface="+mn-ea"/>
                <a:cs typeface="Times New Roman" panose="02020603050405020304" pitchFamily="18" charset="0"/>
              </a:rPr>
              <a:t>支持</a:t>
            </a:r>
            <a:r>
              <a:rPr lang="zh-CN" altLang="en-US" sz="2000" b="0" dirty="0">
                <a:solidFill>
                  <a:srgbClr val="FF0000"/>
                </a:solidFill>
                <a:latin typeface="Times New Roman" panose="02020603050405020304" pitchFamily="18" charset="0"/>
                <a:ea typeface="+mn-ea"/>
                <a:cs typeface="Times New Roman" panose="02020603050405020304" pitchFamily="18" charset="0"/>
              </a:rPr>
              <a:t>多种构架的</a:t>
            </a:r>
            <a:r>
              <a:rPr lang="en-US" altLang="zh-CN" sz="2000" b="0" dirty="0">
                <a:solidFill>
                  <a:srgbClr val="FF0000"/>
                </a:solidFill>
                <a:latin typeface="Times New Roman" panose="02020603050405020304" pitchFamily="18" charset="0"/>
                <a:ea typeface="+mn-ea"/>
                <a:cs typeface="Times New Roman" panose="02020603050405020304" pitchFamily="18" charset="0"/>
              </a:rPr>
              <a:t>CPU</a:t>
            </a:r>
            <a:r>
              <a:rPr lang="zh-CN" altLang="en-US" sz="2000" b="0" dirty="0">
                <a:latin typeface="Times New Roman" panose="02020603050405020304" pitchFamily="18" charset="0"/>
                <a:ea typeface="+mn-ea"/>
                <a:cs typeface="Times New Roman" panose="02020603050405020304" pitchFamily="18" charset="0"/>
              </a:rPr>
              <a:t>，如</a:t>
            </a:r>
            <a:r>
              <a:rPr lang="en-US" altLang="zh-CN" sz="2000" b="0" dirty="0">
                <a:latin typeface="Times New Roman" panose="02020603050405020304" pitchFamily="18" charset="0"/>
                <a:ea typeface="+mn-ea"/>
                <a:cs typeface="Times New Roman" panose="02020603050405020304" pitchFamily="18" charset="0"/>
              </a:rPr>
              <a:t>PowerPC</a:t>
            </a:r>
            <a:r>
              <a:rPr lang="zh-CN" altLang="en-US" sz="2000" b="0" dirty="0">
                <a:latin typeface="Times New Roman" panose="02020603050405020304" pitchFamily="18" charset="0"/>
                <a:ea typeface="+mn-ea"/>
                <a:cs typeface="Times New Roman" panose="02020603050405020304" pitchFamily="18" charset="0"/>
              </a:rPr>
              <a:t>、</a:t>
            </a:r>
            <a:r>
              <a:rPr lang="en-US" altLang="zh-CN" sz="2000" b="0" dirty="0">
                <a:latin typeface="Times New Roman" panose="02020603050405020304" pitchFamily="18" charset="0"/>
                <a:ea typeface="+mn-ea"/>
                <a:cs typeface="Times New Roman" panose="02020603050405020304" pitchFamily="18" charset="0"/>
              </a:rPr>
              <a:t>MIPS</a:t>
            </a:r>
            <a:r>
              <a:rPr lang="zh-CN" altLang="zh-CN" sz="2000" b="0" dirty="0">
                <a:latin typeface="Times New Roman" panose="02020603050405020304" pitchFamily="18" charset="0"/>
                <a:ea typeface="+mn-ea"/>
                <a:cs typeface="Times New Roman" panose="02020603050405020304" pitchFamily="18" charset="0"/>
              </a:rPr>
              <a:t>、</a:t>
            </a:r>
            <a:r>
              <a:rPr lang="en-US" altLang="zh-CN" sz="2000" b="0" dirty="0">
                <a:latin typeface="Times New Roman" panose="02020603050405020304" pitchFamily="18" charset="0"/>
                <a:ea typeface="+mn-ea"/>
                <a:cs typeface="Times New Roman" panose="02020603050405020304" pitchFamily="18" charset="0"/>
              </a:rPr>
              <a:t> x86</a:t>
            </a:r>
            <a:r>
              <a:rPr lang="zh-CN" altLang="zh-CN" sz="2000" b="0" dirty="0">
                <a:latin typeface="Times New Roman" panose="02020603050405020304" pitchFamily="18" charset="0"/>
                <a:ea typeface="+mn-ea"/>
                <a:cs typeface="Times New Roman" panose="02020603050405020304" pitchFamily="18" charset="0"/>
              </a:rPr>
              <a:t>、</a:t>
            </a:r>
            <a:r>
              <a:rPr lang="en-US" altLang="zh-CN" sz="2000" b="0" dirty="0">
                <a:latin typeface="Times New Roman" panose="02020603050405020304" pitchFamily="18" charset="0"/>
                <a:ea typeface="+mn-ea"/>
                <a:cs typeface="Times New Roman" panose="02020603050405020304" pitchFamily="18" charset="0"/>
              </a:rPr>
              <a:t>ARM</a:t>
            </a:r>
            <a:r>
              <a:rPr lang="zh-CN" altLang="zh-CN" sz="2000" b="0" dirty="0">
                <a:latin typeface="Times New Roman" panose="02020603050405020304" pitchFamily="18" charset="0"/>
                <a:ea typeface="+mn-ea"/>
                <a:cs typeface="Times New Roman" panose="02020603050405020304" pitchFamily="18" charset="0"/>
              </a:rPr>
              <a:t>、</a:t>
            </a:r>
            <a:r>
              <a:rPr lang="en-US" altLang="zh-CN" sz="2000" b="0" dirty="0">
                <a:latin typeface="Times New Roman" panose="02020603050405020304" pitchFamily="18" charset="0"/>
                <a:ea typeface="+mn-ea"/>
                <a:cs typeface="Times New Roman" panose="02020603050405020304" pitchFamily="18" charset="0"/>
              </a:rPr>
              <a:t>NIOS</a:t>
            </a:r>
            <a:r>
              <a:rPr lang="zh-CN" altLang="zh-CN" sz="2000" b="0" dirty="0">
                <a:latin typeface="Times New Roman" panose="02020603050405020304" pitchFamily="18" charset="0"/>
                <a:ea typeface="+mn-ea"/>
                <a:cs typeface="Times New Roman" panose="02020603050405020304" pitchFamily="18" charset="0"/>
              </a:rPr>
              <a:t>、</a:t>
            </a:r>
            <a:r>
              <a:rPr lang="en-US" altLang="zh-CN" sz="2000" b="0" dirty="0" err="1">
                <a:latin typeface="Times New Roman" panose="02020603050405020304" pitchFamily="18" charset="0"/>
                <a:ea typeface="+mn-ea"/>
                <a:cs typeface="Times New Roman" panose="02020603050405020304" pitchFamily="18" charset="0"/>
              </a:rPr>
              <a:t>XScale</a:t>
            </a:r>
            <a:r>
              <a:rPr lang="zh-CN" altLang="zh-CN" sz="2000" b="0" dirty="0">
                <a:latin typeface="Times New Roman" panose="02020603050405020304" pitchFamily="18" charset="0"/>
                <a:ea typeface="+mn-ea"/>
                <a:cs typeface="Times New Roman" panose="02020603050405020304" pitchFamily="18" charset="0"/>
              </a:rPr>
              <a:t>等</a:t>
            </a:r>
            <a:r>
              <a:rPr lang="zh-CN" altLang="en-US" sz="2000" b="0" dirty="0">
                <a:latin typeface="Times New Roman" panose="02020603050405020304" pitchFamily="18" charset="0"/>
                <a:ea typeface="+mn-ea"/>
                <a:cs typeface="Times New Roman" panose="02020603050405020304" pitchFamily="18" charset="0"/>
              </a:rPr>
              <a:t>。</a:t>
            </a:r>
            <a:endParaRPr lang="zh-CN" altLang="en-US" sz="2000" b="0" dirty="0">
              <a:latin typeface="Times New Roman" panose="02020603050405020304" pitchFamily="18" charset="0"/>
              <a:ea typeface="+mn-ea"/>
              <a:cs typeface="Times New Roman" panose="02020603050405020304" pitchFamily="18" charset="0"/>
            </a:endParaRPr>
          </a:p>
        </p:txBody>
      </p:sp>
      <p:sp>
        <p:nvSpPr>
          <p:cNvPr id="3" name="Rectangle 2"/>
          <p:cNvSpPr txBox="1">
            <a:spLocks noChangeArrowheads="1"/>
          </p:cNvSpPr>
          <p:nvPr/>
        </p:nvSpPr>
        <p:spPr>
          <a:xfrm>
            <a:off x="227348" y="846975"/>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2.1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 </a:t>
            </a:r>
            <a:r>
              <a:rPr lang="zh-CN" altLang="en-US" sz="2800" b="0" dirty="0">
                <a:solidFill>
                  <a:schemeClr val="tx1"/>
                </a:solidFill>
                <a:latin typeface="Times New Roman" panose="02020603050405020304" pitchFamily="18" charset="0"/>
                <a:ea typeface="+mn-ea"/>
                <a:cs typeface="Times New Roman" panose="02020603050405020304" pitchFamily="18" charset="0"/>
              </a:rPr>
              <a:t>概述</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en-US" sz="2800" b="0" dirty="0">
                <a:solidFill>
                  <a:schemeClr val="tx1"/>
                </a:solidFill>
                <a:latin typeface="Times New Roman" panose="02020603050405020304" pitchFamily="18" charset="0"/>
                <a:ea typeface="+mn-ea"/>
                <a:cs typeface="Times New Roman" panose="02020603050405020304" pitchFamily="18" charset="0"/>
              </a:rPr>
              <a:t>概述</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1"/>
          <p:cNvSpPr>
            <a:spLocks noChangeArrowheads="1"/>
          </p:cNvSpPr>
          <p:nvPr/>
        </p:nvSpPr>
        <p:spPr bwMode="auto">
          <a:xfrm>
            <a:off x="335360" y="692150"/>
            <a:ext cx="11737303" cy="445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dirty="0">
                <a:latin typeface="Times New Roman" panose="02020603050405020304" pitchFamily="18" charset="0"/>
                <a:ea typeface="楷体" panose="02010609060101010101" pitchFamily="49" charset="-122"/>
              </a:rPr>
              <a:t>U-Boot</a:t>
            </a:r>
            <a:r>
              <a:rPr lang="zh-CN" altLang="zh-CN" dirty="0">
                <a:latin typeface="Times New Roman" panose="02020603050405020304" pitchFamily="18" charset="0"/>
                <a:ea typeface="楷体" panose="02010609060101010101" pitchFamily="49" charset="-122"/>
              </a:rPr>
              <a:t>的主要特点有：</a:t>
            </a:r>
            <a:endParaRPr lang="en-US" altLang="zh-CN" dirty="0">
              <a:latin typeface="Times New Roman" panose="02020603050405020304" pitchFamily="18" charset="0"/>
              <a:ea typeface="楷体" panose="02010609060101010101" pitchFamily="49" charset="-122"/>
            </a:endParaRPr>
          </a:p>
          <a:p>
            <a:pPr marL="342900" indent="-342900" algn="just" eaLnBrk="1" hangingPunct="1">
              <a:lnSpc>
                <a:spcPct val="150000"/>
              </a:lnSpc>
              <a:spcBef>
                <a:spcPct val="0"/>
              </a:spcBef>
              <a:buClrTx/>
              <a:buFont typeface="Wingdings" panose="05000000000000000000" pitchFamily="2" charset="2"/>
              <a:buChar char="ü"/>
            </a:pPr>
            <a:r>
              <a:rPr lang="zh-CN" altLang="zh-CN" b="0" dirty="0">
                <a:latin typeface="Times New Roman" panose="02020603050405020304" pitchFamily="18" charset="0"/>
                <a:ea typeface="楷体" panose="02010609060101010101" pitchFamily="49" charset="-122"/>
              </a:rPr>
              <a:t>源码开放，目前有些版本的未开源。</a:t>
            </a:r>
            <a:endParaRPr lang="zh-CN" altLang="zh-CN" b="0" dirty="0">
              <a:latin typeface="Times New Roman" panose="02020603050405020304" pitchFamily="18" charset="0"/>
              <a:ea typeface="楷体" panose="02010609060101010101" pitchFamily="49" charset="-122"/>
            </a:endParaRPr>
          </a:p>
          <a:p>
            <a:pPr marL="342900" indent="-342900" algn="just" eaLnBrk="1" hangingPunct="1">
              <a:lnSpc>
                <a:spcPct val="150000"/>
              </a:lnSpc>
              <a:spcBef>
                <a:spcPct val="0"/>
              </a:spcBef>
              <a:buClrTx/>
              <a:buFont typeface="Wingdings" panose="05000000000000000000" pitchFamily="2" charset="2"/>
              <a:buChar char="ü"/>
            </a:pPr>
            <a:r>
              <a:rPr lang="zh-CN" altLang="zh-CN" b="0" dirty="0">
                <a:latin typeface="Times New Roman" panose="02020603050405020304" pitchFamily="18" charset="0"/>
                <a:ea typeface="楷体" panose="02010609060101010101" pitchFamily="49" charset="-122"/>
              </a:rPr>
              <a:t>支持多种嵌入式操作系统内核和处理器架构。</a:t>
            </a:r>
            <a:endParaRPr lang="zh-CN" altLang="zh-CN" b="0" dirty="0">
              <a:latin typeface="Times New Roman" panose="02020603050405020304" pitchFamily="18" charset="0"/>
              <a:ea typeface="楷体" panose="02010609060101010101" pitchFamily="49" charset="-122"/>
            </a:endParaRPr>
          </a:p>
          <a:p>
            <a:pPr marL="342900" indent="-342900" algn="just" eaLnBrk="1" hangingPunct="1">
              <a:lnSpc>
                <a:spcPct val="150000"/>
              </a:lnSpc>
              <a:spcBef>
                <a:spcPct val="0"/>
              </a:spcBef>
              <a:buClrTx/>
              <a:buFont typeface="Wingdings" panose="05000000000000000000" pitchFamily="2" charset="2"/>
              <a:buChar char="ü"/>
            </a:pPr>
            <a:r>
              <a:rPr lang="zh-CN" altLang="zh-CN" b="0" dirty="0">
                <a:latin typeface="Times New Roman" panose="02020603050405020304" pitchFamily="18" charset="0"/>
                <a:ea typeface="楷体" panose="02010609060101010101" pitchFamily="49" charset="-122"/>
              </a:rPr>
              <a:t>可靠性和稳定性均较好。</a:t>
            </a:r>
            <a:endParaRPr lang="zh-CN" altLang="zh-CN" b="0" dirty="0">
              <a:latin typeface="Times New Roman" panose="02020603050405020304" pitchFamily="18" charset="0"/>
              <a:ea typeface="楷体" panose="02010609060101010101" pitchFamily="49" charset="-122"/>
            </a:endParaRPr>
          </a:p>
          <a:p>
            <a:pPr marL="342900" indent="-342900" algn="just" eaLnBrk="1" hangingPunct="1">
              <a:lnSpc>
                <a:spcPct val="150000"/>
              </a:lnSpc>
              <a:spcBef>
                <a:spcPct val="0"/>
              </a:spcBef>
              <a:buClrTx/>
              <a:buFont typeface="Wingdings" panose="05000000000000000000" pitchFamily="2" charset="2"/>
              <a:buChar char="ü"/>
            </a:pPr>
            <a:r>
              <a:rPr lang="zh-CN" altLang="zh-CN" b="0" dirty="0">
                <a:latin typeface="Times New Roman" panose="02020603050405020304" pitchFamily="18" charset="0"/>
                <a:ea typeface="楷体" panose="02010609060101010101" pitchFamily="49" charset="-122"/>
              </a:rPr>
              <a:t>功能设置高度灵活，适合调试、产品发布等；</a:t>
            </a:r>
            <a:endParaRPr lang="zh-CN" altLang="zh-CN" b="0" dirty="0">
              <a:latin typeface="Times New Roman" panose="02020603050405020304" pitchFamily="18" charset="0"/>
              <a:ea typeface="楷体" panose="02010609060101010101" pitchFamily="49" charset="-122"/>
            </a:endParaRPr>
          </a:p>
          <a:p>
            <a:pPr marL="342900" indent="-342900" algn="just" eaLnBrk="1" hangingPunct="1">
              <a:lnSpc>
                <a:spcPct val="150000"/>
              </a:lnSpc>
              <a:spcBef>
                <a:spcPct val="0"/>
              </a:spcBef>
              <a:buClrTx/>
              <a:buFont typeface="Wingdings" panose="05000000000000000000" pitchFamily="2" charset="2"/>
              <a:buChar char="ü"/>
            </a:pPr>
            <a:r>
              <a:rPr lang="zh-CN" altLang="zh-CN" dirty="0">
                <a:solidFill>
                  <a:srgbClr val="FF0000"/>
                </a:solidFill>
                <a:latin typeface="Times New Roman" panose="02020603050405020304" pitchFamily="18" charset="0"/>
                <a:ea typeface="楷体" panose="02010609060101010101" pitchFamily="49" charset="-122"/>
              </a:rPr>
              <a:t>设备驱动源码十分丰富，支持绝大多数常见硬件外设</a:t>
            </a:r>
            <a:r>
              <a:rPr lang="zh-CN" altLang="zh-CN" b="0" dirty="0">
                <a:solidFill>
                  <a:srgbClr val="FF0000"/>
                </a:solidFill>
                <a:latin typeface="Times New Roman" panose="02020603050405020304" pitchFamily="18" charset="0"/>
                <a:ea typeface="楷体" panose="02010609060101010101" pitchFamily="49" charset="-122"/>
              </a:rPr>
              <a:t>；</a:t>
            </a:r>
            <a:r>
              <a:rPr lang="zh-CN" altLang="zh-CN" b="0" dirty="0">
                <a:latin typeface="Times New Roman" panose="02020603050405020304" pitchFamily="18" charset="0"/>
                <a:ea typeface="楷体" panose="02010609060101010101" pitchFamily="49" charset="-122"/>
              </a:rPr>
              <a:t>并将对于与硬件平台相关的代码定义成宏并保留在配置文件中，开发者往往</a:t>
            </a:r>
            <a:r>
              <a:rPr lang="zh-CN" altLang="zh-CN" dirty="0">
                <a:solidFill>
                  <a:srgbClr val="FF0000"/>
                </a:solidFill>
                <a:latin typeface="Times New Roman" panose="02020603050405020304" pitchFamily="18" charset="0"/>
                <a:ea typeface="楷体" panose="02010609060101010101" pitchFamily="49" charset="-122"/>
              </a:rPr>
              <a:t>只需要修改这些宏的值</a:t>
            </a:r>
            <a:r>
              <a:rPr lang="zh-CN" altLang="zh-CN" b="0" dirty="0">
                <a:latin typeface="Times New Roman" panose="02020603050405020304" pitchFamily="18" charset="0"/>
                <a:ea typeface="楷体" panose="02010609060101010101" pitchFamily="49" charset="-122"/>
              </a:rPr>
              <a:t>就能成功使用这些硬件资源，简化了移植工作。</a:t>
            </a:r>
            <a:endParaRPr lang="zh-CN" altLang="zh-CN"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en-US" sz="2800" b="0" dirty="0">
                <a:solidFill>
                  <a:schemeClr val="tx1"/>
                </a:solidFill>
                <a:latin typeface="Times New Roman" panose="02020603050405020304" pitchFamily="18" charset="0"/>
                <a:ea typeface="+mn-ea"/>
                <a:cs typeface="Times New Roman" panose="02020603050405020304" pitchFamily="18" charset="0"/>
              </a:rPr>
              <a:t>概述</a:t>
            </a:r>
            <a:r>
              <a:rPr lang="zh-CN" altLang="zh-CN" sz="2800" b="0" dirty="0">
                <a:solidFill>
                  <a:schemeClr val="tx1"/>
                </a:solidFill>
                <a:latin typeface="Times New Roman" panose="02020603050405020304" pitchFamily="18" charset="0"/>
                <a:ea typeface="+mn-ea"/>
                <a:cs typeface="Times New Roman" panose="02020603050405020304" pitchFamily="18" charset="0"/>
              </a:rPr>
              <a:t> </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1"/>
          <p:cNvSpPr>
            <a:spLocks noChangeArrowheads="1"/>
          </p:cNvSpPr>
          <p:nvPr/>
        </p:nvSpPr>
        <p:spPr bwMode="auto">
          <a:xfrm>
            <a:off x="1559496" y="712884"/>
            <a:ext cx="7777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zh-CN" sz="2800" dirty="0">
                <a:latin typeface="Times New Roman" panose="02020603050405020304" pitchFamily="18" charset="0"/>
                <a:ea typeface="楷体" panose="02010609060101010101" pitchFamily="49" charset="-122"/>
              </a:rPr>
              <a:t>U-Boot</a:t>
            </a:r>
            <a:r>
              <a:rPr lang="zh-CN" altLang="en-US" sz="2800" dirty="0">
                <a:latin typeface="Times New Roman" panose="02020603050405020304" pitchFamily="18" charset="0"/>
                <a:ea typeface="楷体" panose="02010609060101010101" pitchFamily="49" charset="-122"/>
              </a:rPr>
              <a:t>主要目录</a:t>
            </a:r>
            <a:endParaRPr lang="zh-CN" altLang="zh-CN" sz="2800" b="0" dirty="0">
              <a:latin typeface="Times New Roman" panose="02020603050405020304" pitchFamily="18" charset="0"/>
              <a:ea typeface="楷体" panose="02010609060101010101" pitchFamily="49" charset="-122"/>
            </a:endParaRPr>
          </a:p>
        </p:txBody>
      </p:sp>
      <p:graphicFrame>
        <p:nvGraphicFramePr>
          <p:cNvPr id="4" name="表格 4"/>
          <p:cNvGraphicFramePr>
            <a:graphicFrameLocks noGrp="1"/>
          </p:cNvGraphicFramePr>
          <p:nvPr/>
        </p:nvGraphicFramePr>
        <p:xfrm>
          <a:off x="695400" y="1340768"/>
          <a:ext cx="10513168" cy="4804348"/>
        </p:xfrm>
        <a:graphic>
          <a:graphicData uri="http://schemas.openxmlformats.org/drawingml/2006/table">
            <a:tbl>
              <a:tblPr firstRow="1" bandRow="1">
                <a:tableStyleId>{93296810-A885-4BE3-A3E7-6D5BEEA58F35}</a:tableStyleId>
              </a:tblPr>
              <a:tblGrid>
                <a:gridCol w="1779403"/>
                <a:gridCol w="8733765"/>
              </a:tblGrid>
              <a:tr h="364711">
                <a:tc>
                  <a:txBody>
                    <a:bodyPr/>
                    <a:lstStyle/>
                    <a:p>
                      <a:pPr algn="ctr"/>
                      <a:r>
                        <a:rPr lang="zh-CN" altLang="en-US" sz="2000" baseline="0" dirty="0">
                          <a:latin typeface="Times New Roman" panose="02020603050405020304" pitchFamily="18" charset="0"/>
                          <a:ea typeface="楷体" panose="02010609060101010101" pitchFamily="49" charset="-122"/>
                        </a:rPr>
                        <a:t>目录</a:t>
                      </a:r>
                      <a:endParaRPr lang="zh-CN" altLang="en-US" sz="2000" baseline="0" dirty="0">
                        <a:latin typeface="Times New Roman" panose="02020603050405020304" pitchFamily="18" charset="0"/>
                        <a:ea typeface="楷体" panose="02010609060101010101" pitchFamily="49" charset="-122"/>
                      </a:endParaRPr>
                    </a:p>
                  </a:txBody>
                  <a:tcPr marL="91444" marR="91444" marT="45724" marB="45724"/>
                </a:tc>
                <a:tc>
                  <a:txBody>
                    <a:bodyPr/>
                    <a:lstStyle/>
                    <a:p>
                      <a:pPr algn="ctr"/>
                      <a:r>
                        <a:rPr lang="zh-CN" altLang="en-US" sz="2000" baseline="0" dirty="0">
                          <a:latin typeface="Times New Roman" panose="02020603050405020304" pitchFamily="18" charset="0"/>
                          <a:ea typeface="楷体" panose="02010609060101010101" pitchFamily="49" charset="-122"/>
                        </a:rPr>
                        <a:t>说明</a:t>
                      </a:r>
                      <a:endParaRPr lang="zh-CN" altLang="en-US" sz="2000" baseline="0" dirty="0">
                        <a:latin typeface="Times New Roman" panose="02020603050405020304" pitchFamily="18" charset="0"/>
                        <a:ea typeface="楷体" panose="02010609060101010101" pitchFamily="49" charset="-122"/>
                      </a:endParaRPr>
                    </a:p>
                  </a:txBody>
                  <a:tcPr marL="91444" marR="91444" marT="45724" marB="45724"/>
                </a:tc>
              </a:tr>
              <a:tr h="364711">
                <a:tc>
                  <a:txBody>
                    <a:bodyPr/>
                    <a:lstStyle/>
                    <a:p>
                      <a:r>
                        <a:rPr lang="en-US" altLang="zh-CN" sz="1800" baseline="0">
                          <a:latin typeface="Times New Roman" panose="02020603050405020304" pitchFamily="18" charset="0"/>
                          <a:ea typeface="楷体" panose="02010609060101010101" pitchFamily="49" charset="-122"/>
                        </a:rPr>
                        <a:t>board</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c>
                  <a:txBody>
                    <a:bodyPr/>
                    <a:lstStyle/>
                    <a:p>
                      <a:r>
                        <a:rPr lang="zh-CN" altLang="en-US" sz="1800" baseline="0" dirty="0">
                          <a:latin typeface="Times New Roman" panose="02020603050405020304" pitchFamily="18" charset="0"/>
                          <a:ea typeface="楷体" panose="02010609060101010101" pitchFamily="49" charset="-122"/>
                        </a:rPr>
                        <a:t>目标机相关文件，主要包含</a:t>
                      </a:r>
                      <a:r>
                        <a:rPr lang="en-US" altLang="zh-CN" sz="1800" baseline="0" dirty="0">
                          <a:latin typeface="Times New Roman" panose="02020603050405020304" pitchFamily="18" charset="0"/>
                          <a:ea typeface="楷体" panose="02010609060101010101" pitchFamily="49" charset="-122"/>
                        </a:rPr>
                        <a:t>SDRAM</a:t>
                      </a:r>
                      <a:r>
                        <a:rPr lang="zh-CN" altLang="en-US" sz="1800" baseline="0" dirty="0">
                          <a:latin typeface="Times New Roman" panose="02020603050405020304" pitchFamily="18" charset="0"/>
                          <a:ea typeface="楷体" panose="02010609060101010101" pitchFamily="49" charset="-122"/>
                        </a:rPr>
                        <a:t>、</a:t>
                      </a:r>
                      <a:r>
                        <a:rPr lang="en-US" altLang="zh-CN" sz="1800" baseline="0" dirty="0">
                          <a:latin typeface="Times New Roman" panose="02020603050405020304" pitchFamily="18" charset="0"/>
                          <a:ea typeface="楷体" panose="02010609060101010101" pitchFamily="49" charset="-122"/>
                        </a:rPr>
                        <a:t>Flash</a:t>
                      </a:r>
                      <a:r>
                        <a:rPr lang="zh-CN" altLang="en-US" sz="1800" baseline="0" dirty="0">
                          <a:latin typeface="Times New Roman" panose="02020603050405020304" pitchFamily="18" charset="0"/>
                          <a:ea typeface="楷体" panose="02010609060101010101" pitchFamily="49" charset="-122"/>
                        </a:rPr>
                        <a:t>驱动等</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r>
              <a:tr h="364711">
                <a:tc>
                  <a:txBody>
                    <a:bodyPr/>
                    <a:lstStyle/>
                    <a:p>
                      <a:r>
                        <a:rPr lang="en-US" altLang="zh-CN" sz="1800" baseline="0">
                          <a:latin typeface="Times New Roman" panose="02020603050405020304" pitchFamily="18" charset="0"/>
                          <a:ea typeface="楷体" panose="02010609060101010101" pitchFamily="49" charset="-122"/>
                        </a:rPr>
                        <a:t>common</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c>
                  <a:txBody>
                    <a:bodyPr/>
                    <a:lstStyle/>
                    <a:p>
                      <a:r>
                        <a:rPr lang="zh-CN" altLang="en-US" sz="1800" baseline="0" dirty="0">
                          <a:latin typeface="Times New Roman" panose="02020603050405020304" pitchFamily="18" charset="0"/>
                          <a:ea typeface="楷体" panose="02010609060101010101" pitchFamily="49" charset="-122"/>
                        </a:rPr>
                        <a:t>独立于处理器体系结构的通用代码，如内存大小探测、故障监测</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r>
              <a:tr h="364711">
                <a:tc>
                  <a:txBody>
                    <a:bodyPr/>
                    <a:lstStyle/>
                    <a:p>
                      <a:r>
                        <a:rPr lang="en-US" altLang="zh-CN" sz="1800" baseline="0" dirty="0">
                          <a:latin typeface="Times New Roman" panose="02020603050405020304" pitchFamily="18" charset="0"/>
                          <a:ea typeface="楷体" panose="02010609060101010101" pitchFamily="49" charset="-122"/>
                        </a:rPr>
                        <a:t>arch/../</a:t>
                      </a:r>
                      <a:r>
                        <a:rPr lang="en-US" altLang="zh-CN" sz="1800" baseline="0" dirty="0" err="1">
                          <a:latin typeface="Times New Roman" panose="02020603050405020304" pitchFamily="18" charset="0"/>
                          <a:ea typeface="楷体" panose="02010609060101010101" pitchFamily="49" charset="-122"/>
                        </a:rPr>
                        <a:t>cpu</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c>
                  <a:txBody>
                    <a:bodyPr/>
                    <a:lstStyle/>
                    <a:p>
                      <a:r>
                        <a:rPr lang="zh-CN" altLang="en-US" sz="1800" baseline="0" dirty="0">
                          <a:latin typeface="Times New Roman" panose="02020603050405020304" pitchFamily="18" charset="0"/>
                          <a:ea typeface="楷体" panose="02010609060101010101" pitchFamily="49" charset="-122"/>
                        </a:rPr>
                        <a:t>与处理器相关文件。每个子目录下可能有串口、网口、中断初始化等</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r>
              <a:tr h="364711">
                <a:tc>
                  <a:txBody>
                    <a:bodyPr/>
                    <a:lstStyle/>
                    <a:p>
                      <a:r>
                        <a:rPr lang="en-US" altLang="zh-CN" sz="1800" baseline="0" dirty="0">
                          <a:latin typeface="Times New Roman" panose="02020603050405020304" pitchFamily="18" charset="0"/>
                          <a:ea typeface="楷体" panose="02010609060101010101" pitchFamily="49" charset="-122"/>
                        </a:rPr>
                        <a:t>driver</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c>
                  <a:txBody>
                    <a:bodyPr/>
                    <a:lstStyle/>
                    <a:p>
                      <a:r>
                        <a:rPr lang="zh-CN" altLang="en-US" sz="1800" baseline="0" dirty="0">
                          <a:latin typeface="Times New Roman" panose="02020603050405020304" pitchFamily="18" charset="0"/>
                          <a:ea typeface="楷体" panose="02010609060101010101" pitchFamily="49" charset="-122"/>
                        </a:rPr>
                        <a:t>通用设备驱动</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r>
              <a:tr h="364711">
                <a:tc>
                  <a:txBody>
                    <a:bodyPr/>
                    <a:lstStyle/>
                    <a:p>
                      <a:r>
                        <a:rPr lang="en-US" altLang="zh-CN" sz="1800" baseline="0" dirty="0">
                          <a:latin typeface="Times New Roman" panose="02020603050405020304" pitchFamily="18" charset="0"/>
                          <a:ea typeface="楷体" panose="02010609060101010101" pitchFamily="49" charset="-122"/>
                        </a:rPr>
                        <a:t>doc</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c>
                  <a:txBody>
                    <a:bodyPr/>
                    <a:lstStyle/>
                    <a:p>
                      <a:r>
                        <a:rPr lang="en-US" altLang="zh-CN" sz="1800" baseline="0" dirty="0">
                          <a:latin typeface="Times New Roman" panose="02020603050405020304" pitchFamily="18" charset="0"/>
                          <a:ea typeface="楷体" panose="02010609060101010101" pitchFamily="49" charset="-122"/>
                        </a:rPr>
                        <a:t>U-Boot</a:t>
                      </a:r>
                      <a:r>
                        <a:rPr lang="zh-CN" altLang="en-US" sz="1800" baseline="0" dirty="0">
                          <a:latin typeface="Times New Roman" panose="02020603050405020304" pitchFamily="18" charset="0"/>
                          <a:ea typeface="楷体" panose="02010609060101010101" pitchFamily="49" charset="-122"/>
                        </a:rPr>
                        <a:t>说明文档</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r>
              <a:tr h="364711">
                <a:tc>
                  <a:txBody>
                    <a:bodyPr/>
                    <a:lstStyle/>
                    <a:p>
                      <a:r>
                        <a:rPr lang="en-US" altLang="zh-CN" sz="1800" baseline="0" dirty="0">
                          <a:latin typeface="Times New Roman" panose="02020603050405020304" pitchFamily="18" charset="0"/>
                          <a:ea typeface="楷体" panose="02010609060101010101" pitchFamily="49" charset="-122"/>
                        </a:rPr>
                        <a:t>examples</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c>
                  <a:txBody>
                    <a:bodyPr/>
                    <a:lstStyle/>
                    <a:p>
                      <a:r>
                        <a:rPr lang="zh-CN" altLang="en-US" sz="1800" baseline="0" dirty="0">
                          <a:latin typeface="Times New Roman" panose="02020603050405020304" pitchFamily="18" charset="0"/>
                          <a:ea typeface="楷体" panose="02010609060101010101" pitchFamily="49" charset="-122"/>
                        </a:rPr>
                        <a:t>可在</a:t>
                      </a:r>
                      <a:r>
                        <a:rPr lang="en-US" altLang="zh-CN" sz="1800" baseline="0" dirty="0">
                          <a:latin typeface="Times New Roman" panose="02020603050405020304" pitchFamily="18" charset="0"/>
                          <a:ea typeface="楷体" panose="02010609060101010101" pitchFamily="49" charset="-122"/>
                        </a:rPr>
                        <a:t>U-Boot</a:t>
                      </a:r>
                      <a:r>
                        <a:rPr lang="zh-CN" altLang="en-US" sz="1800" baseline="0" dirty="0">
                          <a:latin typeface="Times New Roman" panose="02020603050405020304" pitchFamily="18" charset="0"/>
                          <a:ea typeface="楷体" panose="02010609060101010101" pitchFamily="49" charset="-122"/>
                        </a:rPr>
                        <a:t>下运行的示例程序，如</a:t>
                      </a:r>
                      <a:r>
                        <a:rPr lang="en-US" altLang="zh-CN" sz="1800" baseline="0" dirty="0" err="1">
                          <a:latin typeface="Times New Roman" panose="02020603050405020304" pitchFamily="18" charset="0"/>
                          <a:ea typeface="楷体" panose="02010609060101010101" pitchFamily="49" charset="-122"/>
                        </a:rPr>
                        <a:t>hello_world.c</a:t>
                      </a:r>
                      <a:r>
                        <a:rPr lang="en-US" altLang="zh-CN" sz="1800" baseline="0" dirty="0">
                          <a:latin typeface="Times New Roman" panose="02020603050405020304" pitchFamily="18" charset="0"/>
                          <a:ea typeface="楷体" panose="02010609060101010101" pitchFamily="49" charset="-122"/>
                        </a:rPr>
                        <a:t>, </a:t>
                      </a:r>
                      <a:r>
                        <a:rPr lang="en-US" altLang="zh-CN" sz="1800" baseline="0" dirty="0" err="1">
                          <a:latin typeface="Times New Roman" panose="02020603050405020304" pitchFamily="18" charset="0"/>
                          <a:ea typeface="楷体" panose="02010609060101010101" pitchFamily="49" charset="-122"/>
                        </a:rPr>
                        <a:t>timer.c</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r>
              <a:tr h="384652">
                <a:tc>
                  <a:txBody>
                    <a:bodyPr/>
                    <a:lstStyle/>
                    <a:p>
                      <a:r>
                        <a:rPr lang="en-US" altLang="zh-CN" sz="1800" baseline="0" dirty="0">
                          <a:latin typeface="Times New Roman" panose="02020603050405020304" pitchFamily="18" charset="0"/>
                          <a:ea typeface="楷体" panose="02010609060101010101" pitchFamily="49" charset="-122"/>
                        </a:rPr>
                        <a:t>include</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c>
                  <a:txBody>
                    <a:bodyPr/>
                    <a:lstStyle/>
                    <a:p>
                      <a:r>
                        <a:rPr lang="zh-CN" altLang="en-US" sz="1800" baseline="0" dirty="0">
                          <a:latin typeface="Times New Roman" panose="02020603050405020304" pitchFamily="18" charset="0"/>
                          <a:ea typeface="楷体" panose="02010609060101010101" pitchFamily="49" charset="-122"/>
                        </a:rPr>
                        <a:t>头文件，尤其是子目录下与目标机相关的配置头文件，是移植时经常需要修改的文件</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r>
              <a:tr h="359715">
                <a:tc>
                  <a:txBody>
                    <a:bodyPr/>
                    <a:lstStyle/>
                    <a:p>
                      <a:r>
                        <a:rPr lang="en-US" altLang="zh-CN" sz="1800" baseline="0" dirty="0" err="1">
                          <a:latin typeface="Times New Roman" panose="02020603050405020304" pitchFamily="18" charset="0"/>
                          <a:ea typeface="楷体" panose="02010609060101010101" pitchFamily="49" charset="-122"/>
                        </a:rPr>
                        <a:t>lib_xxx</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c>
                  <a:txBody>
                    <a:bodyPr/>
                    <a:lstStyle/>
                    <a:p>
                      <a:r>
                        <a:rPr lang="zh-CN" altLang="en-US" sz="1800" baseline="0" dirty="0">
                          <a:latin typeface="Times New Roman" panose="02020603050405020304" pitchFamily="18" charset="0"/>
                          <a:ea typeface="楷体" panose="02010609060101010101" pitchFamily="49" charset="-122"/>
                        </a:rPr>
                        <a:t>处理器相关文件，如</a:t>
                      </a:r>
                      <a:r>
                        <a:rPr lang="en-US" altLang="zh-CN" sz="1800" baseline="0" dirty="0" err="1">
                          <a:latin typeface="Times New Roman" panose="02020603050405020304" pitchFamily="18" charset="0"/>
                          <a:ea typeface="楷体" panose="02010609060101010101" pitchFamily="49" charset="-122"/>
                        </a:rPr>
                        <a:t>lib_arm</a:t>
                      </a:r>
                      <a:r>
                        <a:rPr lang="zh-CN" altLang="en-US" sz="1800" baseline="0" dirty="0">
                          <a:latin typeface="Times New Roman" panose="02020603050405020304" pitchFamily="18" charset="0"/>
                          <a:ea typeface="楷体" panose="02010609060101010101" pitchFamily="49" charset="-122"/>
                        </a:rPr>
                        <a:t>包含</a:t>
                      </a:r>
                      <a:r>
                        <a:rPr lang="en-US" altLang="zh-CN" sz="1800" baseline="0" dirty="0">
                          <a:latin typeface="Times New Roman" panose="02020603050405020304" pitchFamily="18" charset="0"/>
                          <a:ea typeface="楷体" panose="02010609060101010101" pitchFamily="49" charset="-122"/>
                        </a:rPr>
                        <a:t>arm</a:t>
                      </a:r>
                      <a:r>
                        <a:rPr lang="zh-CN" altLang="en-US" sz="1800" baseline="0" dirty="0">
                          <a:latin typeface="Times New Roman" panose="02020603050405020304" pitchFamily="18" charset="0"/>
                          <a:ea typeface="楷体" panose="02010609060101010101" pitchFamily="49" charset="-122"/>
                        </a:rPr>
                        <a:t>体系结构相关的文件</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r>
              <a:tr h="359715">
                <a:tc>
                  <a:txBody>
                    <a:bodyPr/>
                    <a:lstStyle/>
                    <a:p>
                      <a:r>
                        <a:rPr lang="en-US" altLang="zh-CN" sz="1800" baseline="0" dirty="0">
                          <a:latin typeface="Times New Roman" panose="02020603050405020304" pitchFamily="18" charset="0"/>
                          <a:ea typeface="楷体" panose="02010609060101010101" pitchFamily="49" charset="-122"/>
                        </a:rPr>
                        <a:t>net</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c>
                  <a:txBody>
                    <a:bodyPr/>
                    <a:lstStyle/>
                    <a:p>
                      <a:r>
                        <a:rPr lang="zh-CN" altLang="en-US" sz="1800" baseline="0" dirty="0">
                          <a:latin typeface="Times New Roman" panose="02020603050405020304" pitchFamily="18" charset="0"/>
                          <a:ea typeface="楷体" panose="02010609060101010101" pitchFamily="49" charset="-122"/>
                        </a:rPr>
                        <a:t>与网络相关的文件目录，如</a:t>
                      </a:r>
                      <a:r>
                        <a:rPr lang="en-US" altLang="zh-CN" sz="1800" baseline="0" dirty="0" err="1">
                          <a:latin typeface="Times New Roman" panose="02020603050405020304" pitchFamily="18" charset="0"/>
                          <a:ea typeface="楷体" panose="02010609060101010101" pitchFamily="49" charset="-122"/>
                        </a:rPr>
                        <a:t>bootp</a:t>
                      </a:r>
                      <a:r>
                        <a:rPr lang="zh-CN" altLang="en-US" sz="1800" baseline="0" dirty="0">
                          <a:latin typeface="Times New Roman" panose="02020603050405020304" pitchFamily="18" charset="0"/>
                          <a:ea typeface="楷体" panose="02010609060101010101" pitchFamily="49" charset="-122"/>
                        </a:rPr>
                        <a:t>，</a:t>
                      </a:r>
                      <a:r>
                        <a:rPr lang="en-US" altLang="zh-CN" sz="1800" baseline="0" dirty="0" err="1">
                          <a:latin typeface="Times New Roman" panose="02020603050405020304" pitchFamily="18" charset="0"/>
                          <a:ea typeface="楷体" panose="02010609060101010101" pitchFamily="49" charset="-122"/>
                        </a:rPr>
                        <a:t>nfs</a:t>
                      </a:r>
                      <a:r>
                        <a:rPr lang="zh-CN" altLang="en-US" sz="1800" baseline="0" dirty="0">
                          <a:latin typeface="Times New Roman" panose="02020603050405020304" pitchFamily="18" charset="0"/>
                          <a:ea typeface="楷体" panose="02010609060101010101" pitchFamily="49" charset="-122"/>
                        </a:rPr>
                        <a:t>，</a:t>
                      </a:r>
                      <a:r>
                        <a:rPr lang="en-US" altLang="zh-CN" sz="1800" baseline="0" dirty="0" err="1">
                          <a:latin typeface="Times New Roman" panose="02020603050405020304" pitchFamily="18" charset="0"/>
                          <a:ea typeface="楷体" panose="02010609060101010101" pitchFamily="49" charset="-122"/>
                        </a:rPr>
                        <a:t>tftp</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r>
              <a:tr h="359715">
                <a:tc>
                  <a:txBody>
                    <a:bodyPr/>
                    <a:lstStyle/>
                    <a:p>
                      <a:r>
                        <a:rPr lang="en-US" altLang="zh-CN" sz="1800" baseline="0" dirty="0">
                          <a:latin typeface="Times New Roman" panose="02020603050405020304" pitchFamily="18" charset="0"/>
                          <a:ea typeface="楷体" panose="02010609060101010101" pitchFamily="49" charset="-122"/>
                        </a:rPr>
                        <a:t>post</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c>
                  <a:txBody>
                    <a:bodyPr/>
                    <a:lstStyle/>
                    <a:p>
                      <a:r>
                        <a:rPr lang="zh-CN" altLang="en-US" sz="1800" baseline="0" dirty="0">
                          <a:latin typeface="Times New Roman" panose="02020603050405020304" pitchFamily="18" charset="0"/>
                          <a:ea typeface="楷体" panose="02010609060101010101" pitchFamily="49" charset="-122"/>
                        </a:rPr>
                        <a:t>上电自检文件目录</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r>
              <a:tr h="319284">
                <a:tc>
                  <a:txBody>
                    <a:bodyPr/>
                    <a:lstStyle/>
                    <a:p>
                      <a:r>
                        <a:rPr lang="en-US" altLang="zh-CN" sz="1800" baseline="0" dirty="0" err="1">
                          <a:latin typeface="Times New Roman" panose="02020603050405020304" pitchFamily="18" charset="0"/>
                          <a:ea typeface="楷体" panose="02010609060101010101" pitchFamily="49" charset="-122"/>
                        </a:rPr>
                        <a:t>rtc</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c>
                  <a:txBody>
                    <a:bodyPr/>
                    <a:lstStyle/>
                    <a:p>
                      <a:r>
                        <a:rPr lang="en-US" altLang="zh-CN" sz="1800" baseline="0" dirty="0">
                          <a:latin typeface="Times New Roman" panose="02020603050405020304" pitchFamily="18" charset="0"/>
                          <a:ea typeface="楷体" panose="02010609060101010101" pitchFamily="49" charset="-122"/>
                        </a:rPr>
                        <a:t>RTC</a:t>
                      </a:r>
                      <a:r>
                        <a:rPr lang="zh-CN" altLang="en-US" sz="1800" baseline="0" dirty="0">
                          <a:latin typeface="Times New Roman" panose="02020603050405020304" pitchFamily="18" charset="0"/>
                          <a:ea typeface="楷体" panose="02010609060101010101" pitchFamily="49" charset="-122"/>
                        </a:rPr>
                        <a:t>驱动程序</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r>
              <a:tr h="319284">
                <a:tc>
                  <a:txBody>
                    <a:bodyPr/>
                    <a:lstStyle/>
                    <a:p>
                      <a:r>
                        <a:rPr lang="en-US" altLang="zh-CN" sz="1800" baseline="0" dirty="0">
                          <a:latin typeface="Times New Roman" panose="02020603050405020304" pitchFamily="18" charset="0"/>
                          <a:ea typeface="楷体" panose="02010609060101010101" pitchFamily="49" charset="-122"/>
                        </a:rPr>
                        <a:t>tools</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c>
                  <a:txBody>
                    <a:bodyPr/>
                    <a:lstStyle/>
                    <a:p>
                      <a:r>
                        <a:rPr lang="zh-CN" altLang="en-US" sz="1800" baseline="0" dirty="0">
                          <a:latin typeface="Times New Roman" panose="02020603050405020304" pitchFamily="18" charset="0"/>
                          <a:ea typeface="楷体" panose="02010609060101010101" pitchFamily="49" charset="-122"/>
                        </a:rPr>
                        <a:t>用于创建</a:t>
                      </a:r>
                      <a:r>
                        <a:rPr lang="en-US" altLang="zh-CN" sz="1800" baseline="0" dirty="0">
                          <a:latin typeface="Times New Roman" panose="02020603050405020304" pitchFamily="18" charset="0"/>
                          <a:ea typeface="楷体" panose="02010609060101010101" pitchFamily="49" charset="-122"/>
                        </a:rPr>
                        <a:t>U-Boot</a:t>
                      </a:r>
                      <a:r>
                        <a:rPr lang="zh-CN" altLang="en-US" sz="1800" baseline="0" dirty="0">
                          <a:latin typeface="Times New Roman" panose="02020603050405020304" pitchFamily="18" charset="0"/>
                          <a:ea typeface="楷体" panose="02010609060101010101" pitchFamily="49" charset="-122"/>
                        </a:rPr>
                        <a:t>、</a:t>
                      </a:r>
                      <a:r>
                        <a:rPr lang="en-US" altLang="zh-CN" sz="1800" baseline="0" dirty="0">
                          <a:latin typeface="Times New Roman" panose="02020603050405020304" pitchFamily="18" charset="0"/>
                          <a:ea typeface="楷体" panose="02010609060101010101" pitchFamily="49" charset="-122"/>
                        </a:rPr>
                        <a:t>S-record</a:t>
                      </a:r>
                      <a:r>
                        <a:rPr lang="zh-CN" altLang="en-US" sz="1800" baseline="0" dirty="0">
                          <a:latin typeface="Times New Roman" panose="02020603050405020304" pitchFamily="18" charset="0"/>
                          <a:ea typeface="楷体" panose="02010609060101010101" pitchFamily="49" charset="-122"/>
                        </a:rPr>
                        <a:t>和</a:t>
                      </a:r>
                      <a:r>
                        <a:rPr lang="en-US" altLang="zh-CN" sz="1800" baseline="0" dirty="0">
                          <a:latin typeface="Times New Roman" panose="02020603050405020304" pitchFamily="18" charset="0"/>
                          <a:ea typeface="楷体" panose="02010609060101010101" pitchFamily="49" charset="-122"/>
                        </a:rPr>
                        <a:t>BIN</a:t>
                      </a:r>
                      <a:r>
                        <a:rPr lang="zh-CN" altLang="en-US" sz="1800" baseline="0" dirty="0">
                          <a:latin typeface="Times New Roman" panose="02020603050405020304" pitchFamily="18" charset="0"/>
                          <a:ea typeface="楷体" panose="02010609060101010101" pitchFamily="49" charset="-122"/>
                        </a:rPr>
                        <a:t>镜像文件的工具</a:t>
                      </a:r>
                      <a:endParaRPr lang="zh-CN" altLang="en-US" sz="1800" baseline="0" dirty="0">
                        <a:latin typeface="Times New Roman" panose="02020603050405020304" pitchFamily="18" charset="0"/>
                        <a:ea typeface="楷体" panose="02010609060101010101" pitchFamily="49" charset="-122"/>
                      </a:endParaRPr>
                    </a:p>
                  </a:txBody>
                  <a:tcPr marL="91444" marR="91444" marT="45724" marB="45724"/>
                </a:tc>
              </a:tr>
            </a:tbl>
          </a:graphicData>
        </a:graphic>
      </p:graphicFrame>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en-US" sz="2800" b="0" dirty="0">
                <a:solidFill>
                  <a:schemeClr val="tx1"/>
                </a:solidFill>
                <a:latin typeface="Times New Roman" panose="02020603050405020304" pitchFamily="18" charset="0"/>
                <a:ea typeface="+mn-ea"/>
                <a:cs typeface="Times New Roman" panose="02020603050405020304" pitchFamily="18" charset="0"/>
              </a:rPr>
              <a:t>概述</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1"/>
          <p:cNvSpPr>
            <a:spLocks noChangeArrowheads="1"/>
          </p:cNvSpPr>
          <p:nvPr/>
        </p:nvSpPr>
        <p:spPr bwMode="auto">
          <a:xfrm>
            <a:off x="263352" y="836614"/>
            <a:ext cx="11665296" cy="4481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FontTx/>
              <a:buNone/>
            </a:pPr>
            <a:r>
              <a:rPr lang="en-US" altLang="zh-CN" b="0" dirty="0">
                <a:latin typeface="Times New Roman" panose="02020603050405020304" pitchFamily="18" charset="0"/>
                <a:ea typeface="+mn-ea"/>
                <a:cs typeface="Times New Roman" panose="02020603050405020304" pitchFamily="18" charset="0"/>
              </a:rPr>
              <a:t>        </a:t>
            </a:r>
            <a:r>
              <a:rPr lang="zh-CN" altLang="zh-CN" b="0" dirty="0">
                <a:latin typeface="Times New Roman" panose="02020603050405020304" pitchFamily="18" charset="0"/>
                <a:ea typeface="+mn-ea"/>
                <a:cs typeface="Times New Roman" panose="02020603050405020304" pitchFamily="18" charset="0"/>
              </a:rPr>
              <a:t>在</a:t>
            </a:r>
            <a:r>
              <a:rPr lang="en-US" altLang="zh-CN" b="0" dirty="0">
                <a:latin typeface="Times New Roman" panose="02020603050405020304" pitchFamily="18" charset="0"/>
                <a:ea typeface="+mn-ea"/>
                <a:cs typeface="Times New Roman" panose="02020603050405020304" pitchFamily="18" charset="0"/>
              </a:rPr>
              <a:t>U-Boot</a:t>
            </a:r>
            <a:r>
              <a:rPr lang="zh-CN" altLang="zh-CN" b="0" dirty="0">
                <a:latin typeface="Times New Roman" panose="02020603050405020304" pitchFamily="18" charset="0"/>
                <a:ea typeface="+mn-ea"/>
                <a:cs typeface="Times New Roman" panose="02020603050405020304" pitchFamily="18" charset="0"/>
              </a:rPr>
              <a:t>的这些源文件中，以</a:t>
            </a:r>
            <a:r>
              <a:rPr lang="en-US" altLang="zh-CN" b="0" dirty="0">
                <a:latin typeface="Times New Roman" panose="02020603050405020304" pitchFamily="18" charset="0"/>
                <a:ea typeface="+mn-ea"/>
                <a:cs typeface="Times New Roman" panose="02020603050405020304" pitchFamily="18" charset="0"/>
              </a:rPr>
              <a:t>S5PV210</a:t>
            </a:r>
            <a:r>
              <a:rPr lang="zh-CN" altLang="zh-CN" b="0" dirty="0">
                <a:latin typeface="Times New Roman" panose="02020603050405020304" pitchFamily="18" charset="0"/>
                <a:ea typeface="+mn-ea"/>
                <a:cs typeface="Times New Roman" panose="02020603050405020304" pitchFamily="18" charset="0"/>
              </a:rPr>
              <a:t>为例几个比较重要的源文件如下所示</a:t>
            </a:r>
            <a:r>
              <a:rPr lang="zh-CN" altLang="en-US" b="0" dirty="0">
                <a:latin typeface="Times New Roman" panose="02020603050405020304" pitchFamily="18" charset="0"/>
                <a:ea typeface="+mn-ea"/>
                <a:cs typeface="Times New Roman" panose="02020603050405020304" pitchFamily="18" charset="0"/>
              </a:rPr>
              <a:t>（红色目录为标准目录，蓝色目录为我们使用开发板资料的目录）</a:t>
            </a:r>
            <a:r>
              <a:rPr lang="zh-CN" altLang="zh-CN" b="0" dirty="0">
                <a:latin typeface="Times New Roman" panose="02020603050405020304" pitchFamily="18" charset="0"/>
                <a:ea typeface="+mn-ea"/>
                <a:cs typeface="Times New Roman" panose="02020603050405020304" pitchFamily="18" charset="0"/>
              </a:rPr>
              <a:t>：</a:t>
            </a:r>
            <a:endParaRPr lang="zh-CN" altLang="zh-CN" b="0" dirty="0">
              <a:latin typeface="Times New Roman" panose="02020603050405020304" pitchFamily="18" charset="0"/>
              <a:ea typeface="+mn-ea"/>
              <a:cs typeface="Times New Roman" panose="02020603050405020304" pitchFamily="18" charset="0"/>
            </a:endParaRPr>
          </a:p>
          <a:p>
            <a:pPr algn="just" eaLnBrk="1" hangingPunct="1">
              <a:lnSpc>
                <a:spcPct val="120000"/>
              </a:lnSpc>
              <a:spcBef>
                <a:spcPct val="0"/>
              </a:spcBef>
              <a:buClrTx/>
              <a:buFontTx/>
              <a:buNone/>
            </a:pPr>
            <a:r>
              <a:rPr lang="zh-CN" altLang="zh-CN" b="0" dirty="0">
                <a:solidFill>
                  <a:srgbClr val="FF0000"/>
                </a:solidFill>
                <a:latin typeface="Times New Roman" panose="02020603050405020304" pitchFamily="18" charset="0"/>
                <a:ea typeface="+mn-ea"/>
                <a:cs typeface="Times New Roman" panose="02020603050405020304" pitchFamily="18" charset="0"/>
              </a:rPr>
              <a:t>（</a:t>
            </a:r>
            <a:r>
              <a:rPr lang="en-US" altLang="zh-CN" b="0" dirty="0">
                <a:solidFill>
                  <a:srgbClr val="FF0000"/>
                </a:solidFill>
                <a:latin typeface="Times New Roman" panose="02020603050405020304" pitchFamily="18" charset="0"/>
                <a:ea typeface="+mn-ea"/>
                <a:cs typeface="Times New Roman" panose="02020603050405020304" pitchFamily="18" charset="0"/>
              </a:rPr>
              <a:t>1</a:t>
            </a:r>
            <a:r>
              <a:rPr lang="zh-CN" altLang="zh-CN" b="0" dirty="0">
                <a:solidFill>
                  <a:srgbClr val="FF0000"/>
                </a:solidFill>
                <a:latin typeface="Times New Roman" panose="02020603050405020304" pitchFamily="18" charset="0"/>
                <a:ea typeface="+mn-ea"/>
                <a:cs typeface="Times New Roman" panose="02020603050405020304" pitchFamily="18" charset="0"/>
              </a:rPr>
              <a:t>）</a:t>
            </a:r>
            <a:r>
              <a:rPr lang="en-US" altLang="zh-CN" b="0" dirty="0">
                <a:solidFill>
                  <a:srgbClr val="FF0000"/>
                </a:solidFill>
                <a:latin typeface="Times New Roman" panose="02020603050405020304" pitchFamily="18" charset="0"/>
                <a:ea typeface="+mn-ea"/>
                <a:cs typeface="Times New Roman" panose="02020603050405020304" pitchFamily="18" charset="0"/>
              </a:rPr>
              <a:t> </a:t>
            </a:r>
            <a:r>
              <a:rPr lang="en-US" altLang="zh-CN" b="0" dirty="0" err="1">
                <a:solidFill>
                  <a:srgbClr val="FF0000"/>
                </a:solidFill>
                <a:latin typeface="Times New Roman" panose="02020603050405020304" pitchFamily="18" charset="0"/>
                <a:ea typeface="+mn-ea"/>
                <a:cs typeface="Times New Roman" panose="02020603050405020304" pitchFamily="18" charset="0"/>
              </a:rPr>
              <a:t>start.S</a:t>
            </a:r>
            <a:r>
              <a:rPr lang="en-US" altLang="zh-CN" b="0" dirty="0">
                <a:solidFill>
                  <a:srgbClr val="FF0000"/>
                </a:solidFill>
                <a:latin typeface="Times New Roman" panose="02020603050405020304" pitchFamily="18" charset="0"/>
                <a:ea typeface="+mn-ea"/>
                <a:cs typeface="Times New Roman" panose="02020603050405020304" pitchFamily="18" charset="0"/>
              </a:rPr>
              <a:t>(arch\arm\</a:t>
            </a:r>
            <a:r>
              <a:rPr lang="en-US" altLang="zh-CN" b="0" dirty="0" err="1">
                <a:solidFill>
                  <a:srgbClr val="FF0000"/>
                </a:solidFill>
                <a:latin typeface="Times New Roman" panose="02020603050405020304" pitchFamily="18" charset="0"/>
                <a:ea typeface="+mn-ea"/>
                <a:cs typeface="Times New Roman" panose="02020603050405020304" pitchFamily="18" charset="0"/>
              </a:rPr>
              <a:t>cpu</a:t>
            </a:r>
            <a:r>
              <a:rPr lang="en-US" altLang="zh-CN" b="0" dirty="0">
                <a:solidFill>
                  <a:srgbClr val="FF0000"/>
                </a:solidFill>
                <a:latin typeface="Times New Roman" panose="02020603050405020304" pitchFamily="18" charset="0"/>
                <a:ea typeface="+mn-ea"/>
                <a:cs typeface="Times New Roman" panose="02020603050405020304" pitchFamily="18" charset="0"/>
              </a:rPr>
              <a:t>\armv7\</a:t>
            </a:r>
            <a:r>
              <a:rPr lang="en-US" altLang="zh-CN" b="0" dirty="0" err="1">
                <a:solidFill>
                  <a:srgbClr val="FF0000"/>
                </a:solidFill>
                <a:latin typeface="Times New Roman" panose="02020603050405020304" pitchFamily="18" charset="0"/>
                <a:ea typeface="+mn-ea"/>
                <a:cs typeface="Times New Roman" panose="02020603050405020304" pitchFamily="18" charset="0"/>
              </a:rPr>
              <a:t>start.S</a:t>
            </a:r>
            <a:r>
              <a:rPr lang="en-US" altLang="zh-CN" b="0" dirty="0">
                <a:solidFill>
                  <a:srgbClr val="FF0000"/>
                </a:solidFill>
                <a:latin typeface="Times New Roman" panose="02020603050405020304" pitchFamily="18" charset="0"/>
                <a:ea typeface="+mn-ea"/>
                <a:cs typeface="Times New Roman" panose="02020603050405020304" pitchFamily="18" charset="0"/>
              </a:rPr>
              <a:t>)  </a:t>
            </a:r>
            <a:r>
              <a:rPr lang="en-US" altLang="zh-CN" dirty="0">
                <a:solidFill>
                  <a:srgbClr val="0070C0"/>
                </a:solidFill>
                <a:latin typeface="Times New Roman" panose="02020603050405020304" pitchFamily="18" charset="0"/>
                <a:ea typeface="+mn-ea"/>
                <a:cs typeface="Times New Roman" panose="02020603050405020304" pitchFamily="18" charset="0"/>
              </a:rPr>
              <a:t>(</a:t>
            </a:r>
            <a:r>
              <a:rPr lang="en-US" altLang="zh-CN" dirty="0" err="1">
                <a:solidFill>
                  <a:srgbClr val="0070C0"/>
                </a:solidFill>
                <a:latin typeface="Times New Roman" panose="02020603050405020304" pitchFamily="18" charset="0"/>
                <a:ea typeface="+mn-ea"/>
                <a:cs typeface="Times New Roman" panose="02020603050405020304" pitchFamily="18" charset="0"/>
              </a:rPr>
              <a:t>cpu</a:t>
            </a:r>
            <a:r>
              <a:rPr lang="en-US" altLang="zh-CN" dirty="0">
                <a:solidFill>
                  <a:srgbClr val="0070C0"/>
                </a:solidFill>
                <a:latin typeface="Times New Roman" panose="02020603050405020304" pitchFamily="18" charset="0"/>
                <a:ea typeface="+mn-ea"/>
                <a:cs typeface="Times New Roman" panose="02020603050405020304" pitchFamily="18" charset="0"/>
              </a:rPr>
              <a:t>\s5pv210)</a:t>
            </a:r>
            <a:endParaRPr lang="zh-CN" altLang="zh-CN" dirty="0">
              <a:solidFill>
                <a:srgbClr val="0070C0"/>
              </a:solidFill>
              <a:latin typeface="Times New Roman" panose="02020603050405020304" pitchFamily="18" charset="0"/>
              <a:ea typeface="+mn-ea"/>
              <a:cs typeface="Times New Roman" panose="02020603050405020304" pitchFamily="18" charset="0"/>
            </a:endParaRPr>
          </a:p>
          <a:p>
            <a:pPr algn="just" eaLnBrk="1" hangingPunct="1">
              <a:lnSpc>
                <a:spcPct val="120000"/>
              </a:lnSpc>
              <a:spcBef>
                <a:spcPct val="0"/>
              </a:spcBef>
              <a:buClrTx/>
              <a:buFontTx/>
              <a:buNone/>
            </a:pPr>
            <a:r>
              <a:rPr lang="en-US" altLang="zh-CN" b="0" dirty="0">
                <a:latin typeface="Times New Roman" panose="02020603050405020304" pitchFamily="18" charset="0"/>
                <a:ea typeface="+mn-ea"/>
                <a:cs typeface="Times New Roman" panose="02020603050405020304" pitchFamily="18" charset="0"/>
              </a:rPr>
              <a:t>        </a:t>
            </a:r>
            <a:r>
              <a:rPr lang="zh-CN" altLang="zh-CN" b="0" dirty="0">
                <a:latin typeface="Times New Roman" panose="02020603050405020304" pitchFamily="18" charset="0"/>
                <a:ea typeface="+mn-ea"/>
                <a:cs typeface="Times New Roman" panose="02020603050405020304" pitchFamily="18" charset="0"/>
              </a:rPr>
              <a:t>通常情况下</a:t>
            </a:r>
            <a:r>
              <a:rPr lang="en-US" altLang="zh-CN" b="0" dirty="0" err="1">
                <a:latin typeface="Times New Roman" panose="02020603050405020304" pitchFamily="18" charset="0"/>
                <a:ea typeface="+mn-ea"/>
                <a:cs typeface="Times New Roman" panose="02020603050405020304" pitchFamily="18" charset="0"/>
              </a:rPr>
              <a:t>start.S</a:t>
            </a:r>
            <a:r>
              <a:rPr lang="zh-CN" altLang="zh-CN" b="0" dirty="0">
                <a:latin typeface="Times New Roman" panose="02020603050405020304" pitchFamily="18" charset="0"/>
                <a:ea typeface="+mn-ea"/>
                <a:cs typeface="Times New Roman" panose="02020603050405020304" pitchFamily="18" charset="0"/>
              </a:rPr>
              <a:t>是</a:t>
            </a:r>
            <a:r>
              <a:rPr lang="en-US" altLang="zh-CN" b="0" dirty="0">
                <a:latin typeface="Times New Roman" panose="02020603050405020304" pitchFamily="18" charset="0"/>
                <a:ea typeface="+mn-ea"/>
                <a:cs typeface="Times New Roman" panose="02020603050405020304" pitchFamily="18" charset="0"/>
              </a:rPr>
              <a:t>U-Boot</a:t>
            </a:r>
            <a:r>
              <a:rPr lang="zh-CN" altLang="zh-CN" b="0" dirty="0">
                <a:latin typeface="Times New Roman" panose="02020603050405020304" pitchFamily="18" charset="0"/>
                <a:ea typeface="+mn-ea"/>
                <a:cs typeface="Times New Roman" panose="02020603050405020304" pitchFamily="18" charset="0"/>
              </a:rPr>
              <a:t>上电后执行的第一个源文件。该汇编文件包括定义了异常向量入口、相关的全局变量、禁用</a:t>
            </a:r>
            <a:r>
              <a:rPr lang="en-US" altLang="zh-CN" b="0" dirty="0">
                <a:latin typeface="Times New Roman" panose="02020603050405020304" pitchFamily="18" charset="0"/>
                <a:ea typeface="+mn-ea"/>
                <a:cs typeface="Times New Roman" panose="02020603050405020304" pitchFamily="18" charset="0"/>
              </a:rPr>
              <a:t>L2</a:t>
            </a:r>
            <a:r>
              <a:rPr lang="zh-CN" altLang="zh-CN" b="0" dirty="0">
                <a:latin typeface="Times New Roman" panose="02020603050405020304" pitchFamily="18" charset="0"/>
                <a:ea typeface="+mn-ea"/>
                <a:cs typeface="Times New Roman" panose="02020603050405020304" pitchFamily="18" charset="0"/>
              </a:rPr>
              <a:t>缓存、关闭</a:t>
            </a:r>
            <a:r>
              <a:rPr lang="en-US" altLang="zh-CN" b="0" dirty="0">
                <a:latin typeface="Times New Roman" panose="02020603050405020304" pitchFamily="18" charset="0"/>
                <a:ea typeface="+mn-ea"/>
                <a:cs typeface="Times New Roman" panose="02020603050405020304" pitchFamily="18" charset="0"/>
              </a:rPr>
              <a:t>MMU</a:t>
            </a:r>
            <a:r>
              <a:rPr lang="zh-CN" altLang="zh-CN" b="0" dirty="0">
                <a:latin typeface="Times New Roman" panose="02020603050405020304" pitchFamily="18" charset="0"/>
                <a:ea typeface="+mn-ea"/>
                <a:cs typeface="Times New Roman" panose="02020603050405020304" pitchFamily="18" charset="0"/>
              </a:rPr>
              <a:t>等，之后跳转到</a:t>
            </a:r>
            <a:r>
              <a:rPr lang="en-US" altLang="zh-CN" b="0" dirty="0" err="1">
                <a:latin typeface="Times New Roman" panose="02020603050405020304" pitchFamily="18" charset="0"/>
                <a:ea typeface="+mn-ea"/>
                <a:cs typeface="Times New Roman" panose="02020603050405020304" pitchFamily="18" charset="0"/>
              </a:rPr>
              <a:t>lowlevel_init</a:t>
            </a:r>
            <a:r>
              <a:rPr lang="en-US" altLang="zh-CN" b="0" dirty="0">
                <a:latin typeface="Times New Roman" panose="02020603050405020304" pitchFamily="18" charset="0"/>
                <a:ea typeface="+mn-ea"/>
                <a:cs typeface="Times New Roman" panose="02020603050405020304" pitchFamily="18" charset="0"/>
              </a:rPr>
              <a:t>()</a:t>
            </a:r>
            <a:r>
              <a:rPr lang="zh-CN" altLang="zh-CN" b="0" dirty="0">
                <a:latin typeface="Times New Roman" panose="02020603050405020304" pitchFamily="18" charset="0"/>
                <a:ea typeface="+mn-ea"/>
                <a:cs typeface="Times New Roman" panose="02020603050405020304" pitchFamily="18" charset="0"/>
              </a:rPr>
              <a:t>函数中继续执行。</a:t>
            </a:r>
            <a:endParaRPr lang="en-US" altLang="zh-CN" b="0" dirty="0">
              <a:latin typeface="Times New Roman" panose="02020603050405020304" pitchFamily="18" charset="0"/>
              <a:ea typeface="+mn-ea"/>
              <a:cs typeface="Times New Roman" panose="02020603050405020304" pitchFamily="18" charset="0"/>
            </a:endParaRPr>
          </a:p>
          <a:p>
            <a:pPr eaLnBrk="1" hangingPunct="1">
              <a:lnSpc>
                <a:spcPct val="120000"/>
              </a:lnSpc>
              <a:spcBef>
                <a:spcPct val="0"/>
              </a:spcBef>
              <a:buClrTx/>
              <a:buFontTx/>
              <a:buNone/>
            </a:pPr>
            <a:r>
              <a:rPr lang="zh-CN" altLang="zh-CN" b="0" dirty="0">
                <a:solidFill>
                  <a:srgbClr val="FF0000"/>
                </a:solidFill>
                <a:latin typeface="Times New Roman" panose="02020603050405020304" pitchFamily="18" charset="0"/>
                <a:ea typeface="+mn-ea"/>
                <a:cs typeface="Times New Roman" panose="02020603050405020304" pitchFamily="18" charset="0"/>
              </a:rPr>
              <a:t>（</a:t>
            </a:r>
            <a:r>
              <a:rPr lang="en-US" altLang="zh-CN" b="0" dirty="0">
                <a:solidFill>
                  <a:srgbClr val="FF0000"/>
                </a:solidFill>
                <a:latin typeface="Times New Roman" panose="02020603050405020304" pitchFamily="18" charset="0"/>
                <a:ea typeface="+mn-ea"/>
                <a:cs typeface="Times New Roman" panose="02020603050405020304" pitchFamily="18" charset="0"/>
              </a:rPr>
              <a:t>2</a:t>
            </a:r>
            <a:r>
              <a:rPr lang="zh-CN" altLang="zh-CN" b="0" dirty="0">
                <a:solidFill>
                  <a:srgbClr val="FF0000"/>
                </a:solidFill>
                <a:latin typeface="Times New Roman" panose="02020603050405020304" pitchFamily="18" charset="0"/>
                <a:ea typeface="+mn-ea"/>
                <a:cs typeface="Times New Roman" panose="02020603050405020304" pitchFamily="18" charset="0"/>
              </a:rPr>
              <a:t>）</a:t>
            </a:r>
            <a:r>
              <a:rPr lang="en-US" altLang="zh-CN" b="0" dirty="0">
                <a:solidFill>
                  <a:srgbClr val="FF0000"/>
                </a:solidFill>
                <a:latin typeface="Times New Roman" panose="02020603050405020304" pitchFamily="18" charset="0"/>
                <a:ea typeface="+mn-ea"/>
                <a:cs typeface="Times New Roman" panose="02020603050405020304" pitchFamily="18" charset="0"/>
              </a:rPr>
              <a:t> </a:t>
            </a:r>
            <a:r>
              <a:rPr lang="en-US" altLang="zh-CN" b="0" dirty="0" err="1">
                <a:solidFill>
                  <a:srgbClr val="FF0000"/>
                </a:solidFill>
                <a:latin typeface="Times New Roman" panose="02020603050405020304" pitchFamily="18" charset="0"/>
                <a:ea typeface="+mn-ea"/>
                <a:cs typeface="Times New Roman" panose="02020603050405020304" pitchFamily="18" charset="0"/>
              </a:rPr>
              <a:t>lowlevel_init.S</a:t>
            </a:r>
            <a:r>
              <a:rPr lang="en-US" altLang="zh-CN" b="0" dirty="0">
                <a:solidFill>
                  <a:srgbClr val="FF0000"/>
                </a:solidFill>
                <a:latin typeface="Times New Roman" panose="02020603050405020304" pitchFamily="18" charset="0"/>
                <a:ea typeface="+mn-ea"/>
                <a:cs typeface="Times New Roman" panose="02020603050405020304" pitchFamily="18" charset="0"/>
              </a:rPr>
              <a:t>(board\</a:t>
            </a:r>
            <a:r>
              <a:rPr lang="en-US" altLang="zh-CN" b="0" dirty="0" err="1">
                <a:solidFill>
                  <a:srgbClr val="FF0000"/>
                </a:solidFill>
                <a:latin typeface="Times New Roman" panose="02020603050405020304" pitchFamily="18" charset="0"/>
                <a:ea typeface="+mn-ea"/>
                <a:cs typeface="Times New Roman" panose="02020603050405020304" pitchFamily="18" charset="0"/>
              </a:rPr>
              <a:t>samsung</a:t>
            </a:r>
            <a:r>
              <a:rPr lang="en-US" altLang="zh-CN" b="0" dirty="0">
                <a:solidFill>
                  <a:srgbClr val="FF0000"/>
                </a:solidFill>
                <a:latin typeface="Times New Roman" panose="02020603050405020304" pitchFamily="18" charset="0"/>
                <a:ea typeface="+mn-ea"/>
                <a:cs typeface="Times New Roman" panose="02020603050405020304" pitchFamily="18" charset="0"/>
              </a:rPr>
              <a:t>\smdkv210\</a:t>
            </a:r>
            <a:r>
              <a:rPr lang="en-US" altLang="zh-CN" b="0" dirty="0" err="1">
                <a:solidFill>
                  <a:srgbClr val="FF0000"/>
                </a:solidFill>
                <a:latin typeface="Times New Roman" panose="02020603050405020304" pitchFamily="18" charset="0"/>
                <a:ea typeface="+mn-ea"/>
                <a:cs typeface="Times New Roman" panose="02020603050405020304" pitchFamily="18" charset="0"/>
              </a:rPr>
              <a:t>lowlevel_init.S</a:t>
            </a:r>
            <a:r>
              <a:rPr lang="en-US" altLang="zh-CN" b="0" dirty="0">
                <a:solidFill>
                  <a:srgbClr val="FF0000"/>
                </a:solidFill>
                <a:latin typeface="Times New Roman" panose="02020603050405020304" pitchFamily="18" charset="0"/>
                <a:ea typeface="+mn-ea"/>
                <a:cs typeface="Times New Roman" panose="02020603050405020304" pitchFamily="18" charset="0"/>
              </a:rPr>
              <a:t>)  </a:t>
            </a:r>
            <a:r>
              <a:rPr lang="en-US" altLang="zh-CN" b="0" dirty="0">
                <a:solidFill>
                  <a:srgbClr val="0070C0"/>
                </a:solidFill>
                <a:latin typeface="Times New Roman" panose="02020603050405020304" pitchFamily="18" charset="0"/>
                <a:ea typeface="+mn-ea"/>
                <a:cs typeface="Times New Roman" panose="02020603050405020304" pitchFamily="18" charset="0"/>
              </a:rPr>
              <a:t>(</a:t>
            </a:r>
            <a:r>
              <a:rPr lang="en-US" altLang="zh-CN" dirty="0">
                <a:solidFill>
                  <a:srgbClr val="0070C0"/>
                </a:solidFill>
                <a:latin typeface="Times New Roman" panose="02020603050405020304" pitchFamily="18" charset="0"/>
                <a:ea typeface="+mn-ea"/>
                <a:cs typeface="Times New Roman" panose="02020603050405020304" pitchFamily="18" charset="0"/>
              </a:rPr>
              <a:t>board\</a:t>
            </a:r>
            <a:r>
              <a:rPr lang="en-US" altLang="zh-CN" dirty="0" err="1">
                <a:solidFill>
                  <a:srgbClr val="0070C0"/>
                </a:solidFill>
                <a:latin typeface="Times New Roman" panose="02020603050405020304" pitchFamily="18" charset="0"/>
                <a:ea typeface="+mn-ea"/>
                <a:cs typeface="Times New Roman" panose="02020603050405020304" pitchFamily="18" charset="0"/>
              </a:rPr>
              <a:t>EmbedSky</a:t>
            </a:r>
            <a:r>
              <a:rPr lang="en-US" altLang="zh-CN" dirty="0">
                <a:solidFill>
                  <a:srgbClr val="0070C0"/>
                </a:solidFill>
                <a:latin typeface="Times New Roman" panose="02020603050405020304" pitchFamily="18" charset="0"/>
                <a:ea typeface="+mn-ea"/>
                <a:cs typeface="Times New Roman" panose="02020603050405020304" pitchFamily="18" charset="0"/>
              </a:rPr>
              <a:t>\TQ210)</a:t>
            </a:r>
            <a:endParaRPr lang="zh-CN" altLang="zh-CN" dirty="0">
              <a:solidFill>
                <a:srgbClr val="0070C0"/>
              </a:solidFill>
              <a:latin typeface="Times New Roman" panose="02020603050405020304" pitchFamily="18" charset="0"/>
              <a:ea typeface="+mn-ea"/>
              <a:cs typeface="Times New Roman" panose="02020603050405020304" pitchFamily="18" charset="0"/>
            </a:endParaRPr>
          </a:p>
          <a:p>
            <a:pPr algn="just" eaLnBrk="1" hangingPunct="1">
              <a:lnSpc>
                <a:spcPct val="120000"/>
              </a:lnSpc>
              <a:spcBef>
                <a:spcPct val="0"/>
              </a:spcBef>
              <a:buClrTx/>
              <a:buFontTx/>
              <a:buNone/>
            </a:pPr>
            <a:r>
              <a:rPr lang="en-US" altLang="zh-CN" b="0" dirty="0">
                <a:latin typeface="Times New Roman" panose="02020603050405020304" pitchFamily="18" charset="0"/>
                <a:ea typeface="+mn-ea"/>
                <a:cs typeface="Times New Roman" panose="02020603050405020304" pitchFamily="18" charset="0"/>
              </a:rPr>
              <a:t>       </a:t>
            </a:r>
            <a:r>
              <a:rPr lang="zh-CN" altLang="zh-CN" b="0" dirty="0">
                <a:latin typeface="Times New Roman" panose="02020603050405020304" pitchFamily="18" charset="0"/>
                <a:ea typeface="+mn-ea"/>
                <a:cs typeface="Times New Roman" panose="02020603050405020304" pitchFamily="18" charset="0"/>
              </a:rPr>
              <a:t>该源文件用汇编代码编写，其中只定义了一个函数</a:t>
            </a:r>
            <a:r>
              <a:rPr lang="en-US" altLang="zh-CN" b="0" dirty="0" err="1">
                <a:latin typeface="Times New Roman" panose="02020603050405020304" pitchFamily="18" charset="0"/>
                <a:ea typeface="+mn-ea"/>
                <a:cs typeface="Times New Roman" panose="02020603050405020304" pitchFamily="18" charset="0"/>
              </a:rPr>
              <a:t>lowlevel_init</a:t>
            </a:r>
            <a:r>
              <a:rPr lang="en-US" altLang="zh-CN" b="0" dirty="0">
                <a:latin typeface="Times New Roman" panose="02020603050405020304" pitchFamily="18" charset="0"/>
                <a:ea typeface="+mn-ea"/>
                <a:cs typeface="Times New Roman" panose="02020603050405020304" pitchFamily="18" charset="0"/>
              </a:rPr>
              <a:t>()</a:t>
            </a:r>
            <a:r>
              <a:rPr lang="zh-CN" altLang="zh-CN" b="0" dirty="0">
                <a:latin typeface="Times New Roman" panose="02020603050405020304" pitchFamily="18" charset="0"/>
                <a:ea typeface="+mn-ea"/>
                <a:cs typeface="Times New Roman" panose="02020603050405020304" pitchFamily="18" charset="0"/>
              </a:rPr>
              <a:t>。该函数实现对平台硬件资源的一系列初始化过程，包括关看门狗、初始化系统时钟、内存和串口。</a:t>
            </a:r>
            <a:endParaRPr lang="zh-CN" altLang="zh-CN" b="0" dirty="0">
              <a:latin typeface="Times New Roman" panose="02020603050405020304" pitchFamily="18" charset="0"/>
              <a:ea typeface="+mn-ea"/>
              <a:cs typeface="Times New Roman" panose="02020603050405020304" pitchFamily="18" charset="0"/>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en-US" sz="2800" b="0" dirty="0">
                <a:solidFill>
                  <a:schemeClr val="tx1"/>
                </a:solidFill>
                <a:latin typeface="Times New Roman" panose="02020603050405020304" pitchFamily="18" charset="0"/>
                <a:ea typeface="+mn-ea"/>
                <a:cs typeface="Times New Roman" panose="02020603050405020304" pitchFamily="18" charset="0"/>
              </a:rPr>
              <a:t>概述</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3648076" y="0"/>
            <a:ext cx="37449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3200">
                <a:latin typeface="Arial" panose="020B0604020202020204" pitchFamily="34" charset="0"/>
                <a:ea typeface="宋体" panose="02010600030101010101" pitchFamily="2" charset="-122"/>
              </a:rPr>
              <a:t>目    录 </a:t>
            </a:r>
            <a:endParaRPr lang="zh-CN" altLang="en-US" sz="3200">
              <a:latin typeface="Arial" panose="020B0604020202020204" pitchFamily="34" charset="0"/>
              <a:ea typeface="宋体" panose="02010600030101010101" pitchFamily="2" charset="-122"/>
            </a:endParaRPr>
          </a:p>
        </p:txBody>
      </p:sp>
      <p:sp>
        <p:nvSpPr>
          <p:cNvPr id="19459" name="矩形 2"/>
          <p:cNvSpPr>
            <a:spLocks noChangeArrowheads="1"/>
          </p:cNvSpPr>
          <p:nvPr/>
        </p:nvSpPr>
        <p:spPr bwMode="auto">
          <a:xfrm>
            <a:off x="2243139" y="765175"/>
            <a:ext cx="7705725"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zh-CN" sz="3200" dirty="0">
                <a:solidFill>
                  <a:srgbClr val="FF0000"/>
                </a:solidFill>
              </a:rPr>
              <a:t>Boot Loader基本概念与典型结构</a:t>
            </a:r>
            <a:endParaRPr lang="en-US" altLang="zh-CN" sz="3200" dirty="0">
              <a:solidFill>
                <a:srgbClr val="FF0000"/>
              </a:solidFill>
            </a:endParaRPr>
          </a:p>
          <a:p>
            <a:pPr eaLnBrk="1" hangingPunct="1">
              <a:lnSpc>
                <a:spcPct val="150000"/>
              </a:lnSpc>
              <a:spcBef>
                <a:spcPct val="0"/>
              </a:spcBef>
              <a:buClrTx/>
              <a:buFontTx/>
              <a:buNone/>
            </a:pPr>
            <a:r>
              <a:rPr lang="en-US" altLang="zh-CN" sz="3200" dirty="0">
                <a:solidFill>
                  <a:schemeClr val="accent2"/>
                </a:solidFill>
              </a:rPr>
              <a:t>2.  </a:t>
            </a:r>
            <a:r>
              <a:rPr lang="zh-CN" altLang="zh-CN" sz="3200" dirty="0">
                <a:solidFill>
                  <a:schemeClr val="accent2"/>
                </a:solidFill>
              </a:rPr>
              <a:t>U-Boot </a:t>
            </a:r>
            <a:endParaRPr lang="en-US" altLang="zh-CN" sz="3200" dirty="0">
              <a:solidFill>
                <a:schemeClr val="accent2"/>
              </a:solidFill>
            </a:endParaRPr>
          </a:p>
          <a:p>
            <a:pPr eaLnBrk="1" hangingPunct="1">
              <a:lnSpc>
                <a:spcPct val="150000"/>
              </a:lnSpc>
              <a:spcBef>
                <a:spcPct val="0"/>
              </a:spcBef>
              <a:buClrTx/>
              <a:buFontTx/>
              <a:buNone/>
            </a:pPr>
            <a:r>
              <a:rPr lang="zh-CN" altLang="zh-CN" sz="3200" dirty="0">
                <a:solidFill>
                  <a:schemeClr val="accent2"/>
                </a:solidFill>
              </a:rPr>
              <a:t>3</a:t>
            </a:r>
            <a:r>
              <a:rPr lang="en-US" altLang="zh-CN" sz="3200" dirty="0">
                <a:solidFill>
                  <a:schemeClr val="accent2"/>
                </a:solidFill>
              </a:rPr>
              <a:t>.</a:t>
            </a:r>
            <a:r>
              <a:rPr lang="zh-CN" altLang="zh-CN" sz="3200" dirty="0">
                <a:solidFill>
                  <a:schemeClr val="accent2"/>
                </a:solidFill>
              </a:rPr>
              <a:t> 交叉开发环境的建立</a:t>
            </a:r>
            <a:endParaRPr lang="zh-CN"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4. </a:t>
            </a:r>
            <a:r>
              <a:rPr lang="zh-CN" altLang="zh-CN" sz="3200" dirty="0">
                <a:solidFill>
                  <a:schemeClr val="accent2"/>
                </a:solidFill>
              </a:rPr>
              <a:t>交叉编译工具链</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5. U-Boot</a:t>
            </a:r>
            <a:r>
              <a:rPr lang="zh-CN" altLang="en-US" sz="3200" dirty="0">
                <a:solidFill>
                  <a:schemeClr val="accent2"/>
                </a:solidFill>
              </a:rPr>
              <a:t>移植</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6. </a:t>
            </a:r>
            <a:r>
              <a:rPr lang="zh-CN" altLang="en-US" sz="3200" dirty="0">
                <a:solidFill>
                  <a:schemeClr val="accent2"/>
                </a:solidFill>
              </a:rPr>
              <a:t>设备驱动介绍</a:t>
            </a:r>
            <a:endParaRPr lang="zh-CN" altLang="en-US" sz="3200" dirty="0">
              <a:solidFill>
                <a:schemeClr val="accent2"/>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1"/>
          <p:cNvSpPr>
            <a:spLocks noChangeArrowheads="1"/>
          </p:cNvSpPr>
          <p:nvPr/>
        </p:nvSpPr>
        <p:spPr bwMode="auto">
          <a:xfrm>
            <a:off x="263352" y="908050"/>
            <a:ext cx="11809312" cy="390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zh-CN" altLang="zh-CN" b="0" dirty="0">
                <a:solidFill>
                  <a:srgbClr val="FF0000"/>
                </a:solidFill>
                <a:latin typeface="Times New Roman" panose="02020603050405020304" pitchFamily="18" charset="0"/>
                <a:ea typeface="+mn-ea"/>
                <a:cs typeface="Times New Roman" panose="02020603050405020304" pitchFamily="18" charset="0"/>
              </a:rPr>
              <a:t>（</a:t>
            </a:r>
            <a:r>
              <a:rPr lang="en-US" altLang="zh-CN" b="0" dirty="0">
                <a:solidFill>
                  <a:srgbClr val="FF0000"/>
                </a:solidFill>
                <a:latin typeface="Times New Roman" panose="02020603050405020304" pitchFamily="18" charset="0"/>
                <a:ea typeface="+mn-ea"/>
                <a:cs typeface="Times New Roman" panose="02020603050405020304" pitchFamily="18" charset="0"/>
              </a:rPr>
              <a:t>3</a:t>
            </a:r>
            <a:r>
              <a:rPr lang="zh-CN" altLang="zh-CN" b="0" dirty="0">
                <a:solidFill>
                  <a:srgbClr val="FF0000"/>
                </a:solidFill>
                <a:latin typeface="Times New Roman" panose="02020603050405020304" pitchFamily="18" charset="0"/>
                <a:ea typeface="+mn-ea"/>
                <a:cs typeface="Times New Roman" panose="02020603050405020304" pitchFamily="18" charset="0"/>
              </a:rPr>
              <a:t>）</a:t>
            </a:r>
            <a:r>
              <a:rPr lang="en-US" altLang="zh-CN" b="0" dirty="0">
                <a:solidFill>
                  <a:srgbClr val="FF0000"/>
                </a:solidFill>
                <a:latin typeface="Times New Roman" panose="02020603050405020304" pitchFamily="18" charset="0"/>
                <a:ea typeface="+mn-ea"/>
                <a:cs typeface="Times New Roman" panose="02020603050405020304" pitchFamily="18" charset="0"/>
              </a:rPr>
              <a:t> </a:t>
            </a:r>
            <a:r>
              <a:rPr lang="en-US" altLang="zh-CN" b="0" dirty="0" err="1">
                <a:solidFill>
                  <a:srgbClr val="FF0000"/>
                </a:solidFill>
                <a:latin typeface="Times New Roman" panose="02020603050405020304" pitchFamily="18" charset="0"/>
                <a:ea typeface="+mn-ea"/>
                <a:cs typeface="Times New Roman" panose="02020603050405020304" pitchFamily="18" charset="0"/>
              </a:rPr>
              <a:t>board.c</a:t>
            </a:r>
            <a:r>
              <a:rPr lang="en-US" altLang="zh-CN" b="0" dirty="0">
                <a:solidFill>
                  <a:srgbClr val="FF0000"/>
                </a:solidFill>
                <a:latin typeface="Times New Roman" panose="02020603050405020304" pitchFamily="18" charset="0"/>
                <a:ea typeface="+mn-ea"/>
                <a:cs typeface="Times New Roman" panose="02020603050405020304" pitchFamily="18" charset="0"/>
              </a:rPr>
              <a:t>(arch\arm\lib\</a:t>
            </a:r>
            <a:r>
              <a:rPr lang="en-US" altLang="zh-CN" b="0" dirty="0" err="1">
                <a:solidFill>
                  <a:srgbClr val="FF0000"/>
                </a:solidFill>
                <a:latin typeface="Times New Roman" panose="02020603050405020304" pitchFamily="18" charset="0"/>
                <a:ea typeface="+mn-ea"/>
                <a:cs typeface="Times New Roman" panose="02020603050405020304" pitchFamily="18" charset="0"/>
              </a:rPr>
              <a:t>board.c</a:t>
            </a:r>
            <a:r>
              <a:rPr lang="en-US" altLang="zh-CN" b="0" dirty="0">
                <a:solidFill>
                  <a:srgbClr val="FF0000"/>
                </a:solidFill>
                <a:latin typeface="Times New Roman" panose="02020603050405020304" pitchFamily="18" charset="0"/>
                <a:ea typeface="+mn-ea"/>
                <a:cs typeface="Times New Roman" panose="02020603050405020304" pitchFamily="18" charset="0"/>
              </a:rPr>
              <a:t>)</a:t>
            </a:r>
            <a:r>
              <a:rPr lang="zh-CN" altLang="en-US" b="0" dirty="0">
                <a:solidFill>
                  <a:srgbClr val="FF0000"/>
                </a:solidFill>
                <a:latin typeface="Times New Roman" panose="02020603050405020304" pitchFamily="18" charset="0"/>
                <a:ea typeface="+mn-ea"/>
                <a:cs typeface="Times New Roman" panose="02020603050405020304" pitchFamily="18" charset="0"/>
              </a:rPr>
              <a:t> </a:t>
            </a:r>
            <a:r>
              <a:rPr lang="en-US" altLang="zh-CN" dirty="0">
                <a:solidFill>
                  <a:srgbClr val="0070C0"/>
                </a:solidFill>
                <a:latin typeface="Times New Roman" panose="02020603050405020304" pitchFamily="18" charset="0"/>
                <a:ea typeface="+mn-ea"/>
                <a:cs typeface="Times New Roman" panose="02020603050405020304" pitchFamily="18" charset="0"/>
              </a:rPr>
              <a:t>(\</a:t>
            </a:r>
            <a:r>
              <a:rPr lang="en-US" altLang="zh-CN" dirty="0" err="1">
                <a:solidFill>
                  <a:srgbClr val="0070C0"/>
                </a:solidFill>
                <a:latin typeface="Times New Roman" panose="02020603050405020304" pitchFamily="18" charset="0"/>
                <a:ea typeface="+mn-ea"/>
                <a:cs typeface="Times New Roman" panose="02020603050405020304" pitchFamily="18" charset="0"/>
              </a:rPr>
              <a:t>lib_arm</a:t>
            </a:r>
            <a:r>
              <a:rPr lang="en-US" altLang="zh-CN" dirty="0">
                <a:solidFill>
                  <a:srgbClr val="0070C0"/>
                </a:solidFill>
                <a:latin typeface="Times New Roman" panose="02020603050405020304" pitchFamily="18" charset="0"/>
                <a:ea typeface="+mn-ea"/>
                <a:cs typeface="Times New Roman" panose="02020603050405020304" pitchFamily="18" charset="0"/>
              </a:rPr>
              <a:t>)</a:t>
            </a:r>
            <a:endParaRPr lang="zh-CN" altLang="zh-CN" dirty="0">
              <a:solidFill>
                <a:srgbClr val="0070C0"/>
              </a:solidFill>
              <a:latin typeface="Times New Roman" panose="02020603050405020304" pitchFamily="18" charset="0"/>
              <a:ea typeface="+mn-ea"/>
              <a:cs typeface="Times New Roman" panose="02020603050405020304" pitchFamily="18" charset="0"/>
            </a:endParaRPr>
          </a:p>
          <a:p>
            <a:pPr algn="just" eaLnBrk="1" hangingPunct="1">
              <a:lnSpc>
                <a:spcPct val="150000"/>
              </a:lnSpc>
              <a:spcBef>
                <a:spcPct val="0"/>
              </a:spcBef>
              <a:buClrTx/>
              <a:buFontTx/>
              <a:buNone/>
            </a:pPr>
            <a:r>
              <a:rPr lang="en-US" altLang="zh-CN" b="0" dirty="0">
                <a:latin typeface="Times New Roman" panose="02020603050405020304" pitchFamily="18" charset="0"/>
                <a:ea typeface="+mn-ea"/>
                <a:cs typeface="Times New Roman" panose="02020603050405020304" pitchFamily="18" charset="0"/>
              </a:rPr>
              <a:t>         </a:t>
            </a:r>
            <a:r>
              <a:rPr lang="en-US" altLang="zh-CN" b="0" dirty="0" err="1">
                <a:latin typeface="Times New Roman" panose="02020603050405020304" pitchFamily="18" charset="0"/>
                <a:ea typeface="+mn-ea"/>
                <a:cs typeface="Times New Roman" panose="02020603050405020304" pitchFamily="18" charset="0"/>
              </a:rPr>
              <a:t>Board.c</a:t>
            </a:r>
            <a:r>
              <a:rPr lang="zh-CN" altLang="zh-CN" b="0" dirty="0">
                <a:latin typeface="Times New Roman" panose="02020603050405020304" pitchFamily="18" charset="0"/>
                <a:ea typeface="+mn-ea"/>
                <a:cs typeface="Times New Roman" panose="02020603050405020304" pitchFamily="18" charset="0"/>
              </a:rPr>
              <a:t>主要实现了</a:t>
            </a:r>
            <a:r>
              <a:rPr lang="en-US" altLang="zh-CN" b="0" dirty="0">
                <a:latin typeface="Times New Roman" panose="02020603050405020304" pitchFamily="18" charset="0"/>
                <a:ea typeface="+mn-ea"/>
                <a:cs typeface="Times New Roman" panose="02020603050405020304" pitchFamily="18" charset="0"/>
              </a:rPr>
              <a:t>U-Boot</a:t>
            </a:r>
            <a:r>
              <a:rPr lang="zh-CN" altLang="zh-CN" b="0" dirty="0">
                <a:latin typeface="Times New Roman" panose="02020603050405020304" pitchFamily="18" charset="0"/>
                <a:ea typeface="+mn-ea"/>
                <a:cs typeface="Times New Roman" panose="02020603050405020304" pitchFamily="18" charset="0"/>
              </a:rPr>
              <a:t>第二阶段启动过程，包括初始化环境变量、串口控制台、</a:t>
            </a:r>
            <a:r>
              <a:rPr lang="en-US" altLang="zh-CN" b="0" dirty="0">
                <a:latin typeface="Times New Roman" panose="02020603050405020304" pitchFamily="18" charset="0"/>
                <a:ea typeface="+mn-ea"/>
                <a:cs typeface="Times New Roman" panose="02020603050405020304" pitchFamily="18" charset="0"/>
              </a:rPr>
              <a:t>Flash</a:t>
            </a:r>
            <a:r>
              <a:rPr lang="zh-CN" altLang="zh-CN" b="0" dirty="0">
                <a:latin typeface="Times New Roman" panose="02020603050405020304" pitchFamily="18" charset="0"/>
                <a:ea typeface="+mn-ea"/>
                <a:cs typeface="Times New Roman" panose="02020603050405020304" pitchFamily="18" charset="0"/>
              </a:rPr>
              <a:t>和打印调试信息等，最后调用</a:t>
            </a:r>
            <a:r>
              <a:rPr lang="en-US" altLang="zh-CN" b="0" dirty="0" err="1">
                <a:latin typeface="Times New Roman" panose="02020603050405020304" pitchFamily="18" charset="0"/>
                <a:ea typeface="+mn-ea"/>
                <a:cs typeface="Times New Roman" panose="02020603050405020304" pitchFamily="18" charset="0"/>
              </a:rPr>
              <a:t>main_loop</a:t>
            </a:r>
            <a:r>
              <a:rPr lang="en-US" altLang="zh-CN" b="0" dirty="0">
                <a:latin typeface="Times New Roman" panose="02020603050405020304" pitchFamily="18" charset="0"/>
                <a:ea typeface="+mn-ea"/>
                <a:cs typeface="Times New Roman" panose="02020603050405020304" pitchFamily="18" charset="0"/>
              </a:rPr>
              <a:t>()</a:t>
            </a:r>
            <a:r>
              <a:rPr lang="zh-CN" altLang="zh-CN" b="0" dirty="0">
                <a:latin typeface="Times New Roman" panose="02020603050405020304" pitchFamily="18" charset="0"/>
                <a:ea typeface="+mn-ea"/>
                <a:cs typeface="Times New Roman" panose="02020603050405020304" pitchFamily="18" charset="0"/>
              </a:rPr>
              <a:t>函数。</a:t>
            </a:r>
            <a:endParaRPr lang="en-US" altLang="zh-CN" b="0" dirty="0">
              <a:latin typeface="Times New Roman" panose="02020603050405020304" pitchFamily="18" charset="0"/>
              <a:ea typeface="+mn-ea"/>
              <a:cs typeface="Times New Roman" panose="02020603050405020304" pitchFamily="18" charset="0"/>
            </a:endParaRPr>
          </a:p>
          <a:p>
            <a:pPr algn="just" eaLnBrk="1" hangingPunct="1">
              <a:lnSpc>
                <a:spcPct val="150000"/>
              </a:lnSpc>
              <a:spcBef>
                <a:spcPct val="0"/>
              </a:spcBef>
              <a:buClrTx/>
              <a:buFontTx/>
              <a:buNone/>
            </a:pPr>
            <a:endParaRPr lang="en-US" altLang="zh-CN" b="0" dirty="0">
              <a:latin typeface="Times New Roman" panose="02020603050405020304" pitchFamily="18" charset="0"/>
              <a:ea typeface="+mn-ea"/>
              <a:cs typeface="Times New Roman" panose="02020603050405020304" pitchFamily="18" charset="0"/>
            </a:endParaRPr>
          </a:p>
          <a:p>
            <a:pPr algn="just" eaLnBrk="1" hangingPunct="1">
              <a:lnSpc>
                <a:spcPct val="150000"/>
              </a:lnSpc>
              <a:spcBef>
                <a:spcPct val="0"/>
              </a:spcBef>
              <a:buClrTx/>
              <a:buFontTx/>
              <a:buNone/>
            </a:pPr>
            <a:r>
              <a:rPr lang="zh-CN" altLang="zh-CN" b="0" dirty="0">
                <a:solidFill>
                  <a:srgbClr val="FF0000"/>
                </a:solidFill>
                <a:latin typeface="Times New Roman" panose="02020603050405020304" pitchFamily="18" charset="0"/>
                <a:ea typeface="+mn-ea"/>
                <a:cs typeface="Times New Roman" panose="02020603050405020304" pitchFamily="18" charset="0"/>
              </a:rPr>
              <a:t>（</a:t>
            </a:r>
            <a:r>
              <a:rPr lang="en-US" altLang="zh-CN" b="0" dirty="0">
                <a:solidFill>
                  <a:srgbClr val="FF0000"/>
                </a:solidFill>
                <a:latin typeface="Times New Roman" panose="02020603050405020304" pitchFamily="18" charset="0"/>
                <a:ea typeface="+mn-ea"/>
                <a:cs typeface="Times New Roman" panose="02020603050405020304" pitchFamily="18" charset="0"/>
              </a:rPr>
              <a:t>4</a:t>
            </a:r>
            <a:r>
              <a:rPr lang="zh-CN" altLang="zh-CN" b="0" dirty="0">
                <a:solidFill>
                  <a:srgbClr val="FF0000"/>
                </a:solidFill>
                <a:latin typeface="Times New Roman" panose="02020603050405020304" pitchFamily="18" charset="0"/>
                <a:ea typeface="+mn-ea"/>
                <a:cs typeface="Times New Roman" panose="02020603050405020304" pitchFamily="18" charset="0"/>
              </a:rPr>
              <a:t>）</a:t>
            </a:r>
            <a:r>
              <a:rPr lang="en-US" altLang="zh-CN" b="0" dirty="0">
                <a:solidFill>
                  <a:srgbClr val="FF0000"/>
                </a:solidFill>
                <a:latin typeface="Times New Roman" panose="02020603050405020304" pitchFamily="18" charset="0"/>
                <a:ea typeface="+mn-ea"/>
                <a:cs typeface="Times New Roman" panose="02020603050405020304" pitchFamily="18" charset="0"/>
              </a:rPr>
              <a:t> smdkv210.h(include\configs\Smdkv210.h)  </a:t>
            </a:r>
            <a:r>
              <a:rPr lang="en-US" altLang="zh-CN" dirty="0">
                <a:solidFill>
                  <a:srgbClr val="0070C0"/>
                </a:solidFill>
                <a:latin typeface="Times New Roman" panose="02020603050405020304" pitchFamily="18" charset="0"/>
                <a:ea typeface="+mn-ea"/>
                <a:cs typeface="Times New Roman" panose="02020603050405020304" pitchFamily="18" charset="0"/>
              </a:rPr>
              <a:t>(include\configs\TQ210.h)</a:t>
            </a:r>
            <a:endParaRPr lang="zh-CN" altLang="zh-CN" dirty="0">
              <a:solidFill>
                <a:srgbClr val="0070C0"/>
              </a:solidFill>
              <a:latin typeface="Times New Roman" panose="02020603050405020304" pitchFamily="18" charset="0"/>
              <a:ea typeface="+mn-ea"/>
              <a:cs typeface="Times New Roman" panose="02020603050405020304" pitchFamily="18" charset="0"/>
            </a:endParaRPr>
          </a:p>
          <a:p>
            <a:pPr algn="just" eaLnBrk="1" hangingPunct="1">
              <a:lnSpc>
                <a:spcPct val="150000"/>
              </a:lnSpc>
              <a:spcBef>
                <a:spcPct val="0"/>
              </a:spcBef>
              <a:buClrTx/>
              <a:buFontTx/>
              <a:buNone/>
            </a:pPr>
            <a:r>
              <a:rPr lang="en-US" altLang="zh-CN" b="0" dirty="0">
                <a:latin typeface="Times New Roman" panose="02020603050405020304" pitchFamily="18" charset="0"/>
                <a:ea typeface="+mn-ea"/>
                <a:cs typeface="Times New Roman" panose="02020603050405020304" pitchFamily="18" charset="0"/>
              </a:rPr>
              <a:t>        </a:t>
            </a:r>
            <a:r>
              <a:rPr lang="zh-CN" altLang="zh-CN" b="0" dirty="0">
                <a:latin typeface="Times New Roman" panose="02020603050405020304" pitchFamily="18" charset="0"/>
                <a:ea typeface="+mn-ea"/>
                <a:cs typeface="Times New Roman" panose="02020603050405020304" pitchFamily="18" charset="0"/>
              </a:rPr>
              <a:t>该文件与具体平台相关，比如这里就是</a:t>
            </a:r>
            <a:r>
              <a:rPr lang="en-US" altLang="zh-CN" b="0" dirty="0">
                <a:latin typeface="Times New Roman" panose="02020603050405020304" pitchFamily="18" charset="0"/>
                <a:ea typeface="+mn-ea"/>
                <a:cs typeface="Times New Roman" panose="02020603050405020304" pitchFamily="18" charset="0"/>
              </a:rPr>
              <a:t>S5PV210</a:t>
            </a:r>
            <a:r>
              <a:rPr lang="zh-CN" altLang="zh-CN" b="0" dirty="0">
                <a:latin typeface="Times New Roman" panose="02020603050405020304" pitchFamily="18" charset="0"/>
                <a:ea typeface="+mn-ea"/>
                <a:cs typeface="Times New Roman" panose="02020603050405020304" pitchFamily="18" charset="0"/>
              </a:rPr>
              <a:t>平台的配置文件，该源文件采用宏定义了一些与</a:t>
            </a:r>
            <a:r>
              <a:rPr lang="en-US" altLang="zh-CN" b="0" dirty="0">
                <a:latin typeface="Times New Roman" panose="02020603050405020304" pitchFamily="18" charset="0"/>
                <a:ea typeface="+mn-ea"/>
                <a:cs typeface="Times New Roman" panose="02020603050405020304" pitchFamily="18" charset="0"/>
              </a:rPr>
              <a:t>CPU</a:t>
            </a:r>
            <a:r>
              <a:rPr lang="zh-CN" altLang="zh-CN" b="0" dirty="0">
                <a:latin typeface="Times New Roman" panose="02020603050405020304" pitchFamily="18" charset="0"/>
                <a:ea typeface="+mn-ea"/>
                <a:cs typeface="Times New Roman" panose="02020603050405020304" pitchFamily="18" charset="0"/>
              </a:rPr>
              <a:t>或者外设相关的参数。</a:t>
            </a:r>
            <a:endParaRPr lang="zh-CN" altLang="zh-CN" b="0" dirty="0">
              <a:latin typeface="Times New Roman" panose="02020603050405020304" pitchFamily="18" charset="0"/>
              <a:ea typeface="+mn-ea"/>
              <a:cs typeface="Times New Roman" panose="02020603050405020304" pitchFamily="18" charset="0"/>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en-US" sz="2800" b="0" dirty="0">
                <a:solidFill>
                  <a:schemeClr val="tx1"/>
                </a:solidFill>
                <a:latin typeface="Times New Roman" panose="02020603050405020304" pitchFamily="18" charset="0"/>
                <a:ea typeface="+mn-ea"/>
                <a:cs typeface="Times New Roman" panose="02020603050405020304" pitchFamily="18" charset="0"/>
              </a:rPr>
              <a:t>概述</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1"/>
          <p:cNvSpPr>
            <a:spLocks noChangeArrowheads="1"/>
          </p:cNvSpPr>
          <p:nvPr/>
        </p:nvSpPr>
        <p:spPr bwMode="auto">
          <a:xfrm>
            <a:off x="276150" y="980728"/>
            <a:ext cx="44037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dirty="0">
                <a:latin typeface="Times New Roman" panose="02020603050405020304" pitchFamily="18" charset="0"/>
                <a:ea typeface="楷体" panose="02010609060101010101" pitchFamily="49" charset="-122"/>
              </a:rPr>
              <a:t> </a:t>
            </a:r>
            <a:r>
              <a:rPr lang="zh-CN" altLang="zh-CN" sz="2800" b="0" dirty="0">
                <a:latin typeface="Times New Roman" panose="02020603050405020304" pitchFamily="18" charset="0"/>
                <a:ea typeface="+mn-ea"/>
                <a:cs typeface="Times New Roman" panose="02020603050405020304" pitchFamily="18" charset="0"/>
              </a:rPr>
              <a:t>2.2 U-Boot启动的一般流程</a:t>
            </a:r>
            <a:endParaRPr lang="zh-CN" altLang="zh-CN" sz="2800" b="0" dirty="0">
              <a:latin typeface="Times New Roman" panose="02020603050405020304" pitchFamily="18" charset="0"/>
              <a:ea typeface="+mn-ea"/>
              <a:cs typeface="Times New Roman" panose="02020603050405020304" pitchFamily="18" charset="0"/>
            </a:endParaRPr>
          </a:p>
        </p:txBody>
      </p:sp>
      <p:sp>
        <p:nvSpPr>
          <p:cNvPr id="39939" name="矩形 2"/>
          <p:cNvSpPr>
            <a:spLocks noChangeArrowheads="1"/>
          </p:cNvSpPr>
          <p:nvPr/>
        </p:nvSpPr>
        <p:spPr bwMode="auto">
          <a:xfrm>
            <a:off x="335360" y="1988840"/>
            <a:ext cx="1166529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zh-CN" b="0" dirty="0">
                <a:latin typeface="Times New Roman" panose="02020603050405020304" pitchFamily="18" charset="0"/>
                <a:ea typeface="楷体" panose="02010609060101010101" pitchFamily="49" charset="-122"/>
              </a:rPr>
              <a:t>跟大多数</a:t>
            </a:r>
            <a:r>
              <a:rPr lang="en-US" altLang="zh-CN" b="0" dirty="0" err="1">
                <a:latin typeface="Times New Roman" panose="02020603050405020304" pitchFamily="18" charset="0"/>
                <a:ea typeface="楷体" panose="02010609060101010101" pitchFamily="49" charset="-122"/>
              </a:rPr>
              <a:t>BootLoader</a:t>
            </a:r>
            <a:r>
              <a:rPr lang="zh-CN" altLang="zh-CN" b="0" dirty="0">
                <a:latin typeface="Times New Roman" panose="02020603050405020304" pitchFamily="18" charset="0"/>
                <a:ea typeface="楷体" panose="02010609060101010101" pitchFamily="49" charset="-122"/>
              </a:rPr>
              <a:t>的启动过程相似，</a:t>
            </a: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的启动过程分为两个阶段：</a:t>
            </a:r>
            <a:endParaRPr lang="en-US" altLang="zh-CN" b="0" dirty="0">
              <a:latin typeface="Times New Roman" panose="02020603050405020304" pitchFamily="18" charset="0"/>
              <a:ea typeface="楷体" panose="02010609060101010101" pitchFamily="49" charset="-122"/>
            </a:endParaRPr>
          </a:p>
          <a:p>
            <a:pPr eaLnBrk="1" hangingPunct="1">
              <a:spcBef>
                <a:spcPct val="0"/>
              </a:spcBef>
              <a:buClrTx/>
              <a:buFontTx/>
              <a:buNone/>
            </a:pPr>
            <a:endParaRPr lang="en-US" altLang="zh-CN" b="0" dirty="0">
              <a:latin typeface="Times New Roman" panose="02020603050405020304" pitchFamily="18" charset="0"/>
              <a:ea typeface="楷体" panose="02010609060101010101" pitchFamily="49" charset="-122"/>
            </a:endParaRPr>
          </a:p>
          <a:p>
            <a:pPr marL="702945" indent="-342900" eaLnBrk="1" hangingPunct="1">
              <a:spcBef>
                <a:spcPct val="0"/>
              </a:spcBef>
              <a:buClrTx/>
              <a:buFont typeface="Wingdings" panose="05000000000000000000" pitchFamily="2" charset="2"/>
              <a:buChar char="ü"/>
            </a:pPr>
            <a:r>
              <a:rPr lang="zh-CN" altLang="zh-CN" b="0" dirty="0">
                <a:latin typeface="Times New Roman" panose="02020603050405020304" pitchFamily="18" charset="0"/>
                <a:ea typeface="楷体" panose="02010609060101010101" pitchFamily="49" charset="-122"/>
              </a:rPr>
              <a:t>第一阶段主要由汇编代码实现，负责对</a:t>
            </a:r>
            <a:r>
              <a:rPr lang="en-US" altLang="zh-CN" b="0" dirty="0">
                <a:latin typeface="Times New Roman" panose="02020603050405020304" pitchFamily="18" charset="0"/>
                <a:ea typeface="楷体" panose="02010609060101010101" pitchFamily="49" charset="-122"/>
              </a:rPr>
              <a:t>CPU</a:t>
            </a:r>
            <a:r>
              <a:rPr lang="zh-CN" altLang="zh-CN" b="0" dirty="0">
                <a:latin typeface="Times New Roman" panose="02020603050405020304" pitchFamily="18" charset="0"/>
                <a:ea typeface="楷体" panose="02010609060101010101" pitchFamily="49" charset="-122"/>
              </a:rPr>
              <a:t>及底层硬件资源的初始化；</a:t>
            </a:r>
            <a:endParaRPr lang="en-US" altLang="zh-CN" b="0" dirty="0">
              <a:latin typeface="Times New Roman" panose="02020603050405020304" pitchFamily="18" charset="0"/>
              <a:ea typeface="楷体" panose="02010609060101010101" pitchFamily="49" charset="-122"/>
            </a:endParaRPr>
          </a:p>
          <a:p>
            <a:pPr marL="360045" eaLnBrk="1" hangingPunct="1">
              <a:spcBef>
                <a:spcPct val="0"/>
              </a:spcBef>
              <a:buClrTx/>
              <a:buFontTx/>
              <a:buNone/>
            </a:pPr>
            <a:endParaRPr lang="en-US" altLang="zh-CN" b="0" dirty="0">
              <a:latin typeface="Times New Roman" panose="02020603050405020304" pitchFamily="18" charset="0"/>
              <a:ea typeface="楷体" panose="02010609060101010101" pitchFamily="49" charset="-122"/>
            </a:endParaRPr>
          </a:p>
          <a:p>
            <a:pPr marL="702945" indent="-342900" eaLnBrk="1" hangingPunct="1">
              <a:spcBef>
                <a:spcPct val="0"/>
              </a:spcBef>
              <a:buClrTx/>
              <a:buFont typeface="Wingdings" panose="05000000000000000000" pitchFamily="2" charset="2"/>
              <a:buChar char="ü"/>
            </a:pPr>
            <a:r>
              <a:rPr lang="zh-CN" altLang="zh-CN" b="0" dirty="0">
                <a:latin typeface="Times New Roman" panose="02020603050405020304" pitchFamily="18" charset="0"/>
                <a:ea typeface="楷体" panose="02010609060101010101" pitchFamily="49" charset="-122"/>
              </a:rPr>
              <a:t>第二阶段用</a:t>
            </a:r>
            <a:r>
              <a:rPr lang="en-US" altLang="zh-CN" b="0" dirty="0">
                <a:latin typeface="Times New Roman" panose="02020603050405020304" pitchFamily="18" charset="0"/>
                <a:ea typeface="楷体" panose="02010609060101010101" pitchFamily="49" charset="-122"/>
              </a:rPr>
              <a:t>C</a:t>
            </a:r>
            <a:r>
              <a:rPr lang="zh-CN" altLang="zh-CN" b="0" dirty="0">
                <a:latin typeface="Times New Roman" panose="02020603050405020304" pitchFamily="18" charset="0"/>
                <a:ea typeface="楷体" panose="02010609060101010101" pitchFamily="49" charset="-122"/>
              </a:rPr>
              <a:t>语言实现，负责</a:t>
            </a:r>
            <a:r>
              <a:rPr lang="zh-CN" altLang="zh-CN" dirty="0">
                <a:solidFill>
                  <a:srgbClr val="FF0000"/>
                </a:solidFill>
                <a:latin typeface="Times New Roman" panose="02020603050405020304" pitchFamily="18" charset="0"/>
                <a:ea typeface="楷体" panose="02010609060101010101" pitchFamily="49" charset="-122"/>
              </a:rPr>
              <a:t>使能</a:t>
            </a:r>
            <a:r>
              <a:rPr lang="en-US" altLang="zh-CN" dirty="0">
                <a:solidFill>
                  <a:srgbClr val="FF0000"/>
                </a:solidFill>
                <a:latin typeface="Times New Roman" panose="02020603050405020304" pitchFamily="18" charset="0"/>
                <a:ea typeface="楷体" panose="02010609060101010101" pitchFamily="49" charset="-122"/>
              </a:rPr>
              <a:t>Flash</a:t>
            </a:r>
            <a:r>
              <a:rPr lang="zh-CN" altLang="zh-CN" dirty="0">
                <a:solidFill>
                  <a:srgbClr val="FF0000"/>
                </a:solidFill>
                <a:latin typeface="Times New Roman" panose="02020603050405020304" pitchFamily="18" charset="0"/>
                <a:ea typeface="楷体" panose="02010609060101010101" pitchFamily="49" charset="-122"/>
              </a:rPr>
              <a:t>、网卡</a:t>
            </a:r>
            <a:r>
              <a:rPr lang="zh-CN" altLang="zh-CN" b="0" dirty="0">
                <a:latin typeface="Times New Roman" panose="02020603050405020304" pitchFamily="18" charset="0"/>
                <a:ea typeface="楷体" panose="02010609060101010101" pitchFamily="49" charset="-122"/>
              </a:rPr>
              <a:t>等重要硬件资源和引导操作系统等。</a:t>
            </a:r>
            <a:endParaRPr lang="zh-CN" altLang="en-US"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en-US" sz="2800" b="0" dirty="0">
                <a:solidFill>
                  <a:schemeClr val="tx1"/>
                </a:solidFill>
                <a:latin typeface="Times New Roman" panose="02020603050405020304" pitchFamily="18" charset="0"/>
                <a:ea typeface="+mn-ea"/>
                <a:cs typeface="Times New Roman" panose="02020603050405020304" pitchFamily="18" charset="0"/>
              </a:rPr>
              <a:t>启动流程</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矩形 1"/>
          <p:cNvSpPr>
            <a:spLocks noChangeArrowheads="1"/>
          </p:cNvSpPr>
          <p:nvPr/>
        </p:nvSpPr>
        <p:spPr bwMode="auto">
          <a:xfrm>
            <a:off x="4293394" y="5718334"/>
            <a:ext cx="3605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第一阶段启动流程</a:t>
            </a:r>
            <a:endParaRPr lang="zh-CN" altLang="en-US" b="0" dirty="0">
              <a:latin typeface="Times New Roman" panose="02020603050405020304" pitchFamily="18" charset="0"/>
              <a:ea typeface="楷体" panose="02010609060101010101" pitchFamily="49" charset="-122"/>
            </a:endParaRPr>
          </a:p>
        </p:txBody>
      </p:sp>
      <p:sp>
        <p:nvSpPr>
          <p:cNvPr id="40964" name="矩形 2"/>
          <p:cNvSpPr>
            <a:spLocks noChangeArrowheads="1"/>
          </p:cNvSpPr>
          <p:nvPr/>
        </p:nvSpPr>
        <p:spPr bwMode="auto">
          <a:xfrm>
            <a:off x="335360" y="822816"/>
            <a:ext cx="2816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dirty="0">
                <a:latin typeface="+mn-ea"/>
                <a:ea typeface="+mn-ea"/>
              </a:rPr>
              <a:t>1. </a:t>
            </a:r>
            <a:r>
              <a:rPr lang="zh-CN" altLang="zh-CN" b="0" dirty="0">
                <a:latin typeface="+mn-ea"/>
                <a:ea typeface="+mn-ea"/>
              </a:rPr>
              <a:t>第一阶段初始化</a:t>
            </a:r>
            <a:endParaRPr lang="zh-CN" altLang="zh-CN" b="0" dirty="0">
              <a:latin typeface="+mn-ea"/>
              <a:ea typeface="+mn-ea"/>
            </a:endParaRPr>
          </a:p>
        </p:txBody>
      </p:sp>
      <p:pic>
        <p:nvPicPr>
          <p:cNvPr id="2" name="图片 1" descr="图片1"/>
          <p:cNvPicPr>
            <a:picLocks noChangeAspect="1"/>
          </p:cNvPicPr>
          <p:nvPr/>
        </p:nvPicPr>
        <p:blipFill>
          <a:blip r:embed="rId1"/>
          <a:stretch>
            <a:fillRect/>
          </a:stretch>
        </p:blipFill>
        <p:spPr>
          <a:xfrm>
            <a:off x="3575720" y="1299369"/>
            <a:ext cx="5312410" cy="4418965"/>
          </a:xfrm>
          <a:prstGeom prst="rect">
            <a:avLst/>
          </a:prstGeom>
        </p:spPr>
      </p:pic>
      <p:sp>
        <p:nvSpPr>
          <p:cNvPr id="3"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en-US" sz="2800" b="0" dirty="0">
                <a:solidFill>
                  <a:schemeClr val="tx1"/>
                </a:solidFill>
                <a:latin typeface="Times New Roman" panose="02020603050405020304" pitchFamily="18" charset="0"/>
                <a:ea typeface="+mn-ea"/>
                <a:cs typeface="Times New Roman" panose="02020603050405020304" pitchFamily="18" charset="0"/>
              </a:rPr>
              <a:t>启动流程</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矩形 1"/>
          <p:cNvSpPr>
            <a:spLocks noChangeArrowheads="1"/>
          </p:cNvSpPr>
          <p:nvPr/>
        </p:nvSpPr>
        <p:spPr bwMode="auto">
          <a:xfrm>
            <a:off x="3612833" y="5300663"/>
            <a:ext cx="49237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b="0">
                <a:latin typeface="Times New Roman" panose="02020603050405020304" pitchFamily="18" charset="0"/>
                <a:ea typeface="楷体" panose="02010609060101010101" pitchFamily="49" charset="-122"/>
              </a:rPr>
              <a:t>三星官方文档对于</a:t>
            </a:r>
            <a:r>
              <a:rPr lang="en-US" altLang="zh-CN" b="0">
                <a:latin typeface="Times New Roman" panose="02020603050405020304" pitchFamily="18" charset="0"/>
                <a:ea typeface="楷体" panose="02010609060101010101" pitchFamily="49" charset="-122"/>
              </a:rPr>
              <a:t>BL1</a:t>
            </a:r>
            <a:r>
              <a:rPr lang="zh-CN" altLang="en-US" b="0">
                <a:latin typeface="Times New Roman" panose="02020603050405020304" pitchFamily="18" charset="0"/>
                <a:ea typeface="楷体" panose="02010609060101010101" pitchFamily="49" charset="-122"/>
              </a:rPr>
              <a:t>和</a:t>
            </a:r>
            <a:r>
              <a:rPr lang="en-US" altLang="zh-CN" b="0">
                <a:latin typeface="Times New Roman" panose="02020603050405020304" pitchFamily="18" charset="0"/>
                <a:ea typeface="楷体" panose="02010609060101010101" pitchFamily="49" charset="-122"/>
              </a:rPr>
              <a:t>BL2</a:t>
            </a:r>
            <a:r>
              <a:rPr lang="zh-CN" altLang="en-US" b="0">
                <a:latin typeface="Times New Roman" panose="02020603050405020304" pitchFamily="18" charset="0"/>
                <a:ea typeface="楷体" panose="02010609060101010101" pitchFamily="49" charset="-122"/>
              </a:rPr>
              <a:t>的说明</a:t>
            </a:r>
            <a:endParaRPr lang="zh-CN" altLang="en-US" b="0">
              <a:latin typeface="Times New Roman" panose="02020603050405020304" pitchFamily="18" charset="0"/>
              <a:ea typeface="楷体" panose="02010609060101010101" pitchFamily="49" charset="-122"/>
            </a:endParaRPr>
          </a:p>
        </p:txBody>
      </p:sp>
      <p:pic>
        <p:nvPicPr>
          <p:cNvPr id="100" name="图片 99"/>
          <p:cNvPicPr/>
          <p:nvPr/>
        </p:nvPicPr>
        <p:blipFill>
          <a:blip r:embed="rId1"/>
          <a:stretch>
            <a:fillRect/>
          </a:stretch>
        </p:blipFill>
        <p:spPr>
          <a:xfrm>
            <a:off x="2063115" y="1772920"/>
            <a:ext cx="8024495" cy="3135630"/>
          </a:xfrm>
          <a:prstGeom prst="rect">
            <a:avLst/>
          </a:prstGeom>
          <a:noFill/>
          <a:ln w="9525">
            <a:noFill/>
          </a:ln>
        </p:spPr>
      </p:pic>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en-US" sz="2800" b="0" dirty="0">
                <a:solidFill>
                  <a:schemeClr val="tx1"/>
                </a:solidFill>
                <a:latin typeface="Times New Roman" panose="02020603050405020304" pitchFamily="18" charset="0"/>
                <a:ea typeface="+mn-ea"/>
                <a:cs typeface="Times New Roman" panose="02020603050405020304" pitchFamily="18" charset="0"/>
              </a:rPr>
              <a:t>启动流程</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1"/>
          <p:cNvSpPr>
            <a:spLocks noChangeArrowheads="1"/>
          </p:cNvSpPr>
          <p:nvPr/>
        </p:nvSpPr>
        <p:spPr bwMode="auto">
          <a:xfrm>
            <a:off x="263352" y="476672"/>
            <a:ext cx="11809312"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zh-CN" altLang="zh-CN" sz="2000" b="0" dirty="0">
                <a:latin typeface="Times New Roman" panose="02020603050405020304" pitchFamily="18" charset="0"/>
                <a:ea typeface="楷体" panose="02010609060101010101" pitchFamily="49" charset="-122"/>
              </a:rPr>
              <a:t>与</a:t>
            </a:r>
            <a:r>
              <a:rPr lang="en-US" altLang="zh-CN" sz="2000" b="0" dirty="0">
                <a:latin typeface="Times New Roman" panose="02020603050405020304" pitchFamily="18" charset="0"/>
                <a:ea typeface="楷体" panose="02010609060101010101" pitchFamily="49" charset="-122"/>
              </a:rPr>
              <a:t>U-Boot</a:t>
            </a:r>
            <a:r>
              <a:rPr lang="zh-CN" altLang="zh-CN" sz="2000" b="0" dirty="0">
                <a:latin typeface="Times New Roman" panose="02020603050405020304" pitchFamily="18" charset="0"/>
                <a:ea typeface="楷体" panose="02010609060101010101" pitchFamily="49" charset="-122"/>
              </a:rPr>
              <a:t>第一阶段有关的文件主要有</a:t>
            </a:r>
            <a:r>
              <a:rPr lang="en-US" altLang="zh-CN" sz="2000" b="0" dirty="0" err="1">
                <a:latin typeface="Times New Roman" panose="02020603050405020304" pitchFamily="18" charset="0"/>
                <a:ea typeface="楷体" panose="02010609060101010101" pitchFamily="49" charset="-122"/>
              </a:rPr>
              <a:t>start.s</a:t>
            </a:r>
            <a:r>
              <a:rPr lang="zh-CN" altLang="zh-CN" sz="2000" b="0" dirty="0">
                <a:latin typeface="Times New Roman" panose="02020603050405020304" pitchFamily="18" charset="0"/>
                <a:ea typeface="楷体" panose="02010609060101010101" pitchFamily="49" charset="-122"/>
              </a:rPr>
              <a:t>和</a:t>
            </a:r>
            <a:r>
              <a:rPr lang="en-US" altLang="zh-CN" sz="2000" b="0" dirty="0" err="1">
                <a:latin typeface="Times New Roman" panose="02020603050405020304" pitchFamily="18" charset="0"/>
                <a:ea typeface="楷体" panose="02010609060101010101" pitchFamily="49" charset="-122"/>
              </a:rPr>
              <a:t>lowlevel_init.s</a:t>
            </a:r>
            <a:r>
              <a:rPr lang="zh-CN" altLang="zh-CN" sz="2000" b="0" dirty="0">
                <a:latin typeface="Times New Roman" panose="02020603050405020304" pitchFamily="18" charset="0"/>
                <a:ea typeface="楷体" panose="02010609060101010101" pitchFamily="49" charset="-122"/>
              </a:rPr>
              <a:t>。上电后</a:t>
            </a:r>
            <a:r>
              <a:rPr lang="en-US" altLang="zh-CN" sz="2000" b="0" dirty="0">
                <a:latin typeface="Times New Roman" panose="02020603050405020304" pitchFamily="18" charset="0"/>
                <a:ea typeface="楷体" panose="02010609060101010101" pitchFamily="49" charset="-122"/>
              </a:rPr>
              <a:t>,U-Boot</a:t>
            </a:r>
            <a:r>
              <a:rPr lang="zh-CN" altLang="zh-CN" sz="2000" b="0" dirty="0">
                <a:latin typeface="Times New Roman" panose="02020603050405020304" pitchFamily="18" charset="0"/>
                <a:ea typeface="楷体" panose="02010609060101010101" pitchFamily="49" charset="-122"/>
              </a:rPr>
              <a:t>首先会设置</a:t>
            </a:r>
            <a:r>
              <a:rPr lang="en-US" altLang="zh-CN" sz="2000" b="0" dirty="0">
                <a:latin typeface="Times New Roman" panose="02020603050405020304" pitchFamily="18" charset="0"/>
                <a:ea typeface="楷体" panose="02010609060101010101" pitchFamily="49" charset="-122"/>
              </a:rPr>
              <a:t>CPU</a:t>
            </a:r>
            <a:r>
              <a:rPr lang="zh-CN" altLang="zh-CN" sz="2000" b="0" dirty="0">
                <a:latin typeface="Times New Roman" panose="02020603050405020304" pitchFamily="18" charset="0"/>
                <a:ea typeface="楷体" panose="02010609060101010101" pitchFamily="49" charset="-122"/>
              </a:rPr>
              <a:t>为管理模式、禁用</a:t>
            </a:r>
            <a:r>
              <a:rPr lang="en-US" altLang="zh-CN" sz="2000" b="0" dirty="0">
                <a:latin typeface="Times New Roman" panose="02020603050405020304" pitchFamily="18" charset="0"/>
                <a:ea typeface="楷体" panose="02010609060101010101" pitchFamily="49" charset="-122"/>
              </a:rPr>
              <a:t>L1</a:t>
            </a:r>
            <a:r>
              <a:rPr lang="zh-CN" altLang="zh-CN" sz="2000" b="0" dirty="0">
                <a:latin typeface="Times New Roman" panose="02020603050405020304" pitchFamily="18" charset="0"/>
                <a:ea typeface="楷体" panose="02010609060101010101" pitchFamily="49" charset="-122"/>
              </a:rPr>
              <a:t>缓存、关闭</a:t>
            </a:r>
            <a:r>
              <a:rPr lang="en-US" altLang="zh-CN" sz="2000" b="0" dirty="0">
                <a:latin typeface="Times New Roman" panose="02020603050405020304" pitchFamily="18" charset="0"/>
                <a:ea typeface="楷体" panose="02010609060101010101" pitchFamily="49" charset="-122"/>
              </a:rPr>
              <a:t>MMU</a:t>
            </a:r>
            <a:r>
              <a:rPr lang="zh-CN" altLang="zh-CN" sz="2000" b="0" dirty="0">
                <a:latin typeface="Times New Roman" panose="02020603050405020304" pitchFamily="18" charset="0"/>
                <a:ea typeface="楷体" panose="02010609060101010101" pitchFamily="49" charset="-122"/>
              </a:rPr>
              <a:t>和清除</a:t>
            </a:r>
            <a:r>
              <a:rPr lang="en-US" altLang="zh-CN" sz="2000" b="0" dirty="0">
                <a:latin typeface="Times New Roman" panose="02020603050405020304" pitchFamily="18" charset="0"/>
                <a:ea typeface="楷体" panose="02010609060101010101" pitchFamily="49" charset="-122"/>
              </a:rPr>
              <a:t>Caches</a:t>
            </a:r>
            <a:r>
              <a:rPr lang="zh-CN" altLang="zh-CN" sz="2000" b="0" dirty="0">
                <a:latin typeface="Times New Roman" panose="02020603050405020304" pitchFamily="18" charset="0"/>
                <a:ea typeface="楷体" panose="02010609060101010101" pitchFamily="49" charset="-122"/>
              </a:rPr>
              <a:t>，之后调用底层初始化函数</a:t>
            </a:r>
            <a:r>
              <a:rPr lang="en-US" altLang="zh-CN" sz="2000" b="0" dirty="0" err="1">
                <a:latin typeface="Times New Roman" panose="02020603050405020304" pitchFamily="18" charset="0"/>
                <a:ea typeface="楷体" panose="02010609060101010101" pitchFamily="49" charset="-122"/>
              </a:rPr>
              <a:t>lowlevel_init</a:t>
            </a:r>
            <a:r>
              <a:rPr lang="en-US" altLang="zh-CN" sz="2000" b="0" dirty="0">
                <a:latin typeface="Times New Roman" panose="02020603050405020304" pitchFamily="18" charset="0"/>
                <a:ea typeface="楷体" panose="02010609060101010101" pitchFamily="49" charset="-122"/>
              </a:rPr>
              <a:t>()</a:t>
            </a:r>
            <a:r>
              <a:rPr lang="zh-CN" altLang="zh-CN" sz="2000" b="0" dirty="0">
                <a:latin typeface="Times New Roman" panose="02020603050405020304" pitchFamily="18" charset="0"/>
                <a:ea typeface="楷体" panose="02010609060101010101" pitchFamily="49" charset="-122"/>
              </a:rPr>
              <a:t>。</a:t>
            </a:r>
            <a:endParaRPr lang="en-US" altLang="zh-CN" sz="20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Tx/>
              <a:buNone/>
            </a:pPr>
            <a:r>
              <a:rPr lang="zh-CN" altLang="zh-CN" sz="1800" b="0" dirty="0">
                <a:solidFill>
                  <a:srgbClr val="FF0000"/>
                </a:solidFill>
                <a:latin typeface="Times New Roman" panose="02020603050405020304" pitchFamily="18" charset="0"/>
                <a:ea typeface="楷体" panose="02010609060101010101" pitchFamily="49" charset="-122"/>
              </a:rPr>
              <a:t>该函数部分实现如下</a:t>
            </a:r>
            <a:r>
              <a:rPr lang="zh-CN" altLang="en-US" sz="1800" b="0" dirty="0">
                <a:solidFill>
                  <a:srgbClr val="FF0000"/>
                </a:solidFill>
                <a:latin typeface="Times New Roman" panose="02020603050405020304" pitchFamily="18" charset="0"/>
                <a:ea typeface="楷体" panose="02010609060101010101" pitchFamily="49" charset="-122"/>
              </a:rPr>
              <a:t>：</a:t>
            </a:r>
            <a:endParaRPr lang="zh-CN" altLang="zh-CN" sz="1800" b="0" dirty="0">
              <a:solidFill>
                <a:srgbClr val="FF0000"/>
              </a:solidFill>
              <a:latin typeface="Times New Roman" panose="02020603050405020304" pitchFamily="18" charset="0"/>
              <a:ea typeface="楷体" panose="02010609060101010101" pitchFamily="49" charset="-122"/>
            </a:endParaRPr>
          </a:p>
          <a:p>
            <a:pPr eaLnBrk="1" hangingPunct="1">
              <a:lnSpc>
                <a:spcPct val="150000"/>
              </a:lnSpc>
              <a:spcBef>
                <a:spcPct val="0"/>
              </a:spcBef>
              <a:buClrTx/>
              <a:buFontTx/>
              <a:buNone/>
            </a:pPr>
            <a:r>
              <a:rPr lang="en-US" altLang="zh-CN" sz="1800" b="0" dirty="0">
                <a:latin typeface="Times New Roman" panose="02020603050405020304" pitchFamily="18" charset="0"/>
                <a:ea typeface="楷体" panose="02010609060101010101" pitchFamily="49" charset="-122"/>
              </a:rPr>
              <a:t>    </a:t>
            </a:r>
            <a:r>
              <a:rPr lang="en-US" altLang="zh-CN" sz="2000" b="0" dirty="0" err="1">
                <a:latin typeface="Times New Roman" panose="02020603050405020304" pitchFamily="18" charset="0"/>
                <a:ea typeface="楷体" panose="02010609060101010101" pitchFamily="49" charset="-122"/>
              </a:rPr>
              <a:t>globl</a:t>
            </a:r>
            <a:r>
              <a:rPr lang="en-US" altLang="zh-CN" sz="2000" b="0" dirty="0">
                <a:latin typeface="Times New Roman" panose="02020603050405020304" pitchFamily="18" charset="0"/>
                <a:ea typeface="楷体" panose="02010609060101010101" pitchFamily="49" charset="-122"/>
              </a:rPr>
              <a:t> </a:t>
            </a:r>
            <a:r>
              <a:rPr lang="en-US" altLang="zh-CN" sz="2000" b="0" dirty="0" err="1">
                <a:latin typeface="Times New Roman" panose="02020603050405020304" pitchFamily="18" charset="0"/>
                <a:ea typeface="楷体" panose="02010609060101010101" pitchFamily="49" charset="-122"/>
              </a:rPr>
              <a:t>lowlevel_init</a:t>
            </a:r>
            <a:endParaRPr lang="zh-CN" altLang="zh-CN" sz="20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Tx/>
              <a:buNone/>
            </a:pPr>
            <a:r>
              <a:rPr lang="en-US" altLang="zh-CN" sz="2000" b="0" dirty="0">
                <a:latin typeface="Times New Roman" panose="02020603050405020304" pitchFamily="18" charset="0"/>
                <a:ea typeface="楷体" panose="02010609060101010101" pitchFamily="49" charset="-122"/>
              </a:rPr>
              <a:t>    </a:t>
            </a:r>
            <a:r>
              <a:rPr lang="en-US" altLang="zh-CN" sz="2000" b="0" dirty="0" err="1">
                <a:latin typeface="Times New Roman" panose="02020603050405020304" pitchFamily="18" charset="0"/>
                <a:ea typeface="楷体" panose="02010609060101010101" pitchFamily="49" charset="-122"/>
              </a:rPr>
              <a:t>lowlevel_init</a:t>
            </a:r>
            <a:r>
              <a:rPr lang="en-US" altLang="zh-CN" sz="2000" b="0" dirty="0">
                <a:latin typeface="Times New Roman" panose="02020603050405020304" pitchFamily="18" charset="0"/>
                <a:ea typeface="楷体" panose="02010609060101010101" pitchFamily="49" charset="-122"/>
              </a:rPr>
              <a:t>:</a:t>
            </a:r>
            <a:endParaRPr lang="zh-CN" altLang="zh-CN" sz="20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Tx/>
              <a:buNone/>
            </a:pPr>
            <a:r>
              <a:rPr lang="en-US" altLang="zh-CN" sz="2000" b="0" dirty="0">
                <a:latin typeface="Times New Roman" panose="02020603050405020304" pitchFamily="18" charset="0"/>
                <a:ea typeface="楷体" panose="02010609060101010101" pitchFamily="49" charset="-122"/>
              </a:rPr>
              <a:t>    push{</a:t>
            </a:r>
            <a:r>
              <a:rPr lang="en-US" altLang="zh-CN" sz="2000" b="0" dirty="0" err="1">
                <a:latin typeface="Times New Roman" panose="02020603050405020304" pitchFamily="18" charset="0"/>
                <a:ea typeface="楷体" panose="02010609060101010101" pitchFamily="49" charset="-122"/>
              </a:rPr>
              <a:t>lr</a:t>
            </a:r>
            <a:r>
              <a:rPr lang="en-US" altLang="zh-CN" sz="2000" b="0" dirty="0">
                <a:latin typeface="Times New Roman" panose="02020603050405020304" pitchFamily="18" charset="0"/>
                <a:ea typeface="楷体" panose="02010609060101010101" pitchFamily="49" charset="-122"/>
              </a:rPr>
              <a:t>}</a:t>
            </a:r>
            <a:endParaRPr lang="zh-CN" altLang="zh-CN" sz="20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Tx/>
              <a:buNone/>
            </a:pPr>
            <a:r>
              <a:rPr lang="en-US" altLang="zh-CN" sz="2000" b="0" dirty="0">
                <a:latin typeface="Times New Roman" panose="02020603050405020304" pitchFamily="18" charset="0"/>
                <a:ea typeface="楷体" panose="02010609060101010101" pitchFamily="49" charset="-122"/>
              </a:rPr>
              <a:t>    #if defined(CONFIG_SPL_BUILD)    </a:t>
            </a:r>
            <a:endParaRPr lang="zh-CN" altLang="zh-CN" sz="20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Tx/>
              <a:buNone/>
            </a:pPr>
            <a:r>
              <a:rPr lang="en-US" altLang="zh-CN" sz="2000" b="0" dirty="0">
                <a:latin typeface="Times New Roman" panose="02020603050405020304" pitchFamily="18" charset="0"/>
                <a:ea typeface="楷体" panose="02010609060101010101" pitchFamily="49" charset="-122"/>
              </a:rPr>
              <a:t>    </a:t>
            </a:r>
            <a:r>
              <a:rPr lang="en-US" altLang="zh-CN" sz="2000" b="0" dirty="0" err="1">
                <a:latin typeface="Times New Roman" panose="02020603050405020304" pitchFamily="18" charset="0"/>
                <a:ea typeface="楷体" panose="02010609060101010101" pitchFamily="49" charset="-122"/>
              </a:rPr>
              <a:t>blsystem_clock_init</a:t>
            </a:r>
            <a:r>
              <a:rPr lang="en-US" altLang="zh-CN" sz="2000" b="0" dirty="0">
                <a:latin typeface="Times New Roman" panose="02020603050405020304" pitchFamily="18" charset="0"/>
                <a:ea typeface="楷体" panose="02010609060101010101" pitchFamily="49" charset="-122"/>
              </a:rPr>
              <a:t>     </a:t>
            </a:r>
            <a:r>
              <a:rPr lang="en-US" altLang="zh-CN" sz="2000" b="0" dirty="0">
                <a:latin typeface="Times New Roman" panose="02020603050405020304" pitchFamily="18" charset="0"/>
                <a:ea typeface="楷体" panose="02010609060101010101" pitchFamily="49" charset="-122"/>
                <a:sym typeface="+mn-ea"/>
              </a:rPr>
              <a:t>/*</a:t>
            </a:r>
            <a:r>
              <a:rPr lang="zh-CN" altLang="zh-CN" sz="2000" b="0" dirty="0">
                <a:latin typeface="Times New Roman" panose="02020603050405020304" pitchFamily="18" charset="0"/>
                <a:ea typeface="楷体" panose="02010609060101010101" pitchFamily="49" charset="-122"/>
                <a:sym typeface="+mn-ea"/>
              </a:rPr>
              <a:t>初始化时钟</a:t>
            </a:r>
            <a:r>
              <a:rPr lang="en-US" altLang="zh-CN" sz="2000" b="0" dirty="0">
                <a:latin typeface="Times New Roman" panose="02020603050405020304" pitchFamily="18" charset="0"/>
                <a:ea typeface="楷体" panose="02010609060101010101" pitchFamily="49" charset="-122"/>
                <a:sym typeface="+mn-ea"/>
              </a:rPr>
              <a:t> */</a:t>
            </a:r>
            <a:endParaRPr lang="en-US" altLang="zh-CN" sz="2000" b="0" dirty="0">
              <a:latin typeface="Times New Roman" panose="02020603050405020304" pitchFamily="18" charset="0"/>
              <a:ea typeface="楷体" panose="02010609060101010101" pitchFamily="49" charset="-122"/>
              <a:sym typeface="+mn-ea"/>
            </a:endParaRPr>
          </a:p>
          <a:p>
            <a:pPr eaLnBrk="1" hangingPunct="1">
              <a:lnSpc>
                <a:spcPct val="150000"/>
              </a:lnSpc>
              <a:spcBef>
                <a:spcPct val="0"/>
              </a:spcBef>
              <a:buClrTx/>
              <a:buFontTx/>
              <a:buNone/>
            </a:pPr>
            <a:r>
              <a:rPr lang="en-US" altLang="zh-CN" sz="2000" b="0" dirty="0">
                <a:latin typeface="Times New Roman" panose="02020603050405020304" pitchFamily="18" charset="0"/>
                <a:ea typeface="楷体" panose="02010609060101010101" pitchFamily="49" charset="-122"/>
                <a:sym typeface="+mn-ea"/>
              </a:rPr>
              <a:t>  </a:t>
            </a:r>
            <a:r>
              <a:rPr lang="en-US" altLang="zh-CN" sz="2000" b="0" dirty="0">
                <a:latin typeface="Times New Roman" panose="02020603050405020304" pitchFamily="18" charset="0"/>
                <a:ea typeface="楷体" panose="02010609060101010101" pitchFamily="49" charset="-122"/>
              </a:rPr>
              <a:t>  </a:t>
            </a:r>
            <a:r>
              <a:rPr lang="en-US" altLang="zh-CN" sz="2000" b="0" dirty="0" err="1">
                <a:latin typeface="Times New Roman" panose="02020603050405020304" pitchFamily="18" charset="0"/>
                <a:ea typeface="楷体" panose="02010609060101010101" pitchFamily="49" charset="-122"/>
              </a:rPr>
              <a:t>blmem_ctrl_asm_init</a:t>
            </a:r>
            <a:r>
              <a:rPr lang="en-US" altLang="zh-CN" sz="2000" b="0" dirty="0">
                <a:latin typeface="Times New Roman" panose="02020603050405020304" pitchFamily="18" charset="0"/>
                <a:ea typeface="楷体" panose="02010609060101010101" pitchFamily="49" charset="-122"/>
              </a:rPr>
              <a:t>  </a:t>
            </a:r>
            <a:r>
              <a:rPr lang="en-US" altLang="zh-CN" sz="2000" b="0" dirty="0">
                <a:latin typeface="Times New Roman" panose="02020603050405020304" pitchFamily="18" charset="0"/>
                <a:ea typeface="楷体" panose="02010609060101010101" pitchFamily="49" charset="-122"/>
                <a:sym typeface="+mn-ea"/>
              </a:rPr>
              <a:t> /*</a:t>
            </a:r>
            <a:r>
              <a:rPr lang="zh-CN" altLang="zh-CN" sz="2000" b="0" dirty="0">
                <a:latin typeface="Times New Roman" panose="02020603050405020304" pitchFamily="18" charset="0"/>
                <a:ea typeface="楷体" panose="02010609060101010101" pitchFamily="49" charset="-122"/>
                <a:sym typeface="+mn-ea"/>
              </a:rPr>
              <a:t>初始化内存</a:t>
            </a:r>
            <a:r>
              <a:rPr lang="en-US" altLang="zh-CN" sz="2000" b="0" dirty="0">
                <a:latin typeface="Times New Roman" panose="02020603050405020304" pitchFamily="18" charset="0"/>
                <a:ea typeface="楷体" panose="02010609060101010101" pitchFamily="49" charset="-122"/>
                <a:sym typeface="+mn-ea"/>
              </a:rPr>
              <a:t> */</a:t>
            </a:r>
            <a:endParaRPr lang="zh-CN" altLang="zh-CN" sz="20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Tx/>
              <a:buNone/>
            </a:pPr>
            <a:r>
              <a:rPr lang="en-US" altLang="zh-CN" sz="2000" b="0" dirty="0">
                <a:latin typeface="Times New Roman" panose="02020603050405020304" pitchFamily="18" charset="0"/>
                <a:ea typeface="楷体" panose="02010609060101010101" pitchFamily="49" charset="-122"/>
              </a:rPr>
              <a:t>    </a:t>
            </a:r>
            <a:r>
              <a:rPr lang="en-US" altLang="zh-CN" sz="2000" b="0" dirty="0" err="1">
                <a:latin typeface="Times New Roman" panose="02020603050405020304" pitchFamily="18" charset="0"/>
                <a:ea typeface="楷体" panose="02010609060101010101" pitchFamily="49" charset="-122"/>
              </a:rPr>
              <a:t>bluart_asm_init</a:t>
            </a:r>
            <a:r>
              <a:rPr lang="en-US" altLang="zh-CN" sz="2000" b="0" dirty="0">
                <a:latin typeface="Times New Roman" panose="02020603050405020304" pitchFamily="18" charset="0"/>
                <a:ea typeface="楷体" panose="02010609060101010101" pitchFamily="49" charset="-122"/>
                <a:sym typeface="+mn-ea"/>
              </a:rPr>
              <a:t>  /*</a:t>
            </a:r>
            <a:r>
              <a:rPr lang="zh-CN" altLang="zh-CN" sz="2000" b="0" dirty="0">
                <a:latin typeface="Times New Roman" panose="02020603050405020304" pitchFamily="18" charset="0"/>
                <a:ea typeface="楷体" panose="02010609060101010101" pitchFamily="49" charset="-122"/>
                <a:sym typeface="+mn-ea"/>
              </a:rPr>
              <a:t>初始化串口</a:t>
            </a:r>
            <a:r>
              <a:rPr lang="en-US" altLang="zh-CN" sz="2000" b="0" dirty="0">
                <a:latin typeface="Times New Roman" panose="02020603050405020304" pitchFamily="18" charset="0"/>
                <a:ea typeface="楷体" panose="02010609060101010101" pitchFamily="49" charset="-122"/>
                <a:sym typeface="+mn-ea"/>
              </a:rPr>
              <a:t> */</a:t>
            </a:r>
            <a:endParaRPr lang="zh-CN" altLang="zh-CN" sz="20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Tx/>
              <a:buNone/>
            </a:pPr>
            <a:r>
              <a:rPr lang="en-US" altLang="zh-CN" sz="2000" b="0" dirty="0">
                <a:latin typeface="Times New Roman" panose="02020603050405020304" pitchFamily="18" charset="0"/>
                <a:ea typeface="楷体" panose="02010609060101010101" pitchFamily="49" charset="-122"/>
              </a:rPr>
              <a:t>    #endif</a:t>
            </a:r>
            <a:endParaRPr lang="zh-CN" altLang="zh-CN" sz="20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Tx/>
              <a:buNone/>
            </a:pPr>
            <a:r>
              <a:rPr lang="en-US" altLang="zh-CN" sz="2000" b="0" dirty="0">
                <a:latin typeface="Times New Roman" panose="02020603050405020304" pitchFamily="18" charset="0"/>
                <a:ea typeface="楷体" panose="02010609060101010101" pitchFamily="49" charset="-122"/>
              </a:rPr>
              <a:t>    pop{pc}</a:t>
            </a:r>
            <a:endParaRPr lang="zh-CN" altLang="zh-CN"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en-US" sz="2800" b="0" dirty="0">
                <a:solidFill>
                  <a:schemeClr val="tx1"/>
                </a:solidFill>
                <a:latin typeface="Times New Roman" panose="02020603050405020304" pitchFamily="18" charset="0"/>
                <a:ea typeface="+mn-ea"/>
                <a:cs typeface="Times New Roman" panose="02020603050405020304" pitchFamily="18" charset="0"/>
              </a:rPr>
              <a:t>启动流程</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407368" y="1196975"/>
            <a:ext cx="11449272" cy="2330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en-US" altLang="zh-CN" sz="2800"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初始化完成之后，</a:t>
            </a: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首先调用一个拷贝函数将</a:t>
            </a:r>
            <a:r>
              <a:rPr lang="en-US" altLang="zh-CN" b="0" dirty="0">
                <a:latin typeface="Times New Roman" panose="02020603050405020304" pitchFamily="18" charset="0"/>
                <a:ea typeface="楷体" panose="02010609060101010101" pitchFamily="49" charset="-122"/>
              </a:rPr>
              <a:t>BL2</a:t>
            </a:r>
            <a:r>
              <a:rPr lang="zh-CN" altLang="zh-CN" b="0" dirty="0">
                <a:latin typeface="Times New Roman" panose="02020603050405020304" pitchFamily="18" charset="0"/>
                <a:ea typeface="楷体" panose="02010609060101010101" pitchFamily="49" charset="-122"/>
              </a:rPr>
              <a:t>拷贝到内存地址为</a:t>
            </a:r>
            <a:r>
              <a:rPr lang="en-US" altLang="zh-CN" b="0" dirty="0">
                <a:latin typeface="Times New Roman" panose="02020603050405020304" pitchFamily="18" charset="0"/>
                <a:ea typeface="楷体" panose="02010609060101010101" pitchFamily="49" charset="-122"/>
              </a:rPr>
              <a:t>0x 3FF00000</a:t>
            </a:r>
            <a:r>
              <a:rPr lang="zh-CN" altLang="zh-CN" b="0" dirty="0">
                <a:latin typeface="Times New Roman" panose="02020603050405020304" pitchFamily="18" charset="0"/>
                <a:ea typeface="楷体" panose="02010609060101010101" pitchFamily="49" charset="-122"/>
              </a:rPr>
              <a:t>处，然后跳转到该位置执行</a:t>
            </a:r>
            <a:r>
              <a:rPr lang="en-US" altLang="zh-CN" b="0" dirty="0">
                <a:latin typeface="Times New Roman" panose="02020603050405020304" pitchFamily="18" charset="0"/>
                <a:ea typeface="楷体" panose="02010609060101010101" pitchFamily="49" charset="-122"/>
              </a:rPr>
              <a:t>BL2</a:t>
            </a:r>
            <a:r>
              <a:rPr lang="zh-CN" altLang="zh-CN" b="0" dirty="0">
                <a:latin typeface="Times New Roman" panose="02020603050405020304" pitchFamily="18" charset="0"/>
                <a:ea typeface="楷体" panose="02010609060101010101" pitchFamily="49" charset="-122"/>
              </a:rPr>
              <a:t>。在</a:t>
            </a: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中，</a:t>
            </a:r>
            <a:r>
              <a:rPr lang="en-US" altLang="zh-CN" b="0" dirty="0">
                <a:latin typeface="Times New Roman" panose="02020603050405020304" pitchFamily="18" charset="0"/>
                <a:ea typeface="楷体" panose="02010609060101010101" pitchFamily="49" charset="-122"/>
              </a:rPr>
              <a:t>BL1</a:t>
            </a:r>
            <a:r>
              <a:rPr lang="zh-CN" altLang="zh-CN" b="0" dirty="0">
                <a:latin typeface="Times New Roman" panose="02020603050405020304" pitchFamily="18" charset="0"/>
                <a:ea typeface="楷体" panose="02010609060101010101" pitchFamily="49" charset="-122"/>
              </a:rPr>
              <a:t>和</a:t>
            </a:r>
            <a:r>
              <a:rPr lang="en-US" altLang="zh-CN" b="0" dirty="0">
                <a:latin typeface="Times New Roman" panose="02020603050405020304" pitchFamily="18" charset="0"/>
                <a:ea typeface="楷体" panose="02010609060101010101" pitchFamily="49" charset="-122"/>
              </a:rPr>
              <a:t>BL2</a:t>
            </a:r>
            <a:r>
              <a:rPr lang="zh-CN" altLang="zh-CN" b="0" dirty="0">
                <a:latin typeface="Times New Roman" panose="02020603050405020304" pitchFamily="18" charset="0"/>
                <a:ea typeface="楷体" panose="02010609060101010101" pitchFamily="49" charset="-122"/>
              </a:rPr>
              <a:t>是基于相同的一些源文件编译生成的。开发者在编写代码时需要使用预编译宏</a:t>
            </a:r>
            <a:r>
              <a:rPr lang="en-US" altLang="zh-CN" dirty="0">
                <a:solidFill>
                  <a:srgbClr val="FF0000"/>
                </a:solidFill>
                <a:latin typeface="Times New Roman" panose="02020603050405020304" pitchFamily="18" charset="0"/>
                <a:ea typeface="楷体" panose="02010609060101010101" pitchFamily="49" charset="-122"/>
              </a:rPr>
              <a:t>CONFIG_SPL_BUILD</a:t>
            </a:r>
            <a:r>
              <a:rPr lang="zh-CN" altLang="zh-CN" b="0" dirty="0">
                <a:latin typeface="Times New Roman" panose="02020603050405020304" pitchFamily="18" charset="0"/>
                <a:ea typeface="楷体" panose="02010609060101010101" pitchFamily="49" charset="-122"/>
              </a:rPr>
              <a:t>来实现</a:t>
            </a:r>
            <a:r>
              <a:rPr lang="en-US" altLang="zh-CN" b="0" dirty="0">
                <a:latin typeface="Times New Roman" panose="02020603050405020304" pitchFamily="18" charset="0"/>
                <a:ea typeface="楷体" panose="02010609060101010101" pitchFamily="49" charset="-122"/>
              </a:rPr>
              <a:t>BL1</a:t>
            </a:r>
            <a:r>
              <a:rPr lang="zh-CN" altLang="zh-CN" b="0" dirty="0">
                <a:latin typeface="Times New Roman" panose="02020603050405020304" pitchFamily="18" charset="0"/>
                <a:ea typeface="楷体" panose="02010609060101010101" pitchFamily="49" charset="-122"/>
              </a:rPr>
              <a:t>和</a:t>
            </a:r>
            <a:r>
              <a:rPr lang="en-US" altLang="zh-CN" b="0" dirty="0">
                <a:latin typeface="Times New Roman" panose="02020603050405020304" pitchFamily="18" charset="0"/>
                <a:ea typeface="楷体" panose="02010609060101010101" pitchFamily="49" charset="-122"/>
              </a:rPr>
              <a:t>BL2</a:t>
            </a:r>
            <a:r>
              <a:rPr lang="zh-CN" altLang="zh-CN" b="0" dirty="0">
                <a:latin typeface="Times New Roman" panose="02020603050405020304" pitchFamily="18" charset="0"/>
                <a:ea typeface="楷体" panose="02010609060101010101" pitchFamily="49" charset="-122"/>
              </a:rPr>
              <a:t>不同的功能。</a:t>
            </a:r>
            <a:endParaRPr lang="zh-CN" altLang="zh-CN" sz="2800"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en-US" sz="2800" b="0" dirty="0">
                <a:solidFill>
                  <a:schemeClr val="tx1"/>
                </a:solidFill>
                <a:latin typeface="Times New Roman" panose="02020603050405020304" pitchFamily="18" charset="0"/>
                <a:ea typeface="+mn-ea"/>
                <a:cs typeface="Times New Roman" panose="02020603050405020304" pitchFamily="18" charset="0"/>
              </a:rPr>
              <a:t>启动流程</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191344" y="908720"/>
            <a:ext cx="11809312" cy="348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0"/>
              </a:spcBef>
              <a:buClrTx/>
              <a:buFontTx/>
              <a:buNone/>
            </a:pPr>
            <a:r>
              <a:rPr lang="en-US" altLang="zh-CN" dirty="0">
                <a:latin typeface="Times New Roman" panose="02020603050405020304" pitchFamily="18" charset="0"/>
                <a:ea typeface="+mn-ea"/>
                <a:cs typeface="Times New Roman" panose="02020603050405020304" pitchFamily="18" charset="0"/>
              </a:rPr>
              <a:t>2. </a:t>
            </a:r>
            <a:r>
              <a:rPr lang="zh-CN" altLang="zh-CN" dirty="0">
                <a:latin typeface="Times New Roman" panose="02020603050405020304" pitchFamily="18" charset="0"/>
                <a:ea typeface="+mn-ea"/>
                <a:cs typeface="Times New Roman" panose="02020603050405020304" pitchFamily="18" charset="0"/>
              </a:rPr>
              <a:t>第二阶段初始化</a:t>
            </a:r>
            <a:endParaRPr lang="zh-CN" altLang="zh-CN" b="0" dirty="0">
              <a:latin typeface="Times New Roman" panose="02020603050405020304" pitchFamily="18" charset="0"/>
              <a:ea typeface="+mn-ea"/>
              <a:cs typeface="Times New Roman" panose="02020603050405020304" pitchFamily="18" charset="0"/>
            </a:endParaRPr>
          </a:p>
          <a:p>
            <a:pPr algn="just" eaLnBrk="1" hangingPunct="1">
              <a:lnSpc>
                <a:spcPct val="150000"/>
              </a:lnSpc>
              <a:spcBef>
                <a:spcPct val="0"/>
              </a:spcBef>
              <a:buClrTx/>
              <a:buFontTx/>
              <a:buNone/>
            </a:pPr>
            <a:r>
              <a:rPr lang="en-US" altLang="zh-CN" b="0" dirty="0">
                <a:latin typeface="Times New Roman" panose="02020603050405020304" pitchFamily="18" charset="0"/>
                <a:ea typeface="+mn-ea"/>
                <a:cs typeface="Times New Roman" panose="02020603050405020304" pitchFamily="18" charset="0"/>
              </a:rPr>
              <a:t>      </a:t>
            </a:r>
            <a:r>
              <a:rPr lang="zh-CN" altLang="zh-CN" b="0" dirty="0">
                <a:latin typeface="Times New Roman" panose="02020603050405020304" pitchFamily="18" charset="0"/>
                <a:ea typeface="+mn-ea"/>
                <a:cs typeface="Times New Roman" panose="02020603050405020304" pitchFamily="18" charset="0"/>
              </a:rPr>
              <a:t>进入第二阶段后，</a:t>
            </a:r>
            <a:r>
              <a:rPr lang="en-US" altLang="zh-CN" b="0" dirty="0">
                <a:latin typeface="Times New Roman" panose="02020603050405020304" pitchFamily="18" charset="0"/>
                <a:ea typeface="+mn-ea"/>
                <a:cs typeface="Times New Roman" panose="02020603050405020304" pitchFamily="18" charset="0"/>
              </a:rPr>
              <a:t>U-Boot</a:t>
            </a:r>
            <a:r>
              <a:rPr lang="zh-CN" altLang="zh-CN" b="0" dirty="0">
                <a:latin typeface="Times New Roman" panose="02020603050405020304" pitchFamily="18" charset="0"/>
                <a:ea typeface="+mn-ea"/>
                <a:cs typeface="Times New Roman" panose="02020603050405020304" pitchFamily="18" charset="0"/>
              </a:rPr>
              <a:t>首先声明一个</a:t>
            </a:r>
            <a:r>
              <a:rPr lang="en-US" altLang="zh-CN" b="0" dirty="0" err="1">
                <a:latin typeface="Times New Roman" panose="02020603050405020304" pitchFamily="18" charset="0"/>
                <a:ea typeface="+mn-ea"/>
                <a:cs typeface="Times New Roman" panose="02020603050405020304" pitchFamily="18" charset="0"/>
              </a:rPr>
              <a:t>gd_t</a:t>
            </a:r>
            <a:r>
              <a:rPr lang="zh-CN" altLang="zh-CN" b="0" dirty="0">
                <a:latin typeface="Times New Roman" panose="02020603050405020304" pitchFamily="18" charset="0"/>
                <a:ea typeface="+mn-ea"/>
                <a:cs typeface="Times New Roman" panose="02020603050405020304" pitchFamily="18" charset="0"/>
              </a:rPr>
              <a:t>结构体类型的指针指向内存地址（</a:t>
            </a:r>
            <a:r>
              <a:rPr lang="en-US" altLang="zh-CN" dirty="0">
                <a:solidFill>
                  <a:srgbClr val="FF0000"/>
                </a:solidFill>
                <a:latin typeface="Times New Roman" panose="02020603050405020304" pitchFamily="18" charset="0"/>
                <a:ea typeface="+mn-ea"/>
                <a:cs typeface="Times New Roman" panose="02020603050405020304" pitchFamily="18" charset="0"/>
              </a:rPr>
              <a:t>0x 40000000</a:t>
            </a:r>
            <a:r>
              <a:rPr lang="zh-CN" altLang="zh-CN" dirty="0">
                <a:solidFill>
                  <a:srgbClr val="FF0000"/>
                </a:solidFill>
                <a:latin typeface="Times New Roman" panose="02020603050405020304" pitchFamily="18" charset="0"/>
                <a:ea typeface="+mn-ea"/>
                <a:cs typeface="Times New Roman" panose="02020603050405020304" pitchFamily="18" charset="0"/>
              </a:rPr>
              <a:t>～</a:t>
            </a:r>
            <a:r>
              <a:rPr lang="en-US" altLang="zh-CN" dirty="0">
                <a:solidFill>
                  <a:srgbClr val="FF0000"/>
                </a:solidFill>
                <a:latin typeface="Times New Roman" panose="02020603050405020304" pitchFamily="18" charset="0"/>
                <a:ea typeface="+mn-ea"/>
                <a:cs typeface="Times New Roman" panose="02020603050405020304" pitchFamily="18" charset="0"/>
              </a:rPr>
              <a:t>GD_SIZE</a:t>
            </a:r>
            <a:r>
              <a:rPr lang="zh-CN" altLang="zh-CN" b="0" dirty="0">
                <a:latin typeface="Times New Roman" panose="02020603050405020304" pitchFamily="18" charset="0"/>
                <a:ea typeface="+mn-ea"/>
                <a:cs typeface="Times New Roman" panose="02020603050405020304" pitchFamily="18" charset="0"/>
              </a:rPr>
              <a:t>）处。</a:t>
            </a:r>
            <a:r>
              <a:rPr lang="en-US" altLang="zh-CN" b="0" dirty="0">
                <a:latin typeface="Times New Roman" panose="02020603050405020304" pitchFamily="18" charset="0"/>
                <a:ea typeface="+mn-ea"/>
                <a:cs typeface="Times New Roman" panose="02020603050405020304" pitchFamily="18" charset="0"/>
              </a:rPr>
              <a:t>0x 40000000</a:t>
            </a:r>
            <a:r>
              <a:rPr lang="zh-CN" altLang="zh-CN" b="0" dirty="0">
                <a:latin typeface="Times New Roman" panose="02020603050405020304" pitchFamily="18" charset="0"/>
                <a:ea typeface="+mn-ea"/>
                <a:cs typeface="Times New Roman" panose="02020603050405020304" pitchFamily="18" charset="0"/>
              </a:rPr>
              <a:t>为内存结束地址，</a:t>
            </a:r>
            <a:r>
              <a:rPr lang="en-US" altLang="zh-CN" b="0" dirty="0">
                <a:latin typeface="Times New Roman" panose="02020603050405020304" pitchFamily="18" charset="0"/>
                <a:ea typeface="+mn-ea"/>
                <a:cs typeface="Times New Roman" panose="02020603050405020304" pitchFamily="18" charset="0"/>
              </a:rPr>
              <a:t>GD_SIZE</a:t>
            </a:r>
            <a:r>
              <a:rPr lang="zh-CN" altLang="zh-CN" b="0" dirty="0">
                <a:latin typeface="Times New Roman" panose="02020603050405020304" pitchFamily="18" charset="0"/>
                <a:ea typeface="+mn-ea"/>
                <a:cs typeface="Times New Roman" panose="02020603050405020304" pitchFamily="18" charset="0"/>
              </a:rPr>
              <a:t>为结构体</a:t>
            </a:r>
            <a:r>
              <a:rPr lang="en-US" altLang="zh-CN" b="0" dirty="0" err="1">
                <a:latin typeface="Times New Roman" panose="02020603050405020304" pitchFamily="18" charset="0"/>
                <a:ea typeface="+mn-ea"/>
                <a:cs typeface="Times New Roman" panose="02020603050405020304" pitchFamily="18" charset="0"/>
              </a:rPr>
              <a:t>gd_t</a:t>
            </a:r>
            <a:r>
              <a:rPr lang="zh-CN" altLang="zh-CN" b="0" dirty="0">
                <a:latin typeface="Times New Roman" panose="02020603050405020304" pitchFamily="18" charset="0"/>
                <a:ea typeface="+mn-ea"/>
                <a:cs typeface="Times New Roman" panose="02020603050405020304" pitchFamily="18" charset="0"/>
              </a:rPr>
              <a:t>的大小，这样相当于在内存最顶端分配了一段空间用于存放一个临时结构体</a:t>
            </a:r>
            <a:r>
              <a:rPr lang="en-US" altLang="zh-CN" b="0" dirty="0" err="1">
                <a:latin typeface="Times New Roman" panose="02020603050405020304" pitchFamily="18" charset="0"/>
                <a:ea typeface="+mn-ea"/>
                <a:cs typeface="Times New Roman" panose="02020603050405020304" pitchFamily="18" charset="0"/>
              </a:rPr>
              <a:t>gd_t</a:t>
            </a:r>
            <a:r>
              <a:rPr lang="zh-CN" altLang="zh-CN" b="0" dirty="0">
                <a:latin typeface="Times New Roman" panose="02020603050405020304" pitchFamily="18" charset="0"/>
                <a:ea typeface="+mn-ea"/>
                <a:cs typeface="Times New Roman" panose="02020603050405020304" pitchFamily="18" charset="0"/>
              </a:rPr>
              <a:t>。该结构体在</a:t>
            </a:r>
            <a:r>
              <a:rPr lang="en-US" altLang="zh-CN" b="0" dirty="0" err="1">
                <a:latin typeface="Times New Roman" panose="02020603050405020304" pitchFamily="18" charset="0"/>
                <a:ea typeface="+mn-ea"/>
                <a:cs typeface="Times New Roman" panose="02020603050405020304" pitchFamily="18" charset="0"/>
              </a:rPr>
              <a:t>global_data.h</a:t>
            </a:r>
            <a:r>
              <a:rPr lang="zh-CN" altLang="zh-CN" b="0" dirty="0">
                <a:latin typeface="Times New Roman" panose="02020603050405020304" pitchFamily="18" charset="0"/>
                <a:ea typeface="+mn-ea"/>
                <a:cs typeface="Times New Roman" panose="02020603050405020304" pitchFamily="18" charset="0"/>
              </a:rPr>
              <a:t>中被定义，</a:t>
            </a:r>
            <a:r>
              <a:rPr lang="en-US" altLang="zh-CN" dirty="0">
                <a:solidFill>
                  <a:srgbClr val="FF0000"/>
                </a:solidFill>
                <a:latin typeface="Times New Roman" panose="02020603050405020304" pitchFamily="18" charset="0"/>
                <a:ea typeface="+mn-ea"/>
                <a:cs typeface="Times New Roman" panose="02020603050405020304" pitchFamily="18" charset="0"/>
              </a:rPr>
              <a:t>U-Boot</a:t>
            </a:r>
            <a:r>
              <a:rPr lang="zh-CN" altLang="zh-CN" dirty="0">
                <a:solidFill>
                  <a:srgbClr val="FF0000"/>
                </a:solidFill>
                <a:latin typeface="Times New Roman" panose="02020603050405020304" pitchFamily="18" charset="0"/>
                <a:ea typeface="+mn-ea"/>
                <a:cs typeface="Times New Roman" panose="02020603050405020304" pitchFamily="18" charset="0"/>
              </a:rPr>
              <a:t>用它来存储所有的全局变量</a:t>
            </a:r>
            <a:r>
              <a:rPr lang="zh-CN" altLang="zh-CN" b="0" dirty="0">
                <a:latin typeface="Times New Roman" panose="02020603050405020304" pitchFamily="18" charset="0"/>
                <a:ea typeface="+mn-ea"/>
                <a:cs typeface="Times New Roman" panose="02020603050405020304" pitchFamily="18" charset="0"/>
              </a:rPr>
              <a:t>。之后</a:t>
            </a:r>
            <a:r>
              <a:rPr lang="en-US" altLang="zh-CN" b="0" dirty="0">
                <a:latin typeface="Times New Roman" panose="02020603050405020304" pitchFamily="18" charset="0"/>
                <a:ea typeface="+mn-ea"/>
                <a:cs typeface="Times New Roman" panose="02020603050405020304" pitchFamily="18" charset="0"/>
              </a:rPr>
              <a:t>U-Boot</a:t>
            </a:r>
            <a:r>
              <a:rPr lang="zh-CN" altLang="zh-CN" b="0" dirty="0">
                <a:latin typeface="Times New Roman" panose="02020603050405020304" pitchFamily="18" charset="0"/>
                <a:ea typeface="+mn-ea"/>
                <a:cs typeface="Times New Roman" panose="02020603050405020304" pitchFamily="18" charset="0"/>
              </a:rPr>
              <a:t>会调用</a:t>
            </a:r>
            <a:r>
              <a:rPr lang="en-US" altLang="zh-CN" b="0" dirty="0" err="1">
                <a:latin typeface="Times New Roman" panose="02020603050405020304" pitchFamily="18" charset="0"/>
                <a:ea typeface="+mn-ea"/>
                <a:cs typeface="Times New Roman" panose="02020603050405020304" pitchFamily="18" charset="0"/>
              </a:rPr>
              <a:t>board_init_f</a:t>
            </a:r>
            <a:r>
              <a:rPr lang="en-US" altLang="zh-CN" b="0" dirty="0">
                <a:latin typeface="Times New Roman" panose="02020603050405020304" pitchFamily="18" charset="0"/>
                <a:ea typeface="+mn-ea"/>
                <a:cs typeface="Times New Roman" panose="02020603050405020304" pitchFamily="18" charset="0"/>
              </a:rPr>
              <a:t>()</a:t>
            </a:r>
            <a:r>
              <a:rPr lang="zh-CN" altLang="zh-CN" b="0" dirty="0">
                <a:latin typeface="Times New Roman" panose="02020603050405020304" pitchFamily="18" charset="0"/>
                <a:ea typeface="+mn-ea"/>
                <a:cs typeface="Times New Roman" panose="02020603050405020304" pitchFamily="18" charset="0"/>
              </a:rPr>
              <a:t>和</a:t>
            </a:r>
            <a:r>
              <a:rPr lang="en-US" altLang="zh-CN" b="0" dirty="0" err="1">
                <a:latin typeface="Times New Roman" panose="02020603050405020304" pitchFamily="18" charset="0"/>
                <a:ea typeface="+mn-ea"/>
                <a:cs typeface="Times New Roman" panose="02020603050405020304" pitchFamily="18" charset="0"/>
              </a:rPr>
              <a:t>board_init_r</a:t>
            </a:r>
            <a:r>
              <a:rPr lang="en-US" altLang="zh-CN" b="0" dirty="0">
                <a:latin typeface="Times New Roman" panose="02020603050405020304" pitchFamily="18" charset="0"/>
                <a:ea typeface="+mn-ea"/>
                <a:cs typeface="Times New Roman" panose="02020603050405020304" pitchFamily="18" charset="0"/>
              </a:rPr>
              <a:t>()</a:t>
            </a:r>
            <a:r>
              <a:rPr lang="zh-CN" altLang="zh-CN" b="0" dirty="0">
                <a:latin typeface="Times New Roman" panose="02020603050405020304" pitchFamily="18" charset="0"/>
                <a:ea typeface="+mn-ea"/>
                <a:cs typeface="Times New Roman" panose="02020603050405020304" pitchFamily="18" charset="0"/>
              </a:rPr>
              <a:t>两个函数进一步对底板进行初始化。</a:t>
            </a:r>
            <a:endParaRPr lang="zh-CN" altLang="zh-CN" b="0" dirty="0">
              <a:latin typeface="Times New Roman" panose="02020603050405020304" pitchFamily="18" charset="0"/>
              <a:ea typeface="+mn-ea"/>
              <a:cs typeface="Times New Roman" panose="02020603050405020304" pitchFamily="18" charset="0"/>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en-US" sz="2800" b="0" dirty="0">
                <a:solidFill>
                  <a:schemeClr val="tx1"/>
                </a:solidFill>
                <a:latin typeface="Times New Roman" panose="02020603050405020304" pitchFamily="18" charset="0"/>
                <a:ea typeface="+mn-ea"/>
                <a:cs typeface="Times New Roman" panose="02020603050405020304" pitchFamily="18" charset="0"/>
              </a:rPr>
              <a:t>启动流程</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1"/>
          <p:cNvSpPr>
            <a:spLocks noChangeArrowheads="1"/>
          </p:cNvSpPr>
          <p:nvPr/>
        </p:nvSpPr>
        <p:spPr bwMode="auto">
          <a:xfrm>
            <a:off x="240158" y="1014691"/>
            <a:ext cx="6336704"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zh-CN" b="0"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ea typeface="楷体" panose="02010609060101010101" pitchFamily="49" charset="-122"/>
              </a:rPr>
              <a:t>1</a:t>
            </a:r>
            <a:r>
              <a:rPr lang="zh-CN" altLang="zh-CN" b="0" dirty="0">
                <a:latin typeface="Times New Roman" panose="02020603050405020304" pitchFamily="18" charset="0"/>
                <a:ea typeface="楷体" panose="02010609060101010101" pitchFamily="49" charset="-122"/>
              </a:rPr>
              <a:t>）</a:t>
            </a:r>
            <a:r>
              <a:rPr lang="en-US" altLang="zh-CN" b="0" dirty="0" err="1">
                <a:latin typeface="Times New Roman" panose="02020603050405020304" pitchFamily="18" charset="0"/>
                <a:ea typeface="楷体" panose="02010609060101010101" pitchFamily="49" charset="-122"/>
              </a:rPr>
              <a:t>board_init_f</a:t>
            </a:r>
            <a:r>
              <a:rPr lang="en-US" altLang="zh-CN" b="0" dirty="0">
                <a:latin typeface="Times New Roman" panose="02020603050405020304" pitchFamily="18" charset="0"/>
                <a:ea typeface="楷体" panose="02010609060101010101" pitchFamily="49" charset="-122"/>
              </a:rPr>
              <a:t>()</a:t>
            </a:r>
            <a:endParaRPr lang="zh-CN" altLang="zh-CN" b="0" dirty="0">
              <a:latin typeface="Times New Roman" panose="02020603050405020304" pitchFamily="18" charset="0"/>
              <a:ea typeface="楷体" panose="02010609060101010101" pitchFamily="49" charset="-122"/>
            </a:endParaRPr>
          </a:p>
          <a:p>
            <a:pPr algn="just" eaLnBrk="1" hangingPunct="1">
              <a:spcBef>
                <a:spcPct val="0"/>
              </a:spcBef>
              <a:buClrTx/>
              <a:buFontTx/>
              <a:buNone/>
            </a:pPr>
            <a:r>
              <a:rPr lang="en-US" altLang="zh-CN" b="0" dirty="0">
                <a:latin typeface="Times New Roman" panose="02020603050405020304" pitchFamily="18" charset="0"/>
                <a:ea typeface="楷体" panose="02010609060101010101" pitchFamily="49" charset="-122"/>
              </a:rPr>
              <a:t>       </a:t>
            </a:r>
            <a:r>
              <a:rPr lang="zh-CN" altLang="zh-CN" sz="2000" b="0" dirty="0">
                <a:latin typeface="Times New Roman" panose="02020603050405020304" pitchFamily="18" charset="0"/>
                <a:ea typeface="楷体" panose="02010609060101010101" pitchFamily="49" charset="-122"/>
              </a:rPr>
              <a:t>进入</a:t>
            </a:r>
            <a:r>
              <a:rPr lang="en-US" altLang="zh-CN" sz="2000" b="0" dirty="0" err="1">
                <a:latin typeface="Times New Roman" panose="02020603050405020304" pitchFamily="18" charset="0"/>
                <a:ea typeface="楷体" panose="02010609060101010101" pitchFamily="49" charset="-122"/>
              </a:rPr>
              <a:t>board_init_f</a:t>
            </a:r>
            <a:r>
              <a:rPr lang="en-US" altLang="zh-CN" sz="2000" b="0" dirty="0">
                <a:latin typeface="Times New Roman" panose="02020603050405020304" pitchFamily="18" charset="0"/>
                <a:ea typeface="楷体" panose="02010609060101010101" pitchFamily="49" charset="-122"/>
              </a:rPr>
              <a:t>()</a:t>
            </a:r>
            <a:r>
              <a:rPr lang="zh-CN" altLang="zh-CN" sz="2000" b="0" dirty="0">
                <a:latin typeface="Times New Roman" panose="02020603050405020304" pitchFamily="18" charset="0"/>
                <a:ea typeface="楷体" panose="02010609060101010101" pitchFamily="49" charset="-122"/>
              </a:rPr>
              <a:t>之后，</a:t>
            </a:r>
            <a:r>
              <a:rPr lang="en-US" altLang="zh-CN" sz="2000" b="0" dirty="0">
                <a:latin typeface="Times New Roman" panose="02020603050405020304" pitchFamily="18" charset="0"/>
                <a:ea typeface="楷体" panose="02010609060101010101" pitchFamily="49" charset="-122"/>
              </a:rPr>
              <a:t>U-Boot</a:t>
            </a:r>
            <a:r>
              <a:rPr lang="zh-CN" altLang="zh-CN" sz="2000" b="0" dirty="0">
                <a:latin typeface="Times New Roman" panose="02020603050405020304" pitchFamily="18" charset="0"/>
                <a:ea typeface="楷体" panose="02010609060101010101" pitchFamily="49" charset="-122"/>
              </a:rPr>
              <a:t>首先设置之前分配的临时结构体，然后开始划分内存空间</a:t>
            </a:r>
            <a:endParaRPr lang="zh-CN" altLang="en-US" b="0" dirty="0">
              <a:latin typeface="Times New Roman" panose="02020603050405020304" pitchFamily="18" charset="0"/>
              <a:ea typeface="楷体" panose="02010609060101010101" pitchFamily="49" charset="-122"/>
            </a:endParaRPr>
          </a:p>
        </p:txBody>
      </p:sp>
      <p:pic>
        <p:nvPicPr>
          <p:cNvPr id="45059" name="Picture 2" descr="201502060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16080" y="677862"/>
            <a:ext cx="5113338"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
          <p:cNvSpPr>
            <a:spLocks noChangeArrowheads="1"/>
          </p:cNvSpPr>
          <p:nvPr/>
        </p:nvSpPr>
        <p:spPr bwMode="auto">
          <a:xfrm>
            <a:off x="240158" y="2204864"/>
            <a:ext cx="6336704" cy="28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en-US" altLang="zh-CN" b="0" dirty="0">
                <a:latin typeface="Times New Roman" panose="02020603050405020304" pitchFamily="18" charset="0"/>
                <a:ea typeface="楷体" panose="02010609060101010101" pitchFamily="49" charset="-122"/>
              </a:rPr>
              <a:t>        </a:t>
            </a:r>
            <a:r>
              <a:rPr lang="zh-CN" altLang="zh-CN" sz="2000" b="0" dirty="0">
                <a:latin typeface="Times New Roman" panose="02020603050405020304" pitchFamily="18" charset="0"/>
                <a:ea typeface="楷体" panose="02010609060101010101" pitchFamily="49" charset="-122"/>
              </a:rPr>
              <a:t>从</a:t>
            </a:r>
            <a:r>
              <a:rPr lang="zh-CN" altLang="en-US" sz="2000" b="0" dirty="0">
                <a:latin typeface="Times New Roman" panose="02020603050405020304" pitchFamily="18" charset="0"/>
                <a:ea typeface="楷体" panose="02010609060101010101" pitchFamily="49" charset="-122"/>
              </a:rPr>
              <a:t>右</a:t>
            </a:r>
            <a:r>
              <a:rPr lang="zh-CN" altLang="zh-CN" sz="2000" b="0" dirty="0">
                <a:latin typeface="Times New Roman" panose="02020603050405020304" pitchFamily="18" charset="0"/>
                <a:ea typeface="楷体" panose="02010609060101010101" pitchFamily="49" charset="-122"/>
              </a:rPr>
              <a:t>图中可以发现，</a:t>
            </a:r>
            <a:r>
              <a:rPr lang="en-US" altLang="zh-CN" sz="2000" b="0" dirty="0" err="1">
                <a:latin typeface="Times New Roman" panose="02020603050405020304" pitchFamily="18" charset="0"/>
                <a:ea typeface="楷体" panose="02010609060101010101" pitchFamily="49" charset="-122"/>
              </a:rPr>
              <a:t>gd</a:t>
            </a:r>
            <a:r>
              <a:rPr lang="zh-CN" altLang="zh-CN" sz="2000" b="0" dirty="0">
                <a:latin typeface="Times New Roman" panose="02020603050405020304" pitchFamily="18" charset="0"/>
                <a:ea typeface="楷体" panose="02010609060101010101" pitchFamily="49" charset="-122"/>
              </a:rPr>
              <a:t>指针指向的临时结构体存放于内存的最顶部。</a:t>
            </a:r>
            <a:r>
              <a:rPr lang="en-US" altLang="zh-CN" sz="2000" b="0" dirty="0">
                <a:latin typeface="Times New Roman" panose="02020603050405020304" pitchFamily="18" charset="0"/>
                <a:ea typeface="楷体" panose="02010609060101010101" pitchFamily="49" charset="-122"/>
              </a:rPr>
              <a:t>BL2</a:t>
            </a:r>
            <a:r>
              <a:rPr lang="zh-CN" altLang="zh-CN" sz="2000" b="0" dirty="0">
                <a:latin typeface="Times New Roman" panose="02020603050405020304" pitchFamily="18" charset="0"/>
                <a:ea typeface="楷体" panose="02010609060101010101" pitchFamily="49" charset="-122"/>
              </a:rPr>
              <a:t>代码存放在内存地址</a:t>
            </a:r>
            <a:r>
              <a:rPr lang="en-US" altLang="zh-CN" sz="2000" b="0" dirty="0">
                <a:latin typeface="Times New Roman" panose="02020603050405020304" pitchFamily="18" charset="0"/>
                <a:ea typeface="楷体" panose="02010609060101010101" pitchFamily="49" charset="-122"/>
              </a:rPr>
              <a:t>0x 3ff00000</a:t>
            </a:r>
            <a:r>
              <a:rPr lang="zh-CN" altLang="zh-CN" sz="2000" b="0" dirty="0">
                <a:latin typeface="Times New Roman" panose="02020603050405020304" pitchFamily="18" charset="0"/>
                <a:ea typeface="楷体" panose="02010609060101010101" pitchFamily="49" charset="-122"/>
              </a:rPr>
              <a:t>处，即距离内存顶部</a:t>
            </a:r>
            <a:r>
              <a:rPr lang="en-US" altLang="zh-CN" sz="2000" b="0" dirty="0">
                <a:latin typeface="Times New Roman" panose="02020603050405020304" pitchFamily="18" charset="0"/>
                <a:ea typeface="楷体" panose="02010609060101010101" pitchFamily="49" charset="-122"/>
              </a:rPr>
              <a:t>1 MB</a:t>
            </a:r>
            <a:r>
              <a:rPr lang="zh-CN" altLang="zh-CN" sz="2000" b="0" dirty="0">
                <a:latin typeface="Times New Roman" panose="02020603050405020304" pitchFamily="18" charset="0"/>
                <a:ea typeface="楷体" panose="02010609060101010101" pitchFamily="49" charset="-122"/>
              </a:rPr>
              <a:t>空间的位置，接下来依次分配</a:t>
            </a:r>
            <a:r>
              <a:rPr lang="en-US" altLang="zh-CN" sz="2000" b="0" dirty="0">
                <a:latin typeface="Times New Roman" panose="02020603050405020304" pitchFamily="18" charset="0"/>
                <a:ea typeface="楷体" panose="02010609060101010101" pitchFamily="49" charset="-122"/>
              </a:rPr>
              <a:t>malloc</a:t>
            </a:r>
            <a:r>
              <a:rPr lang="zh-CN" altLang="zh-CN" sz="2000" b="0" dirty="0">
                <a:latin typeface="Times New Roman" panose="02020603050405020304" pitchFamily="18" charset="0"/>
                <a:ea typeface="楷体" panose="02010609060101010101" pitchFamily="49" charset="-122"/>
              </a:rPr>
              <a:t>空间、</a:t>
            </a:r>
            <a:r>
              <a:rPr lang="en-US" altLang="zh-CN" sz="2000" b="0" dirty="0" err="1">
                <a:latin typeface="Times New Roman" panose="02020603050405020304" pitchFamily="18" charset="0"/>
                <a:ea typeface="楷体" panose="02010609060101010101" pitchFamily="49" charset="-122"/>
              </a:rPr>
              <a:t>bd_t</a:t>
            </a:r>
            <a:r>
              <a:rPr lang="zh-CN" altLang="zh-CN" sz="2000" b="0" dirty="0">
                <a:latin typeface="Times New Roman" panose="02020603050405020304" pitchFamily="18" charset="0"/>
                <a:ea typeface="楷体" panose="02010609060101010101" pitchFamily="49" charset="-122"/>
              </a:rPr>
              <a:t>结构体空间和</a:t>
            </a:r>
            <a:r>
              <a:rPr lang="en-US" altLang="zh-CN" sz="2000" b="0" dirty="0" err="1">
                <a:latin typeface="Times New Roman" panose="02020603050405020304" pitchFamily="18" charset="0"/>
                <a:ea typeface="楷体" panose="02010609060101010101" pitchFamily="49" charset="-122"/>
              </a:rPr>
              <a:t>gd_t</a:t>
            </a:r>
            <a:r>
              <a:rPr lang="zh-CN" altLang="zh-CN" sz="2000" b="0" dirty="0">
                <a:latin typeface="Times New Roman" panose="02020603050405020304" pitchFamily="18" charset="0"/>
                <a:ea typeface="楷体" panose="02010609060101010101" pitchFamily="49" charset="-122"/>
              </a:rPr>
              <a:t>结构体空间，并且重新设置栈，最后将临时结构体拷贝到</a:t>
            </a:r>
            <a:r>
              <a:rPr lang="en-US" altLang="zh-CN" sz="2000" b="0" dirty="0">
                <a:latin typeface="Times New Roman" panose="02020603050405020304" pitchFamily="18" charset="0"/>
                <a:ea typeface="楷体" panose="02010609060101010101" pitchFamily="49" charset="-122"/>
              </a:rPr>
              <a:t>ID</a:t>
            </a:r>
            <a:r>
              <a:rPr lang="zh-CN" altLang="zh-CN" sz="2000" b="0" dirty="0">
                <a:latin typeface="Times New Roman" panose="02020603050405020304" pitchFamily="18" charset="0"/>
                <a:ea typeface="楷体" panose="02010609060101010101" pitchFamily="49" charset="-122"/>
              </a:rPr>
              <a:t>指针所指向的位置。</a:t>
            </a:r>
            <a:endParaRPr lang="zh-CN" altLang="en-US"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en-US" sz="2800" b="0" dirty="0">
                <a:solidFill>
                  <a:schemeClr val="tx1"/>
                </a:solidFill>
                <a:latin typeface="Times New Roman" panose="02020603050405020304" pitchFamily="18" charset="0"/>
                <a:ea typeface="+mn-ea"/>
                <a:cs typeface="Times New Roman" panose="02020603050405020304" pitchFamily="18" charset="0"/>
              </a:rPr>
              <a:t>启动流程</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1"/>
          <p:cNvSpPr>
            <a:spLocks noChangeArrowheads="1"/>
          </p:cNvSpPr>
          <p:nvPr/>
        </p:nvSpPr>
        <p:spPr bwMode="auto">
          <a:xfrm>
            <a:off x="347695" y="980728"/>
            <a:ext cx="5185272" cy="2580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0"/>
              </a:spcBef>
              <a:buClrTx/>
              <a:buFontTx/>
              <a:buNone/>
            </a:pPr>
            <a:r>
              <a:rPr lang="zh-CN" altLang="zh-CN" b="0"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ea typeface="楷体" panose="02010609060101010101" pitchFamily="49" charset="-122"/>
              </a:rPr>
              <a:t>2</a:t>
            </a:r>
            <a:r>
              <a:rPr lang="zh-CN" altLang="zh-CN" b="0" dirty="0">
                <a:latin typeface="Times New Roman" panose="02020603050405020304" pitchFamily="18" charset="0"/>
                <a:ea typeface="楷体" panose="02010609060101010101" pitchFamily="49" charset="-122"/>
              </a:rPr>
              <a:t>）</a:t>
            </a:r>
            <a:r>
              <a:rPr lang="en-US" altLang="zh-CN" b="0" dirty="0" err="1">
                <a:latin typeface="Times New Roman" panose="02020603050405020304" pitchFamily="18" charset="0"/>
                <a:ea typeface="楷体" panose="02010609060101010101" pitchFamily="49" charset="-122"/>
              </a:rPr>
              <a:t>board_init_r</a:t>
            </a:r>
            <a:r>
              <a:rPr lang="en-US" altLang="zh-CN" b="0" dirty="0">
                <a:latin typeface="Times New Roman" panose="02020603050405020304" pitchFamily="18" charset="0"/>
                <a:ea typeface="楷体" panose="02010609060101010101" pitchFamily="49" charset="-122"/>
              </a:rPr>
              <a:t>()</a:t>
            </a:r>
            <a:endParaRPr lang="zh-CN" altLang="zh-CN" b="0" dirty="0">
              <a:latin typeface="Times New Roman" panose="02020603050405020304" pitchFamily="18" charset="0"/>
              <a:ea typeface="楷体" panose="02010609060101010101" pitchFamily="49" charset="-122"/>
            </a:endParaRPr>
          </a:p>
          <a:p>
            <a:pPr algn="just" eaLnBrk="1" hangingPunct="1">
              <a:lnSpc>
                <a:spcPct val="200000"/>
              </a:lnSpc>
              <a:spcBef>
                <a:spcPct val="0"/>
              </a:spcBef>
              <a:buClrTx/>
              <a:buFontTx/>
              <a:buNone/>
            </a:pPr>
            <a:r>
              <a:rPr lang="en-US" altLang="zh-CN" sz="2000" b="0" dirty="0">
                <a:latin typeface="Times New Roman" panose="02020603050405020304" pitchFamily="18" charset="0"/>
                <a:ea typeface="楷体" panose="02010609060101010101" pitchFamily="49" charset="-122"/>
              </a:rPr>
              <a:t>      </a:t>
            </a:r>
            <a:r>
              <a:rPr lang="en-US" altLang="zh-CN" sz="2000" b="0" dirty="0" err="1">
                <a:latin typeface="Times New Roman" panose="02020603050405020304" pitchFamily="18" charset="0"/>
                <a:ea typeface="楷体" panose="02010609060101010101" pitchFamily="49" charset="-122"/>
              </a:rPr>
              <a:t>board_init_r</a:t>
            </a:r>
            <a:r>
              <a:rPr lang="en-US" altLang="zh-CN" sz="2000" b="0" dirty="0">
                <a:latin typeface="Times New Roman" panose="02020603050405020304" pitchFamily="18" charset="0"/>
                <a:ea typeface="楷体" panose="02010609060101010101" pitchFamily="49" charset="-122"/>
              </a:rPr>
              <a:t>()</a:t>
            </a:r>
            <a:r>
              <a:rPr lang="zh-CN" altLang="zh-CN" sz="2000" b="0" dirty="0">
                <a:latin typeface="Times New Roman" panose="02020603050405020304" pitchFamily="18" charset="0"/>
                <a:ea typeface="楷体" panose="02010609060101010101" pitchFamily="49" charset="-122"/>
              </a:rPr>
              <a:t>负责对其他硬件资源进行初始化，如网卡、</a:t>
            </a:r>
            <a:r>
              <a:rPr lang="en-US" altLang="zh-CN" sz="2000" b="0" dirty="0">
                <a:latin typeface="Times New Roman" panose="02020603050405020304" pitchFamily="18" charset="0"/>
                <a:ea typeface="楷体" panose="02010609060101010101" pitchFamily="49" charset="-122"/>
              </a:rPr>
              <a:t>Flash</a:t>
            </a:r>
            <a:r>
              <a:rPr lang="zh-CN" altLang="zh-CN" sz="2000" b="0"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ea typeface="楷体" panose="02010609060101010101" pitchFamily="49" charset="-122"/>
              </a:rPr>
              <a:t>MMC</a:t>
            </a:r>
            <a:r>
              <a:rPr lang="zh-CN" altLang="zh-CN" sz="2000" b="0" dirty="0">
                <a:latin typeface="Times New Roman" panose="02020603050405020304" pitchFamily="18" charset="0"/>
                <a:ea typeface="楷体" panose="02010609060101010101" pitchFamily="49" charset="-122"/>
              </a:rPr>
              <a:t>、中断等，最后调用</a:t>
            </a:r>
            <a:r>
              <a:rPr lang="en-US" altLang="zh-CN" sz="2000" b="0" dirty="0" err="1">
                <a:latin typeface="Times New Roman" panose="02020603050405020304" pitchFamily="18" charset="0"/>
                <a:ea typeface="楷体" panose="02010609060101010101" pitchFamily="49" charset="-122"/>
              </a:rPr>
              <a:t>main_loop</a:t>
            </a:r>
            <a:r>
              <a:rPr lang="en-US" altLang="zh-CN" sz="2000" b="0" dirty="0">
                <a:latin typeface="Times New Roman" panose="02020603050405020304" pitchFamily="18" charset="0"/>
                <a:ea typeface="楷体" panose="02010609060101010101" pitchFamily="49" charset="-122"/>
              </a:rPr>
              <a:t>()</a:t>
            </a:r>
            <a:r>
              <a:rPr lang="zh-CN" altLang="zh-CN" sz="2000" b="0" dirty="0">
                <a:latin typeface="Times New Roman" panose="02020603050405020304" pitchFamily="18" charset="0"/>
                <a:ea typeface="楷体" panose="02010609060101010101" pitchFamily="49" charset="-122"/>
              </a:rPr>
              <a:t>，等待用户输入命令。</a:t>
            </a:r>
            <a:endParaRPr lang="zh-CN" altLang="en-US" sz="2000" b="0" dirty="0">
              <a:latin typeface="Times New Roman" panose="02020603050405020304" pitchFamily="18" charset="0"/>
              <a:ea typeface="楷体" panose="02010609060101010101" pitchFamily="49" charset="-122"/>
            </a:endParaRPr>
          </a:p>
        </p:txBody>
      </p:sp>
      <p:pic>
        <p:nvPicPr>
          <p:cNvPr id="4710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00190" y="764540"/>
            <a:ext cx="2037080" cy="5328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en-US" sz="2800" b="0" dirty="0">
                <a:solidFill>
                  <a:schemeClr val="tx1"/>
                </a:solidFill>
                <a:latin typeface="Times New Roman" panose="02020603050405020304" pitchFamily="18" charset="0"/>
                <a:ea typeface="+mn-ea"/>
                <a:cs typeface="Times New Roman" panose="02020603050405020304" pitchFamily="18" charset="0"/>
              </a:rPr>
              <a:t>启动流程</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1"/>
          <p:cNvSpPr>
            <a:spLocks noChangeArrowheads="1"/>
          </p:cNvSpPr>
          <p:nvPr/>
        </p:nvSpPr>
        <p:spPr bwMode="auto">
          <a:xfrm>
            <a:off x="201465" y="980728"/>
            <a:ext cx="32367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zh-CN" sz="2800" b="0" dirty="0">
                <a:latin typeface="Times New Roman" panose="02020603050405020304" pitchFamily="18" charset="0"/>
                <a:ea typeface="+mn-ea"/>
                <a:cs typeface="Times New Roman" panose="02020603050405020304" pitchFamily="18" charset="0"/>
              </a:rPr>
              <a:t>2.3 U-Boot环境变量</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48131" name="矩形 2"/>
          <p:cNvSpPr>
            <a:spLocks noChangeArrowheads="1"/>
          </p:cNvSpPr>
          <p:nvPr/>
        </p:nvSpPr>
        <p:spPr bwMode="auto">
          <a:xfrm>
            <a:off x="201465" y="1772816"/>
            <a:ext cx="11737304" cy="2884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 typeface="Arial" panose="020B0604020202020204" pitchFamily="34" charset="0"/>
              <a:buNone/>
            </a:pPr>
            <a:r>
              <a:rPr lang="en-US" altLang="zh-CN" sz="2800" b="0" dirty="0">
                <a:latin typeface="Times New Roman" panose="02020603050405020304" pitchFamily="18" charset="0"/>
                <a:ea typeface="楷体" panose="02010609060101010101" pitchFamily="49" charset="-122"/>
              </a:rPr>
              <a:t>       </a:t>
            </a: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的环境变量是使用</a:t>
            </a: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的关键，它可以由用户定义并遵守约定俗成的一些用法，也有部分是</a:t>
            </a: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定义并不得更改。</a:t>
            </a:r>
            <a:endParaRPr lang="en-US" altLang="zh-CN"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None/>
            </a:pPr>
            <a:r>
              <a:rPr lang="en-US" altLang="zh-CN"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值得注意的是在未初始化的开发板中并不存在环境变量。</a:t>
            </a: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在缺省的情况下会存在一些基本的环境变量，当用户执行了</a:t>
            </a:r>
            <a:r>
              <a:rPr lang="en-US" altLang="zh-CN" b="0" dirty="0" err="1">
                <a:latin typeface="Times New Roman" panose="02020603050405020304" pitchFamily="18" charset="0"/>
                <a:ea typeface="楷体" panose="02010609060101010101" pitchFamily="49" charset="-122"/>
              </a:rPr>
              <a:t>saveenv</a:t>
            </a:r>
            <a:r>
              <a:rPr lang="zh-CN" altLang="zh-CN" b="0" dirty="0">
                <a:latin typeface="Times New Roman" panose="02020603050405020304" pitchFamily="18" charset="0"/>
                <a:ea typeface="楷体" panose="02010609060101010101" pitchFamily="49" charset="-122"/>
              </a:rPr>
              <a:t>命令之后，环境变量会第一次保存到</a:t>
            </a:r>
            <a:r>
              <a:rPr lang="en-US" altLang="zh-CN" b="0" dirty="0">
                <a:latin typeface="Times New Roman" panose="02020603050405020304" pitchFamily="18" charset="0"/>
                <a:ea typeface="楷体" panose="02010609060101010101" pitchFamily="49" charset="-122"/>
              </a:rPr>
              <a:t>flash</a:t>
            </a:r>
            <a:r>
              <a:rPr lang="zh-CN" altLang="zh-CN" b="0" dirty="0">
                <a:latin typeface="Times New Roman" panose="02020603050405020304" pitchFamily="18" charset="0"/>
                <a:ea typeface="楷体" panose="02010609060101010101" pitchFamily="49" charset="-122"/>
              </a:rPr>
              <a:t>中，之后用户对环境变量的修改和保存都是</a:t>
            </a:r>
            <a:r>
              <a:rPr lang="zh-CN" altLang="zh-CN" dirty="0">
                <a:solidFill>
                  <a:srgbClr val="FF0000"/>
                </a:solidFill>
                <a:latin typeface="Times New Roman" panose="02020603050405020304" pitchFamily="18" charset="0"/>
                <a:ea typeface="楷体" panose="02010609060101010101" pitchFamily="49" charset="-122"/>
              </a:rPr>
              <a:t>基于保存在</a:t>
            </a:r>
            <a:r>
              <a:rPr lang="en-US" altLang="zh-CN" dirty="0">
                <a:solidFill>
                  <a:srgbClr val="FF0000"/>
                </a:solidFill>
                <a:latin typeface="Times New Roman" panose="02020603050405020304" pitchFamily="18" charset="0"/>
                <a:ea typeface="楷体" panose="02010609060101010101" pitchFamily="49" charset="-122"/>
              </a:rPr>
              <a:t>flash</a:t>
            </a:r>
            <a:r>
              <a:rPr lang="zh-CN" altLang="zh-CN" dirty="0">
                <a:solidFill>
                  <a:srgbClr val="FF0000"/>
                </a:solidFill>
                <a:latin typeface="Times New Roman" panose="02020603050405020304" pitchFamily="18" charset="0"/>
                <a:ea typeface="楷体" panose="02010609060101010101" pitchFamily="49" charset="-122"/>
              </a:rPr>
              <a:t>中的环境变量</a:t>
            </a:r>
            <a:r>
              <a:rPr lang="zh-CN" altLang="zh-CN" b="0" dirty="0">
                <a:latin typeface="Times New Roman" panose="02020603050405020304" pitchFamily="18" charset="0"/>
                <a:ea typeface="楷体" panose="02010609060101010101" pitchFamily="49" charset="-122"/>
              </a:rPr>
              <a:t>的操作。</a:t>
            </a:r>
            <a:endParaRPr lang="zh-CN" altLang="en-US" sz="2800"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zh-CN" sz="2800" dirty="0">
                <a:latin typeface="Times New Roman" panose="02020603050405020304" pitchFamily="18" charset="0"/>
                <a:ea typeface="楷体" panose="02010609060101010101" pitchFamily="49" charset="-122"/>
              </a:rPr>
              <a:t>U-Boot环境变量</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335360" y="1412876"/>
            <a:ext cx="11449272" cy="3403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0"/>
              </a:spcBef>
              <a:buClrTx/>
              <a:buFontTx/>
              <a:buNone/>
            </a:pPr>
            <a:r>
              <a:rPr lang="en-US" altLang="zh-CN" sz="2800" b="0" dirty="0">
                <a:latin typeface="Times New Roman" panose="02020603050405020304" pitchFamily="18" charset="0"/>
                <a:ea typeface="楷体" panose="02010609060101010101" pitchFamily="49" charset="-122"/>
              </a:rPr>
              <a:t>         </a:t>
            </a:r>
            <a:r>
              <a:rPr lang="zh-CN" altLang="zh-CN" sz="2800" b="0" dirty="0">
                <a:latin typeface="Times New Roman" panose="02020603050405020304" pitchFamily="18" charset="0"/>
                <a:ea typeface="楷体" panose="02010609060101010101" pitchFamily="49" charset="-122"/>
              </a:rPr>
              <a:t>一个嵌入式</a:t>
            </a:r>
            <a:r>
              <a:rPr lang="en-US" altLang="zh-CN" sz="2800" b="0" dirty="0">
                <a:latin typeface="Times New Roman" panose="02020603050405020304" pitchFamily="18" charset="0"/>
                <a:ea typeface="楷体" panose="02010609060101010101" pitchFamily="49" charset="-122"/>
              </a:rPr>
              <a:t>Linux</a:t>
            </a:r>
            <a:r>
              <a:rPr lang="zh-CN" altLang="zh-CN" sz="2800" b="0" dirty="0">
                <a:latin typeface="Times New Roman" panose="02020603050405020304" pitchFamily="18" charset="0"/>
                <a:ea typeface="楷体" panose="02010609060101010101" pitchFamily="49" charset="-122"/>
              </a:rPr>
              <a:t>系统通常由</a:t>
            </a:r>
            <a:r>
              <a:rPr lang="zh-CN" altLang="zh-CN" sz="2800" b="0" dirty="0">
                <a:solidFill>
                  <a:srgbClr val="FF0000"/>
                </a:solidFill>
                <a:latin typeface="Times New Roman" panose="02020603050405020304" pitchFamily="18" charset="0"/>
                <a:ea typeface="楷体" panose="02010609060101010101" pitchFamily="49" charset="-122"/>
              </a:rPr>
              <a:t>引导程序及参数</a:t>
            </a:r>
            <a:r>
              <a:rPr lang="zh-CN" altLang="zh-CN" sz="2800" b="0" dirty="0">
                <a:latin typeface="Times New Roman" panose="02020603050405020304" pitchFamily="18" charset="0"/>
                <a:ea typeface="楷体" panose="02010609060101010101" pitchFamily="49" charset="-122"/>
              </a:rPr>
              <a:t>、</a:t>
            </a:r>
            <a:r>
              <a:rPr lang="en-US" altLang="zh-CN" sz="2800" b="0" dirty="0">
                <a:solidFill>
                  <a:srgbClr val="FF0000"/>
                </a:solidFill>
                <a:latin typeface="Times New Roman" panose="02020603050405020304" pitchFamily="18" charset="0"/>
                <a:ea typeface="楷体" panose="02010609060101010101" pitchFamily="49" charset="-122"/>
              </a:rPr>
              <a:t>Linux</a:t>
            </a:r>
            <a:r>
              <a:rPr lang="zh-CN" altLang="zh-CN" sz="2800" b="0" dirty="0">
                <a:solidFill>
                  <a:srgbClr val="FF0000"/>
                </a:solidFill>
                <a:latin typeface="Times New Roman" panose="02020603050405020304" pitchFamily="18" charset="0"/>
                <a:ea typeface="楷体" panose="02010609060101010101" pitchFamily="49" charset="-122"/>
              </a:rPr>
              <a:t>内核</a:t>
            </a:r>
            <a:r>
              <a:rPr lang="zh-CN" altLang="zh-CN" sz="2800" b="0" dirty="0">
                <a:latin typeface="Times New Roman" panose="02020603050405020304" pitchFamily="18" charset="0"/>
                <a:ea typeface="楷体" panose="02010609060101010101" pitchFamily="49" charset="-122"/>
              </a:rPr>
              <a:t>、</a:t>
            </a:r>
            <a:r>
              <a:rPr lang="zh-CN" altLang="zh-CN" sz="2800" b="0" dirty="0">
                <a:solidFill>
                  <a:srgbClr val="FF0000"/>
                </a:solidFill>
                <a:latin typeface="Times New Roman" panose="02020603050405020304" pitchFamily="18" charset="0"/>
                <a:ea typeface="楷体" panose="02010609060101010101" pitchFamily="49" charset="-122"/>
              </a:rPr>
              <a:t>文件系统</a:t>
            </a:r>
            <a:r>
              <a:rPr lang="zh-CN" altLang="zh-CN" sz="2800" b="0" dirty="0">
                <a:latin typeface="Times New Roman" panose="02020603050405020304" pitchFamily="18" charset="0"/>
                <a:ea typeface="楷体" panose="02010609060101010101" pitchFamily="49" charset="-122"/>
              </a:rPr>
              <a:t>和</a:t>
            </a:r>
            <a:r>
              <a:rPr lang="zh-CN" altLang="zh-CN" sz="2800" b="0" dirty="0">
                <a:solidFill>
                  <a:srgbClr val="FF0000"/>
                </a:solidFill>
                <a:latin typeface="Times New Roman" panose="02020603050405020304" pitchFamily="18" charset="0"/>
                <a:ea typeface="楷体" panose="02010609060101010101" pitchFamily="49" charset="-122"/>
              </a:rPr>
              <a:t>用户应用程序</a:t>
            </a:r>
            <a:r>
              <a:rPr lang="zh-CN" altLang="zh-CN" sz="2800" b="0" dirty="0">
                <a:latin typeface="Times New Roman" panose="02020603050405020304" pitchFamily="18" charset="0"/>
                <a:ea typeface="楷体" panose="02010609060101010101" pitchFamily="49" charset="-122"/>
              </a:rPr>
              <a:t>组成。 由于嵌入式系统与开发主机运行的环境不同，这就为开发嵌入式系统提出了开发环境特殊化的要求。</a:t>
            </a:r>
            <a:r>
              <a:rPr lang="zh-CN" altLang="zh-CN" sz="2800" dirty="0">
                <a:solidFill>
                  <a:srgbClr val="FF0000"/>
                </a:solidFill>
                <a:latin typeface="Times New Roman" panose="02020603050405020304" pitchFamily="18" charset="0"/>
                <a:ea typeface="楷体" panose="02010609060101010101" pitchFamily="49" charset="-122"/>
              </a:rPr>
              <a:t>交叉开发环境</a:t>
            </a:r>
            <a:r>
              <a:rPr lang="zh-CN" altLang="zh-CN" sz="2800" b="0" dirty="0">
                <a:latin typeface="Times New Roman" panose="02020603050405020304" pitchFamily="18" charset="0"/>
                <a:ea typeface="楷体" panose="02010609060101010101" pitchFamily="49" charset="-122"/>
              </a:rPr>
              <a:t>正是在这种背景下应运而生。</a:t>
            </a:r>
            <a:endParaRPr lang="zh-CN" altLang="zh-CN" sz="2800" b="0" dirty="0">
              <a:solidFill>
                <a:srgbClr val="C00000"/>
              </a:solidFill>
              <a:latin typeface="Times New Roman" panose="02020603050405020304" pitchFamily="18" charset="0"/>
              <a:ea typeface="楷体" panose="02010609060101010101"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135560" y="1196752"/>
          <a:ext cx="7345064" cy="4951827"/>
        </p:xfrm>
        <a:graphic>
          <a:graphicData uri="http://schemas.openxmlformats.org/drawingml/2006/table">
            <a:tbl>
              <a:tblPr firstRow="1" firstCol="1" bandRow="1" bandCol="1">
                <a:tableStyleId>{5C22544A-7EE6-4342-B048-85BDC9FD1C3A}</a:tableStyleId>
              </a:tblPr>
              <a:tblGrid>
                <a:gridCol w="1993211"/>
                <a:gridCol w="5351853"/>
              </a:tblGrid>
              <a:tr h="349158">
                <a:tc>
                  <a:txBody>
                    <a:bodyPr/>
                    <a:lstStyle/>
                    <a:p>
                      <a:pPr indent="266700" algn="just">
                        <a:lnSpc>
                          <a:spcPct val="125000"/>
                        </a:lnSpc>
                        <a:spcAft>
                          <a:spcPts val="0"/>
                        </a:spcAft>
                      </a:pPr>
                      <a:r>
                        <a:rPr lang="zh-CN" sz="1800" baseline="0" dirty="0">
                          <a:solidFill>
                            <a:srgbClr val="000000"/>
                          </a:solidFill>
                          <a:effectLst/>
                          <a:latin typeface="Times New Roman" panose="02020603050405020304" pitchFamily="18" charset="0"/>
                          <a:ea typeface="楷体" panose="02010609060101010101" pitchFamily="49" charset="-122"/>
                        </a:rPr>
                        <a:t>环境变量名称</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c>
                  <a:txBody>
                    <a:bodyPr/>
                    <a:lstStyle/>
                    <a:p>
                      <a:pPr indent="266700" algn="just">
                        <a:lnSpc>
                          <a:spcPct val="125000"/>
                        </a:lnSpc>
                        <a:spcAft>
                          <a:spcPts val="0"/>
                        </a:spcAft>
                      </a:pPr>
                      <a:r>
                        <a:rPr lang="zh-CN" sz="1800" baseline="0" dirty="0">
                          <a:solidFill>
                            <a:srgbClr val="000000"/>
                          </a:solidFill>
                          <a:effectLst/>
                          <a:latin typeface="Times New Roman" panose="02020603050405020304" pitchFamily="18" charset="0"/>
                          <a:ea typeface="楷体" panose="02010609060101010101" pitchFamily="49" charset="-122"/>
                        </a:rPr>
                        <a:t>相关描述</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r>
              <a:tr h="356369">
                <a:tc>
                  <a:txBody>
                    <a:bodyPr/>
                    <a:lstStyle/>
                    <a:p>
                      <a:pPr indent="266700" algn="just">
                        <a:lnSpc>
                          <a:spcPct val="125000"/>
                        </a:lnSpc>
                        <a:spcAft>
                          <a:spcPts val="0"/>
                        </a:spcAft>
                      </a:pPr>
                      <a:r>
                        <a:rPr lang="en-US" sz="1800" baseline="0" dirty="0" err="1">
                          <a:solidFill>
                            <a:srgbClr val="FF0000"/>
                          </a:solidFill>
                          <a:effectLst/>
                          <a:latin typeface="Times New Roman" panose="02020603050405020304" pitchFamily="18" charset="0"/>
                          <a:ea typeface="楷体" panose="02010609060101010101" pitchFamily="49" charset="-122"/>
                        </a:rPr>
                        <a:t>bootdelay</a:t>
                      </a:r>
                      <a:endParaRPr lang="en-US" sz="1800" baseline="0" dirty="0" err="1">
                        <a:solidFill>
                          <a:srgbClr val="FF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c>
                  <a:txBody>
                    <a:bodyPr/>
                    <a:lstStyle/>
                    <a:p>
                      <a:pPr indent="266700" algn="just">
                        <a:lnSpc>
                          <a:spcPct val="125000"/>
                        </a:lnSpc>
                        <a:spcAft>
                          <a:spcPts val="0"/>
                        </a:spcAft>
                      </a:pPr>
                      <a:r>
                        <a:rPr lang="en-US" sz="1800" baseline="0" dirty="0">
                          <a:solidFill>
                            <a:srgbClr val="000000"/>
                          </a:solidFill>
                          <a:effectLst/>
                          <a:latin typeface="Times New Roman" panose="02020603050405020304" pitchFamily="18" charset="0"/>
                          <a:ea typeface="楷体" panose="02010609060101010101" pitchFamily="49" charset="-122"/>
                        </a:rPr>
                        <a:t>  </a:t>
                      </a:r>
                      <a:r>
                        <a:rPr lang="zh-CN" sz="1800" baseline="0" dirty="0">
                          <a:solidFill>
                            <a:srgbClr val="000000"/>
                          </a:solidFill>
                          <a:effectLst/>
                          <a:latin typeface="Times New Roman" panose="02020603050405020304" pitchFamily="18" charset="0"/>
                          <a:ea typeface="楷体" panose="02010609060101010101" pitchFamily="49" charset="-122"/>
                        </a:rPr>
                        <a:t>执行自动启动的等候秒数</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r>
              <a:tr h="381921">
                <a:tc>
                  <a:txBody>
                    <a:bodyPr/>
                    <a:lstStyle/>
                    <a:p>
                      <a:pPr indent="266700" algn="just">
                        <a:lnSpc>
                          <a:spcPct val="125000"/>
                        </a:lnSpc>
                        <a:spcAft>
                          <a:spcPts val="0"/>
                        </a:spcAft>
                      </a:pPr>
                      <a:r>
                        <a:rPr lang="en-US" sz="1800" baseline="0" dirty="0" err="1">
                          <a:solidFill>
                            <a:srgbClr val="000000"/>
                          </a:solidFill>
                          <a:effectLst/>
                          <a:latin typeface="Times New Roman" panose="02020603050405020304" pitchFamily="18" charset="0"/>
                          <a:ea typeface="楷体" panose="02010609060101010101" pitchFamily="49" charset="-122"/>
                        </a:rPr>
                        <a:t>baudrate</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c>
                  <a:txBody>
                    <a:bodyPr/>
                    <a:lstStyle/>
                    <a:p>
                      <a:pPr indent="266700" algn="just">
                        <a:lnSpc>
                          <a:spcPct val="125000"/>
                        </a:lnSpc>
                        <a:spcAft>
                          <a:spcPts val="0"/>
                        </a:spcAft>
                      </a:pPr>
                      <a:r>
                        <a:rPr lang="en-US" sz="1800" baseline="0" dirty="0">
                          <a:solidFill>
                            <a:srgbClr val="000000"/>
                          </a:solidFill>
                          <a:effectLst/>
                          <a:latin typeface="Times New Roman" panose="02020603050405020304" pitchFamily="18" charset="0"/>
                          <a:ea typeface="楷体" panose="02010609060101010101" pitchFamily="49" charset="-122"/>
                        </a:rPr>
                        <a:t>  </a:t>
                      </a:r>
                      <a:r>
                        <a:rPr lang="zh-CN" sz="1800" baseline="0" dirty="0">
                          <a:solidFill>
                            <a:srgbClr val="000000"/>
                          </a:solidFill>
                          <a:effectLst/>
                          <a:latin typeface="Times New Roman" panose="02020603050405020304" pitchFamily="18" charset="0"/>
                          <a:ea typeface="楷体" panose="02010609060101010101" pitchFamily="49" charset="-122"/>
                        </a:rPr>
                        <a:t>串口控制台的波特率</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r>
              <a:tr h="381921">
                <a:tc>
                  <a:txBody>
                    <a:bodyPr/>
                    <a:lstStyle/>
                    <a:p>
                      <a:pPr indent="266700" algn="just">
                        <a:lnSpc>
                          <a:spcPct val="125000"/>
                        </a:lnSpc>
                        <a:spcAft>
                          <a:spcPts val="0"/>
                        </a:spcAft>
                      </a:pPr>
                      <a:r>
                        <a:rPr lang="en-US" sz="1800" baseline="0" dirty="0" err="1">
                          <a:solidFill>
                            <a:srgbClr val="000000"/>
                          </a:solidFill>
                          <a:effectLst/>
                          <a:latin typeface="Times New Roman" panose="02020603050405020304" pitchFamily="18" charset="0"/>
                          <a:ea typeface="楷体" panose="02010609060101010101" pitchFamily="49" charset="-122"/>
                        </a:rPr>
                        <a:t>netmask</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c>
                  <a:txBody>
                    <a:bodyPr/>
                    <a:lstStyle/>
                    <a:p>
                      <a:pPr indent="266700" algn="just">
                        <a:lnSpc>
                          <a:spcPct val="125000"/>
                        </a:lnSpc>
                        <a:spcAft>
                          <a:spcPts val="0"/>
                        </a:spcAft>
                      </a:pPr>
                      <a:r>
                        <a:rPr lang="en-US" sz="1800" baseline="0" dirty="0">
                          <a:solidFill>
                            <a:srgbClr val="000000"/>
                          </a:solidFill>
                          <a:effectLst/>
                          <a:latin typeface="Times New Roman" panose="02020603050405020304" pitchFamily="18" charset="0"/>
                          <a:ea typeface="楷体" panose="02010609060101010101" pitchFamily="49" charset="-122"/>
                        </a:rPr>
                        <a:t>  </a:t>
                      </a:r>
                      <a:r>
                        <a:rPr lang="zh-CN" sz="1800" baseline="0" dirty="0">
                          <a:solidFill>
                            <a:srgbClr val="000000"/>
                          </a:solidFill>
                          <a:effectLst/>
                          <a:latin typeface="Times New Roman" panose="02020603050405020304" pitchFamily="18" charset="0"/>
                          <a:ea typeface="楷体" panose="02010609060101010101" pitchFamily="49" charset="-122"/>
                        </a:rPr>
                        <a:t>以太网接口的掩码</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r>
              <a:tr h="381921">
                <a:tc>
                  <a:txBody>
                    <a:bodyPr/>
                    <a:lstStyle/>
                    <a:p>
                      <a:pPr indent="266700" algn="just">
                        <a:lnSpc>
                          <a:spcPct val="125000"/>
                        </a:lnSpc>
                        <a:spcAft>
                          <a:spcPts val="0"/>
                        </a:spcAft>
                      </a:pPr>
                      <a:r>
                        <a:rPr lang="en-US" sz="1800" baseline="0" dirty="0" err="1">
                          <a:solidFill>
                            <a:srgbClr val="000000"/>
                          </a:solidFill>
                          <a:effectLst/>
                          <a:latin typeface="Times New Roman" panose="02020603050405020304" pitchFamily="18" charset="0"/>
                          <a:ea typeface="楷体" panose="02010609060101010101" pitchFamily="49" charset="-122"/>
                        </a:rPr>
                        <a:t>ethaddr</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c>
                  <a:txBody>
                    <a:bodyPr/>
                    <a:lstStyle/>
                    <a:p>
                      <a:pPr indent="266700" algn="just">
                        <a:lnSpc>
                          <a:spcPct val="125000"/>
                        </a:lnSpc>
                        <a:spcAft>
                          <a:spcPts val="0"/>
                        </a:spcAft>
                      </a:pPr>
                      <a:r>
                        <a:rPr lang="en-US" sz="1800" baseline="0" dirty="0">
                          <a:solidFill>
                            <a:srgbClr val="000000"/>
                          </a:solidFill>
                          <a:effectLst/>
                          <a:latin typeface="Times New Roman" panose="02020603050405020304" pitchFamily="18" charset="0"/>
                          <a:ea typeface="楷体" panose="02010609060101010101" pitchFamily="49" charset="-122"/>
                        </a:rPr>
                        <a:t>  </a:t>
                      </a:r>
                      <a:r>
                        <a:rPr lang="zh-CN" sz="1800" baseline="0" dirty="0">
                          <a:solidFill>
                            <a:srgbClr val="000000"/>
                          </a:solidFill>
                          <a:effectLst/>
                          <a:latin typeface="Times New Roman" panose="02020603050405020304" pitchFamily="18" charset="0"/>
                          <a:ea typeface="楷体" panose="02010609060101010101" pitchFamily="49" charset="-122"/>
                        </a:rPr>
                        <a:t>以太网卡的网卡物理地址</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r>
              <a:tr h="381921">
                <a:tc>
                  <a:txBody>
                    <a:bodyPr/>
                    <a:lstStyle/>
                    <a:p>
                      <a:pPr indent="266700" algn="just">
                        <a:lnSpc>
                          <a:spcPct val="125000"/>
                        </a:lnSpc>
                        <a:spcAft>
                          <a:spcPts val="0"/>
                        </a:spcAft>
                      </a:pPr>
                      <a:r>
                        <a:rPr lang="en-US" sz="1800" baseline="0" dirty="0" err="1">
                          <a:solidFill>
                            <a:srgbClr val="000000"/>
                          </a:solidFill>
                          <a:effectLst/>
                          <a:latin typeface="Times New Roman" panose="02020603050405020304" pitchFamily="18" charset="0"/>
                          <a:ea typeface="楷体" panose="02010609060101010101" pitchFamily="49" charset="-122"/>
                        </a:rPr>
                        <a:t>bootfile</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c>
                  <a:txBody>
                    <a:bodyPr/>
                    <a:lstStyle/>
                    <a:p>
                      <a:pPr indent="266700" algn="just">
                        <a:lnSpc>
                          <a:spcPct val="125000"/>
                        </a:lnSpc>
                        <a:spcAft>
                          <a:spcPts val="0"/>
                        </a:spcAft>
                      </a:pPr>
                      <a:r>
                        <a:rPr lang="en-US" sz="1800" baseline="0" dirty="0">
                          <a:solidFill>
                            <a:srgbClr val="000000"/>
                          </a:solidFill>
                          <a:effectLst/>
                          <a:latin typeface="Times New Roman" panose="02020603050405020304" pitchFamily="18" charset="0"/>
                          <a:ea typeface="楷体" panose="02010609060101010101" pitchFamily="49" charset="-122"/>
                        </a:rPr>
                        <a:t>  </a:t>
                      </a:r>
                      <a:r>
                        <a:rPr lang="zh-CN" sz="1800" baseline="0" dirty="0">
                          <a:solidFill>
                            <a:srgbClr val="000000"/>
                          </a:solidFill>
                          <a:effectLst/>
                          <a:latin typeface="Times New Roman" panose="02020603050405020304" pitchFamily="18" charset="0"/>
                          <a:ea typeface="楷体" panose="02010609060101010101" pitchFamily="49" charset="-122"/>
                        </a:rPr>
                        <a:t>缺省的下载文件</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r>
              <a:tr h="381921">
                <a:tc>
                  <a:txBody>
                    <a:bodyPr/>
                    <a:lstStyle/>
                    <a:p>
                      <a:pPr indent="266700" algn="just">
                        <a:lnSpc>
                          <a:spcPct val="125000"/>
                        </a:lnSpc>
                        <a:spcAft>
                          <a:spcPts val="0"/>
                        </a:spcAft>
                      </a:pPr>
                      <a:r>
                        <a:rPr lang="en-US" sz="1800" baseline="0">
                          <a:solidFill>
                            <a:srgbClr val="FF0000"/>
                          </a:solidFill>
                          <a:effectLst/>
                          <a:latin typeface="Times New Roman" panose="02020603050405020304" pitchFamily="18" charset="0"/>
                          <a:ea typeface="楷体" panose="02010609060101010101" pitchFamily="49" charset="-122"/>
                        </a:rPr>
                        <a:t>bootargs</a:t>
                      </a:r>
                      <a:endParaRPr lang="en-US" sz="1800" baseline="0">
                        <a:solidFill>
                          <a:srgbClr val="FF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c>
                  <a:txBody>
                    <a:bodyPr/>
                    <a:lstStyle/>
                    <a:p>
                      <a:pPr indent="266700" algn="just">
                        <a:lnSpc>
                          <a:spcPct val="125000"/>
                        </a:lnSpc>
                        <a:spcAft>
                          <a:spcPts val="0"/>
                        </a:spcAft>
                      </a:pPr>
                      <a:r>
                        <a:rPr lang="en-US" sz="1800" baseline="0" dirty="0">
                          <a:solidFill>
                            <a:srgbClr val="000000"/>
                          </a:solidFill>
                          <a:effectLst/>
                          <a:latin typeface="Times New Roman" panose="02020603050405020304" pitchFamily="18" charset="0"/>
                          <a:ea typeface="楷体" panose="02010609060101010101" pitchFamily="49" charset="-122"/>
                        </a:rPr>
                        <a:t>  </a:t>
                      </a:r>
                      <a:r>
                        <a:rPr lang="zh-CN" sz="1800" baseline="0" dirty="0">
                          <a:solidFill>
                            <a:srgbClr val="000000"/>
                          </a:solidFill>
                          <a:effectLst/>
                          <a:latin typeface="Times New Roman" panose="02020603050405020304" pitchFamily="18" charset="0"/>
                          <a:ea typeface="楷体" panose="02010609060101010101" pitchFamily="49" charset="-122"/>
                        </a:rPr>
                        <a:t>传递给内核的启动参数</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r>
              <a:tr h="356369">
                <a:tc>
                  <a:txBody>
                    <a:bodyPr/>
                    <a:lstStyle/>
                    <a:p>
                      <a:pPr indent="266700" algn="just">
                        <a:lnSpc>
                          <a:spcPct val="125000"/>
                        </a:lnSpc>
                        <a:spcAft>
                          <a:spcPts val="0"/>
                        </a:spcAft>
                      </a:pPr>
                      <a:r>
                        <a:rPr lang="en-US" sz="1800" baseline="0">
                          <a:solidFill>
                            <a:srgbClr val="FF0000"/>
                          </a:solidFill>
                          <a:effectLst/>
                          <a:latin typeface="Times New Roman" panose="02020603050405020304" pitchFamily="18" charset="0"/>
                          <a:ea typeface="楷体" panose="02010609060101010101" pitchFamily="49" charset="-122"/>
                        </a:rPr>
                        <a:t>bootcmd</a:t>
                      </a:r>
                      <a:endParaRPr lang="en-US" sz="1800" baseline="0">
                        <a:solidFill>
                          <a:srgbClr val="FF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c>
                  <a:txBody>
                    <a:bodyPr/>
                    <a:lstStyle/>
                    <a:p>
                      <a:pPr indent="266700" algn="just">
                        <a:lnSpc>
                          <a:spcPct val="125000"/>
                        </a:lnSpc>
                        <a:spcAft>
                          <a:spcPts val="0"/>
                        </a:spcAft>
                      </a:pPr>
                      <a:r>
                        <a:rPr lang="en-US" sz="1800" baseline="0" dirty="0">
                          <a:solidFill>
                            <a:srgbClr val="000000"/>
                          </a:solidFill>
                          <a:effectLst/>
                          <a:latin typeface="Times New Roman" panose="02020603050405020304" pitchFamily="18" charset="0"/>
                          <a:ea typeface="楷体" panose="02010609060101010101" pitchFamily="49" charset="-122"/>
                        </a:rPr>
                        <a:t>  </a:t>
                      </a:r>
                      <a:r>
                        <a:rPr lang="zh-CN" sz="1800" baseline="0" dirty="0">
                          <a:solidFill>
                            <a:srgbClr val="000000"/>
                          </a:solidFill>
                          <a:effectLst/>
                          <a:latin typeface="Times New Roman" panose="02020603050405020304" pitchFamily="18" charset="0"/>
                          <a:ea typeface="楷体" panose="02010609060101010101" pitchFamily="49" charset="-122"/>
                        </a:rPr>
                        <a:t>自动启动时执行的命令</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r>
              <a:tr h="356369">
                <a:tc>
                  <a:txBody>
                    <a:bodyPr/>
                    <a:lstStyle/>
                    <a:p>
                      <a:pPr indent="266700" algn="just">
                        <a:lnSpc>
                          <a:spcPct val="125000"/>
                        </a:lnSpc>
                        <a:spcAft>
                          <a:spcPts val="0"/>
                        </a:spcAft>
                      </a:pPr>
                      <a:r>
                        <a:rPr lang="en-US" sz="1800" baseline="0">
                          <a:solidFill>
                            <a:srgbClr val="000000"/>
                          </a:solidFill>
                          <a:effectLst/>
                          <a:latin typeface="Times New Roman" panose="02020603050405020304" pitchFamily="18" charset="0"/>
                          <a:ea typeface="楷体" panose="02010609060101010101" pitchFamily="49" charset="-122"/>
                        </a:rPr>
                        <a:t>serverip</a:t>
                      </a:r>
                      <a:endParaRPr lang="zh-CN" sz="1800" baseline="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c>
                  <a:txBody>
                    <a:bodyPr/>
                    <a:lstStyle/>
                    <a:p>
                      <a:pPr indent="266700" algn="just">
                        <a:lnSpc>
                          <a:spcPct val="125000"/>
                        </a:lnSpc>
                        <a:spcAft>
                          <a:spcPts val="0"/>
                        </a:spcAft>
                      </a:pPr>
                      <a:r>
                        <a:rPr lang="en-US" sz="1800" baseline="0" dirty="0">
                          <a:solidFill>
                            <a:srgbClr val="000000"/>
                          </a:solidFill>
                          <a:effectLst/>
                          <a:latin typeface="Times New Roman" panose="02020603050405020304" pitchFamily="18" charset="0"/>
                          <a:ea typeface="楷体" panose="02010609060101010101" pitchFamily="49" charset="-122"/>
                        </a:rPr>
                        <a:t>  </a:t>
                      </a:r>
                      <a:r>
                        <a:rPr lang="zh-CN" sz="1800" baseline="0" dirty="0">
                          <a:solidFill>
                            <a:srgbClr val="000000"/>
                          </a:solidFill>
                          <a:effectLst/>
                          <a:latin typeface="Times New Roman" panose="02020603050405020304" pitchFamily="18" charset="0"/>
                          <a:ea typeface="楷体" panose="02010609060101010101" pitchFamily="49" charset="-122"/>
                        </a:rPr>
                        <a:t>服务器端的</a:t>
                      </a:r>
                      <a:r>
                        <a:rPr lang="en-US" sz="1800" baseline="0" dirty="0" err="1">
                          <a:solidFill>
                            <a:srgbClr val="000000"/>
                          </a:solidFill>
                          <a:effectLst/>
                          <a:latin typeface="Times New Roman" panose="02020603050405020304" pitchFamily="18" charset="0"/>
                          <a:ea typeface="楷体" panose="02010609060101010101" pitchFamily="49" charset="-122"/>
                        </a:rPr>
                        <a:t>ip</a:t>
                      </a:r>
                      <a:r>
                        <a:rPr lang="zh-CN" sz="1800" baseline="0" dirty="0">
                          <a:solidFill>
                            <a:srgbClr val="000000"/>
                          </a:solidFill>
                          <a:effectLst/>
                          <a:latin typeface="Times New Roman" panose="02020603050405020304" pitchFamily="18" charset="0"/>
                          <a:ea typeface="楷体" panose="02010609060101010101" pitchFamily="49" charset="-122"/>
                        </a:rPr>
                        <a:t>地址</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r>
              <a:tr h="356098">
                <a:tc>
                  <a:txBody>
                    <a:bodyPr/>
                    <a:lstStyle/>
                    <a:p>
                      <a:pPr indent="266700" algn="just">
                        <a:lnSpc>
                          <a:spcPct val="125000"/>
                        </a:lnSpc>
                        <a:spcAft>
                          <a:spcPts val="0"/>
                        </a:spcAft>
                      </a:pPr>
                      <a:r>
                        <a:rPr lang="en-US" sz="1800" baseline="0" dirty="0" err="1">
                          <a:solidFill>
                            <a:srgbClr val="000000"/>
                          </a:solidFill>
                          <a:effectLst/>
                          <a:latin typeface="Times New Roman" panose="02020603050405020304" pitchFamily="18" charset="0"/>
                          <a:ea typeface="楷体" panose="02010609060101010101" pitchFamily="49" charset="-122"/>
                        </a:rPr>
                        <a:t>ipaddr</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c>
                  <a:txBody>
                    <a:bodyPr/>
                    <a:lstStyle/>
                    <a:p>
                      <a:pPr indent="266700" algn="just">
                        <a:lnSpc>
                          <a:spcPct val="125000"/>
                        </a:lnSpc>
                        <a:spcAft>
                          <a:spcPts val="0"/>
                        </a:spcAft>
                      </a:pPr>
                      <a:r>
                        <a:rPr lang="en-US" sz="1800" baseline="0" dirty="0">
                          <a:solidFill>
                            <a:srgbClr val="000000"/>
                          </a:solidFill>
                          <a:effectLst/>
                          <a:latin typeface="Times New Roman" panose="02020603050405020304" pitchFamily="18" charset="0"/>
                          <a:ea typeface="楷体" panose="02010609060101010101" pitchFamily="49" charset="-122"/>
                        </a:rPr>
                        <a:t>  </a:t>
                      </a:r>
                      <a:r>
                        <a:rPr lang="zh-CN" sz="1800" baseline="0" dirty="0">
                          <a:solidFill>
                            <a:srgbClr val="000000"/>
                          </a:solidFill>
                          <a:effectLst/>
                          <a:latin typeface="Times New Roman" panose="02020603050405020304" pitchFamily="18" charset="0"/>
                          <a:ea typeface="楷体" panose="02010609060101010101" pitchFamily="49" charset="-122"/>
                        </a:rPr>
                        <a:t>本地</a:t>
                      </a:r>
                      <a:r>
                        <a:rPr lang="en-US" sz="1800" baseline="0" dirty="0" err="1">
                          <a:solidFill>
                            <a:srgbClr val="000000"/>
                          </a:solidFill>
                          <a:effectLst/>
                          <a:latin typeface="Times New Roman" panose="02020603050405020304" pitchFamily="18" charset="0"/>
                          <a:ea typeface="楷体" panose="02010609060101010101" pitchFamily="49" charset="-122"/>
                        </a:rPr>
                        <a:t>ip</a:t>
                      </a:r>
                      <a:r>
                        <a:rPr lang="en-US" sz="1800" baseline="0" dirty="0">
                          <a:solidFill>
                            <a:srgbClr val="000000"/>
                          </a:solidFill>
                          <a:effectLst/>
                          <a:latin typeface="Times New Roman" panose="02020603050405020304" pitchFamily="18" charset="0"/>
                          <a:ea typeface="楷体" panose="02010609060101010101" pitchFamily="49" charset="-122"/>
                        </a:rPr>
                        <a:t> </a:t>
                      </a:r>
                      <a:r>
                        <a:rPr lang="zh-CN" sz="1800" baseline="0" dirty="0">
                          <a:solidFill>
                            <a:srgbClr val="000000"/>
                          </a:solidFill>
                          <a:effectLst/>
                          <a:latin typeface="Times New Roman" panose="02020603050405020304" pitchFamily="18" charset="0"/>
                          <a:ea typeface="楷体" panose="02010609060101010101" pitchFamily="49" charset="-122"/>
                        </a:rPr>
                        <a:t>地址</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r>
              <a:tr h="356369">
                <a:tc>
                  <a:txBody>
                    <a:bodyPr/>
                    <a:lstStyle/>
                    <a:p>
                      <a:pPr indent="266700" algn="just">
                        <a:lnSpc>
                          <a:spcPct val="125000"/>
                        </a:lnSpc>
                        <a:spcAft>
                          <a:spcPts val="0"/>
                        </a:spcAft>
                      </a:pPr>
                      <a:r>
                        <a:rPr lang="en-US" sz="1800" baseline="0">
                          <a:solidFill>
                            <a:srgbClr val="000000"/>
                          </a:solidFill>
                          <a:effectLst/>
                          <a:latin typeface="Times New Roman" panose="02020603050405020304" pitchFamily="18" charset="0"/>
                          <a:ea typeface="楷体" panose="02010609060101010101" pitchFamily="49" charset="-122"/>
                        </a:rPr>
                        <a:t>stdin</a:t>
                      </a:r>
                      <a:endParaRPr lang="zh-CN" sz="1800" baseline="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c>
                  <a:txBody>
                    <a:bodyPr/>
                    <a:lstStyle/>
                    <a:p>
                      <a:pPr indent="266700" algn="just">
                        <a:lnSpc>
                          <a:spcPct val="125000"/>
                        </a:lnSpc>
                        <a:spcAft>
                          <a:spcPts val="0"/>
                        </a:spcAft>
                      </a:pPr>
                      <a:r>
                        <a:rPr lang="en-US" sz="1800" baseline="0" dirty="0">
                          <a:solidFill>
                            <a:srgbClr val="000000"/>
                          </a:solidFill>
                          <a:effectLst/>
                          <a:latin typeface="Times New Roman" panose="02020603050405020304" pitchFamily="18" charset="0"/>
                          <a:ea typeface="楷体" panose="02010609060101010101" pitchFamily="49" charset="-122"/>
                        </a:rPr>
                        <a:t>  </a:t>
                      </a:r>
                      <a:r>
                        <a:rPr lang="zh-CN" sz="1800" baseline="0" dirty="0">
                          <a:solidFill>
                            <a:srgbClr val="000000"/>
                          </a:solidFill>
                          <a:effectLst/>
                          <a:latin typeface="Times New Roman" panose="02020603050405020304" pitchFamily="18" charset="0"/>
                          <a:ea typeface="楷体" panose="02010609060101010101" pitchFamily="49" charset="-122"/>
                        </a:rPr>
                        <a:t>标准输入设备</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r>
              <a:tr h="356369">
                <a:tc>
                  <a:txBody>
                    <a:bodyPr/>
                    <a:lstStyle/>
                    <a:p>
                      <a:pPr indent="266700" algn="just">
                        <a:lnSpc>
                          <a:spcPct val="125000"/>
                        </a:lnSpc>
                        <a:spcAft>
                          <a:spcPts val="0"/>
                        </a:spcAft>
                      </a:pPr>
                      <a:r>
                        <a:rPr lang="en-US" sz="1800" baseline="0">
                          <a:solidFill>
                            <a:srgbClr val="000000"/>
                          </a:solidFill>
                          <a:effectLst/>
                          <a:latin typeface="Times New Roman" panose="02020603050405020304" pitchFamily="18" charset="0"/>
                          <a:ea typeface="楷体" panose="02010609060101010101" pitchFamily="49" charset="-122"/>
                        </a:rPr>
                        <a:t>stdout</a:t>
                      </a:r>
                      <a:endParaRPr lang="zh-CN" sz="1800" baseline="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c>
                  <a:txBody>
                    <a:bodyPr/>
                    <a:lstStyle/>
                    <a:p>
                      <a:pPr indent="266700" algn="just">
                        <a:lnSpc>
                          <a:spcPct val="125000"/>
                        </a:lnSpc>
                        <a:spcAft>
                          <a:spcPts val="0"/>
                        </a:spcAft>
                      </a:pPr>
                      <a:r>
                        <a:rPr lang="en-US" sz="1800" baseline="0" dirty="0">
                          <a:solidFill>
                            <a:srgbClr val="000000"/>
                          </a:solidFill>
                          <a:effectLst/>
                          <a:latin typeface="Times New Roman" panose="02020603050405020304" pitchFamily="18" charset="0"/>
                          <a:ea typeface="楷体" panose="02010609060101010101" pitchFamily="49" charset="-122"/>
                        </a:rPr>
                        <a:t>  </a:t>
                      </a:r>
                      <a:r>
                        <a:rPr lang="zh-CN" sz="1800" baseline="0" dirty="0">
                          <a:solidFill>
                            <a:srgbClr val="000000"/>
                          </a:solidFill>
                          <a:effectLst/>
                          <a:latin typeface="Times New Roman" panose="02020603050405020304" pitchFamily="18" charset="0"/>
                          <a:ea typeface="楷体" panose="02010609060101010101" pitchFamily="49" charset="-122"/>
                        </a:rPr>
                        <a:t>标准输出设备</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r>
              <a:tr h="356369">
                <a:tc>
                  <a:txBody>
                    <a:bodyPr/>
                    <a:lstStyle/>
                    <a:p>
                      <a:pPr indent="266700" algn="just">
                        <a:lnSpc>
                          <a:spcPct val="125000"/>
                        </a:lnSpc>
                        <a:spcAft>
                          <a:spcPts val="0"/>
                        </a:spcAft>
                      </a:pPr>
                      <a:r>
                        <a:rPr lang="en-US" sz="1800" baseline="0">
                          <a:solidFill>
                            <a:srgbClr val="000000"/>
                          </a:solidFill>
                          <a:effectLst/>
                          <a:latin typeface="Times New Roman" panose="02020603050405020304" pitchFamily="18" charset="0"/>
                          <a:ea typeface="楷体" panose="02010609060101010101" pitchFamily="49" charset="-122"/>
                        </a:rPr>
                        <a:t>stderr</a:t>
                      </a:r>
                      <a:endParaRPr lang="zh-CN" sz="1800" baseline="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c>
                  <a:txBody>
                    <a:bodyPr/>
                    <a:lstStyle/>
                    <a:p>
                      <a:pPr indent="266700" algn="just">
                        <a:lnSpc>
                          <a:spcPct val="125000"/>
                        </a:lnSpc>
                        <a:spcAft>
                          <a:spcPts val="0"/>
                        </a:spcAft>
                      </a:pPr>
                      <a:r>
                        <a:rPr lang="en-US" sz="1800" baseline="0" dirty="0">
                          <a:solidFill>
                            <a:srgbClr val="000000"/>
                          </a:solidFill>
                          <a:effectLst/>
                          <a:latin typeface="Times New Roman" panose="02020603050405020304" pitchFamily="18" charset="0"/>
                          <a:ea typeface="楷体" panose="02010609060101010101" pitchFamily="49" charset="-122"/>
                        </a:rPr>
                        <a:t>  </a:t>
                      </a:r>
                      <a:r>
                        <a:rPr lang="zh-CN" sz="1800" baseline="0" dirty="0">
                          <a:solidFill>
                            <a:srgbClr val="000000"/>
                          </a:solidFill>
                          <a:effectLst/>
                          <a:latin typeface="Times New Roman" panose="02020603050405020304" pitchFamily="18" charset="0"/>
                          <a:ea typeface="楷体" panose="02010609060101010101" pitchFamily="49" charset="-122"/>
                        </a:rPr>
                        <a:t>标准出错设备</a:t>
                      </a:r>
                      <a:endParaRPr lang="zh-CN" sz="18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34923" marR="34923" marT="34929" marB="34929"/>
                </a:tc>
              </a:tr>
            </a:tbl>
          </a:graphicData>
        </a:graphic>
      </p:graphicFrame>
      <p:sp>
        <p:nvSpPr>
          <p:cNvPr id="49198" name="矩形 2"/>
          <p:cNvSpPr>
            <a:spLocks noChangeArrowheads="1"/>
          </p:cNvSpPr>
          <p:nvPr/>
        </p:nvSpPr>
        <p:spPr bwMode="auto">
          <a:xfrm>
            <a:off x="3431704" y="782112"/>
            <a:ext cx="431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zh-CN" sz="2000" dirty="0">
                <a:latin typeface="Times New Roman" panose="02020603050405020304" pitchFamily="18" charset="0"/>
                <a:ea typeface="楷体" panose="02010609060101010101" pitchFamily="49" charset="-122"/>
              </a:rPr>
              <a:t>表</a:t>
            </a:r>
            <a:r>
              <a:rPr lang="en-US" altLang="zh-CN" sz="2000" dirty="0">
                <a:latin typeface="Times New Roman" panose="02020603050405020304" pitchFamily="18" charset="0"/>
                <a:ea typeface="楷体" panose="02010609060101010101" pitchFamily="49" charset="-122"/>
              </a:rPr>
              <a:t> U-Boot</a:t>
            </a:r>
            <a:r>
              <a:rPr lang="zh-CN" altLang="zh-CN" sz="2000" dirty="0">
                <a:latin typeface="Times New Roman" panose="02020603050405020304" pitchFamily="18" charset="0"/>
                <a:ea typeface="楷体" panose="02010609060101010101" pitchFamily="49" charset="-122"/>
              </a:rPr>
              <a:t>常用环境变量</a:t>
            </a:r>
            <a:endParaRPr lang="zh-CN" altLang="zh-CN" sz="2000" dirty="0">
              <a:latin typeface="Times New Roman" panose="02020603050405020304" pitchFamily="18" charset="0"/>
              <a:ea typeface="楷体" panose="02010609060101010101" pitchFamily="49" charset="-122"/>
            </a:endParaRPr>
          </a:p>
        </p:txBody>
      </p:sp>
      <p:sp>
        <p:nvSpPr>
          <p:cNvPr id="3"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zh-CN" sz="2800" dirty="0">
                <a:latin typeface="Times New Roman" panose="02020603050405020304" pitchFamily="18" charset="0"/>
                <a:ea typeface="楷体" panose="02010609060101010101" pitchFamily="49" charset="-122"/>
              </a:rPr>
              <a:t>U-Boot环境变量</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1"/>
          <p:cNvSpPr>
            <a:spLocks noChangeArrowheads="1"/>
          </p:cNvSpPr>
          <p:nvPr/>
        </p:nvSpPr>
        <p:spPr bwMode="auto">
          <a:xfrm>
            <a:off x="191344" y="1700808"/>
            <a:ext cx="118093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的环境变量中最重要的两个变量是：</a:t>
            </a:r>
            <a:r>
              <a:rPr lang="en-US" altLang="zh-CN" b="0" dirty="0">
                <a:latin typeface="Times New Roman" panose="02020603050405020304" pitchFamily="18" charset="0"/>
                <a:ea typeface="楷体" panose="02010609060101010101" pitchFamily="49" charset="-122"/>
              </a:rPr>
              <a:t> </a:t>
            </a:r>
            <a:r>
              <a:rPr lang="en-US" altLang="zh-CN" b="0" dirty="0" err="1">
                <a:solidFill>
                  <a:srgbClr val="FF0000"/>
                </a:solidFill>
                <a:latin typeface="Times New Roman" panose="02020603050405020304" pitchFamily="18" charset="0"/>
                <a:ea typeface="楷体" panose="02010609060101010101" pitchFamily="49" charset="-122"/>
              </a:rPr>
              <a:t>bootcmd</a:t>
            </a:r>
            <a:r>
              <a:rPr lang="en-US" altLang="zh-CN" b="0" dirty="0">
                <a:solidFill>
                  <a:srgbClr val="FF0000"/>
                </a:solidFill>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和</a:t>
            </a:r>
            <a:r>
              <a:rPr lang="en-US" altLang="zh-CN" b="0" dirty="0" err="1">
                <a:solidFill>
                  <a:srgbClr val="FF0000"/>
                </a:solidFill>
                <a:latin typeface="Times New Roman" panose="02020603050405020304" pitchFamily="18" charset="0"/>
                <a:ea typeface="楷体" panose="02010609060101010101" pitchFamily="49" charset="-122"/>
              </a:rPr>
              <a:t>bootargs</a:t>
            </a:r>
            <a:r>
              <a:rPr lang="zh-CN" altLang="zh-CN" b="0" dirty="0">
                <a:latin typeface="Times New Roman" panose="02020603050405020304" pitchFamily="18" charset="0"/>
                <a:ea typeface="楷体" panose="02010609060101010101" pitchFamily="49" charset="-122"/>
              </a:rPr>
              <a:t>。</a:t>
            </a:r>
            <a:endParaRPr lang="en-US" altLang="zh-CN" b="0" dirty="0">
              <a:latin typeface="Times New Roman" panose="02020603050405020304" pitchFamily="18" charset="0"/>
              <a:ea typeface="楷体" panose="02010609060101010101" pitchFamily="49" charset="-122"/>
            </a:endParaRPr>
          </a:p>
          <a:p>
            <a:pPr algn="just" eaLnBrk="1" hangingPunct="1">
              <a:spcBef>
                <a:spcPct val="0"/>
              </a:spcBef>
              <a:buClrTx/>
              <a:buFontTx/>
              <a:buNone/>
            </a:pPr>
            <a:endParaRPr lang="en-US" altLang="zh-CN" b="0" dirty="0">
              <a:latin typeface="Times New Roman" panose="02020603050405020304" pitchFamily="18" charset="0"/>
              <a:ea typeface="楷体" panose="02010609060101010101" pitchFamily="49" charset="-122"/>
            </a:endParaRPr>
          </a:p>
          <a:p>
            <a:pPr marL="342900" indent="-342900" algn="just" eaLnBrk="1" hangingPunct="1">
              <a:spcBef>
                <a:spcPct val="0"/>
              </a:spcBef>
              <a:buClrTx/>
              <a:buFont typeface="Wingdings" panose="05000000000000000000" pitchFamily="2" charset="2"/>
              <a:buChar char="ü"/>
            </a:pPr>
            <a:r>
              <a:rPr lang="en-US" altLang="zh-CN" b="0" dirty="0" err="1">
                <a:latin typeface="Times New Roman" panose="02020603050405020304" pitchFamily="18" charset="0"/>
                <a:ea typeface="楷体" panose="02010609060101010101" pitchFamily="49" charset="-122"/>
              </a:rPr>
              <a:t>Bootcmd</a:t>
            </a:r>
            <a:r>
              <a:rPr lang="zh-CN" altLang="zh-CN" b="0" dirty="0">
                <a:latin typeface="Times New Roman" panose="02020603050405020304" pitchFamily="18" charset="0"/>
                <a:ea typeface="楷体" panose="02010609060101010101" pitchFamily="49" charset="-122"/>
              </a:rPr>
              <a:t>是自动启动时默认执行的一些命令，因此用户可以在当前环境中定义各种不同配置，不同环境的参数设置，然后通过</a:t>
            </a:r>
            <a:r>
              <a:rPr lang="en-US" altLang="zh-CN" b="0" dirty="0" err="1">
                <a:latin typeface="Times New Roman" panose="02020603050405020304" pitchFamily="18" charset="0"/>
                <a:ea typeface="楷体" panose="02010609060101010101" pitchFamily="49" charset="-122"/>
              </a:rPr>
              <a:t>bootcmd</a:t>
            </a:r>
            <a:r>
              <a:rPr lang="zh-CN" altLang="zh-CN" b="0" dirty="0">
                <a:latin typeface="Times New Roman" panose="02020603050405020304" pitchFamily="18" charset="0"/>
                <a:ea typeface="楷体" panose="02010609060101010101" pitchFamily="49" charset="-122"/>
              </a:rPr>
              <a:t>配置好参数。</a:t>
            </a:r>
            <a:endParaRPr lang="zh-CN" altLang="zh-CN" b="0" dirty="0">
              <a:latin typeface="Times New Roman" panose="02020603050405020304" pitchFamily="18" charset="0"/>
              <a:ea typeface="楷体" panose="02010609060101010101" pitchFamily="49" charset="-122"/>
            </a:endParaRPr>
          </a:p>
          <a:p>
            <a:pPr algn="just" eaLnBrk="1" hangingPunct="1">
              <a:spcBef>
                <a:spcPct val="0"/>
              </a:spcBef>
              <a:buClrTx/>
              <a:buFontTx/>
              <a:buNone/>
            </a:pPr>
            <a:r>
              <a:rPr lang="en-US" altLang="zh-CN" b="0" dirty="0">
                <a:latin typeface="Times New Roman" panose="02020603050405020304" pitchFamily="18" charset="0"/>
                <a:ea typeface="楷体" panose="02010609060101010101" pitchFamily="49" charset="-122"/>
              </a:rPr>
              <a:t> </a:t>
            </a:r>
            <a:endParaRPr lang="en-US" altLang="zh-CN" b="0" dirty="0">
              <a:latin typeface="Times New Roman" panose="02020603050405020304" pitchFamily="18" charset="0"/>
              <a:ea typeface="楷体" panose="02010609060101010101" pitchFamily="49" charset="-122"/>
            </a:endParaRPr>
          </a:p>
          <a:p>
            <a:pPr marL="342900" indent="-342900" algn="just" eaLnBrk="1" hangingPunct="1">
              <a:spcBef>
                <a:spcPct val="0"/>
              </a:spcBef>
              <a:buClrTx/>
              <a:buFont typeface="Wingdings" panose="05000000000000000000" pitchFamily="2" charset="2"/>
              <a:buChar char="ü"/>
            </a:pPr>
            <a:r>
              <a:rPr lang="en-US" altLang="zh-CN" b="0" dirty="0" err="1">
                <a:latin typeface="Times New Roman" panose="02020603050405020304" pitchFamily="18" charset="0"/>
                <a:ea typeface="楷体" panose="02010609060101010101" pitchFamily="49" charset="-122"/>
              </a:rPr>
              <a:t>Bootargs</a:t>
            </a:r>
            <a:r>
              <a:rPr lang="zh-CN" altLang="zh-CN" b="0" dirty="0">
                <a:latin typeface="Times New Roman" panose="02020603050405020304" pitchFamily="18" charset="0"/>
                <a:ea typeface="楷体" panose="02010609060101010101" pitchFamily="49" charset="-122"/>
              </a:rPr>
              <a:t>是环境变量中的重中之重</a:t>
            </a:r>
            <a:r>
              <a:rPr lang="en-US" altLang="zh-CN" b="0" dirty="0">
                <a:latin typeface="Times New Roman" panose="02020603050405020304" pitchFamily="18" charset="0"/>
                <a:ea typeface="楷体" panose="02010609060101010101" pitchFamily="49" charset="-122"/>
              </a:rPr>
              <a:t>.</a:t>
            </a:r>
            <a:endParaRPr lang="zh-CN" altLang="en-US"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zh-CN" sz="2800" dirty="0">
                <a:latin typeface="Times New Roman" panose="02020603050405020304" pitchFamily="18" charset="0"/>
                <a:ea typeface="楷体" panose="02010609060101010101" pitchFamily="49" charset="-122"/>
              </a:rPr>
              <a:t>U-Boot环境变量</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ChangeArrowheads="1"/>
          </p:cNvSpPr>
          <p:nvPr/>
        </p:nvSpPr>
        <p:spPr bwMode="auto">
          <a:xfrm>
            <a:off x="0" y="753014"/>
            <a:ext cx="27898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zh-CN" sz="2800" b="0" dirty="0">
                <a:solidFill>
                  <a:srgbClr val="333333"/>
                </a:solidFill>
                <a:latin typeface="Times New Roman" panose="02020603050405020304" pitchFamily="18" charset="0"/>
                <a:ea typeface="+mn-ea"/>
                <a:cs typeface="Times New Roman" panose="02020603050405020304" pitchFamily="18" charset="0"/>
              </a:rPr>
              <a:t>2.4 U-Boot命令</a:t>
            </a:r>
            <a:endParaRPr lang="zh-CN" altLang="zh-CN" sz="2800" b="0" dirty="0">
              <a:latin typeface="Times New Roman" panose="02020603050405020304" pitchFamily="18" charset="0"/>
              <a:ea typeface="+mn-ea"/>
              <a:cs typeface="Times New Roman" panose="02020603050405020304" pitchFamily="18" charset="0"/>
            </a:endParaRPr>
          </a:p>
        </p:txBody>
      </p:sp>
      <p:sp>
        <p:nvSpPr>
          <p:cNvPr id="51203" name="矩形 2"/>
          <p:cNvSpPr>
            <a:spLocks noChangeArrowheads="1"/>
          </p:cNvSpPr>
          <p:nvPr/>
        </p:nvSpPr>
        <p:spPr bwMode="auto">
          <a:xfrm>
            <a:off x="263352" y="1268413"/>
            <a:ext cx="11665296" cy="3777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0"/>
              </a:spcBef>
              <a:buClrTx/>
              <a:buFontTx/>
              <a:buNone/>
            </a:pPr>
            <a:r>
              <a:rPr lang="en-US" altLang="zh-CN" b="0" dirty="0">
                <a:latin typeface="Times New Roman" panose="02020603050405020304" pitchFamily="18" charset="0"/>
                <a:ea typeface="楷体" panose="02010609060101010101" pitchFamily="49" charset="-122"/>
              </a:rPr>
              <a:t>        U-Boot</a:t>
            </a:r>
            <a:r>
              <a:rPr lang="zh-CN" altLang="zh-CN" b="0" dirty="0">
                <a:latin typeface="Times New Roman" panose="02020603050405020304" pitchFamily="18" charset="0"/>
                <a:ea typeface="楷体" panose="02010609060101010101" pitchFamily="49" charset="-122"/>
              </a:rPr>
              <a:t>上电启动后，按任意键退出自启动状态，</a:t>
            </a:r>
            <a:r>
              <a:rPr lang="zh-CN" altLang="zh-CN" dirty="0">
                <a:solidFill>
                  <a:srgbClr val="FF0000"/>
                </a:solidFill>
                <a:latin typeface="Times New Roman" panose="02020603050405020304" pitchFamily="18" charset="0"/>
                <a:ea typeface="楷体" panose="02010609060101010101" pitchFamily="49" charset="-122"/>
              </a:rPr>
              <a:t>进入命令行状态</a:t>
            </a:r>
            <a:r>
              <a:rPr lang="zh-CN" altLang="zh-CN" b="0" dirty="0">
                <a:latin typeface="Times New Roman" panose="02020603050405020304" pitchFamily="18" charset="0"/>
                <a:ea typeface="楷体" panose="02010609060101010101" pitchFamily="49" charset="-122"/>
              </a:rPr>
              <a:t>。</a:t>
            </a:r>
            <a:endParaRPr lang="en-US" altLang="zh-CN" b="0" dirty="0">
              <a:latin typeface="Times New Roman" panose="02020603050405020304" pitchFamily="18" charset="0"/>
              <a:ea typeface="楷体" panose="02010609060101010101" pitchFamily="49" charset="-122"/>
            </a:endParaRPr>
          </a:p>
          <a:p>
            <a:pPr algn="just" eaLnBrk="1" hangingPunct="1">
              <a:lnSpc>
                <a:spcPct val="200000"/>
              </a:lnSpc>
              <a:spcBef>
                <a:spcPct val="0"/>
              </a:spcBef>
              <a:buClrTx/>
              <a:buFontTx/>
              <a:buNone/>
            </a:pPr>
            <a:r>
              <a:rPr lang="en-US" altLang="zh-CN"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在提示符下，可以输入</a:t>
            </a: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特有的命令完成相应的功能。</a:t>
            </a: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提供了更加周详的命令帮助，通过</a:t>
            </a:r>
            <a:r>
              <a:rPr lang="en-US" altLang="zh-CN" b="0" dirty="0">
                <a:latin typeface="Times New Roman" panose="02020603050405020304" pitchFamily="18" charset="0"/>
                <a:ea typeface="楷体" panose="02010609060101010101" pitchFamily="49" charset="-122"/>
              </a:rPr>
              <a:t>help</a:t>
            </a:r>
            <a:r>
              <a:rPr lang="zh-CN" altLang="zh-CN" b="0" dirty="0">
                <a:latin typeface="Times New Roman" panose="02020603050405020304" pitchFamily="18" charset="0"/>
                <a:ea typeface="楷体" panose="02010609060101010101" pitchFamily="49" charset="-122"/>
              </a:rPr>
              <a:t>命令不仅可以得到当前</a:t>
            </a: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的所有命令列表，还能够查看每个命令的参数说明。</a:t>
            </a:r>
            <a:endParaRPr lang="zh-CN" altLang="en-US" b="0" dirty="0">
              <a:latin typeface="Times New Roman" panose="02020603050405020304" pitchFamily="18" charset="0"/>
              <a:ea typeface="楷体" panose="02010609060101010101" pitchFamily="49" charset="-122"/>
            </a:endParaRPr>
          </a:p>
          <a:p>
            <a:pPr eaLnBrk="1" hangingPunct="1">
              <a:lnSpc>
                <a:spcPct val="200000"/>
              </a:lnSpc>
              <a:spcBef>
                <a:spcPct val="0"/>
              </a:spcBef>
              <a:buClrTx/>
              <a:buFontTx/>
              <a:buNone/>
            </a:pPr>
            <a:endParaRPr lang="zh-CN" altLang="en-US" sz="2800"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2. U-</a:t>
            </a:r>
            <a:r>
              <a:rPr lang="zh-CN" altLang="zh-CN" sz="2800" b="0" dirty="0">
                <a:solidFill>
                  <a:schemeClr val="tx1"/>
                </a:solidFill>
                <a:latin typeface="Times New Roman" panose="02020603050405020304" pitchFamily="18" charset="0"/>
                <a:ea typeface="+mn-ea"/>
                <a:cs typeface="Times New Roman" panose="02020603050405020304" pitchFamily="18" charset="0"/>
              </a:rPr>
              <a:t>Boot</a:t>
            </a:r>
            <a:r>
              <a:rPr lang="en-US" altLang="zh-CN" sz="2800" b="0" dirty="0">
                <a:solidFill>
                  <a:schemeClr val="tx1"/>
                </a:solidFill>
                <a:latin typeface="Times New Roman" panose="02020603050405020304" pitchFamily="18" charset="0"/>
                <a:ea typeface="+mn-ea"/>
                <a:cs typeface="Times New Roman" panose="02020603050405020304" pitchFamily="18" charset="0"/>
              </a:rPr>
              <a:t>—</a:t>
            </a:r>
            <a:r>
              <a:rPr lang="zh-CN" altLang="zh-CN" sz="2800" dirty="0">
                <a:latin typeface="Times New Roman" panose="02020603050405020304" pitchFamily="18" charset="0"/>
                <a:ea typeface="楷体" panose="02010609060101010101" pitchFamily="49" charset="-122"/>
              </a:rPr>
              <a:t>U-Boot</a:t>
            </a:r>
            <a:r>
              <a:rPr lang="zh-CN" altLang="en-US" sz="2800" dirty="0">
                <a:latin typeface="Times New Roman" panose="02020603050405020304" pitchFamily="18" charset="0"/>
                <a:ea typeface="楷体" panose="02010609060101010101" pitchFamily="49" charset="-122"/>
              </a:rPr>
              <a:t>命令</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3648076" y="0"/>
            <a:ext cx="37449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3200">
                <a:latin typeface="Arial" panose="020B0604020202020204" pitchFamily="34" charset="0"/>
                <a:ea typeface="宋体" panose="02010600030101010101" pitchFamily="2" charset="-122"/>
              </a:rPr>
              <a:t>目    录 </a:t>
            </a:r>
            <a:endParaRPr lang="zh-CN" altLang="en-US" sz="3200">
              <a:latin typeface="Arial" panose="020B0604020202020204" pitchFamily="34" charset="0"/>
              <a:ea typeface="宋体" panose="02010600030101010101" pitchFamily="2" charset="-122"/>
            </a:endParaRPr>
          </a:p>
        </p:txBody>
      </p:sp>
      <p:sp>
        <p:nvSpPr>
          <p:cNvPr id="19459" name="矩形 2"/>
          <p:cNvSpPr>
            <a:spLocks noChangeArrowheads="1"/>
          </p:cNvSpPr>
          <p:nvPr/>
        </p:nvSpPr>
        <p:spPr bwMode="auto">
          <a:xfrm>
            <a:off x="2243139" y="765175"/>
            <a:ext cx="7705725"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zh-CN" sz="3200" dirty="0">
                <a:solidFill>
                  <a:schemeClr val="accent2"/>
                </a:solidFill>
              </a:rPr>
              <a:t>Boot Loader基本概念与典型结构</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2.  </a:t>
            </a:r>
            <a:r>
              <a:rPr lang="zh-CN" altLang="zh-CN" sz="3200" dirty="0">
                <a:solidFill>
                  <a:schemeClr val="accent2"/>
                </a:solidFill>
              </a:rPr>
              <a:t>U-Boot </a:t>
            </a:r>
            <a:endParaRPr lang="en-US" altLang="zh-CN" sz="3200" dirty="0">
              <a:solidFill>
                <a:schemeClr val="accent2"/>
              </a:solidFill>
            </a:endParaRPr>
          </a:p>
          <a:p>
            <a:pPr eaLnBrk="1" hangingPunct="1">
              <a:lnSpc>
                <a:spcPct val="150000"/>
              </a:lnSpc>
              <a:spcBef>
                <a:spcPct val="0"/>
              </a:spcBef>
              <a:buClrTx/>
              <a:buFontTx/>
              <a:buNone/>
            </a:pPr>
            <a:r>
              <a:rPr lang="zh-CN" altLang="zh-CN" sz="3200" dirty="0">
                <a:solidFill>
                  <a:schemeClr val="accent2"/>
                </a:solidFill>
              </a:rPr>
              <a:t>3</a:t>
            </a:r>
            <a:r>
              <a:rPr lang="en-US" altLang="zh-CN" sz="3200" dirty="0">
                <a:solidFill>
                  <a:schemeClr val="accent2"/>
                </a:solidFill>
              </a:rPr>
              <a:t>.</a:t>
            </a:r>
            <a:r>
              <a:rPr lang="zh-CN" altLang="zh-CN" sz="3200" dirty="0">
                <a:solidFill>
                  <a:schemeClr val="accent2"/>
                </a:solidFill>
              </a:rPr>
              <a:t> </a:t>
            </a:r>
            <a:r>
              <a:rPr lang="zh-CN" altLang="zh-CN" sz="3200" dirty="0">
                <a:solidFill>
                  <a:srgbClr val="FF0000"/>
                </a:solidFill>
              </a:rPr>
              <a:t>交叉开发环境的建立</a:t>
            </a:r>
            <a:endParaRPr lang="zh-CN" altLang="zh-CN" sz="3200" dirty="0">
              <a:solidFill>
                <a:srgbClr val="FF0000"/>
              </a:solidFill>
            </a:endParaRPr>
          </a:p>
          <a:p>
            <a:pPr eaLnBrk="1" hangingPunct="1">
              <a:lnSpc>
                <a:spcPct val="150000"/>
              </a:lnSpc>
              <a:spcBef>
                <a:spcPct val="0"/>
              </a:spcBef>
              <a:buClrTx/>
              <a:buFontTx/>
              <a:buNone/>
            </a:pPr>
            <a:r>
              <a:rPr lang="en-US" altLang="zh-CN" sz="3200" dirty="0">
                <a:solidFill>
                  <a:schemeClr val="accent2"/>
                </a:solidFill>
              </a:rPr>
              <a:t>4. </a:t>
            </a:r>
            <a:r>
              <a:rPr lang="zh-CN" altLang="zh-CN" sz="3200" dirty="0">
                <a:solidFill>
                  <a:schemeClr val="accent2"/>
                </a:solidFill>
              </a:rPr>
              <a:t>交叉编译工具链</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5. U-Boot</a:t>
            </a:r>
            <a:r>
              <a:rPr lang="zh-CN" altLang="en-US" sz="3200" dirty="0">
                <a:solidFill>
                  <a:schemeClr val="accent2"/>
                </a:solidFill>
              </a:rPr>
              <a:t>移植</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6. </a:t>
            </a:r>
            <a:r>
              <a:rPr lang="zh-CN" altLang="en-US" sz="3200" dirty="0">
                <a:solidFill>
                  <a:schemeClr val="accent2"/>
                </a:solidFill>
              </a:rPr>
              <a:t>设备驱动介绍</a:t>
            </a:r>
            <a:endParaRPr lang="zh-CN" altLang="en-US" sz="3200" dirty="0">
              <a:solidFill>
                <a:schemeClr val="accent2"/>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86039" y="1700213"/>
            <a:ext cx="7019925"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矩形 1"/>
          <p:cNvSpPr>
            <a:spLocks noChangeArrowheads="1"/>
          </p:cNvSpPr>
          <p:nvPr/>
        </p:nvSpPr>
        <p:spPr bwMode="auto">
          <a:xfrm>
            <a:off x="2135188" y="908051"/>
            <a:ext cx="82804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zh-CN" sz="2800" b="0" dirty="0">
                <a:latin typeface="Times New Roman" panose="02020603050405020304" pitchFamily="18" charset="0"/>
                <a:ea typeface="楷体" panose="02010609060101010101" pitchFamily="49" charset="-122"/>
              </a:rPr>
              <a:t>主机</a:t>
            </a:r>
            <a:r>
              <a:rPr lang="en-US" altLang="zh-CN" sz="2800" b="0" dirty="0">
                <a:latin typeface="Times New Roman" panose="02020603050405020304" pitchFamily="18" charset="0"/>
                <a:ea typeface="楷体" panose="02010609060101010101" pitchFamily="49" charset="-122"/>
              </a:rPr>
              <a:t>-</a:t>
            </a:r>
            <a:r>
              <a:rPr lang="zh-CN" altLang="zh-CN" sz="2800" b="0" dirty="0">
                <a:latin typeface="Times New Roman" panose="02020603050405020304" pitchFamily="18" charset="0"/>
                <a:ea typeface="楷体" panose="02010609060101010101" pitchFamily="49" charset="-122"/>
              </a:rPr>
              <a:t>目标机交叉开发环境模式（</a:t>
            </a:r>
            <a:r>
              <a:rPr lang="en-US" altLang="zh-CN" sz="2800" b="0" dirty="0">
                <a:latin typeface="Times New Roman" panose="02020603050405020304" pitchFamily="18" charset="0"/>
                <a:ea typeface="楷体" panose="02010609060101010101" pitchFamily="49" charset="-122"/>
              </a:rPr>
              <a:t>Host/target</a:t>
            </a:r>
            <a:r>
              <a:rPr lang="zh-CN" altLang="zh-CN" sz="2800" b="0" dirty="0">
                <a:latin typeface="Times New Roman" panose="02020603050405020304" pitchFamily="18" charset="0"/>
                <a:ea typeface="楷体" panose="02010609060101010101" pitchFamily="49" charset="-122"/>
              </a:rPr>
              <a:t>）</a:t>
            </a:r>
            <a:endParaRPr lang="zh-CN" altLang="zh-CN" sz="2800"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3.</a:t>
            </a:r>
            <a:r>
              <a:rPr lang="zh-CN" altLang="zh-CN" sz="2800" b="0" dirty="0">
                <a:solidFill>
                  <a:schemeClr val="tx1"/>
                </a:solidFill>
                <a:latin typeface="+mn-ea"/>
                <a:ea typeface="+mn-ea"/>
              </a:rPr>
              <a:t>交叉开发环境的建立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335280" y="1064895"/>
            <a:ext cx="11521440" cy="472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spcBef>
                <a:spcPct val="0"/>
              </a:spcBef>
              <a:buClrTx/>
              <a:buFont typeface="Wingdings" panose="05000000000000000000" pitchFamily="2" charset="2"/>
              <a:buChar char="p"/>
            </a:pPr>
            <a:r>
              <a:rPr lang="zh-CN" altLang="zh-CN" b="0" dirty="0">
                <a:latin typeface="Times New Roman" panose="02020603050405020304" pitchFamily="18" charset="0"/>
                <a:ea typeface="楷体" panose="02010609060101010101" pitchFamily="49" charset="-122"/>
              </a:rPr>
              <a:t>开发主机一般指通用计算机，如</a:t>
            </a:r>
            <a:r>
              <a:rPr lang="en-US" altLang="zh-CN" dirty="0">
                <a:solidFill>
                  <a:srgbClr val="FF0000"/>
                </a:solidFill>
                <a:latin typeface="Times New Roman" panose="02020603050405020304" pitchFamily="18" charset="0"/>
                <a:ea typeface="楷体" panose="02010609060101010101" pitchFamily="49" charset="-122"/>
              </a:rPr>
              <a:t>PC</a:t>
            </a:r>
            <a:r>
              <a:rPr lang="zh-CN" altLang="zh-CN" b="0" dirty="0">
                <a:latin typeface="Times New Roman" panose="02020603050405020304" pitchFamily="18" charset="0"/>
                <a:ea typeface="楷体" panose="02010609060101010101" pitchFamily="49" charset="-122"/>
              </a:rPr>
              <a:t>等。</a:t>
            </a:r>
            <a:endParaRPr lang="zh-CN" altLang="zh-CN" b="0" dirty="0">
              <a:latin typeface="Times New Roman" panose="02020603050405020304" pitchFamily="18" charset="0"/>
              <a:ea typeface="楷体" panose="02010609060101010101" pitchFamily="49" charset="-122"/>
            </a:endParaRPr>
          </a:p>
          <a:p>
            <a:pPr marL="457200" indent="-457200" eaLnBrk="1" hangingPunct="1">
              <a:lnSpc>
                <a:spcPct val="150000"/>
              </a:lnSpc>
              <a:spcBef>
                <a:spcPct val="0"/>
              </a:spcBef>
              <a:buClrTx/>
              <a:buFont typeface="Wingdings" panose="05000000000000000000" pitchFamily="2" charset="2"/>
              <a:buChar char="p"/>
            </a:pPr>
            <a:r>
              <a:rPr lang="zh-CN" altLang="zh-CN" b="0" dirty="0">
                <a:latin typeface="Times New Roman" panose="02020603050405020304" pitchFamily="18" charset="0"/>
                <a:ea typeface="楷体" panose="02010609060101010101" pitchFamily="49" charset="-122"/>
              </a:rPr>
              <a:t>目标机指</a:t>
            </a:r>
            <a:r>
              <a:rPr lang="zh-CN" altLang="zh-CN" dirty="0">
                <a:solidFill>
                  <a:srgbClr val="FF0000"/>
                </a:solidFill>
                <a:latin typeface="Times New Roman" panose="02020603050405020304" pitchFamily="18" charset="0"/>
                <a:ea typeface="楷体" panose="02010609060101010101" pitchFamily="49" charset="-122"/>
              </a:rPr>
              <a:t>嵌入式开发板</a:t>
            </a:r>
            <a:r>
              <a:rPr lang="zh-CN" altLang="zh-CN" b="0" dirty="0">
                <a:latin typeface="Times New Roman" panose="02020603050405020304" pitchFamily="18" charset="0"/>
                <a:ea typeface="楷体" panose="02010609060101010101" pitchFamily="49" charset="-122"/>
              </a:rPr>
              <a:t>（系统）。</a:t>
            </a:r>
            <a:endParaRPr lang="zh-CN"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Tx/>
              <a:buNone/>
            </a:pPr>
            <a:endParaRPr lang="en-US" altLang="zh-CN"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Tx/>
              <a:buNone/>
            </a:pPr>
            <a:r>
              <a:rPr lang="en-US" altLang="zh-CN"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通过交叉开发环境，在主机上使用开发工具（如各种</a:t>
            </a:r>
            <a:r>
              <a:rPr lang="en-US" altLang="zh-CN" b="0" dirty="0">
                <a:latin typeface="Times New Roman" panose="02020603050405020304" pitchFamily="18" charset="0"/>
                <a:ea typeface="楷体" panose="02010609060101010101" pitchFamily="49" charset="-122"/>
              </a:rPr>
              <a:t>SDK</a:t>
            </a:r>
            <a:r>
              <a:rPr lang="zh-CN" altLang="zh-CN" b="0" dirty="0">
                <a:latin typeface="Times New Roman" panose="02020603050405020304" pitchFamily="18" charset="0"/>
                <a:ea typeface="楷体" panose="02010609060101010101" pitchFamily="49" charset="-122"/>
              </a:rPr>
              <a:t>），针对目标机设计应用系统进行设计工作，然后下载到目标机上运行。</a:t>
            </a:r>
            <a:endParaRPr lang="zh-CN" altLang="en-US"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3.</a:t>
            </a:r>
            <a:r>
              <a:rPr lang="zh-CN" altLang="zh-CN" sz="2800" b="0" dirty="0">
                <a:solidFill>
                  <a:schemeClr val="tx1"/>
                </a:solidFill>
                <a:latin typeface="+mn-ea"/>
                <a:ea typeface="+mn-ea"/>
              </a:rPr>
              <a:t>交叉开发环境的建立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1"/>
          <p:cNvSpPr>
            <a:spLocks noChangeArrowheads="1"/>
          </p:cNvSpPr>
          <p:nvPr/>
        </p:nvSpPr>
        <p:spPr bwMode="auto">
          <a:xfrm>
            <a:off x="263352" y="1268760"/>
            <a:ext cx="1180931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 typeface="Arial" panose="020B0604020202020204" pitchFamily="34" charset="0"/>
              <a:buNone/>
            </a:pPr>
            <a:r>
              <a:rPr lang="zh-CN" altLang="zh-CN" b="0" dirty="0">
                <a:latin typeface="Times New Roman" panose="02020603050405020304" pitchFamily="18" charset="0"/>
                <a:ea typeface="+mn-ea"/>
                <a:cs typeface="Times New Roman" panose="02020603050405020304" pitchFamily="18" charset="0"/>
              </a:rPr>
              <a:t>交叉开发模式一般采用以下</a:t>
            </a:r>
            <a:r>
              <a:rPr lang="en-US" altLang="zh-CN" b="0" dirty="0">
                <a:latin typeface="Times New Roman" panose="02020603050405020304" pitchFamily="18" charset="0"/>
                <a:ea typeface="+mn-ea"/>
                <a:cs typeface="Times New Roman" panose="02020603050405020304" pitchFamily="18" charset="0"/>
              </a:rPr>
              <a:t>3</a:t>
            </a:r>
            <a:r>
              <a:rPr lang="zh-CN" altLang="zh-CN" b="0" dirty="0">
                <a:latin typeface="Times New Roman" panose="02020603050405020304" pitchFamily="18" charset="0"/>
                <a:ea typeface="+mn-ea"/>
                <a:cs typeface="Times New Roman" panose="02020603050405020304" pitchFamily="18" charset="0"/>
              </a:rPr>
              <a:t>个步骤：</a:t>
            </a:r>
            <a:endParaRPr lang="en-US" altLang="zh-CN" b="0" dirty="0">
              <a:latin typeface="Times New Roman" panose="02020603050405020304" pitchFamily="18" charset="0"/>
              <a:ea typeface="+mn-ea"/>
              <a:cs typeface="Times New Roman" panose="02020603050405020304" pitchFamily="18" charset="0"/>
            </a:endParaRPr>
          </a:p>
          <a:p>
            <a:pPr algn="just" eaLnBrk="1" hangingPunct="1">
              <a:spcBef>
                <a:spcPct val="0"/>
              </a:spcBef>
              <a:buClrTx/>
              <a:buFont typeface="Arial" panose="020B0604020202020204" pitchFamily="34" charset="0"/>
              <a:buNone/>
            </a:pPr>
            <a:endParaRPr lang="en-US" altLang="zh-CN" b="0" dirty="0">
              <a:latin typeface="Times New Roman" panose="02020603050405020304" pitchFamily="18" charset="0"/>
              <a:ea typeface="+mn-ea"/>
              <a:cs typeface="Times New Roman" panose="02020603050405020304" pitchFamily="18" charset="0"/>
            </a:endParaRPr>
          </a:p>
          <a:p>
            <a:pPr algn="just" eaLnBrk="1" hangingPunct="1">
              <a:spcBef>
                <a:spcPct val="0"/>
              </a:spcBef>
              <a:buClrTx/>
              <a:buFont typeface="Arial" panose="020B0604020202020204" pitchFamily="34" charset="0"/>
              <a:buNone/>
            </a:pPr>
            <a:r>
              <a:rPr lang="zh-CN" altLang="zh-CN"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1</a:t>
            </a:r>
            <a:r>
              <a:rPr lang="zh-CN" altLang="zh-CN" b="0" dirty="0">
                <a:latin typeface="Times New Roman" panose="02020603050405020304" pitchFamily="18" charset="0"/>
                <a:ea typeface="+mn-ea"/>
                <a:cs typeface="Times New Roman" panose="02020603050405020304" pitchFamily="18" charset="0"/>
              </a:rPr>
              <a:t>）在主机上编译 </a:t>
            </a:r>
            <a:r>
              <a:rPr lang="en-US" altLang="zh-CN" dirty="0" err="1">
                <a:solidFill>
                  <a:srgbClr val="FF0000"/>
                </a:solidFill>
                <a:latin typeface="Times New Roman" panose="02020603050405020304" pitchFamily="18" charset="0"/>
                <a:ea typeface="+mn-ea"/>
                <a:cs typeface="Times New Roman" panose="02020603050405020304" pitchFamily="18" charset="0"/>
              </a:rPr>
              <a:t>BootLoader</a:t>
            </a:r>
            <a:r>
              <a:rPr lang="en-US" altLang="zh-CN" dirty="0">
                <a:solidFill>
                  <a:srgbClr val="FF0000"/>
                </a:solidFill>
                <a:latin typeface="Times New Roman" panose="02020603050405020304" pitchFamily="18" charset="0"/>
                <a:ea typeface="+mn-ea"/>
                <a:cs typeface="Times New Roman" panose="02020603050405020304" pitchFamily="18" charset="0"/>
              </a:rPr>
              <a:t>(</a:t>
            </a:r>
            <a:r>
              <a:rPr lang="zh-CN" altLang="zh-CN" dirty="0">
                <a:solidFill>
                  <a:srgbClr val="FF0000"/>
                </a:solidFill>
                <a:latin typeface="Times New Roman" panose="02020603050405020304" pitchFamily="18" charset="0"/>
                <a:ea typeface="+mn-ea"/>
                <a:cs typeface="Times New Roman" panose="02020603050405020304" pitchFamily="18" charset="0"/>
              </a:rPr>
              <a:t>引导加载程序</a:t>
            </a:r>
            <a:r>
              <a:rPr lang="en-US" altLang="zh-CN" dirty="0">
                <a:solidFill>
                  <a:srgbClr val="FF0000"/>
                </a:solidFill>
                <a:latin typeface="Times New Roman" panose="02020603050405020304" pitchFamily="18" charset="0"/>
                <a:ea typeface="+mn-ea"/>
                <a:cs typeface="Times New Roman" panose="02020603050405020304" pitchFamily="18" charset="0"/>
              </a:rPr>
              <a:t>)</a:t>
            </a:r>
            <a:r>
              <a:rPr lang="zh-CN" altLang="zh-CN" b="0" dirty="0">
                <a:latin typeface="Times New Roman" panose="02020603050405020304" pitchFamily="18" charset="0"/>
                <a:ea typeface="+mn-ea"/>
                <a:cs typeface="Times New Roman" panose="02020603050405020304" pitchFamily="18" charset="0"/>
              </a:rPr>
              <a:t>，然后烧写到目标板。</a:t>
            </a:r>
            <a:endParaRPr lang="en-US" altLang="zh-CN" b="0" dirty="0">
              <a:latin typeface="Times New Roman" panose="02020603050405020304" pitchFamily="18" charset="0"/>
              <a:ea typeface="+mn-ea"/>
              <a:cs typeface="Times New Roman" panose="02020603050405020304" pitchFamily="18" charset="0"/>
            </a:endParaRPr>
          </a:p>
          <a:p>
            <a:pPr algn="just" eaLnBrk="1" hangingPunct="1">
              <a:spcBef>
                <a:spcPct val="0"/>
              </a:spcBef>
              <a:buClrTx/>
              <a:buFont typeface="Arial" panose="020B0604020202020204" pitchFamily="34" charset="0"/>
              <a:buNone/>
            </a:pPr>
            <a:endParaRPr lang="en-US" altLang="zh-CN" b="0" dirty="0">
              <a:latin typeface="Times New Roman" panose="02020603050405020304" pitchFamily="18" charset="0"/>
              <a:ea typeface="+mn-ea"/>
              <a:cs typeface="Times New Roman" panose="02020603050405020304" pitchFamily="18" charset="0"/>
            </a:endParaRPr>
          </a:p>
          <a:p>
            <a:pPr algn="just" eaLnBrk="1" hangingPunct="1">
              <a:spcBef>
                <a:spcPct val="0"/>
              </a:spcBef>
              <a:buClrTx/>
              <a:buFont typeface="Arial" panose="020B0604020202020204" pitchFamily="34" charset="0"/>
              <a:buNone/>
            </a:pPr>
            <a:r>
              <a:rPr lang="zh-CN" altLang="zh-CN"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2</a:t>
            </a:r>
            <a:r>
              <a:rPr lang="zh-CN" altLang="zh-CN" b="0" dirty="0">
                <a:latin typeface="Times New Roman" panose="02020603050405020304" pitchFamily="18" charset="0"/>
                <a:ea typeface="+mn-ea"/>
                <a:cs typeface="Times New Roman" panose="02020603050405020304" pitchFamily="18" charset="0"/>
              </a:rPr>
              <a:t>）在主机上编译 </a:t>
            </a:r>
            <a:r>
              <a:rPr lang="en-US" altLang="zh-CN" dirty="0">
                <a:solidFill>
                  <a:srgbClr val="FF0000"/>
                </a:solidFill>
                <a:latin typeface="Times New Roman" panose="02020603050405020304" pitchFamily="18" charset="0"/>
                <a:ea typeface="+mn-ea"/>
                <a:cs typeface="Times New Roman" panose="02020603050405020304" pitchFamily="18" charset="0"/>
              </a:rPr>
              <a:t>Linux </a:t>
            </a:r>
            <a:r>
              <a:rPr lang="zh-CN" altLang="zh-CN" dirty="0">
                <a:solidFill>
                  <a:srgbClr val="FF0000"/>
                </a:solidFill>
                <a:latin typeface="Times New Roman" panose="02020603050405020304" pitchFamily="18" charset="0"/>
                <a:ea typeface="+mn-ea"/>
                <a:cs typeface="Times New Roman" panose="02020603050405020304" pitchFamily="18" charset="0"/>
              </a:rPr>
              <a:t>内核</a:t>
            </a:r>
            <a:r>
              <a:rPr lang="zh-CN" altLang="zh-CN" b="0" dirty="0">
                <a:latin typeface="Times New Roman" panose="02020603050405020304" pitchFamily="18" charset="0"/>
                <a:ea typeface="+mn-ea"/>
                <a:cs typeface="Times New Roman" panose="02020603050405020304" pitchFamily="18" charset="0"/>
              </a:rPr>
              <a:t>，然后通过 </a:t>
            </a:r>
            <a:r>
              <a:rPr lang="en-US" altLang="zh-CN" b="0" dirty="0" err="1">
                <a:latin typeface="Times New Roman" panose="02020603050405020304" pitchFamily="18" charset="0"/>
                <a:ea typeface="+mn-ea"/>
                <a:cs typeface="Times New Roman" panose="02020603050405020304" pitchFamily="18" charset="0"/>
              </a:rPr>
              <a:t>BootLoader</a:t>
            </a:r>
            <a:r>
              <a:rPr lang="en-US" altLang="zh-CN" b="0" dirty="0">
                <a:latin typeface="Times New Roman" panose="02020603050405020304" pitchFamily="18" charset="0"/>
                <a:ea typeface="+mn-ea"/>
                <a:cs typeface="Times New Roman" panose="02020603050405020304" pitchFamily="18" charset="0"/>
              </a:rPr>
              <a:t> </a:t>
            </a:r>
            <a:r>
              <a:rPr lang="zh-CN" altLang="zh-CN" b="0" dirty="0">
                <a:latin typeface="Times New Roman" panose="02020603050405020304" pitchFamily="18" charset="0"/>
                <a:ea typeface="+mn-ea"/>
                <a:cs typeface="Times New Roman" panose="02020603050405020304" pitchFamily="18" charset="0"/>
              </a:rPr>
              <a:t>下载到目标板以启动或烧写到 </a:t>
            </a:r>
            <a:r>
              <a:rPr lang="en-US" altLang="zh-CN" b="0" dirty="0">
                <a:latin typeface="Times New Roman" panose="02020603050405020304" pitchFamily="18" charset="0"/>
                <a:ea typeface="+mn-ea"/>
                <a:cs typeface="Times New Roman" panose="02020603050405020304" pitchFamily="18" charset="0"/>
              </a:rPr>
              <a:t>Flash</a:t>
            </a:r>
            <a:r>
              <a:rPr lang="zh-CN" altLang="zh-CN" b="0" dirty="0">
                <a:latin typeface="Times New Roman" panose="02020603050405020304" pitchFamily="18" charset="0"/>
                <a:ea typeface="+mn-ea"/>
                <a:cs typeface="Times New Roman" panose="02020603050405020304" pitchFamily="18" charset="0"/>
              </a:rPr>
              <a:t>。</a:t>
            </a:r>
            <a:endParaRPr lang="en-US" altLang="zh-CN" b="0" dirty="0">
              <a:latin typeface="Times New Roman" panose="02020603050405020304" pitchFamily="18" charset="0"/>
              <a:ea typeface="+mn-ea"/>
              <a:cs typeface="Times New Roman" panose="02020603050405020304" pitchFamily="18" charset="0"/>
            </a:endParaRPr>
          </a:p>
          <a:p>
            <a:pPr algn="just" eaLnBrk="1" hangingPunct="1">
              <a:spcBef>
                <a:spcPct val="0"/>
              </a:spcBef>
              <a:buClrTx/>
              <a:buFont typeface="Arial" panose="020B0604020202020204" pitchFamily="34" charset="0"/>
              <a:buNone/>
            </a:pPr>
            <a:endParaRPr lang="en-US" altLang="zh-CN" b="0" dirty="0">
              <a:latin typeface="Times New Roman" panose="02020603050405020304" pitchFamily="18" charset="0"/>
              <a:ea typeface="+mn-ea"/>
              <a:cs typeface="Times New Roman" panose="02020603050405020304" pitchFamily="18" charset="0"/>
            </a:endParaRPr>
          </a:p>
          <a:p>
            <a:pPr algn="just" eaLnBrk="1" hangingPunct="1">
              <a:spcBef>
                <a:spcPct val="0"/>
              </a:spcBef>
              <a:buClrTx/>
              <a:buFont typeface="Arial" panose="020B0604020202020204" pitchFamily="34" charset="0"/>
              <a:buNone/>
            </a:pPr>
            <a:r>
              <a:rPr lang="zh-CN" altLang="zh-CN"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3</a:t>
            </a:r>
            <a:r>
              <a:rPr lang="zh-CN" altLang="zh-CN" b="0" dirty="0">
                <a:latin typeface="Times New Roman" panose="02020603050405020304" pitchFamily="18" charset="0"/>
                <a:ea typeface="+mn-ea"/>
                <a:cs typeface="Times New Roman" panose="02020603050405020304" pitchFamily="18" charset="0"/>
              </a:rPr>
              <a:t>）在主机上编译各类</a:t>
            </a:r>
            <a:r>
              <a:rPr lang="zh-CN" altLang="zh-CN" dirty="0">
                <a:solidFill>
                  <a:srgbClr val="FF0000"/>
                </a:solidFill>
                <a:latin typeface="Times New Roman" panose="02020603050405020304" pitchFamily="18" charset="0"/>
                <a:ea typeface="+mn-ea"/>
                <a:cs typeface="Times New Roman" panose="02020603050405020304" pitchFamily="18" charset="0"/>
              </a:rPr>
              <a:t>应用程序</a:t>
            </a:r>
            <a:r>
              <a:rPr lang="zh-CN" altLang="zh-CN" b="0" dirty="0">
                <a:latin typeface="Times New Roman" panose="02020603050405020304" pitchFamily="18" charset="0"/>
                <a:ea typeface="+mn-ea"/>
                <a:cs typeface="Times New Roman" panose="02020603050405020304" pitchFamily="18" charset="0"/>
              </a:rPr>
              <a:t>，通过 </a:t>
            </a:r>
            <a:r>
              <a:rPr lang="en-US" altLang="zh-CN" b="0" dirty="0">
                <a:latin typeface="Times New Roman" panose="02020603050405020304" pitchFamily="18" charset="0"/>
                <a:ea typeface="+mn-ea"/>
                <a:cs typeface="Times New Roman" panose="02020603050405020304" pitchFamily="18" charset="0"/>
              </a:rPr>
              <a:t>NFS </a:t>
            </a:r>
            <a:r>
              <a:rPr lang="zh-CN" altLang="zh-CN" b="0" dirty="0">
                <a:latin typeface="Times New Roman" panose="02020603050405020304" pitchFamily="18" charset="0"/>
                <a:ea typeface="+mn-ea"/>
                <a:cs typeface="Times New Roman" panose="02020603050405020304" pitchFamily="18" charset="0"/>
              </a:rPr>
              <a:t>运行、调试这些程序，验证无误后再将制作好的</a:t>
            </a:r>
            <a:r>
              <a:rPr lang="zh-CN" altLang="zh-CN" dirty="0">
                <a:solidFill>
                  <a:srgbClr val="FF0000"/>
                </a:solidFill>
                <a:latin typeface="Times New Roman" panose="02020603050405020304" pitchFamily="18" charset="0"/>
                <a:ea typeface="+mn-ea"/>
                <a:cs typeface="Times New Roman" panose="02020603050405020304" pitchFamily="18" charset="0"/>
              </a:rPr>
              <a:t>文件系统映像</a:t>
            </a:r>
            <a:r>
              <a:rPr lang="zh-CN" altLang="zh-CN" b="0" dirty="0">
                <a:latin typeface="Times New Roman" panose="02020603050405020304" pitchFamily="18" charset="0"/>
                <a:ea typeface="+mn-ea"/>
                <a:cs typeface="Times New Roman" panose="02020603050405020304" pitchFamily="18" charset="0"/>
              </a:rPr>
              <a:t>烧写到目标板。</a:t>
            </a:r>
            <a:endParaRPr lang="zh-CN" altLang="en-US" b="0" dirty="0">
              <a:latin typeface="Times New Roman" panose="02020603050405020304" pitchFamily="18" charset="0"/>
              <a:ea typeface="+mn-ea"/>
              <a:cs typeface="Times New Roman" panose="02020603050405020304" pitchFamily="18" charset="0"/>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3.</a:t>
            </a:r>
            <a:r>
              <a:rPr lang="zh-CN" altLang="zh-CN" sz="2800" b="0" dirty="0">
                <a:solidFill>
                  <a:schemeClr val="tx1"/>
                </a:solidFill>
                <a:latin typeface="+mn-ea"/>
                <a:ea typeface="+mn-ea"/>
              </a:rPr>
              <a:t>交叉开发环境的建立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ChangeArrowheads="1"/>
          </p:cNvSpPr>
          <p:nvPr/>
        </p:nvSpPr>
        <p:spPr bwMode="auto">
          <a:xfrm>
            <a:off x="119336" y="926423"/>
            <a:ext cx="50340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zh-CN" sz="2800" b="0" dirty="0">
                <a:solidFill>
                  <a:srgbClr val="333333"/>
                </a:solidFill>
                <a:latin typeface="Times New Roman" panose="02020603050405020304" pitchFamily="18" charset="0"/>
                <a:ea typeface="+mn-ea"/>
                <a:cs typeface="Times New Roman" panose="02020603050405020304" pitchFamily="18" charset="0"/>
              </a:rPr>
              <a:t>3.1. 主机与目标机的连接方式</a:t>
            </a:r>
            <a:endParaRPr lang="zh-CN" altLang="zh-CN" sz="2800" b="0" dirty="0">
              <a:latin typeface="Times New Roman" panose="02020603050405020304" pitchFamily="18" charset="0"/>
              <a:ea typeface="+mn-ea"/>
              <a:cs typeface="Times New Roman" panose="02020603050405020304" pitchFamily="18" charset="0"/>
            </a:endParaRPr>
          </a:p>
        </p:txBody>
      </p:sp>
      <p:sp>
        <p:nvSpPr>
          <p:cNvPr id="56323" name="矩形 2"/>
          <p:cNvSpPr>
            <a:spLocks noChangeArrowheads="1"/>
          </p:cNvSpPr>
          <p:nvPr/>
        </p:nvSpPr>
        <p:spPr bwMode="auto">
          <a:xfrm>
            <a:off x="227348" y="1772816"/>
            <a:ext cx="1173730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0"/>
              </a:spcBef>
              <a:buClrTx/>
              <a:buFont typeface="Wingdings" panose="05000000000000000000" pitchFamily="2" charset="2"/>
              <a:buChar char="ü"/>
            </a:pPr>
            <a:r>
              <a:rPr lang="zh-CN" altLang="zh-CN" b="0" dirty="0">
                <a:latin typeface="Times New Roman" panose="02020603050405020304" pitchFamily="18" charset="0"/>
                <a:ea typeface="+mn-ea"/>
                <a:cs typeface="Times New Roman" panose="02020603050405020304" pitchFamily="18" charset="0"/>
              </a:rPr>
              <a:t>主机与目标机的连接方式主要有</a:t>
            </a:r>
            <a:r>
              <a:rPr lang="zh-CN" altLang="zh-CN" dirty="0">
                <a:solidFill>
                  <a:srgbClr val="FF0000"/>
                </a:solidFill>
                <a:latin typeface="Times New Roman" panose="02020603050405020304" pitchFamily="18" charset="0"/>
                <a:ea typeface="+mn-ea"/>
                <a:cs typeface="Times New Roman" panose="02020603050405020304" pitchFamily="18" charset="0"/>
              </a:rPr>
              <a:t>串口、以太网接口、</a:t>
            </a:r>
            <a:r>
              <a:rPr lang="en-US" altLang="zh-CN" dirty="0">
                <a:solidFill>
                  <a:srgbClr val="FF0000"/>
                </a:solidFill>
                <a:latin typeface="Times New Roman" panose="02020603050405020304" pitchFamily="18" charset="0"/>
                <a:ea typeface="+mn-ea"/>
                <a:cs typeface="Times New Roman" panose="02020603050405020304" pitchFamily="18" charset="0"/>
              </a:rPr>
              <a:t>USB</a:t>
            </a:r>
            <a:r>
              <a:rPr lang="zh-CN" altLang="zh-CN" dirty="0">
                <a:solidFill>
                  <a:srgbClr val="FF0000"/>
                </a:solidFill>
                <a:latin typeface="Times New Roman" panose="02020603050405020304" pitchFamily="18" charset="0"/>
                <a:ea typeface="+mn-ea"/>
                <a:cs typeface="Times New Roman" panose="02020603050405020304" pitchFamily="18" charset="0"/>
              </a:rPr>
              <a:t>接口、</a:t>
            </a:r>
            <a:r>
              <a:rPr lang="en-US" altLang="zh-CN" dirty="0">
                <a:solidFill>
                  <a:srgbClr val="FF0000"/>
                </a:solidFill>
                <a:latin typeface="Times New Roman" panose="02020603050405020304" pitchFamily="18" charset="0"/>
                <a:ea typeface="+mn-ea"/>
                <a:cs typeface="Times New Roman" panose="02020603050405020304" pitchFamily="18" charset="0"/>
              </a:rPr>
              <a:t>JTAG</a:t>
            </a:r>
            <a:r>
              <a:rPr lang="zh-CN" altLang="zh-CN" dirty="0">
                <a:solidFill>
                  <a:srgbClr val="FF0000"/>
                </a:solidFill>
                <a:latin typeface="Times New Roman" panose="02020603050405020304" pitchFamily="18" charset="0"/>
                <a:ea typeface="+mn-ea"/>
                <a:cs typeface="Times New Roman" panose="02020603050405020304" pitchFamily="18" charset="0"/>
              </a:rPr>
              <a:t>接口</a:t>
            </a:r>
            <a:r>
              <a:rPr lang="zh-CN" altLang="zh-CN" b="0" dirty="0">
                <a:latin typeface="Times New Roman" panose="02020603050405020304" pitchFamily="18" charset="0"/>
                <a:ea typeface="+mn-ea"/>
                <a:cs typeface="Times New Roman" panose="02020603050405020304" pitchFamily="18" charset="0"/>
              </a:rPr>
              <a:t>等方式连接。</a:t>
            </a:r>
            <a:endParaRPr lang="en-US" altLang="zh-CN" b="0" dirty="0">
              <a:latin typeface="Times New Roman" panose="02020603050405020304" pitchFamily="18" charset="0"/>
              <a:ea typeface="+mn-ea"/>
              <a:cs typeface="Times New Roman" panose="02020603050405020304" pitchFamily="18" charset="0"/>
            </a:endParaRPr>
          </a:p>
          <a:p>
            <a:pPr algn="just" eaLnBrk="1" hangingPunct="1">
              <a:spcBef>
                <a:spcPct val="0"/>
              </a:spcBef>
              <a:buClrTx/>
              <a:buNone/>
            </a:pPr>
            <a:endParaRPr lang="en-US" altLang="zh-CN" b="0" dirty="0">
              <a:latin typeface="Times New Roman" panose="02020603050405020304" pitchFamily="18" charset="0"/>
              <a:ea typeface="+mn-ea"/>
              <a:cs typeface="Times New Roman" panose="02020603050405020304" pitchFamily="18" charset="0"/>
            </a:endParaRPr>
          </a:p>
          <a:p>
            <a:pPr marL="342900" indent="-342900" algn="just" eaLnBrk="1" hangingPunct="1">
              <a:spcBef>
                <a:spcPct val="0"/>
              </a:spcBef>
              <a:buClrTx/>
              <a:buFont typeface="Wingdings" panose="05000000000000000000" pitchFamily="2" charset="2"/>
              <a:buChar char="ü"/>
            </a:pPr>
            <a:r>
              <a:rPr lang="zh-CN" altLang="zh-CN" b="0" dirty="0">
                <a:latin typeface="Times New Roman" panose="02020603050405020304" pitchFamily="18" charset="0"/>
                <a:ea typeface="+mn-ea"/>
                <a:cs typeface="Times New Roman" panose="02020603050405020304" pitchFamily="18" charset="0"/>
              </a:rPr>
              <a:t>主机可以使用</a:t>
            </a:r>
            <a:r>
              <a:rPr lang="en-US" altLang="zh-CN" b="0" dirty="0">
                <a:latin typeface="Times New Roman" panose="02020603050405020304" pitchFamily="18" charset="0"/>
                <a:ea typeface="+mn-ea"/>
                <a:cs typeface="Times New Roman" panose="02020603050405020304" pitchFamily="18" charset="0"/>
              </a:rPr>
              <a:t>minicom</a:t>
            </a:r>
            <a:r>
              <a:rPr lang="zh-CN" altLang="zh-CN" b="0" dirty="0">
                <a:latin typeface="Times New Roman" panose="02020603050405020304" pitchFamily="18" charset="0"/>
                <a:ea typeface="+mn-ea"/>
                <a:cs typeface="Times New Roman" panose="02020603050405020304" pitchFamily="18" charset="0"/>
              </a:rPr>
              <a:t>、</a:t>
            </a:r>
            <a:r>
              <a:rPr lang="en-US" altLang="zh-CN" b="0" dirty="0" err="1">
                <a:latin typeface="Times New Roman" panose="02020603050405020304" pitchFamily="18" charset="0"/>
                <a:ea typeface="+mn-ea"/>
                <a:cs typeface="Times New Roman" panose="02020603050405020304" pitchFamily="18" charset="0"/>
              </a:rPr>
              <a:t>kermit</a:t>
            </a:r>
            <a:r>
              <a:rPr lang="zh-CN" altLang="zh-CN" b="0" dirty="0">
                <a:latin typeface="Times New Roman" panose="02020603050405020304" pitchFamily="18" charset="0"/>
                <a:ea typeface="+mn-ea"/>
                <a:cs typeface="Times New Roman" panose="02020603050405020304" pitchFamily="18" charset="0"/>
              </a:rPr>
              <a:t>或者</a:t>
            </a:r>
            <a:r>
              <a:rPr lang="en-US" altLang="zh-CN" b="0" dirty="0">
                <a:latin typeface="Times New Roman" panose="02020603050405020304" pitchFamily="18" charset="0"/>
                <a:ea typeface="+mn-ea"/>
                <a:cs typeface="Times New Roman" panose="02020603050405020304" pitchFamily="18" charset="0"/>
              </a:rPr>
              <a:t>Windows</a:t>
            </a:r>
            <a:r>
              <a:rPr lang="zh-CN" altLang="zh-CN" b="0" dirty="0">
                <a:latin typeface="Times New Roman" panose="02020603050405020304" pitchFamily="18" charset="0"/>
                <a:ea typeface="+mn-ea"/>
                <a:cs typeface="Times New Roman" panose="02020603050405020304" pitchFamily="18" charset="0"/>
              </a:rPr>
              <a:t>超级终端等工具，通过串口发送文件。</a:t>
            </a:r>
            <a:endParaRPr lang="en-US" altLang="zh-CN" b="0" dirty="0">
              <a:latin typeface="Times New Roman" panose="02020603050405020304" pitchFamily="18" charset="0"/>
              <a:ea typeface="+mn-ea"/>
              <a:cs typeface="Times New Roman" panose="02020603050405020304" pitchFamily="18" charset="0"/>
            </a:endParaRPr>
          </a:p>
          <a:p>
            <a:pPr algn="just" eaLnBrk="1" hangingPunct="1">
              <a:spcBef>
                <a:spcPct val="0"/>
              </a:spcBef>
              <a:buClrTx/>
              <a:buFont typeface="Arial" panose="020B0604020202020204" pitchFamily="34" charset="0"/>
              <a:buNone/>
            </a:pPr>
            <a:endParaRPr lang="en-US" altLang="zh-CN" b="0" dirty="0">
              <a:latin typeface="Times New Roman" panose="02020603050405020304" pitchFamily="18" charset="0"/>
              <a:ea typeface="+mn-ea"/>
              <a:cs typeface="Times New Roman" panose="02020603050405020304" pitchFamily="18" charset="0"/>
            </a:endParaRPr>
          </a:p>
          <a:p>
            <a:pPr marL="342900" indent="-342900" algn="just" eaLnBrk="1" hangingPunct="1">
              <a:spcBef>
                <a:spcPct val="0"/>
              </a:spcBef>
              <a:buClrTx/>
              <a:buFont typeface="Wingdings" panose="05000000000000000000" pitchFamily="2" charset="2"/>
              <a:buChar char="ü"/>
            </a:pPr>
            <a:r>
              <a:rPr lang="zh-CN" altLang="zh-CN" b="0" dirty="0">
                <a:latin typeface="Times New Roman" panose="02020603050405020304" pitchFamily="18" charset="0"/>
                <a:ea typeface="+mn-ea"/>
                <a:cs typeface="Times New Roman" panose="02020603050405020304" pitchFamily="18" charset="0"/>
              </a:rPr>
              <a:t>目标机亦可以把程序运行结果通过串口返回并显示。</a:t>
            </a:r>
            <a:endParaRPr lang="en-US" altLang="zh-CN" b="0" dirty="0">
              <a:latin typeface="Times New Roman" panose="02020603050405020304" pitchFamily="18" charset="0"/>
              <a:ea typeface="+mn-ea"/>
              <a:cs typeface="Times New Roman" panose="02020603050405020304" pitchFamily="18" charset="0"/>
            </a:endParaRPr>
          </a:p>
          <a:p>
            <a:pPr algn="just" eaLnBrk="1" hangingPunct="1">
              <a:spcBef>
                <a:spcPct val="0"/>
              </a:spcBef>
              <a:buClrTx/>
              <a:buFont typeface="Arial" panose="020B0604020202020204" pitchFamily="34" charset="0"/>
              <a:buNone/>
            </a:pPr>
            <a:endParaRPr lang="en-US" altLang="zh-CN" b="0" dirty="0">
              <a:latin typeface="Times New Roman" panose="02020603050405020304" pitchFamily="18" charset="0"/>
              <a:ea typeface="+mn-ea"/>
              <a:cs typeface="Times New Roman" panose="02020603050405020304" pitchFamily="18" charset="0"/>
            </a:endParaRPr>
          </a:p>
          <a:p>
            <a:pPr marL="342900" indent="-342900" algn="just" eaLnBrk="1" hangingPunct="1">
              <a:spcBef>
                <a:spcPct val="0"/>
              </a:spcBef>
              <a:buClrTx/>
              <a:buFont typeface="Wingdings" panose="05000000000000000000" pitchFamily="2" charset="2"/>
              <a:buChar char="ü"/>
            </a:pPr>
            <a:r>
              <a:rPr lang="zh-CN" altLang="zh-CN" b="0" dirty="0">
                <a:latin typeface="Times New Roman" panose="02020603050405020304" pitchFamily="18" charset="0"/>
                <a:ea typeface="+mn-ea"/>
                <a:cs typeface="Times New Roman" panose="02020603050405020304" pitchFamily="18" charset="0"/>
              </a:rPr>
              <a:t>以太网接口方式使用简单，配置灵活，支持广泛，传输速率快，缺点是网络驱动的实现比较复杂。</a:t>
            </a:r>
            <a:endParaRPr lang="zh-CN" altLang="zh-CN" b="0" dirty="0">
              <a:latin typeface="Times New Roman" panose="02020603050405020304" pitchFamily="18" charset="0"/>
              <a:ea typeface="+mn-ea"/>
              <a:cs typeface="Times New Roman" panose="02020603050405020304" pitchFamily="18" charset="0"/>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3.</a:t>
            </a:r>
            <a:r>
              <a:rPr lang="zh-CN" altLang="zh-CN" sz="2800" b="0" dirty="0">
                <a:solidFill>
                  <a:schemeClr val="tx1"/>
                </a:solidFill>
                <a:latin typeface="+mn-ea"/>
                <a:ea typeface="+mn-ea"/>
              </a:rPr>
              <a:t>交叉开发环境的建立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p:cNvSpPr>
            <a:spLocks noChangeArrowheads="1"/>
          </p:cNvSpPr>
          <p:nvPr/>
        </p:nvSpPr>
        <p:spPr bwMode="auto">
          <a:xfrm>
            <a:off x="191344" y="842964"/>
            <a:ext cx="11809311" cy="452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FontTx/>
              <a:buNone/>
            </a:pPr>
            <a:r>
              <a:rPr lang="en-US" altLang="zh-CN" sz="2000" b="0" dirty="0">
                <a:latin typeface="Times New Roman" panose="02020603050405020304" pitchFamily="18" charset="0"/>
                <a:ea typeface="楷体" panose="02010609060101010101" pitchFamily="49" charset="-122"/>
              </a:rPr>
              <a:t>          </a:t>
            </a:r>
            <a:r>
              <a:rPr lang="en-US" altLang="zh-CN" sz="2200" b="0" dirty="0">
                <a:latin typeface="Times New Roman" panose="02020603050405020304" pitchFamily="18" charset="0"/>
                <a:ea typeface="楷体" panose="02010609060101010101" pitchFamily="49" charset="-122"/>
              </a:rPr>
              <a:t>JTAG</a:t>
            </a:r>
            <a:r>
              <a:rPr lang="zh-CN" altLang="zh-CN" sz="2200" b="0" dirty="0">
                <a:latin typeface="Times New Roman" panose="02020603050405020304" pitchFamily="18" charset="0"/>
                <a:ea typeface="楷体" panose="02010609060101010101" pitchFamily="49" charset="-122"/>
              </a:rPr>
              <a:t>（</a:t>
            </a:r>
            <a:r>
              <a:rPr lang="en-US" altLang="zh-CN" sz="2200" b="0" dirty="0">
                <a:latin typeface="Times New Roman" panose="02020603050405020304" pitchFamily="18" charset="0"/>
                <a:ea typeface="楷体" panose="02010609060101010101" pitchFamily="49" charset="-122"/>
              </a:rPr>
              <a:t>Joint Test Action Group</a:t>
            </a:r>
            <a:r>
              <a:rPr lang="zh-CN" altLang="zh-CN" sz="2200" b="0" dirty="0">
                <a:latin typeface="Times New Roman" panose="02020603050405020304" pitchFamily="18" charset="0"/>
                <a:ea typeface="楷体" panose="02010609060101010101" pitchFamily="49" charset="-122"/>
              </a:rPr>
              <a:t>，联合测试行动小组）是一种国际标准测试协议（</a:t>
            </a:r>
            <a:r>
              <a:rPr lang="en-US" altLang="zh-CN" sz="2200" b="0" dirty="0">
                <a:latin typeface="Times New Roman" panose="02020603050405020304" pitchFamily="18" charset="0"/>
                <a:ea typeface="楷体" panose="02010609060101010101" pitchFamily="49" charset="-122"/>
              </a:rPr>
              <a:t>IEEE1149.1</a:t>
            </a:r>
            <a:r>
              <a:rPr lang="zh-CN" altLang="zh-CN" sz="2200" b="0" dirty="0">
                <a:latin typeface="Times New Roman" panose="02020603050405020304" pitchFamily="18" charset="0"/>
                <a:ea typeface="楷体" panose="02010609060101010101" pitchFamily="49" charset="-122"/>
              </a:rPr>
              <a:t>标准），主要是</a:t>
            </a:r>
            <a:r>
              <a:rPr lang="zh-CN" altLang="zh-CN" sz="2200" b="0" dirty="0">
                <a:solidFill>
                  <a:srgbClr val="FF0000"/>
                </a:solidFill>
                <a:latin typeface="Times New Roman" panose="02020603050405020304" pitchFamily="18" charset="0"/>
                <a:ea typeface="楷体" panose="02010609060101010101" pitchFamily="49" charset="-122"/>
              </a:rPr>
              <a:t>用于对目标机系统中的各芯片的简单调试</a:t>
            </a:r>
            <a:r>
              <a:rPr lang="zh-CN" altLang="zh-CN" sz="2200" b="0" dirty="0">
                <a:latin typeface="Times New Roman" panose="02020603050405020304" pitchFamily="18" charset="0"/>
                <a:ea typeface="楷体" panose="02010609060101010101" pitchFamily="49" charset="-122"/>
              </a:rPr>
              <a:t>，和</a:t>
            </a:r>
            <a:r>
              <a:rPr lang="zh-CN" altLang="zh-CN" sz="2200" b="0" dirty="0">
                <a:solidFill>
                  <a:srgbClr val="FF0000"/>
                </a:solidFill>
                <a:latin typeface="Times New Roman" panose="02020603050405020304" pitchFamily="18" charset="0"/>
                <a:ea typeface="楷体" panose="02010609060101010101" pitchFamily="49" charset="-122"/>
              </a:rPr>
              <a:t>对</a:t>
            </a:r>
            <a:r>
              <a:rPr lang="en-US" altLang="zh-CN" sz="2200" b="0" dirty="0" err="1">
                <a:solidFill>
                  <a:srgbClr val="FF0000"/>
                </a:solidFill>
                <a:latin typeface="Times New Roman" panose="02020603050405020304" pitchFamily="18" charset="0"/>
                <a:ea typeface="楷体" panose="02010609060101010101" pitchFamily="49" charset="-122"/>
              </a:rPr>
              <a:t>BootLoader</a:t>
            </a:r>
            <a:r>
              <a:rPr lang="zh-CN" altLang="zh-CN" sz="2200" b="0" dirty="0">
                <a:solidFill>
                  <a:srgbClr val="FF0000"/>
                </a:solidFill>
                <a:latin typeface="Times New Roman" panose="02020603050405020304" pitchFamily="18" charset="0"/>
                <a:ea typeface="楷体" panose="02010609060101010101" pitchFamily="49" charset="-122"/>
              </a:rPr>
              <a:t>的下载</a:t>
            </a:r>
            <a:r>
              <a:rPr lang="zh-CN" altLang="zh-CN" sz="2200" b="0" dirty="0">
                <a:latin typeface="Times New Roman" panose="02020603050405020304" pitchFamily="18" charset="0"/>
                <a:ea typeface="楷体" panose="02010609060101010101" pitchFamily="49" charset="-122"/>
              </a:rPr>
              <a:t>两个功能。</a:t>
            </a:r>
            <a:r>
              <a:rPr lang="en-US" altLang="zh-CN" sz="2200" b="0" dirty="0">
                <a:latin typeface="Times New Roman" panose="02020603050405020304" pitchFamily="18" charset="0"/>
                <a:ea typeface="楷体" panose="02010609060101010101" pitchFamily="49" charset="-122"/>
              </a:rPr>
              <a:t>JTAG</a:t>
            </a:r>
            <a:r>
              <a:rPr lang="zh-CN" altLang="zh-CN" sz="2200" b="0" dirty="0">
                <a:latin typeface="Times New Roman" panose="02020603050405020304" pitchFamily="18" charset="0"/>
                <a:ea typeface="楷体" panose="02010609060101010101" pitchFamily="49" charset="-122"/>
              </a:rPr>
              <a:t>连接器中，其芯片内部封装了专门的测试电路</a:t>
            </a:r>
            <a:r>
              <a:rPr lang="en-US" altLang="zh-CN" sz="2200" b="0" dirty="0">
                <a:latin typeface="Times New Roman" panose="02020603050405020304" pitchFamily="18" charset="0"/>
                <a:ea typeface="楷体" panose="02010609060101010101" pitchFamily="49" charset="-122"/>
              </a:rPr>
              <a:t>TAP</a:t>
            </a:r>
            <a:r>
              <a:rPr lang="zh-CN" altLang="zh-CN" sz="2200" b="0" dirty="0">
                <a:latin typeface="Times New Roman" panose="02020603050405020304" pitchFamily="18" charset="0"/>
                <a:ea typeface="楷体" panose="02010609060101010101" pitchFamily="49" charset="-122"/>
              </a:rPr>
              <a:t>（</a:t>
            </a:r>
            <a:r>
              <a:rPr lang="en-US" altLang="zh-CN" sz="2200" b="0" dirty="0">
                <a:latin typeface="Times New Roman" panose="02020603050405020304" pitchFamily="18" charset="0"/>
                <a:ea typeface="楷体" panose="02010609060101010101" pitchFamily="49" charset="-122"/>
              </a:rPr>
              <a:t>Test Access Port,</a:t>
            </a:r>
            <a:r>
              <a:rPr lang="zh-CN" altLang="zh-CN" sz="2200" b="0" dirty="0">
                <a:latin typeface="Times New Roman" panose="02020603050405020304" pitchFamily="18" charset="0"/>
                <a:ea typeface="楷体" panose="02010609060101010101" pitchFamily="49" charset="-122"/>
              </a:rPr>
              <a:t>测试访问口</a:t>
            </a:r>
            <a:r>
              <a:rPr lang="en-US" altLang="zh-CN" sz="2200" b="0" dirty="0">
                <a:latin typeface="Times New Roman" panose="02020603050405020304" pitchFamily="18" charset="0"/>
                <a:ea typeface="楷体" panose="02010609060101010101" pitchFamily="49" charset="-122"/>
              </a:rPr>
              <a:t>)</a:t>
            </a:r>
            <a:r>
              <a:rPr lang="zh-CN" altLang="zh-CN" sz="2200" b="0" dirty="0">
                <a:latin typeface="Times New Roman" panose="02020603050405020304" pitchFamily="18" charset="0"/>
                <a:ea typeface="楷体" panose="02010609060101010101" pitchFamily="49" charset="-122"/>
              </a:rPr>
              <a:t>，通过专用的</a:t>
            </a:r>
            <a:r>
              <a:rPr lang="en-US" altLang="zh-CN" sz="2200" b="0" dirty="0">
                <a:latin typeface="Times New Roman" panose="02020603050405020304" pitchFamily="18" charset="0"/>
                <a:ea typeface="楷体" panose="02010609060101010101" pitchFamily="49" charset="-122"/>
              </a:rPr>
              <a:t>JTAG</a:t>
            </a:r>
            <a:r>
              <a:rPr lang="zh-CN" altLang="zh-CN" sz="2200" b="0" dirty="0">
                <a:latin typeface="Times New Roman" panose="02020603050405020304" pitchFamily="18" charset="0"/>
                <a:ea typeface="楷体" panose="02010609060101010101" pitchFamily="49" charset="-122"/>
              </a:rPr>
              <a:t>测试工具对内部节点进行测试。因而该方式是开发调试嵌入式系统的一种简洁高效的手段。</a:t>
            </a:r>
            <a:r>
              <a:rPr lang="en-US" altLang="zh-CN" sz="2200" b="0" dirty="0">
                <a:latin typeface="Times New Roman" panose="02020603050405020304" pitchFamily="18" charset="0"/>
                <a:ea typeface="楷体" panose="02010609060101010101" pitchFamily="49" charset="-122"/>
              </a:rPr>
              <a:t>JTAG</a:t>
            </a:r>
            <a:r>
              <a:rPr lang="zh-CN" altLang="zh-CN" sz="2200" b="0" dirty="0">
                <a:latin typeface="Times New Roman" panose="02020603050405020304" pitchFamily="18" charset="0"/>
                <a:ea typeface="楷体" panose="02010609060101010101" pitchFamily="49" charset="-122"/>
              </a:rPr>
              <a:t>有两种标准，</a:t>
            </a:r>
            <a:r>
              <a:rPr lang="en-US" altLang="zh-CN" sz="2200" b="0" dirty="0">
                <a:latin typeface="Times New Roman" panose="02020603050405020304" pitchFamily="18" charset="0"/>
                <a:ea typeface="楷体" panose="02010609060101010101" pitchFamily="49" charset="-122"/>
              </a:rPr>
              <a:t>14</a:t>
            </a:r>
            <a:r>
              <a:rPr lang="zh-CN" altLang="zh-CN" sz="2200" b="0" dirty="0">
                <a:latin typeface="Times New Roman" panose="02020603050405020304" pitchFamily="18" charset="0"/>
                <a:ea typeface="楷体" panose="02010609060101010101" pitchFamily="49" charset="-122"/>
              </a:rPr>
              <a:t>针接口和</a:t>
            </a:r>
            <a:r>
              <a:rPr lang="en-US" altLang="zh-CN" sz="2200" b="0" dirty="0">
                <a:latin typeface="Times New Roman" panose="02020603050405020304" pitchFamily="18" charset="0"/>
                <a:ea typeface="楷体" panose="02010609060101010101" pitchFamily="49" charset="-122"/>
              </a:rPr>
              <a:t>20</a:t>
            </a:r>
            <a:r>
              <a:rPr lang="zh-CN" altLang="zh-CN" sz="2200" b="0" dirty="0">
                <a:latin typeface="Times New Roman" panose="02020603050405020304" pitchFamily="18" charset="0"/>
                <a:ea typeface="楷体" panose="02010609060101010101" pitchFamily="49" charset="-122"/>
              </a:rPr>
              <a:t>针接口。</a:t>
            </a:r>
            <a:endParaRPr lang="zh-CN" altLang="zh-CN" sz="2200" b="0" dirty="0">
              <a:latin typeface="Times New Roman" panose="02020603050405020304" pitchFamily="18" charset="0"/>
              <a:ea typeface="楷体" panose="02010609060101010101" pitchFamily="49" charset="-122"/>
            </a:endParaRPr>
          </a:p>
          <a:p>
            <a:pPr algn="just" eaLnBrk="1" hangingPunct="1">
              <a:lnSpc>
                <a:spcPct val="120000"/>
              </a:lnSpc>
              <a:spcBef>
                <a:spcPct val="0"/>
              </a:spcBef>
              <a:buClrTx/>
              <a:buFontTx/>
              <a:buNone/>
            </a:pPr>
            <a:r>
              <a:rPr lang="en-US" altLang="zh-CN" sz="2200" b="0" dirty="0">
                <a:latin typeface="Times New Roman" panose="02020603050405020304" pitchFamily="18" charset="0"/>
                <a:ea typeface="楷体" panose="02010609060101010101" pitchFamily="49" charset="-122"/>
              </a:rPr>
              <a:t>         JTAG</a:t>
            </a:r>
            <a:r>
              <a:rPr lang="zh-CN" altLang="zh-CN" sz="2200" b="0" dirty="0">
                <a:latin typeface="Times New Roman" panose="02020603050405020304" pitchFamily="18" charset="0"/>
                <a:ea typeface="楷体" panose="02010609060101010101" pitchFamily="49" charset="-122"/>
              </a:rPr>
              <a:t>接口一端与</a:t>
            </a:r>
            <a:r>
              <a:rPr lang="en-US" altLang="zh-CN" sz="2200" b="0" dirty="0">
                <a:latin typeface="Times New Roman" panose="02020603050405020304" pitchFamily="18" charset="0"/>
                <a:ea typeface="楷体" panose="02010609060101010101" pitchFamily="49" charset="-122"/>
              </a:rPr>
              <a:t>PC</a:t>
            </a:r>
            <a:r>
              <a:rPr lang="zh-CN" altLang="zh-CN" sz="2200" b="0" dirty="0">
                <a:latin typeface="Times New Roman" panose="02020603050405020304" pitchFamily="18" charset="0"/>
                <a:ea typeface="楷体" panose="02010609060101010101" pitchFamily="49" charset="-122"/>
              </a:rPr>
              <a:t>机并口相连，另一端是面向用户的</a:t>
            </a:r>
            <a:r>
              <a:rPr lang="en-US" altLang="zh-CN" sz="2200" b="0" dirty="0">
                <a:latin typeface="Times New Roman" panose="02020603050405020304" pitchFamily="18" charset="0"/>
                <a:ea typeface="楷体" panose="02010609060101010101" pitchFamily="49" charset="-122"/>
              </a:rPr>
              <a:t>JTAG</a:t>
            </a:r>
            <a:r>
              <a:rPr lang="zh-CN" altLang="zh-CN" sz="2200" b="0" dirty="0">
                <a:latin typeface="Times New Roman" panose="02020603050405020304" pitchFamily="18" charset="0"/>
                <a:ea typeface="楷体" panose="02010609060101010101" pitchFamily="49" charset="-122"/>
              </a:rPr>
              <a:t>测试接口，通过本身具有的边界扫描功能便可以对芯片进行测试，从而达到处理器的启动和停滞、软件断点、单步执行和修改寄存器等功能的调试目的。其内部主要是由</a:t>
            </a:r>
            <a:r>
              <a:rPr lang="en-US" altLang="zh-CN" sz="2200" b="0" dirty="0">
                <a:latin typeface="Times New Roman" panose="02020603050405020304" pitchFamily="18" charset="0"/>
                <a:ea typeface="楷体" panose="02010609060101010101" pitchFamily="49" charset="-122"/>
              </a:rPr>
              <a:t>JTAG</a:t>
            </a:r>
            <a:r>
              <a:rPr lang="zh-CN" altLang="zh-CN" sz="2200" b="0" dirty="0">
                <a:latin typeface="Times New Roman" panose="02020603050405020304" pitchFamily="18" charset="0"/>
                <a:ea typeface="楷体" panose="02010609060101010101" pitchFamily="49" charset="-122"/>
              </a:rPr>
              <a:t>状态机和</a:t>
            </a:r>
            <a:r>
              <a:rPr lang="en-US" altLang="zh-CN" sz="2200" b="0" dirty="0">
                <a:latin typeface="Times New Roman" panose="02020603050405020304" pitchFamily="18" charset="0"/>
                <a:ea typeface="楷体" panose="02010609060101010101" pitchFamily="49" charset="-122"/>
              </a:rPr>
              <a:t>JTAG</a:t>
            </a:r>
            <a:r>
              <a:rPr lang="zh-CN" altLang="zh-CN" sz="2200" b="0" dirty="0">
                <a:latin typeface="Times New Roman" panose="02020603050405020304" pitchFamily="18" charset="0"/>
                <a:ea typeface="楷体" panose="02010609060101010101" pitchFamily="49" charset="-122"/>
              </a:rPr>
              <a:t>扫描链的组成。</a:t>
            </a:r>
            <a:endParaRPr lang="zh-CN" altLang="zh-CN" sz="2200" b="0" dirty="0">
              <a:latin typeface="Times New Roman" panose="02020603050405020304" pitchFamily="18" charset="0"/>
              <a:ea typeface="楷体" panose="02010609060101010101" pitchFamily="49" charset="-122"/>
            </a:endParaRPr>
          </a:p>
          <a:p>
            <a:pPr algn="just" eaLnBrk="1" hangingPunct="1">
              <a:lnSpc>
                <a:spcPct val="120000"/>
              </a:lnSpc>
              <a:spcBef>
                <a:spcPct val="0"/>
              </a:spcBef>
              <a:buClrTx/>
              <a:buFontTx/>
              <a:buNone/>
            </a:pPr>
            <a:r>
              <a:rPr lang="en-US" altLang="zh-CN" sz="2200" b="0" dirty="0">
                <a:latin typeface="Times New Roman" panose="02020603050405020304" pitchFamily="18" charset="0"/>
                <a:ea typeface="楷体" panose="02010609060101010101" pitchFamily="49" charset="-122"/>
              </a:rPr>
              <a:t>        </a:t>
            </a:r>
            <a:r>
              <a:rPr lang="zh-CN" altLang="zh-CN" sz="2200" b="0" dirty="0">
                <a:latin typeface="Times New Roman" panose="02020603050405020304" pitchFamily="18" charset="0"/>
                <a:ea typeface="楷体" panose="02010609060101010101" pitchFamily="49" charset="-122"/>
              </a:rPr>
              <a:t>虽然</a:t>
            </a:r>
            <a:r>
              <a:rPr lang="en-US" altLang="zh-CN" sz="2200" b="0" dirty="0">
                <a:latin typeface="Times New Roman" panose="02020603050405020304" pitchFamily="18" charset="0"/>
                <a:ea typeface="楷体" panose="02010609060101010101" pitchFamily="49" charset="-122"/>
              </a:rPr>
              <a:t>JTAG</a:t>
            </a:r>
            <a:r>
              <a:rPr lang="zh-CN" altLang="zh-CN" sz="2200" b="0" dirty="0">
                <a:latin typeface="Times New Roman" panose="02020603050405020304" pitchFamily="18" charset="0"/>
                <a:ea typeface="楷体" panose="02010609060101010101" pitchFamily="49" charset="-122"/>
              </a:rPr>
              <a:t>调试不占用系统资源，能够调试没有外部总线的芯片，代价也非常小，但是</a:t>
            </a:r>
            <a:r>
              <a:rPr lang="en-US" altLang="zh-CN" sz="2200" b="0" dirty="0">
                <a:latin typeface="Times New Roman" panose="02020603050405020304" pitchFamily="18" charset="0"/>
                <a:ea typeface="楷体" panose="02010609060101010101" pitchFamily="49" charset="-122"/>
              </a:rPr>
              <a:t>JTAG</a:t>
            </a:r>
            <a:r>
              <a:rPr lang="zh-CN" altLang="zh-CN" sz="2200" b="0" dirty="0">
                <a:latin typeface="Times New Roman" panose="02020603050405020304" pitchFamily="18" charset="0"/>
                <a:ea typeface="楷体" panose="02010609060101010101" pitchFamily="49" charset="-122"/>
              </a:rPr>
              <a:t>只能提供一种静态的调试方式，不能提供处理器实时运行时的信息。它是通过串行方式依次传递数据的，所以传送信息速度比较慢。</a:t>
            </a:r>
            <a:endParaRPr lang="zh-CN" altLang="zh-CN" sz="2200"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3.</a:t>
            </a:r>
            <a:r>
              <a:rPr lang="zh-CN" altLang="zh-CN" sz="2800" b="0" dirty="0">
                <a:solidFill>
                  <a:schemeClr val="tx1"/>
                </a:solidFill>
                <a:latin typeface="+mn-ea"/>
                <a:ea typeface="+mn-ea"/>
              </a:rPr>
              <a:t>交叉开发环境的建立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1"/>
          <p:cNvSpPr>
            <a:spLocks noChangeArrowheads="1"/>
          </p:cNvSpPr>
          <p:nvPr/>
        </p:nvSpPr>
        <p:spPr bwMode="auto">
          <a:xfrm>
            <a:off x="119336" y="1052514"/>
            <a:ext cx="11737304" cy="445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网络传输方式一般采用</a:t>
            </a:r>
            <a:r>
              <a:rPr lang="en-US" altLang="zh-CN" dirty="0">
                <a:solidFill>
                  <a:srgbClr val="FF0000"/>
                </a:solidFill>
                <a:latin typeface="Times New Roman" panose="02020603050405020304" pitchFamily="18" charset="0"/>
                <a:ea typeface="楷体" panose="02010609060101010101" pitchFamily="49" charset="-122"/>
              </a:rPr>
              <a:t>TFTP</a:t>
            </a:r>
            <a:r>
              <a:rPr lang="zh-CN" altLang="zh-CN" dirty="0">
                <a:solidFill>
                  <a:srgbClr val="FF0000"/>
                </a:solidFill>
                <a:latin typeface="Times New Roman" panose="02020603050405020304" pitchFamily="18" charset="0"/>
                <a:ea typeface="楷体" panose="02010609060101010101" pitchFamily="49" charset="-122"/>
              </a:rPr>
              <a:t>（</a:t>
            </a:r>
            <a:r>
              <a:rPr lang="en-US" altLang="zh-CN" dirty="0">
                <a:solidFill>
                  <a:srgbClr val="FF0000"/>
                </a:solidFill>
                <a:latin typeface="Times New Roman" panose="02020603050405020304" pitchFamily="18" charset="0"/>
                <a:ea typeface="楷体" panose="02010609060101010101" pitchFamily="49" charset="-122"/>
              </a:rPr>
              <a:t>trivial file transport protocol</a:t>
            </a:r>
            <a:r>
              <a:rPr lang="zh-CN" altLang="zh-CN" dirty="0">
                <a:solidFill>
                  <a:srgbClr val="FF0000"/>
                </a:solidFill>
                <a:latin typeface="Times New Roman" panose="02020603050405020304" pitchFamily="18" charset="0"/>
                <a:ea typeface="楷体" panose="02010609060101010101" pitchFamily="49" charset="-122"/>
              </a:rPr>
              <a:t>）协议</a:t>
            </a:r>
            <a:r>
              <a:rPr lang="zh-CN" altLang="zh-CN" b="0"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ea typeface="楷体" panose="02010609060101010101" pitchFamily="49" charset="-122"/>
              </a:rPr>
              <a:t>TFTP</a:t>
            </a:r>
            <a:r>
              <a:rPr lang="zh-CN" altLang="zh-CN" b="0" dirty="0">
                <a:latin typeface="Times New Roman" panose="02020603050405020304" pitchFamily="18" charset="0"/>
                <a:ea typeface="楷体" panose="02010609060101010101" pitchFamily="49" charset="-122"/>
              </a:rPr>
              <a:t>是一个传输文件的简单协议，是</a:t>
            </a:r>
            <a:r>
              <a:rPr lang="en-US" altLang="zh-CN" b="0" dirty="0">
                <a:latin typeface="Times New Roman" panose="02020603050405020304" pitchFamily="18" charset="0"/>
                <a:ea typeface="楷体" panose="02010609060101010101" pitchFamily="49" charset="-122"/>
              </a:rPr>
              <a:t>TCP/IP</a:t>
            </a:r>
            <a:r>
              <a:rPr lang="zh-CN" altLang="zh-CN" b="0" dirty="0">
                <a:latin typeface="Times New Roman" panose="02020603050405020304" pitchFamily="18" charset="0"/>
                <a:ea typeface="楷体" panose="02010609060101010101" pitchFamily="49" charset="-122"/>
              </a:rPr>
              <a:t>协议族中的一个用来在客户机与服务器之间进行</a:t>
            </a:r>
            <a:r>
              <a:rPr lang="zh-CN" altLang="zh-CN" dirty="0">
                <a:solidFill>
                  <a:srgbClr val="FF0000"/>
                </a:solidFill>
                <a:latin typeface="Times New Roman" panose="02020603050405020304" pitchFamily="18" charset="0"/>
                <a:ea typeface="楷体" panose="02010609060101010101" pitchFamily="49" charset="-122"/>
              </a:rPr>
              <a:t>简单文件传输的协议</a:t>
            </a:r>
            <a:r>
              <a:rPr lang="zh-CN" altLang="zh-CN" b="0" dirty="0">
                <a:latin typeface="Times New Roman" panose="02020603050405020304" pitchFamily="18" charset="0"/>
                <a:ea typeface="楷体" panose="02010609060101010101" pitchFamily="49" charset="-122"/>
              </a:rPr>
              <a:t>，提供不复杂、开销不大的</a:t>
            </a:r>
            <a:r>
              <a:rPr lang="en-US" altLang="zh-CN" b="0" dirty="0" err="1">
                <a:latin typeface="Times New Roman" panose="02020603050405020304" pitchFamily="18" charset="0"/>
                <a:ea typeface="楷体" panose="02010609060101010101" pitchFamily="49" charset="-122"/>
              </a:rPr>
              <a:t>文件传输服务</a:t>
            </a:r>
            <a:r>
              <a:rPr lang="zh-CN" altLang="zh-CN" b="0" dirty="0">
                <a:latin typeface="Times New Roman" panose="02020603050405020304" pitchFamily="18" charset="0"/>
                <a:ea typeface="楷体" panose="02010609060101010101" pitchFamily="49" charset="-122"/>
              </a:rPr>
              <a:t>。</a:t>
            </a:r>
            <a:r>
              <a:rPr lang="en-US" altLang="zh-CN" dirty="0" err="1">
                <a:solidFill>
                  <a:srgbClr val="FF0000"/>
                </a:solidFill>
                <a:latin typeface="Times New Roman" panose="02020603050405020304" pitchFamily="18" charset="0"/>
                <a:ea typeface="楷体" panose="02010609060101010101" pitchFamily="49" charset="-122"/>
              </a:rPr>
              <a:t>端口号</a:t>
            </a:r>
            <a:r>
              <a:rPr lang="zh-CN" altLang="zh-CN" dirty="0">
                <a:solidFill>
                  <a:srgbClr val="FF0000"/>
                </a:solidFill>
                <a:latin typeface="Times New Roman" panose="02020603050405020304" pitchFamily="18" charset="0"/>
                <a:ea typeface="楷体" panose="02010609060101010101" pitchFamily="49" charset="-122"/>
              </a:rPr>
              <a:t>为</a:t>
            </a:r>
            <a:r>
              <a:rPr lang="en-US" altLang="zh-CN" dirty="0">
                <a:solidFill>
                  <a:srgbClr val="FF0000"/>
                </a:solidFill>
                <a:latin typeface="Times New Roman" panose="02020603050405020304" pitchFamily="18" charset="0"/>
                <a:ea typeface="楷体" panose="02010609060101010101" pitchFamily="49" charset="-122"/>
              </a:rPr>
              <a:t>69</a:t>
            </a:r>
            <a:r>
              <a:rPr lang="zh-CN" altLang="zh-CN" b="0" dirty="0">
                <a:latin typeface="Times New Roman" panose="02020603050405020304" pitchFamily="18" charset="0"/>
                <a:ea typeface="楷体" panose="02010609060101010101" pitchFamily="49" charset="-122"/>
              </a:rPr>
              <a:t>。此协议只能从</a:t>
            </a:r>
            <a:r>
              <a:rPr lang="en-US" altLang="zh-CN" b="0" dirty="0" err="1">
                <a:latin typeface="Times New Roman" panose="02020603050405020304" pitchFamily="18" charset="0"/>
                <a:ea typeface="楷体" panose="02010609060101010101" pitchFamily="49" charset="-122"/>
              </a:rPr>
              <a:t>文件服务器</a:t>
            </a:r>
            <a:r>
              <a:rPr lang="zh-CN" altLang="zh-CN" b="0" dirty="0">
                <a:latin typeface="Times New Roman" panose="02020603050405020304" pitchFamily="18" charset="0"/>
                <a:ea typeface="楷体" panose="02010609060101010101" pitchFamily="49" charset="-122"/>
              </a:rPr>
              <a:t>上获得或写入文件，</a:t>
            </a:r>
            <a:r>
              <a:rPr lang="zh-CN" altLang="zh-CN" dirty="0">
                <a:solidFill>
                  <a:srgbClr val="FF0000"/>
                </a:solidFill>
                <a:latin typeface="Times New Roman" panose="02020603050405020304" pitchFamily="18" charset="0"/>
                <a:ea typeface="楷体" panose="02010609060101010101" pitchFamily="49" charset="-122"/>
              </a:rPr>
              <a:t>不能列出目录，不进行认证</a:t>
            </a:r>
            <a:r>
              <a:rPr lang="zh-CN" altLang="zh-CN" b="0" dirty="0">
                <a:latin typeface="Times New Roman" panose="02020603050405020304" pitchFamily="18" charset="0"/>
                <a:ea typeface="楷体" panose="02010609060101010101" pitchFamily="49" charset="-122"/>
              </a:rPr>
              <a:t>，它传输</a:t>
            </a:r>
            <a:r>
              <a:rPr lang="en-US" altLang="zh-CN" b="0" dirty="0">
                <a:latin typeface="Times New Roman" panose="02020603050405020304" pitchFamily="18" charset="0"/>
                <a:ea typeface="楷体" panose="02010609060101010101" pitchFamily="49" charset="-122"/>
              </a:rPr>
              <a:t>8</a:t>
            </a:r>
            <a:r>
              <a:rPr lang="zh-CN" altLang="zh-CN" b="0" dirty="0">
                <a:latin typeface="Times New Roman" panose="02020603050405020304" pitchFamily="18" charset="0"/>
                <a:ea typeface="楷体" panose="02010609060101010101" pitchFamily="49" charset="-122"/>
              </a:rPr>
              <a:t>位数据。</a:t>
            </a:r>
            <a:endParaRPr lang="en-US" altLang="zh-CN"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Arial" panose="020B0604020202020204" pitchFamily="34" charset="0"/>
              <a:buNone/>
            </a:pPr>
            <a:r>
              <a:rPr lang="zh-CN" altLang="zh-CN" b="0" dirty="0">
                <a:solidFill>
                  <a:srgbClr val="0070C0"/>
                </a:solidFill>
                <a:latin typeface="Times New Roman" panose="02020603050405020304" pitchFamily="18" charset="0"/>
                <a:ea typeface="楷体" panose="02010609060101010101" pitchFamily="49" charset="-122"/>
              </a:rPr>
              <a:t>传输中有三种模式</a:t>
            </a:r>
            <a:r>
              <a:rPr lang="zh-CN" altLang="zh-CN" b="0" dirty="0">
                <a:latin typeface="Times New Roman" panose="02020603050405020304" pitchFamily="18" charset="0"/>
                <a:ea typeface="楷体" panose="02010609060101010101" pitchFamily="49" charset="-122"/>
              </a:rPr>
              <a:t>：</a:t>
            </a:r>
            <a:endParaRPr lang="en-US" altLang="zh-CN" b="0" dirty="0">
              <a:latin typeface="Times New Roman" panose="02020603050405020304" pitchFamily="18" charset="0"/>
              <a:ea typeface="楷体" panose="02010609060101010101" pitchFamily="49" charset="-122"/>
            </a:endParaRPr>
          </a:p>
          <a:p>
            <a:pPr marL="342900" indent="-342900" algn="just" eaLnBrk="1" hangingPunct="1">
              <a:lnSpc>
                <a:spcPct val="150000"/>
              </a:lnSpc>
              <a:spcBef>
                <a:spcPct val="0"/>
              </a:spcBef>
              <a:buClrTx/>
              <a:buFont typeface="Wingdings" panose="05000000000000000000" pitchFamily="2" charset="2"/>
              <a:buChar char="ü"/>
            </a:pPr>
            <a:r>
              <a:rPr lang="en-US" altLang="zh-CN" b="0" dirty="0" err="1">
                <a:latin typeface="Times New Roman" panose="02020603050405020304" pitchFamily="18" charset="0"/>
                <a:ea typeface="楷体" panose="02010609060101010101" pitchFamily="49" charset="-122"/>
              </a:rPr>
              <a:t>netascii</a:t>
            </a:r>
            <a:r>
              <a:rPr lang="zh-CN" altLang="zh-CN" b="0" dirty="0">
                <a:latin typeface="Times New Roman" panose="02020603050405020304" pitchFamily="18" charset="0"/>
                <a:ea typeface="楷体" panose="02010609060101010101" pitchFamily="49" charset="-122"/>
              </a:rPr>
              <a:t>，这是</a:t>
            </a:r>
            <a:r>
              <a:rPr lang="en-US" altLang="zh-CN" b="0" dirty="0">
                <a:latin typeface="Times New Roman" panose="02020603050405020304" pitchFamily="18" charset="0"/>
                <a:ea typeface="楷体" panose="02010609060101010101" pitchFamily="49" charset="-122"/>
              </a:rPr>
              <a:t>8</a:t>
            </a:r>
            <a:r>
              <a:rPr lang="zh-CN" altLang="zh-CN" b="0" dirty="0">
                <a:latin typeface="Times New Roman" panose="02020603050405020304" pitchFamily="18" charset="0"/>
                <a:ea typeface="楷体" panose="02010609060101010101" pitchFamily="49" charset="-122"/>
              </a:rPr>
              <a:t>位的</a:t>
            </a:r>
            <a:r>
              <a:rPr lang="en-US" altLang="zh-CN" b="0" dirty="0">
                <a:latin typeface="Times New Roman" panose="02020603050405020304" pitchFamily="18" charset="0"/>
                <a:ea typeface="楷体" panose="02010609060101010101" pitchFamily="49" charset="-122"/>
              </a:rPr>
              <a:t>ASCII</a:t>
            </a:r>
            <a:r>
              <a:rPr lang="zh-CN" altLang="zh-CN" b="0" dirty="0">
                <a:latin typeface="Times New Roman" panose="02020603050405020304" pitchFamily="18" charset="0"/>
                <a:ea typeface="楷体" panose="02010609060101010101" pitchFamily="49" charset="-122"/>
              </a:rPr>
              <a:t>码形式；</a:t>
            </a:r>
            <a:endParaRPr lang="en-US" altLang="zh-CN" b="0" dirty="0">
              <a:latin typeface="Times New Roman" panose="02020603050405020304" pitchFamily="18" charset="0"/>
              <a:ea typeface="楷体" panose="02010609060101010101" pitchFamily="49" charset="-122"/>
            </a:endParaRPr>
          </a:p>
          <a:p>
            <a:pPr marL="342900" indent="-342900" algn="just" eaLnBrk="1" hangingPunct="1">
              <a:lnSpc>
                <a:spcPct val="150000"/>
              </a:lnSpc>
              <a:spcBef>
                <a:spcPct val="0"/>
              </a:spcBef>
              <a:buClrTx/>
              <a:buFont typeface="Wingdings" panose="05000000000000000000" pitchFamily="2" charset="2"/>
              <a:buChar char="ü"/>
            </a:pPr>
            <a:r>
              <a:rPr lang="zh-CN" altLang="zh-CN" b="0" dirty="0">
                <a:latin typeface="Times New Roman" panose="02020603050405020304" pitchFamily="18" charset="0"/>
                <a:ea typeface="楷体" panose="02010609060101010101" pitchFamily="49" charset="-122"/>
              </a:rPr>
              <a:t>另一种是</a:t>
            </a:r>
            <a:r>
              <a:rPr lang="en-US" altLang="zh-CN" b="0" dirty="0">
                <a:latin typeface="Times New Roman" panose="02020603050405020304" pitchFamily="18" charset="0"/>
                <a:ea typeface="楷体" panose="02010609060101010101" pitchFamily="49" charset="-122"/>
              </a:rPr>
              <a:t>octet</a:t>
            </a:r>
            <a:r>
              <a:rPr lang="zh-CN" altLang="zh-CN" b="0" dirty="0">
                <a:latin typeface="Times New Roman" panose="02020603050405020304" pitchFamily="18" charset="0"/>
                <a:ea typeface="楷体" panose="02010609060101010101" pitchFamily="49" charset="-122"/>
              </a:rPr>
              <a:t>，这是</a:t>
            </a:r>
            <a:r>
              <a:rPr lang="en-US" altLang="zh-CN" b="0" dirty="0">
                <a:latin typeface="Times New Roman" panose="02020603050405020304" pitchFamily="18" charset="0"/>
                <a:ea typeface="楷体" panose="02010609060101010101" pitchFamily="49" charset="-122"/>
              </a:rPr>
              <a:t>8</a:t>
            </a:r>
            <a:r>
              <a:rPr lang="zh-CN" altLang="zh-CN" b="0" dirty="0">
                <a:latin typeface="Times New Roman" panose="02020603050405020304" pitchFamily="18" charset="0"/>
                <a:ea typeface="楷体" panose="02010609060101010101" pitchFamily="49" charset="-122"/>
              </a:rPr>
              <a:t>位源数据类型；</a:t>
            </a:r>
            <a:endParaRPr lang="en-US" altLang="zh-CN" b="0" dirty="0">
              <a:latin typeface="Times New Roman" panose="02020603050405020304" pitchFamily="18" charset="0"/>
              <a:ea typeface="楷体" panose="02010609060101010101" pitchFamily="49" charset="-122"/>
            </a:endParaRPr>
          </a:p>
          <a:p>
            <a:pPr marL="342900" indent="-342900" algn="just" eaLnBrk="1" hangingPunct="1">
              <a:lnSpc>
                <a:spcPct val="150000"/>
              </a:lnSpc>
              <a:spcBef>
                <a:spcPct val="0"/>
              </a:spcBef>
              <a:buClrTx/>
              <a:buFont typeface="Wingdings" panose="05000000000000000000" pitchFamily="2" charset="2"/>
              <a:buChar char="ü"/>
            </a:pPr>
            <a:r>
              <a:rPr lang="zh-CN" altLang="zh-CN" b="0" dirty="0">
                <a:latin typeface="Times New Roman" panose="02020603050405020304" pitchFamily="18" charset="0"/>
                <a:ea typeface="楷体" panose="02010609060101010101" pitchFamily="49" charset="-122"/>
              </a:rPr>
              <a:t>最后一种</a:t>
            </a:r>
            <a:r>
              <a:rPr lang="en-US" altLang="zh-CN" b="0" dirty="0">
                <a:latin typeface="Times New Roman" panose="02020603050405020304" pitchFamily="18" charset="0"/>
                <a:ea typeface="楷体" panose="02010609060101010101" pitchFamily="49" charset="-122"/>
              </a:rPr>
              <a:t>mail</a:t>
            </a:r>
            <a:r>
              <a:rPr lang="zh-CN" altLang="zh-CN" b="0" dirty="0">
                <a:latin typeface="Times New Roman" panose="02020603050405020304" pitchFamily="18" charset="0"/>
                <a:ea typeface="楷体" panose="02010609060101010101" pitchFamily="49" charset="-122"/>
              </a:rPr>
              <a:t>已经不再支持，它将返回的数据直接返回给用户而不是保存为文件。</a:t>
            </a:r>
            <a:endParaRPr lang="zh-CN" altLang="zh-CN"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3.</a:t>
            </a:r>
            <a:r>
              <a:rPr lang="zh-CN" altLang="zh-CN" sz="2800" b="0" dirty="0">
                <a:solidFill>
                  <a:schemeClr val="tx1"/>
                </a:solidFill>
                <a:latin typeface="+mn-ea"/>
                <a:ea typeface="+mn-ea"/>
              </a:rPr>
              <a:t>交叉开发环境的建立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335360" y="1412876"/>
            <a:ext cx="11449272" cy="822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0"/>
              </a:spcBef>
              <a:buClrTx/>
              <a:buFontTx/>
              <a:buNone/>
            </a:pPr>
            <a:r>
              <a:rPr lang="en-US" altLang="zh-CN" sz="2800" b="0" dirty="0">
                <a:latin typeface="Times New Roman" panose="02020603050405020304" pitchFamily="18" charset="0"/>
                <a:ea typeface="楷体" panose="02010609060101010101" pitchFamily="49" charset="-122"/>
              </a:rPr>
              <a:t>         </a:t>
            </a:r>
            <a:endParaRPr lang="zh-CN" altLang="zh-CN" sz="2800" b="0" dirty="0">
              <a:solidFill>
                <a:srgbClr val="C00000"/>
              </a:solidFill>
              <a:latin typeface="Times New Roman" panose="02020603050405020304" pitchFamily="18" charset="0"/>
              <a:ea typeface="楷体" panose="02010609060101010101" pitchFamily="49" charset="-122"/>
            </a:endParaRPr>
          </a:p>
        </p:txBody>
      </p:sp>
      <p:sp>
        <p:nvSpPr>
          <p:cNvPr id="3" name="矩形 1"/>
          <p:cNvSpPr>
            <a:spLocks noChangeArrowheads="1"/>
          </p:cNvSpPr>
          <p:nvPr/>
        </p:nvSpPr>
        <p:spPr bwMode="auto">
          <a:xfrm>
            <a:off x="335360" y="1052736"/>
            <a:ext cx="11449272" cy="445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ct val="150000"/>
              </a:lnSpc>
              <a:spcBef>
                <a:spcPct val="0"/>
              </a:spcBef>
              <a:buClrTx/>
              <a:buFont typeface="Wingdings" panose="05000000000000000000" pitchFamily="2" charset="2"/>
              <a:buChar char="p"/>
            </a:pPr>
            <a:r>
              <a:rPr lang="en-US" altLang="zh-CN" b="0" dirty="0">
                <a:latin typeface="Times New Roman" panose="02020603050405020304" pitchFamily="18" charset="0"/>
                <a:ea typeface="楷体" panose="02010609060101010101" pitchFamily="49" charset="-122"/>
              </a:rPr>
              <a:t> Boot Loader </a:t>
            </a:r>
            <a:r>
              <a:rPr lang="zh-CN" altLang="en-US" b="0" dirty="0">
                <a:latin typeface="Times New Roman" panose="02020603050405020304" pitchFamily="18" charset="0"/>
                <a:ea typeface="楷体" panose="02010609060101010101" pitchFamily="49" charset="-122"/>
              </a:rPr>
              <a:t>就是在操作系统内核运行之前的一小段程序</a:t>
            </a:r>
            <a:endParaRPr lang="en-US" altLang="zh-CN" b="0" dirty="0">
              <a:latin typeface="Times New Roman" panose="02020603050405020304" pitchFamily="18" charset="0"/>
              <a:ea typeface="楷体" panose="02010609060101010101" pitchFamily="49" charset="-122"/>
            </a:endParaRPr>
          </a:p>
          <a:p>
            <a:pPr marL="457200" indent="-457200" algn="just" eaLnBrk="1" hangingPunct="1">
              <a:lnSpc>
                <a:spcPct val="150000"/>
              </a:lnSpc>
              <a:spcBef>
                <a:spcPct val="0"/>
              </a:spcBef>
              <a:buClrTx/>
              <a:buFont typeface="Wingdings" panose="05000000000000000000" pitchFamily="2" charset="2"/>
              <a:buChar char="p"/>
            </a:pPr>
            <a:r>
              <a:rPr lang="zh-CN" altLang="en-US" b="0" dirty="0">
                <a:latin typeface="Times New Roman" panose="02020603050405020304" pitchFamily="18" charset="0"/>
                <a:ea typeface="楷体" panose="02010609060101010101" pitchFamily="49" charset="-122"/>
              </a:rPr>
              <a:t>目的：为最终调用操作系统的内核准备好正确的环境</a:t>
            </a:r>
            <a:endParaRPr lang="en-US" altLang="zh-CN"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Tx/>
              <a:buNone/>
            </a:pPr>
            <a:r>
              <a:rPr lang="en-US" altLang="zh-CN" b="0" dirty="0">
                <a:latin typeface="Times New Roman" panose="02020603050405020304" pitchFamily="18" charset="0"/>
                <a:ea typeface="楷体" panose="02010609060101010101" pitchFamily="49" charset="-122"/>
              </a:rPr>
              <a:t>            </a:t>
            </a:r>
            <a:r>
              <a:rPr lang="zh-CN" altLang="en-US" b="0" dirty="0">
                <a:latin typeface="Times New Roman" panose="02020603050405020304" pitchFamily="18" charset="0"/>
                <a:ea typeface="楷体" panose="02010609060101010101" pitchFamily="49" charset="-122"/>
              </a:rPr>
              <a:t>初始化硬件设备</a:t>
            </a:r>
            <a:endParaRPr lang="en-US" altLang="zh-CN"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Tx/>
              <a:buNone/>
            </a:pPr>
            <a:r>
              <a:rPr lang="en-US" altLang="zh-CN" b="0" dirty="0">
                <a:latin typeface="Times New Roman" panose="02020603050405020304" pitchFamily="18" charset="0"/>
                <a:ea typeface="楷体" panose="02010609060101010101" pitchFamily="49" charset="-122"/>
              </a:rPr>
              <a:t>            </a:t>
            </a:r>
            <a:r>
              <a:rPr lang="zh-CN" altLang="en-US" b="0" dirty="0">
                <a:latin typeface="Times New Roman" panose="02020603050405020304" pitchFamily="18" charset="0"/>
                <a:ea typeface="楷体" panose="02010609060101010101" pitchFamily="49" charset="-122"/>
              </a:rPr>
              <a:t>建立内存空间的映射图</a:t>
            </a:r>
            <a:endParaRPr lang="en-US" altLang="zh-CN" b="0" dirty="0">
              <a:latin typeface="Times New Roman" panose="02020603050405020304" pitchFamily="18" charset="0"/>
              <a:ea typeface="楷体" panose="02010609060101010101" pitchFamily="49" charset="-122"/>
            </a:endParaRPr>
          </a:p>
          <a:p>
            <a:pPr marL="457200" indent="-457200" algn="just" eaLnBrk="1" hangingPunct="1">
              <a:lnSpc>
                <a:spcPct val="150000"/>
              </a:lnSpc>
              <a:spcBef>
                <a:spcPct val="0"/>
              </a:spcBef>
              <a:buClrTx/>
              <a:buFont typeface="Wingdings" panose="05000000000000000000" pitchFamily="2" charset="2"/>
              <a:buChar char="p"/>
            </a:pPr>
            <a:r>
              <a:rPr lang="zh-CN" altLang="en-US" b="0" dirty="0">
                <a:latin typeface="Times New Roman" panose="02020603050405020304" pitchFamily="18" charset="0"/>
                <a:ea typeface="楷体" panose="02010609060101010101" pitchFamily="49" charset="-122"/>
              </a:rPr>
              <a:t>特点：</a:t>
            </a:r>
            <a:r>
              <a:rPr lang="en-US" altLang="zh-CN" b="0" dirty="0">
                <a:latin typeface="Times New Roman" panose="02020603050405020304" pitchFamily="18" charset="0"/>
                <a:ea typeface="楷体" panose="02010609060101010101" pitchFamily="49" charset="-122"/>
              </a:rPr>
              <a:t>Boot Loader</a:t>
            </a:r>
            <a:r>
              <a:rPr lang="zh-CN" altLang="en-US" b="0" dirty="0">
                <a:latin typeface="Times New Roman" panose="02020603050405020304" pitchFamily="18" charset="0"/>
                <a:ea typeface="楷体" panose="02010609060101010101" pitchFamily="49" charset="-122"/>
              </a:rPr>
              <a:t>是严重地依赖于硬件而实现的，</a:t>
            </a:r>
            <a:endParaRPr lang="en-US" altLang="zh-CN" b="0" dirty="0">
              <a:latin typeface="Times New Roman" panose="02020603050405020304" pitchFamily="18" charset="0"/>
              <a:ea typeface="楷体" panose="02010609060101010101" pitchFamily="49" charset="-122"/>
            </a:endParaRPr>
          </a:p>
          <a:p>
            <a:pPr marL="457200" indent="-457200" algn="just" eaLnBrk="1" hangingPunct="1">
              <a:lnSpc>
                <a:spcPct val="150000"/>
              </a:lnSpc>
              <a:spcBef>
                <a:spcPct val="0"/>
              </a:spcBef>
              <a:buClrTx/>
              <a:buFont typeface="Wingdings" panose="05000000000000000000" pitchFamily="2" charset="2"/>
              <a:buChar char="p"/>
            </a:pPr>
            <a:r>
              <a:rPr lang="zh-CN" altLang="en-US" b="0" dirty="0">
                <a:latin typeface="Times New Roman" panose="02020603050405020304" pitchFamily="18" charset="0"/>
                <a:ea typeface="楷体" panose="02010609060101010101" pitchFamily="49" charset="-122"/>
              </a:rPr>
              <a:t>因此，在嵌入式世界里建立一个通用的</a:t>
            </a:r>
            <a:r>
              <a:rPr lang="en-US" altLang="zh-CN" b="0" dirty="0">
                <a:latin typeface="Times New Roman" panose="02020603050405020304" pitchFamily="18" charset="0"/>
                <a:ea typeface="楷体" panose="02010609060101010101" pitchFamily="49" charset="-122"/>
              </a:rPr>
              <a:t>Boot Loader</a:t>
            </a:r>
            <a:r>
              <a:rPr lang="zh-CN" altLang="en-US" b="0" dirty="0">
                <a:latin typeface="Times New Roman" panose="02020603050405020304" pitchFamily="18" charset="0"/>
                <a:ea typeface="楷体" panose="02010609060101010101" pitchFamily="49" charset="-122"/>
              </a:rPr>
              <a:t>几乎是不可能的。尽管如此，我们仍然可以对</a:t>
            </a:r>
            <a:r>
              <a:rPr lang="en-US" altLang="zh-CN" b="0" dirty="0">
                <a:latin typeface="Times New Roman" panose="02020603050405020304" pitchFamily="18" charset="0"/>
                <a:ea typeface="楷体" panose="02010609060101010101" pitchFamily="49" charset="-122"/>
              </a:rPr>
              <a:t>Boot Loader </a:t>
            </a:r>
            <a:r>
              <a:rPr lang="zh-CN" altLang="en-US" b="0" dirty="0">
                <a:latin typeface="Times New Roman" panose="02020603050405020304" pitchFamily="18" charset="0"/>
                <a:ea typeface="楷体" panose="02010609060101010101" pitchFamily="49" charset="-122"/>
              </a:rPr>
              <a:t>归纳出通用的概念来，以指导用户特定的</a:t>
            </a:r>
            <a:r>
              <a:rPr lang="en-US" altLang="zh-CN" b="0" dirty="0">
                <a:latin typeface="Times New Roman" panose="02020603050405020304" pitchFamily="18" charset="0"/>
                <a:ea typeface="楷体" panose="02010609060101010101" pitchFamily="49" charset="-122"/>
              </a:rPr>
              <a:t>Boot Loader</a:t>
            </a:r>
            <a:r>
              <a:rPr lang="zh-CN" altLang="en-US" b="0" dirty="0">
                <a:latin typeface="Times New Roman" panose="02020603050405020304" pitchFamily="18" charset="0"/>
                <a:ea typeface="楷体" panose="02010609060101010101" pitchFamily="49" charset="-122"/>
              </a:rPr>
              <a:t>设计与实现。</a:t>
            </a:r>
            <a:endParaRPr lang="en-US" altLang="zh-CN" b="0" dirty="0">
              <a:latin typeface="Times New Roman" panose="02020603050405020304" pitchFamily="18" charset="0"/>
              <a:ea typeface="楷体" panose="02010609060101010101" pitchFamily="49"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ChangeArrowheads="1"/>
          </p:cNvSpPr>
          <p:nvPr/>
        </p:nvSpPr>
        <p:spPr bwMode="auto">
          <a:xfrm>
            <a:off x="57529" y="746403"/>
            <a:ext cx="48245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zh-CN" sz="2800" b="0" dirty="0">
                <a:solidFill>
                  <a:srgbClr val="333333"/>
                </a:solidFill>
                <a:latin typeface="Times New Roman" panose="02020603050405020304" pitchFamily="18" charset="0"/>
                <a:ea typeface="+mn-ea"/>
                <a:cs typeface="Times New Roman" panose="02020603050405020304" pitchFamily="18" charset="0"/>
              </a:rPr>
              <a:t>3.</a:t>
            </a:r>
            <a:r>
              <a:rPr lang="en-US" altLang="zh-CN" sz="2800" b="0" dirty="0">
                <a:solidFill>
                  <a:srgbClr val="333333"/>
                </a:solidFill>
                <a:latin typeface="Times New Roman" panose="02020603050405020304" pitchFamily="18" charset="0"/>
                <a:ea typeface="+mn-ea"/>
                <a:cs typeface="Times New Roman" panose="02020603050405020304" pitchFamily="18" charset="0"/>
              </a:rPr>
              <a:t>2</a:t>
            </a:r>
            <a:r>
              <a:rPr lang="zh-CN" altLang="zh-CN" sz="2800" b="0" dirty="0">
                <a:solidFill>
                  <a:srgbClr val="333333"/>
                </a:solidFill>
                <a:latin typeface="Times New Roman" panose="02020603050405020304" pitchFamily="18" charset="0"/>
                <a:ea typeface="+mn-ea"/>
                <a:cs typeface="Times New Roman" panose="02020603050405020304" pitchFamily="18" charset="0"/>
              </a:rPr>
              <a:t> 交叉编译环境的建立</a:t>
            </a:r>
            <a:endParaRPr lang="zh-CN" altLang="zh-CN" sz="2800" b="0" dirty="0">
              <a:latin typeface="Times New Roman" panose="02020603050405020304" pitchFamily="18" charset="0"/>
              <a:ea typeface="+mn-ea"/>
              <a:cs typeface="Times New Roman" panose="02020603050405020304" pitchFamily="18" charset="0"/>
            </a:endParaRPr>
          </a:p>
        </p:txBody>
      </p:sp>
      <p:sp>
        <p:nvSpPr>
          <p:cNvPr id="62467" name="矩形 2"/>
          <p:cNvSpPr>
            <a:spLocks noChangeArrowheads="1"/>
          </p:cNvSpPr>
          <p:nvPr/>
        </p:nvSpPr>
        <p:spPr bwMode="auto">
          <a:xfrm>
            <a:off x="191344" y="1412776"/>
            <a:ext cx="11809311" cy="2330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 typeface="Arial" panose="020B0604020202020204" pitchFamily="34" charset="0"/>
              <a:buNone/>
            </a:pPr>
            <a:r>
              <a:rPr lang="en-US" altLang="zh-CN" sz="2800"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交叉编译是在</a:t>
            </a:r>
            <a:r>
              <a:rPr lang="zh-CN" altLang="zh-CN" dirty="0">
                <a:solidFill>
                  <a:srgbClr val="FF0000"/>
                </a:solidFill>
                <a:latin typeface="Times New Roman" panose="02020603050405020304" pitchFamily="18" charset="0"/>
                <a:ea typeface="楷体" panose="02010609060101010101" pitchFamily="49" charset="-122"/>
              </a:rPr>
              <a:t>一个平台上生成另一个平台上执行代码</a:t>
            </a:r>
            <a:r>
              <a:rPr lang="zh-CN" altLang="zh-CN" b="0" dirty="0">
                <a:latin typeface="Times New Roman" panose="02020603050405020304" pitchFamily="18" charset="0"/>
                <a:ea typeface="楷体" panose="02010609060101010101" pitchFamily="49" charset="-122"/>
              </a:rPr>
              <a:t>。在宿主机上对即将运行在目标机上的应用程序进行编译</a:t>
            </a:r>
            <a:r>
              <a:rPr lang="en-US" altLang="zh-CN" b="0" dirty="0">
                <a:latin typeface="Times New Roman" panose="02020603050405020304" pitchFamily="18" charset="0"/>
                <a:ea typeface="楷体" panose="02010609060101010101" pitchFamily="49" charset="-122"/>
              </a:rPr>
              <a:t>,</a:t>
            </a:r>
            <a:r>
              <a:rPr lang="zh-CN" altLang="zh-CN" b="0" dirty="0">
                <a:latin typeface="Times New Roman" panose="02020603050405020304" pitchFamily="18" charset="0"/>
                <a:ea typeface="楷体" panose="02010609060101010101" pitchFamily="49" charset="-122"/>
              </a:rPr>
              <a:t>生成可在目标机上运行的代码格式。交叉编译环境是由一个编译器、连接器和解释器组成的综合开发环境。交叉编译工具主要包括针对目标系统的编译器、目标系统的二进制工具、目标系统的标准库和目标系统的内核头文件。</a:t>
            </a:r>
            <a:endParaRPr lang="zh-CN" altLang="zh-CN" sz="2800"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3.</a:t>
            </a:r>
            <a:r>
              <a:rPr lang="zh-CN" altLang="zh-CN" sz="2800" b="0" dirty="0">
                <a:solidFill>
                  <a:schemeClr val="tx1"/>
                </a:solidFill>
                <a:latin typeface="+mn-ea"/>
                <a:ea typeface="+mn-ea"/>
              </a:rPr>
              <a:t>交叉开发环境的建立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3648076" y="0"/>
            <a:ext cx="37449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3200">
                <a:latin typeface="Arial" panose="020B0604020202020204" pitchFamily="34" charset="0"/>
                <a:ea typeface="宋体" panose="02010600030101010101" pitchFamily="2" charset="-122"/>
              </a:rPr>
              <a:t>目    录 </a:t>
            </a:r>
            <a:endParaRPr lang="zh-CN" altLang="en-US" sz="3200">
              <a:latin typeface="Arial" panose="020B0604020202020204" pitchFamily="34" charset="0"/>
              <a:ea typeface="宋体" panose="02010600030101010101" pitchFamily="2" charset="-122"/>
            </a:endParaRPr>
          </a:p>
        </p:txBody>
      </p:sp>
      <p:sp>
        <p:nvSpPr>
          <p:cNvPr id="19459" name="矩形 2"/>
          <p:cNvSpPr>
            <a:spLocks noChangeArrowheads="1"/>
          </p:cNvSpPr>
          <p:nvPr/>
        </p:nvSpPr>
        <p:spPr bwMode="auto">
          <a:xfrm>
            <a:off x="2243139" y="765175"/>
            <a:ext cx="7705725"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zh-CN" sz="3200" dirty="0">
                <a:solidFill>
                  <a:schemeClr val="accent2"/>
                </a:solidFill>
              </a:rPr>
              <a:t>Boot Loader基本概念与典型结构</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2.  </a:t>
            </a:r>
            <a:r>
              <a:rPr lang="zh-CN" altLang="zh-CN" sz="3200" dirty="0">
                <a:solidFill>
                  <a:schemeClr val="accent2"/>
                </a:solidFill>
              </a:rPr>
              <a:t>U-Boot </a:t>
            </a:r>
            <a:endParaRPr lang="en-US" altLang="zh-CN" sz="3200" dirty="0">
              <a:solidFill>
                <a:schemeClr val="accent2"/>
              </a:solidFill>
            </a:endParaRPr>
          </a:p>
          <a:p>
            <a:pPr eaLnBrk="1" hangingPunct="1">
              <a:lnSpc>
                <a:spcPct val="150000"/>
              </a:lnSpc>
              <a:spcBef>
                <a:spcPct val="0"/>
              </a:spcBef>
              <a:buClrTx/>
              <a:buNone/>
            </a:pPr>
            <a:r>
              <a:rPr lang="zh-CN" altLang="zh-CN" sz="3200" dirty="0">
                <a:solidFill>
                  <a:schemeClr val="accent2"/>
                </a:solidFill>
              </a:rPr>
              <a:t>3</a:t>
            </a:r>
            <a:r>
              <a:rPr lang="en-US" altLang="zh-CN" sz="3200" dirty="0">
                <a:solidFill>
                  <a:schemeClr val="accent2"/>
                </a:solidFill>
              </a:rPr>
              <a:t>.</a:t>
            </a:r>
            <a:r>
              <a:rPr lang="zh-CN" altLang="zh-CN" sz="3200" dirty="0">
                <a:solidFill>
                  <a:schemeClr val="accent2"/>
                </a:solidFill>
              </a:rPr>
              <a:t> 交叉开发环境的建立</a:t>
            </a:r>
            <a:endParaRPr lang="zh-CN"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4. </a:t>
            </a:r>
            <a:r>
              <a:rPr lang="zh-CN" altLang="zh-CN" sz="3200" dirty="0">
                <a:solidFill>
                  <a:srgbClr val="FF0000"/>
                </a:solidFill>
              </a:rPr>
              <a:t>交叉编译工具链</a:t>
            </a:r>
            <a:endParaRPr lang="en-US" altLang="zh-CN" sz="3200" dirty="0">
              <a:solidFill>
                <a:srgbClr val="FF0000"/>
              </a:solidFill>
            </a:endParaRPr>
          </a:p>
          <a:p>
            <a:pPr eaLnBrk="1" hangingPunct="1">
              <a:lnSpc>
                <a:spcPct val="150000"/>
              </a:lnSpc>
              <a:spcBef>
                <a:spcPct val="0"/>
              </a:spcBef>
              <a:buClrTx/>
              <a:buFontTx/>
              <a:buNone/>
            </a:pPr>
            <a:r>
              <a:rPr lang="en-US" altLang="zh-CN" sz="3200" dirty="0">
                <a:solidFill>
                  <a:schemeClr val="accent2"/>
                </a:solidFill>
              </a:rPr>
              <a:t>5. U-Boot</a:t>
            </a:r>
            <a:r>
              <a:rPr lang="zh-CN" altLang="en-US" sz="3200" dirty="0">
                <a:solidFill>
                  <a:schemeClr val="accent2"/>
                </a:solidFill>
              </a:rPr>
              <a:t>移植</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6. </a:t>
            </a:r>
            <a:r>
              <a:rPr lang="zh-CN" altLang="en-US" sz="3200" dirty="0">
                <a:solidFill>
                  <a:schemeClr val="accent2"/>
                </a:solidFill>
              </a:rPr>
              <a:t>设备驱动介绍</a:t>
            </a:r>
            <a:endParaRPr lang="zh-CN" altLang="en-US" sz="3200" dirty="0">
              <a:solidFill>
                <a:schemeClr val="accent2"/>
              </a:solidFill>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ChangeArrowheads="1"/>
          </p:cNvSpPr>
          <p:nvPr/>
        </p:nvSpPr>
        <p:spPr bwMode="auto">
          <a:xfrm>
            <a:off x="34890" y="746403"/>
            <a:ext cx="42261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 typeface="Arial" panose="020B0604020202020204" pitchFamily="34" charset="0"/>
              <a:buNone/>
            </a:pPr>
            <a:r>
              <a:rPr lang="zh-CN" altLang="zh-CN" sz="2800" b="0" dirty="0">
                <a:solidFill>
                  <a:srgbClr val="333333"/>
                </a:solidFill>
                <a:latin typeface="Times New Roman" panose="02020603050405020304" pitchFamily="18" charset="0"/>
                <a:ea typeface="+mn-ea"/>
                <a:cs typeface="Times New Roman" panose="02020603050405020304" pitchFamily="18" charset="0"/>
              </a:rPr>
              <a:t>4.1交叉编译工具链概述</a:t>
            </a:r>
            <a:endParaRPr lang="zh-CN" altLang="zh-CN" sz="2800" b="0" dirty="0">
              <a:latin typeface="Times New Roman" panose="02020603050405020304" pitchFamily="18" charset="0"/>
              <a:ea typeface="+mn-ea"/>
              <a:cs typeface="Times New Roman" panose="02020603050405020304" pitchFamily="18" charset="0"/>
            </a:endParaRPr>
          </a:p>
        </p:txBody>
      </p:sp>
      <p:sp>
        <p:nvSpPr>
          <p:cNvPr id="64515" name="矩形 2"/>
          <p:cNvSpPr>
            <a:spLocks noChangeArrowheads="1"/>
          </p:cNvSpPr>
          <p:nvPr/>
        </p:nvSpPr>
        <p:spPr bwMode="auto">
          <a:xfrm>
            <a:off x="407368" y="1412776"/>
            <a:ext cx="10369152" cy="248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 typeface="Wingdings 2" panose="05020102010507070707" pitchFamily="18" charset="2"/>
              <a:buNone/>
            </a:pPr>
            <a:r>
              <a:rPr lang="en-US" altLang="zh-CN"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要进行交叉编译，我们需要在主机平台上安装对应的</a:t>
            </a:r>
            <a:r>
              <a:rPr lang="zh-CN" altLang="zh-CN" dirty="0">
                <a:solidFill>
                  <a:srgbClr val="FF0000"/>
                </a:solidFill>
                <a:latin typeface="Times New Roman" panose="02020603050405020304" pitchFamily="18" charset="0"/>
                <a:ea typeface="楷体" panose="02010609060101010101" pitchFamily="49" charset="-122"/>
              </a:rPr>
              <a:t>交叉编译工具链（</a:t>
            </a:r>
            <a:r>
              <a:rPr lang="en-US" altLang="zh-CN" dirty="0">
                <a:solidFill>
                  <a:srgbClr val="FF0000"/>
                </a:solidFill>
                <a:latin typeface="Times New Roman" panose="02020603050405020304" pitchFamily="18" charset="0"/>
                <a:ea typeface="楷体" panose="02010609060101010101" pitchFamily="49" charset="-122"/>
              </a:rPr>
              <a:t>cross compilation tool chain</a:t>
            </a:r>
            <a:r>
              <a:rPr lang="zh-CN" altLang="zh-CN" dirty="0">
                <a:solidFill>
                  <a:srgbClr val="FF0000"/>
                </a:solidFill>
                <a:latin typeface="Times New Roman" panose="02020603050405020304" pitchFamily="18" charset="0"/>
                <a:ea typeface="楷体" panose="02010609060101010101" pitchFamily="49" charset="-122"/>
              </a:rPr>
              <a:t>）</a:t>
            </a:r>
            <a:r>
              <a:rPr lang="zh-CN" altLang="zh-CN" b="0" dirty="0">
                <a:latin typeface="Times New Roman" panose="02020603050405020304" pitchFamily="18" charset="0"/>
                <a:ea typeface="楷体" panose="02010609060101010101" pitchFamily="49" charset="-122"/>
              </a:rPr>
              <a:t>，然后用这个交叉编译工具链编译链接源代码，最终生成可在目标平台上运行的程序。</a:t>
            </a:r>
            <a:endParaRPr lang="zh-CN" altLang="en-US" b="0" dirty="0">
              <a:latin typeface="Times New Roman" panose="02020603050405020304" pitchFamily="18" charset="0"/>
              <a:ea typeface="楷体" panose="02010609060101010101" pitchFamily="49" charset="-122"/>
            </a:endParaRPr>
          </a:p>
          <a:p>
            <a:pPr eaLnBrk="1" hangingPunct="1">
              <a:lnSpc>
                <a:spcPct val="200000"/>
              </a:lnSpc>
              <a:spcBef>
                <a:spcPct val="0"/>
              </a:spcBef>
              <a:buClrTx/>
              <a:buFont typeface="Arial" panose="020B0604020202020204" pitchFamily="34" charset="0"/>
              <a:buNone/>
            </a:pPr>
            <a:endParaRPr lang="zh-CN" altLang="en-US" sz="2800"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1"/>
          <p:cNvSpPr>
            <a:spLocks noChangeArrowheads="1"/>
          </p:cNvSpPr>
          <p:nvPr/>
        </p:nvSpPr>
        <p:spPr bwMode="auto">
          <a:xfrm>
            <a:off x="119336" y="836613"/>
            <a:ext cx="11953327" cy="390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zh-CN" altLang="zh-CN" b="0" dirty="0">
                <a:latin typeface="Times New Roman" panose="02020603050405020304" pitchFamily="18" charset="0"/>
                <a:ea typeface="楷体" panose="02010609060101010101" pitchFamily="49" charset="-122"/>
              </a:rPr>
              <a:t>常见的交叉编译例子如下：</a:t>
            </a:r>
            <a:endParaRPr lang="zh-CN" altLang="zh-CN"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Arial" panose="020B0604020202020204" pitchFamily="34" charset="0"/>
              <a:buNone/>
            </a:pPr>
            <a:r>
              <a:rPr lang="zh-CN" altLang="zh-CN" b="0"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ea typeface="楷体" panose="02010609060101010101" pitchFamily="49" charset="-122"/>
              </a:rPr>
              <a:t>1</a:t>
            </a:r>
            <a:r>
              <a:rPr lang="zh-CN" altLang="zh-CN" b="0" dirty="0">
                <a:latin typeface="Times New Roman" panose="02020603050405020304" pitchFamily="18" charset="0"/>
                <a:ea typeface="楷体" panose="02010609060101010101" pitchFamily="49" charset="-122"/>
              </a:rPr>
              <a:t>）在</a:t>
            </a:r>
            <a:r>
              <a:rPr lang="en-US" altLang="zh-CN" b="0" dirty="0">
                <a:latin typeface="Times New Roman" panose="02020603050405020304" pitchFamily="18" charset="0"/>
                <a:ea typeface="楷体" panose="02010609060101010101" pitchFamily="49" charset="-122"/>
              </a:rPr>
              <a:t>Windows PC</a:t>
            </a:r>
            <a:r>
              <a:rPr lang="zh-CN" altLang="zh-CN" b="0" dirty="0">
                <a:latin typeface="Times New Roman" panose="02020603050405020304" pitchFamily="18" charset="0"/>
                <a:ea typeface="楷体" panose="02010609060101010101" pitchFamily="49" charset="-122"/>
              </a:rPr>
              <a:t>上，利用诸如类似</a:t>
            </a:r>
            <a:r>
              <a:rPr lang="en-US" altLang="zh-CN" b="0" dirty="0">
                <a:latin typeface="Times New Roman" panose="02020603050405020304" pitchFamily="18" charset="0"/>
                <a:ea typeface="楷体" panose="02010609060101010101" pitchFamily="49" charset="-122"/>
              </a:rPr>
              <a:t>ADS</a:t>
            </a:r>
            <a:r>
              <a:rPr lang="zh-CN" altLang="zh-CN" b="0"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ea typeface="楷体" panose="02010609060101010101" pitchFamily="49" charset="-122"/>
              </a:rPr>
              <a:t>RVDS</a:t>
            </a:r>
            <a:r>
              <a:rPr lang="zh-CN" altLang="zh-CN" b="0" dirty="0">
                <a:latin typeface="Times New Roman" panose="02020603050405020304" pitchFamily="18" charset="0"/>
                <a:ea typeface="楷体" panose="02010609060101010101" pitchFamily="49" charset="-122"/>
              </a:rPr>
              <a:t>等软件，使用</a:t>
            </a:r>
            <a:r>
              <a:rPr lang="en-US" altLang="zh-CN" b="0" dirty="0" err="1">
                <a:latin typeface="Times New Roman" panose="02020603050405020304" pitchFamily="18" charset="0"/>
                <a:ea typeface="楷体" panose="02010609060101010101" pitchFamily="49" charset="-122"/>
              </a:rPr>
              <a:t>armcc编译器</a:t>
            </a:r>
            <a:r>
              <a:rPr lang="zh-CN" altLang="zh-CN" b="0" dirty="0">
                <a:latin typeface="Times New Roman" panose="02020603050405020304" pitchFamily="18" charset="0"/>
                <a:ea typeface="楷体" panose="02010609060101010101" pitchFamily="49" charset="-122"/>
              </a:rPr>
              <a:t>，则可编译出针对</a:t>
            </a:r>
            <a:r>
              <a:rPr lang="en-US" altLang="zh-CN" b="0" dirty="0">
                <a:latin typeface="Times New Roman" panose="02020603050405020304" pitchFamily="18" charset="0"/>
                <a:ea typeface="楷体" panose="02010609060101010101" pitchFamily="49" charset="-122"/>
              </a:rPr>
              <a:t>ARM CPU</a:t>
            </a:r>
            <a:r>
              <a:rPr lang="zh-CN" altLang="zh-CN" b="0" dirty="0">
                <a:latin typeface="Times New Roman" panose="02020603050405020304" pitchFamily="18" charset="0"/>
                <a:ea typeface="楷体" panose="02010609060101010101" pitchFamily="49" charset="-122"/>
              </a:rPr>
              <a:t>的可执行代码。</a:t>
            </a:r>
            <a:endParaRPr lang="en-US" altLang="zh-CN"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Wingdings 2" panose="05020102010507070707" pitchFamily="18" charset="2"/>
              <a:buNone/>
            </a:pPr>
            <a:r>
              <a:rPr lang="zh-CN" altLang="zh-CN" b="0"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ea typeface="楷体" panose="02010609060101010101" pitchFamily="49" charset="-122"/>
              </a:rPr>
              <a:t>2</a:t>
            </a:r>
            <a:r>
              <a:rPr lang="zh-CN" altLang="zh-CN" b="0" dirty="0">
                <a:latin typeface="Times New Roman" panose="02020603050405020304" pitchFamily="18" charset="0"/>
                <a:ea typeface="楷体" panose="02010609060101010101" pitchFamily="49" charset="-122"/>
              </a:rPr>
              <a:t>）在</a:t>
            </a:r>
            <a:r>
              <a:rPr lang="en-US" altLang="zh-CN" b="0" dirty="0">
                <a:latin typeface="Times New Roman" panose="02020603050405020304" pitchFamily="18" charset="0"/>
                <a:ea typeface="楷体" panose="02010609060101010101" pitchFamily="49" charset="-122"/>
              </a:rPr>
              <a:t>Linux PC</a:t>
            </a:r>
            <a:r>
              <a:rPr lang="zh-CN" altLang="zh-CN" b="0" dirty="0">
                <a:latin typeface="Times New Roman" panose="02020603050405020304" pitchFamily="18" charset="0"/>
                <a:ea typeface="楷体" panose="02010609060101010101" pitchFamily="49" charset="-122"/>
              </a:rPr>
              <a:t>上，利用</a:t>
            </a:r>
            <a:r>
              <a:rPr lang="en-US" altLang="zh-CN" b="0" dirty="0">
                <a:solidFill>
                  <a:srgbClr val="3399EA"/>
                </a:solidFill>
                <a:latin typeface="Times New Roman" panose="02020603050405020304" pitchFamily="18" charset="0"/>
                <a:ea typeface="楷体" panose="02010609060101010101" pitchFamily="49" charset="-122"/>
              </a:rPr>
              <a:t>arm-</a:t>
            </a:r>
            <a:r>
              <a:rPr lang="en-US" altLang="zh-CN" b="0" dirty="0" err="1">
                <a:solidFill>
                  <a:srgbClr val="3399EA"/>
                </a:solidFill>
                <a:latin typeface="Times New Roman" panose="02020603050405020304" pitchFamily="18" charset="0"/>
                <a:ea typeface="楷体" panose="02010609060101010101" pitchFamily="49" charset="-122"/>
              </a:rPr>
              <a:t>linux</a:t>
            </a:r>
            <a:r>
              <a:rPr lang="en-US" altLang="zh-CN" b="0" dirty="0">
                <a:solidFill>
                  <a:srgbClr val="3399EA"/>
                </a:solidFill>
                <a:latin typeface="Times New Roman" panose="02020603050405020304" pitchFamily="18" charset="0"/>
                <a:ea typeface="楷体" panose="02010609060101010101" pitchFamily="49" charset="-122"/>
              </a:rPr>
              <a:t>-</a:t>
            </a:r>
            <a:r>
              <a:rPr lang="en-US" altLang="zh-CN" b="0" dirty="0" err="1">
                <a:solidFill>
                  <a:srgbClr val="3399EA"/>
                </a:solidFill>
                <a:latin typeface="Times New Roman" panose="02020603050405020304" pitchFamily="18" charset="0"/>
                <a:ea typeface="楷体" panose="02010609060101010101" pitchFamily="49" charset="-122"/>
              </a:rPr>
              <a:t>gnueabihf-gcc/arm-linux-gcc</a:t>
            </a:r>
            <a:r>
              <a:rPr lang="zh-CN" altLang="en-US" b="0" dirty="0" err="1">
                <a:solidFill>
                  <a:srgbClr val="3399EA"/>
                </a:solidFill>
                <a:latin typeface="Times New Roman" panose="02020603050405020304" pitchFamily="18" charset="0"/>
                <a:ea typeface="楷体" panose="02010609060101010101" pitchFamily="49" charset="-122"/>
              </a:rPr>
              <a:t>等</a:t>
            </a:r>
            <a:r>
              <a:rPr lang="zh-CN" altLang="zh-CN" b="0" dirty="0">
                <a:latin typeface="Times New Roman" panose="02020603050405020304" pitchFamily="18" charset="0"/>
                <a:ea typeface="楷体" panose="02010609060101010101" pitchFamily="49" charset="-122"/>
              </a:rPr>
              <a:t>编译器，可编译出针对</a:t>
            </a:r>
            <a:r>
              <a:rPr lang="en-US" altLang="zh-CN" b="0" dirty="0">
                <a:latin typeface="Times New Roman" panose="02020603050405020304" pitchFamily="18" charset="0"/>
                <a:ea typeface="楷体" panose="02010609060101010101" pitchFamily="49" charset="-122"/>
              </a:rPr>
              <a:t>Linux ARM</a:t>
            </a:r>
            <a:r>
              <a:rPr lang="zh-CN" altLang="zh-CN" b="0" dirty="0">
                <a:latin typeface="Times New Roman" panose="02020603050405020304" pitchFamily="18" charset="0"/>
                <a:ea typeface="楷体" panose="02010609060101010101" pitchFamily="49" charset="-122"/>
              </a:rPr>
              <a:t>平台的可执行代码。</a:t>
            </a:r>
            <a:endParaRPr lang="en-US" altLang="zh-CN"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Arial" panose="020B0604020202020204" pitchFamily="34" charset="0"/>
              <a:buNone/>
            </a:pPr>
            <a:r>
              <a:rPr lang="zh-CN" altLang="zh-CN" b="0"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ea typeface="楷体" panose="02010609060101010101" pitchFamily="49" charset="-122"/>
              </a:rPr>
              <a:t>3</a:t>
            </a:r>
            <a:r>
              <a:rPr lang="zh-CN" altLang="zh-CN" b="0" dirty="0">
                <a:latin typeface="Times New Roman" panose="02020603050405020304" pitchFamily="18" charset="0"/>
                <a:ea typeface="楷体" panose="02010609060101010101" pitchFamily="49" charset="-122"/>
              </a:rPr>
              <a:t>）在</a:t>
            </a:r>
            <a:r>
              <a:rPr lang="en-US" altLang="zh-CN" b="0" dirty="0">
                <a:latin typeface="Times New Roman" panose="02020603050405020304" pitchFamily="18" charset="0"/>
                <a:ea typeface="楷体" panose="02010609060101010101" pitchFamily="49" charset="-122"/>
              </a:rPr>
              <a:t>Windows PC</a:t>
            </a:r>
            <a:r>
              <a:rPr lang="zh-CN" altLang="zh-CN" b="0" dirty="0">
                <a:latin typeface="Times New Roman" panose="02020603050405020304" pitchFamily="18" charset="0"/>
                <a:ea typeface="楷体" panose="02010609060101010101" pitchFamily="49" charset="-122"/>
              </a:rPr>
              <a:t>上，利用</a:t>
            </a:r>
            <a:r>
              <a:rPr lang="en-US" altLang="zh-CN" b="0" dirty="0" err="1">
                <a:latin typeface="Times New Roman" panose="02020603050405020304" pitchFamily="18" charset="0"/>
                <a:ea typeface="楷体" panose="02010609060101010101" pitchFamily="49" charset="-122"/>
              </a:rPr>
              <a:t>cygwin</a:t>
            </a:r>
            <a:r>
              <a:rPr lang="zh-CN" altLang="zh-CN" b="0" dirty="0">
                <a:latin typeface="Times New Roman" panose="02020603050405020304" pitchFamily="18" charset="0"/>
                <a:ea typeface="楷体" panose="02010609060101010101" pitchFamily="49" charset="-122"/>
              </a:rPr>
              <a:t>环境，运行</a:t>
            </a:r>
            <a:r>
              <a:rPr lang="en-US" altLang="zh-CN" b="0" dirty="0">
                <a:latin typeface="Times New Roman" panose="02020603050405020304" pitchFamily="18" charset="0"/>
                <a:ea typeface="楷体" panose="02010609060101010101" pitchFamily="49" charset="-122"/>
              </a:rPr>
              <a:t>arm-elf-</a:t>
            </a:r>
            <a:r>
              <a:rPr lang="en-US" altLang="zh-CN" b="0" dirty="0" err="1">
                <a:latin typeface="Times New Roman" panose="02020603050405020304" pitchFamily="18" charset="0"/>
                <a:ea typeface="楷体" panose="02010609060101010101" pitchFamily="49" charset="-122"/>
              </a:rPr>
              <a:t>gcc</a:t>
            </a:r>
            <a:r>
              <a:rPr lang="zh-CN" altLang="zh-CN" b="0" dirty="0">
                <a:latin typeface="Times New Roman" panose="02020603050405020304" pitchFamily="18" charset="0"/>
                <a:ea typeface="楷体" panose="02010609060101010101" pitchFamily="49" charset="-122"/>
              </a:rPr>
              <a:t>编译器，可编译出针对</a:t>
            </a:r>
            <a:r>
              <a:rPr lang="en-US" altLang="zh-CN" b="0" dirty="0">
                <a:latin typeface="Times New Roman" panose="02020603050405020304" pitchFamily="18" charset="0"/>
                <a:ea typeface="楷体" panose="02010609060101010101" pitchFamily="49" charset="-122"/>
              </a:rPr>
              <a:t>ARM CPU</a:t>
            </a:r>
            <a:r>
              <a:rPr lang="zh-CN" altLang="zh-CN" b="0" dirty="0">
                <a:latin typeface="Times New Roman" panose="02020603050405020304" pitchFamily="18" charset="0"/>
                <a:ea typeface="楷体" panose="02010609060101010101" pitchFamily="49" charset="-122"/>
              </a:rPr>
              <a:t>的可执行代码。</a:t>
            </a:r>
            <a:endParaRPr lang="zh-CN" altLang="zh-CN"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7351" y="776289"/>
            <a:ext cx="530542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矩形 1"/>
          <p:cNvSpPr>
            <a:spLocks noChangeArrowheads="1"/>
          </p:cNvSpPr>
          <p:nvPr/>
        </p:nvSpPr>
        <p:spPr bwMode="auto">
          <a:xfrm>
            <a:off x="191344" y="4005064"/>
            <a:ext cx="11521280" cy="222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 typeface="Arial" panose="020B0604020202020204" pitchFamily="34" charset="0"/>
              <a:buNone/>
            </a:pPr>
            <a:r>
              <a:rPr lang="en-US" altLang="zh-CN" b="0" dirty="0">
                <a:latin typeface="楷体" panose="02010609060101010101" pitchFamily="49" charset="-122"/>
                <a:ea typeface="楷体" panose="02010609060101010101" pitchFamily="49" charset="-122"/>
              </a:rPr>
              <a:t>    </a:t>
            </a:r>
            <a:r>
              <a:rPr lang="zh-CN" altLang="zh-CN" b="0" dirty="0">
                <a:latin typeface="Times New Roman" panose="02020603050405020304" pitchFamily="18" charset="0"/>
                <a:ea typeface="+mn-ea"/>
                <a:cs typeface="Times New Roman" panose="02020603050405020304" pitchFamily="18" charset="0"/>
              </a:rPr>
              <a:t>交叉开发工具链就是为了编译、链接、处理和调试跨平台体系结构的程序代码。每次执行工具链软件时，通过带有不同的参数，可以实现</a:t>
            </a:r>
            <a:r>
              <a:rPr lang="zh-CN" altLang="zh-CN" dirty="0">
                <a:solidFill>
                  <a:srgbClr val="FF0000"/>
                </a:solidFill>
                <a:latin typeface="Times New Roman" panose="02020603050405020304" pitchFamily="18" charset="0"/>
                <a:ea typeface="+mn-ea"/>
                <a:cs typeface="Times New Roman" panose="02020603050405020304" pitchFamily="18" charset="0"/>
              </a:rPr>
              <a:t>编译、链接、处理或者调试</a:t>
            </a:r>
            <a:r>
              <a:rPr lang="zh-CN" altLang="zh-CN" b="0" dirty="0">
                <a:latin typeface="Times New Roman" panose="02020603050405020304" pitchFamily="18" charset="0"/>
                <a:ea typeface="+mn-ea"/>
                <a:cs typeface="Times New Roman" panose="02020603050405020304" pitchFamily="18" charset="0"/>
              </a:rPr>
              <a:t>等不同的功能。从工具链的组成上来说，它一般由多个程序构成，分别对应着各个功能。</a:t>
            </a:r>
            <a:endParaRPr lang="zh-CN" altLang="zh-CN" b="0" dirty="0">
              <a:latin typeface="Times New Roman" panose="02020603050405020304" pitchFamily="18" charset="0"/>
              <a:ea typeface="+mn-ea"/>
              <a:cs typeface="Times New Roman" panose="02020603050405020304" pitchFamily="18" charset="0"/>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ChangeArrowheads="1"/>
          </p:cNvSpPr>
          <p:nvPr/>
        </p:nvSpPr>
        <p:spPr bwMode="auto">
          <a:xfrm>
            <a:off x="0" y="837039"/>
            <a:ext cx="38670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 typeface="Arial" panose="020B0604020202020204" pitchFamily="34" charset="0"/>
              <a:buNone/>
            </a:pPr>
            <a:r>
              <a:rPr lang="zh-CN" altLang="zh-CN" sz="2800" b="0" dirty="0">
                <a:solidFill>
                  <a:srgbClr val="333333"/>
                </a:solidFill>
                <a:latin typeface="Times New Roman" panose="02020603050405020304" pitchFamily="18" charset="0"/>
                <a:ea typeface="+mn-ea"/>
                <a:cs typeface="Times New Roman" panose="02020603050405020304" pitchFamily="18" charset="0"/>
              </a:rPr>
              <a:t>4.2工具链的构建方法 </a:t>
            </a:r>
            <a:endParaRPr lang="zh-CN" altLang="zh-CN" sz="2800" b="0" dirty="0">
              <a:latin typeface="Times New Roman" panose="02020603050405020304" pitchFamily="18" charset="0"/>
              <a:ea typeface="+mn-ea"/>
              <a:cs typeface="Times New Roman" panose="02020603050405020304" pitchFamily="18" charset="0"/>
            </a:endParaRPr>
          </a:p>
        </p:txBody>
      </p:sp>
      <p:sp>
        <p:nvSpPr>
          <p:cNvPr id="67587" name="矩形 2"/>
          <p:cNvSpPr>
            <a:spLocks noChangeArrowheads="1"/>
          </p:cNvSpPr>
          <p:nvPr/>
        </p:nvSpPr>
        <p:spPr bwMode="auto">
          <a:xfrm>
            <a:off x="263352" y="1539028"/>
            <a:ext cx="11809312" cy="4481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Font typeface="Arial" panose="020B0604020202020204" pitchFamily="34" charset="0"/>
              <a:buNone/>
            </a:pPr>
            <a:r>
              <a:rPr lang="zh-CN" altLang="zh-CN" b="0" dirty="0">
                <a:latin typeface="Times New Roman" panose="02020603050405020304" pitchFamily="18" charset="0"/>
                <a:ea typeface="楷体" panose="02010609060101010101" pitchFamily="49" charset="-122"/>
              </a:rPr>
              <a:t>通常构建交叉工具链有如下三种方法。</a:t>
            </a:r>
            <a:endParaRPr lang="zh-CN" altLang="zh-CN" b="0" dirty="0">
              <a:latin typeface="Times New Roman" panose="02020603050405020304" pitchFamily="18" charset="0"/>
              <a:ea typeface="楷体" panose="02010609060101010101" pitchFamily="49" charset="-122"/>
            </a:endParaRPr>
          </a:p>
          <a:p>
            <a:pPr algn="just" eaLnBrk="1" hangingPunct="1">
              <a:lnSpc>
                <a:spcPct val="120000"/>
              </a:lnSpc>
              <a:spcBef>
                <a:spcPct val="0"/>
              </a:spcBef>
              <a:buClrTx/>
              <a:buFont typeface="Arial" panose="020B0604020202020204" pitchFamily="34" charset="0"/>
              <a:buNone/>
            </a:pPr>
            <a:r>
              <a:rPr lang="zh-CN" altLang="zh-CN" b="0" dirty="0">
                <a:solidFill>
                  <a:srgbClr val="0070C0"/>
                </a:solidFill>
                <a:latin typeface="Times New Roman" panose="02020603050405020304" pitchFamily="18" charset="0"/>
                <a:ea typeface="楷体" panose="02010609060101010101" pitchFamily="49" charset="-122"/>
              </a:rPr>
              <a:t>方法一</a:t>
            </a:r>
            <a:r>
              <a:rPr lang="zh-CN" altLang="zh-CN" b="0" dirty="0">
                <a:latin typeface="Times New Roman" panose="02020603050405020304" pitchFamily="18" charset="0"/>
                <a:ea typeface="楷体" panose="02010609060101010101" pitchFamily="49" charset="-122"/>
              </a:rPr>
              <a:t>：分步编译和安装交叉编译工具链所需要的库和源代码，最终生成交叉编译工具链。该方法相对比较困难，适合想深入学习构建交叉工具链的读者及用户。如果只是想使用交叉工具链，建议使用下列的方法二构建交叉工具链。</a:t>
            </a:r>
            <a:endParaRPr lang="en-US" altLang="zh-CN" b="0" dirty="0">
              <a:latin typeface="Times New Roman" panose="02020603050405020304" pitchFamily="18" charset="0"/>
              <a:ea typeface="楷体" panose="02010609060101010101" pitchFamily="49" charset="-122"/>
            </a:endParaRPr>
          </a:p>
          <a:p>
            <a:pPr algn="just" eaLnBrk="1" hangingPunct="1">
              <a:lnSpc>
                <a:spcPct val="120000"/>
              </a:lnSpc>
              <a:spcBef>
                <a:spcPct val="0"/>
              </a:spcBef>
              <a:buClrTx/>
              <a:buFont typeface="Arial" panose="020B0604020202020204" pitchFamily="34" charset="0"/>
              <a:buNone/>
            </a:pPr>
            <a:r>
              <a:rPr lang="zh-CN" altLang="zh-CN" b="0" dirty="0">
                <a:solidFill>
                  <a:srgbClr val="0070C0"/>
                </a:solidFill>
                <a:latin typeface="Times New Roman" panose="02020603050405020304" pitchFamily="18" charset="0"/>
                <a:ea typeface="楷体" panose="02010609060101010101" pitchFamily="49" charset="-122"/>
              </a:rPr>
              <a:t>方法二</a:t>
            </a:r>
            <a:r>
              <a:rPr lang="zh-CN" altLang="zh-CN" b="0" dirty="0">
                <a:latin typeface="Times New Roman" panose="02020603050405020304" pitchFamily="18" charset="0"/>
                <a:ea typeface="楷体" panose="02010609060101010101" pitchFamily="49" charset="-122"/>
              </a:rPr>
              <a:t>：通过</a:t>
            </a:r>
            <a:r>
              <a:rPr lang="en-US" altLang="zh-CN" b="0" dirty="0" err="1">
                <a:latin typeface="Times New Roman" panose="02020603050405020304" pitchFamily="18" charset="0"/>
                <a:ea typeface="楷体" panose="02010609060101010101" pitchFamily="49" charset="-122"/>
              </a:rPr>
              <a:t>Crosstool</a:t>
            </a:r>
            <a:r>
              <a:rPr lang="zh-CN" altLang="zh-CN" b="0" dirty="0">
                <a:latin typeface="Times New Roman" panose="02020603050405020304" pitchFamily="18" charset="0"/>
                <a:ea typeface="楷体" panose="02010609060101010101" pitchFamily="49" charset="-122"/>
              </a:rPr>
              <a:t>脚本工具来实现一次编译，生成交叉编译工具链，该方法相对于方法一要简单许多，并且出错的机会也非常少，建议大多数情况下使用该方法构建交叉编译工具链。</a:t>
            </a:r>
            <a:endParaRPr lang="en-US" altLang="zh-CN" b="0" dirty="0">
              <a:latin typeface="Times New Roman" panose="02020603050405020304" pitchFamily="18" charset="0"/>
              <a:ea typeface="楷体" panose="02010609060101010101" pitchFamily="49" charset="-122"/>
            </a:endParaRPr>
          </a:p>
          <a:p>
            <a:pPr algn="just" eaLnBrk="1" hangingPunct="1">
              <a:lnSpc>
                <a:spcPct val="120000"/>
              </a:lnSpc>
              <a:spcBef>
                <a:spcPct val="0"/>
              </a:spcBef>
              <a:buClrTx/>
              <a:buFont typeface="Arial" panose="020B0604020202020204" pitchFamily="34" charset="0"/>
              <a:buNone/>
            </a:pPr>
            <a:r>
              <a:rPr lang="zh-CN" altLang="zh-CN" b="0" dirty="0">
                <a:solidFill>
                  <a:srgbClr val="0070C0"/>
                </a:solidFill>
                <a:latin typeface="Times New Roman" panose="02020603050405020304" pitchFamily="18" charset="0"/>
                <a:ea typeface="楷体" panose="02010609060101010101" pitchFamily="49" charset="-122"/>
              </a:rPr>
              <a:t>方法三</a:t>
            </a:r>
            <a:r>
              <a:rPr lang="zh-CN" altLang="zh-CN" b="0" dirty="0">
                <a:latin typeface="Times New Roman" panose="02020603050405020304" pitchFamily="18" charset="0"/>
                <a:ea typeface="楷体" panose="02010609060101010101" pitchFamily="49" charset="-122"/>
              </a:rPr>
              <a:t>：直接通过网上下载已经制作好的交叉编译工具链。该方法的优点是简单可靠，缺点也比较明显，扩展性不足，对特定目标没有针对性，而且也存在许多未知错误的可能，建议慎用此方法。</a:t>
            </a:r>
            <a:r>
              <a:rPr lang="en-US" altLang="zh-CN" b="0" dirty="0">
                <a:latin typeface="Times New Roman" panose="02020603050405020304" pitchFamily="18" charset="0"/>
                <a:ea typeface="楷体" panose="02010609060101010101" pitchFamily="49" charset="-122"/>
              </a:rPr>
              <a:t> </a:t>
            </a:r>
            <a:endParaRPr lang="en-US" altLang="zh-CN" sz="3600"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ChangeArrowheads="1"/>
          </p:cNvSpPr>
          <p:nvPr/>
        </p:nvSpPr>
        <p:spPr bwMode="auto">
          <a:xfrm>
            <a:off x="0" y="746325"/>
            <a:ext cx="53226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 typeface="Arial" panose="020B0604020202020204" pitchFamily="34" charset="0"/>
              <a:buNone/>
            </a:pPr>
            <a:r>
              <a:rPr lang="zh-CN" altLang="zh-CN" sz="2800" dirty="0">
                <a:solidFill>
                  <a:srgbClr val="333333"/>
                </a:solidFill>
                <a:latin typeface="Times New Roman" panose="02020603050405020304" pitchFamily="18" charset="0"/>
                <a:ea typeface="楷体" panose="02010609060101010101" pitchFamily="49" charset="-122"/>
                <a:cs typeface="Arial" panose="020B0604020202020204" pitchFamily="34" charset="0"/>
              </a:rPr>
              <a:t>4.3 交叉编译工具链的主要工具</a:t>
            </a:r>
            <a:endParaRPr lang="zh-CN" altLang="zh-CN" sz="2800" b="0" dirty="0">
              <a:latin typeface="Times New Roman" panose="02020603050405020304" pitchFamily="18" charset="0"/>
              <a:ea typeface="楷体" panose="02010609060101010101" pitchFamily="49" charset="-122"/>
              <a:cs typeface="Arial" panose="020B0604020202020204" pitchFamily="34" charset="0"/>
            </a:endParaRPr>
          </a:p>
        </p:txBody>
      </p:sp>
      <p:sp>
        <p:nvSpPr>
          <p:cNvPr id="68611" name="矩形 2"/>
          <p:cNvSpPr>
            <a:spLocks noChangeArrowheads="1"/>
          </p:cNvSpPr>
          <p:nvPr/>
        </p:nvSpPr>
        <p:spPr bwMode="auto">
          <a:xfrm>
            <a:off x="119336" y="1370034"/>
            <a:ext cx="11953328" cy="421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 typeface="Arial" panose="020B0604020202020204" pitchFamily="34" charset="0"/>
              <a:buNone/>
            </a:pPr>
            <a:r>
              <a:rPr lang="en-US" altLang="zh-CN" sz="2200" b="0" dirty="0">
                <a:latin typeface="Times New Roman" panose="02020603050405020304" pitchFamily="18" charset="0"/>
                <a:ea typeface="楷体" panose="02010609060101010101" pitchFamily="49" charset="-122"/>
              </a:rPr>
              <a:t>        </a:t>
            </a:r>
            <a:r>
              <a:rPr lang="zh-CN" altLang="zh-CN" sz="2200" b="0" dirty="0">
                <a:latin typeface="Times New Roman" panose="02020603050405020304" pitchFamily="18" charset="0"/>
                <a:ea typeface="楷体" panose="02010609060101010101" pitchFamily="49" charset="-122"/>
              </a:rPr>
              <a:t>交叉编译工具主要包括针对目标系统的编译器、目标系统的二进制工具、调试器、目标系统的标准库和目标系统的内核头文件。主要由</a:t>
            </a:r>
            <a:r>
              <a:rPr lang="en-US" altLang="zh-CN" sz="2200" dirty="0" err="1">
                <a:solidFill>
                  <a:srgbClr val="FF0000"/>
                </a:solidFill>
                <a:latin typeface="Times New Roman" panose="02020603050405020304" pitchFamily="18" charset="0"/>
                <a:ea typeface="楷体" panose="02010609060101010101" pitchFamily="49" charset="-122"/>
              </a:rPr>
              <a:t>glibc</a:t>
            </a:r>
            <a:r>
              <a:rPr lang="zh-CN" altLang="zh-CN" sz="2200" dirty="0">
                <a:solidFill>
                  <a:srgbClr val="FF0000"/>
                </a:solidFill>
                <a:latin typeface="Times New Roman" panose="02020603050405020304" pitchFamily="18" charset="0"/>
                <a:ea typeface="楷体" panose="02010609060101010101" pitchFamily="49" charset="-122"/>
              </a:rPr>
              <a:t>、</a:t>
            </a:r>
            <a:r>
              <a:rPr lang="en-US" altLang="zh-CN" sz="2200" dirty="0" err="1">
                <a:solidFill>
                  <a:srgbClr val="FF0000"/>
                </a:solidFill>
                <a:latin typeface="Times New Roman" panose="02020603050405020304" pitchFamily="18" charset="0"/>
                <a:ea typeface="楷体" panose="02010609060101010101" pitchFamily="49" charset="-122"/>
              </a:rPr>
              <a:t>gcc</a:t>
            </a:r>
            <a:r>
              <a:rPr lang="zh-CN" altLang="zh-CN" sz="2200" dirty="0">
                <a:solidFill>
                  <a:srgbClr val="FF0000"/>
                </a:solidFill>
                <a:latin typeface="Times New Roman" panose="02020603050405020304" pitchFamily="18" charset="0"/>
                <a:ea typeface="楷体" panose="02010609060101010101" pitchFamily="49" charset="-122"/>
              </a:rPr>
              <a:t>、</a:t>
            </a:r>
            <a:r>
              <a:rPr lang="en-US" altLang="zh-CN" sz="2200" dirty="0" err="1">
                <a:solidFill>
                  <a:srgbClr val="FF0000"/>
                </a:solidFill>
                <a:latin typeface="Times New Roman" panose="02020603050405020304" pitchFamily="18" charset="0"/>
                <a:ea typeface="楷体" panose="02010609060101010101" pitchFamily="49" charset="-122"/>
              </a:rPr>
              <a:t>binutils</a:t>
            </a:r>
            <a:r>
              <a:rPr lang="zh-CN" altLang="zh-CN" sz="2200" dirty="0">
                <a:solidFill>
                  <a:srgbClr val="FF0000"/>
                </a:solidFill>
                <a:latin typeface="Times New Roman" panose="02020603050405020304" pitchFamily="18" charset="0"/>
                <a:ea typeface="楷体" panose="02010609060101010101" pitchFamily="49" charset="-122"/>
              </a:rPr>
              <a:t>和</a:t>
            </a:r>
            <a:r>
              <a:rPr lang="en-US" altLang="zh-CN" sz="2200" dirty="0" err="1">
                <a:solidFill>
                  <a:srgbClr val="FF0000"/>
                </a:solidFill>
                <a:latin typeface="Times New Roman" panose="02020603050405020304" pitchFamily="18" charset="0"/>
                <a:ea typeface="楷体" panose="02010609060101010101" pitchFamily="49" charset="-122"/>
              </a:rPr>
              <a:t>gdb</a:t>
            </a:r>
            <a:r>
              <a:rPr lang="zh-CN" altLang="zh-CN" sz="2200" dirty="0">
                <a:solidFill>
                  <a:srgbClr val="FF0000"/>
                </a:solidFill>
                <a:latin typeface="Times New Roman" panose="02020603050405020304" pitchFamily="18" charset="0"/>
                <a:ea typeface="楷体" panose="02010609060101010101" pitchFamily="49" charset="-122"/>
              </a:rPr>
              <a:t>四个软件</a:t>
            </a:r>
            <a:r>
              <a:rPr lang="zh-CN" altLang="zh-CN" sz="2200" b="0" dirty="0">
                <a:latin typeface="Times New Roman" panose="02020603050405020304" pitchFamily="18" charset="0"/>
                <a:ea typeface="楷体" panose="02010609060101010101" pitchFamily="49" charset="-122"/>
              </a:rPr>
              <a:t>提供</a:t>
            </a:r>
            <a:r>
              <a:rPr lang="zh-CN" altLang="en-US" sz="2200" b="0" dirty="0">
                <a:latin typeface="Times New Roman" panose="02020603050405020304" pitchFamily="18" charset="0"/>
                <a:ea typeface="楷体" panose="02010609060101010101" pitchFamily="49" charset="-122"/>
              </a:rPr>
              <a:t>。</a:t>
            </a:r>
            <a:endParaRPr lang="en-US" altLang="zh-CN" sz="2200"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Arial" panose="020B0604020202020204" pitchFamily="34" charset="0"/>
              <a:buNone/>
            </a:pPr>
            <a:r>
              <a:rPr lang="en-US" altLang="zh-CN" sz="2200" dirty="0">
                <a:latin typeface="Times New Roman" panose="02020603050405020304" pitchFamily="18" charset="0"/>
                <a:ea typeface="楷体" panose="02010609060101010101" pitchFamily="49" charset="-122"/>
              </a:rPr>
              <a:t>1. GCC</a:t>
            </a:r>
            <a:endParaRPr lang="zh-CN" altLang="zh-CN" sz="2200"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Arial" panose="020B0604020202020204" pitchFamily="34" charset="0"/>
              <a:buNone/>
            </a:pPr>
            <a:r>
              <a:rPr lang="en-US" altLang="zh-CN" sz="2200" b="0" dirty="0">
                <a:latin typeface="Times New Roman" panose="02020603050405020304" pitchFamily="18" charset="0"/>
                <a:ea typeface="楷体" panose="02010609060101010101" pitchFamily="49" charset="-122"/>
              </a:rPr>
              <a:t>        </a:t>
            </a:r>
            <a:r>
              <a:rPr lang="zh-CN" altLang="zh-CN" sz="2200" b="0" dirty="0">
                <a:latin typeface="Times New Roman" panose="02020603050405020304" pitchFamily="18" charset="0"/>
                <a:ea typeface="楷体" panose="02010609060101010101" pitchFamily="49" charset="-122"/>
              </a:rPr>
              <a:t>通常所说的</a:t>
            </a:r>
            <a:r>
              <a:rPr lang="en-US" altLang="zh-CN" sz="2200" b="0" dirty="0">
                <a:latin typeface="Times New Roman" panose="02020603050405020304" pitchFamily="18" charset="0"/>
                <a:ea typeface="楷体" panose="02010609060101010101" pitchFamily="49" charset="-122"/>
              </a:rPr>
              <a:t>GCC</a:t>
            </a:r>
            <a:r>
              <a:rPr lang="zh-CN" altLang="zh-CN" sz="2200" b="0" dirty="0">
                <a:latin typeface="Times New Roman" panose="02020603050405020304" pitchFamily="18" charset="0"/>
                <a:ea typeface="楷体" panose="02010609060101010101" pitchFamily="49" charset="-122"/>
              </a:rPr>
              <a:t>是</a:t>
            </a:r>
            <a:r>
              <a:rPr lang="en-US" altLang="zh-CN" sz="2200" b="0" dirty="0">
                <a:latin typeface="Times New Roman" panose="02020603050405020304" pitchFamily="18" charset="0"/>
                <a:ea typeface="楷体" panose="02010609060101010101" pitchFamily="49" charset="-122"/>
              </a:rPr>
              <a:t>GUN Compiler Collection</a:t>
            </a:r>
            <a:r>
              <a:rPr lang="zh-CN" altLang="zh-CN" sz="2200" b="0" dirty="0">
                <a:latin typeface="Times New Roman" panose="02020603050405020304" pitchFamily="18" charset="0"/>
                <a:ea typeface="楷体" panose="02010609060101010101" pitchFamily="49" charset="-122"/>
              </a:rPr>
              <a:t>的简称，除了编译程序之外，它还含其他相关工具，所以它能把高级语言编写的源代码构建成计算机能够直接执行的二进制代码。</a:t>
            </a:r>
            <a:r>
              <a:rPr lang="en-US" altLang="zh-CN" sz="2200" dirty="0">
                <a:solidFill>
                  <a:srgbClr val="FF0000"/>
                </a:solidFill>
                <a:latin typeface="Times New Roman" panose="02020603050405020304" pitchFamily="18" charset="0"/>
                <a:ea typeface="楷体" panose="02010609060101010101" pitchFamily="49" charset="-122"/>
              </a:rPr>
              <a:t>GCC</a:t>
            </a:r>
            <a:r>
              <a:rPr lang="zh-CN" altLang="zh-CN" sz="2200" dirty="0">
                <a:solidFill>
                  <a:srgbClr val="FF0000"/>
                </a:solidFill>
                <a:latin typeface="Times New Roman" panose="02020603050405020304" pitchFamily="18" charset="0"/>
                <a:ea typeface="楷体" panose="02010609060101010101" pitchFamily="49" charset="-122"/>
              </a:rPr>
              <a:t>是</a:t>
            </a:r>
            <a:r>
              <a:rPr lang="en-US" altLang="zh-CN" sz="2200" dirty="0">
                <a:solidFill>
                  <a:srgbClr val="FF0000"/>
                </a:solidFill>
                <a:latin typeface="Times New Roman" panose="02020603050405020304" pitchFamily="18" charset="0"/>
                <a:ea typeface="楷体" panose="02010609060101010101" pitchFamily="49" charset="-122"/>
              </a:rPr>
              <a:t>Linux</a:t>
            </a:r>
            <a:r>
              <a:rPr lang="zh-CN" altLang="zh-CN" sz="2200" dirty="0">
                <a:solidFill>
                  <a:srgbClr val="FF0000"/>
                </a:solidFill>
                <a:latin typeface="Times New Roman" panose="02020603050405020304" pitchFamily="18" charset="0"/>
                <a:ea typeface="楷体" panose="02010609060101010101" pitchFamily="49" charset="-122"/>
              </a:rPr>
              <a:t>平台下最常用的编译程序，它是</a:t>
            </a:r>
            <a:r>
              <a:rPr lang="en-US" altLang="zh-CN" sz="2200" dirty="0">
                <a:solidFill>
                  <a:srgbClr val="FF0000"/>
                </a:solidFill>
                <a:latin typeface="Times New Roman" panose="02020603050405020304" pitchFamily="18" charset="0"/>
                <a:ea typeface="楷体" panose="02010609060101010101" pitchFamily="49" charset="-122"/>
              </a:rPr>
              <a:t>Linux</a:t>
            </a:r>
            <a:r>
              <a:rPr lang="zh-CN" altLang="zh-CN" sz="2200" dirty="0">
                <a:solidFill>
                  <a:srgbClr val="FF0000"/>
                </a:solidFill>
                <a:latin typeface="Times New Roman" panose="02020603050405020304" pitchFamily="18" charset="0"/>
                <a:ea typeface="楷体" panose="02010609060101010101" pitchFamily="49" charset="-122"/>
              </a:rPr>
              <a:t>平台编译器的实际上的事实标准。</a:t>
            </a:r>
            <a:r>
              <a:rPr lang="zh-CN" altLang="zh-CN" sz="2200" b="0" dirty="0">
                <a:latin typeface="Times New Roman" panose="02020603050405020304" pitchFamily="18" charset="0"/>
                <a:ea typeface="楷体" panose="02010609060101010101" pitchFamily="49" charset="-122"/>
              </a:rPr>
              <a:t>同时，在</a:t>
            </a:r>
            <a:r>
              <a:rPr lang="en-US" altLang="zh-CN" sz="2200" b="0" dirty="0">
                <a:latin typeface="Times New Roman" panose="02020603050405020304" pitchFamily="18" charset="0"/>
                <a:ea typeface="楷体" panose="02010609060101010101" pitchFamily="49" charset="-122"/>
              </a:rPr>
              <a:t>Linux</a:t>
            </a:r>
            <a:r>
              <a:rPr lang="zh-CN" altLang="zh-CN" sz="2200" b="0" dirty="0">
                <a:latin typeface="Times New Roman" panose="02020603050405020304" pitchFamily="18" charset="0"/>
                <a:ea typeface="楷体" panose="02010609060101010101" pitchFamily="49" charset="-122"/>
              </a:rPr>
              <a:t>平台下的嵌入式开发领域，</a:t>
            </a:r>
            <a:r>
              <a:rPr lang="en-US" altLang="zh-CN" sz="2200" b="0" dirty="0">
                <a:latin typeface="Times New Roman" panose="02020603050405020304" pitchFamily="18" charset="0"/>
                <a:ea typeface="楷体" panose="02010609060101010101" pitchFamily="49" charset="-122"/>
              </a:rPr>
              <a:t>GCC</a:t>
            </a:r>
            <a:r>
              <a:rPr lang="zh-CN" altLang="zh-CN" sz="2200" b="0" dirty="0">
                <a:latin typeface="Times New Roman" panose="02020603050405020304" pitchFamily="18" charset="0"/>
                <a:ea typeface="楷体" panose="02010609060101010101" pitchFamily="49" charset="-122"/>
              </a:rPr>
              <a:t>也是用得最普遍的一种编译器。</a:t>
            </a:r>
            <a:endParaRPr lang="zh-CN" altLang="en-US" sz="22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endParaRPr lang="zh-CN" altLang="zh-CN" sz="2800"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1"/>
          <p:cNvSpPr>
            <a:spLocks noChangeArrowheads="1"/>
          </p:cNvSpPr>
          <p:nvPr/>
        </p:nvSpPr>
        <p:spPr bwMode="auto">
          <a:xfrm>
            <a:off x="191344" y="836613"/>
            <a:ext cx="115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对于</a:t>
            </a:r>
            <a:r>
              <a:rPr lang="en-US" altLang="zh-CN" b="0" dirty="0">
                <a:latin typeface="Times New Roman" panose="02020603050405020304" pitchFamily="18" charset="0"/>
                <a:ea typeface="楷体" panose="02010609060101010101" pitchFamily="49" charset="-122"/>
              </a:rPr>
              <a:t>GUN</a:t>
            </a:r>
            <a:r>
              <a:rPr lang="zh-CN" altLang="zh-CN" b="0" dirty="0">
                <a:latin typeface="Times New Roman" panose="02020603050405020304" pitchFamily="18" charset="0"/>
                <a:ea typeface="楷体" panose="02010609060101010101" pitchFamily="49" charset="-122"/>
              </a:rPr>
              <a:t>编译器来说，</a:t>
            </a:r>
            <a:r>
              <a:rPr lang="en-US" altLang="zh-CN" b="0" dirty="0">
                <a:latin typeface="Times New Roman" panose="02020603050405020304" pitchFamily="18" charset="0"/>
                <a:ea typeface="楷体" panose="02010609060101010101" pitchFamily="49" charset="-122"/>
              </a:rPr>
              <a:t>GCC</a:t>
            </a:r>
            <a:r>
              <a:rPr lang="zh-CN" altLang="zh-CN" b="0" dirty="0">
                <a:latin typeface="Times New Roman" panose="02020603050405020304" pitchFamily="18" charset="0"/>
                <a:ea typeface="楷体" panose="02010609060101010101" pitchFamily="49" charset="-122"/>
              </a:rPr>
              <a:t>的编译要经历四个相互关联的步骤∶</a:t>
            </a:r>
            <a:r>
              <a:rPr lang="zh-CN" altLang="zh-CN" dirty="0">
                <a:solidFill>
                  <a:srgbClr val="FF0000"/>
                </a:solidFill>
                <a:latin typeface="Times New Roman" panose="02020603050405020304" pitchFamily="18" charset="0"/>
                <a:ea typeface="楷体" panose="02010609060101010101" pitchFamily="49" charset="-122"/>
              </a:rPr>
              <a:t>预处理</a:t>
            </a:r>
            <a:r>
              <a:rPr lang="en-US" altLang="zh-CN" b="0" dirty="0">
                <a:solidFill>
                  <a:schemeClr val="tx1"/>
                </a:solidFill>
                <a:latin typeface="Times New Roman" panose="02020603050405020304" pitchFamily="18" charset="0"/>
                <a:ea typeface="楷体" panose="02010609060101010101" pitchFamily="49" charset="-122"/>
              </a:rPr>
              <a:t>(</a:t>
            </a:r>
            <a:r>
              <a:rPr lang="zh-CN" altLang="zh-CN" b="0" dirty="0">
                <a:latin typeface="Times New Roman" panose="02020603050405020304" pitchFamily="18" charset="0"/>
                <a:ea typeface="楷体" panose="02010609060101010101" pitchFamily="49" charset="-122"/>
              </a:rPr>
              <a:t>也称预编译，</a:t>
            </a:r>
            <a:r>
              <a:rPr lang="en-US" altLang="zh-CN" b="0" dirty="0">
                <a:latin typeface="Times New Roman" panose="02020603050405020304" pitchFamily="18" charset="0"/>
                <a:ea typeface="楷体" panose="02010609060101010101" pitchFamily="49" charset="-122"/>
              </a:rPr>
              <a:t>Preprocessing)</a:t>
            </a:r>
            <a:r>
              <a:rPr lang="zh-CN" altLang="zh-CN" b="0" dirty="0">
                <a:latin typeface="Times New Roman" panose="02020603050405020304" pitchFamily="18" charset="0"/>
                <a:ea typeface="楷体" panose="02010609060101010101" pitchFamily="49" charset="-122"/>
              </a:rPr>
              <a:t>、</a:t>
            </a:r>
            <a:r>
              <a:rPr lang="zh-CN" altLang="zh-CN" dirty="0">
                <a:solidFill>
                  <a:srgbClr val="FF0000"/>
                </a:solidFill>
                <a:latin typeface="Times New Roman" panose="02020603050405020304" pitchFamily="18" charset="0"/>
                <a:ea typeface="楷体" panose="02010609060101010101" pitchFamily="49" charset="-122"/>
              </a:rPr>
              <a:t>编译</a:t>
            </a:r>
            <a:r>
              <a:rPr lang="en-US" altLang="zh-CN" b="0" dirty="0">
                <a:latin typeface="Times New Roman" panose="02020603050405020304" pitchFamily="18" charset="0"/>
                <a:ea typeface="楷体" panose="02010609060101010101" pitchFamily="49" charset="-122"/>
              </a:rPr>
              <a:t>(Compilation)</a:t>
            </a:r>
            <a:r>
              <a:rPr lang="zh-CN" altLang="zh-CN" b="0" dirty="0">
                <a:latin typeface="Times New Roman" panose="02020603050405020304" pitchFamily="18" charset="0"/>
                <a:ea typeface="楷体" panose="02010609060101010101" pitchFamily="49" charset="-122"/>
              </a:rPr>
              <a:t>、</a:t>
            </a:r>
            <a:r>
              <a:rPr lang="zh-CN" altLang="zh-CN" dirty="0">
                <a:solidFill>
                  <a:srgbClr val="FF0000"/>
                </a:solidFill>
                <a:latin typeface="Times New Roman" panose="02020603050405020304" pitchFamily="18" charset="0"/>
                <a:ea typeface="楷体" panose="02010609060101010101" pitchFamily="49" charset="-122"/>
              </a:rPr>
              <a:t>汇编</a:t>
            </a:r>
            <a:r>
              <a:rPr lang="en-US" altLang="zh-CN" b="0" dirty="0">
                <a:latin typeface="Times New Roman" panose="02020603050405020304" pitchFamily="18" charset="0"/>
                <a:ea typeface="楷体" panose="02010609060101010101" pitchFamily="49" charset="-122"/>
              </a:rPr>
              <a:t>(Assembly)</a:t>
            </a:r>
            <a:r>
              <a:rPr lang="zh-CN" altLang="zh-CN" b="0" dirty="0">
                <a:latin typeface="Times New Roman" panose="02020603050405020304" pitchFamily="18" charset="0"/>
                <a:ea typeface="楷体" panose="02010609060101010101" pitchFamily="49" charset="-122"/>
              </a:rPr>
              <a:t>和</a:t>
            </a:r>
            <a:r>
              <a:rPr lang="zh-CN" altLang="zh-CN" dirty="0">
                <a:solidFill>
                  <a:srgbClr val="FF0000"/>
                </a:solidFill>
                <a:latin typeface="Times New Roman" panose="02020603050405020304" pitchFamily="18" charset="0"/>
                <a:ea typeface="楷体" panose="02010609060101010101" pitchFamily="49" charset="-122"/>
              </a:rPr>
              <a:t>链接</a:t>
            </a:r>
            <a:r>
              <a:rPr lang="en-US" altLang="zh-CN" b="0" dirty="0">
                <a:latin typeface="Times New Roman" panose="02020603050405020304" pitchFamily="18" charset="0"/>
                <a:ea typeface="楷体" panose="02010609060101010101" pitchFamily="49" charset="-122"/>
              </a:rPr>
              <a:t>(Linking)</a:t>
            </a:r>
            <a:r>
              <a:rPr lang="zh-CN" altLang="zh-CN" b="0" dirty="0">
                <a:latin typeface="Times New Roman" panose="02020603050405020304" pitchFamily="18" charset="0"/>
                <a:ea typeface="楷体" panose="02010609060101010101" pitchFamily="49" charset="-122"/>
              </a:rPr>
              <a:t>。 </a:t>
            </a:r>
            <a:endParaRPr lang="zh-CN" altLang="zh-CN" b="0" dirty="0">
              <a:latin typeface="Times New Roman" panose="02020603050405020304" pitchFamily="18" charset="0"/>
              <a:ea typeface="楷体" panose="02010609060101010101" pitchFamily="49" charset="-122"/>
            </a:endParaRPr>
          </a:p>
        </p:txBody>
      </p:sp>
      <p:sp>
        <p:nvSpPr>
          <p:cNvPr id="69635" name="矩形 2"/>
          <p:cNvSpPr>
            <a:spLocks noChangeArrowheads="1"/>
          </p:cNvSpPr>
          <p:nvPr/>
        </p:nvSpPr>
        <p:spPr bwMode="auto">
          <a:xfrm>
            <a:off x="479425" y="1917065"/>
            <a:ext cx="11233150" cy="435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r>
              <a:rPr lang="zh-CN" altLang="zh-CN" b="0" dirty="0">
                <a:latin typeface="Times New Roman" panose="02020603050405020304" pitchFamily="18" charset="0"/>
                <a:ea typeface="楷体" panose="02010609060101010101" pitchFamily="49" charset="-122"/>
              </a:rPr>
              <a:t>源代码（这里以</a:t>
            </a:r>
            <a:r>
              <a:rPr lang="en-US" altLang="zh-CN" b="0" dirty="0" err="1">
                <a:latin typeface="Times New Roman" panose="02020603050405020304" pitchFamily="18" charset="0"/>
                <a:ea typeface="楷体" panose="02010609060101010101" pitchFamily="49" charset="-122"/>
              </a:rPr>
              <a:t>file.c</a:t>
            </a:r>
            <a:r>
              <a:rPr lang="zh-CN" altLang="zh-CN" b="0" dirty="0">
                <a:latin typeface="Times New Roman" panose="02020603050405020304" pitchFamily="18" charset="0"/>
                <a:ea typeface="楷体" panose="02010609060101010101" pitchFamily="49" charset="-122"/>
              </a:rPr>
              <a:t>为例）经过四个步骤后从而产生一个可执行文件，各部分对应不同的文件类型，具体如下：</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err="1">
                <a:latin typeface="Times New Roman" panose="02020603050405020304" pitchFamily="18" charset="0"/>
                <a:ea typeface="楷体" panose="02010609060101010101" pitchFamily="49" charset="-122"/>
              </a:rPr>
              <a:t>file.c</a:t>
            </a:r>
            <a:r>
              <a:rPr lang="en-US" altLang="zh-CN" b="0" dirty="0">
                <a:latin typeface="Times New Roman" panose="02020603050405020304" pitchFamily="18" charset="0"/>
                <a:ea typeface="楷体" panose="02010609060101010101" pitchFamily="49" charset="-122"/>
              </a:rPr>
              <a:t>       c</a:t>
            </a:r>
            <a:r>
              <a:rPr lang="zh-CN" altLang="zh-CN" b="0" dirty="0">
                <a:latin typeface="Times New Roman" panose="02020603050405020304" pitchFamily="18" charset="0"/>
                <a:ea typeface="楷体" panose="02010609060101010101" pitchFamily="49" charset="-122"/>
              </a:rPr>
              <a:t>程序源文件</a:t>
            </a:r>
            <a:r>
              <a:rPr lang="en-US" altLang="zh-CN" b="0" dirty="0">
                <a:latin typeface="Times New Roman" panose="02020603050405020304" pitchFamily="18" charset="0"/>
                <a:ea typeface="楷体" panose="02010609060101010101" pitchFamily="49" charset="-122"/>
              </a:rPr>
              <a:t>		</a:t>
            </a:r>
            <a:r>
              <a:rPr lang="zh-CN" altLang="en-US" dirty="0">
                <a:solidFill>
                  <a:srgbClr val="FF0000"/>
                </a:solidFill>
                <a:latin typeface="Times New Roman" panose="02020603050405020304" pitchFamily="18" charset="0"/>
                <a:ea typeface="楷体" panose="02010609060101010101" pitchFamily="49" charset="-122"/>
              </a:rPr>
              <a:t>（预处理前）</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err="1">
                <a:latin typeface="Times New Roman" panose="02020603050405020304" pitchFamily="18" charset="0"/>
                <a:ea typeface="楷体" panose="02010609060101010101" pitchFamily="49" charset="-122"/>
              </a:rPr>
              <a:t>file.i</a:t>
            </a:r>
            <a:r>
              <a:rPr lang="en-US" altLang="zh-CN" b="0" dirty="0">
                <a:latin typeface="Times New Roman" panose="02020603050405020304" pitchFamily="18" charset="0"/>
                <a:ea typeface="楷体" panose="02010609060101010101" pitchFamily="49" charset="-122"/>
              </a:rPr>
              <a:t>       c</a:t>
            </a:r>
            <a:r>
              <a:rPr lang="zh-CN" altLang="zh-CN" b="0" dirty="0">
                <a:latin typeface="Times New Roman" panose="02020603050405020304" pitchFamily="18" charset="0"/>
                <a:ea typeface="楷体" panose="02010609060101010101" pitchFamily="49" charset="-122"/>
              </a:rPr>
              <a:t>程序预处理后文件</a:t>
            </a:r>
            <a:r>
              <a:rPr lang="en-US" altLang="zh-CN" b="0" dirty="0">
                <a:latin typeface="Times New Roman" panose="02020603050405020304" pitchFamily="18" charset="0"/>
                <a:ea typeface="楷体" panose="02010609060101010101" pitchFamily="49" charset="-122"/>
              </a:rPr>
              <a:t>	</a:t>
            </a:r>
            <a:r>
              <a:rPr lang="zh-CN" altLang="en-US" dirty="0">
                <a:solidFill>
                  <a:srgbClr val="FF0000"/>
                </a:solidFill>
                <a:latin typeface="Times New Roman" panose="02020603050405020304" pitchFamily="18" charset="0"/>
                <a:ea typeface="楷体" panose="02010609060101010101" pitchFamily="49" charset="-122"/>
                <a:sym typeface="+mn-ea"/>
              </a:rPr>
              <a:t>（预处理后）</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file.cxx     </a:t>
            </a:r>
            <a:r>
              <a:rPr lang="en-US" altLang="zh-CN" b="0" dirty="0" err="1">
                <a:latin typeface="Times New Roman" panose="02020603050405020304" pitchFamily="18" charset="0"/>
                <a:ea typeface="楷体" panose="02010609060101010101" pitchFamily="49" charset="-122"/>
              </a:rPr>
              <a:t>c++</a:t>
            </a:r>
            <a:r>
              <a:rPr lang="zh-CN" altLang="zh-CN" b="0" dirty="0">
                <a:latin typeface="Times New Roman" panose="02020603050405020304" pitchFamily="18" charset="0"/>
                <a:ea typeface="楷体" panose="02010609060101010101" pitchFamily="49" charset="-122"/>
              </a:rPr>
              <a:t>程序源文件，也可以是</a:t>
            </a:r>
            <a:r>
              <a:rPr lang="en-US" altLang="zh-CN" b="0" dirty="0">
                <a:latin typeface="Times New Roman" panose="02020603050405020304" pitchFamily="18" charset="0"/>
                <a:ea typeface="楷体" panose="02010609060101010101" pitchFamily="49" charset="-122"/>
              </a:rPr>
              <a:t>file.cc / file.cpp / </a:t>
            </a:r>
            <a:r>
              <a:rPr lang="en-US" altLang="zh-CN" b="0" dirty="0" err="1">
                <a:latin typeface="Times New Roman" panose="02020603050405020304" pitchFamily="18" charset="0"/>
                <a:ea typeface="楷体" panose="02010609060101010101" pitchFamily="49" charset="-122"/>
              </a:rPr>
              <a:t>file.c</a:t>
            </a:r>
            <a:r>
              <a:rPr lang="en-US" altLang="zh-CN" b="0" dirty="0">
                <a:latin typeface="Times New Roman" panose="02020603050405020304" pitchFamily="18" charset="0"/>
                <a:ea typeface="楷体" panose="02010609060101010101" pitchFamily="49" charset="-122"/>
              </a:rPr>
              <a:t>++  </a:t>
            </a:r>
            <a:r>
              <a:rPr lang="zh-CN" altLang="en-US" dirty="0">
                <a:solidFill>
                  <a:srgbClr val="FF0000"/>
                </a:solidFill>
                <a:latin typeface="Times New Roman" panose="02020603050405020304" pitchFamily="18" charset="0"/>
                <a:ea typeface="楷体" panose="02010609060101010101" pitchFamily="49" charset="-122"/>
                <a:sym typeface="+mn-ea"/>
              </a:rPr>
              <a:t>（预处理前）</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err="1">
                <a:latin typeface="Times New Roman" panose="02020603050405020304" pitchFamily="18" charset="0"/>
                <a:ea typeface="楷体" panose="02010609060101010101" pitchFamily="49" charset="-122"/>
              </a:rPr>
              <a:t>file.ii</a:t>
            </a:r>
            <a:r>
              <a:rPr lang="en-US" altLang="zh-CN" b="0" dirty="0">
                <a:latin typeface="Times New Roman" panose="02020603050405020304" pitchFamily="18" charset="0"/>
                <a:ea typeface="楷体" panose="02010609060101010101" pitchFamily="49" charset="-122"/>
              </a:rPr>
              <a:t>       </a:t>
            </a:r>
            <a:r>
              <a:rPr lang="en-US" altLang="zh-CN" b="0" dirty="0" err="1">
                <a:latin typeface="Times New Roman" panose="02020603050405020304" pitchFamily="18" charset="0"/>
                <a:ea typeface="楷体" panose="02010609060101010101" pitchFamily="49" charset="-122"/>
              </a:rPr>
              <a:t>c++</a:t>
            </a:r>
            <a:r>
              <a:rPr lang="zh-CN" altLang="zh-CN" b="0" dirty="0">
                <a:latin typeface="Times New Roman" panose="02020603050405020304" pitchFamily="18" charset="0"/>
                <a:ea typeface="楷体" panose="02010609060101010101" pitchFamily="49" charset="-122"/>
              </a:rPr>
              <a:t>程序预处理后文件</a:t>
            </a:r>
            <a:r>
              <a:rPr lang="en-US" altLang="zh-CN" b="0" dirty="0">
                <a:latin typeface="Times New Roman" panose="02020603050405020304" pitchFamily="18" charset="0"/>
                <a:ea typeface="楷体" panose="02010609060101010101" pitchFamily="49" charset="-122"/>
              </a:rPr>
              <a:t>  	</a:t>
            </a:r>
            <a:r>
              <a:rPr lang="zh-CN" altLang="en-US" dirty="0">
                <a:solidFill>
                  <a:srgbClr val="FF0000"/>
                </a:solidFill>
                <a:latin typeface="Times New Roman" panose="02020603050405020304" pitchFamily="18" charset="0"/>
                <a:ea typeface="楷体" panose="02010609060101010101" pitchFamily="49" charset="-122"/>
                <a:sym typeface="+mn-ea"/>
              </a:rPr>
              <a:t>（预处理后）</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err="1">
                <a:latin typeface="Times New Roman" panose="02020603050405020304" pitchFamily="18" charset="0"/>
                <a:ea typeface="楷体" panose="02010609060101010101" pitchFamily="49" charset="-122"/>
              </a:rPr>
              <a:t>file.h</a:t>
            </a:r>
            <a:r>
              <a:rPr lang="en-US" altLang="zh-CN" b="0" dirty="0">
                <a:latin typeface="Times New Roman" panose="02020603050405020304" pitchFamily="18" charset="0"/>
                <a:ea typeface="楷体" panose="02010609060101010101" pitchFamily="49" charset="-122"/>
              </a:rPr>
              <a:t>       c/</a:t>
            </a:r>
            <a:r>
              <a:rPr lang="en-US" altLang="zh-CN" b="0" dirty="0" err="1">
                <a:latin typeface="Times New Roman" panose="02020603050405020304" pitchFamily="18" charset="0"/>
                <a:ea typeface="楷体" panose="02010609060101010101" pitchFamily="49" charset="-122"/>
              </a:rPr>
              <a:t>c++</a:t>
            </a:r>
            <a:r>
              <a:rPr lang="zh-CN" altLang="zh-CN" b="0" dirty="0">
                <a:latin typeface="Times New Roman" panose="02020603050405020304" pitchFamily="18" charset="0"/>
                <a:ea typeface="楷体" panose="02010609060101010101" pitchFamily="49" charset="-122"/>
              </a:rPr>
              <a:t>头文件</a:t>
            </a:r>
            <a:r>
              <a:rPr lang="en-US" altLang="zh-CN" b="0" dirty="0">
                <a:latin typeface="Times New Roman" panose="02020603050405020304" pitchFamily="18" charset="0"/>
                <a:ea typeface="楷体" panose="02010609060101010101" pitchFamily="49" charset="-122"/>
              </a:rPr>
              <a:t>		</a:t>
            </a:r>
            <a:r>
              <a:rPr lang="zh-CN" altLang="en-US" dirty="0">
                <a:solidFill>
                  <a:srgbClr val="FF0000"/>
                </a:solidFill>
                <a:latin typeface="Times New Roman" panose="02020603050405020304" pitchFamily="18" charset="0"/>
                <a:ea typeface="楷体" panose="02010609060101010101" pitchFamily="49" charset="-122"/>
                <a:sym typeface="+mn-ea"/>
              </a:rPr>
              <a:t>（预处理前）</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err="1">
                <a:latin typeface="Times New Roman" panose="02020603050405020304" pitchFamily="18" charset="0"/>
                <a:ea typeface="楷体" panose="02010609060101010101" pitchFamily="49" charset="-122"/>
              </a:rPr>
              <a:t>file.s</a:t>
            </a:r>
            <a:r>
              <a:rPr lang="en-US" altLang="zh-CN"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汇编程序文件</a:t>
            </a:r>
            <a:r>
              <a:rPr lang="en-US" altLang="zh-CN" b="0" dirty="0">
                <a:latin typeface="Times New Roman" panose="02020603050405020304" pitchFamily="18" charset="0"/>
                <a:ea typeface="楷体" panose="02010609060101010101" pitchFamily="49" charset="-122"/>
              </a:rPr>
              <a:t>		</a:t>
            </a:r>
            <a:r>
              <a:rPr lang="zh-CN" altLang="en-US" dirty="0">
                <a:solidFill>
                  <a:srgbClr val="FF0000"/>
                </a:solidFill>
                <a:latin typeface="Times New Roman" panose="02020603050405020304" pitchFamily="18" charset="0"/>
                <a:ea typeface="楷体" panose="02010609060101010101" pitchFamily="49" charset="-122"/>
                <a:sym typeface="+mn-ea"/>
              </a:rPr>
              <a:t>（编译后）</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err="1">
                <a:latin typeface="Times New Roman" panose="02020603050405020304" pitchFamily="18" charset="0"/>
                <a:ea typeface="楷体" panose="02010609060101010101" pitchFamily="49" charset="-122"/>
              </a:rPr>
              <a:t>file.o</a:t>
            </a:r>
            <a:r>
              <a:rPr lang="en-US" altLang="zh-CN"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目标代码文件</a:t>
            </a:r>
            <a:r>
              <a:rPr lang="en-US" altLang="zh-CN" b="0" dirty="0">
                <a:latin typeface="Times New Roman" panose="02020603050405020304" pitchFamily="18" charset="0"/>
                <a:ea typeface="楷体" panose="02010609060101010101" pitchFamily="49" charset="-122"/>
              </a:rPr>
              <a:t>		</a:t>
            </a:r>
            <a:r>
              <a:rPr lang="zh-CN" altLang="en-US" dirty="0">
                <a:solidFill>
                  <a:srgbClr val="FF0000"/>
                </a:solidFill>
                <a:latin typeface="Times New Roman" panose="02020603050405020304" pitchFamily="18" charset="0"/>
                <a:ea typeface="楷体" panose="02010609060101010101" pitchFamily="49" charset="-122"/>
                <a:sym typeface="+mn-ea"/>
              </a:rPr>
              <a:t>（汇编后）</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file.exe(.elf/.axf) </a:t>
            </a:r>
            <a:r>
              <a:rPr lang="zh-CN" altLang="en-US" b="0" dirty="0">
                <a:latin typeface="Times New Roman" panose="02020603050405020304" pitchFamily="18" charset="0"/>
                <a:ea typeface="楷体" panose="02010609060101010101" pitchFamily="49" charset="-122"/>
              </a:rPr>
              <a:t>可执行文件</a:t>
            </a:r>
            <a:r>
              <a:rPr lang="en-US" altLang="zh-CN" b="0" dirty="0">
                <a:latin typeface="Times New Roman" panose="02020603050405020304" pitchFamily="18" charset="0"/>
                <a:ea typeface="楷体" panose="02010609060101010101" pitchFamily="49" charset="-122"/>
              </a:rPr>
              <a:t>		</a:t>
            </a:r>
            <a:r>
              <a:rPr lang="zh-CN" altLang="en-US" dirty="0">
                <a:solidFill>
                  <a:srgbClr val="FF0000"/>
                </a:solidFill>
                <a:latin typeface="Times New Roman" panose="02020603050405020304" pitchFamily="18" charset="0"/>
                <a:ea typeface="楷体" panose="02010609060101010101" pitchFamily="49" charset="-122"/>
                <a:sym typeface="+mn-ea"/>
              </a:rPr>
              <a:t>（链接后）</a:t>
            </a:r>
            <a:endParaRPr lang="zh-CN" altLang="en-US"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1"/>
          <p:cNvSpPr>
            <a:spLocks noChangeArrowheads="1"/>
          </p:cNvSpPr>
          <p:nvPr/>
        </p:nvSpPr>
        <p:spPr bwMode="auto">
          <a:xfrm>
            <a:off x="264240" y="1772320"/>
            <a:ext cx="11521279" cy="316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 typeface="Arial" panose="020B0604020202020204" pitchFamily="34" charset="0"/>
              <a:buNone/>
            </a:pPr>
            <a:r>
              <a:rPr lang="en-US" altLang="zh-CN" sz="2200" b="0" dirty="0">
                <a:latin typeface="Times New Roman" panose="02020603050405020304" pitchFamily="18" charset="0"/>
                <a:ea typeface="楷体" panose="02010609060101010101" pitchFamily="49" charset="-122"/>
              </a:rPr>
              <a:t>         </a:t>
            </a:r>
            <a:r>
              <a:rPr lang="en-US" altLang="zh-CN" sz="2200" b="0" dirty="0" err="1">
                <a:latin typeface="Times New Roman" panose="02020603050405020304" pitchFamily="18" charset="0"/>
                <a:ea typeface="楷体" panose="02010609060101010101" pitchFamily="49" charset="-122"/>
              </a:rPr>
              <a:t>Binutils</a:t>
            </a:r>
            <a:r>
              <a:rPr lang="zh-CN" altLang="zh-CN" sz="2200" b="0" dirty="0">
                <a:latin typeface="Times New Roman" panose="02020603050405020304" pitchFamily="18" charset="0"/>
                <a:ea typeface="楷体" panose="02010609060101010101" pitchFamily="49" charset="-122"/>
              </a:rPr>
              <a:t>提供了一系列用来创建、管理和维护二进制目标文件的工具程序，如</a:t>
            </a:r>
            <a:r>
              <a:rPr lang="zh-CN" altLang="zh-CN" sz="2200" dirty="0">
                <a:solidFill>
                  <a:srgbClr val="FF0000"/>
                </a:solidFill>
                <a:latin typeface="Times New Roman" panose="02020603050405020304" pitchFamily="18" charset="0"/>
                <a:ea typeface="楷体" panose="02010609060101010101" pitchFamily="49" charset="-122"/>
              </a:rPr>
              <a:t>汇编（</a:t>
            </a:r>
            <a:r>
              <a:rPr lang="en-US" altLang="zh-CN" sz="2200" dirty="0">
                <a:solidFill>
                  <a:srgbClr val="FF0000"/>
                </a:solidFill>
                <a:latin typeface="Times New Roman" panose="02020603050405020304" pitchFamily="18" charset="0"/>
                <a:ea typeface="楷体" panose="02010609060101010101" pitchFamily="49" charset="-122"/>
              </a:rPr>
              <a:t>as</a:t>
            </a:r>
            <a:r>
              <a:rPr lang="zh-CN" altLang="zh-CN" sz="2200" dirty="0">
                <a:solidFill>
                  <a:srgbClr val="FF0000"/>
                </a:solidFill>
                <a:latin typeface="Times New Roman" panose="02020603050405020304" pitchFamily="18" charset="0"/>
                <a:ea typeface="楷体" panose="02010609060101010101" pitchFamily="49" charset="-122"/>
              </a:rPr>
              <a:t>）、连接（</a:t>
            </a:r>
            <a:r>
              <a:rPr lang="en-US" altLang="zh-CN" sz="2200" dirty="0" err="1">
                <a:solidFill>
                  <a:srgbClr val="FF0000"/>
                </a:solidFill>
                <a:latin typeface="Times New Roman" panose="02020603050405020304" pitchFamily="18" charset="0"/>
                <a:ea typeface="楷体" panose="02010609060101010101" pitchFamily="49" charset="-122"/>
              </a:rPr>
              <a:t>ld</a:t>
            </a:r>
            <a:r>
              <a:rPr lang="zh-CN" altLang="zh-CN" sz="2200" dirty="0">
                <a:solidFill>
                  <a:srgbClr val="FF0000"/>
                </a:solidFill>
                <a:latin typeface="Times New Roman" panose="02020603050405020304" pitchFamily="18" charset="0"/>
                <a:ea typeface="楷体" panose="02010609060101010101" pitchFamily="49" charset="-122"/>
              </a:rPr>
              <a:t>）</a:t>
            </a:r>
            <a:r>
              <a:rPr lang="zh-CN" altLang="zh-CN" sz="2200" b="0" dirty="0">
                <a:latin typeface="Times New Roman" panose="02020603050405020304" pitchFamily="18" charset="0"/>
                <a:ea typeface="楷体" panose="02010609060101010101" pitchFamily="49" charset="-122"/>
              </a:rPr>
              <a:t>、静态库归档（</a:t>
            </a:r>
            <a:r>
              <a:rPr lang="en-US" altLang="zh-CN" sz="2200" b="0" dirty="0" err="1">
                <a:latin typeface="Times New Roman" panose="02020603050405020304" pitchFamily="18" charset="0"/>
                <a:ea typeface="楷体" panose="02010609060101010101" pitchFamily="49" charset="-122"/>
              </a:rPr>
              <a:t>ar</a:t>
            </a:r>
            <a:r>
              <a:rPr lang="zh-CN" altLang="zh-CN" sz="2200" b="0" dirty="0">
                <a:latin typeface="Times New Roman" panose="02020603050405020304" pitchFamily="18" charset="0"/>
                <a:ea typeface="楷体" panose="02010609060101010101" pitchFamily="49" charset="-122"/>
              </a:rPr>
              <a:t>）、反汇编（</a:t>
            </a:r>
            <a:r>
              <a:rPr lang="en-US" altLang="zh-CN" sz="2200" b="0" dirty="0" err="1">
                <a:latin typeface="Times New Roman" panose="02020603050405020304" pitchFamily="18" charset="0"/>
                <a:ea typeface="楷体" panose="02010609060101010101" pitchFamily="49" charset="-122"/>
              </a:rPr>
              <a:t>objdump</a:t>
            </a:r>
            <a:r>
              <a:rPr lang="zh-CN" altLang="zh-CN" sz="2200" b="0" dirty="0">
                <a:latin typeface="Times New Roman" panose="02020603050405020304" pitchFamily="18" charset="0"/>
                <a:ea typeface="楷体" panose="02010609060101010101" pitchFamily="49" charset="-122"/>
              </a:rPr>
              <a:t>）、</a:t>
            </a:r>
            <a:r>
              <a:rPr lang="en-US" altLang="zh-CN" sz="2200" b="0" dirty="0">
                <a:latin typeface="Times New Roman" panose="02020603050405020304" pitchFamily="18" charset="0"/>
                <a:ea typeface="楷体" panose="02010609060101010101" pitchFamily="49" charset="-122"/>
              </a:rPr>
              <a:t>elf</a:t>
            </a:r>
            <a:r>
              <a:rPr lang="zh-CN" altLang="zh-CN" sz="2200" b="0" dirty="0">
                <a:latin typeface="Times New Roman" panose="02020603050405020304" pitchFamily="18" charset="0"/>
                <a:ea typeface="楷体" panose="02010609060101010101" pitchFamily="49" charset="-122"/>
              </a:rPr>
              <a:t>结构分析工具（</a:t>
            </a:r>
            <a:r>
              <a:rPr lang="en-US" altLang="zh-CN" sz="2200" b="0" dirty="0" err="1">
                <a:latin typeface="Times New Roman" panose="02020603050405020304" pitchFamily="18" charset="0"/>
                <a:ea typeface="楷体" panose="02010609060101010101" pitchFamily="49" charset="-122"/>
              </a:rPr>
              <a:t>readelf</a:t>
            </a:r>
            <a:r>
              <a:rPr lang="zh-CN" altLang="zh-CN" sz="2200" b="0" dirty="0">
                <a:latin typeface="Times New Roman" panose="02020603050405020304" pitchFamily="18" charset="0"/>
                <a:ea typeface="楷体" panose="02010609060101010101" pitchFamily="49" charset="-122"/>
              </a:rPr>
              <a:t>）、无效调试信息和符号的工具（</a:t>
            </a:r>
            <a:r>
              <a:rPr lang="en-US" altLang="zh-CN" sz="2200" b="0" dirty="0">
                <a:latin typeface="Times New Roman" panose="02020603050405020304" pitchFamily="18" charset="0"/>
                <a:ea typeface="楷体" panose="02010609060101010101" pitchFamily="49" charset="-122"/>
              </a:rPr>
              <a:t>strip</a:t>
            </a:r>
            <a:r>
              <a:rPr lang="zh-CN" altLang="zh-CN" sz="2200" b="0" dirty="0">
                <a:latin typeface="Times New Roman" panose="02020603050405020304" pitchFamily="18" charset="0"/>
                <a:ea typeface="楷体" panose="02010609060101010101" pitchFamily="49" charset="-122"/>
              </a:rPr>
              <a:t>）等。通常</a:t>
            </a:r>
            <a:r>
              <a:rPr lang="en-US" altLang="zh-CN" sz="2200" b="0" dirty="0" err="1">
                <a:latin typeface="Times New Roman" panose="02020603050405020304" pitchFamily="18" charset="0"/>
                <a:ea typeface="楷体" panose="02010609060101010101" pitchFamily="49" charset="-122"/>
              </a:rPr>
              <a:t>binutils</a:t>
            </a:r>
            <a:r>
              <a:rPr lang="zh-CN" altLang="zh-CN" sz="2200" b="0" dirty="0">
                <a:latin typeface="Times New Roman" panose="02020603050405020304" pitchFamily="18" charset="0"/>
                <a:ea typeface="楷体" panose="02010609060101010101" pitchFamily="49" charset="-122"/>
              </a:rPr>
              <a:t>与</a:t>
            </a:r>
            <a:r>
              <a:rPr lang="en-US" altLang="zh-CN" sz="2200" b="0" dirty="0" err="1">
                <a:latin typeface="Times New Roman" panose="02020603050405020304" pitchFamily="18" charset="0"/>
                <a:ea typeface="楷体" panose="02010609060101010101" pitchFamily="49" charset="-122"/>
              </a:rPr>
              <a:t>gcc</a:t>
            </a:r>
            <a:r>
              <a:rPr lang="zh-CN" altLang="zh-CN" sz="2200" b="0" dirty="0">
                <a:latin typeface="Times New Roman" panose="02020603050405020304" pitchFamily="18" charset="0"/>
                <a:ea typeface="楷体" panose="02010609060101010101" pitchFamily="49" charset="-122"/>
              </a:rPr>
              <a:t>是紧密相集成的，</a:t>
            </a:r>
            <a:r>
              <a:rPr lang="zh-CN" altLang="zh-CN" sz="2200" dirty="0">
                <a:solidFill>
                  <a:srgbClr val="FF0000"/>
                </a:solidFill>
                <a:latin typeface="Times New Roman" panose="02020603050405020304" pitchFamily="18" charset="0"/>
                <a:ea typeface="楷体" panose="02010609060101010101" pitchFamily="49" charset="-122"/>
              </a:rPr>
              <a:t>没有</a:t>
            </a:r>
            <a:r>
              <a:rPr lang="en-US" altLang="zh-CN" sz="2200" dirty="0" err="1">
                <a:solidFill>
                  <a:srgbClr val="FF0000"/>
                </a:solidFill>
                <a:latin typeface="Times New Roman" panose="02020603050405020304" pitchFamily="18" charset="0"/>
                <a:ea typeface="楷体" panose="02010609060101010101" pitchFamily="49" charset="-122"/>
              </a:rPr>
              <a:t>binutils</a:t>
            </a:r>
            <a:r>
              <a:rPr lang="zh-CN" altLang="zh-CN" sz="2200" dirty="0">
                <a:solidFill>
                  <a:srgbClr val="FF0000"/>
                </a:solidFill>
                <a:latin typeface="Times New Roman" panose="02020603050405020304" pitchFamily="18" charset="0"/>
                <a:ea typeface="楷体" panose="02010609060101010101" pitchFamily="49" charset="-122"/>
              </a:rPr>
              <a:t>的话，</a:t>
            </a:r>
            <a:r>
              <a:rPr lang="en-US" altLang="zh-CN" sz="2200" dirty="0" err="1">
                <a:solidFill>
                  <a:srgbClr val="FF0000"/>
                </a:solidFill>
                <a:latin typeface="Times New Roman" panose="02020603050405020304" pitchFamily="18" charset="0"/>
                <a:ea typeface="楷体" panose="02010609060101010101" pitchFamily="49" charset="-122"/>
              </a:rPr>
              <a:t>gcc</a:t>
            </a:r>
            <a:r>
              <a:rPr lang="zh-CN" altLang="zh-CN" sz="2200" dirty="0">
                <a:solidFill>
                  <a:srgbClr val="FF0000"/>
                </a:solidFill>
                <a:latin typeface="Times New Roman" panose="02020603050405020304" pitchFamily="18" charset="0"/>
                <a:ea typeface="楷体" panose="02010609060101010101" pitchFamily="49" charset="-122"/>
              </a:rPr>
              <a:t>是不能正常工作的。</a:t>
            </a:r>
            <a:endParaRPr lang="en-US" altLang="zh-CN" sz="22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endParaRPr lang="en-US"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endParaRPr lang="zh-CN" altLang="zh-CN" b="0" dirty="0">
              <a:latin typeface="Times New Roman" panose="02020603050405020304" pitchFamily="18" charset="0"/>
              <a:ea typeface="楷体" panose="02010609060101010101" pitchFamily="49" charset="-122"/>
            </a:endParaRPr>
          </a:p>
        </p:txBody>
      </p:sp>
      <p:sp>
        <p:nvSpPr>
          <p:cNvPr id="2" name="文本框 1"/>
          <p:cNvSpPr txBox="1"/>
          <p:nvPr/>
        </p:nvSpPr>
        <p:spPr>
          <a:xfrm>
            <a:off x="264240" y="1052736"/>
            <a:ext cx="2088232" cy="461665"/>
          </a:xfrm>
          <a:prstGeom prst="rect">
            <a:avLst/>
          </a:prstGeom>
          <a:noFill/>
        </p:spPr>
        <p:txBody>
          <a:bodyPr wrap="square" rtlCol="0">
            <a:spAutoFit/>
          </a:bodyPr>
          <a:lstStyle/>
          <a:p>
            <a:r>
              <a:rPr lang="en-US" altLang="zh-CN" sz="2400" b="1" dirty="0">
                <a:latin typeface="Times New Roman" panose="02020603050405020304" pitchFamily="18" charset="0"/>
                <a:ea typeface="楷体" panose="02010609060101010101" pitchFamily="49" charset="-122"/>
              </a:rPr>
              <a:t>2. </a:t>
            </a:r>
            <a:r>
              <a:rPr lang="en-US" altLang="zh-CN" sz="2400" b="1" dirty="0" err="1">
                <a:latin typeface="Times New Roman" panose="02020603050405020304" pitchFamily="18" charset="0"/>
                <a:ea typeface="楷体" panose="02010609060101010101" pitchFamily="49" charset="-122"/>
              </a:rPr>
              <a:t>Binutils</a:t>
            </a:r>
            <a:endParaRPr lang="zh-CN" altLang="en-US" sz="2400" b="1" dirty="0"/>
          </a:p>
        </p:txBody>
      </p:sp>
      <p:sp>
        <p:nvSpPr>
          <p:cNvPr id="3"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1"/>
          <p:cNvSpPr>
            <a:spLocks noChangeArrowheads="1"/>
          </p:cNvSpPr>
          <p:nvPr/>
        </p:nvSpPr>
        <p:spPr bwMode="auto">
          <a:xfrm>
            <a:off x="263352" y="1412910"/>
            <a:ext cx="11593287" cy="337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0"/>
              </a:spcBef>
              <a:buClrTx/>
              <a:buFont typeface="Arial" panose="020B0604020202020204" pitchFamily="34" charset="0"/>
              <a:buNone/>
            </a:pPr>
            <a:r>
              <a:rPr lang="en-US" altLang="zh-CN" sz="2200" b="0" dirty="0">
                <a:latin typeface="Times New Roman" panose="02020603050405020304" pitchFamily="18" charset="0"/>
                <a:ea typeface="楷体" panose="02010609060101010101" pitchFamily="49" charset="-122"/>
              </a:rPr>
              <a:t>         </a:t>
            </a:r>
            <a:r>
              <a:rPr lang="en-US" altLang="zh-CN" sz="2200" b="0" dirty="0" err="1">
                <a:latin typeface="Times New Roman" panose="02020603050405020304" pitchFamily="18" charset="0"/>
                <a:ea typeface="楷体" panose="02010609060101010101" pitchFamily="49" charset="-122"/>
              </a:rPr>
              <a:t>glibc</a:t>
            </a:r>
            <a:r>
              <a:rPr lang="zh-CN" altLang="zh-CN" sz="2200" b="0" dirty="0">
                <a:latin typeface="Times New Roman" panose="02020603050405020304" pitchFamily="18" charset="0"/>
                <a:ea typeface="楷体" panose="02010609060101010101" pitchFamily="49" charset="-122"/>
              </a:rPr>
              <a:t>是</a:t>
            </a:r>
            <a:r>
              <a:rPr lang="en-US" altLang="zh-CN" sz="2200" b="0" dirty="0">
                <a:latin typeface="Times New Roman" panose="02020603050405020304" pitchFamily="18" charset="0"/>
                <a:ea typeface="楷体" panose="02010609060101010101" pitchFamily="49" charset="-122"/>
              </a:rPr>
              <a:t>gnu</a:t>
            </a:r>
            <a:r>
              <a:rPr lang="zh-CN" altLang="zh-CN" sz="2200" b="0" dirty="0">
                <a:latin typeface="Times New Roman" panose="02020603050405020304" pitchFamily="18" charset="0"/>
                <a:ea typeface="楷体" panose="02010609060101010101" pitchFamily="49" charset="-122"/>
              </a:rPr>
              <a:t>发布的</a:t>
            </a:r>
            <a:r>
              <a:rPr lang="en-US" altLang="zh-CN" sz="2200" b="0" dirty="0" err="1">
                <a:latin typeface="Times New Roman" panose="02020603050405020304" pitchFamily="18" charset="0"/>
                <a:ea typeface="楷体" panose="02010609060101010101" pitchFamily="49" charset="-122"/>
              </a:rPr>
              <a:t>libc</a:t>
            </a:r>
            <a:r>
              <a:rPr lang="zh-CN" altLang="zh-CN" sz="2200" b="0" dirty="0">
                <a:latin typeface="Times New Roman" panose="02020603050405020304" pitchFamily="18" charset="0"/>
                <a:ea typeface="楷体" panose="02010609060101010101" pitchFamily="49" charset="-122"/>
              </a:rPr>
              <a:t>库，也即</a:t>
            </a:r>
            <a:r>
              <a:rPr lang="en-US" altLang="zh-CN" sz="2200" b="0" dirty="0">
                <a:latin typeface="Times New Roman" panose="02020603050405020304" pitchFamily="18" charset="0"/>
                <a:ea typeface="楷体" panose="02010609060101010101" pitchFamily="49" charset="-122"/>
              </a:rPr>
              <a:t>c</a:t>
            </a:r>
            <a:r>
              <a:rPr lang="zh-CN" altLang="zh-CN" sz="2200" b="0" dirty="0">
                <a:latin typeface="Times New Roman" panose="02020603050405020304" pitchFamily="18" charset="0"/>
                <a:ea typeface="楷体" panose="02010609060101010101" pitchFamily="49" charset="-122"/>
              </a:rPr>
              <a:t>运行库。</a:t>
            </a:r>
            <a:r>
              <a:rPr lang="en-US" altLang="zh-CN" sz="2200" b="0" dirty="0">
                <a:latin typeface="Times New Roman" panose="02020603050405020304" pitchFamily="18" charset="0"/>
                <a:ea typeface="楷体" panose="02010609060101010101" pitchFamily="49" charset="-122"/>
              </a:rPr>
              <a:t>Glibc</a:t>
            </a:r>
            <a:r>
              <a:rPr lang="zh-CN" altLang="zh-CN" sz="2200" b="0" dirty="0">
                <a:latin typeface="Times New Roman" panose="02020603050405020304" pitchFamily="18" charset="0"/>
                <a:ea typeface="楷体" panose="02010609060101010101" pitchFamily="49" charset="-122"/>
              </a:rPr>
              <a:t>是</a:t>
            </a:r>
            <a:r>
              <a:rPr lang="en-US" altLang="zh-CN" sz="2200" b="0" dirty="0" err="1">
                <a:latin typeface="Times New Roman" panose="02020603050405020304" pitchFamily="18" charset="0"/>
                <a:ea typeface="楷体" panose="02010609060101010101" pitchFamily="49" charset="-122"/>
              </a:rPr>
              <a:t>linux</a:t>
            </a:r>
            <a:r>
              <a:rPr lang="zh-CN" altLang="zh-CN" sz="2200" b="0" dirty="0">
                <a:latin typeface="Times New Roman" panose="02020603050405020304" pitchFamily="18" charset="0"/>
                <a:ea typeface="楷体" panose="02010609060101010101" pitchFamily="49" charset="-122"/>
              </a:rPr>
              <a:t>系统中最底层的</a:t>
            </a:r>
            <a:r>
              <a:rPr lang="zh-CN" altLang="zh-CN" sz="2200" dirty="0">
                <a:solidFill>
                  <a:srgbClr val="FF0000"/>
                </a:solidFill>
                <a:latin typeface="Times New Roman" panose="02020603050405020304" pitchFamily="18" charset="0"/>
                <a:ea typeface="楷体" panose="02010609060101010101" pitchFamily="49" charset="-122"/>
              </a:rPr>
              <a:t>应用程序开发接口</a:t>
            </a:r>
            <a:r>
              <a:rPr lang="zh-CN" altLang="zh-CN" sz="2200" b="0" dirty="0">
                <a:latin typeface="Times New Roman" panose="02020603050405020304" pitchFamily="18" charset="0"/>
                <a:ea typeface="楷体" panose="02010609060101010101" pitchFamily="49" charset="-122"/>
              </a:rPr>
              <a:t>，几乎其它所有的运行库都倚赖于</a:t>
            </a:r>
            <a:r>
              <a:rPr lang="en-US" altLang="zh-CN" sz="2200" b="0" dirty="0" err="1">
                <a:latin typeface="Times New Roman" panose="02020603050405020304" pitchFamily="18" charset="0"/>
                <a:ea typeface="楷体" panose="02010609060101010101" pitchFamily="49" charset="-122"/>
              </a:rPr>
              <a:t>glibc</a:t>
            </a:r>
            <a:r>
              <a:rPr lang="zh-CN" altLang="zh-CN" sz="2200" b="0" dirty="0">
                <a:latin typeface="Times New Roman" panose="02020603050405020304" pitchFamily="18" charset="0"/>
                <a:ea typeface="楷体" panose="02010609060101010101" pitchFamily="49" charset="-122"/>
              </a:rPr>
              <a:t>。</a:t>
            </a:r>
            <a:r>
              <a:rPr lang="en-US" altLang="zh-CN" sz="2200" b="0" dirty="0">
                <a:latin typeface="Times New Roman" panose="02020603050405020304" pitchFamily="18" charset="0"/>
                <a:ea typeface="楷体" panose="02010609060101010101" pitchFamily="49" charset="-122"/>
              </a:rPr>
              <a:t>Glibc</a:t>
            </a:r>
            <a:r>
              <a:rPr lang="zh-CN" altLang="zh-CN" sz="2200" b="0" dirty="0">
                <a:latin typeface="Times New Roman" panose="02020603050405020304" pitchFamily="18" charset="0"/>
                <a:ea typeface="楷体" panose="02010609060101010101" pitchFamily="49" charset="-122"/>
              </a:rPr>
              <a:t>除了封装</a:t>
            </a:r>
            <a:r>
              <a:rPr lang="en-US" altLang="zh-CN" sz="2200" b="0" dirty="0" err="1">
                <a:latin typeface="Times New Roman" panose="02020603050405020304" pitchFamily="18" charset="0"/>
                <a:ea typeface="楷体" panose="02010609060101010101" pitchFamily="49" charset="-122"/>
              </a:rPr>
              <a:t>linux</a:t>
            </a:r>
            <a:r>
              <a:rPr lang="zh-CN" altLang="zh-CN" sz="2200" b="0" dirty="0">
                <a:latin typeface="Times New Roman" panose="02020603050405020304" pitchFamily="18" charset="0"/>
                <a:ea typeface="楷体" panose="02010609060101010101" pitchFamily="49" charset="-122"/>
              </a:rPr>
              <a:t>操作系统所提供的系统服务外，它本身也提供了许多其它一些必要功能服务的实现，</a:t>
            </a:r>
            <a:r>
              <a:rPr lang="zh-CN" altLang="zh-CN" sz="2200" dirty="0">
                <a:solidFill>
                  <a:srgbClr val="FF0000"/>
                </a:solidFill>
                <a:latin typeface="Times New Roman" panose="02020603050405020304" pitchFamily="18" charset="0"/>
                <a:ea typeface="楷体" panose="02010609060101010101" pitchFamily="49" charset="-122"/>
              </a:rPr>
              <a:t>比如</a:t>
            </a:r>
            <a:r>
              <a:rPr lang="en-US" altLang="zh-CN" sz="2200" dirty="0">
                <a:solidFill>
                  <a:srgbClr val="FF0000"/>
                </a:solidFill>
                <a:latin typeface="Times New Roman" panose="02020603050405020304" pitchFamily="18" charset="0"/>
                <a:ea typeface="楷体" panose="02010609060101010101" pitchFamily="49" charset="-122"/>
              </a:rPr>
              <a:t>open, malloc, </a:t>
            </a:r>
            <a:r>
              <a:rPr lang="en-US" altLang="zh-CN" sz="2200" dirty="0" err="1">
                <a:solidFill>
                  <a:srgbClr val="FF0000"/>
                </a:solidFill>
                <a:latin typeface="Times New Roman" panose="02020603050405020304" pitchFamily="18" charset="0"/>
                <a:ea typeface="楷体" panose="02010609060101010101" pitchFamily="49" charset="-122"/>
              </a:rPr>
              <a:t>printf</a:t>
            </a:r>
            <a:r>
              <a:rPr lang="zh-CN" altLang="zh-CN" sz="2200" dirty="0">
                <a:solidFill>
                  <a:srgbClr val="FF0000"/>
                </a:solidFill>
                <a:latin typeface="Times New Roman" panose="02020603050405020304" pitchFamily="18" charset="0"/>
                <a:ea typeface="楷体" panose="02010609060101010101" pitchFamily="49" charset="-122"/>
              </a:rPr>
              <a:t>等等。</a:t>
            </a:r>
            <a:r>
              <a:rPr lang="en-US" altLang="zh-CN" sz="2200" b="0" dirty="0">
                <a:latin typeface="Times New Roman" panose="02020603050405020304" pitchFamily="18" charset="0"/>
                <a:ea typeface="楷体" panose="02010609060101010101" pitchFamily="49" charset="-122"/>
              </a:rPr>
              <a:t>Glibc</a:t>
            </a:r>
            <a:r>
              <a:rPr lang="zh-CN" altLang="zh-CN" sz="2200" b="0" dirty="0">
                <a:latin typeface="Times New Roman" panose="02020603050405020304" pitchFamily="18" charset="0"/>
                <a:ea typeface="楷体" panose="02010609060101010101" pitchFamily="49" charset="-122"/>
              </a:rPr>
              <a:t>是</a:t>
            </a:r>
            <a:r>
              <a:rPr lang="en-US" altLang="zh-CN" sz="2200" b="0" dirty="0">
                <a:latin typeface="Times New Roman" panose="02020603050405020304" pitchFamily="18" charset="0"/>
                <a:ea typeface="楷体" panose="02010609060101010101" pitchFamily="49" charset="-122"/>
              </a:rPr>
              <a:t>GNU</a:t>
            </a:r>
            <a:r>
              <a:rPr lang="zh-CN" altLang="zh-CN" sz="2200" b="0" dirty="0">
                <a:latin typeface="Times New Roman" panose="02020603050405020304" pitchFamily="18" charset="0"/>
                <a:ea typeface="楷体" panose="02010609060101010101" pitchFamily="49" charset="-122"/>
              </a:rPr>
              <a:t>工具链的关键组件，用于和二进制工具和编译器一起使用，为目标架构生成用户空间应用程序。</a:t>
            </a:r>
            <a:endParaRPr lang="zh-CN" altLang="zh-CN" sz="2200" b="0" dirty="0">
              <a:latin typeface="Times New Roman" panose="02020603050405020304" pitchFamily="18" charset="0"/>
              <a:ea typeface="楷体" panose="02010609060101010101" pitchFamily="49" charset="-122"/>
            </a:endParaRPr>
          </a:p>
        </p:txBody>
      </p:sp>
      <p:sp>
        <p:nvSpPr>
          <p:cNvPr id="2" name="文本框 1"/>
          <p:cNvSpPr txBox="1"/>
          <p:nvPr/>
        </p:nvSpPr>
        <p:spPr>
          <a:xfrm>
            <a:off x="263352" y="836712"/>
            <a:ext cx="1584176" cy="461665"/>
          </a:xfrm>
          <a:prstGeom prst="rect">
            <a:avLst/>
          </a:prstGeom>
          <a:noFill/>
        </p:spPr>
        <p:txBody>
          <a:bodyPr wrap="square" rtlCol="0">
            <a:spAutoFit/>
          </a:bodyPr>
          <a:lstStyle/>
          <a:p>
            <a:r>
              <a:rPr lang="en-US" altLang="zh-CN" sz="2400" b="1" dirty="0">
                <a:latin typeface="Times New Roman" panose="02020603050405020304" pitchFamily="18" charset="0"/>
                <a:ea typeface="楷体" panose="02010609060101010101" pitchFamily="49" charset="-122"/>
              </a:rPr>
              <a:t>3. </a:t>
            </a:r>
            <a:r>
              <a:rPr lang="en-US" altLang="zh-CN" sz="2400" b="1" dirty="0" err="1">
                <a:latin typeface="Times New Roman" panose="02020603050405020304" pitchFamily="18" charset="0"/>
                <a:ea typeface="楷体" panose="02010609060101010101" pitchFamily="49" charset="-122"/>
              </a:rPr>
              <a:t>glibc</a:t>
            </a:r>
            <a:endParaRPr lang="zh-CN" altLang="en-US" sz="2400" b="1" dirty="0"/>
          </a:p>
        </p:txBody>
      </p:sp>
      <p:sp>
        <p:nvSpPr>
          <p:cNvPr id="3"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191344" y="812280"/>
            <a:ext cx="39629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zh-CN" sz="2800" b="0" dirty="0">
                <a:latin typeface="Times New Roman" panose="02020603050405020304" pitchFamily="18" charset="0"/>
                <a:ea typeface="+mn-ea"/>
                <a:cs typeface="Times New Roman" panose="02020603050405020304" pitchFamily="18" charset="0"/>
              </a:rPr>
              <a:t>1.1 Boot Loader基本概念</a:t>
            </a:r>
            <a:endParaRPr lang="zh-CN" altLang="zh-CN" sz="2800" b="0" dirty="0">
              <a:latin typeface="Times New Roman" panose="02020603050405020304" pitchFamily="18" charset="0"/>
              <a:ea typeface="+mn-ea"/>
              <a:cs typeface="Times New Roman" panose="02020603050405020304" pitchFamily="18" charset="0"/>
            </a:endParaRPr>
          </a:p>
        </p:txBody>
      </p:sp>
      <p:sp>
        <p:nvSpPr>
          <p:cNvPr id="22531" name="矩形 1"/>
          <p:cNvSpPr>
            <a:spLocks noChangeArrowheads="1"/>
          </p:cNvSpPr>
          <p:nvPr/>
        </p:nvSpPr>
        <p:spPr bwMode="auto">
          <a:xfrm>
            <a:off x="263352" y="2145813"/>
            <a:ext cx="11665296" cy="390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zh-CN" altLang="zh-CN" b="0" dirty="0">
                <a:latin typeface="Times New Roman" panose="02020603050405020304" pitchFamily="18" charset="0"/>
                <a:ea typeface="楷体" panose="02010609060101010101" pitchFamily="49" charset="-122"/>
              </a:rPr>
              <a:t>一个</a:t>
            </a:r>
            <a:r>
              <a:rPr lang="en-US" altLang="zh-CN" b="0" dirty="0" err="1">
                <a:latin typeface="Times New Roman" panose="02020603050405020304" pitchFamily="18" charset="0"/>
                <a:ea typeface="楷体" panose="02010609060101010101" pitchFamily="49" charset="-122"/>
              </a:rPr>
              <a:t>嵌入式Linux</a:t>
            </a:r>
            <a:r>
              <a:rPr lang="zh-CN" altLang="zh-CN" b="0" dirty="0">
                <a:latin typeface="Times New Roman" panose="02020603050405020304" pitchFamily="18" charset="0"/>
                <a:ea typeface="楷体" panose="02010609060101010101" pitchFamily="49" charset="-122"/>
              </a:rPr>
              <a:t>系统通常可以分为以下几个部分：</a:t>
            </a:r>
            <a:endParaRPr lang="zh-CN"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Tx/>
              <a:buNone/>
            </a:pPr>
            <a:r>
              <a:rPr lang="zh-CN" altLang="zh-CN" dirty="0">
                <a:solidFill>
                  <a:srgbClr val="FF0000"/>
                </a:solidFill>
                <a:latin typeface="Times New Roman" panose="02020603050405020304" pitchFamily="18" charset="0"/>
                <a:ea typeface="楷体" panose="02010609060101010101" pitchFamily="49" charset="-122"/>
              </a:rPr>
              <a:t>（</a:t>
            </a:r>
            <a:r>
              <a:rPr lang="en-US" altLang="zh-CN" dirty="0">
                <a:solidFill>
                  <a:srgbClr val="FF0000"/>
                </a:solidFill>
                <a:latin typeface="Times New Roman" panose="02020603050405020304" pitchFamily="18" charset="0"/>
                <a:ea typeface="楷体" panose="02010609060101010101" pitchFamily="49" charset="-122"/>
              </a:rPr>
              <a:t>1</a:t>
            </a:r>
            <a:r>
              <a:rPr lang="zh-CN" altLang="zh-CN" dirty="0">
                <a:solidFill>
                  <a:srgbClr val="FF0000"/>
                </a:solidFill>
                <a:latin typeface="Times New Roman" panose="02020603050405020304" pitchFamily="18" charset="0"/>
                <a:ea typeface="楷体" panose="02010609060101010101" pitchFamily="49" charset="-122"/>
              </a:rPr>
              <a:t>）引导加载程序及其环境参数</a:t>
            </a:r>
            <a:r>
              <a:rPr lang="zh-CN" altLang="zh-CN" dirty="0">
                <a:latin typeface="Times New Roman" panose="02020603050405020304" pitchFamily="18" charset="0"/>
                <a:ea typeface="楷体" panose="02010609060101010101" pitchFamily="49" charset="-122"/>
              </a:rPr>
              <a:t>。</a:t>
            </a:r>
            <a:r>
              <a:rPr lang="zh-CN" altLang="zh-CN" b="0" dirty="0">
                <a:latin typeface="Times New Roman" panose="02020603050405020304" pitchFamily="18" charset="0"/>
                <a:ea typeface="楷体" panose="02010609060101010101" pitchFamily="49" charset="-122"/>
              </a:rPr>
              <a:t>这里通常是指</a:t>
            </a:r>
            <a:r>
              <a:rPr lang="en-US" altLang="zh-CN" b="0" dirty="0" err="1">
                <a:latin typeface="Times New Roman" panose="02020603050405020304" pitchFamily="18" charset="0"/>
                <a:ea typeface="楷体" panose="02010609060101010101" pitchFamily="49" charset="-122"/>
              </a:rPr>
              <a:t>BootLoader</a:t>
            </a:r>
            <a:r>
              <a:rPr lang="zh-CN" altLang="zh-CN" b="0" dirty="0">
                <a:latin typeface="Times New Roman" panose="02020603050405020304" pitchFamily="18" charset="0"/>
                <a:ea typeface="楷体" panose="02010609060101010101" pitchFamily="49" charset="-122"/>
              </a:rPr>
              <a:t>以及相关环境参数。</a:t>
            </a:r>
            <a:endParaRPr lang="zh-CN"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Tx/>
              <a:buNone/>
            </a:pPr>
            <a:r>
              <a:rPr lang="zh-CN" altLang="zh-CN" dirty="0">
                <a:solidFill>
                  <a:srgbClr val="FF0000"/>
                </a:solidFill>
                <a:latin typeface="Times New Roman" panose="02020603050405020304" pitchFamily="18" charset="0"/>
                <a:ea typeface="楷体" panose="02010609060101010101" pitchFamily="49" charset="-122"/>
              </a:rPr>
              <a:t>（</a:t>
            </a:r>
            <a:r>
              <a:rPr lang="en-US" altLang="zh-CN" dirty="0">
                <a:solidFill>
                  <a:srgbClr val="FF0000"/>
                </a:solidFill>
                <a:latin typeface="Times New Roman" panose="02020603050405020304" pitchFamily="18" charset="0"/>
                <a:ea typeface="楷体" panose="02010609060101010101" pitchFamily="49" charset="-122"/>
              </a:rPr>
              <a:t>2</a:t>
            </a:r>
            <a:r>
              <a:rPr lang="zh-CN" altLang="zh-CN" dirty="0">
                <a:solidFill>
                  <a:srgbClr val="FF0000"/>
                </a:solidFill>
                <a:latin typeface="Times New Roman" panose="02020603050405020304" pitchFamily="18" charset="0"/>
                <a:ea typeface="楷体" panose="02010609060101010101" pitchFamily="49" charset="-122"/>
              </a:rPr>
              <a:t>）</a:t>
            </a:r>
            <a:r>
              <a:rPr lang="en-US" altLang="zh-CN" dirty="0">
                <a:solidFill>
                  <a:srgbClr val="FF0000"/>
                </a:solidFill>
                <a:latin typeface="Times New Roman" panose="02020603050405020304" pitchFamily="18" charset="0"/>
                <a:ea typeface="楷体" panose="02010609060101010101" pitchFamily="49" charset="-122"/>
              </a:rPr>
              <a:t>Linux</a:t>
            </a:r>
            <a:r>
              <a:rPr lang="zh-CN" altLang="zh-CN" dirty="0">
                <a:solidFill>
                  <a:srgbClr val="FF0000"/>
                </a:solidFill>
                <a:latin typeface="Times New Roman" panose="02020603050405020304" pitchFamily="18" charset="0"/>
                <a:ea typeface="楷体" panose="02010609060101010101" pitchFamily="49" charset="-122"/>
              </a:rPr>
              <a:t>内核</a:t>
            </a:r>
            <a:r>
              <a:rPr lang="zh-CN" altLang="zh-CN" b="0" dirty="0">
                <a:latin typeface="Times New Roman" panose="02020603050405020304" pitchFamily="18" charset="0"/>
                <a:ea typeface="楷体" panose="02010609060101010101" pitchFamily="49" charset="-122"/>
              </a:rPr>
              <a:t>。基于特定嵌入式开发板的定制内核以及内核的相关启动参数。</a:t>
            </a:r>
            <a:endParaRPr lang="zh-CN"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Tx/>
              <a:buNone/>
            </a:pPr>
            <a:r>
              <a:rPr lang="zh-CN" altLang="zh-CN" b="0" dirty="0">
                <a:latin typeface="Times New Roman" panose="02020603050405020304" pitchFamily="18" charset="0"/>
                <a:ea typeface="楷体" panose="02010609060101010101" pitchFamily="49" charset="-122"/>
              </a:rPr>
              <a:t>（</a:t>
            </a:r>
            <a:r>
              <a:rPr lang="en-US" altLang="zh-CN" dirty="0">
                <a:solidFill>
                  <a:srgbClr val="FF0000"/>
                </a:solidFill>
                <a:latin typeface="Times New Roman" panose="02020603050405020304" pitchFamily="18" charset="0"/>
                <a:ea typeface="楷体" panose="02010609060101010101" pitchFamily="49" charset="-122"/>
              </a:rPr>
              <a:t>3</a:t>
            </a:r>
            <a:r>
              <a:rPr lang="zh-CN" altLang="zh-CN" dirty="0">
                <a:solidFill>
                  <a:srgbClr val="FF0000"/>
                </a:solidFill>
                <a:latin typeface="Times New Roman" panose="02020603050405020304" pitchFamily="18" charset="0"/>
                <a:ea typeface="楷体" panose="02010609060101010101" pitchFamily="49" charset="-122"/>
              </a:rPr>
              <a:t>）文件系统</a:t>
            </a:r>
            <a:r>
              <a:rPr lang="zh-CN" altLang="zh-CN" b="0" dirty="0">
                <a:latin typeface="Times New Roman" panose="02020603050405020304" pitchFamily="18" charset="0"/>
                <a:ea typeface="楷体" panose="02010609060101010101" pitchFamily="49" charset="-122"/>
              </a:rPr>
              <a:t>。主要包括根文件系统和一般建立于</a:t>
            </a:r>
            <a:r>
              <a:rPr lang="en-US" altLang="zh-CN" b="0" dirty="0">
                <a:latin typeface="Times New Roman" panose="02020603050405020304" pitchFamily="18" charset="0"/>
                <a:ea typeface="楷体" panose="02010609060101010101" pitchFamily="49" charset="-122"/>
              </a:rPr>
              <a:t>Flash</a:t>
            </a:r>
            <a:r>
              <a:rPr lang="zh-CN" altLang="zh-CN" b="0" dirty="0">
                <a:latin typeface="Times New Roman" panose="02020603050405020304" pitchFamily="18" charset="0"/>
                <a:ea typeface="楷体" panose="02010609060101010101" pitchFamily="49" charset="-122"/>
              </a:rPr>
              <a:t>内存设备之上文件系统。</a:t>
            </a:r>
            <a:endParaRPr lang="zh-CN"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Tx/>
              <a:buNone/>
            </a:pPr>
            <a:r>
              <a:rPr lang="zh-CN" altLang="zh-CN" dirty="0">
                <a:solidFill>
                  <a:srgbClr val="FF0000"/>
                </a:solidFill>
                <a:latin typeface="Times New Roman" panose="02020603050405020304" pitchFamily="18" charset="0"/>
                <a:ea typeface="楷体" panose="02010609060101010101" pitchFamily="49" charset="-122"/>
              </a:rPr>
              <a:t>（</a:t>
            </a:r>
            <a:r>
              <a:rPr lang="en-US" altLang="zh-CN" dirty="0">
                <a:solidFill>
                  <a:srgbClr val="FF0000"/>
                </a:solidFill>
                <a:latin typeface="Times New Roman" panose="02020603050405020304" pitchFamily="18" charset="0"/>
                <a:ea typeface="楷体" panose="02010609060101010101" pitchFamily="49" charset="-122"/>
              </a:rPr>
              <a:t>4</a:t>
            </a:r>
            <a:r>
              <a:rPr lang="zh-CN" altLang="zh-CN" dirty="0">
                <a:solidFill>
                  <a:srgbClr val="FF0000"/>
                </a:solidFill>
                <a:latin typeface="Times New Roman" panose="02020603050405020304" pitchFamily="18" charset="0"/>
                <a:ea typeface="楷体" panose="02010609060101010101" pitchFamily="49" charset="-122"/>
              </a:rPr>
              <a:t>）用户应用程序</a:t>
            </a:r>
            <a:r>
              <a:rPr lang="zh-CN" altLang="zh-CN" b="0" dirty="0">
                <a:latin typeface="Times New Roman" panose="02020603050405020304" pitchFamily="18" charset="0"/>
                <a:ea typeface="楷体" panose="02010609060101010101" pitchFamily="49" charset="-122"/>
              </a:rPr>
              <a:t>。基于用户的应用程序。有时在用户应用程序和</a:t>
            </a:r>
            <a:r>
              <a:rPr lang="en-US" altLang="zh-CN" b="0" dirty="0" err="1">
                <a:latin typeface="Times New Roman" panose="02020603050405020304" pitchFamily="18" charset="0"/>
                <a:ea typeface="楷体" panose="02010609060101010101" pitchFamily="49" charset="-122"/>
              </a:rPr>
              <a:t>内核</a:t>
            </a:r>
            <a:r>
              <a:rPr lang="zh-CN" altLang="zh-CN" b="0" dirty="0">
                <a:latin typeface="Times New Roman" panose="02020603050405020304" pitchFamily="18" charset="0"/>
                <a:ea typeface="楷体" panose="02010609060101010101" pitchFamily="49" charset="-122"/>
              </a:rPr>
              <a:t>层之间可能还会包括一个</a:t>
            </a:r>
            <a:r>
              <a:rPr lang="en-US" altLang="zh-CN" b="0" dirty="0" err="1">
                <a:latin typeface="Times New Roman" panose="02020603050405020304" pitchFamily="18" charset="0"/>
                <a:ea typeface="楷体" panose="02010609060101010101" pitchFamily="49" charset="-122"/>
              </a:rPr>
              <a:t>嵌入式</a:t>
            </a:r>
            <a:r>
              <a:rPr lang="zh-CN" altLang="zh-CN" b="0" dirty="0">
                <a:latin typeface="Times New Roman" panose="02020603050405020304" pitchFamily="18" charset="0"/>
                <a:ea typeface="楷体" panose="02010609060101010101" pitchFamily="49" charset="-122"/>
              </a:rPr>
              <a:t>图形用户界面程序（</a:t>
            </a:r>
            <a:r>
              <a:rPr lang="en-US" altLang="zh-CN" b="0" dirty="0">
                <a:latin typeface="Times New Roman" panose="02020603050405020304" pitchFamily="18" charset="0"/>
                <a:ea typeface="楷体" panose="02010609060101010101" pitchFamily="49" charset="-122"/>
              </a:rPr>
              <a:t>GUI</a:t>
            </a:r>
            <a:r>
              <a:rPr lang="zh-CN" altLang="zh-CN" b="0" dirty="0">
                <a:latin typeface="Times New Roman" panose="02020603050405020304" pitchFamily="18" charset="0"/>
                <a:ea typeface="楷体" panose="02010609060101010101" pitchFamily="49" charset="-122"/>
              </a:rPr>
              <a:t>）。常见的嵌入式</a:t>
            </a:r>
            <a:r>
              <a:rPr lang="en-US" altLang="zh-CN" b="0" dirty="0">
                <a:latin typeface="Times New Roman" panose="02020603050405020304" pitchFamily="18" charset="0"/>
                <a:ea typeface="楷体" panose="02010609060101010101" pitchFamily="49" charset="-122"/>
              </a:rPr>
              <a:t>GUI</a:t>
            </a:r>
            <a:r>
              <a:rPr lang="zh-CN" altLang="zh-CN" b="0" dirty="0">
                <a:latin typeface="Times New Roman" panose="02020603050405020304" pitchFamily="18" charset="0"/>
                <a:ea typeface="楷体" panose="02010609060101010101" pitchFamily="49" charset="-122"/>
              </a:rPr>
              <a:t>有</a:t>
            </a:r>
            <a:r>
              <a:rPr lang="en-US" altLang="zh-CN" b="0" dirty="0">
                <a:latin typeface="Times New Roman" panose="02020603050405020304" pitchFamily="18" charset="0"/>
                <a:ea typeface="楷体" panose="02010609060101010101" pitchFamily="49" charset="-122"/>
              </a:rPr>
              <a:t>QT</a:t>
            </a:r>
            <a:r>
              <a:rPr lang="zh-CN" altLang="zh-CN" b="0" dirty="0">
                <a:latin typeface="Times New Roman" panose="02020603050405020304" pitchFamily="18" charset="0"/>
                <a:ea typeface="楷体" panose="02010609060101010101" pitchFamily="49" charset="-122"/>
              </a:rPr>
              <a:t>和</a:t>
            </a:r>
            <a:r>
              <a:rPr lang="en-US" altLang="zh-CN" b="0" dirty="0" err="1">
                <a:latin typeface="Times New Roman" panose="02020603050405020304" pitchFamily="18" charset="0"/>
                <a:ea typeface="楷体" panose="02010609060101010101" pitchFamily="49" charset="-122"/>
              </a:rPr>
              <a:t>MiniGUI</a:t>
            </a:r>
            <a:r>
              <a:rPr lang="zh-CN" altLang="zh-CN" b="0" dirty="0">
                <a:latin typeface="Times New Roman" panose="02020603050405020304" pitchFamily="18" charset="0"/>
                <a:ea typeface="楷体" panose="02010609060101010101" pitchFamily="49" charset="-122"/>
              </a:rPr>
              <a:t>等。</a:t>
            </a:r>
            <a:endParaRPr lang="en-US"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Tx/>
              <a:buNone/>
            </a:pPr>
            <a:r>
              <a:rPr lang="zh-CN" altLang="en-US" dirty="0">
                <a:solidFill>
                  <a:srgbClr val="00B0F0"/>
                </a:solidFill>
                <a:latin typeface="Times New Roman" panose="02020603050405020304" pitchFamily="18" charset="0"/>
                <a:ea typeface="楷体" panose="02010609060101010101" pitchFamily="49" charset="-122"/>
              </a:rPr>
              <a:t>嵌入式系统，是以应用为核心的</a:t>
            </a:r>
            <a:endParaRPr lang="zh-CN" altLang="zh-CN" dirty="0">
              <a:solidFill>
                <a:srgbClr val="00B0F0"/>
              </a:solidFill>
              <a:latin typeface="Times New Roman" panose="02020603050405020304" pitchFamily="18" charset="0"/>
              <a:ea typeface="楷体" panose="02010609060101010101" pitchFamily="49" charset="-122"/>
            </a:endParaRPr>
          </a:p>
        </p:txBody>
      </p:sp>
      <p:graphicFrame>
        <p:nvGraphicFramePr>
          <p:cNvPr id="2" name="表格 2"/>
          <p:cNvGraphicFramePr>
            <a:graphicFrameLocks noGrp="1"/>
          </p:cNvGraphicFramePr>
          <p:nvPr/>
        </p:nvGraphicFramePr>
        <p:xfrm>
          <a:off x="1703512" y="1655267"/>
          <a:ext cx="8281986" cy="457200"/>
        </p:xfrm>
        <a:graphic>
          <a:graphicData uri="http://schemas.openxmlformats.org/drawingml/2006/table">
            <a:tbl>
              <a:tblPr firstRow="1" bandRow="1">
                <a:tableStyleId>{93296810-A885-4BE3-A3E7-6D5BEEA58F35}</a:tableStyleId>
              </a:tblPr>
              <a:tblGrid>
                <a:gridCol w="1800330"/>
                <a:gridCol w="936171"/>
                <a:gridCol w="1656303"/>
                <a:gridCol w="1512277"/>
                <a:gridCol w="2376905"/>
              </a:tblGrid>
              <a:tr h="370840">
                <a:tc>
                  <a:txBody>
                    <a:bodyPr/>
                    <a:lstStyle/>
                    <a:p>
                      <a:r>
                        <a:rPr lang="en-US" altLang="zh-CN" sz="2400" baseline="0" dirty="0" err="1">
                          <a:latin typeface="Times New Roman" panose="02020603050405020304" pitchFamily="18" charset="0"/>
                          <a:ea typeface="楷体" panose="02010609060101010101" pitchFamily="49" charset="-122"/>
                        </a:rPr>
                        <a:t>BootLoader</a:t>
                      </a:r>
                      <a:endParaRPr lang="zh-CN" altLang="en-US" sz="2400" baseline="0" dirty="0">
                        <a:latin typeface="Times New Roman" panose="02020603050405020304" pitchFamily="18" charset="0"/>
                        <a:ea typeface="楷体" panose="02010609060101010101" pitchFamily="49" charset="-122"/>
                      </a:endParaRPr>
                    </a:p>
                  </a:txBody>
                  <a:tcPr marL="91447" marR="91447"/>
                </a:tc>
                <a:tc>
                  <a:txBody>
                    <a:bodyPr/>
                    <a:lstStyle/>
                    <a:p>
                      <a:r>
                        <a:rPr lang="zh-CN" altLang="en-US" sz="2400" baseline="0" dirty="0">
                          <a:latin typeface="Times New Roman" panose="02020603050405020304" pitchFamily="18" charset="0"/>
                          <a:ea typeface="楷体" panose="02010609060101010101" pitchFamily="49" charset="-122"/>
                        </a:rPr>
                        <a:t>参数</a:t>
                      </a:r>
                      <a:endParaRPr lang="zh-CN" altLang="en-US" sz="2400" baseline="0" dirty="0">
                        <a:latin typeface="Times New Roman" panose="02020603050405020304" pitchFamily="18" charset="0"/>
                        <a:ea typeface="楷体" panose="02010609060101010101" pitchFamily="49" charset="-122"/>
                      </a:endParaRPr>
                    </a:p>
                  </a:txBody>
                  <a:tcPr marL="91447" marR="91447"/>
                </a:tc>
                <a:tc>
                  <a:txBody>
                    <a:bodyPr/>
                    <a:lstStyle/>
                    <a:p>
                      <a:r>
                        <a:rPr lang="en-US" altLang="zh-CN" sz="2400" baseline="0" dirty="0">
                          <a:latin typeface="Times New Roman" panose="02020603050405020304" pitchFamily="18" charset="0"/>
                          <a:ea typeface="楷体" panose="02010609060101010101" pitchFamily="49" charset="-122"/>
                        </a:rPr>
                        <a:t>Linux</a:t>
                      </a:r>
                      <a:r>
                        <a:rPr lang="zh-CN" altLang="en-US" sz="2400" baseline="0" dirty="0">
                          <a:latin typeface="Times New Roman" panose="02020603050405020304" pitchFamily="18" charset="0"/>
                          <a:ea typeface="楷体" panose="02010609060101010101" pitchFamily="49" charset="-122"/>
                        </a:rPr>
                        <a:t>内核</a:t>
                      </a:r>
                      <a:endParaRPr lang="zh-CN" altLang="en-US" sz="2400" baseline="0" dirty="0">
                        <a:latin typeface="Times New Roman" panose="02020603050405020304" pitchFamily="18" charset="0"/>
                        <a:ea typeface="楷体" panose="02010609060101010101" pitchFamily="49" charset="-122"/>
                      </a:endParaRPr>
                    </a:p>
                  </a:txBody>
                  <a:tcPr marL="91447" marR="91447"/>
                </a:tc>
                <a:tc>
                  <a:txBody>
                    <a:bodyPr/>
                    <a:lstStyle/>
                    <a:p>
                      <a:r>
                        <a:rPr lang="zh-CN" altLang="en-US" sz="2400" baseline="0" dirty="0">
                          <a:latin typeface="Times New Roman" panose="02020603050405020304" pitchFamily="18" charset="0"/>
                          <a:ea typeface="楷体" panose="02010609060101010101" pitchFamily="49" charset="-122"/>
                        </a:rPr>
                        <a:t>文件系统</a:t>
                      </a:r>
                      <a:endParaRPr lang="zh-CN" altLang="en-US" sz="2400" baseline="0" dirty="0">
                        <a:latin typeface="Times New Roman" panose="02020603050405020304" pitchFamily="18" charset="0"/>
                        <a:ea typeface="楷体" panose="02010609060101010101" pitchFamily="49" charset="-122"/>
                      </a:endParaRPr>
                    </a:p>
                  </a:txBody>
                  <a:tcPr marL="91447" marR="91447"/>
                </a:tc>
                <a:tc>
                  <a:txBody>
                    <a:bodyPr/>
                    <a:lstStyle/>
                    <a:p>
                      <a:r>
                        <a:rPr lang="zh-CN" altLang="en-US" sz="2400" baseline="0" dirty="0">
                          <a:latin typeface="Times New Roman" panose="02020603050405020304" pitchFamily="18" charset="0"/>
                          <a:ea typeface="楷体" panose="02010609060101010101" pitchFamily="49" charset="-122"/>
                        </a:rPr>
                        <a:t>用户应用程序</a:t>
                      </a:r>
                      <a:endParaRPr lang="zh-CN" altLang="en-US" sz="2400" baseline="0" dirty="0">
                        <a:latin typeface="Times New Roman" panose="02020603050405020304" pitchFamily="18" charset="0"/>
                        <a:ea typeface="楷体" panose="02010609060101010101" pitchFamily="49" charset="-122"/>
                      </a:endParaRPr>
                    </a:p>
                  </a:txBody>
                  <a:tcPr marL="91447" marR="91447"/>
                </a:tc>
              </a:tr>
            </a:tbl>
          </a:graphicData>
        </a:graphic>
      </p:graphicFrame>
      <p:sp>
        <p:nvSpPr>
          <p:cNvPr id="3"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1. </a:t>
            </a:r>
            <a:r>
              <a:rPr lang="zh-CN" altLang="zh-CN" sz="2800" b="0" dirty="0">
                <a:solidFill>
                  <a:schemeClr val="tx1"/>
                </a:solidFill>
                <a:latin typeface="Times New Roman" panose="02020603050405020304" pitchFamily="18" charset="0"/>
                <a:ea typeface="+mn-ea"/>
                <a:cs typeface="Times New Roman" panose="02020603050405020304" pitchFamily="18" charset="0"/>
              </a:rPr>
              <a:t>Boot Loader基本概念与典型结构</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3352" y="1340768"/>
            <a:ext cx="11521440" cy="4689475"/>
          </a:xfrm>
          <a:prstGeom prst="rect">
            <a:avLst/>
          </a:prstGeom>
          <a:noFill/>
        </p:spPr>
        <p:txBody>
          <a:bodyPr wrap="square" rtlCol="0">
            <a:noAutofit/>
          </a:bodyPr>
          <a:lstStyle/>
          <a:p>
            <a:pPr algn="just">
              <a:lnSpc>
                <a:spcPct val="150000"/>
              </a:lnSpc>
            </a:pPr>
            <a:r>
              <a:rPr lang="en-US" altLang="zh-CN" sz="2400" dirty="0">
                <a:latin typeface="Times New Roman" panose="02020603050405020304" pitchFamily="18" charset="0"/>
                <a:ea typeface="楷体" panose="02010609060101010101" pitchFamily="49" charset="-122"/>
              </a:rPr>
              <a:t>       </a:t>
            </a:r>
            <a:r>
              <a:rPr lang="en-US" altLang="zh-CN" sz="2200" dirty="0">
                <a:latin typeface="Times New Roman" panose="02020603050405020304" pitchFamily="18" charset="0"/>
                <a:ea typeface="楷体" panose="02010609060101010101" pitchFamily="49" charset="-122"/>
              </a:rPr>
              <a:t>GDB</a:t>
            </a:r>
            <a:r>
              <a:rPr lang="zh-CN" altLang="en-US" sz="2200" dirty="0">
                <a:latin typeface="Times New Roman" panose="02020603050405020304" pitchFamily="18" charset="0"/>
                <a:ea typeface="楷体" panose="02010609060101010101" pitchFamily="49" charset="-122"/>
              </a:rPr>
              <a:t>是</a:t>
            </a:r>
            <a:r>
              <a:rPr lang="en-US" altLang="zh-CN" sz="2200" dirty="0">
                <a:latin typeface="Times New Roman" panose="02020603050405020304" pitchFamily="18" charset="0"/>
                <a:ea typeface="楷体" panose="02010609060101010101" pitchFamily="49" charset="-122"/>
              </a:rPr>
              <a:t>GNU</a:t>
            </a:r>
            <a:r>
              <a:rPr lang="zh-CN" altLang="en-US" sz="2200" dirty="0">
                <a:latin typeface="Times New Roman" panose="02020603050405020304" pitchFamily="18" charset="0"/>
                <a:ea typeface="楷体" panose="02010609060101010101" pitchFamily="49" charset="-122"/>
              </a:rPr>
              <a:t>软件系统社区提供的</a:t>
            </a:r>
            <a:r>
              <a:rPr lang="zh-CN" altLang="en-US" sz="2200" b="1" dirty="0">
                <a:solidFill>
                  <a:srgbClr val="FF0000"/>
                </a:solidFill>
                <a:latin typeface="Times New Roman" panose="02020603050405020304" pitchFamily="18" charset="0"/>
                <a:ea typeface="楷体" panose="02010609060101010101" pitchFamily="49" charset="-122"/>
              </a:rPr>
              <a:t>调试工具</a:t>
            </a:r>
            <a:r>
              <a:rPr lang="en-US" altLang="zh-CN" sz="2200" dirty="0">
                <a:latin typeface="Times New Roman" panose="02020603050405020304" pitchFamily="18" charset="0"/>
                <a:ea typeface="楷体" panose="02010609060101010101" pitchFamily="49" charset="-122"/>
              </a:rPr>
              <a:t>,</a:t>
            </a:r>
            <a:r>
              <a:rPr lang="zh-CN" altLang="en-US" sz="2200" dirty="0">
                <a:latin typeface="Times New Roman" panose="02020603050405020304" pitchFamily="18" charset="0"/>
                <a:ea typeface="楷体" panose="02010609060101010101" pitchFamily="49" charset="-122"/>
              </a:rPr>
              <a:t>同</a:t>
            </a:r>
            <a:r>
              <a:rPr lang="en-US" altLang="zh-CN" sz="2200" dirty="0">
                <a:latin typeface="Times New Roman" panose="02020603050405020304" pitchFamily="18" charset="0"/>
                <a:ea typeface="楷体" panose="02010609060101010101" pitchFamily="49" charset="-122"/>
              </a:rPr>
              <a:t>GCC</a:t>
            </a:r>
            <a:r>
              <a:rPr lang="zh-CN" altLang="en-US" sz="2200" dirty="0">
                <a:latin typeface="Times New Roman" panose="02020603050405020304" pitchFamily="18" charset="0"/>
                <a:ea typeface="楷体" panose="02010609060101010101" pitchFamily="49" charset="-122"/>
              </a:rPr>
              <a:t>配套组成一套完整的开发环境</a:t>
            </a:r>
            <a:r>
              <a:rPr lang="en-US" altLang="zh-CN" sz="2200" dirty="0">
                <a:latin typeface="Times New Roman" panose="02020603050405020304" pitchFamily="18" charset="0"/>
                <a:ea typeface="楷体" panose="02010609060101010101" pitchFamily="49" charset="-122"/>
              </a:rPr>
              <a:t>,GDB</a:t>
            </a:r>
            <a:r>
              <a:rPr lang="zh-CN" altLang="en-US" sz="2200" dirty="0">
                <a:latin typeface="Times New Roman" panose="02020603050405020304" pitchFamily="18" charset="0"/>
                <a:ea typeface="楷体" panose="02010609060101010101" pitchFamily="49" charset="-122"/>
              </a:rPr>
              <a:t>是</a:t>
            </a:r>
            <a:r>
              <a:rPr lang="en-US" altLang="zh-CN" sz="2200" dirty="0">
                <a:latin typeface="Times New Roman" panose="02020603050405020304" pitchFamily="18" charset="0"/>
                <a:ea typeface="楷体" panose="02010609060101010101" pitchFamily="49" charset="-122"/>
              </a:rPr>
              <a:t>Linux</a:t>
            </a:r>
            <a:r>
              <a:rPr lang="zh-CN" altLang="en-US" sz="2200" dirty="0">
                <a:latin typeface="Times New Roman" panose="02020603050405020304" pitchFamily="18" charset="0"/>
                <a:ea typeface="楷体" panose="02010609060101010101" pitchFamily="49" charset="-122"/>
              </a:rPr>
              <a:t>和许多许多</a:t>
            </a:r>
            <a:r>
              <a:rPr lang="en-US" altLang="zh-CN" sz="2200" dirty="0">
                <a:latin typeface="Times New Roman" panose="02020603050405020304" pitchFamily="18" charset="0"/>
                <a:ea typeface="楷体" panose="02010609060101010101" pitchFamily="49" charset="-122"/>
              </a:rPr>
              <a:t>Unix</a:t>
            </a:r>
            <a:r>
              <a:rPr lang="zh-CN" altLang="en-US" sz="2200" dirty="0">
                <a:latin typeface="Times New Roman" panose="02020603050405020304" pitchFamily="18" charset="0"/>
                <a:ea typeface="楷体" panose="02010609060101010101" pitchFamily="49" charset="-122"/>
              </a:rPr>
              <a:t>系统中的标准开发环境。</a:t>
            </a:r>
            <a:endParaRPr lang="zh-CN" altLang="en-US" sz="2400" dirty="0">
              <a:latin typeface="Times New Roman" panose="02020603050405020304" pitchFamily="18" charset="0"/>
              <a:ea typeface="楷体" panose="02010609060101010101" pitchFamily="49" charset="-122"/>
            </a:endParaRPr>
          </a:p>
          <a:p>
            <a:pPr>
              <a:lnSpc>
                <a:spcPct val="150000"/>
              </a:lnSpc>
            </a:pPr>
            <a:r>
              <a:rPr lang="en-US" altLang="zh-CN" sz="2200" dirty="0">
                <a:solidFill>
                  <a:srgbClr val="FF0000"/>
                </a:solidFill>
                <a:latin typeface="Times New Roman" panose="02020603050405020304" pitchFamily="18" charset="0"/>
                <a:ea typeface="楷体" panose="02010609060101010101" pitchFamily="49" charset="-122"/>
              </a:rPr>
              <a:t>GDB</a:t>
            </a:r>
            <a:r>
              <a:rPr lang="zh-CN" altLang="en-US" sz="2200" dirty="0">
                <a:solidFill>
                  <a:srgbClr val="FF0000"/>
                </a:solidFill>
                <a:latin typeface="Times New Roman" panose="02020603050405020304" pitchFamily="18" charset="0"/>
                <a:ea typeface="楷体" panose="02010609060101010101" pitchFamily="49" charset="-122"/>
              </a:rPr>
              <a:t>主要的四个功能：</a:t>
            </a:r>
            <a:endParaRPr lang="zh-CN" altLang="en-US" sz="2200" dirty="0">
              <a:solidFill>
                <a:srgbClr val="FF0000"/>
              </a:solidFill>
              <a:latin typeface="Times New Roman" panose="02020603050405020304" pitchFamily="18" charset="0"/>
              <a:ea typeface="楷体" panose="02010609060101010101" pitchFamily="49" charset="-122"/>
            </a:endParaRPr>
          </a:p>
          <a:p>
            <a:pPr marL="720090">
              <a:lnSpc>
                <a:spcPct val="150000"/>
              </a:lnSpc>
            </a:pPr>
            <a:r>
              <a:rPr lang="zh-CN" altLang="en-US" sz="2200" dirty="0">
                <a:latin typeface="华文楷体" panose="02010600040101010101" pitchFamily="2" charset="-122"/>
                <a:ea typeface="华文楷体" panose="02010600040101010101" pitchFamily="2" charset="-122"/>
              </a:rPr>
              <a:t>①、</a:t>
            </a:r>
            <a:r>
              <a:rPr lang="zh-CN" altLang="en-US" sz="2200" dirty="0">
                <a:latin typeface="Times New Roman" panose="02020603050405020304" pitchFamily="18" charset="0"/>
                <a:ea typeface="楷体" panose="02010609060101010101" pitchFamily="49" charset="-122"/>
              </a:rPr>
              <a:t>启动程序，可以按照自定义的要求随心所欲的运行程序</a:t>
            </a:r>
            <a:endParaRPr lang="zh-CN" altLang="en-US" sz="2200" dirty="0">
              <a:latin typeface="Times New Roman" panose="02020603050405020304" pitchFamily="18" charset="0"/>
              <a:ea typeface="楷体" panose="02010609060101010101" pitchFamily="49" charset="-122"/>
            </a:endParaRPr>
          </a:p>
          <a:p>
            <a:pPr marL="720090">
              <a:lnSpc>
                <a:spcPct val="150000"/>
              </a:lnSpc>
            </a:pPr>
            <a:r>
              <a:rPr lang="zh-CN" altLang="en-US" sz="2200" dirty="0">
                <a:latin typeface="华文楷体" panose="02010600040101010101" pitchFamily="2" charset="-122"/>
                <a:ea typeface="华文楷体" panose="02010600040101010101" pitchFamily="2" charset="-122"/>
              </a:rPr>
              <a:t>②、</a:t>
            </a:r>
            <a:r>
              <a:rPr lang="zh-CN" altLang="en-US" sz="2200" dirty="0">
                <a:latin typeface="Times New Roman" panose="02020603050405020304" pitchFamily="18" charset="0"/>
                <a:ea typeface="楷体" panose="02010609060101010101" pitchFamily="49" charset="-122"/>
              </a:rPr>
              <a:t>可以让被调试的程序</a:t>
            </a:r>
            <a:r>
              <a:rPr lang="zh-CN" altLang="en-US" sz="2200" b="1" dirty="0">
                <a:solidFill>
                  <a:srgbClr val="FF0000"/>
                </a:solidFill>
                <a:latin typeface="Times New Roman" panose="02020603050405020304" pitchFamily="18" charset="0"/>
                <a:ea typeface="楷体" panose="02010609060101010101" pitchFamily="49" charset="-122"/>
              </a:rPr>
              <a:t>在所指定位置的断点</a:t>
            </a:r>
            <a:r>
              <a:rPr lang="zh-CN" altLang="en-US" sz="2200" dirty="0">
                <a:latin typeface="Times New Roman" panose="02020603050405020304" pitchFamily="18" charset="0"/>
                <a:ea typeface="楷体" panose="02010609060101010101" pitchFamily="49" charset="-122"/>
              </a:rPr>
              <a:t>出停住</a:t>
            </a:r>
            <a:r>
              <a:rPr lang="en-US" altLang="zh-CN" sz="2200" dirty="0">
                <a:latin typeface="Times New Roman" panose="02020603050405020304" pitchFamily="18" charset="0"/>
                <a:ea typeface="楷体" panose="02010609060101010101" pitchFamily="49" charset="-122"/>
              </a:rPr>
              <a:t>(</a:t>
            </a:r>
            <a:r>
              <a:rPr lang="zh-CN" altLang="en-US" sz="2200" dirty="0">
                <a:latin typeface="Times New Roman" panose="02020603050405020304" pitchFamily="18" charset="0"/>
                <a:ea typeface="楷体" panose="02010609060101010101" pitchFamily="49" charset="-122"/>
              </a:rPr>
              <a:t>断点可以是条件表达式</a:t>
            </a:r>
            <a:r>
              <a:rPr lang="en-US" altLang="zh-CN" sz="2200" dirty="0">
                <a:latin typeface="Times New Roman" panose="02020603050405020304" pitchFamily="18" charset="0"/>
                <a:ea typeface="楷体" panose="02010609060101010101" pitchFamily="49" charset="-122"/>
              </a:rPr>
              <a:t>)</a:t>
            </a:r>
            <a:endParaRPr lang="en-US" altLang="zh-CN" sz="2200" dirty="0">
              <a:latin typeface="Times New Roman" panose="02020603050405020304" pitchFamily="18" charset="0"/>
              <a:ea typeface="楷体" panose="02010609060101010101" pitchFamily="49" charset="-122"/>
            </a:endParaRPr>
          </a:p>
          <a:p>
            <a:pPr marL="720090">
              <a:lnSpc>
                <a:spcPct val="150000"/>
              </a:lnSpc>
            </a:pPr>
            <a:r>
              <a:rPr lang="zh-CN" altLang="en-US" sz="2200" dirty="0">
                <a:latin typeface="华文楷体" panose="02010600040101010101" pitchFamily="2" charset="-122"/>
                <a:ea typeface="华文楷体" panose="02010600040101010101" pitchFamily="2" charset="-122"/>
              </a:rPr>
              <a:t>③、</a:t>
            </a:r>
            <a:r>
              <a:rPr lang="zh-CN" altLang="en-US" sz="2200" dirty="0">
                <a:latin typeface="Times New Roman" panose="02020603050405020304" pitchFamily="18" charset="0"/>
                <a:ea typeface="楷体" panose="02010609060101010101" pitchFamily="49" charset="-122"/>
              </a:rPr>
              <a:t>当程序被停止时，可以</a:t>
            </a:r>
            <a:r>
              <a:rPr lang="zh-CN" altLang="en-US" sz="2200" b="1" dirty="0">
                <a:solidFill>
                  <a:srgbClr val="FF0000"/>
                </a:solidFill>
                <a:latin typeface="Times New Roman" panose="02020603050405020304" pitchFamily="18" charset="0"/>
                <a:ea typeface="楷体" panose="02010609060101010101" pitchFamily="49" charset="-122"/>
              </a:rPr>
              <a:t>检查此时程序所发生的事</a:t>
            </a:r>
            <a:endParaRPr lang="zh-CN" altLang="en-US" sz="2200" b="1" dirty="0">
              <a:solidFill>
                <a:srgbClr val="FF0000"/>
              </a:solidFill>
              <a:latin typeface="Times New Roman" panose="02020603050405020304" pitchFamily="18" charset="0"/>
              <a:ea typeface="楷体" panose="02010609060101010101" pitchFamily="49" charset="-122"/>
            </a:endParaRPr>
          </a:p>
          <a:p>
            <a:pPr marL="720090">
              <a:lnSpc>
                <a:spcPct val="150000"/>
              </a:lnSpc>
            </a:pPr>
            <a:r>
              <a:rPr lang="zh-CN" altLang="en-US" sz="2200" dirty="0">
                <a:latin typeface="华文楷体" panose="02010600040101010101" pitchFamily="2" charset="-122"/>
                <a:ea typeface="华文楷体" panose="02010600040101010101" pitchFamily="2" charset="-122"/>
              </a:rPr>
              <a:t>④、</a:t>
            </a:r>
            <a:r>
              <a:rPr lang="zh-CN" altLang="en-US" sz="2200" dirty="0">
                <a:latin typeface="Times New Roman" panose="02020603050405020304" pitchFamily="18" charset="0"/>
                <a:ea typeface="楷体" panose="02010609060101010101" pitchFamily="49" charset="-122"/>
              </a:rPr>
              <a:t>可以改变程序，将一个</a:t>
            </a:r>
            <a:r>
              <a:rPr lang="en-US" altLang="zh-CN" sz="2200" dirty="0">
                <a:latin typeface="Times New Roman" panose="02020603050405020304" pitchFamily="18" charset="0"/>
                <a:ea typeface="楷体" panose="02010609060101010101" pitchFamily="49" charset="-122"/>
              </a:rPr>
              <a:t>BUG</a:t>
            </a:r>
            <a:r>
              <a:rPr lang="zh-CN" altLang="en-US" sz="2200" dirty="0">
                <a:latin typeface="Times New Roman" panose="02020603050405020304" pitchFamily="18" charset="0"/>
                <a:ea typeface="楷体" panose="02010609060101010101" pitchFamily="49" charset="-122"/>
              </a:rPr>
              <a:t>产生的影响修正，从而测试其它</a:t>
            </a:r>
            <a:r>
              <a:rPr lang="en-US" altLang="zh-CN" sz="2200" dirty="0">
                <a:latin typeface="Times New Roman" panose="02020603050405020304" pitchFamily="18" charset="0"/>
                <a:ea typeface="楷体" panose="02010609060101010101" pitchFamily="49" charset="-122"/>
              </a:rPr>
              <a:t>BUG</a:t>
            </a:r>
            <a:endParaRPr lang="en-US" altLang="zh-CN" sz="2200" dirty="0">
              <a:latin typeface="Times New Roman" panose="02020603050405020304" pitchFamily="18" charset="0"/>
              <a:ea typeface="楷体" panose="02010609060101010101" pitchFamily="49" charset="-122"/>
            </a:endParaRPr>
          </a:p>
          <a:p>
            <a:pPr>
              <a:lnSpc>
                <a:spcPct val="150000"/>
              </a:lnSpc>
            </a:pPr>
            <a:endParaRPr lang="en-US" altLang="zh-CN" sz="2400" dirty="0">
              <a:latin typeface="Times New Roman" panose="02020603050405020304" pitchFamily="18" charset="0"/>
              <a:ea typeface="楷体" panose="02010609060101010101" pitchFamily="49" charset="-122"/>
            </a:endParaRPr>
          </a:p>
        </p:txBody>
      </p:sp>
      <p:sp>
        <p:nvSpPr>
          <p:cNvPr id="3" name="文本框 2"/>
          <p:cNvSpPr txBox="1"/>
          <p:nvPr/>
        </p:nvSpPr>
        <p:spPr>
          <a:xfrm>
            <a:off x="258781" y="872788"/>
            <a:ext cx="3132348" cy="461665"/>
          </a:xfrm>
          <a:prstGeom prst="rect">
            <a:avLst/>
          </a:prstGeom>
          <a:noFill/>
        </p:spPr>
        <p:txBody>
          <a:bodyPr wrap="square" rtlCol="0">
            <a:spAutoFit/>
          </a:bodyPr>
          <a:lstStyle/>
          <a:p>
            <a:r>
              <a:rPr lang="en-US" altLang="zh-CN" sz="2400" b="1" dirty="0">
                <a:latin typeface="Times New Roman" panose="02020603050405020304" pitchFamily="18" charset="0"/>
                <a:ea typeface="楷体" panose="02010609060101010101" pitchFamily="49" charset="-122"/>
              </a:rPr>
              <a:t>4. </a:t>
            </a:r>
            <a:r>
              <a:rPr lang="zh-CN" altLang="en-US" sz="2400" b="1" dirty="0">
                <a:latin typeface="Times New Roman" panose="02020603050405020304" pitchFamily="18" charset="0"/>
                <a:ea typeface="楷体" panose="02010609060101010101" pitchFamily="49" charset="-122"/>
              </a:rPr>
              <a:t>调试工具：</a:t>
            </a:r>
            <a:r>
              <a:rPr lang="en-US" altLang="zh-CN" sz="2400" b="1" dirty="0">
                <a:latin typeface="Times New Roman" panose="02020603050405020304" pitchFamily="18" charset="0"/>
                <a:ea typeface="楷体" panose="02010609060101010101" pitchFamily="49" charset="-122"/>
              </a:rPr>
              <a:t>GDB</a:t>
            </a:r>
            <a:endParaRPr lang="zh-CN" altLang="en-US" sz="2400" b="1" dirty="0"/>
          </a:p>
        </p:txBody>
      </p:sp>
      <p:sp>
        <p:nvSpPr>
          <p:cNvPr id="4"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1"/>
          <p:cNvSpPr>
            <a:spLocks noChangeArrowheads="1"/>
          </p:cNvSpPr>
          <p:nvPr/>
        </p:nvSpPr>
        <p:spPr bwMode="auto">
          <a:xfrm>
            <a:off x="263352" y="908720"/>
            <a:ext cx="11593287"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zh-CN" altLang="en-US" dirty="0">
                <a:sym typeface="+mn-ea"/>
              </a:rPr>
              <a:t>①、</a:t>
            </a:r>
            <a:r>
              <a:rPr lang="zh-CN" altLang="zh-CN" b="0" dirty="0">
                <a:latin typeface="Times New Roman" panose="02020603050405020304" pitchFamily="18" charset="0"/>
                <a:ea typeface="楷体" panose="02010609060101010101" pitchFamily="49" charset="-122"/>
                <a:sym typeface="+mn-ea"/>
              </a:rPr>
              <a:t>编译单个文件</a:t>
            </a:r>
            <a:endParaRPr lang="zh-CN"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sym typeface="+mn-ea"/>
              </a:rPr>
              <a:t>vi </a:t>
            </a:r>
            <a:r>
              <a:rPr lang="en-US" altLang="zh-CN" b="0" dirty="0" err="1">
                <a:latin typeface="Times New Roman" panose="02020603050405020304" pitchFamily="18" charset="0"/>
                <a:ea typeface="楷体" panose="02010609060101010101" pitchFamily="49" charset="-122"/>
                <a:sym typeface="+mn-ea"/>
              </a:rPr>
              <a:t>hello.c</a:t>
            </a:r>
            <a:r>
              <a:rPr lang="en-US" altLang="zh-CN" b="0" dirty="0">
                <a:latin typeface="Times New Roman" panose="02020603050405020304" pitchFamily="18" charset="0"/>
                <a:ea typeface="楷体" panose="02010609060101010101" pitchFamily="49" charset="-122"/>
                <a:sym typeface="+mn-ea"/>
              </a:rPr>
              <a:t>               //</a:t>
            </a:r>
            <a:r>
              <a:rPr lang="zh-CN" altLang="zh-CN" b="0" dirty="0">
                <a:latin typeface="Times New Roman" panose="02020603050405020304" pitchFamily="18" charset="0"/>
                <a:ea typeface="楷体" panose="02010609060101010101" pitchFamily="49" charset="-122"/>
                <a:sym typeface="+mn-ea"/>
              </a:rPr>
              <a:t>创建源文件</a:t>
            </a:r>
            <a:r>
              <a:rPr lang="en-US" altLang="zh-CN" b="0" dirty="0" err="1">
                <a:latin typeface="Times New Roman" panose="02020603050405020304" pitchFamily="18" charset="0"/>
                <a:ea typeface="楷体" panose="02010609060101010101" pitchFamily="49" charset="-122"/>
                <a:sym typeface="+mn-ea"/>
              </a:rPr>
              <a:t>hello.c</a:t>
            </a:r>
            <a:endParaRPr lang="zh-CN"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en-US" altLang="zh-CN" b="0" dirty="0" err="1">
                <a:latin typeface="Times New Roman" panose="02020603050405020304" pitchFamily="18" charset="0"/>
                <a:ea typeface="楷体" panose="02010609060101010101" pitchFamily="49" charset="-122"/>
                <a:sym typeface="+mn-ea"/>
              </a:rPr>
              <a:t>gcc</a:t>
            </a:r>
            <a:r>
              <a:rPr lang="en-US" altLang="zh-CN" b="0" dirty="0">
                <a:latin typeface="Times New Roman" panose="02020603050405020304" pitchFamily="18" charset="0"/>
                <a:ea typeface="楷体" panose="02010609060101010101" pitchFamily="49" charset="-122"/>
                <a:sym typeface="+mn-ea"/>
              </a:rPr>
              <a:t> -o hello </a:t>
            </a:r>
            <a:r>
              <a:rPr lang="en-US" altLang="zh-CN" b="0" dirty="0" err="1">
                <a:latin typeface="Times New Roman" panose="02020603050405020304" pitchFamily="18" charset="0"/>
                <a:ea typeface="楷体" panose="02010609060101010101" pitchFamily="49" charset="-122"/>
                <a:sym typeface="+mn-ea"/>
              </a:rPr>
              <a:t>hello.c</a:t>
            </a:r>
            <a:r>
              <a:rPr lang="en-US" altLang="zh-CN" b="0" dirty="0">
                <a:latin typeface="Times New Roman" panose="02020603050405020304" pitchFamily="18" charset="0"/>
                <a:ea typeface="楷体" panose="02010609060101010101" pitchFamily="49" charset="-122"/>
                <a:sym typeface="+mn-ea"/>
              </a:rPr>
              <a:t>  //</a:t>
            </a:r>
            <a:r>
              <a:rPr lang="zh-CN" altLang="zh-CN" b="0" dirty="0">
                <a:latin typeface="Times New Roman" panose="02020603050405020304" pitchFamily="18" charset="0"/>
                <a:ea typeface="楷体" panose="02010609060101010101" pitchFamily="49" charset="-122"/>
                <a:sym typeface="+mn-ea"/>
              </a:rPr>
              <a:t>编译为可执行文件</a:t>
            </a:r>
            <a:r>
              <a:rPr lang="en-US" altLang="zh-CN" b="0" dirty="0">
                <a:latin typeface="Times New Roman" panose="02020603050405020304" pitchFamily="18" charset="0"/>
                <a:ea typeface="楷体" panose="02010609060101010101" pitchFamily="49" charset="-122"/>
                <a:sym typeface="+mn-ea"/>
              </a:rPr>
              <a:t>hello</a:t>
            </a:r>
            <a:r>
              <a:rPr lang="zh-CN" altLang="zh-CN" b="0" dirty="0">
                <a:latin typeface="Times New Roman" panose="02020603050405020304" pitchFamily="18" charset="0"/>
                <a:ea typeface="楷体" panose="02010609060101010101" pitchFamily="49" charset="-122"/>
                <a:sym typeface="+mn-ea"/>
              </a:rPr>
              <a:t>，在默认情况下产生的可执行文件名为</a:t>
            </a:r>
            <a:r>
              <a:rPr lang="en-US" altLang="zh-CN" b="0" dirty="0" err="1">
                <a:latin typeface="Times New Roman" panose="02020603050405020304" pitchFamily="18" charset="0"/>
                <a:ea typeface="楷体" panose="02010609060101010101" pitchFamily="49" charset="-122"/>
                <a:sym typeface="+mn-ea"/>
              </a:rPr>
              <a:t>a.out</a:t>
            </a:r>
            <a:endParaRPr lang="zh-CN"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sym typeface="+mn-ea"/>
              </a:rPr>
              <a:t>./hello                  //</a:t>
            </a:r>
            <a:r>
              <a:rPr lang="zh-CN" altLang="zh-CN" b="0" dirty="0">
                <a:latin typeface="Times New Roman" panose="02020603050405020304" pitchFamily="18" charset="0"/>
                <a:ea typeface="楷体" panose="02010609060101010101" pitchFamily="49" charset="-122"/>
                <a:sym typeface="+mn-ea"/>
              </a:rPr>
              <a:t>执行文件，如果只写</a:t>
            </a:r>
            <a:r>
              <a:rPr lang="en-US" altLang="zh-CN" b="0" dirty="0">
                <a:latin typeface="Times New Roman" panose="02020603050405020304" pitchFamily="18" charset="0"/>
                <a:ea typeface="楷体" panose="02010609060101010101" pitchFamily="49" charset="-122"/>
                <a:sym typeface="+mn-ea"/>
              </a:rPr>
              <a:t>hello</a:t>
            </a:r>
            <a:r>
              <a:rPr lang="zh-CN" altLang="zh-CN" b="0" dirty="0">
                <a:latin typeface="Times New Roman" panose="02020603050405020304" pitchFamily="18" charset="0"/>
                <a:ea typeface="楷体" panose="02010609060101010101" pitchFamily="49" charset="-122"/>
                <a:sym typeface="+mn-ea"/>
              </a:rPr>
              <a:t>是错误的，因为系统会将</a:t>
            </a:r>
            <a:r>
              <a:rPr lang="en-US" altLang="zh-CN" b="0" dirty="0">
                <a:latin typeface="Times New Roman" panose="02020603050405020304" pitchFamily="18" charset="0"/>
                <a:ea typeface="楷体" panose="02010609060101010101" pitchFamily="49" charset="-122"/>
                <a:sym typeface="+mn-ea"/>
              </a:rPr>
              <a:t>hello</a:t>
            </a:r>
            <a:r>
              <a:rPr lang="zh-CN" altLang="zh-CN" b="0" dirty="0">
                <a:latin typeface="Times New Roman" panose="02020603050405020304" pitchFamily="18" charset="0"/>
                <a:ea typeface="楷体" panose="02010609060101010101" pitchFamily="49" charset="-122"/>
                <a:sym typeface="+mn-ea"/>
              </a:rPr>
              <a:t>当指令来执行，然后报错</a:t>
            </a:r>
            <a:endParaRPr lang="zh-CN" altLang="zh-CN"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矩形 1"/>
          <p:cNvSpPr>
            <a:spLocks noChangeArrowheads="1"/>
          </p:cNvSpPr>
          <p:nvPr/>
        </p:nvSpPr>
        <p:spPr bwMode="auto">
          <a:xfrm>
            <a:off x="191344" y="952136"/>
            <a:ext cx="11665296" cy="4953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zh-CN" altLang="en-US" sz="2000" dirty="0">
                <a:latin typeface="Times New Roman" panose="02020603050405020304" pitchFamily="18" charset="0"/>
                <a:ea typeface="楷体" panose="02010609060101010101" pitchFamily="49" charset="-122"/>
              </a:rPr>
              <a:t>②、</a:t>
            </a:r>
            <a:r>
              <a:rPr lang="zh-CN" altLang="zh-CN" sz="2000" b="0" dirty="0">
                <a:latin typeface="Times New Roman" panose="02020603050405020304" pitchFamily="18" charset="0"/>
                <a:ea typeface="楷体" panose="02010609060101010101" pitchFamily="49" charset="-122"/>
              </a:rPr>
              <a:t>编译多个源文件</a:t>
            </a:r>
            <a:endParaRPr lang="zh-CN" altLang="zh-CN" sz="2000" b="0" dirty="0">
              <a:latin typeface="Times New Roman" panose="02020603050405020304" pitchFamily="18" charset="0"/>
              <a:ea typeface="楷体" panose="02010609060101010101" pitchFamily="49" charset="-122"/>
            </a:endParaRPr>
          </a:p>
          <a:p>
            <a:pPr eaLnBrk="1" hangingPunct="1">
              <a:lnSpc>
                <a:spcPct val="120000"/>
              </a:lnSpc>
              <a:spcBef>
                <a:spcPct val="0"/>
              </a:spcBef>
              <a:buClrTx/>
              <a:buFont typeface="Arial" panose="020B0604020202020204" pitchFamily="34" charset="0"/>
              <a:buNone/>
            </a:pPr>
            <a:r>
              <a:rPr lang="en-US" altLang="zh-CN" sz="2000" b="0" dirty="0">
                <a:latin typeface="Times New Roman" panose="02020603050405020304" pitchFamily="18" charset="0"/>
                <a:ea typeface="楷体" panose="02010609060101010101" pitchFamily="49" charset="-122"/>
              </a:rPr>
              <a:t>vi </a:t>
            </a:r>
            <a:r>
              <a:rPr lang="en-US" altLang="zh-CN" sz="2000" b="0" dirty="0" err="1">
                <a:latin typeface="Times New Roman" panose="02020603050405020304" pitchFamily="18" charset="0"/>
                <a:ea typeface="楷体" panose="02010609060101010101" pitchFamily="49" charset="-122"/>
              </a:rPr>
              <a:t>message.c</a:t>
            </a:r>
            <a:endParaRPr lang="zh-CN" altLang="zh-CN" sz="2000" b="0" dirty="0">
              <a:latin typeface="Times New Roman" panose="02020603050405020304" pitchFamily="18" charset="0"/>
              <a:ea typeface="楷体" panose="02010609060101010101" pitchFamily="49" charset="-122"/>
            </a:endParaRPr>
          </a:p>
          <a:p>
            <a:pPr eaLnBrk="1" hangingPunct="1">
              <a:lnSpc>
                <a:spcPct val="120000"/>
              </a:lnSpc>
              <a:spcBef>
                <a:spcPct val="0"/>
              </a:spcBef>
              <a:buClrTx/>
              <a:buFont typeface="Arial" panose="020B0604020202020204" pitchFamily="34" charset="0"/>
              <a:buNone/>
            </a:pPr>
            <a:r>
              <a:rPr lang="en-US" altLang="zh-CN" sz="2000" b="0" dirty="0" err="1">
                <a:latin typeface="Times New Roman" panose="02020603050405020304" pitchFamily="18" charset="0"/>
                <a:ea typeface="楷体" panose="02010609060101010101" pitchFamily="49" charset="-122"/>
              </a:rPr>
              <a:t>gcc</a:t>
            </a:r>
            <a:r>
              <a:rPr lang="en-US" altLang="zh-CN" sz="2000" b="0" dirty="0">
                <a:latin typeface="Times New Roman" panose="02020603050405020304" pitchFamily="18" charset="0"/>
                <a:ea typeface="楷体" panose="02010609060101010101" pitchFamily="49" charset="-122"/>
              </a:rPr>
              <a:t> -c </a:t>
            </a:r>
            <a:r>
              <a:rPr lang="en-US" altLang="zh-CN" sz="2000" b="0" dirty="0" err="1">
                <a:latin typeface="Times New Roman" panose="02020603050405020304" pitchFamily="18" charset="0"/>
                <a:ea typeface="楷体" panose="02010609060101010101" pitchFamily="49" charset="-122"/>
              </a:rPr>
              <a:t>message.c</a:t>
            </a:r>
            <a:r>
              <a:rPr lang="en-US" altLang="zh-CN" sz="2000" b="0" dirty="0">
                <a:latin typeface="Times New Roman" panose="02020603050405020304" pitchFamily="18" charset="0"/>
                <a:ea typeface="楷体" panose="02010609060101010101" pitchFamily="49" charset="-122"/>
              </a:rPr>
              <a:t>         //</a:t>
            </a:r>
            <a:r>
              <a:rPr lang="zh-CN" altLang="zh-CN" sz="2000" b="0" dirty="0">
                <a:latin typeface="Times New Roman" panose="02020603050405020304" pitchFamily="18" charset="0"/>
                <a:ea typeface="楷体" panose="02010609060101010101" pitchFamily="49" charset="-122"/>
              </a:rPr>
              <a:t>输出</a:t>
            </a:r>
            <a:r>
              <a:rPr lang="en-US" altLang="zh-CN" sz="2000" b="0" dirty="0" err="1">
                <a:latin typeface="Times New Roman" panose="02020603050405020304" pitchFamily="18" charset="0"/>
                <a:ea typeface="楷体" panose="02010609060101010101" pitchFamily="49" charset="-122"/>
              </a:rPr>
              <a:t>message.o</a:t>
            </a:r>
            <a:r>
              <a:rPr lang="zh-CN" altLang="zh-CN" sz="2000" b="0" dirty="0">
                <a:latin typeface="Times New Roman" panose="02020603050405020304" pitchFamily="18" charset="0"/>
                <a:ea typeface="楷体" panose="02010609060101010101" pitchFamily="49" charset="-122"/>
              </a:rPr>
              <a:t>文件，是一个已编译的目标代码文件</a:t>
            </a:r>
            <a:endParaRPr lang="zh-CN" altLang="zh-CN" sz="2000" b="0" dirty="0">
              <a:latin typeface="Times New Roman" panose="02020603050405020304" pitchFamily="18" charset="0"/>
              <a:ea typeface="楷体" panose="02010609060101010101" pitchFamily="49" charset="-122"/>
            </a:endParaRPr>
          </a:p>
          <a:p>
            <a:pPr eaLnBrk="1" hangingPunct="1">
              <a:lnSpc>
                <a:spcPct val="120000"/>
              </a:lnSpc>
              <a:spcBef>
                <a:spcPct val="0"/>
              </a:spcBef>
              <a:buClrTx/>
              <a:buFont typeface="Arial" panose="020B0604020202020204" pitchFamily="34" charset="0"/>
              <a:buNone/>
            </a:pPr>
            <a:r>
              <a:rPr lang="en-US" altLang="zh-CN" sz="2000" b="0" dirty="0">
                <a:latin typeface="Times New Roman" panose="02020603050405020304" pitchFamily="18" charset="0"/>
                <a:ea typeface="楷体" panose="02010609060101010101" pitchFamily="49" charset="-122"/>
              </a:rPr>
              <a:t>vi </a:t>
            </a:r>
            <a:r>
              <a:rPr lang="en-US" altLang="zh-CN" sz="2000" b="0" dirty="0" err="1">
                <a:latin typeface="Times New Roman" panose="02020603050405020304" pitchFamily="18" charset="0"/>
                <a:ea typeface="楷体" panose="02010609060101010101" pitchFamily="49" charset="-122"/>
              </a:rPr>
              <a:t>main.c</a:t>
            </a:r>
            <a:endParaRPr lang="zh-CN" altLang="zh-CN" sz="2000" b="0" dirty="0">
              <a:latin typeface="Times New Roman" panose="02020603050405020304" pitchFamily="18" charset="0"/>
              <a:ea typeface="楷体" panose="02010609060101010101" pitchFamily="49" charset="-122"/>
            </a:endParaRPr>
          </a:p>
          <a:p>
            <a:pPr eaLnBrk="1" hangingPunct="1">
              <a:lnSpc>
                <a:spcPct val="120000"/>
              </a:lnSpc>
              <a:spcBef>
                <a:spcPct val="0"/>
              </a:spcBef>
              <a:buClrTx/>
              <a:buFont typeface="Arial" panose="020B0604020202020204" pitchFamily="34" charset="0"/>
              <a:buNone/>
            </a:pPr>
            <a:r>
              <a:rPr lang="en-US" altLang="zh-CN" sz="2000" b="0" dirty="0" err="1">
                <a:latin typeface="Times New Roman" panose="02020603050405020304" pitchFamily="18" charset="0"/>
                <a:ea typeface="楷体" panose="02010609060101010101" pitchFamily="49" charset="-122"/>
              </a:rPr>
              <a:t>gcc</a:t>
            </a:r>
            <a:r>
              <a:rPr lang="en-US" altLang="zh-CN" sz="2000" b="0" dirty="0">
                <a:latin typeface="Times New Roman" panose="02020603050405020304" pitchFamily="18" charset="0"/>
                <a:ea typeface="楷体" panose="02010609060101010101" pitchFamily="49" charset="-122"/>
              </a:rPr>
              <a:t> -c </a:t>
            </a:r>
            <a:r>
              <a:rPr lang="en-US" altLang="zh-CN" sz="2000" b="0" dirty="0" err="1">
                <a:latin typeface="Times New Roman" panose="02020603050405020304" pitchFamily="18" charset="0"/>
                <a:ea typeface="楷体" panose="02010609060101010101" pitchFamily="49" charset="-122"/>
              </a:rPr>
              <a:t>main.c</a:t>
            </a:r>
            <a:r>
              <a:rPr lang="en-US" altLang="zh-CN" sz="2000" b="0" dirty="0">
                <a:latin typeface="Times New Roman" panose="02020603050405020304" pitchFamily="18" charset="0"/>
                <a:ea typeface="楷体" panose="02010609060101010101" pitchFamily="49" charset="-122"/>
              </a:rPr>
              <a:t>            //</a:t>
            </a:r>
            <a:r>
              <a:rPr lang="zh-CN" altLang="zh-CN" sz="2000" b="0" dirty="0">
                <a:latin typeface="Times New Roman" panose="02020603050405020304" pitchFamily="18" charset="0"/>
                <a:ea typeface="楷体" panose="02010609060101010101" pitchFamily="49" charset="-122"/>
              </a:rPr>
              <a:t>输出</a:t>
            </a:r>
            <a:r>
              <a:rPr lang="en-US" altLang="zh-CN" sz="2000" b="0" dirty="0" err="1">
                <a:latin typeface="Times New Roman" panose="02020603050405020304" pitchFamily="18" charset="0"/>
                <a:ea typeface="楷体" panose="02010609060101010101" pitchFamily="49" charset="-122"/>
              </a:rPr>
              <a:t>main.o</a:t>
            </a:r>
            <a:r>
              <a:rPr lang="zh-CN" altLang="zh-CN" sz="2000" b="0" dirty="0">
                <a:latin typeface="Times New Roman" panose="02020603050405020304" pitchFamily="18" charset="0"/>
                <a:ea typeface="楷体" panose="02010609060101010101" pitchFamily="49" charset="-122"/>
              </a:rPr>
              <a:t>文件</a:t>
            </a:r>
            <a:endParaRPr lang="zh-CN" altLang="zh-CN" sz="2000" b="0" dirty="0">
              <a:latin typeface="Times New Roman" panose="02020603050405020304" pitchFamily="18" charset="0"/>
              <a:ea typeface="楷体" panose="02010609060101010101" pitchFamily="49" charset="-122"/>
            </a:endParaRPr>
          </a:p>
          <a:p>
            <a:pPr eaLnBrk="1" hangingPunct="1">
              <a:lnSpc>
                <a:spcPct val="120000"/>
              </a:lnSpc>
              <a:spcBef>
                <a:spcPct val="0"/>
              </a:spcBef>
              <a:buClrTx/>
              <a:buFont typeface="Arial" panose="020B0604020202020204" pitchFamily="34" charset="0"/>
              <a:buNone/>
            </a:pPr>
            <a:r>
              <a:rPr lang="en-US" altLang="zh-CN" sz="2000" b="0" dirty="0" err="1">
                <a:latin typeface="Times New Roman" panose="02020603050405020304" pitchFamily="18" charset="0"/>
                <a:ea typeface="楷体" panose="02010609060101010101" pitchFamily="49" charset="-122"/>
              </a:rPr>
              <a:t>gcc</a:t>
            </a:r>
            <a:r>
              <a:rPr lang="en-US" altLang="zh-CN" sz="2000" b="0" dirty="0">
                <a:latin typeface="Times New Roman" panose="02020603050405020304" pitchFamily="18" charset="0"/>
                <a:ea typeface="楷体" panose="02010609060101010101" pitchFamily="49" charset="-122"/>
              </a:rPr>
              <a:t> -o all </a:t>
            </a:r>
            <a:r>
              <a:rPr lang="en-US" altLang="zh-CN" sz="2000" b="0" dirty="0" err="1">
                <a:latin typeface="Times New Roman" panose="02020603050405020304" pitchFamily="18" charset="0"/>
                <a:ea typeface="楷体" panose="02010609060101010101" pitchFamily="49" charset="-122"/>
              </a:rPr>
              <a:t>main.o</a:t>
            </a:r>
            <a:r>
              <a:rPr lang="en-US" altLang="zh-CN" sz="2000" b="0" dirty="0">
                <a:latin typeface="Times New Roman" panose="02020603050405020304" pitchFamily="18" charset="0"/>
                <a:ea typeface="楷体" panose="02010609060101010101" pitchFamily="49" charset="-122"/>
              </a:rPr>
              <a:t> </a:t>
            </a:r>
            <a:r>
              <a:rPr lang="en-US" altLang="zh-CN" sz="2000" b="0" dirty="0" err="1">
                <a:latin typeface="Times New Roman" panose="02020603050405020304" pitchFamily="18" charset="0"/>
                <a:ea typeface="楷体" panose="02010609060101010101" pitchFamily="49" charset="-122"/>
              </a:rPr>
              <a:t>message.o</a:t>
            </a:r>
            <a:r>
              <a:rPr lang="en-US" altLang="zh-CN" sz="2000" b="0" dirty="0">
                <a:latin typeface="Times New Roman" panose="02020603050405020304" pitchFamily="18" charset="0"/>
                <a:ea typeface="楷体" panose="02010609060101010101" pitchFamily="49" charset="-122"/>
              </a:rPr>
              <a:t>    //</a:t>
            </a:r>
            <a:r>
              <a:rPr lang="zh-CN" altLang="zh-CN" sz="2000" b="0" dirty="0">
                <a:latin typeface="Times New Roman" panose="02020603050405020304" pitchFamily="18" charset="0"/>
                <a:ea typeface="楷体" panose="02010609060101010101" pitchFamily="49" charset="-122"/>
              </a:rPr>
              <a:t>执行连接阶段的工作，然后生成</a:t>
            </a:r>
            <a:r>
              <a:rPr lang="en-US" altLang="zh-CN" sz="2000" b="0" dirty="0">
                <a:latin typeface="Times New Roman" panose="02020603050405020304" pitchFamily="18" charset="0"/>
                <a:ea typeface="楷体" panose="02010609060101010101" pitchFamily="49" charset="-122"/>
              </a:rPr>
              <a:t>all</a:t>
            </a:r>
            <a:r>
              <a:rPr lang="zh-CN" altLang="zh-CN" sz="2000" b="0" dirty="0">
                <a:latin typeface="Times New Roman" panose="02020603050405020304" pitchFamily="18" charset="0"/>
                <a:ea typeface="楷体" panose="02010609060101010101" pitchFamily="49" charset="-122"/>
              </a:rPr>
              <a:t>可执行文件</a:t>
            </a:r>
            <a:endParaRPr lang="zh-CN" altLang="zh-CN" sz="2000" b="0" dirty="0">
              <a:latin typeface="Times New Roman" panose="02020603050405020304" pitchFamily="18" charset="0"/>
              <a:ea typeface="楷体" panose="02010609060101010101" pitchFamily="49" charset="-122"/>
            </a:endParaRPr>
          </a:p>
          <a:p>
            <a:pPr eaLnBrk="1" hangingPunct="1">
              <a:lnSpc>
                <a:spcPct val="120000"/>
              </a:lnSpc>
              <a:spcBef>
                <a:spcPct val="0"/>
              </a:spcBef>
              <a:buClrTx/>
              <a:buFont typeface="Arial" panose="020B0604020202020204" pitchFamily="34" charset="0"/>
              <a:buNone/>
            </a:pPr>
            <a:r>
              <a:rPr lang="en-US" altLang="zh-CN" sz="2000" b="0" dirty="0">
                <a:latin typeface="Times New Roman" panose="02020603050405020304" pitchFamily="18" charset="0"/>
                <a:ea typeface="楷体" panose="02010609060101010101" pitchFamily="49" charset="-122"/>
              </a:rPr>
              <a:t>./all</a:t>
            </a:r>
            <a:endParaRPr lang="en-US" altLang="zh-CN" sz="2000" b="0" dirty="0">
              <a:latin typeface="Times New Roman" panose="02020603050405020304" pitchFamily="18" charset="0"/>
              <a:ea typeface="楷体" panose="02010609060101010101" pitchFamily="49" charset="-122"/>
            </a:endParaRPr>
          </a:p>
          <a:p>
            <a:pPr eaLnBrk="1" hangingPunct="1">
              <a:lnSpc>
                <a:spcPct val="120000"/>
              </a:lnSpc>
              <a:spcBef>
                <a:spcPct val="0"/>
              </a:spcBef>
              <a:buClrTx/>
              <a:buFont typeface="Arial" panose="020B0604020202020204" pitchFamily="34" charset="0"/>
              <a:buNone/>
            </a:pPr>
            <a:r>
              <a:rPr lang="zh-CN" altLang="zh-CN" sz="2000" b="0" dirty="0">
                <a:latin typeface="Times New Roman" panose="02020603050405020304" pitchFamily="18" charset="0"/>
                <a:ea typeface="楷体" panose="02010609060101010101" pitchFamily="49" charset="-122"/>
              </a:rPr>
              <a:t>注意：</a:t>
            </a:r>
            <a:r>
              <a:rPr lang="en-US" altLang="zh-CN" sz="2000" b="0" dirty="0" err="1">
                <a:latin typeface="Times New Roman" panose="02020603050405020304" pitchFamily="18" charset="0"/>
                <a:ea typeface="楷体" panose="02010609060101010101" pitchFamily="49" charset="-122"/>
              </a:rPr>
              <a:t>gcc</a:t>
            </a:r>
            <a:r>
              <a:rPr lang="zh-CN" altLang="zh-CN" sz="2000" b="0" dirty="0">
                <a:latin typeface="Times New Roman" panose="02020603050405020304" pitchFamily="18" charset="0"/>
                <a:ea typeface="楷体" panose="02010609060101010101" pitchFamily="49" charset="-122"/>
              </a:rPr>
              <a:t>对如何将多个源文件编译成一个可执行文件</a:t>
            </a:r>
            <a:r>
              <a:rPr lang="zh-CN" altLang="zh-CN" sz="2000" dirty="0">
                <a:solidFill>
                  <a:srgbClr val="FF0000"/>
                </a:solidFill>
                <a:latin typeface="Times New Roman" panose="02020603050405020304" pitchFamily="18" charset="0"/>
                <a:ea typeface="楷体" panose="02010609060101010101" pitchFamily="49" charset="-122"/>
              </a:rPr>
              <a:t>有内置的规则</a:t>
            </a:r>
            <a:r>
              <a:rPr lang="zh-CN" altLang="zh-CN" sz="2000" b="0" dirty="0">
                <a:latin typeface="Times New Roman" panose="02020603050405020304" pitchFamily="18" charset="0"/>
                <a:ea typeface="楷体" panose="02010609060101010101" pitchFamily="49" charset="-122"/>
              </a:rPr>
              <a:t>，所以前面的多个单独步骤可以简化为一个命令。</a:t>
            </a:r>
            <a:endParaRPr lang="zh-CN" altLang="zh-CN" sz="2000" b="0" dirty="0">
              <a:latin typeface="Times New Roman" panose="02020603050405020304" pitchFamily="18" charset="0"/>
              <a:ea typeface="楷体" panose="02010609060101010101" pitchFamily="49" charset="-122"/>
            </a:endParaRPr>
          </a:p>
          <a:p>
            <a:pPr eaLnBrk="1" hangingPunct="1">
              <a:lnSpc>
                <a:spcPct val="120000"/>
              </a:lnSpc>
              <a:spcBef>
                <a:spcPct val="0"/>
              </a:spcBef>
              <a:buClrTx/>
              <a:buFont typeface="Arial" panose="020B0604020202020204" pitchFamily="34" charset="0"/>
              <a:buNone/>
            </a:pPr>
            <a:r>
              <a:rPr lang="en-US" altLang="zh-CN" sz="2000" b="0" dirty="0">
                <a:latin typeface="Times New Roman" panose="02020603050405020304" pitchFamily="18" charset="0"/>
                <a:ea typeface="楷体" panose="02010609060101010101" pitchFamily="49" charset="-122"/>
              </a:rPr>
              <a:t>vi </a:t>
            </a:r>
            <a:r>
              <a:rPr lang="en-US" altLang="zh-CN" sz="2000" b="0" dirty="0" err="1">
                <a:latin typeface="Times New Roman" panose="02020603050405020304" pitchFamily="18" charset="0"/>
                <a:ea typeface="楷体" panose="02010609060101010101" pitchFamily="49" charset="-122"/>
              </a:rPr>
              <a:t>message.c</a:t>
            </a:r>
            <a:endParaRPr lang="zh-CN" altLang="zh-CN" sz="2000" b="0" dirty="0">
              <a:latin typeface="Times New Roman" panose="02020603050405020304" pitchFamily="18" charset="0"/>
              <a:ea typeface="楷体" panose="02010609060101010101" pitchFamily="49" charset="-122"/>
            </a:endParaRPr>
          </a:p>
          <a:p>
            <a:pPr eaLnBrk="1" hangingPunct="1">
              <a:lnSpc>
                <a:spcPct val="120000"/>
              </a:lnSpc>
              <a:spcBef>
                <a:spcPct val="0"/>
              </a:spcBef>
              <a:buClrTx/>
              <a:buFont typeface="Arial" panose="020B0604020202020204" pitchFamily="34" charset="0"/>
              <a:buNone/>
            </a:pPr>
            <a:r>
              <a:rPr lang="en-US" altLang="zh-CN" sz="2000" b="0" dirty="0">
                <a:latin typeface="Times New Roman" panose="02020603050405020304" pitchFamily="18" charset="0"/>
                <a:ea typeface="楷体" panose="02010609060101010101" pitchFamily="49" charset="-122"/>
              </a:rPr>
              <a:t>vi </a:t>
            </a:r>
            <a:r>
              <a:rPr lang="en-US" altLang="zh-CN" sz="2000" b="0" dirty="0" err="1">
                <a:latin typeface="Times New Roman" panose="02020603050405020304" pitchFamily="18" charset="0"/>
                <a:ea typeface="楷体" panose="02010609060101010101" pitchFamily="49" charset="-122"/>
              </a:rPr>
              <a:t>main.c</a:t>
            </a:r>
            <a:endParaRPr lang="zh-CN" altLang="zh-CN" sz="2000" b="0" dirty="0">
              <a:latin typeface="Times New Roman" panose="02020603050405020304" pitchFamily="18" charset="0"/>
              <a:ea typeface="楷体" panose="02010609060101010101" pitchFamily="49" charset="-122"/>
            </a:endParaRPr>
          </a:p>
          <a:p>
            <a:pPr eaLnBrk="1" hangingPunct="1">
              <a:lnSpc>
                <a:spcPct val="120000"/>
              </a:lnSpc>
              <a:spcBef>
                <a:spcPct val="0"/>
              </a:spcBef>
              <a:buClrTx/>
              <a:buFont typeface="Arial" panose="020B0604020202020204" pitchFamily="34" charset="0"/>
              <a:buNone/>
            </a:pPr>
            <a:r>
              <a:rPr lang="en-US" altLang="zh-CN" sz="2000" b="0" dirty="0" err="1">
                <a:latin typeface="Times New Roman" panose="02020603050405020304" pitchFamily="18" charset="0"/>
                <a:ea typeface="楷体" panose="02010609060101010101" pitchFamily="49" charset="-122"/>
              </a:rPr>
              <a:t>gcc</a:t>
            </a:r>
            <a:r>
              <a:rPr lang="en-US" altLang="zh-CN" sz="2000" b="0" dirty="0">
                <a:latin typeface="Times New Roman" panose="02020603050405020304" pitchFamily="18" charset="0"/>
                <a:ea typeface="楷体" panose="02010609060101010101" pitchFamily="49" charset="-122"/>
              </a:rPr>
              <a:t> -o all </a:t>
            </a:r>
            <a:r>
              <a:rPr lang="en-US" altLang="zh-CN" sz="2000" b="0" dirty="0" err="1">
                <a:latin typeface="Times New Roman" panose="02020603050405020304" pitchFamily="18" charset="0"/>
                <a:ea typeface="楷体" panose="02010609060101010101" pitchFamily="49" charset="-122"/>
              </a:rPr>
              <a:t>message.c</a:t>
            </a:r>
            <a:r>
              <a:rPr lang="en-US" altLang="zh-CN" sz="2000" b="0" dirty="0">
                <a:latin typeface="Times New Roman" panose="02020603050405020304" pitchFamily="18" charset="0"/>
                <a:ea typeface="楷体" panose="02010609060101010101" pitchFamily="49" charset="-122"/>
              </a:rPr>
              <a:t> </a:t>
            </a:r>
            <a:r>
              <a:rPr lang="en-US" altLang="zh-CN" sz="2000" b="0" dirty="0" err="1">
                <a:latin typeface="Times New Roman" panose="02020603050405020304" pitchFamily="18" charset="0"/>
                <a:ea typeface="楷体" panose="02010609060101010101" pitchFamily="49" charset="-122"/>
              </a:rPr>
              <a:t>main.c</a:t>
            </a:r>
            <a:endParaRPr lang="zh-CN" altLang="zh-CN" sz="2000" b="0" dirty="0">
              <a:latin typeface="Times New Roman" panose="02020603050405020304" pitchFamily="18" charset="0"/>
              <a:ea typeface="楷体" panose="02010609060101010101" pitchFamily="49" charset="-122"/>
            </a:endParaRPr>
          </a:p>
          <a:p>
            <a:pPr eaLnBrk="1" hangingPunct="1">
              <a:lnSpc>
                <a:spcPct val="120000"/>
              </a:lnSpc>
              <a:spcBef>
                <a:spcPct val="0"/>
              </a:spcBef>
              <a:buClrTx/>
              <a:buFont typeface="Arial" panose="020B0604020202020204" pitchFamily="34" charset="0"/>
              <a:buNone/>
            </a:pPr>
            <a:r>
              <a:rPr lang="en-US" altLang="zh-CN" sz="2000" b="0" dirty="0">
                <a:latin typeface="Times New Roman" panose="02020603050405020304" pitchFamily="18" charset="0"/>
                <a:ea typeface="楷体" panose="02010609060101010101" pitchFamily="49" charset="-122"/>
              </a:rPr>
              <a:t>./all</a:t>
            </a:r>
            <a:endParaRPr lang="zh-CN" altLang="zh-CN" sz="2000"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1"/>
          <p:cNvSpPr>
            <a:spLocks noChangeArrowheads="1"/>
          </p:cNvSpPr>
          <p:nvPr/>
        </p:nvSpPr>
        <p:spPr bwMode="auto">
          <a:xfrm>
            <a:off x="119336" y="836712"/>
            <a:ext cx="11809312" cy="516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zh-CN" altLang="en-US" sz="2000" dirty="0"/>
              <a:t>③、</a:t>
            </a:r>
            <a:r>
              <a:rPr lang="zh-CN" altLang="zh-CN" sz="2000" b="0" dirty="0">
                <a:latin typeface="Times New Roman" panose="02020603050405020304" pitchFamily="18" charset="0"/>
                <a:ea typeface="楷体" panose="02010609060101010101" pitchFamily="49" charset="-122"/>
              </a:rPr>
              <a:t>使用外部函数库</a:t>
            </a:r>
            <a:endParaRPr lang="zh-CN" altLang="zh-CN" sz="20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en-US" altLang="zh-CN" sz="2000" b="0" dirty="0">
                <a:latin typeface="Times New Roman" panose="02020603050405020304" pitchFamily="18" charset="0"/>
                <a:ea typeface="楷体" panose="02010609060101010101" pitchFamily="49" charset="-122"/>
              </a:rPr>
              <a:t>GCC</a:t>
            </a:r>
            <a:r>
              <a:rPr lang="zh-CN" altLang="zh-CN" sz="2000" b="0" dirty="0">
                <a:latin typeface="Times New Roman" panose="02020603050405020304" pitchFamily="18" charset="0"/>
                <a:ea typeface="楷体" panose="02010609060101010101" pitchFamily="49" charset="-122"/>
              </a:rPr>
              <a:t>常常与</a:t>
            </a:r>
            <a:r>
              <a:rPr lang="zh-CN" altLang="zh-CN" sz="2000" dirty="0">
                <a:solidFill>
                  <a:srgbClr val="FF0000"/>
                </a:solidFill>
                <a:latin typeface="Times New Roman" panose="02020603050405020304" pitchFamily="18" charset="0"/>
                <a:ea typeface="楷体" panose="02010609060101010101" pitchFamily="49" charset="-122"/>
              </a:rPr>
              <a:t>包含标准例程的外部软件库</a:t>
            </a:r>
            <a:r>
              <a:rPr lang="zh-CN" altLang="zh-CN" sz="2000" b="0" dirty="0">
                <a:latin typeface="Times New Roman" panose="02020603050405020304" pitchFamily="18" charset="0"/>
                <a:ea typeface="楷体" panose="02010609060101010101" pitchFamily="49" charset="-122"/>
              </a:rPr>
              <a:t>结合使用，几乎每一个</a:t>
            </a:r>
            <a:r>
              <a:rPr lang="en-US" altLang="zh-CN" sz="2000" b="0" dirty="0" err="1">
                <a:latin typeface="Times New Roman" panose="02020603050405020304" pitchFamily="18" charset="0"/>
                <a:ea typeface="楷体" panose="02010609060101010101" pitchFamily="49" charset="-122"/>
              </a:rPr>
              <a:t>linux</a:t>
            </a:r>
            <a:r>
              <a:rPr lang="zh-CN" altLang="zh-CN" sz="2000" b="0" dirty="0">
                <a:latin typeface="Times New Roman" panose="02020603050405020304" pitchFamily="18" charset="0"/>
                <a:ea typeface="楷体" panose="02010609060101010101" pitchFamily="49" charset="-122"/>
              </a:rPr>
              <a:t>应用程序都依赖于</a:t>
            </a:r>
            <a:r>
              <a:rPr lang="en-US" altLang="zh-CN" sz="2000" b="0" dirty="0">
                <a:latin typeface="Times New Roman" panose="02020603050405020304" pitchFamily="18" charset="0"/>
                <a:ea typeface="楷体" panose="02010609060101010101" pitchFamily="49" charset="-122"/>
              </a:rPr>
              <a:t>GNU C</a:t>
            </a:r>
            <a:r>
              <a:rPr lang="zh-CN" altLang="zh-CN" sz="2000" b="0" dirty="0">
                <a:latin typeface="Times New Roman" panose="02020603050405020304" pitchFamily="18" charset="0"/>
                <a:ea typeface="楷体" panose="02010609060101010101" pitchFamily="49" charset="-122"/>
              </a:rPr>
              <a:t>函数库</a:t>
            </a:r>
            <a:r>
              <a:rPr lang="en-US" altLang="zh-CN" sz="2000" dirty="0">
                <a:solidFill>
                  <a:srgbClr val="FF0000"/>
                </a:solidFill>
                <a:latin typeface="Times New Roman" panose="02020603050405020304" pitchFamily="18" charset="0"/>
                <a:ea typeface="楷体" panose="02010609060101010101" pitchFamily="49" charset="-122"/>
              </a:rPr>
              <a:t>GLIBC</a:t>
            </a:r>
            <a:r>
              <a:rPr lang="zh-CN" altLang="zh-CN" sz="2000" b="0" dirty="0">
                <a:latin typeface="Times New Roman" panose="02020603050405020304" pitchFamily="18" charset="0"/>
                <a:ea typeface="楷体" panose="02010609060101010101" pitchFamily="49" charset="-122"/>
              </a:rPr>
              <a:t>。</a:t>
            </a:r>
            <a:endParaRPr lang="zh-CN" altLang="zh-CN" sz="20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en-US" altLang="zh-CN" sz="2000" b="0" dirty="0">
                <a:latin typeface="Times New Roman" panose="02020603050405020304" pitchFamily="18" charset="0"/>
                <a:ea typeface="楷体" panose="02010609060101010101" pitchFamily="49" charset="-122"/>
              </a:rPr>
              <a:t>vi </a:t>
            </a:r>
            <a:r>
              <a:rPr lang="en-US" altLang="zh-CN" sz="2000" b="0" dirty="0" err="1">
                <a:latin typeface="Times New Roman" panose="02020603050405020304" pitchFamily="18" charset="0"/>
                <a:ea typeface="楷体" panose="02010609060101010101" pitchFamily="49" charset="-122"/>
              </a:rPr>
              <a:t>trig.c</a:t>
            </a:r>
            <a:endParaRPr lang="zh-CN" altLang="zh-CN" sz="20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en-US" altLang="zh-CN" sz="2000" b="0" dirty="0" err="1">
                <a:latin typeface="Times New Roman" panose="02020603050405020304" pitchFamily="18" charset="0"/>
                <a:ea typeface="楷体" panose="02010609060101010101" pitchFamily="49" charset="-122"/>
              </a:rPr>
              <a:t>gcc</a:t>
            </a:r>
            <a:r>
              <a:rPr lang="en-US" altLang="zh-CN" sz="2000" b="0" dirty="0">
                <a:latin typeface="Times New Roman" panose="02020603050405020304" pitchFamily="18" charset="0"/>
                <a:ea typeface="楷体" panose="02010609060101010101" pitchFamily="49" charset="-122"/>
              </a:rPr>
              <a:t> -o trig -</a:t>
            </a:r>
            <a:r>
              <a:rPr lang="en-US" altLang="zh-CN" sz="2000" b="0" dirty="0" err="1">
                <a:latin typeface="Times New Roman" panose="02020603050405020304" pitchFamily="18" charset="0"/>
                <a:ea typeface="楷体" panose="02010609060101010101" pitchFamily="49" charset="-122"/>
              </a:rPr>
              <a:t>lm</a:t>
            </a:r>
            <a:r>
              <a:rPr lang="en-US" altLang="zh-CN" sz="2000" b="0" dirty="0">
                <a:latin typeface="Times New Roman" panose="02020603050405020304" pitchFamily="18" charset="0"/>
                <a:ea typeface="楷体" panose="02010609060101010101" pitchFamily="49" charset="-122"/>
              </a:rPr>
              <a:t> </a:t>
            </a:r>
            <a:r>
              <a:rPr lang="en-US" altLang="zh-CN" sz="2000" b="0" dirty="0" err="1">
                <a:latin typeface="Times New Roman" panose="02020603050405020304" pitchFamily="18" charset="0"/>
                <a:ea typeface="楷体" panose="02010609060101010101" pitchFamily="49" charset="-122"/>
              </a:rPr>
              <a:t>trig.c</a:t>
            </a:r>
            <a:endParaRPr lang="zh-CN" altLang="zh-CN" sz="20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en-US" altLang="zh-CN" sz="2000" b="0" dirty="0">
                <a:latin typeface="Times New Roman" panose="02020603050405020304" pitchFamily="18" charset="0"/>
                <a:ea typeface="楷体" panose="02010609060101010101" pitchFamily="49" charset="-122"/>
              </a:rPr>
              <a:t>GCC</a:t>
            </a:r>
            <a:r>
              <a:rPr lang="zh-CN" altLang="zh-CN" sz="2000" b="0" dirty="0">
                <a:latin typeface="Times New Roman" panose="02020603050405020304" pitchFamily="18" charset="0"/>
                <a:ea typeface="楷体" panose="02010609060101010101" pitchFamily="49" charset="-122"/>
              </a:rPr>
              <a:t>的</a:t>
            </a:r>
            <a:r>
              <a:rPr lang="en-US" altLang="zh-CN" sz="2000" b="0" dirty="0">
                <a:latin typeface="Times New Roman" panose="02020603050405020304" pitchFamily="18" charset="0"/>
                <a:ea typeface="楷体" panose="02010609060101010101" pitchFamily="49" charset="-122"/>
              </a:rPr>
              <a:t>-</a:t>
            </a:r>
            <a:r>
              <a:rPr lang="en-US" altLang="zh-CN" sz="2000" b="0" dirty="0" err="1">
                <a:latin typeface="Times New Roman" panose="02020603050405020304" pitchFamily="18" charset="0"/>
                <a:ea typeface="楷体" panose="02010609060101010101" pitchFamily="49" charset="-122"/>
              </a:rPr>
              <a:t>lm</a:t>
            </a:r>
            <a:r>
              <a:rPr lang="zh-CN" altLang="zh-CN" sz="2000" b="0" dirty="0">
                <a:latin typeface="Times New Roman" panose="02020603050405020304" pitchFamily="18" charset="0"/>
                <a:ea typeface="楷体" panose="02010609060101010101" pitchFamily="49" charset="-122"/>
              </a:rPr>
              <a:t>选项，告诉</a:t>
            </a:r>
            <a:r>
              <a:rPr lang="en-US" altLang="zh-CN" sz="2000" b="0" dirty="0">
                <a:latin typeface="Times New Roman" panose="02020603050405020304" pitchFamily="18" charset="0"/>
                <a:ea typeface="楷体" panose="02010609060101010101" pitchFamily="49" charset="-122"/>
              </a:rPr>
              <a:t>GCC</a:t>
            </a:r>
            <a:r>
              <a:rPr lang="zh-CN" altLang="zh-CN" sz="2000" b="0" dirty="0">
                <a:latin typeface="Times New Roman" panose="02020603050405020304" pitchFamily="18" charset="0"/>
                <a:ea typeface="楷体" panose="02010609060101010101" pitchFamily="49" charset="-122"/>
              </a:rPr>
              <a:t>查看系统提供的数学库</a:t>
            </a:r>
            <a:r>
              <a:rPr lang="en-US" altLang="zh-CN" sz="2000" b="0" dirty="0" err="1">
                <a:latin typeface="Times New Roman" panose="02020603050405020304" pitchFamily="18" charset="0"/>
                <a:ea typeface="楷体" panose="02010609060101010101" pitchFamily="49" charset="-122"/>
              </a:rPr>
              <a:t>libm</a:t>
            </a:r>
            <a:r>
              <a:rPr lang="zh-CN" altLang="zh-CN" sz="2000" b="0" dirty="0">
                <a:latin typeface="Times New Roman" panose="02020603050405020304" pitchFamily="18" charset="0"/>
                <a:ea typeface="楷体" panose="02010609060101010101" pitchFamily="49" charset="-122"/>
              </a:rPr>
              <a:t>。</a:t>
            </a:r>
            <a:r>
              <a:rPr lang="zh-CN" altLang="zh-CN" sz="2000" dirty="0">
                <a:solidFill>
                  <a:srgbClr val="FF0000"/>
                </a:solidFill>
                <a:latin typeface="Times New Roman" panose="02020603050405020304" pitchFamily="18" charset="0"/>
                <a:ea typeface="楷体" panose="02010609060101010101" pitchFamily="49" charset="-122"/>
              </a:rPr>
              <a:t>函数库一般会位于目录</a:t>
            </a:r>
            <a:r>
              <a:rPr lang="en-US" altLang="zh-CN" sz="2000" dirty="0">
                <a:solidFill>
                  <a:srgbClr val="FF0000"/>
                </a:solidFill>
                <a:latin typeface="Times New Roman" panose="02020603050405020304" pitchFamily="18" charset="0"/>
                <a:ea typeface="楷体" panose="02010609060101010101" pitchFamily="49" charset="-122"/>
              </a:rPr>
              <a:t>/lib</a:t>
            </a:r>
            <a:r>
              <a:rPr lang="zh-CN" altLang="zh-CN" sz="2000" dirty="0">
                <a:solidFill>
                  <a:srgbClr val="FF0000"/>
                </a:solidFill>
                <a:latin typeface="Times New Roman" panose="02020603050405020304" pitchFamily="18" charset="0"/>
                <a:ea typeface="楷体" panose="02010609060101010101" pitchFamily="49" charset="-122"/>
              </a:rPr>
              <a:t>或者</a:t>
            </a:r>
            <a:r>
              <a:rPr lang="en-US" altLang="zh-CN" sz="2000" dirty="0">
                <a:solidFill>
                  <a:srgbClr val="FF0000"/>
                </a:solidFill>
                <a:latin typeface="Times New Roman" panose="02020603050405020304" pitchFamily="18" charset="0"/>
                <a:ea typeface="楷体" panose="02010609060101010101" pitchFamily="49" charset="-122"/>
              </a:rPr>
              <a:t>/</a:t>
            </a:r>
            <a:r>
              <a:rPr lang="en-US" altLang="zh-CN" sz="2000" dirty="0" err="1">
                <a:solidFill>
                  <a:srgbClr val="FF0000"/>
                </a:solidFill>
                <a:latin typeface="Times New Roman" panose="02020603050405020304" pitchFamily="18" charset="0"/>
                <a:ea typeface="楷体" panose="02010609060101010101" pitchFamily="49" charset="-122"/>
              </a:rPr>
              <a:t>usr</a:t>
            </a:r>
            <a:r>
              <a:rPr lang="en-US" altLang="zh-CN" sz="2000" dirty="0">
                <a:solidFill>
                  <a:srgbClr val="FF0000"/>
                </a:solidFill>
                <a:latin typeface="Times New Roman" panose="02020603050405020304" pitchFamily="18" charset="0"/>
                <a:ea typeface="楷体" panose="02010609060101010101" pitchFamily="49" charset="-122"/>
              </a:rPr>
              <a:t>/lib</a:t>
            </a:r>
            <a:r>
              <a:rPr lang="zh-CN" altLang="zh-CN" sz="2000" dirty="0">
                <a:solidFill>
                  <a:srgbClr val="FF0000"/>
                </a:solidFill>
                <a:latin typeface="Times New Roman" panose="02020603050405020304" pitchFamily="18" charset="0"/>
                <a:ea typeface="楷体" panose="02010609060101010101" pitchFamily="49" charset="-122"/>
              </a:rPr>
              <a:t>中。</a:t>
            </a:r>
            <a:endParaRPr lang="zh-CN" altLang="zh-CN" sz="2000" dirty="0">
              <a:solidFill>
                <a:srgbClr val="FF0000"/>
              </a:solidFill>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zh-CN" altLang="en-US" sz="1600" dirty="0">
                <a:latin typeface="华文楷体" panose="02010600040101010101" pitchFamily="2" charset="-122"/>
                <a:ea typeface="华文楷体" panose="02010600040101010101" pitchFamily="2" charset="-122"/>
              </a:rPr>
              <a:t>④、</a:t>
            </a:r>
            <a:r>
              <a:rPr lang="zh-CN" altLang="zh-CN" sz="2000" b="0" dirty="0">
                <a:latin typeface="Times New Roman" panose="02020603050405020304" pitchFamily="18" charset="0"/>
                <a:ea typeface="楷体" panose="02010609060101010101" pitchFamily="49" charset="-122"/>
              </a:rPr>
              <a:t>共享函数库和静态函数库</a:t>
            </a:r>
            <a:endParaRPr lang="zh-CN" altLang="zh-CN" sz="2000" b="0" dirty="0">
              <a:latin typeface="Times New Roman" panose="02020603050405020304" pitchFamily="18" charset="0"/>
              <a:ea typeface="楷体" panose="02010609060101010101" pitchFamily="49" charset="-122"/>
            </a:endParaRPr>
          </a:p>
          <a:p>
            <a:pPr marL="342900" indent="-342900" eaLnBrk="1" hangingPunct="1">
              <a:lnSpc>
                <a:spcPct val="150000"/>
              </a:lnSpc>
              <a:spcBef>
                <a:spcPct val="0"/>
              </a:spcBef>
              <a:buClrTx/>
              <a:buFont typeface="Wingdings" panose="05000000000000000000" pitchFamily="2" charset="2"/>
              <a:buChar char="ü"/>
            </a:pPr>
            <a:r>
              <a:rPr lang="zh-CN" altLang="zh-CN" sz="2000" dirty="0">
                <a:latin typeface="Times New Roman" panose="02020603050405020304" pitchFamily="18" charset="0"/>
                <a:ea typeface="楷体" panose="02010609060101010101" pitchFamily="49" charset="-122"/>
              </a:rPr>
              <a:t>静态函数库</a:t>
            </a:r>
            <a:r>
              <a:rPr lang="zh-CN" altLang="zh-CN" sz="2000" b="0" dirty="0">
                <a:latin typeface="Times New Roman" panose="02020603050405020304" pitchFamily="18" charset="0"/>
                <a:ea typeface="楷体" panose="02010609060101010101" pitchFamily="49" charset="-122"/>
              </a:rPr>
              <a:t>：每次当应用程序和静态连接的函数库一起编译时，任何引用的库函数的代码都会被</a:t>
            </a:r>
            <a:r>
              <a:rPr lang="zh-CN" altLang="zh-CN" sz="2000" dirty="0">
                <a:solidFill>
                  <a:srgbClr val="FF0000"/>
                </a:solidFill>
                <a:latin typeface="Times New Roman" panose="02020603050405020304" pitchFamily="18" charset="0"/>
                <a:ea typeface="楷体" panose="02010609060101010101" pitchFamily="49" charset="-122"/>
              </a:rPr>
              <a:t>直接包含进最终二进制程序</a:t>
            </a:r>
            <a:r>
              <a:rPr lang="zh-CN" altLang="zh-CN" sz="2000" b="0" dirty="0">
                <a:latin typeface="Times New Roman" panose="02020603050405020304" pitchFamily="18" charset="0"/>
                <a:ea typeface="楷体" panose="02010609060101010101" pitchFamily="49" charset="-122"/>
              </a:rPr>
              <a:t>。</a:t>
            </a:r>
            <a:endParaRPr lang="zh-CN" altLang="zh-CN" sz="2000" b="0" dirty="0">
              <a:latin typeface="Times New Roman" panose="02020603050405020304" pitchFamily="18" charset="0"/>
              <a:ea typeface="楷体" panose="02010609060101010101" pitchFamily="49" charset="-122"/>
            </a:endParaRPr>
          </a:p>
          <a:p>
            <a:pPr marL="342900" indent="-342900" eaLnBrk="1" hangingPunct="1">
              <a:lnSpc>
                <a:spcPct val="150000"/>
              </a:lnSpc>
              <a:spcBef>
                <a:spcPct val="0"/>
              </a:spcBef>
              <a:buClrTx/>
              <a:buFont typeface="Wingdings" panose="05000000000000000000" pitchFamily="2" charset="2"/>
              <a:buChar char="ü"/>
            </a:pPr>
            <a:r>
              <a:rPr lang="zh-CN" altLang="zh-CN" sz="2000" dirty="0">
                <a:latin typeface="Times New Roman" panose="02020603050405020304" pitchFamily="18" charset="0"/>
                <a:ea typeface="楷体" panose="02010609060101010101" pitchFamily="49" charset="-122"/>
              </a:rPr>
              <a:t>共享函数库</a:t>
            </a:r>
            <a:r>
              <a:rPr lang="zh-CN" altLang="zh-CN" sz="2000" b="0" dirty="0">
                <a:latin typeface="Times New Roman" panose="02020603050405020304" pitchFamily="18" charset="0"/>
                <a:ea typeface="楷体" panose="02010609060101010101" pitchFamily="49" charset="-122"/>
              </a:rPr>
              <a:t>（类似</a:t>
            </a:r>
            <a:r>
              <a:rPr lang="en-US" altLang="zh-CN" sz="2000" b="0" dirty="0">
                <a:latin typeface="Times New Roman" panose="02020603050405020304" pitchFamily="18" charset="0"/>
                <a:ea typeface="楷体" panose="02010609060101010101" pitchFamily="49" charset="-122"/>
              </a:rPr>
              <a:t>Windows</a:t>
            </a:r>
            <a:r>
              <a:rPr lang="zh-CN" altLang="en-US" sz="2000" b="0" dirty="0">
                <a:latin typeface="Times New Roman" panose="02020603050405020304" pitchFamily="18" charset="0"/>
                <a:ea typeface="楷体" panose="02010609060101010101" pitchFamily="49" charset="-122"/>
              </a:rPr>
              <a:t>的</a:t>
            </a:r>
            <a:r>
              <a:rPr lang="en-US" altLang="zh-CN" sz="2000" b="0" dirty="0">
                <a:latin typeface="Times New Roman" panose="02020603050405020304" pitchFamily="18" charset="0"/>
                <a:ea typeface="楷体" panose="02010609060101010101" pitchFamily="49" charset="-122"/>
              </a:rPr>
              <a:t>dll</a:t>
            </a:r>
            <a:r>
              <a:rPr lang="zh-CN" altLang="en-US" sz="2000" b="0" dirty="0">
                <a:latin typeface="Times New Roman" panose="02020603050405020304" pitchFamily="18" charset="0"/>
                <a:ea typeface="楷体" panose="02010609060101010101" pitchFamily="49" charset="-122"/>
              </a:rPr>
              <a:t>）</a:t>
            </a:r>
            <a:r>
              <a:rPr lang="zh-CN" altLang="zh-CN" sz="2000" b="0" dirty="0">
                <a:latin typeface="Times New Roman" panose="02020603050405020304" pitchFamily="18" charset="0"/>
                <a:ea typeface="楷体" panose="02010609060101010101" pitchFamily="49" charset="-122"/>
              </a:rPr>
              <a:t>：包含每个库函数的单一全局版本，它在所有应用程序之间共享。</a:t>
            </a:r>
            <a:r>
              <a:rPr lang="zh-CN" altLang="zh-CN" sz="2000" dirty="0">
                <a:solidFill>
                  <a:srgbClr val="FF0000"/>
                </a:solidFill>
                <a:latin typeface="Times New Roman" panose="02020603050405020304" pitchFamily="18" charset="0"/>
                <a:ea typeface="楷体" panose="02010609060101010101" pitchFamily="49" charset="-122"/>
              </a:rPr>
              <a:t>只有在运行程序的时候才会被载入</a:t>
            </a:r>
            <a:r>
              <a:rPr lang="zh-CN" altLang="zh-CN" sz="2000" b="0" dirty="0">
                <a:latin typeface="Times New Roman" panose="02020603050405020304" pitchFamily="18" charset="0"/>
                <a:ea typeface="楷体" panose="02010609060101010101" pitchFamily="49" charset="-122"/>
              </a:rPr>
              <a:t>。</a:t>
            </a:r>
            <a:endParaRPr lang="zh-CN" altLang="zh-CN" sz="2000"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ChangeArrowheads="1"/>
          </p:cNvSpPr>
          <p:nvPr/>
        </p:nvSpPr>
        <p:spPr bwMode="auto">
          <a:xfrm>
            <a:off x="-3669" y="764704"/>
            <a:ext cx="40834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 typeface="Arial" panose="020B0604020202020204" pitchFamily="34" charset="0"/>
              <a:buNone/>
            </a:pPr>
            <a:r>
              <a:rPr lang="zh-CN" altLang="zh-CN" sz="2800" b="0" dirty="0">
                <a:solidFill>
                  <a:srgbClr val="333333"/>
                </a:solidFill>
                <a:latin typeface="Times New Roman" panose="02020603050405020304" pitchFamily="18" charset="0"/>
                <a:ea typeface="+mn-ea"/>
                <a:cs typeface="Times New Roman" panose="02020603050405020304" pitchFamily="18" charset="0"/>
              </a:rPr>
              <a:t>4.4 Makefile</a:t>
            </a:r>
            <a:r>
              <a:rPr lang="zh-CN" altLang="en-US" sz="2800" b="0" dirty="0">
                <a:solidFill>
                  <a:srgbClr val="333333"/>
                </a:solidFill>
                <a:latin typeface="Times New Roman" panose="02020603050405020304" pitchFamily="18" charset="0"/>
                <a:ea typeface="+mn-ea"/>
                <a:cs typeface="Times New Roman" panose="02020603050405020304" pitchFamily="18" charset="0"/>
              </a:rPr>
              <a:t>工程管理器</a:t>
            </a:r>
            <a:endParaRPr lang="zh-CN" altLang="zh-CN" sz="2800" b="0" dirty="0">
              <a:latin typeface="Times New Roman" panose="02020603050405020304" pitchFamily="18" charset="0"/>
              <a:ea typeface="+mn-ea"/>
              <a:cs typeface="Times New Roman" panose="02020603050405020304" pitchFamily="18" charset="0"/>
            </a:endParaRPr>
          </a:p>
        </p:txBody>
      </p:sp>
      <p:sp>
        <p:nvSpPr>
          <p:cNvPr id="75779" name="矩形 2"/>
          <p:cNvSpPr>
            <a:spLocks noChangeArrowheads="1"/>
          </p:cNvSpPr>
          <p:nvPr/>
        </p:nvSpPr>
        <p:spPr bwMode="auto">
          <a:xfrm>
            <a:off x="119589" y="1413035"/>
            <a:ext cx="11737304" cy="3673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a:t>
            </a:r>
            <a:r>
              <a:rPr lang="en-US" altLang="zh-CN" sz="2200" b="0" dirty="0">
                <a:latin typeface="Times New Roman" panose="02020603050405020304" pitchFamily="18" charset="0"/>
                <a:ea typeface="楷体" panose="02010609060101010101" pitchFamily="49" charset="-122"/>
              </a:rPr>
              <a:t>GNU make</a:t>
            </a:r>
            <a:r>
              <a:rPr lang="zh-CN" altLang="zh-CN" sz="2200" b="0" dirty="0">
                <a:latin typeface="Times New Roman" panose="02020603050405020304" pitchFamily="18" charset="0"/>
                <a:ea typeface="楷体" panose="02010609060101010101" pitchFamily="49" charset="-122"/>
              </a:rPr>
              <a:t>是一种常用的编译工具，通过它，开发人员可以很方便地管理软件编译的内容、方式和时机，从而能够把主要精力集中在代码的编写上。</a:t>
            </a:r>
            <a:r>
              <a:rPr lang="en-US" altLang="zh-CN" sz="2200" b="0" dirty="0">
                <a:latin typeface="Times New Roman" panose="02020603050405020304" pitchFamily="18" charset="0"/>
                <a:ea typeface="楷体" panose="02010609060101010101" pitchFamily="49" charset="-122"/>
              </a:rPr>
              <a:t>Gnu make</a:t>
            </a:r>
            <a:r>
              <a:rPr lang="zh-CN" altLang="zh-CN" sz="2200" b="0" dirty="0">
                <a:latin typeface="Times New Roman" panose="02020603050405020304" pitchFamily="18" charset="0"/>
                <a:ea typeface="楷体" panose="02010609060101010101" pitchFamily="49" charset="-122"/>
              </a:rPr>
              <a:t>的主要工作是读取一个文本文件</a:t>
            </a:r>
            <a:r>
              <a:rPr lang="en-US" altLang="zh-CN" sz="2200" b="0" dirty="0" err="1">
                <a:latin typeface="Times New Roman" panose="02020603050405020304" pitchFamily="18" charset="0"/>
                <a:ea typeface="楷体" panose="02010609060101010101" pitchFamily="49" charset="-122"/>
              </a:rPr>
              <a:t>makefile</a:t>
            </a:r>
            <a:r>
              <a:rPr lang="zh-CN" altLang="zh-CN" sz="2200" b="0" dirty="0">
                <a:latin typeface="Times New Roman" panose="02020603050405020304" pitchFamily="18" charset="0"/>
                <a:ea typeface="楷体" panose="02010609060101010101" pitchFamily="49" charset="-122"/>
              </a:rPr>
              <a:t>。这个文件里主要是有关</a:t>
            </a:r>
            <a:r>
              <a:rPr lang="zh-CN" altLang="zh-CN" sz="2200" b="0" dirty="0">
                <a:solidFill>
                  <a:srgbClr val="FF0000"/>
                </a:solidFill>
                <a:latin typeface="Times New Roman" panose="02020603050405020304" pitchFamily="18" charset="0"/>
                <a:ea typeface="楷体" panose="02010609060101010101" pitchFamily="49" charset="-122"/>
              </a:rPr>
              <a:t>目的文件</a:t>
            </a:r>
            <a:r>
              <a:rPr lang="zh-CN" altLang="zh-CN" sz="2200" b="0" dirty="0">
                <a:latin typeface="Times New Roman" panose="02020603050405020304" pitchFamily="18" charset="0"/>
                <a:ea typeface="楷体" panose="02010609060101010101" pitchFamily="49" charset="-122"/>
              </a:rPr>
              <a:t>是从哪些</a:t>
            </a:r>
            <a:r>
              <a:rPr lang="zh-CN" altLang="zh-CN" sz="2200" b="0" dirty="0">
                <a:solidFill>
                  <a:srgbClr val="FF0000"/>
                </a:solidFill>
                <a:latin typeface="Times New Roman" panose="02020603050405020304" pitchFamily="18" charset="0"/>
                <a:ea typeface="楷体" panose="02010609060101010101" pitchFamily="49" charset="-122"/>
              </a:rPr>
              <a:t>依赖文件</a:t>
            </a:r>
            <a:r>
              <a:rPr lang="zh-CN" altLang="zh-CN" sz="2200" b="0" dirty="0">
                <a:latin typeface="Times New Roman" panose="02020603050405020304" pitchFamily="18" charset="0"/>
                <a:ea typeface="楷体" panose="02010609060101010101" pitchFamily="49" charset="-122"/>
              </a:rPr>
              <a:t>中产生的，以及用</a:t>
            </a:r>
            <a:r>
              <a:rPr lang="zh-CN" altLang="zh-CN" sz="2200" b="0" dirty="0">
                <a:solidFill>
                  <a:srgbClr val="FF0000"/>
                </a:solidFill>
                <a:latin typeface="Times New Roman" panose="02020603050405020304" pitchFamily="18" charset="0"/>
                <a:ea typeface="楷体" panose="02010609060101010101" pitchFamily="49" charset="-122"/>
              </a:rPr>
              <a:t>什么命令</a:t>
            </a:r>
            <a:r>
              <a:rPr lang="zh-CN" altLang="zh-CN" sz="2200" b="0" dirty="0">
                <a:latin typeface="Times New Roman" panose="02020603050405020304" pitchFamily="18" charset="0"/>
                <a:ea typeface="楷体" panose="02010609060101010101" pitchFamily="49" charset="-122"/>
              </a:rPr>
              <a:t>来进行这个产生过程。</a:t>
            </a:r>
            <a:endParaRPr lang="zh-CN" altLang="zh-CN" sz="2200"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Arial" panose="020B0604020202020204" pitchFamily="34" charset="0"/>
              <a:buNone/>
            </a:pPr>
            <a:endParaRPr lang="en-US" altLang="zh-CN" sz="2200"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Arial" panose="020B0604020202020204" pitchFamily="34" charset="0"/>
              <a:buNone/>
            </a:pPr>
            <a:r>
              <a:rPr lang="zh-CN" altLang="en-US" sz="2200" b="0" dirty="0">
                <a:latin typeface="Times New Roman" panose="02020603050405020304" pitchFamily="18" charset="0"/>
                <a:ea typeface="楷体" panose="02010609060101010101" pitchFamily="49" charset="-122"/>
              </a:rPr>
              <a:t>在</a:t>
            </a:r>
            <a:r>
              <a:rPr lang="en-US" altLang="zh-CN" sz="2200" b="0" dirty="0">
                <a:latin typeface="Times New Roman" panose="02020603050405020304" pitchFamily="18" charset="0"/>
                <a:ea typeface="楷体" panose="02010609060101010101" pitchFamily="49" charset="-122"/>
              </a:rPr>
              <a:t>U-Boot</a:t>
            </a:r>
            <a:r>
              <a:rPr lang="zh-CN" altLang="en-US" sz="2200" b="0" dirty="0">
                <a:latin typeface="Times New Roman" panose="02020603050405020304" pitchFamily="18" charset="0"/>
                <a:ea typeface="楷体" panose="02010609060101010101" pitchFamily="49" charset="-122"/>
              </a:rPr>
              <a:t>天嵌版“</a:t>
            </a:r>
            <a:r>
              <a:rPr lang="en-US" altLang="zh-CN" sz="2200" b="0" dirty="0">
                <a:latin typeface="Times New Roman" panose="02020603050405020304" pitchFamily="18" charset="0"/>
                <a:ea typeface="楷体" panose="02010609060101010101" pitchFamily="49" charset="-122"/>
              </a:rPr>
              <a:t> uboot_TQ210_1.3.4</a:t>
            </a:r>
            <a:r>
              <a:rPr lang="zh-CN" altLang="en-US" sz="2200" b="0" dirty="0">
                <a:latin typeface="Times New Roman" panose="02020603050405020304" pitchFamily="18" charset="0"/>
                <a:ea typeface="楷体" panose="02010609060101010101" pitchFamily="49" charset="-122"/>
              </a:rPr>
              <a:t>”中，几乎每个目录下，都有</a:t>
            </a:r>
            <a:r>
              <a:rPr lang="en-US" altLang="zh-CN" sz="2200" b="0" dirty="0" err="1">
                <a:latin typeface="Times New Roman" panose="02020603050405020304" pitchFamily="18" charset="0"/>
                <a:ea typeface="楷体" panose="02010609060101010101" pitchFamily="49" charset="-122"/>
              </a:rPr>
              <a:t>Makefile</a:t>
            </a:r>
            <a:r>
              <a:rPr lang="zh-CN" altLang="en-US" sz="2200" b="0" dirty="0">
                <a:latin typeface="Times New Roman" panose="02020603050405020304" pitchFamily="18" charset="0"/>
                <a:ea typeface="楷体" panose="02010609060101010101" pitchFamily="49" charset="-122"/>
              </a:rPr>
              <a:t>文件。</a:t>
            </a:r>
            <a:endParaRPr lang="en-US" altLang="zh-CN" sz="22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endParaRPr lang="zh-CN" altLang="en-US"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矩形 2"/>
          <p:cNvSpPr>
            <a:spLocks noChangeArrowheads="1"/>
          </p:cNvSpPr>
          <p:nvPr/>
        </p:nvSpPr>
        <p:spPr bwMode="auto">
          <a:xfrm>
            <a:off x="227348" y="764704"/>
            <a:ext cx="11737304" cy="556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a:t>
            </a:r>
            <a:r>
              <a:rPr lang="zh-CN" altLang="en-US" b="0" dirty="0">
                <a:latin typeface="Times New Roman" panose="02020603050405020304" pitchFamily="18" charset="0"/>
                <a:ea typeface="楷体" panose="02010609060101010101" pitchFamily="49" charset="-122"/>
              </a:rPr>
              <a:t>一个工程中的源文件不计其数，其按类型、功能、模块分别放在若干个目录中，</a:t>
            </a:r>
            <a:r>
              <a:rPr lang="en-US" altLang="zh-CN" b="0" dirty="0" err="1">
                <a:latin typeface="Times New Roman" panose="02020603050405020304" pitchFamily="18" charset="0"/>
                <a:ea typeface="楷体" panose="02010609060101010101" pitchFamily="49" charset="-122"/>
              </a:rPr>
              <a:t>makefile</a:t>
            </a:r>
            <a:r>
              <a:rPr lang="zh-CN" altLang="en-US" b="0" dirty="0">
                <a:latin typeface="Times New Roman" panose="02020603050405020304" pitchFamily="18" charset="0"/>
                <a:ea typeface="楷体" panose="02010609060101010101" pitchFamily="49" charset="-122"/>
              </a:rPr>
              <a:t>定义了一系列的规则来指定，哪些文件需要先编译，哪些文件需要后编译，哪些文件需要重新编译，甚至于进行更复杂的功能操作，因为</a:t>
            </a:r>
            <a:r>
              <a:rPr lang="en-US" altLang="zh-CN" b="0" dirty="0" err="1">
                <a:latin typeface="Times New Roman" panose="02020603050405020304" pitchFamily="18" charset="0"/>
                <a:ea typeface="楷体" panose="02010609060101010101" pitchFamily="49" charset="-122"/>
              </a:rPr>
              <a:t>makefile</a:t>
            </a:r>
            <a:r>
              <a:rPr lang="zh-CN" altLang="en-US" b="0" dirty="0">
                <a:latin typeface="Times New Roman" panose="02020603050405020304" pitchFamily="18" charset="0"/>
                <a:ea typeface="楷体" panose="02010609060101010101" pitchFamily="49" charset="-122"/>
              </a:rPr>
              <a:t>就像一个</a:t>
            </a:r>
            <a:r>
              <a:rPr lang="en-US" altLang="zh-CN" b="0" dirty="0">
                <a:latin typeface="Times New Roman" panose="02020603050405020304" pitchFamily="18" charset="0"/>
                <a:ea typeface="楷体" panose="02010609060101010101" pitchFamily="49" charset="-122"/>
              </a:rPr>
              <a:t>Shell</a:t>
            </a:r>
            <a:r>
              <a:rPr lang="zh-CN" altLang="en-US" b="0" dirty="0">
                <a:latin typeface="Times New Roman" panose="02020603050405020304" pitchFamily="18" charset="0"/>
                <a:ea typeface="楷体" panose="02010609060101010101" pitchFamily="49" charset="-122"/>
              </a:rPr>
              <a:t>脚本一样，其中也可以执行操作系统的命令。</a:t>
            </a:r>
            <a:endParaRPr lang="en-US" altLang="zh-CN"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a:t>
            </a:r>
            <a:r>
              <a:rPr lang="en-US" altLang="zh-CN" b="0" dirty="0" err="1">
                <a:latin typeface="Times New Roman" panose="02020603050405020304" pitchFamily="18" charset="0"/>
                <a:ea typeface="楷体" panose="02010609060101010101" pitchFamily="49" charset="-122"/>
              </a:rPr>
              <a:t>makefile</a:t>
            </a:r>
            <a:r>
              <a:rPr lang="zh-CN" altLang="en-US" b="0" dirty="0">
                <a:latin typeface="Times New Roman" panose="02020603050405020304" pitchFamily="18" charset="0"/>
                <a:ea typeface="楷体" panose="02010609060101010101" pitchFamily="49" charset="-122"/>
              </a:rPr>
              <a:t>带来的好处是</a:t>
            </a:r>
            <a:r>
              <a:rPr lang="en-US" altLang="zh-CN" b="0" dirty="0">
                <a:latin typeface="Times New Roman" panose="02020603050405020304" pitchFamily="18" charset="0"/>
                <a:ea typeface="楷体" panose="02010609060101010101" pitchFamily="49" charset="-122"/>
              </a:rPr>
              <a:t>-----</a:t>
            </a:r>
            <a:r>
              <a:rPr lang="zh-CN" altLang="en-US" b="0" dirty="0">
                <a:latin typeface="Times New Roman" panose="02020603050405020304" pitchFamily="18" charset="0"/>
                <a:ea typeface="楷体" panose="02010609060101010101" pitchFamily="49" charset="-122"/>
              </a:rPr>
              <a:t>“自动化编译”，一旦写好，只需要一个</a:t>
            </a:r>
            <a:r>
              <a:rPr lang="en-US" altLang="zh-CN" b="0" dirty="0">
                <a:latin typeface="Times New Roman" panose="02020603050405020304" pitchFamily="18" charset="0"/>
                <a:ea typeface="楷体" panose="02010609060101010101" pitchFamily="49" charset="-122"/>
              </a:rPr>
              <a:t>make</a:t>
            </a:r>
            <a:r>
              <a:rPr lang="zh-CN" altLang="en-US" b="0" dirty="0">
                <a:latin typeface="Times New Roman" panose="02020603050405020304" pitchFamily="18" charset="0"/>
                <a:ea typeface="楷体" panose="02010609060101010101" pitchFamily="49" charset="-122"/>
              </a:rPr>
              <a:t>命令，整个工程完全自动编译，极大提高了软件开发的效率。</a:t>
            </a:r>
            <a:r>
              <a:rPr lang="en-US" altLang="zh-CN" b="0" dirty="0">
                <a:latin typeface="Times New Roman" panose="02020603050405020304" pitchFamily="18" charset="0"/>
                <a:ea typeface="楷体" panose="02010609060101010101" pitchFamily="49" charset="-122"/>
              </a:rPr>
              <a:t>make</a:t>
            </a:r>
            <a:r>
              <a:rPr lang="zh-CN" altLang="en-US" b="0" dirty="0">
                <a:latin typeface="Times New Roman" panose="02020603050405020304" pitchFamily="18" charset="0"/>
                <a:ea typeface="楷体" panose="02010609060101010101" pitchFamily="49" charset="-122"/>
              </a:rPr>
              <a:t>是一个命令工具，是一个解释</a:t>
            </a:r>
            <a:r>
              <a:rPr lang="en-US" altLang="zh-CN" b="0" dirty="0" err="1">
                <a:latin typeface="Times New Roman" panose="02020603050405020304" pitchFamily="18" charset="0"/>
                <a:ea typeface="楷体" panose="02010609060101010101" pitchFamily="49" charset="-122"/>
              </a:rPr>
              <a:t>makefile</a:t>
            </a:r>
            <a:r>
              <a:rPr lang="zh-CN" altLang="en-US" b="0" dirty="0">
                <a:latin typeface="Times New Roman" panose="02020603050405020304" pitchFamily="18" charset="0"/>
                <a:ea typeface="楷体" panose="02010609060101010101" pitchFamily="49" charset="-122"/>
              </a:rPr>
              <a:t>中指令的命令工具。</a:t>
            </a:r>
            <a:endParaRPr lang="en-US" altLang="zh-CN"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make</a:t>
            </a:r>
            <a:r>
              <a:rPr lang="zh-CN" altLang="en-US" b="0" dirty="0">
                <a:latin typeface="Times New Roman" panose="02020603050405020304" pitchFamily="18" charset="0"/>
                <a:ea typeface="楷体" panose="02010609060101010101" pitchFamily="49" charset="-122"/>
              </a:rPr>
              <a:t>工具最主要也是最基本的功能就是通过</a:t>
            </a:r>
            <a:r>
              <a:rPr lang="en-US" altLang="zh-CN" b="0" dirty="0" err="1">
                <a:latin typeface="Times New Roman" panose="02020603050405020304" pitchFamily="18" charset="0"/>
                <a:ea typeface="楷体" panose="02010609060101010101" pitchFamily="49" charset="-122"/>
              </a:rPr>
              <a:t>makefile</a:t>
            </a:r>
            <a:r>
              <a:rPr lang="zh-CN" altLang="en-US" b="0" dirty="0">
                <a:latin typeface="Times New Roman" panose="02020603050405020304" pitchFamily="18" charset="0"/>
                <a:ea typeface="楷体" panose="02010609060101010101" pitchFamily="49" charset="-122"/>
              </a:rPr>
              <a:t>文件来描述源程序之间的相互关系并自动维护编译工作。而</a:t>
            </a:r>
            <a:r>
              <a:rPr lang="en-US" altLang="zh-CN" b="0" dirty="0" err="1">
                <a:latin typeface="Times New Roman" panose="02020603050405020304" pitchFamily="18" charset="0"/>
                <a:ea typeface="楷体" panose="02010609060101010101" pitchFamily="49" charset="-122"/>
              </a:rPr>
              <a:t>makefile</a:t>
            </a:r>
            <a:r>
              <a:rPr lang="zh-CN" altLang="en-US" b="0" dirty="0">
                <a:latin typeface="Times New Roman" panose="02020603050405020304" pitchFamily="18" charset="0"/>
                <a:ea typeface="楷体" panose="02010609060101010101" pitchFamily="49" charset="-122"/>
              </a:rPr>
              <a:t>文件需要按照某种语法进行编写，文件中需要说明如何编译各个源文件并连接生成可执行文件，并要求定义源文件之间的依赖关系。</a:t>
            </a:r>
            <a:endParaRPr lang="zh-CN" altLang="en-US"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1344" y="880848"/>
            <a:ext cx="10972800" cy="574675"/>
          </a:xfrm>
        </p:spPr>
        <p:txBody>
          <a:bodyPr/>
          <a:lstStyle/>
          <a:p>
            <a:pPr eaLnBrk="1" hangingPunct="1"/>
            <a:r>
              <a:rPr lang="en-US" altLang="zh-CN" sz="2800" b="0" dirty="0">
                <a:latin typeface="Times New Roman" panose="02020603050405020304" pitchFamily="18" charset="0"/>
                <a:ea typeface="+mn-ea"/>
                <a:cs typeface="Times New Roman" panose="02020603050405020304" pitchFamily="18" charset="0"/>
              </a:rPr>
              <a:t>Make</a:t>
            </a:r>
            <a:r>
              <a:rPr lang="zh-CN" altLang="en-US" sz="2800" b="0" dirty="0">
                <a:latin typeface="Times New Roman" panose="02020603050405020304" pitchFamily="18" charset="0"/>
                <a:ea typeface="+mn-ea"/>
                <a:cs typeface="Times New Roman" panose="02020603050405020304" pitchFamily="18" charset="0"/>
              </a:rPr>
              <a:t>工程管理器</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19459" name="Rectangle 3"/>
          <p:cNvSpPr>
            <a:spLocks noGrp="1" noChangeArrowheads="1"/>
          </p:cNvSpPr>
          <p:nvPr>
            <p:ph type="body" idx="1"/>
          </p:nvPr>
        </p:nvSpPr>
        <p:spPr>
          <a:xfrm>
            <a:off x="327083" y="1484784"/>
            <a:ext cx="10972800" cy="4752528"/>
          </a:xfrm>
        </p:spPr>
        <p:txBody>
          <a:bodyPr/>
          <a:lstStyle/>
          <a:p>
            <a:pPr eaLnBrk="1" hangingPunct="1">
              <a:lnSpc>
                <a:spcPct val="150000"/>
              </a:lnSpc>
              <a:spcBef>
                <a:spcPct val="30000"/>
              </a:spcBef>
            </a:pPr>
            <a:r>
              <a:rPr lang="en-US" altLang="zh-CN" dirty="0" err="1"/>
              <a:t>Makefile</a:t>
            </a:r>
            <a:r>
              <a:rPr lang="zh-CN" altLang="en-US" dirty="0"/>
              <a:t>基本结构</a:t>
            </a:r>
            <a:endParaRPr lang="zh-CN" altLang="en-US" dirty="0"/>
          </a:p>
          <a:p>
            <a:pPr eaLnBrk="1" hangingPunct="1">
              <a:lnSpc>
                <a:spcPct val="150000"/>
              </a:lnSpc>
              <a:spcBef>
                <a:spcPct val="30000"/>
              </a:spcBef>
            </a:pPr>
            <a:r>
              <a:rPr lang="en-US" altLang="zh-CN" dirty="0" err="1"/>
              <a:t>Makefile</a:t>
            </a:r>
            <a:r>
              <a:rPr lang="zh-CN" altLang="en-US" dirty="0"/>
              <a:t>是</a:t>
            </a:r>
            <a:r>
              <a:rPr lang="en-US" altLang="zh-CN" dirty="0"/>
              <a:t>Make</a:t>
            </a:r>
            <a:r>
              <a:rPr lang="zh-CN" altLang="en-US" dirty="0"/>
              <a:t>读入的惟一配置文件，在一个</a:t>
            </a:r>
            <a:r>
              <a:rPr lang="en-US" altLang="zh-CN" dirty="0" err="1"/>
              <a:t>Makefile</a:t>
            </a:r>
            <a:r>
              <a:rPr lang="zh-CN" altLang="en-US" dirty="0"/>
              <a:t>中通常包含如下内容：</a:t>
            </a:r>
            <a:endParaRPr lang="zh-CN" altLang="en-US" dirty="0">
              <a:sym typeface="Symbol" panose="05050102010706020507" pitchFamily="18" charset="2"/>
            </a:endParaRPr>
          </a:p>
          <a:p>
            <a:pPr lvl="1" eaLnBrk="1" hangingPunct="1">
              <a:lnSpc>
                <a:spcPct val="150000"/>
              </a:lnSpc>
              <a:spcBef>
                <a:spcPct val="30000"/>
              </a:spcBef>
            </a:pPr>
            <a:r>
              <a:rPr lang="zh-CN" altLang="en-US" dirty="0"/>
              <a:t>需要由</a:t>
            </a:r>
            <a:r>
              <a:rPr lang="en-US" altLang="zh-CN" dirty="0"/>
              <a:t>make</a:t>
            </a:r>
            <a:r>
              <a:rPr lang="zh-CN" altLang="en-US" dirty="0"/>
              <a:t>工具创建的目标体（</a:t>
            </a:r>
            <a:r>
              <a:rPr lang="en-US" altLang="zh-CN" dirty="0"/>
              <a:t>target</a:t>
            </a:r>
            <a:r>
              <a:rPr lang="zh-CN" altLang="en-US" dirty="0"/>
              <a:t>），通常是目标文件或可执行文件；</a:t>
            </a:r>
            <a:endParaRPr lang="zh-CN" altLang="en-US" dirty="0">
              <a:sym typeface="Symbol" panose="05050102010706020507" pitchFamily="18" charset="2"/>
            </a:endParaRPr>
          </a:p>
          <a:p>
            <a:pPr lvl="1" eaLnBrk="1" hangingPunct="1">
              <a:lnSpc>
                <a:spcPct val="150000"/>
              </a:lnSpc>
              <a:spcBef>
                <a:spcPct val="30000"/>
              </a:spcBef>
            </a:pPr>
            <a:r>
              <a:rPr lang="zh-CN" altLang="en-US" dirty="0"/>
              <a:t>要创建的目标体所依赖的文件（</a:t>
            </a:r>
            <a:r>
              <a:rPr lang="en-US" altLang="zh-CN" dirty="0" err="1"/>
              <a:t>dependency_file</a:t>
            </a:r>
            <a:r>
              <a:rPr lang="zh-CN" altLang="en-US" dirty="0"/>
              <a:t>）；</a:t>
            </a:r>
            <a:endParaRPr lang="zh-CN" altLang="en-US" dirty="0">
              <a:sym typeface="Symbol" panose="05050102010706020507" pitchFamily="18" charset="2"/>
            </a:endParaRPr>
          </a:p>
          <a:p>
            <a:pPr lvl="1" eaLnBrk="1" hangingPunct="1">
              <a:lnSpc>
                <a:spcPct val="150000"/>
              </a:lnSpc>
              <a:spcBef>
                <a:spcPct val="30000"/>
              </a:spcBef>
            </a:pPr>
            <a:r>
              <a:rPr lang="zh-CN" altLang="en-US" dirty="0"/>
              <a:t>创建每个目标体时需要运行的命令（</a:t>
            </a:r>
            <a:r>
              <a:rPr lang="en-US" altLang="zh-CN" dirty="0"/>
              <a:t>command</a:t>
            </a:r>
            <a:r>
              <a:rPr lang="zh-CN" altLang="en-US" dirty="0"/>
              <a:t>）。</a:t>
            </a:r>
            <a:endParaRPr lang="zh-CN" altLang="en-US" dirty="0"/>
          </a:p>
          <a:p>
            <a:pPr lvl="1" eaLnBrk="1" hangingPunct="1">
              <a:lnSpc>
                <a:spcPct val="150000"/>
              </a:lnSpc>
              <a:spcBef>
                <a:spcPct val="30000"/>
              </a:spcBef>
            </a:pPr>
            <a:r>
              <a:rPr lang="zh-CN" altLang="en-US" dirty="0"/>
              <a:t>它的格式为：</a:t>
            </a:r>
            <a:endParaRPr lang="zh-CN" altLang="en-US" dirty="0"/>
          </a:p>
          <a:p>
            <a:pPr lvl="1" eaLnBrk="1" hangingPunct="1">
              <a:lnSpc>
                <a:spcPct val="150000"/>
              </a:lnSpc>
              <a:spcBef>
                <a:spcPct val="30000"/>
              </a:spcBef>
            </a:pPr>
            <a:r>
              <a:rPr lang="en-US" altLang="zh-CN" dirty="0"/>
              <a:t>target: </a:t>
            </a:r>
            <a:r>
              <a:rPr lang="en-US" altLang="zh-CN" dirty="0" err="1"/>
              <a:t>dependency_files</a:t>
            </a:r>
            <a:endParaRPr lang="en-US" altLang="zh-CN" dirty="0"/>
          </a:p>
          <a:p>
            <a:pPr lvl="1" eaLnBrk="1" hangingPunct="1">
              <a:lnSpc>
                <a:spcPct val="150000"/>
              </a:lnSpc>
              <a:spcBef>
                <a:spcPct val="30000"/>
              </a:spcBef>
            </a:pPr>
            <a:r>
              <a:rPr lang="en-US" altLang="zh-CN" dirty="0"/>
              <a:t>       command</a:t>
            </a:r>
            <a:endParaRPr lang="en-US" altLang="zh-CN" dirty="0"/>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335360" y="1412776"/>
            <a:ext cx="11665296" cy="4176464"/>
          </a:xfrm>
        </p:spPr>
        <p:txBody>
          <a:bodyPr/>
          <a:lstStyle/>
          <a:p>
            <a:pPr marL="0" indent="0" eaLnBrk="1" hangingPunct="1">
              <a:lnSpc>
                <a:spcPct val="150000"/>
              </a:lnSpc>
              <a:spcBef>
                <a:spcPct val="30000"/>
              </a:spcBef>
              <a:buNone/>
            </a:pPr>
            <a:r>
              <a:rPr lang="zh-CN" altLang="en-US" dirty="0"/>
              <a:t>例如，有两个文件分别为</a:t>
            </a:r>
            <a:r>
              <a:rPr lang="en-US" altLang="zh-CN" dirty="0" err="1"/>
              <a:t>hello.c</a:t>
            </a:r>
            <a:r>
              <a:rPr lang="zh-CN" altLang="en-US" dirty="0"/>
              <a:t>和</a:t>
            </a:r>
            <a:r>
              <a:rPr lang="en-US" altLang="zh-CN" dirty="0" err="1"/>
              <a:t>hello.h</a:t>
            </a:r>
            <a:r>
              <a:rPr lang="zh-CN" altLang="en-US" dirty="0"/>
              <a:t>，创建的目标体为</a:t>
            </a:r>
            <a:r>
              <a:rPr lang="en-US" altLang="zh-CN" dirty="0" err="1"/>
              <a:t>hello.o</a:t>
            </a:r>
            <a:r>
              <a:rPr lang="zh-CN" altLang="en-US" dirty="0"/>
              <a:t>，执行的命令为</a:t>
            </a:r>
            <a:r>
              <a:rPr lang="en-US" altLang="zh-CN" dirty="0" err="1"/>
              <a:t>gcc</a:t>
            </a:r>
            <a:r>
              <a:rPr lang="zh-CN" altLang="en-US" dirty="0"/>
              <a:t>编译指令：</a:t>
            </a:r>
            <a:r>
              <a:rPr lang="en-US" altLang="zh-CN" dirty="0" err="1"/>
              <a:t>gcc</a:t>
            </a:r>
            <a:r>
              <a:rPr lang="en-US" altLang="zh-CN" dirty="0"/>
              <a:t> –c </a:t>
            </a:r>
            <a:r>
              <a:rPr lang="en-US" altLang="zh-CN" dirty="0" err="1"/>
              <a:t>hello.c</a:t>
            </a:r>
            <a:r>
              <a:rPr lang="zh-CN" altLang="en-US" dirty="0"/>
              <a:t>，那么，对应的</a:t>
            </a:r>
            <a:r>
              <a:rPr lang="en-US" altLang="zh-CN" dirty="0" err="1"/>
              <a:t>Makefile</a:t>
            </a:r>
            <a:r>
              <a:rPr lang="zh-CN" altLang="en-US" dirty="0"/>
              <a:t>就可以写为：</a:t>
            </a:r>
            <a:endParaRPr lang="zh-CN" altLang="en-US" dirty="0"/>
          </a:p>
          <a:p>
            <a:pPr marL="457200" lvl="1" indent="0" eaLnBrk="1" hangingPunct="1">
              <a:lnSpc>
                <a:spcPct val="150000"/>
              </a:lnSpc>
              <a:spcBef>
                <a:spcPct val="30000"/>
              </a:spcBef>
              <a:buNone/>
            </a:pPr>
            <a:r>
              <a:rPr lang="en-US" altLang="zh-CN" sz="2800" dirty="0"/>
              <a:t>#The simplest example</a:t>
            </a:r>
            <a:endParaRPr lang="en-US" altLang="zh-CN" sz="2800" dirty="0"/>
          </a:p>
          <a:p>
            <a:pPr marL="457200" lvl="1" indent="0" eaLnBrk="1" hangingPunct="1">
              <a:lnSpc>
                <a:spcPct val="150000"/>
              </a:lnSpc>
              <a:spcBef>
                <a:spcPct val="30000"/>
              </a:spcBef>
              <a:buNone/>
            </a:pPr>
            <a:r>
              <a:rPr lang="en-US" altLang="zh-CN" sz="2800" dirty="0" err="1"/>
              <a:t>hello.o</a:t>
            </a:r>
            <a:r>
              <a:rPr lang="en-US" altLang="zh-CN" sz="2800" dirty="0"/>
              <a:t>: </a:t>
            </a:r>
            <a:r>
              <a:rPr lang="en-US" altLang="zh-CN" sz="2800" dirty="0" err="1"/>
              <a:t>hello.c</a:t>
            </a:r>
            <a:r>
              <a:rPr lang="en-US" altLang="zh-CN" sz="2800" dirty="0"/>
              <a:t> </a:t>
            </a:r>
            <a:r>
              <a:rPr lang="en-US" altLang="zh-CN" sz="2800" dirty="0" err="1"/>
              <a:t>hello.h</a:t>
            </a:r>
            <a:endParaRPr lang="en-US" altLang="zh-CN" sz="2800" dirty="0"/>
          </a:p>
          <a:p>
            <a:pPr marL="457200" lvl="1" indent="0" eaLnBrk="1" hangingPunct="1">
              <a:lnSpc>
                <a:spcPct val="150000"/>
              </a:lnSpc>
              <a:spcBef>
                <a:spcPct val="30000"/>
              </a:spcBef>
              <a:buNone/>
            </a:pPr>
            <a:r>
              <a:rPr lang="en-US" altLang="zh-CN" sz="2800" dirty="0"/>
              <a:t>       </a:t>
            </a:r>
            <a:r>
              <a:rPr lang="en-US" altLang="zh-CN" sz="2800" dirty="0" err="1"/>
              <a:t>gcc</a:t>
            </a:r>
            <a:r>
              <a:rPr lang="en-US" altLang="zh-CN" sz="2800" dirty="0"/>
              <a:t> –c </a:t>
            </a:r>
            <a:r>
              <a:rPr lang="en-US" altLang="zh-CN" sz="2800" dirty="0" err="1"/>
              <a:t>hello.c</a:t>
            </a:r>
            <a:r>
              <a:rPr lang="en-US" altLang="zh-CN" sz="2800" dirty="0"/>
              <a:t> –o </a:t>
            </a:r>
            <a:r>
              <a:rPr lang="en-US" altLang="zh-CN" sz="2800" dirty="0" err="1"/>
              <a:t>hello.o</a:t>
            </a:r>
            <a:endParaRPr lang="en-US" altLang="zh-CN" sz="2800" dirty="0"/>
          </a:p>
        </p:txBody>
      </p:sp>
      <p:sp>
        <p:nvSpPr>
          <p:cNvPr id="2" name="标题 1"/>
          <p:cNvSpPr>
            <a:spLocks noGrp="1"/>
          </p:cNvSpPr>
          <p:nvPr>
            <p:ph type="title"/>
          </p:nvPr>
        </p:nvSpPr>
        <p:spPr/>
        <p:txBody>
          <a:bodyPr/>
          <a:lstStyle/>
          <a:p>
            <a:r>
              <a:rPr lang="en-US" altLang="zh-CN" dirty="0"/>
              <a:t> </a:t>
            </a:r>
            <a:endParaRPr lang="zh-CN" altLang="en-US" dirty="0"/>
          </a:p>
        </p:txBody>
      </p:sp>
      <p:sp>
        <p:nvSpPr>
          <p:cNvPr id="3"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p:txBody>
          <a:bodyPr>
            <a:normAutofit/>
          </a:bodyPr>
          <a:lstStyle/>
          <a:p>
            <a:pPr marL="0" indent="0" eaLnBrk="1" hangingPunct="1">
              <a:lnSpc>
                <a:spcPct val="150000"/>
              </a:lnSpc>
              <a:spcBef>
                <a:spcPct val="30000"/>
              </a:spcBef>
              <a:buNone/>
            </a:pPr>
            <a:r>
              <a:rPr lang="zh-CN" altLang="en-US" dirty="0"/>
              <a:t>        使用</a:t>
            </a:r>
            <a:r>
              <a:rPr lang="en-US" altLang="zh-CN" dirty="0"/>
              <a:t>make</a:t>
            </a:r>
            <a:r>
              <a:rPr lang="zh-CN" altLang="en-US" dirty="0"/>
              <a:t>。使用</a:t>
            </a:r>
            <a:r>
              <a:rPr lang="en-US" altLang="zh-CN" dirty="0"/>
              <a:t>make</a:t>
            </a:r>
            <a:r>
              <a:rPr lang="zh-CN" altLang="en-US" dirty="0"/>
              <a:t>的格式为：</a:t>
            </a:r>
            <a:r>
              <a:rPr lang="en-US" altLang="zh-CN" dirty="0"/>
              <a:t>make target</a:t>
            </a:r>
            <a:r>
              <a:rPr lang="zh-CN" altLang="en-US" dirty="0"/>
              <a:t>，</a:t>
            </a:r>
            <a:r>
              <a:rPr lang="zh-CN" altLang="en-US" dirty="0">
                <a:solidFill>
                  <a:srgbClr val="FF0000"/>
                </a:solidFill>
              </a:rPr>
              <a:t>这样</a:t>
            </a:r>
            <a:r>
              <a:rPr lang="en-US" altLang="zh-CN" dirty="0">
                <a:solidFill>
                  <a:srgbClr val="FF0000"/>
                </a:solidFill>
              </a:rPr>
              <a:t>make</a:t>
            </a:r>
            <a:r>
              <a:rPr lang="zh-CN" altLang="en-US" dirty="0">
                <a:solidFill>
                  <a:srgbClr val="FF0000"/>
                </a:solidFill>
              </a:rPr>
              <a:t>就会自动读入</a:t>
            </a:r>
            <a:r>
              <a:rPr lang="en-US" altLang="zh-CN" dirty="0" err="1">
                <a:solidFill>
                  <a:srgbClr val="FF0000"/>
                </a:solidFill>
              </a:rPr>
              <a:t>Makefile</a:t>
            </a:r>
            <a:r>
              <a:rPr lang="zh-CN" altLang="en-US" dirty="0"/>
              <a:t>（也可以是首字母小写</a:t>
            </a:r>
            <a:r>
              <a:rPr lang="en-US" altLang="zh-CN" dirty="0" err="1"/>
              <a:t>makefile</a:t>
            </a:r>
            <a:r>
              <a:rPr lang="zh-CN" altLang="en-US" dirty="0"/>
              <a:t>）并执行对应</a:t>
            </a:r>
            <a:r>
              <a:rPr lang="en-US" altLang="zh-CN" dirty="0"/>
              <a:t>target</a:t>
            </a:r>
            <a:r>
              <a:rPr lang="zh-CN" altLang="en-US" dirty="0"/>
              <a:t>的</a:t>
            </a:r>
            <a:r>
              <a:rPr lang="en-US" altLang="zh-CN" dirty="0"/>
              <a:t>command</a:t>
            </a:r>
            <a:r>
              <a:rPr lang="zh-CN" altLang="en-US" dirty="0"/>
              <a:t>语句，并会找到相应的依赖文件。 </a:t>
            </a:r>
            <a:endParaRPr lang="zh-CN" altLang="en-US" dirty="0"/>
          </a:p>
          <a:p>
            <a:pPr marL="457200" lvl="1" indent="0" eaLnBrk="1" hangingPunct="1">
              <a:lnSpc>
                <a:spcPct val="150000"/>
              </a:lnSpc>
              <a:spcBef>
                <a:spcPct val="30000"/>
              </a:spcBef>
              <a:buNone/>
            </a:pPr>
            <a:r>
              <a:rPr lang="en-US" altLang="zh-CN" sz="2400" dirty="0"/>
              <a:t>[</a:t>
            </a:r>
            <a:r>
              <a:rPr lang="en-US" altLang="zh-CN" sz="2400" dirty="0" err="1"/>
              <a:t>root@localhost</a:t>
            </a:r>
            <a:r>
              <a:rPr lang="en-US" altLang="zh-CN" sz="2400" dirty="0"/>
              <a:t> </a:t>
            </a:r>
            <a:r>
              <a:rPr lang="en-US" altLang="zh-CN" sz="2400" dirty="0" err="1"/>
              <a:t>makefile</a:t>
            </a:r>
            <a:r>
              <a:rPr lang="en-US" altLang="zh-CN" sz="2400" dirty="0"/>
              <a:t>]# make </a:t>
            </a:r>
            <a:r>
              <a:rPr lang="en-US" altLang="zh-CN" sz="2400" dirty="0" err="1"/>
              <a:t>hello.o</a:t>
            </a:r>
            <a:endParaRPr lang="en-US" altLang="zh-CN" sz="2400" dirty="0"/>
          </a:p>
          <a:p>
            <a:pPr marL="457200" lvl="1" indent="0" eaLnBrk="1" hangingPunct="1">
              <a:lnSpc>
                <a:spcPct val="150000"/>
              </a:lnSpc>
              <a:spcBef>
                <a:spcPct val="30000"/>
              </a:spcBef>
              <a:buNone/>
            </a:pPr>
            <a:r>
              <a:rPr lang="en-US" altLang="zh-CN" sz="2400" dirty="0" err="1"/>
              <a:t>gcc</a:t>
            </a:r>
            <a:r>
              <a:rPr lang="en-US" altLang="zh-CN" sz="2400" dirty="0"/>
              <a:t> –c </a:t>
            </a:r>
            <a:r>
              <a:rPr lang="en-US" altLang="zh-CN" sz="2400" dirty="0" err="1"/>
              <a:t>hello.c</a:t>
            </a:r>
            <a:r>
              <a:rPr lang="en-US" altLang="zh-CN" sz="2400" dirty="0"/>
              <a:t> –o </a:t>
            </a:r>
            <a:r>
              <a:rPr lang="en-US" altLang="zh-CN" sz="2400" dirty="0" err="1"/>
              <a:t>hello.o</a:t>
            </a:r>
            <a:endParaRPr lang="en-US" altLang="zh-CN" sz="2400" dirty="0"/>
          </a:p>
          <a:p>
            <a:pPr marL="457200" lvl="1" indent="0" eaLnBrk="1" hangingPunct="1">
              <a:lnSpc>
                <a:spcPct val="150000"/>
              </a:lnSpc>
              <a:spcBef>
                <a:spcPct val="30000"/>
              </a:spcBef>
              <a:buNone/>
            </a:pPr>
            <a:r>
              <a:rPr lang="en-US" altLang="zh-CN" sz="2400" dirty="0"/>
              <a:t>[</a:t>
            </a:r>
            <a:r>
              <a:rPr lang="en-US" altLang="zh-CN" sz="2400" dirty="0" err="1"/>
              <a:t>root@localhost</a:t>
            </a:r>
            <a:r>
              <a:rPr lang="en-US" altLang="zh-CN" sz="2400" dirty="0"/>
              <a:t> </a:t>
            </a:r>
            <a:r>
              <a:rPr lang="en-US" altLang="zh-CN" sz="2400" dirty="0" err="1"/>
              <a:t>makefile</a:t>
            </a:r>
            <a:r>
              <a:rPr lang="en-US" altLang="zh-CN" sz="2400" dirty="0"/>
              <a:t>]# ls</a:t>
            </a:r>
            <a:endParaRPr lang="en-US" altLang="zh-CN" sz="2400" dirty="0"/>
          </a:p>
          <a:p>
            <a:pPr marL="457200" lvl="1" indent="0" eaLnBrk="1" hangingPunct="1">
              <a:lnSpc>
                <a:spcPct val="150000"/>
              </a:lnSpc>
              <a:spcBef>
                <a:spcPct val="30000"/>
              </a:spcBef>
              <a:buNone/>
            </a:pPr>
            <a:r>
              <a:rPr lang="en-US" altLang="zh-CN" sz="2400" dirty="0" err="1"/>
              <a:t>hello.c</a:t>
            </a:r>
            <a:r>
              <a:rPr lang="en-US" altLang="zh-CN" sz="2400" dirty="0"/>
              <a:t>  </a:t>
            </a:r>
            <a:r>
              <a:rPr lang="en-US" altLang="zh-CN" sz="2400" dirty="0" err="1"/>
              <a:t>hello.h</a:t>
            </a:r>
            <a:r>
              <a:rPr lang="en-US" altLang="zh-CN" sz="2400" dirty="0"/>
              <a:t>  </a:t>
            </a:r>
            <a:r>
              <a:rPr lang="en-US" altLang="zh-CN" sz="2400" dirty="0" err="1"/>
              <a:t>hello.o</a:t>
            </a:r>
            <a:r>
              <a:rPr lang="en-US" altLang="zh-CN" sz="2400" dirty="0"/>
              <a:t>  </a:t>
            </a:r>
            <a:r>
              <a:rPr lang="en-US" altLang="zh-CN" sz="2400" dirty="0" err="1"/>
              <a:t>Makefile</a:t>
            </a:r>
            <a:endParaRPr lang="en-US" altLang="zh-CN" sz="2400" dirty="0"/>
          </a:p>
          <a:p>
            <a:pPr marL="0" indent="0" eaLnBrk="1" hangingPunct="1">
              <a:lnSpc>
                <a:spcPct val="150000"/>
              </a:lnSpc>
              <a:spcBef>
                <a:spcPct val="30000"/>
              </a:spcBef>
              <a:buNone/>
            </a:pPr>
            <a:r>
              <a:rPr lang="zh-CN" altLang="en-US" dirty="0"/>
              <a:t>可以看到，</a:t>
            </a:r>
            <a:r>
              <a:rPr lang="en-US" altLang="zh-CN" dirty="0" err="1"/>
              <a:t>Makefile</a:t>
            </a:r>
            <a:r>
              <a:rPr lang="zh-CN" altLang="en-US" dirty="0"/>
              <a:t>执行了“</a:t>
            </a:r>
            <a:r>
              <a:rPr lang="en-US" altLang="zh-CN" dirty="0" err="1"/>
              <a:t>hello.o</a:t>
            </a:r>
            <a:r>
              <a:rPr lang="en-US" altLang="zh-CN" dirty="0"/>
              <a:t>”</a:t>
            </a:r>
            <a:r>
              <a:rPr lang="zh-CN" altLang="en-US" dirty="0"/>
              <a:t>对应的命令语句，并生成了“</a:t>
            </a:r>
            <a:r>
              <a:rPr lang="en-US" altLang="zh-CN" dirty="0" err="1"/>
              <a:t>hello.o</a:t>
            </a:r>
            <a:r>
              <a:rPr lang="en-US" altLang="zh-CN" dirty="0"/>
              <a:t>”</a:t>
            </a:r>
            <a:r>
              <a:rPr lang="zh-CN" altLang="en-US" dirty="0"/>
              <a:t>目标体。</a:t>
            </a:r>
            <a:endParaRPr lang="zh-CN" altLang="en-US" dirty="0"/>
          </a:p>
          <a:p>
            <a:pPr marL="0" indent="0" eaLnBrk="1" hangingPunct="1">
              <a:lnSpc>
                <a:spcPct val="150000"/>
              </a:lnSpc>
              <a:buNone/>
            </a:pPr>
            <a:endParaRPr lang="zh-CN" altLang="en-US" sz="1800" dirty="0"/>
          </a:p>
        </p:txBody>
      </p:sp>
      <p:sp>
        <p:nvSpPr>
          <p:cNvPr id="2" name="标题 1"/>
          <p:cNvSpPr>
            <a:spLocks noGrp="1"/>
          </p:cNvSpPr>
          <p:nvPr>
            <p:ph type="title"/>
          </p:nvPr>
        </p:nvSpPr>
        <p:spPr/>
        <p:txBody>
          <a:bodyPr/>
          <a:lstStyle/>
          <a:p>
            <a:r>
              <a:rPr lang="en-US" altLang="zh-CN" dirty="0"/>
              <a:t> </a:t>
            </a:r>
            <a:endParaRPr lang="zh-CN" altLang="en-US" dirty="0"/>
          </a:p>
        </p:txBody>
      </p:sp>
      <p:sp>
        <p:nvSpPr>
          <p:cNvPr id="3"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155340" y="764704"/>
            <a:ext cx="11881319" cy="5218112"/>
          </a:xfrm>
        </p:spPr>
        <p:txBody>
          <a:bodyPr/>
          <a:lstStyle/>
          <a:p>
            <a:pPr marL="0" indent="0" eaLnBrk="1" hangingPunct="1">
              <a:lnSpc>
                <a:spcPct val="150000"/>
              </a:lnSpc>
              <a:spcBef>
                <a:spcPts val="0"/>
              </a:spcBef>
              <a:buNone/>
            </a:pPr>
            <a:r>
              <a:rPr lang="zh-CN" altLang="en-US" dirty="0">
                <a:sym typeface="Symbol" panose="05050102010706020507" pitchFamily="18" charset="2"/>
              </a:rPr>
              <a:t>对于一个较大的项目而言编写</a:t>
            </a:r>
            <a:r>
              <a:rPr lang="en-US" altLang="zh-CN" dirty="0" err="1">
                <a:sym typeface="Symbol" panose="05050102010706020507" pitchFamily="18" charset="2"/>
              </a:rPr>
              <a:t>makefile</a:t>
            </a:r>
            <a:r>
              <a:rPr lang="zh-CN" altLang="en-US" dirty="0">
                <a:sym typeface="Symbol" panose="05050102010706020507" pitchFamily="18" charset="2"/>
              </a:rPr>
              <a:t>难度较大</a:t>
            </a:r>
            <a:endParaRPr lang="zh-CN" altLang="en-US" dirty="0">
              <a:sym typeface="Symbol" panose="05050102010706020507" pitchFamily="18" charset="2"/>
            </a:endParaRPr>
          </a:p>
          <a:p>
            <a:pPr marL="0" indent="0" eaLnBrk="1" hangingPunct="1">
              <a:lnSpc>
                <a:spcPct val="150000"/>
              </a:lnSpc>
              <a:spcBef>
                <a:spcPts val="0"/>
              </a:spcBef>
              <a:buNone/>
            </a:pPr>
            <a:r>
              <a:rPr lang="en-US" altLang="zh-CN" dirty="0" err="1">
                <a:solidFill>
                  <a:srgbClr val="FF0000"/>
                </a:solidFill>
                <a:sym typeface="Symbol" panose="05050102010706020507" pitchFamily="18" charset="2"/>
              </a:rPr>
              <a:t>autotools</a:t>
            </a:r>
            <a:r>
              <a:rPr lang="zh-CN" altLang="en-US" dirty="0">
                <a:solidFill>
                  <a:srgbClr val="FF0000"/>
                </a:solidFill>
                <a:sym typeface="Symbol" panose="05050102010706020507" pitchFamily="18" charset="2"/>
              </a:rPr>
              <a:t>系列工具</a:t>
            </a:r>
            <a:r>
              <a:rPr lang="zh-CN" altLang="en-US" dirty="0">
                <a:sym typeface="Symbol" panose="05050102010706020507" pitchFamily="18" charset="2"/>
              </a:rPr>
              <a:t>只需用户输入简单的目标文件、依赖文件、文件目录等就可以轻松地生成</a:t>
            </a:r>
            <a:r>
              <a:rPr lang="en-US" altLang="zh-CN" dirty="0" err="1">
                <a:sym typeface="Symbol" panose="05050102010706020507" pitchFamily="18" charset="2"/>
              </a:rPr>
              <a:t>makefile</a:t>
            </a:r>
            <a:endParaRPr lang="en-US" altLang="zh-CN" dirty="0">
              <a:sym typeface="Symbol" panose="05050102010706020507" pitchFamily="18" charset="2"/>
            </a:endParaRPr>
          </a:p>
          <a:p>
            <a:pPr marL="0" indent="0" eaLnBrk="1" hangingPunct="1">
              <a:lnSpc>
                <a:spcPct val="150000"/>
              </a:lnSpc>
              <a:spcBef>
                <a:spcPts val="0"/>
              </a:spcBef>
              <a:buNone/>
            </a:pPr>
            <a:r>
              <a:rPr lang="en-US" altLang="zh-CN" dirty="0">
                <a:sym typeface="Symbol" panose="05050102010706020507" pitchFamily="18" charset="2"/>
              </a:rPr>
              <a:t>Linux</a:t>
            </a:r>
            <a:r>
              <a:rPr lang="zh-CN" altLang="en-US" dirty="0">
                <a:sym typeface="Symbol" panose="05050102010706020507" pitchFamily="18" charset="2"/>
              </a:rPr>
              <a:t>上的软件开发一般都用</a:t>
            </a:r>
            <a:r>
              <a:rPr lang="en-US" altLang="zh-CN" dirty="0" err="1">
                <a:sym typeface="Symbol" panose="05050102010706020507" pitchFamily="18" charset="2"/>
              </a:rPr>
              <a:t>autotools</a:t>
            </a:r>
            <a:r>
              <a:rPr lang="zh-CN" altLang="en-US" dirty="0">
                <a:sym typeface="Symbol" panose="05050102010706020507" pitchFamily="18" charset="2"/>
              </a:rPr>
              <a:t>来制作</a:t>
            </a:r>
            <a:r>
              <a:rPr lang="en-US" altLang="zh-CN" dirty="0" err="1">
                <a:sym typeface="Symbol" panose="05050102010706020507" pitchFamily="18" charset="2"/>
              </a:rPr>
              <a:t>makefile</a:t>
            </a:r>
            <a:endParaRPr lang="en-US" altLang="zh-CN" dirty="0" err="1">
              <a:sym typeface="Symbol" panose="05050102010706020507" pitchFamily="18" charset="2"/>
            </a:endParaRPr>
          </a:p>
          <a:p>
            <a:pPr marL="0" indent="0" eaLnBrk="1" hangingPunct="1">
              <a:lnSpc>
                <a:spcPct val="150000"/>
              </a:lnSpc>
              <a:spcBef>
                <a:spcPts val="0"/>
              </a:spcBef>
              <a:buNone/>
            </a:pPr>
            <a:endParaRPr lang="en-US" altLang="zh-CN" dirty="0">
              <a:sym typeface="Symbol" panose="05050102010706020507" pitchFamily="18" charset="2"/>
            </a:endParaRPr>
          </a:p>
          <a:p>
            <a:pPr eaLnBrk="1" hangingPunct="1">
              <a:lnSpc>
                <a:spcPct val="150000"/>
              </a:lnSpc>
              <a:spcBef>
                <a:spcPts val="0"/>
              </a:spcBef>
            </a:pPr>
            <a:r>
              <a:rPr lang="en-US" altLang="zh-CN" dirty="0" err="1"/>
              <a:t>Makefile</a:t>
            </a:r>
            <a:r>
              <a:rPr lang="zh-CN" altLang="en-US" dirty="0"/>
              <a:t>文件是一个</a:t>
            </a:r>
            <a:r>
              <a:rPr lang="en-US" altLang="zh-CN" dirty="0"/>
              <a:t>make</a:t>
            </a:r>
            <a:r>
              <a:rPr lang="zh-CN" altLang="en-US" dirty="0"/>
              <a:t>指令的集合，这文件一般包含下面四个部分</a:t>
            </a:r>
            <a:endParaRPr lang="zh-CN" altLang="en-US" dirty="0"/>
          </a:p>
          <a:p>
            <a:pPr lvl="1" eaLnBrk="1" hangingPunct="1">
              <a:lnSpc>
                <a:spcPct val="150000"/>
              </a:lnSpc>
              <a:spcBef>
                <a:spcPts val="0"/>
              </a:spcBef>
            </a:pPr>
            <a:r>
              <a:rPr lang="zh-CN" altLang="en-US" dirty="0"/>
              <a:t>目标定义</a:t>
            </a:r>
            <a:endParaRPr lang="zh-CN" altLang="en-US" dirty="0"/>
          </a:p>
          <a:p>
            <a:pPr lvl="1" eaLnBrk="1" hangingPunct="1">
              <a:lnSpc>
                <a:spcPct val="150000"/>
              </a:lnSpc>
              <a:spcBef>
                <a:spcPts val="0"/>
              </a:spcBef>
            </a:pPr>
            <a:r>
              <a:rPr lang="zh-CN" altLang="en-US" dirty="0"/>
              <a:t>执行定义</a:t>
            </a:r>
            <a:endParaRPr lang="zh-CN" altLang="en-US" dirty="0"/>
          </a:p>
          <a:p>
            <a:pPr lvl="1" eaLnBrk="1" hangingPunct="1">
              <a:lnSpc>
                <a:spcPct val="150000"/>
              </a:lnSpc>
              <a:spcBef>
                <a:spcPts val="0"/>
              </a:spcBef>
            </a:pPr>
            <a:r>
              <a:rPr lang="zh-CN" altLang="en-US" dirty="0"/>
              <a:t>宏定义</a:t>
            </a:r>
            <a:endParaRPr lang="zh-CN" altLang="en-US" dirty="0"/>
          </a:p>
          <a:p>
            <a:pPr lvl="1" eaLnBrk="1" hangingPunct="1">
              <a:lnSpc>
                <a:spcPct val="150000"/>
              </a:lnSpc>
              <a:spcBef>
                <a:spcPts val="0"/>
              </a:spcBef>
            </a:pPr>
            <a:r>
              <a:rPr lang="en-US" altLang="zh-CN" dirty="0"/>
              <a:t>make</a:t>
            </a:r>
            <a:r>
              <a:rPr lang="zh-CN" altLang="en-US" dirty="0"/>
              <a:t>伪指令</a:t>
            </a:r>
            <a:endParaRPr lang="zh-CN" altLang="en-US" dirty="0"/>
          </a:p>
        </p:txBody>
      </p:sp>
      <p:sp>
        <p:nvSpPr>
          <p:cNvPr id="2" name="标题 1"/>
          <p:cNvSpPr>
            <a:spLocks noGrp="1"/>
          </p:cNvSpPr>
          <p:nvPr>
            <p:ph type="title"/>
          </p:nvPr>
        </p:nvSpPr>
        <p:spPr/>
        <p:txBody>
          <a:bodyPr/>
          <a:lstStyle/>
          <a:p>
            <a:r>
              <a:rPr lang="en-US" altLang="zh-CN" dirty="0"/>
              <a:t> </a:t>
            </a:r>
            <a:endParaRPr lang="zh-CN" altLang="en-US" dirty="0"/>
          </a:p>
        </p:txBody>
      </p:sp>
      <p:sp>
        <p:nvSpPr>
          <p:cNvPr id="3"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263352" y="908051"/>
            <a:ext cx="11521279" cy="398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b="0" dirty="0">
                <a:latin typeface="Times New Roman" panose="02020603050405020304" pitchFamily="18" charset="0"/>
                <a:ea typeface="楷体" panose="02010609060101010101" pitchFamily="49" charset="-122"/>
              </a:rPr>
              <a:t>        </a:t>
            </a:r>
            <a:r>
              <a:rPr lang="zh-CN" altLang="zh-CN" sz="2800" b="0" dirty="0">
                <a:latin typeface="Times New Roman" panose="02020603050405020304" pitchFamily="18" charset="0"/>
                <a:ea typeface="楷体" panose="02010609060101010101" pitchFamily="49" charset="-122"/>
              </a:rPr>
              <a:t>在嵌入式操作系统中，</a:t>
            </a:r>
            <a:r>
              <a:rPr lang="en-US" altLang="zh-CN" sz="2800" b="0" dirty="0" err="1">
                <a:latin typeface="Times New Roman" panose="02020603050405020304" pitchFamily="18" charset="0"/>
                <a:ea typeface="楷体" panose="02010609060101010101" pitchFamily="49" charset="-122"/>
              </a:rPr>
              <a:t>BootLoader</a:t>
            </a:r>
            <a:r>
              <a:rPr lang="zh-CN" altLang="zh-CN" sz="2800" b="0" dirty="0">
                <a:latin typeface="Times New Roman" panose="02020603050405020304" pitchFamily="18" charset="0"/>
                <a:ea typeface="楷体" panose="02010609060101010101" pitchFamily="49" charset="-122"/>
              </a:rPr>
              <a:t>是在</a:t>
            </a:r>
            <a:r>
              <a:rPr lang="en-US" altLang="zh-CN" sz="2800" b="0" dirty="0" err="1">
                <a:latin typeface="Times New Roman" panose="02020603050405020304" pitchFamily="18" charset="0"/>
                <a:ea typeface="楷体" panose="02010609060101010101" pitchFamily="49" charset="-122"/>
              </a:rPr>
              <a:t>操作系统</a:t>
            </a:r>
            <a:r>
              <a:rPr lang="zh-CN" altLang="zh-CN" sz="2800" b="0" dirty="0">
                <a:latin typeface="Times New Roman" panose="02020603050405020304" pitchFamily="18" charset="0"/>
                <a:ea typeface="楷体" panose="02010609060101010101" pitchFamily="49" charset="-122"/>
              </a:rPr>
              <a:t>内核运行之前运行的一小段程序，可以初始化</a:t>
            </a:r>
            <a:r>
              <a:rPr lang="zh-CN" altLang="zh-CN" sz="2800" dirty="0">
                <a:solidFill>
                  <a:srgbClr val="FF0000"/>
                </a:solidFill>
                <a:latin typeface="Times New Roman" panose="02020603050405020304" pitchFamily="18" charset="0"/>
                <a:ea typeface="楷体" panose="02010609060101010101" pitchFamily="49" charset="-122"/>
              </a:rPr>
              <a:t>硬件设备</a:t>
            </a:r>
            <a:r>
              <a:rPr lang="zh-CN" altLang="zh-CN" sz="2800" b="0" dirty="0">
                <a:latin typeface="Times New Roman" panose="02020603050405020304" pitchFamily="18" charset="0"/>
                <a:ea typeface="楷体" panose="02010609060101010101" pitchFamily="49" charset="-122"/>
              </a:rPr>
              <a:t>、建立</a:t>
            </a:r>
            <a:r>
              <a:rPr lang="zh-CN" altLang="zh-CN" sz="2800" dirty="0">
                <a:solidFill>
                  <a:srgbClr val="FF0000"/>
                </a:solidFill>
                <a:latin typeface="Times New Roman" panose="02020603050405020304" pitchFamily="18" charset="0"/>
                <a:ea typeface="楷体" panose="02010609060101010101" pitchFamily="49" charset="-122"/>
              </a:rPr>
              <a:t>内存空间映射</a:t>
            </a:r>
            <a:r>
              <a:rPr lang="zh-CN" altLang="zh-CN" sz="2800" b="0" dirty="0">
                <a:latin typeface="Times New Roman" panose="02020603050405020304" pitchFamily="18" charset="0"/>
                <a:ea typeface="楷体" panose="02010609060101010101" pitchFamily="49" charset="-122"/>
              </a:rPr>
              <a:t>图，从而将系统的软硬件环境带到一个适合的状态，以便为最终调用操作系统内核准备好</a:t>
            </a:r>
            <a:r>
              <a:rPr lang="zh-CN" altLang="en-US" sz="2800" b="0" dirty="0">
                <a:latin typeface="Times New Roman" panose="02020603050405020304" pitchFamily="18" charset="0"/>
                <a:ea typeface="楷体" panose="02010609060101010101" pitchFamily="49" charset="-122"/>
              </a:rPr>
              <a:t>合适</a:t>
            </a:r>
            <a:r>
              <a:rPr lang="zh-CN" altLang="zh-CN" sz="2800" b="0" dirty="0">
                <a:latin typeface="Times New Roman" panose="02020603050405020304" pitchFamily="18" charset="0"/>
                <a:ea typeface="楷体" panose="02010609060101010101" pitchFamily="49" charset="-122"/>
              </a:rPr>
              <a:t>的环境。</a:t>
            </a:r>
            <a:endParaRPr lang="en-US" altLang="zh-CN" sz="28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Tx/>
              <a:buNone/>
            </a:pPr>
            <a:r>
              <a:rPr lang="en-US" altLang="zh-CN" sz="2800" b="0" dirty="0">
                <a:latin typeface="Times New Roman" panose="02020603050405020304" pitchFamily="18" charset="0"/>
                <a:ea typeface="楷体" panose="02010609060101010101" pitchFamily="49" charset="-122"/>
              </a:rPr>
              <a:t>       </a:t>
            </a:r>
            <a:r>
              <a:rPr lang="zh-CN" altLang="zh-CN" sz="2800" b="0" dirty="0">
                <a:latin typeface="Times New Roman" panose="02020603050405020304" pitchFamily="18" charset="0"/>
                <a:ea typeface="楷体" panose="02010609060101010101" pitchFamily="49" charset="-122"/>
              </a:rPr>
              <a:t>在嵌入式系统中，通常并没有像通用计算机中</a:t>
            </a:r>
            <a:r>
              <a:rPr lang="en-US" altLang="zh-CN" sz="2800" dirty="0">
                <a:solidFill>
                  <a:srgbClr val="FF0000"/>
                </a:solidFill>
                <a:latin typeface="Times New Roman" panose="02020603050405020304" pitchFamily="18" charset="0"/>
                <a:ea typeface="楷体" panose="02010609060101010101" pitchFamily="49" charset="-122"/>
              </a:rPr>
              <a:t>BIOS</a:t>
            </a:r>
            <a:r>
              <a:rPr lang="zh-CN" altLang="zh-CN" sz="2800" dirty="0">
                <a:solidFill>
                  <a:srgbClr val="FF0000"/>
                </a:solidFill>
                <a:latin typeface="Times New Roman" panose="02020603050405020304" pitchFamily="18" charset="0"/>
                <a:ea typeface="楷体" panose="02010609060101010101" pitchFamily="49" charset="-122"/>
              </a:rPr>
              <a:t>那样的固件程序</a:t>
            </a:r>
            <a:r>
              <a:rPr lang="zh-CN" altLang="zh-CN" sz="2800" b="0" dirty="0">
                <a:latin typeface="Times New Roman" panose="02020603050405020304" pitchFamily="18" charset="0"/>
                <a:ea typeface="楷体" panose="02010609060101010101" pitchFamily="49" charset="-122"/>
              </a:rPr>
              <a:t>，因此整个系统的加载启动任务就完全由</a:t>
            </a:r>
            <a:r>
              <a:rPr lang="en-US" altLang="zh-CN" sz="2800" b="0" dirty="0" err="1">
                <a:latin typeface="Times New Roman" panose="02020603050405020304" pitchFamily="18" charset="0"/>
                <a:ea typeface="楷体" panose="02010609060101010101" pitchFamily="49" charset="-122"/>
              </a:rPr>
              <a:t>BootLoader</a:t>
            </a:r>
            <a:r>
              <a:rPr lang="zh-CN" altLang="zh-CN" sz="2800" b="0" dirty="0">
                <a:latin typeface="Times New Roman" panose="02020603050405020304" pitchFamily="18" charset="0"/>
                <a:ea typeface="楷体" panose="02010609060101010101" pitchFamily="49" charset="-122"/>
              </a:rPr>
              <a:t>来完成。</a:t>
            </a:r>
            <a:endParaRPr lang="zh-CN" altLang="zh-CN" sz="2800"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1. </a:t>
            </a:r>
            <a:r>
              <a:rPr lang="zh-CN" altLang="zh-CN" sz="2800" b="0" dirty="0">
                <a:solidFill>
                  <a:schemeClr val="tx1"/>
                </a:solidFill>
                <a:latin typeface="Times New Roman" panose="02020603050405020304" pitchFamily="18" charset="0"/>
                <a:ea typeface="+mn-ea"/>
                <a:cs typeface="Times New Roman" panose="02020603050405020304" pitchFamily="18" charset="0"/>
              </a:rPr>
              <a:t>Boot Loader基本概念与典型结构</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431800" y="865505"/>
            <a:ext cx="11233150" cy="5554345"/>
          </a:xfrm>
        </p:spPr>
        <p:txBody>
          <a:bodyPr/>
          <a:lstStyle/>
          <a:p>
            <a:pPr eaLnBrk="1" hangingPunct="1">
              <a:buFont typeface="Wingdings" panose="05000000000000000000" pitchFamily="2" charset="2"/>
              <a:buNone/>
            </a:pPr>
            <a:r>
              <a:rPr lang="en-US" altLang="zh-CN" sz="2000">
                <a:solidFill>
                  <a:schemeClr val="tx2"/>
                </a:solidFill>
                <a:ea typeface="宋体" panose="02010600030101010101" pitchFamily="2" charset="-122"/>
              </a:rPr>
              <a:t>#This is a  example  for us to know  the  Makefile</a:t>
            </a:r>
            <a:endParaRPr lang="en-US" altLang="zh-CN" sz="2000">
              <a:solidFill>
                <a:schemeClr val="tx2"/>
              </a:solidFill>
              <a:ea typeface="宋体" panose="02010600030101010101" pitchFamily="2" charset="-122"/>
            </a:endParaRPr>
          </a:p>
          <a:p>
            <a:pPr eaLnBrk="1" hangingPunct="1">
              <a:buFont typeface="Wingdings" panose="05000000000000000000" pitchFamily="2" charset="2"/>
              <a:buNone/>
            </a:pPr>
            <a:r>
              <a:rPr lang="en-US" altLang="zh-CN" sz="2000">
                <a:solidFill>
                  <a:schemeClr val="tx2"/>
                </a:solidFill>
                <a:ea typeface="宋体" panose="02010600030101010101" pitchFamily="2" charset="-122"/>
              </a:rPr>
              <a:t>CC=/usr/local/arm-linux/bin/arm-linux-gcc        #</a:t>
            </a:r>
            <a:r>
              <a:rPr lang="zh-CN" altLang="en-US" sz="2000">
                <a:solidFill>
                  <a:schemeClr val="tx2"/>
                </a:solidFill>
                <a:ea typeface="宋体" panose="02010600030101010101" pitchFamily="2" charset="-122"/>
              </a:rPr>
              <a:t>指定编译器</a:t>
            </a:r>
            <a:endParaRPr lang="zh-CN" altLang="en-US" sz="2000">
              <a:solidFill>
                <a:schemeClr val="tx2"/>
              </a:solidFill>
              <a:ea typeface="宋体" panose="02010600030101010101" pitchFamily="2" charset="-122"/>
            </a:endParaRPr>
          </a:p>
          <a:p>
            <a:pPr eaLnBrk="1" hangingPunct="1">
              <a:buFont typeface="Wingdings" panose="05000000000000000000" pitchFamily="2" charset="2"/>
              <a:buNone/>
            </a:pPr>
            <a:r>
              <a:rPr lang="en-US" altLang="zh-CN" sz="2000">
                <a:solidFill>
                  <a:schemeClr val="tx2"/>
                </a:solidFill>
                <a:ea typeface="宋体" panose="02010600030101010101" pitchFamily="2" charset="-122"/>
              </a:rPr>
              <a:t>LIB=/usr/local/arm-linux/arm-linux/lib               #</a:t>
            </a:r>
            <a:r>
              <a:rPr lang="zh-CN" altLang="en-US" sz="2000">
                <a:solidFill>
                  <a:schemeClr val="tx2"/>
                </a:solidFill>
                <a:ea typeface="宋体" panose="02010600030101010101" pitchFamily="2" charset="-122"/>
              </a:rPr>
              <a:t>指定所用库的搜索路径</a:t>
            </a:r>
            <a:endParaRPr lang="zh-CN" altLang="en-US" sz="2000">
              <a:solidFill>
                <a:schemeClr val="tx2"/>
              </a:solidFill>
              <a:ea typeface="宋体" panose="02010600030101010101" pitchFamily="2" charset="-122"/>
            </a:endParaRPr>
          </a:p>
          <a:p>
            <a:pPr eaLnBrk="1" hangingPunct="1">
              <a:buFont typeface="Wingdings" panose="05000000000000000000" pitchFamily="2" charset="2"/>
              <a:buNone/>
            </a:pPr>
            <a:r>
              <a:rPr lang="en-US" altLang="zh-CN" sz="2000">
                <a:solidFill>
                  <a:schemeClr val="tx2"/>
                </a:solidFill>
                <a:ea typeface="宋体" panose="02010600030101010101" pitchFamily="2" charset="-122"/>
              </a:rPr>
              <a:t>EXEC=star                                                              #</a:t>
            </a:r>
            <a:r>
              <a:rPr lang="zh-CN" altLang="en-US" sz="2000">
                <a:solidFill>
                  <a:schemeClr val="tx2"/>
                </a:solidFill>
                <a:ea typeface="宋体" panose="02010600030101010101" pitchFamily="2" charset="-122"/>
              </a:rPr>
              <a:t>定义目标文件名</a:t>
            </a:r>
            <a:endParaRPr lang="zh-CN" altLang="en-US" sz="2000">
              <a:solidFill>
                <a:schemeClr val="tx2"/>
              </a:solidFill>
              <a:ea typeface="宋体" panose="02010600030101010101" pitchFamily="2" charset="-122"/>
            </a:endParaRPr>
          </a:p>
          <a:p>
            <a:pPr eaLnBrk="1" hangingPunct="1">
              <a:buFont typeface="Wingdings" panose="05000000000000000000" pitchFamily="2" charset="2"/>
              <a:buNone/>
            </a:pPr>
            <a:r>
              <a:rPr lang="en-US" altLang="zh-CN" sz="2000">
                <a:solidFill>
                  <a:schemeClr val="tx2"/>
                </a:solidFill>
                <a:ea typeface="宋体" panose="02010600030101010101" pitchFamily="2" charset="-122"/>
              </a:rPr>
              <a:t>OBJS=star.o hello.o                                          #</a:t>
            </a:r>
            <a:r>
              <a:rPr lang="zh-CN" altLang="en-US" sz="2000">
                <a:solidFill>
                  <a:schemeClr val="tx2"/>
                </a:solidFill>
                <a:ea typeface="宋体" panose="02010600030101010101" pitchFamily="2" charset="-122"/>
              </a:rPr>
              <a:t>为生成目标所使用的</a:t>
            </a:r>
            <a:r>
              <a:rPr lang="en-US" altLang="zh-CN" sz="2000">
                <a:solidFill>
                  <a:schemeClr val="tx2"/>
                </a:solidFill>
                <a:ea typeface="宋体" panose="02010600030101010101" pitchFamily="2" charset="-122"/>
              </a:rPr>
              <a:t>.o</a:t>
            </a:r>
            <a:r>
              <a:rPr lang="zh-CN" altLang="en-US" sz="2000">
                <a:solidFill>
                  <a:schemeClr val="tx2"/>
                </a:solidFill>
                <a:ea typeface="宋体" panose="02010600030101010101" pitchFamily="2" charset="-122"/>
              </a:rPr>
              <a:t>文件</a:t>
            </a:r>
            <a:endParaRPr lang="zh-CN" altLang="en-US" sz="2000">
              <a:solidFill>
                <a:schemeClr val="tx2"/>
              </a:solidFill>
              <a:ea typeface="宋体" panose="02010600030101010101" pitchFamily="2" charset="-122"/>
            </a:endParaRPr>
          </a:p>
          <a:p>
            <a:pPr eaLnBrk="1" hangingPunct="1">
              <a:buFont typeface="Wingdings" panose="05000000000000000000" pitchFamily="2" charset="2"/>
              <a:buNone/>
            </a:pPr>
            <a:r>
              <a:rPr lang="en-US" altLang="zh-CN" sz="2000">
                <a:solidFill>
                  <a:schemeClr val="tx2"/>
                </a:solidFill>
                <a:ea typeface="宋体" panose="02010600030101010101" pitchFamily="2" charset="-122"/>
              </a:rPr>
              <a:t>$(EXEC):$(OBJS)                                            #</a:t>
            </a:r>
            <a:r>
              <a:rPr lang="zh-CN" altLang="en-US" sz="2000">
                <a:solidFill>
                  <a:schemeClr val="tx2"/>
                </a:solidFill>
                <a:ea typeface="宋体" panose="02010600030101010101" pitchFamily="2" charset="-122"/>
              </a:rPr>
              <a:t>目标与</a:t>
            </a:r>
            <a:r>
              <a:rPr lang="en-US" altLang="zh-CN" sz="2000">
                <a:solidFill>
                  <a:schemeClr val="tx2"/>
                </a:solidFill>
                <a:ea typeface="宋体" panose="02010600030101010101" pitchFamily="2" charset="-122"/>
              </a:rPr>
              <a:t>.o</a:t>
            </a:r>
            <a:r>
              <a:rPr lang="zh-CN" altLang="en-US" sz="2000">
                <a:solidFill>
                  <a:schemeClr val="tx2"/>
                </a:solidFill>
                <a:ea typeface="宋体" panose="02010600030101010101" pitchFamily="2" charset="-122"/>
              </a:rPr>
              <a:t>文件的依赖关系</a:t>
            </a:r>
            <a:endParaRPr lang="zh-CN" altLang="en-US" sz="2000">
              <a:solidFill>
                <a:schemeClr val="tx2"/>
              </a:solidFill>
              <a:ea typeface="宋体" panose="02010600030101010101" pitchFamily="2" charset="-122"/>
            </a:endParaRPr>
          </a:p>
          <a:p>
            <a:pPr eaLnBrk="1" hangingPunct="1">
              <a:buFont typeface="Wingdings" panose="05000000000000000000" pitchFamily="2" charset="2"/>
              <a:buNone/>
            </a:pPr>
            <a:r>
              <a:rPr lang="zh-CN" altLang="en-US" sz="2000">
                <a:solidFill>
                  <a:schemeClr val="tx2"/>
                </a:solidFill>
                <a:ea typeface="宋体" panose="02010600030101010101" pitchFamily="2" charset="-122"/>
              </a:rPr>
              <a:t>  	</a:t>
            </a:r>
            <a:r>
              <a:rPr lang="en-US" altLang="zh-CN" sz="2000">
                <a:solidFill>
                  <a:schemeClr val="tx2"/>
                </a:solidFill>
                <a:ea typeface="宋体" panose="02010600030101010101" pitchFamily="2" charset="-122"/>
              </a:rPr>
              <a:t>$(CC) -I$(LIB) -o $(EXEC) $(OBJS)        #</a:t>
            </a:r>
            <a:r>
              <a:rPr lang="zh-CN" altLang="en-US" sz="2000">
                <a:solidFill>
                  <a:schemeClr val="tx2"/>
                </a:solidFill>
                <a:ea typeface="宋体" panose="02010600030101010101" pitchFamily="2" charset="-122"/>
              </a:rPr>
              <a:t>生成可执行文件</a:t>
            </a:r>
            <a:endParaRPr lang="zh-CN" altLang="en-US" sz="2000">
              <a:solidFill>
                <a:schemeClr val="tx2"/>
              </a:solidFill>
              <a:ea typeface="宋体" panose="02010600030101010101" pitchFamily="2" charset="-122"/>
            </a:endParaRPr>
          </a:p>
          <a:p>
            <a:pPr eaLnBrk="1" hangingPunct="1">
              <a:buFont typeface="Wingdings" panose="05000000000000000000" pitchFamily="2" charset="2"/>
              <a:buNone/>
            </a:pPr>
            <a:r>
              <a:rPr lang="en-US" altLang="zh-CN" sz="2000">
                <a:solidFill>
                  <a:schemeClr val="tx2"/>
                </a:solidFill>
                <a:ea typeface="宋体" panose="02010600030101010101" pitchFamily="2" charset="-122"/>
              </a:rPr>
              <a:t>star.o:starfun.h star.c                                       #star.o</a:t>
            </a:r>
            <a:r>
              <a:rPr lang="zh-CN" altLang="en-US" sz="2000">
                <a:solidFill>
                  <a:schemeClr val="tx2"/>
                </a:solidFill>
                <a:ea typeface="宋体" panose="02010600030101010101" pitchFamily="2" charset="-122"/>
              </a:rPr>
              <a:t>依赖</a:t>
            </a:r>
            <a:r>
              <a:rPr lang="en-US" altLang="zh-CN" sz="2000">
                <a:solidFill>
                  <a:schemeClr val="tx2"/>
                </a:solidFill>
                <a:ea typeface="宋体" panose="02010600030101010101" pitchFamily="2" charset="-122"/>
              </a:rPr>
              <a:t>starfun.h,star.c</a:t>
            </a:r>
            <a:endParaRPr lang="en-US" altLang="zh-CN" sz="2000">
              <a:solidFill>
                <a:schemeClr val="tx2"/>
              </a:solidFill>
              <a:ea typeface="宋体" panose="02010600030101010101" pitchFamily="2" charset="-122"/>
            </a:endParaRPr>
          </a:p>
          <a:p>
            <a:pPr eaLnBrk="1" hangingPunct="1">
              <a:buFont typeface="Wingdings" panose="05000000000000000000" pitchFamily="2" charset="2"/>
              <a:buNone/>
            </a:pPr>
            <a:r>
              <a:rPr lang="en-US" altLang="zh-CN" sz="2000">
                <a:solidFill>
                  <a:schemeClr val="tx2"/>
                </a:solidFill>
                <a:ea typeface="宋体" panose="02010600030101010101" pitchFamily="2" charset="-122"/>
              </a:rPr>
              <a:t>	$(CC) -c star.c                                             #</a:t>
            </a:r>
            <a:r>
              <a:rPr lang="zh-CN" altLang="en-US" sz="2000">
                <a:solidFill>
                  <a:schemeClr val="tx2"/>
                </a:solidFill>
                <a:ea typeface="宋体" panose="02010600030101010101" pitchFamily="2" charset="-122"/>
              </a:rPr>
              <a:t>生成</a:t>
            </a:r>
            <a:r>
              <a:rPr lang="en-US" altLang="zh-CN" sz="2000">
                <a:solidFill>
                  <a:schemeClr val="tx2"/>
                </a:solidFill>
                <a:ea typeface="宋体" panose="02010600030101010101" pitchFamily="2" charset="-122"/>
              </a:rPr>
              <a:t>star.o </a:t>
            </a:r>
            <a:endParaRPr lang="en-US" altLang="zh-CN" sz="2000">
              <a:solidFill>
                <a:schemeClr val="tx2"/>
              </a:solidFill>
              <a:ea typeface="宋体" panose="02010600030101010101" pitchFamily="2" charset="-122"/>
            </a:endParaRPr>
          </a:p>
          <a:p>
            <a:pPr eaLnBrk="1" hangingPunct="1">
              <a:buFont typeface="Wingdings" panose="05000000000000000000" pitchFamily="2" charset="2"/>
              <a:buNone/>
            </a:pPr>
            <a:r>
              <a:rPr lang="en-US" altLang="zh-CN" sz="2000">
                <a:solidFill>
                  <a:schemeClr val="tx2"/>
                </a:solidFill>
                <a:ea typeface="宋体" panose="02010600030101010101" pitchFamily="2" charset="-122"/>
              </a:rPr>
              <a:t>hello.o:starfun.h hello.h hello.c                       #hello.o</a:t>
            </a:r>
            <a:r>
              <a:rPr lang="zh-CN" altLang="en-US" sz="2000">
                <a:solidFill>
                  <a:schemeClr val="tx2"/>
                </a:solidFill>
                <a:ea typeface="宋体" panose="02010600030101010101" pitchFamily="2" charset="-122"/>
              </a:rPr>
              <a:t>依赖</a:t>
            </a:r>
            <a:r>
              <a:rPr lang="en-US" altLang="zh-CN" sz="2000">
                <a:solidFill>
                  <a:schemeClr val="tx2"/>
                </a:solidFill>
                <a:ea typeface="宋体" panose="02010600030101010101" pitchFamily="2" charset="-122"/>
              </a:rPr>
              <a:t>starfun.h,hello.h,hello.c</a:t>
            </a:r>
            <a:endParaRPr lang="en-US" altLang="zh-CN" sz="2000">
              <a:solidFill>
                <a:schemeClr val="tx2"/>
              </a:solidFill>
              <a:ea typeface="宋体" panose="02010600030101010101" pitchFamily="2" charset="-122"/>
            </a:endParaRPr>
          </a:p>
          <a:p>
            <a:pPr eaLnBrk="1" hangingPunct="1">
              <a:buFont typeface="Wingdings" panose="05000000000000000000" pitchFamily="2" charset="2"/>
              <a:buNone/>
            </a:pPr>
            <a:r>
              <a:rPr lang="en-US" altLang="zh-CN" sz="2000">
                <a:solidFill>
                  <a:schemeClr val="tx2"/>
                </a:solidFill>
                <a:ea typeface="宋体" panose="02010600030101010101" pitchFamily="2" charset="-122"/>
              </a:rPr>
              <a:t>  	$(CC) -c hello.c                                            #</a:t>
            </a:r>
            <a:r>
              <a:rPr lang="zh-CN" altLang="en-US" sz="2000">
                <a:solidFill>
                  <a:schemeClr val="tx2"/>
                </a:solidFill>
                <a:ea typeface="宋体" panose="02010600030101010101" pitchFamily="2" charset="-122"/>
              </a:rPr>
              <a:t>生成</a:t>
            </a:r>
            <a:r>
              <a:rPr lang="en-US" altLang="zh-CN" sz="2000">
                <a:solidFill>
                  <a:schemeClr val="tx2"/>
                </a:solidFill>
                <a:ea typeface="宋体" panose="02010600030101010101" pitchFamily="2" charset="-122"/>
              </a:rPr>
              <a:t>hello.o</a:t>
            </a:r>
            <a:endParaRPr lang="en-US" altLang="zh-CN" sz="2000">
              <a:solidFill>
                <a:schemeClr val="tx2"/>
              </a:solidFill>
              <a:ea typeface="宋体" panose="02010600030101010101" pitchFamily="2" charset="-122"/>
            </a:endParaRPr>
          </a:p>
          <a:p>
            <a:pPr eaLnBrk="1" hangingPunct="1">
              <a:buFont typeface="Wingdings" panose="05000000000000000000" pitchFamily="2" charset="2"/>
              <a:buNone/>
            </a:pPr>
            <a:r>
              <a:rPr lang="en-US" altLang="zh-CN" sz="2000">
                <a:solidFill>
                  <a:srgbClr val="FF0000"/>
                </a:solidFill>
                <a:ea typeface="宋体" panose="02010600030101010101" pitchFamily="2" charset="-122"/>
              </a:rPr>
              <a:t>clean:                                                                 #clean</a:t>
            </a:r>
            <a:r>
              <a:rPr lang="zh-CN" altLang="en-US" sz="2000">
                <a:solidFill>
                  <a:srgbClr val="FF0000"/>
                </a:solidFill>
                <a:ea typeface="宋体" panose="02010600030101010101" pitchFamily="2" charset="-122"/>
              </a:rPr>
              <a:t>伪目标</a:t>
            </a:r>
            <a:endParaRPr lang="zh-CN" altLang="en-US" sz="2000">
              <a:solidFill>
                <a:srgbClr val="FF0000"/>
              </a:solidFill>
              <a:ea typeface="宋体" panose="02010600030101010101" pitchFamily="2" charset="-122"/>
            </a:endParaRPr>
          </a:p>
          <a:p>
            <a:pPr eaLnBrk="1" hangingPunct="1">
              <a:buFont typeface="Wingdings" panose="05000000000000000000" pitchFamily="2" charset="2"/>
              <a:buNone/>
            </a:pPr>
            <a:r>
              <a:rPr lang="zh-CN" altLang="en-US" sz="2000">
                <a:solidFill>
                  <a:srgbClr val="FF0000"/>
                </a:solidFill>
                <a:ea typeface="宋体" panose="02010600030101010101" pitchFamily="2" charset="-122"/>
              </a:rPr>
              <a:t>	</a:t>
            </a:r>
            <a:r>
              <a:rPr lang="en-US" altLang="zh-CN" sz="2000">
                <a:solidFill>
                  <a:srgbClr val="FF0000"/>
                </a:solidFill>
                <a:ea typeface="宋体" panose="02010600030101010101" pitchFamily="2" charset="-122"/>
              </a:rPr>
              <a:t>rm -f *.o                                       #</a:t>
            </a:r>
            <a:r>
              <a:rPr lang="zh-CN" altLang="en-US" sz="2000">
                <a:solidFill>
                  <a:srgbClr val="FF0000"/>
                </a:solidFill>
                <a:ea typeface="宋体" panose="02010600030101010101" pitchFamily="2" charset="-122"/>
              </a:rPr>
              <a:t>执行</a:t>
            </a:r>
            <a:r>
              <a:rPr lang="en-US" altLang="zh-CN" sz="2000">
                <a:solidFill>
                  <a:srgbClr val="FF0000"/>
                </a:solidFill>
                <a:ea typeface="宋体" panose="02010600030101010101" pitchFamily="2" charset="-122"/>
              </a:rPr>
              <a:t>make  clean</a:t>
            </a:r>
            <a:r>
              <a:rPr lang="zh-CN" altLang="en-US" sz="2000">
                <a:solidFill>
                  <a:srgbClr val="FF0000"/>
                </a:solidFill>
                <a:ea typeface="宋体" panose="02010600030101010101" pitchFamily="2" charset="-122"/>
              </a:rPr>
              <a:t>时删除所有的</a:t>
            </a:r>
            <a:r>
              <a:rPr lang="en-US" altLang="zh-CN" sz="2000">
                <a:solidFill>
                  <a:srgbClr val="FF0000"/>
                </a:solidFill>
                <a:ea typeface="宋体" panose="02010600030101010101" pitchFamily="2" charset="-122"/>
              </a:rPr>
              <a:t>.o</a:t>
            </a:r>
            <a:r>
              <a:rPr lang="zh-CN" altLang="en-US" sz="2000">
                <a:solidFill>
                  <a:srgbClr val="FF0000"/>
                </a:solidFill>
                <a:ea typeface="宋体" panose="02010600030101010101" pitchFamily="2" charset="-122"/>
              </a:rPr>
              <a:t>文件</a:t>
            </a:r>
            <a:endParaRPr lang="zh-CN" altLang="en-US" sz="2000">
              <a:solidFill>
                <a:srgbClr val="FF0000"/>
              </a:solidFill>
              <a:ea typeface="宋体" panose="02010600030101010101" pitchFamily="2" charset="-122"/>
            </a:endParaRPr>
          </a:p>
          <a:p>
            <a:pPr marL="4000500" lvl="8" indent="457200" eaLnBrk="1" hangingPunct="1">
              <a:buFont typeface="Wingdings" panose="05000000000000000000" pitchFamily="2" charset="2"/>
              <a:buNone/>
            </a:pPr>
            <a:r>
              <a:rPr lang="en-US" altLang="zh-CN" sz="2000" b="1">
                <a:solidFill>
                  <a:srgbClr val="FF0000"/>
                </a:solidFill>
                <a:ea typeface="宋体" panose="02010600030101010101" pitchFamily="2" charset="-122"/>
              </a:rPr>
              <a:t>#</a:t>
            </a:r>
            <a:r>
              <a:rPr lang="zh-CN" altLang="en-US" sz="2000" b="1">
                <a:solidFill>
                  <a:srgbClr val="FF0000"/>
                </a:solidFill>
                <a:ea typeface="宋体" panose="02010600030101010101" pitchFamily="2" charset="-122"/>
              </a:rPr>
              <a:t>例如编译</a:t>
            </a:r>
            <a:r>
              <a:rPr lang="en-US" altLang="zh-CN" sz="2000" b="1">
                <a:solidFill>
                  <a:srgbClr val="FF0000"/>
                </a:solidFill>
                <a:ea typeface="宋体" panose="02010600030101010101" pitchFamily="2" charset="-122"/>
              </a:rPr>
              <a:t>Linux</a:t>
            </a:r>
            <a:r>
              <a:rPr lang="zh-CN" altLang="en-US" sz="2000" b="1">
                <a:solidFill>
                  <a:srgbClr val="FF0000"/>
                </a:solidFill>
                <a:ea typeface="宋体" panose="02010600030101010101" pitchFamily="2" charset="-122"/>
              </a:rPr>
              <a:t>镜像内核时出错，有很多不应出现的</a:t>
            </a:r>
            <a:r>
              <a:rPr lang="en-US" altLang="zh-CN" sz="2000" b="1">
                <a:solidFill>
                  <a:srgbClr val="FF0000"/>
                </a:solidFill>
                <a:ea typeface="宋体" panose="02010600030101010101" pitchFamily="2" charset="-122"/>
              </a:rPr>
              <a:t>.o</a:t>
            </a:r>
            <a:r>
              <a:rPr lang="zh-CN" altLang="en-US" sz="2000" b="1">
                <a:solidFill>
                  <a:srgbClr val="FF0000"/>
                </a:solidFill>
                <a:ea typeface="宋体" panose="02010600030101010101" pitchFamily="2" charset="-122"/>
              </a:rPr>
              <a:t>文件时可以使用</a:t>
            </a:r>
            <a:r>
              <a:rPr lang="en-US" altLang="zh-CN" sz="2000" b="1">
                <a:solidFill>
                  <a:srgbClr val="FF0000"/>
                </a:solidFill>
                <a:ea typeface="宋体" panose="02010600030101010101" pitchFamily="2" charset="-122"/>
              </a:rPr>
              <a:t> make clean</a:t>
            </a:r>
            <a:endParaRPr lang="en-US" altLang="zh-CN" sz="2000" b="1">
              <a:solidFill>
                <a:srgbClr val="FF0000"/>
              </a:solidFill>
              <a:ea typeface="宋体" panose="02010600030101010101" pitchFamily="2" charset="-122"/>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3"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4.</a:t>
            </a:r>
            <a:r>
              <a:rPr lang="zh-CN" altLang="zh-CN" sz="2800" b="0" dirty="0">
                <a:solidFill>
                  <a:schemeClr val="tx1"/>
                </a:solidFill>
                <a:latin typeface="+mn-ea"/>
                <a:ea typeface="+mn-ea"/>
              </a:rPr>
              <a:t>交叉编译工具链</a:t>
            </a:r>
            <a:endParaRPr lang="en-US" altLang="zh-CN" sz="2800" b="0" dirty="0">
              <a:solidFill>
                <a:schemeClr val="tx1"/>
              </a:solidFill>
              <a:latin typeface="+mn-ea"/>
              <a:ea typeface="+mn-ea"/>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3648076" y="0"/>
            <a:ext cx="37449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3200">
                <a:latin typeface="Arial" panose="020B0604020202020204" pitchFamily="34" charset="0"/>
                <a:ea typeface="宋体" panose="02010600030101010101" pitchFamily="2" charset="-122"/>
              </a:rPr>
              <a:t>目    录 </a:t>
            </a:r>
            <a:endParaRPr lang="zh-CN" altLang="en-US" sz="3200">
              <a:latin typeface="Arial" panose="020B0604020202020204" pitchFamily="34" charset="0"/>
              <a:ea typeface="宋体" panose="02010600030101010101" pitchFamily="2" charset="-122"/>
            </a:endParaRPr>
          </a:p>
        </p:txBody>
      </p:sp>
      <p:sp>
        <p:nvSpPr>
          <p:cNvPr id="19459" name="矩形 2"/>
          <p:cNvSpPr>
            <a:spLocks noChangeArrowheads="1"/>
          </p:cNvSpPr>
          <p:nvPr/>
        </p:nvSpPr>
        <p:spPr bwMode="auto">
          <a:xfrm>
            <a:off x="2243139" y="765175"/>
            <a:ext cx="7705725"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zh-CN" sz="3200" dirty="0">
                <a:solidFill>
                  <a:schemeClr val="accent2"/>
                </a:solidFill>
              </a:rPr>
              <a:t>Boot Loader基本概念与典型结构</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2.  </a:t>
            </a:r>
            <a:r>
              <a:rPr lang="zh-CN" altLang="zh-CN" sz="3200" dirty="0">
                <a:solidFill>
                  <a:schemeClr val="accent2"/>
                </a:solidFill>
              </a:rPr>
              <a:t>U-Boot </a:t>
            </a:r>
            <a:endParaRPr lang="en-US" altLang="zh-CN" sz="3200" dirty="0">
              <a:solidFill>
                <a:schemeClr val="accent2"/>
              </a:solidFill>
            </a:endParaRPr>
          </a:p>
          <a:p>
            <a:pPr eaLnBrk="1" hangingPunct="1">
              <a:lnSpc>
                <a:spcPct val="150000"/>
              </a:lnSpc>
              <a:spcBef>
                <a:spcPct val="0"/>
              </a:spcBef>
              <a:buClrTx/>
              <a:buNone/>
            </a:pPr>
            <a:r>
              <a:rPr lang="zh-CN" altLang="zh-CN" sz="3200" dirty="0">
                <a:solidFill>
                  <a:schemeClr val="accent2"/>
                </a:solidFill>
              </a:rPr>
              <a:t>3</a:t>
            </a:r>
            <a:r>
              <a:rPr lang="en-US" altLang="zh-CN" sz="3200" dirty="0">
                <a:solidFill>
                  <a:schemeClr val="accent2"/>
                </a:solidFill>
              </a:rPr>
              <a:t>.</a:t>
            </a:r>
            <a:r>
              <a:rPr lang="zh-CN" altLang="zh-CN" sz="3200" dirty="0">
                <a:solidFill>
                  <a:schemeClr val="accent2"/>
                </a:solidFill>
              </a:rPr>
              <a:t> 交叉开发环境的建立</a:t>
            </a:r>
            <a:endParaRPr lang="zh-CN" altLang="zh-CN" sz="3200" dirty="0">
              <a:solidFill>
                <a:schemeClr val="accent2"/>
              </a:solidFill>
            </a:endParaRPr>
          </a:p>
          <a:p>
            <a:pPr eaLnBrk="1" hangingPunct="1">
              <a:lnSpc>
                <a:spcPct val="150000"/>
              </a:lnSpc>
              <a:spcBef>
                <a:spcPct val="0"/>
              </a:spcBef>
              <a:buClrTx/>
              <a:buNone/>
            </a:pPr>
            <a:r>
              <a:rPr lang="en-US" altLang="zh-CN" sz="3200" dirty="0">
                <a:solidFill>
                  <a:schemeClr val="accent2"/>
                </a:solidFill>
              </a:rPr>
              <a:t>4. </a:t>
            </a:r>
            <a:r>
              <a:rPr lang="zh-CN" altLang="zh-CN" sz="3200" dirty="0">
                <a:solidFill>
                  <a:schemeClr val="accent2"/>
                </a:solidFill>
              </a:rPr>
              <a:t>交叉编译工具链</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5. </a:t>
            </a:r>
            <a:r>
              <a:rPr lang="en-US" altLang="zh-CN" sz="3200" dirty="0">
                <a:solidFill>
                  <a:srgbClr val="FF0000"/>
                </a:solidFill>
              </a:rPr>
              <a:t>U-Boot</a:t>
            </a:r>
            <a:r>
              <a:rPr lang="zh-CN" altLang="en-US" sz="3200" dirty="0">
                <a:solidFill>
                  <a:srgbClr val="FF0000"/>
                </a:solidFill>
              </a:rPr>
              <a:t>移植</a:t>
            </a:r>
            <a:endParaRPr lang="en-US" altLang="zh-CN" sz="3200" dirty="0">
              <a:solidFill>
                <a:srgbClr val="FF0000"/>
              </a:solidFill>
            </a:endParaRPr>
          </a:p>
          <a:p>
            <a:pPr eaLnBrk="1" hangingPunct="1">
              <a:lnSpc>
                <a:spcPct val="150000"/>
              </a:lnSpc>
              <a:spcBef>
                <a:spcPct val="0"/>
              </a:spcBef>
              <a:buClrTx/>
              <a:buFontTx/>
              <a:buNone/>
            </a:pPr>
            <a:r>
              <a:rPr lang="en-US" altLang="zh-CN" sz="3200" dirty="0">
                <a:solidFill>
                  <a:schemeClr val="accent2"/>
                </a:solidFill>
              </a:rPr>
              <a:t>6. </a:t>
            </a:r>
            <a:r>
              <a:rPr lang="zh-CN" altLang="en-US" sz="3200" dirty="0">
                <a:solidFill>
                  <a:schemeClr val="accent2"/>
                </a:solidFill>
              </a:rPr>
              <a:t>设备驱动介绍</a:t>
            </a:r>
            <a:endParaRPr lang="zh-CN" altLang="en-US" sz="3200" dirty="0">
              <a:solidFill>
                <a:schemeClr val="accent2"/>
              </a:solidFill>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1"/>
          <p:cNvSpPr>
            <a:spLocks noChangeArrowheads="1"/>
          </p:cNvSpPr>
          <p:nvPr/>
        </p:nvSpPr>
        <p:spPr bwMode="auto">
          <a:xfrm>
            <a:off x="443372" y="764704"/>
            <a:ext cx="11305256"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 typeface="Arial" panose="020B0604020202020204" pitchFamily="34" charset="0"/>
              <a:buNone/>
            </a:pPr>
            <a:r>
              <a:rPr lang="en-US" altLang="zh-CN" sz="1800"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嵌入式</a:t>
            </a:r>
            <a:r>
              <a:rPr lang="en-US" altLang="zh-CN" b="0" dirty="0">
                <a:latin typeface="Times New Roman" panose="02020603050405020304" pitchFamily="18" charset="0"/>
                <a:ea typeface="楷体" panose="02010609060101010101" pitchFamily="49" charset="-122"/>
              </a:rPr>
              <a:t>Linux</a:t>
            </a:r>
            <a:r>
              <a:rPr lang="zh-CN" altLang="zh-CN" b="0" dirty="0">
                <a:latin typeface="Times New Roman" panose="02020603050405020304" pitchFamily="18" charset="0"/>
                <a:ea typeface="楷体" panose="02010609060101010101" pitchFamily="49" charset="-122"/>
              </a:rPr>
              <a:t>系统的移植主要针对</a:t>
            </a:r>
            <a:r>
              <a:rPr lang="en-US" altLang="zh-CN" b="0" dirty="0" err="1">
                <a:solidFill>
                  <a:srgbClr val="FF0000"/>
                </a:solidFill>
                <a:latin typeface="Times New Roman" panose="02020603050405020304" pitchFamily="18" charset="0"/>
                <a:ea typeface="楷体" panose="02010609060101010101" pitchFamily="49" charset="-122"/>
              </a:rPr>
              <a:t>BootLoader</a:t>
            </a:r>
            <a:r>
              <a:rPr lang="zh-CN" altLang="zh-CN" b="0" dirty="0">
                <a:latin typeface="Times New Roman" panose="02020603050405020304" pitchFamily="18" charset="0"/>
                <a:ea typeface="楷体" panose="02010609060101010101" pitchFamily="49" charset="-122"/>
              </a:rPr>
              <a:t>（最常用的是</a:t>
            </a: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a:t>
            </a:r>
            <a:r>
              <a:rPr lang="en-US" altLang="zh-CN" b="0" dirty="0">
                <a:solidFill>
                  <a:srgbClr val="FF0000"/>
                </a:solidFill>
                <a:latin typeface="Times New Roman" panose="02020603050405020304" pitchFamily="18" charset="0"/>
                <a:ea typeface="楷体" panose="02010609060101010101" pitchFamily="49" charset="-122"/>
              </a:rPr>
              <a:t>Linux</a:t>
            </a:r>
            <a:r>
              <a:rPr lang="zh-CN" altLang="zh-CN" b="0" dirty="0">
                <a:solidFill>
                  <a:srgbClr val="FF0000"/>
                </a:solidFill>
                <a:latin typeface="Times New Roman" panose="02020603050405020304" pitchFamily="18" charset="0"/>
                <a:ea typeface="楷体" panose="02010609060101010101" pitchFamily="49" charset="-122"/>
              </a:rPr>
              <a:t>内核</a:t>
            </a:r>
            <a:r>
              <a:rPr lang="zh-CN" altLang="zh-CN" b="0" dirty="0">
                <a:latin typeface="Times New Roman" panose="02020603050405020304" pitchFamily="18" charset="0"/>
                <a:ea typeface="楷体" panose="02010609060101010101" pitchFamily="49" charset="-122"/>
              </a:rPr>
              <a:t>、</a:t>
            </a:r>
            <a:r>
              <a:rPr lang="zh-CN" altLang="zh-CN" b="0" dirty="0">
                <a:solidFill>
                  <a:srgbClr val="FF0000"/>
                </a:solidFill>
                <a:latin typeface="Times New Roman" panose="02020603050405020304" pitchFamily="18" charset="0"/>
                <a:ea typeface="楷体" panose="02010609060101010101" pitchFamily="49" charset="-122"/>
              </a:rPr>
              <a:t>文件系统</a:t>
            </a:r>
            <a:r>
              <a:rPr lang="zh-CN" altLang="zh-CN" b="0" dirty="0">
                <a:latin typeface="Times New Roman" panose="02020603050405020304" pitchFamily="18" charset="0"/>
                <a:ea typeface="楷体" panose="02010609060101010101" pitchFamily="49" charset="-122"/>
              </a:rPr>
              <a:t>这三部分展开工作。</a:t>
            </a:r>
            <a:endParaRPr lang="zh-CN" altLang="en-US" b="0" dirty="0">
              <a:latin typeface="Times New Roman" panose="02020603050405020304" pitchFamily="18" charset="0"/>
              <a:ea typeface="楷体" panose="02010609060101010101" pitchFamily="49" charset="-122"/>
            </a:endParaRPr>
          </a:p>
        </p:txBody>
      </p:sp>
      <p:sp>
        <p:nvSpPr>
          <p:cNvPr id="78851" name="矩形 2"/>
          <p:cNvSpPr>
            <a:spLocks noChangeArrowheads="1"/>
          </p:cNvSpPr>
          <p:nvPr/>
        </p:nvSpPr>
        <p:spPr bwMode="auto">
          <a:xfrm>
            <a:off x="443372" y="1596554"/>
            <a:ext cx="11017224" cy="409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 typeface="Arial" panose="020B0604020202020204" pitchFamily="34" charset="0"/>
              <a:buNone/>
            </a:pPr>
            <a:r>
              <a:rPr lang="zh-CN" altLang="zh-CN" sz="2200" b="0" dirty="0">
                <a:latin typeface="Times New Roman" panose="02020603050405020304" pitchFamily="18" charset="0"/>
                <a:ea typeface="楷体" panose="02010609060101010101" pitchFamily="49" charset="-122"/>
              </a:rPr>
              <a:t>嵌入式 </a:t>
            </a:r>
            <a:r>
              <a:rPr lang="en-US" altLang="zh-CN" sz="2200" b="0" dirty="0">
                <a:latin typeface="Times New Roman" panose="02020603050405020304" pitchFamily="18" charset="0"/>
                <a:ea typeface="楷体" panose="02010609060101010101" pitchFamily="49" charset="-122"/>
              </a:rPr>
              <a:t>Linux </a:t>
            </a:r>
            <a:r>
              <a:rPr lang="zh-CN" altLang="zh-CN" sz="2200" b="0" dirty="0">
                <a:latin typeface="Times New Roman" panose="02020603050405020304" pitchFamily="18" charset="0"/>
                <a:ea typeface="楷体" panose="02010609060101010101" pitchFamily="49" charset="-122"/>
              </a:rPr>
              <a:t>系统移植的一般流程是：</a:t>
            </a:r>
            <a:endParaRPr lang="en-US" altLang="zh-CN" sz="2200" b="0" dirty="0">
              <a:latin typeface="Times New Roman" panose="02020603050405020304" pitchFamily="18" charset="0"/>
              <a:ea typeface="楷体" panose="02010609060101010101" pitchFamily="49" charset="-122"/>
            </a:endParaRPr>
          </a:p>
          <a:p>
            <a:pPr marL="342900" indent="-342900" algn="just" eaLnBrk="1" hangingPunct="1">
              <a:lnSpc>
                <a:spcPct val="150000"/>
              </a:lnSpc>
              <a:spcBef>
                <a:spcPct val="0"/>
              </a:spcBef>
              <a:buClrTx/>
              <a:buFont typeface="Wingdings" panose="05000000000000000000" pitchFamily="2" charset="2"/>
              <a:buChar char="ü"/>
            </a:pPr>
            <a:r>
              <a:rPr lang="zh-CN" altLang="zh-CN" sz="2200" dirty="0">
                <a:solidFill>
                  <a:srgbClr val="FF0000"/>
                </a:solidFill>
                <a:latin typeface="Times New Roman" panose="02020603050405020304" pitchFamily="18" charset="0"/>
                <a:ea typeface="楷体" panose="02010609060101010101" pitchFamily="49" charset="-122"/>
              </a:rPr>
              <a:t>首先</a:t>
            </a:r>
            <a:r>
              <a:rPr lang="zh-CN" altLang="zh-CN" sz="2200" b="0" dirty="0">
                <a:latin typeface="Times New Roman" panose="02020603050405020304" pitchFamily="18" charset="0"/>
                <a:ea typeface="楷体" panose="02010609060101010101" pitchFamily="49" charset="-122"/>
              </a:rPr>
              <a:t>构建嵌入式 </a:t>
            </a:r>
            <a:r>
              <a:rPr lang="en-US" altLang="zh-CN" sz="2200" b="0" dirty="0">
                <a:latin typeface="Times New Roman" panose="02020603050405020304" pitchFamily="18" charset="0"/>
                <a:ea typeface="楷体" panose="02010609060101010101" pitchFamily="49" charset="-122"/>
              </a:rPr>
              <a:t>Linux </a:t>
            </a:r>
            <a:r>
              <a:rPr lang="zh-CN" altLang="zh-CN" sz="2200" b="0" dirty="0">
                <a:latin typeface="Times New Roman" panose="02020603050405020304" pitchFamily="18" charset="0"/>
                <a:ea typeface="楷体" panose="02010609060101010101" pitchFamily="49" charset="-122"/>
              </a:rPr>
              <a:t>开发环境，包括</a:t>
            </a:r>
            <a:r>
              <a:rPr lang="zh-CN" altLang="zh-CN" sz="2200" dirty="0">
                <a:solidFill>
                  <a:srgbClr val="FF0000"/>
                </a:solidFill>
                <a:latin typeface="Times New Roman" panose="02020603050405020304" pitchFamily="18" charset="0"/>
                <a:ea typeface="楷体" panose="02010609060101010101" pitchFamily="49" charset="-122"/>
              </a:rPr>
              <a:t>硬件环境和软件环境</a:t>
            </a:r>
            <a:r>
              <a:rPr lang="zh-CN" altLang="zh-CN" sz="2200" b="0" dirty="0">
                <a:latin typeface="Times New Roman" panose="02020603050405020304" pitchFamily="18" charset="0"/>
                <a:ea typeface="楷体" panose="02010609060101010101" pitchFamily="49" charset="-122"/>
              </a:rPr>
              <a:t>；</a:t>
            </a:r>
            <a:endParaRPr lang="zh-CN" altLang="zh-CN" sz="2200" b="0" dirty="0">
              <a:latin typeface="Times New Roman" panose="02020603050405020304" pitchFamily="18" charset="0"/>
              <a:ea typeface="楷体" panose="02010609060101010101" pitchFamily="49" charset="-122"/>
            </a:endParaRPr>
          </a:p>
          <a:p>
            <a:pPr marL="342900" indent="-342900" algn="just" eaLnBrk="1" hangingPunct="1">
              <a:lnSpc>
                <a:spcPct val="150000"/>
              </a:lnSpc>
              <a:spcBef>
                <a:spcPct val="0"/>
              </a:spcBef>
              <a:buClrTx/>
              <a:buFont typeface="Wingdings" panose="05000000000000000000" pitchFamily="2" charset="2"/>
              <a:buChar char="ü"/>
            </a:pPr>
            <a:r>
              <a:rPr lang="zh-CN" altLang="zh-CN" sz="2200" dirty="0">
                <a:solidFill>
                  <a:srgbClr val="FF0000"/>
                </a:solidFill>
                <a:latin typeface="Times New Roman" panose="02020603050405020304" pitchFamily="18" charset="0"/>
                <a:ea typeface="楷体" panose="02010609060101010101" pitchFamily="49" charset="-122"/>
              </a:rPr>
              <a:t>其次</a:t>
            </a:r>
            <a:r>
              <a:rPr lang="zh-CN" altLang="zh-CN" sz="2200" b="0" dirty="0">
                <a:latin typeface="Times New Roman" panose="02020603050405020304" pitchFamily="18" charset="0"/>
                <a:ea typeface="楷体" panose="02010609060101010101" pitchFamily="49" charset="-122"/>
              </a:rPr>
              <a:t>，移植引导加载程序</a:t>
            </a:r>
            <a:r>
              <a:rPr lang="en-US" altLang="zh-CN" sz="2200" dirty="0" err="1">
                <a:solidFill>
                  <a:srgbClr val="FF0000"/>
                </a:solidFill>
                <a:latin typeface="Times New Roman" panose="02020603050405020304" pitchFamily="18" charset="0"/>
                <a:ea typeface="楷体" panose="02010609060101010101" pitchFamily="49" charset="-122"/>
              </a:rPr>
              <a:t>BootLoader</a:t>
            </a:r>
            <a:r>
              <a:rPr lang="zh-CN" altLang="zh-CN" sz="2200" b="0" dirty="0">
                <a:latin typeface="Times New Roman" panose="02020603050405020304" pitchFamily="18" charset="0"/>
                <a:ea typeface="楷体" panose="02010609060101010101" pitchFamily="49" charset="-122"/>
              </a:rPr>
              <a:t>；</a:t>
            </a:r>
            <a:endParaRPr lang="en-US" altLang="zh-CN" sz="2200" b="0" dirty="0">
              <a:latin typeface="Times New Roman" panose="02020603050405020304" pitchFamily="18" charset="0"/>
              <a:ea typeface="楷体" panose="02010609060101010101" pitchFamily="49" charset="-122"/>
            </a:endParaRPr>
          </a:p>
          <a:p>
            <a:pPr marL="342900" indent="-342900" algn="just" eaLnBrk="1" hangingPunct="1">
              <a:lnSpc>
                <a:spcPct val="150000"/>
              </a:lnSpc>
              <a:spcBef>
                <a:spcPct val="0"/>
              </a:spcBef>
              <a:buClrTx/>
              <a:buFont typeface="Wingdings" panose="05000000000000000000" pitchFamily="2" charset="2"/>
              <a:buChar char="ü"/>
            </a:pPr>
            <a:r>
              <a:rPr lang="zh-CN" altLang="zh-CN" sz="2200" dirty="0">
                <a:solidFill>
                  <a:srgbClr val="FF0000"/>
                </a:solidFill>
                <a:latin typeface="Times New Roman" panose="02020603050405020304" pitchFamily="18" charset="0"/>
                <a:ea typeface="楷体" panose="02010609060101010101" pitchFamily="49" charset="-122"/>
              </a:rPr>
              <a:t>然后</a:t>
            </a:r>
            <a:r>
              <a:rPr lang="zh-CN" altLang="zh-CN" sz="2200" b="0" dirty="0">
                <a:latin typeface="Times New Roman" panose="02020603050405020304" pitchFamily="18" charset="0"/>
                <a:ea typeface="楷体" panose="02010609060101010101" pitchFamily="49" charset="-122"/>
              </a:rPr>
              <a:t>，移植 </a:t>
            </a:r>
            <a:r>
              <a:rPr lang="en-US" altLang="zh-CN" sz="2200" b="0" dirty="0">
                <a:latin typeface="Times New Roman" panose="02020603050405020304" pitchFamily="18" charset="0"/>
                <a:ea typeface="楷体" panose="02010609060101010101" pitchFamily="49" charset="-122"/>
              </a:rPr>
              <a:t>Linux </a:t>
            </a:r>
            <a:r>
              <a:rPr lang="zh-CN" altLang="zh-CN" sz="2200" dirty="0">
                <a:solidFill>
                  <a:srgbClr val="FF0000"/>
                </a:solidFill>
                <a:latin typeface="Times New Roman" panose="02020603050405020304" pitchFamily="18" charset="0"/>
                <a:ea typeface="楷体" panose="02010609060101010101" pitchFamily="49" charset="-122"/>
              </a:rPr>
              <a:t>内核</a:t>
            </a:r>
            <a:r>
              <a:rPr lang="zh-CN" altLang="zh-CN" sz="2200" b="0" dirty="0">
                <a:latin typeface="Times New Roman" panose="02020603050405020304" pitchFamily="18" charset="0"/>
                <a:ea typeface="楷体" panose="02010609060101010101" pitchFamily="49" charset="-122"/>
              </a:rPr>
              <a:t>和构建</a:t>
            </a:r>
            <a:r>
              <a:rPr lang="zh-CN" altLang="zh-CN" sz="2200" dirty="0">
                <a:solidFill>
                  <a:srgbClr val="FF0000"/>
                </a:solidFill>
                <a:latin typeface="Times New Roman" panose="02020603050405020304" pitchFamily="18" charset="0"/>
                <a:ea typeface="楷体" panose="02010609060101010101" pitchFamily="49" charset="-122"/>
              </a:rPr>
              <a:t>根文件系统</a:t>
            </a:r>
            <a:r>
              <a:rPr lang="zh-CN" altLang="zh-CN" sz="2200" b="0" dirty="0">
                <a:latin typeface="Times New Roman" panose="02020603050405020304" pitchFamily="18" charset="0"/>
                <a:ea typeface="楷体" panose="02010609060101010101" pitchFamily="49" charset="-122"/>
              </a:rPr>
              <a:t>；</a:t>
            </a:r>
            <a:endParaRPr lang="en-US" altLang="zh-CN" sz="2200" b="0" dirty="0">
              <a:latin typeface="Times New Roman" panose="02020603050405020304" pitchFamily="18" charset="0"/>
              <a:ea typeface="楷体" panose="02010609060101010101" pitchFamily="49" charset="-122"/>
            </a:endParaRPr>
          </a:p>
          <a:p>
            <a:pPr marL="342900" indent="-342900" algn="just" eaLnBrk="1" hangingPunct="1">
              <a:lnSpc>
                <a:spcPct val="150000"/>
              </a:lnSpc>
              <a:spcBef>
                <a:spcPct val="0"/>
              </a:spcBef>
              <a:buClrTx/>
              <a:buFont typeface="Wingdings" panose="05000000000000000000" pitchFamily="2" charset="2"/>
              <a:buChar char="ü"/>
            </a:pPr>
            <a:r>
              <a:rPr lang="zh-CN" altLang="zh-CN" sz="2200" dirty="0">
                <a:solidFill>
                  <a:srgbClr val="FF0000"/>
                </a:solidFill>
                <a:latin typeface="Times New Roman" panose="02020603050405020304" pitchFamily="18" charset="0"/>
                <a:ea typeface="楷体" panose="02010609060101010101" pitchFamily="49" charset="-122"/>
              </a:rPr>
              <a:t>最后</a:t>
            </a:r>
            <a:r>
              <a:rPr lang="zh-CN" altLang="zh-CN" sz="2200" b="0" dirty="0">
                <a:latin typeface="Times New Roman" panose="02020603050405020304" pitchFamily="18" charset="0"/>
                <a:ea typeface="楷体" panose="02010609060101010101" pitchFamily="49" charset="-122"/>
              </a:rPr>
              <a:t>，一般还要</a:t>
            </a:r>
            <a:r>
              <a:rPr lang="zh-CN" altLang="zh-CN" sz="2200" dirty="0">
                <a:solidFill>
                  <a:srgbClr val="FF0000"/>
                </a:solidFill>
                <a:latin typeface="Times New Roman" panose="02020603050405020304" pitchFamily="18" charset="0"/>
                <a:ea typeface="楷体" panose="02010609060101010101" pitchFamily="49" charset="-122"/>
              </a:rPr>
              <a:t>移植或开发设备驱动程序</a:t>
            </a:r>
            <a:r>
              <a:rPr lang="zh-CN" altLang="zh-CN" sz="2200" b="0" dirty="0">
                <a:latin typeface="Times New Roman" panose="02020603050405020304" pitchFamily="18" charset="0"/>
                <a:ea typeface="楷体" panose="02010609060101010101" pitchFamily="49" charset="-122"/>
              </a:rPr>
              <a:t>。</a:t>
            </a:r>
            <a:endParaRPr lang="en-US" altLang="zh-CN" sz="2200"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Arial" panose="020B0604020202020204" pitchFamily="34" charset="0"/>
              <a:buNone/>
            </a:pPr>
            <a:r>
              <a:rPr lang="en-US" altLang="zh-CN" sz="2200" b="0" dirty="0">
                <a:latin typeface="Times New Roman" panose="02020603050405020304" pitchFamily="18" charset="0"/>
                <a:ea typeface="楷体" panose="02010609060101010101" pitchFamily="49" charset="-122"/>
              </a:rPr>
              <a:t>        </a:t>
            </a:r>
            <a:r>
              <a:rPr lang="zh-CN" altLang="zh-CN" sz="2200" b="0" dirty="0">
                <a:latin typeface="Times New Roman" panose="02020603050405020304" pitchFamily="18" charset="0"/>
                <a:ea typeface="楷体" panose="02010609060101010101" pitchFamily="49" charset="-122"/>
              </a:rPr>
              <a:t>这几个步骤完成之后，嵌入式 </a:t>
            </a:r>
            <a:r>
              <a:rPr lang="en-US" altLang="zh-CN" sz="2200" b="0" dirty="0">
                <a:latin typeface="Times New Roman" panose="02020603050405020304" pitchFamily="18" charset="0"/>
                <a:ea typeface="楷体" panose="02010609060101010101" pitchFamily="49" charset="-122"/>
              </a:rPr>
              <a:t>Linux </a:t>
            </a:r>
            <a:r>
              <a:rPr lang="zh-CN" altLang="zh-CN" sz="2200" b="0" dirty="0">
                <a:latin typeface="Times New Roman" panose="02020603050405020304" pitchFamily="18" charset="0"/>
                <a:ea typeface="楷体" panose="02010609060101010101" pitchFamily="49" charset="-122"/>
              </a:rPr>
              <a:t>已经可以在目标板上运行起来，开发人员能够在串口控制台进行命令行操作。如果需要图形界面支持，还需要移植位于用户应用程序层次的</a:t>
            </a:r>
            <a:r>
              <a:rPr lang="en-US" altLang="zh-CN" sz="2200" dirty="0">
                <a:solidFill>
                  <a:srgbClr val="FF0000"/>
                </a:solidFill>
                <a:latin typeface="Times New Roman" panose="02020603050405020304" pitchFamily="18" charset="0"/>
                <a:ea typeface="楷体" panose="02010609060101010101" pitchFamily="49" charset="-122"/>
              </a:rPr>
              <a:t>GUI(Graphical User Interface)</a:t>
            </a:r>
            <a:r>
              <a:rPr lang="zh-CN" altLang="zh-CN" sz="2200" b="0" dirty="0">
                <a:latin typeface="Times New Roman" panose="02020603050405020304" pitchFamily="18" charset="0"/>
                <a:ea typeface="楷体" panose="02010609060101010101" pitchFamily="49" charset="-122"/>
              </a:rPr>
              <a:t>，比如 </a:t>
            </a:r>
            <a:r>
              <a:rPr lang="en-US" altLang="zh-CN" sz="2200" dirty="0" err="1">
                <a:solidFill>
                  <a:srgbClr val="FF0000"/>
                </a:solidFill>
                <a:latin typeface="Times New Roman" panose="02020603050405020304" pitchFamily="18" charset="0"/>
                <a:ea typeface="楷体" panose="02010609060101010101" pitchFamily="49" charset="-122"/>
              </a:rPr>
              <a:t>Qt</a:t>
            </a:r>
            <a:r>
              <a:rPr lang="zh-CN" altLang="zh-CN" sz="2200" dirty="0">
                <a:solidFill>
                  <a:srgbClr val="FF0000"/>
                </a:solidFill>
                <a:latin typeface="Times New Roman" panose="02020603050405020304" pitchFamily="18" charset="0"/>
                <a:ea typeface="楷体" panose="02010609060101010101" pitchFamily="49" charset="-122"/>
              </a:rPr>
              <a:t>、</a:t>
            </a:r>
            <a:r>
              <a:rPr lang="en-US" altLang="zh-CN" sz="2200" dirty="0">
                <a:solidFill>
                  <a:srgbClr val="FF0000"/>
                </a:solidFill>
                <a:latin typeface="Times New Roman" panose="02020603050405020304" pitchFamily="18" charset="0"/>
                <a:ea typeface="楷体" panose="02010609060101010101" pitchFamily="49" charset="-122"/>
              </a:rPr>
              <a:t>Mini GUI </a:t>
            </a:r>
            <a:r>
              <a:rPr lang="zh-CN" altLang="zh-CN" sz="2200" b="0" dirty="0">
                <a:latin typeface="Times New Roman" panose="02020603050405020304" pitchFamily="18" charset="0"/>
                <a:ea typeface="楷体" panose="02010609060101010101" pitchFamily="49" charset="-122"/>
              </a:rPr>
              <a:t>等。</a:t>
            </a:r>
            <a:endParaRPr lang="zh-CN" altLang="en-US" sz="2200"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5. </a:t>
            </a:r>
            <a:r>
              <a:rPr lang="en-US" altLang="zh-CN" sz="2800" b="0" dirty="0">
                <a:solidFill>
                  <a:schemeClr val="tx1"/>
                </a:solidFill>
                <a:latin typeface="Times New Roman" panose="02020603050405020304" pitchFamily="18" charset="0"/>
                <a:ea typeface="+mn-ea"/>
                <a:cs typeface="Times New Roman" panose="02020603050405020304" pitchFamily="18" charset="0"/>
              </a:rPr>
              <a:t>U-Boot</a:t>
            </a:r>
            <a:r>
              <a:rPr lang="zh-CN" altLang="en-US" sz="2800" b="0" dirty="0">
                <a:solidFill>
                  <a:schemeClr val="tx1"/>
                </a:solidFill>
                <a:latin typeface="Times New Roman" panose="02020603050405020304" pitchFamily="18" charset="0"/>
                <a:ea typeface="+mn-ea"/>
                <a:cs typeface="Times New Roman" panose="02020603050405020304" pitchFamily="18" charset="0"/>
              </a:rPr>
              <a:t>移值</a:t>
            </a:r>
            <a:endParaRPr lang="en-US" altLang="zh-CN"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119336" y="692230"/>
            <a:ext cx="2903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 typeface="Arial" panose="020B0604020202020204" pitchFamily="34" charset="0"/>
              <a:buNone/>
            </a:pPr>
            <a:r>
              <a:rPr lang="zh-CN" altLang="zh-CN" sz="2800" dirty="0">
                <a:solidFill>
                  <a:srgbClr val="333333"/>
                </a:solidFill>
                <a:latin typeface="Times New Roman" panose="02020603050405020304" pitchFamily="18" charset="0"/>
                <a:ea typeface="楷体" panose="02010609060101010101" pitchFamily="49" charset="-122"/>
                <a:cs typeface="Arial" panose="020B0604020202020204" pitchFamily="34" charset="0"/>
              </a:rPr>
              <a:t>5.1 U-Boot 移植</a:t>
            </a:r>
            <a:endParaRPr lang="zh-CN" altLang="zh-CN" sz="2800" b="0" dirty="0">
              <a:latin typeface="Times New Roman" panose="02020603050405020304" pitchFamily="18" charset="0"/>
              <a:ea typeface="楷体" panose="02010609060101010101" pitchFamily="49" charset="-122"/>
              <a:cs typeface="Arial" panose="020B0604020202020204" pitchFamily="34" charset="0"/>
            </a:endParaRPr>
          </a:p>
        </p:txBody>
      </p:sp>
      <p:sp>
        <p:nvSpPr>
          <p:cNvPr id="79875" name="矩形 3"/>
          <p:cNvSpPr>
            <a:spLocks noChangeArrowheads="1"/>
          </p:cNvSpPr>
          <p:nvPr/>
        </p:nvSpPr>
        <p:spPr bwMode="auto">
          <a:xfrm>
            <a:off x="263352" y="1672779"/>
            <a:ext cx="11665296" cy="279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开始移植</a:t>
            </a: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之前，要先熟悉处理器和开发板。确认</a:t>
            </a: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是否已经支持新开发板的处理器和</a:t>
            </a:r>
            <a:r>
              <a:rPr lang="en-US" altLang="zh-CN" b="0" dirty="0">
                <a:latin typeface="Times New Roman" panose="02020603050405020304" pitchFamily="18" charset="0"/>
                <a:ea typeface="楷体" panose="02010609060101010101" pitchFamily="49" charset="-122"/>
              </a:rPr>
              <a:t>I/O</a:t>
            </a:r>
            <a:r>
              <a:rPr lang="zh-CN" altLang="zh-CN" b="0" dirty="0">
                <a:latin typeface="Times New Roman" panose="02020603050405020304" pitchFamily="18" charset="0"/>
                <a:ea typeface="楷体" panose="02010609060101010101" pitchFamily="49" charset="-122"/>
              </a:rPr>
              <a:t>设备，如果</a:t>
            </a: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已经支持该开发板或者十分相似的开发板，那么移植的过程就将非常简单。</a:t>
            </a:r>
            <a:endParaRPr lang="zh-CN"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整体看来，</a:t>
            </a:r>
            <a:r>
              <a:rPr lang="zh-CN" altLang="zh-CN" dirty="0">
                <a:solidFill>
                  <a:srgbClr val="FF0000"/>
                </a:solidFill>
                <a:latin typeface="Times New Roman" panose="02020603050405020304" pitchFamily="18" charset="0"/>
                <a:ea typeface="楷体" panose="02010609060101010101" pitchFamily="49" charset="-122"/>
              </a:rPr>
              <a:t>移植</a:t>
            </a:r>
            <a:r>
              <a:rPr lang="en-US" altLang="zh-CN" dirty="0">
                <a:solidFill>
                  <a:srgbClr val="FF0000"/>
                </a:solidFill>
                <a:latin typeface="Times New Roman" panose="02020603050405020304" pitchFamily="18" charset="0"/>
                <a:ea typeface="楷体" panose="02010609060101010101" pitchFamily="49" charset="-122"/>
              </a:rPr>
              <a:t>U-Boot</a:t>
            </a:r>
            <a:r>
              <a:rPr lang="zh-CN" altLang="zh-CN" dirty="0">
                <a:solidFill>
                  <a:srgbClr val="FF0000"/>
                </a:solidFill>
                <a:latin typeface="Times New Roman" panose="02020603050405020304" pitchFamily="18" charset="0"/>
                <a:ea typeface="楷体" panose="02010609060101010101" pitchFamily="49" charset="-122"/>
              </a:rPr>
              <a:t>就是添加开发板硬件需要的相关文件、配置选项</a:t>
            </a:r>
            <a:r>
              <a:rPr lang="zh-CN" altLang="zh-CN" b="0" dirty="0">
                <a:latin typeface="Times New Roman" panose="02020603050405020304" pitchFamily="18" charset="0"/>
                <a:ea typeface="楷体" panose="02010609060101010101" pitchFamily="49" charset="-122"/>
              </a:rPr>
              <a:t>，然后编译和烧写到开发板。</a:t>
            </a:r>
            <a:endParaRPr lang="zh-CN" altLang="en-US"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5. </a:t>
            </a:r>
            <a:r>
              <a:rPr lang="en-US" altLang="zh-CN" sz="2800" b="0" dirty="0">
                <a:solidFill>
                  <a:schemeClr val="tx1"/>
                </a:solidFill>
                <a:latin typeface="Times New Roman" panose="02020603050405020304" pitchFamily="18" charset="0"/>
                <a:ea typeface="+mn-ea"/>
                <a:cs typeface="Times New Roman" panose="02020603050405020304" pitchFamily="18" charset="0"/>
              </a:rPr>
              <a:t>U-Boot</a:t>
            </a:r>
            <a:r>
              <a:rPr lang="zh-CN" altLang="en-US" sz="2800" b="0" dirty="0">
                <a:solidFill>
                  <a:schemeClr val="tx1"/>
                </a:solidFill>
                <a:latin typeface="Times New Roman" panose="02020603050405020304" pitchFamily="18" charset="0"/>
                <a:ea typeface="+mn-ea"/>
                <a:cs typeface="Times New Roman" panose="02020603050405020304" pitchFamily="18" charset="0"/>
              </a:rPr>
              <a:t>移值</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1"/>
          <p:cNvSpPr>
            <a:spLocks noChangeArrowheads="1"/>
          </p:cNvSpPr>
          <p:nvPr/>
        </p:nvSpPr>
        <p:spPr bwMode="auto">
          <a:xfrm>
            <a:off x="514538" y="1302243"/>
            <a:ext cx="10441160" cy="151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en-US" altLang="zh-CN" dirty="0">
                <a:latin typeface="Times New Roman" panose="02020603050405020304" pitchFamily="18" charset="0"/>
                <a:ea typeface="楷体" panose="02010609060101010101" pitchFamily="49" charset="-122"/>
              </a:rPr>
              <a:t>1. </a:t>
            </a:r>
            <a:r>
              <a:rPr lang="zh-CN" altLang="zh-CN" dirty="0">
                <a:latin typeface="Times New Roman" panose="02020603050405020304" pitchFamily="18" charset="0"/>
                <a:ea typeface="楷体" panose="02010609060101010101" pitchFamily="49" charset="-122"/>
              </a:rPr>
              <a:t>下载</a:t>
            </a:r>
            <a:r>
              <a:rPr lang="en-US" altLang="zh-CN" dirty="0">
                <a:latin typeface="Times New Roman" panose="02020603050405020304" pitchFamily="18" charset="0"/>
                <a:ea typeface="楷体" panose="02010609060101010101" pitchFamily="49" charset="-122"/>
              </a:rPr>
              <a:t>U-Boot</a:t>
            </a:r>
            <a:r>
              <a:rPr lang="zh-CN" altLang="zh-CN" dirty="0">
                <a:latin typeface="Times New Roman" panose="02020603050405020304" pitchFamily="18" charset="0"/>
                <a:ea typeface="楷体" panose="02010609060101010101" pitchFamily="49" charset="-122"/>
              </a:rPr>
              <a:t>源码</a:t>
            </a:r>
            <a:endParaRPr lang="zh-CN" altLang="zh-CN" sz="20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en-US" altLang="zh-CN" sz="2000" b="0" dirty="0">
                <a:latin typeface="Times New Roman" panose="02020603050405020304" pitchFamily="18" charset="0"/>
                <a:ea typeface="楷体" panose="02010609060101010101" pitchFamily="49" charset="-122"/>
              </a:rPr>
              <a:t>U-Boot</a:t>
            </a:r>
            <a:r>
              <a:rPr lang="zh-CN" altLang="zh-CN" sz="2000" b="0" dirty="0">
                <a:latin typeface="Times New Roman" panose="02020603050405020304" pitchFamily="18" charset="0"/>
                <a:ea typeface="楷体" panose="02010609060101010101" pitchFamily="49" charset="-122"/>
              </a:rPr>
              <a:t>的源码包可以从</a:t>
            </a:r>
            <a:r>
              <a:rPr lang="en-US" altLang="zh-CN" sz="2000" b="0" dirty="0" err="1">
                <a:latin typeface="Times New Roman" panose="02020603050405020304" pitchFamily="18" charset="0"/>
                <a:ea typeface="楷体" panose="02010609060101010101" pitchFamily="49" charset="-122"/>
              </a:rPr>
              <a:t>SourceForge</a:t>
            </a:r>
            <a:r>
              <a:rPr lang="zh-CN" altLang="zh-CN" sz="2000" b="0" dirty="0">
                <a:latin typeface="Times New Roman" panose="02020603050405020304" pitchFamily="18" charset="0"/>
                <a:ea typeface="楷体" panose="02010609060101010101" pitchFamily="49" charset="-122"/>
              </a:rPr>
              <a:t>网站下载，具体地址为</a:t>
            </a:r>
            <a:endParaRPr lang="en-US" altLang="zh-CN" sz="2000"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en-US" altLang="zh-CN" sz="2000" b="0" dirty="0">
                <a:latin typeface="Times New Roman" panose="02020603050405020304" pitchFamily="18" charset="0"/>
                <a:ea typeface="楷体" panose="02010609060101010101" pitchFamily="49" charset="-122"/>
              </a:rPr>
              <a:t>http</a:t>
            </a:r>
            <a:r>
              <a:rPr lang="zh-CN" altLang="zh-CN" sz="2000" b="0"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ea typeface="楷体" panose="02010609060101010101" pitchFamily="49" charset="-122"/>
              </a:rPr>
              <a:t>//sourceforge.net/project/U-Boot</a:t>
            </a:r>
            <a:r>
              <a:rPr lang="zh-CN" altLang="zh-CN" sz="2000" b="0" dirty="0">
                <a:latin typeface="Times New Roman" panose="02020603050405020304" pitchFamily="18" charset="0"/>
                <a:ea typeface="楷体" panose="02010609060101010101" pitchFamily="49" charset="-122"/>
              </a:rPr>
              <a:t>。</a:t>
            </a:r>
            <a:r>
              <a:rPr lang="zh-CN" altLang="zh-CN" sz="2000" u="sng" dirty="0">
                <a:solidFill>
                  <a:srgbClr val="FF0000"/>
                </a:solidFill>
                <a:latin typeface="Times New Roman" panose="02020603050405020304" pitchFamily="18" charset="0"/>
                <a:ea typeface="楷体" panose="02010609060101010101" pitchFamily="49" charset="-122"/>
              </a:rPr>
              <a:t>（实验资料中已经有源码）</a:t>
            </a:r>
            <a:endParaRPr lang="zh-CN" altLang="zh-CN" sz="2000" u="sng" dirty="0">
              <a:solidFill>
                <a:srgbClr val="FF0000"/>
              </a:solidFill>
              <a:latin typeface="Times New Roman" panose="02020603050405020304" pitchFamily="18" charset="0"/>
              <a:ea typeface="楷体" panose="02010609060101010101" pitchFamily="49" charset="-122"/>
            </a:endParaRPr>
          </a:p>
        </p:txBody>
      </p:sp>
      <p:sp>
        <p:nvSpPr>
          <p:cNvPr id="80899" name="矩形 2"/>
          <p:cNvSpPr>
            <a:spLocks noChangeArrowheads="1"/>
          </p:cNvSpPr>
          <p:nvPr/>
        </p:nvSpPr>
        <p:spPr bwMode="auto">
          <a:xfrm>
            <a:off x="514538" y="2843902"/>
            <a:ext cx="3353803"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en-US" altLang="zh-CN" dirty="0">
                <a:latin typeface="Times New Roman" panose="02020603050405020304" pitchFamily="18" charset="0"/>
                <a:ea typeface="楷体" panose="02010609060101010101" pitchFamily="49" charset="-122"/>
              </a:rPr>
              <a:t>2. </a:t>
            </a:r>
            <a:r>
              <a:rPr lang="zh-CN" altLang="zh-CN" dirty="0">
                <a:latin typeface="Times New Roman" panose="02020603050405020304" pitchFamily="18" charset="0"/>
                <a:ea typeface="楷体" panose="02010609060101010101" pitchFamily="49" charset="-122"/>
              </a:rPr>
              <a:t>修改相应的文件代码</a:t>
            </a:r>
            <a:r>
              <a:rPr lang="en-US" altLang="zh-CN" dirty="0">
                <a:latin typeface="Times New Roman" panose="02020603050405020304" pitchFamily="18" charset="0"/>
                <a:ea typeface="楷体" panose="02010609060101010101" pitchFamily="49" charset="-122"/>
              </a:rPr>
              <a:t> </a:t>
            </a:r>
            <a:endParaRPr lang="zh-CN" altLang="en-US" b="0" dirty="0">
              <a:latin typeface="Times New Roman" panose="02020603050405020304" pitchFamily="18" charset="0"/>
              <a:ea typeface="楷体" panose="02010609060101010101" pitchFamily="49" charset="-122"/>
            </a:endParaRPr>
          </a:p>
        </p:txBody>
      </p:sp>
      <p:sp>
        <p:nvSpPr>
          <p:cNvPr id="80900" name="矩形 3"/>
          <p:cNvSpPr>
            <a:spLocks noChangeArrowheads="1"/>
          </p:cNvSpPr>
          <p:nvPr/>
        </p:nvSpPr>
        <p:spPr bwMode="auto">
          <a:xfrm>
            <a:off x="623392" y="3443006"/>
            <a:ext cx="10945215" cy="151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a:t>
            </a:r>
            <a:r>
              <a:rPr lang="en-US" altLang="zh-CN" sz="2000" b="0" dirty="0">
                <a:latin typeface="Times New Roman" panose="02020603050405020304" pitchFamily="18" charset="0"/>
                <a:ea typeface="楷体" panose="02010609060101010101" pitchFamily="49" charset="-122"/>
              </a:rPr>
              <a:t>U-Boot </a:t>
            </a:r>
            <a:r>
              <a:rPr lang="zh-CN" altLang="zh-CN" sz="2000" b="0" dirty="0">
                <a:latin typeface="Times New Roman" panose="02020603050405020304" pitchFamily="18" charset="0"/>
                <a:ea typeface="楷体" panose="02010609060101010101" pitchFamily="49" charset="-122"/>
              </a:rPr>
              <a:t>源码文件下包括一些目录文件和文本文件，这些文件可分为“与平台相关的文件”和“与平台无关的文件”，在移植的过程中，</a:t>
            </a:r>
            <a:r>
              <a:rPr lang="zh-CN" altLang="zh-CN" sz="2000" dirty="0">
                <a:solidFill>
                  <a:srgbClr val="FF0000"/>
                </a:solidFill>
                <a:latin typeface="Times New Roman" panose="02020603050405020304" pitchFamily="18" charset="0"/>
                <a:ea typeface="楷体" panose="02010609060101010101" pitchFamily="49" charset="-122"/>
              </a:rPr>
              <a:t>需要修改的文件也就是这些与平台相关的文件。</a:t>
            </a:r>
            <a:r>
              <a:rPr lang="zh-CN" altLang="zh-CN" sz="2000" b="0" dirty="0">
                <a:latin typeface="Times New Roman" panose="02020603050405020304" pitchFamily="18" charset="0"/>
                <a:ea typeface="楷体" panose="02010609060101010101" pitchFamily="49" charset="-122"/>
              </a:rPr>
              <a:t>检查源代码里面是否有</a:t>
            </a:r>
            <a:r>
              <a:rPr lang="en-US" altLang="zh-CN" sz="2000" b="0" dirty="0">
                <a:latin typeface="Times New Roman" panose="02020603050405020304" pitchFamily="18" charset="0"/>
                <a:ea typeface="楷体" panose="02010609060101010101" pitchFamily="49" charset="-122"/>
              </a:rPr>
              <a:t>CPU</a:t>
            </a:r>
            <a:r>
              <a:rPr lang="zh-CN" altLang="zh-CN" sz="2000" b="0" dirty="0">
                <a:latin typeface="Times New Roman" panose="02020603050405020304" pitchFamily="18" charset="0"/>
                <a:ea typeface="楷体" panose="02010609060101010101" pitchFamily="49" charset="-122"/>
              </a:rPr>
              <a:t>级相关代码，下一步就是查看板级相关代码了。</a:t>
            </a:r>
            <a:endParaRPr lang="zh-CN" altLang="en-US" sz="2000" b="0" dirty="0">
              <a:latin typeface="Times New Roman" panose="02020603050405020304" pitchFamily="18" charset="0"/>
              <a:ea typeface="楷体" panose="02010609060101010101" pitchFamily="49" charset="-122"/>
            </a:endParaRPr>
          </a:p>
        </p:txBody>
      </p:sp>
      <p:sp>
        <p:nvSpPr>
          <p:cNvPr id="2" name="矩形 4"/>
          <p:cNvSpPr>
            <a:spLocks noChangeArrowheads="1"/>
          </p:cNvSpPr>
          <p:nvPr/>
        </p:nvSpPr>
        <p:spPr bwMode="auto">
          <a:xfrm>
            <a:off x="407368" y="804318"/>
            <a:ext cx="61093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U-Boot </a:t>
            </a:r>
            <a:r>
              <a:rPr lang="zh-CN" altLang="zh-CN" b="0" dirty="0">
                <a:latin typeface="Times New Roman" panose="02020603050405020304" pitchFamily="18" charset="0"/>
                <a:ea typeface="楷体" panose="02010609060101010101" pitchFamily="49" charset="-122"/>
              </a:rPr>
              <a:t>的移植过程主要包括以下四个步骤：</a:t>
            </a:r>
            <a:endParaRPr lang="zh-CN" altLang="zh-CN" b="0" dirty="0">
              <a:latin typeface="Times New Roman" panose="02020603050405020304" pitchFamily="18" charset="0"/>
              <a:ea typeface="楷体" panose="02010609060101010101" pitchFamily="49" charset="-122"/>
            </a:endParaRPr>
          </a:p>
        </p:txBody>
      </p:sp>
      <p:sp>
        <p:nvSpPr>
          <p:cNvPr id="3"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5. </a:t>
            </a:r>
            <a:r>
              <a:rPr lang="en-US" altLang="zh-CN" sz="2800" b="0" dirty="0">
                <a:solidFill>
                  <a:schemeClr val="tx1"/>
                </a:solidFill>
                <a:latin typeface="Times New Roman" panose="02020603050405020304" pitchFamily="18" charset="0"/>
                <a:ea typeface="+mn-ea"/>
                <a:cs typeface="Times New Roman" panose="02020603050405020304" pitchFamily="18" charset="0"/>
              </a:rPr>
              <a:t>U-Boot</a:t>
            </a:r>
            <a:r>
              <a:rPr lang="zh-CN" altLang="en-US" sz="2800" b="0" dirty="0">
                <a:solidFill>
                  <a:schemeClr val="tx1"/>
                </a:solidFill>
                <a:latin typeface="Times New Roman" panose="02020603050405020304" pitchFamily="18" charset="0"/>
                <a:ea typeface="+mn-ea"/>
                <a:cs typeface="Times New Roman" panose="02020603050405020304" pitchFamily="18" charset="0"/>
              </a:rPr>
              <a:t>移值</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矩形 1"/>
          <p:cNvSpPr>
            <a:spLocks noChangeArrowheads="1"/>
          </p:cNvSpPr>
          <p:nvPr/>
        </p:nvSpPr>
        <p:spPr bwMode="auto">
          <a:xfrm>
            <a:off x="299356" y="836712"/>
            <a:ext cx="11593288" cy="501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zh-CN" altLang="zh-CN" b="0" dirty="0">
                <a:latin typeface="Times New Roman" panose="02020603050405020304" pitchFamily="18" charset="0"/>
                <a:ea typeface="楷体" panose="02010609060101010101" pitchFamily="49" charset="-122"/>
              </a:rPr>
              <a:t>下面举例简要列举移植</a:t>
            </a:r>
            <a:r>
              <a:rPr lang="en-US" altLang="zh-CN" b="0" dirty="0">
                <a:latin typeface="Times New Roman" panose="02020603050405020304" pitchFamily="18" charset="0"/>
                <a:ea typeface="楷体" panose="02010609060101010101" pitchFamily="49" charset="-122"/>
              </a:rPr>
              <a:t>2014.07</a:t>
            </a:r>
            <a:r>
              <a:rPr lang="zh-CN" altLang="zh-CN" b="0" dirty="0">
                <a:latin typeface="Times New Roman" panose="02020603050405020304" pitchFamily="18" charset="0"/>
                <a:ea typeface="楷体" panose="02010609060101010101" pitchFamily="49" charset="-122"/>
              </a:rPr>
              <a:t>版本到</a:t>
            </a:r>
            <a:r>
              <a:rPr lang="en-US" altLang="zh-CN" b="0" dirty="0">
                <a:latin typeface="Times New Roman" panose="02020603050405020304" pitchFamily="18" charset="0"/>
                <a:ea typeface="楷体" panose="02010609060101010101" pitchFamily="49" charset="-122"/>
              </a:rPr>
              <a:t>S5PV210</a:t>
            </a:r>
            <a:r>
              <a:rPr lang="zh-CN" altLang="zh-CN" b="0" dirty="0">
                <a:latin typeface="Times New Roman" panose="02020603050405020304" pitchFamily="18" charset="0"/>
                <a:ea typeface="楷体" panose="02010609060101010101" pitchFamily="49" charset="-122"/>
              </a:rPr>
              <a:t>处理器上时修改（或添加）的文件。</a:t>
            </a:r>
            <a:endParaRPr lang="en-US"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endParaRPr lang="zh-CN"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zh-CN" altLang="zh-CN" b="0" dirty="0">
                <a:latin typeface="Times New Roman" panose="02020603050405020304" pitchFamily="18" charset="0"/>
                <a:ea typeface="楷体" panose="02010609060101010101" pitchFamily="49" charset="-122"/>
              </a:rPr>
              <a:t>以下文件均为与</a:t>
            </a:r>
            <a:r>
              <a:rPr lang="en-US" altLang="zh-CN" b="0" dirty="0">
                <a:latin typeface="Times New Roman" panose="02020603050405020304" pitchFamily="18" charset="0"/>
                <a:ea typeface="楷体" panose="02010609060101010101" pitchFamily="49" charset="-122"/>
              </a:rPr>
              <a:t>CPU</a:t>
            </a:r>
            <a:r>
              <a:rPr lang="zh-CN" altLang="zh-CN" b="0" dirty="0">
                <a:latin typeface="Times New Roman" panose="02020603050405020304" pitchFamily="18" charset="0"/>
                <a:ea typeface="楷体" panose="02010609060101010101" pitchFamily="49" charset="-122"/>
              </a:rPr>
              <a:t>级相关的文件：</a:t>
            </a:r>
            <a:endParaRPr lang="zh-CN"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U-Boot2014.07/arch/arm/</a:t>
            </a:r>
            <a:r>
              <a:rPr lang="en-US" altLang="zh-CN" b="0" dirty="0" err="1">
                <a:latin typeface="Times New Roman" panose="02020603050405020304" pitchFamily="18" charset="0"/>
                <a:ea typeface="楷体" panose="02010609060101010101" pitchFamily="49" charset="-122"/>
              </a:rPr>
              <a:t>cpu</a:t>
            </a:r>
            <a:r>
              <a:rPr lang="en-US" altLang="zh-CN" b="0" dirty="0">
                <a:latin typeface="Times New Roman" panose="02020603050405020304" pitchFamily="18" charset="0"/>
                <a:ea typeface="楷体" panose="02010609060101010101" pitchFamily="49" charset="-122"/>
              </a:rPr>
              <a:t>/armv7/</a:t>
            </a:r>
            <a:r>
              <a:rPr lang="en-US" altLang="zh-CN" b="0" dirty="0" err="1">
                <a:latin typeface="Times New Roman" panose="02020603050405020304" pitchFamily="18" charset="0"/>
                <a:ea typeface="楷体" panose="02010609060101010101" pitchFamily="49" charset="-122"/>
              </a:rPr>
              <a:t>start.s</a:t>
            </a:r>
            <a:r>
              <a:rPr lang="en-US" altLang="zh-CN" b="0" dirty="0">
                <a:latin typeface="Times New Roman" panose="02020603050405020304" pitchFamily="18" charset="0"/>
                <a:ea typeface="楷体" panose="02010609060101010101" pitchFamily="49" charset="-122"/>
              </a:rPr>
              <a:t>                   </a:t>
            </a:r>
            <a:endParaRPr lang="en-US"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U-Boot2014.07/arch/arm/</a:t>
            </a:r>
            <a:r>
              <a:rPr lang="en-US" altLang="zh-CN" b="0" dirty="0" err="1">
                <a:latin typeface="Times New Roman" panose="02020603050405020304" pitchFamily="18" charset="0"/>
                <a:ea typeface="楷体" panose="02010609060101010101" pitchFamily="49" charset="-122"/>
              </a:rPr>
              <a:t>cpu</a:t>
            </a:r>
            <a:r>
              <a:rPr lang="en-US" altLang="zh-CN" b="0" dirty="0">
                <a:latin typeface="Times New Roman" panose="02020603050405020304" pitchFamily="18" charset="0"/>
                <a:ea typeface="楷体" panose="02010609060101010101" pitchFamily="49" charset="-122"/>
              </a:rPr>
              <a:t>/armv7/</a:t>
            </a:r>
            <a:r>
              <a:rPr lang="en-US" altLang="zh-CN" b="0" dirty="0" err="1">
                <a:latin typeface="Times New Roman" panose="02020603050405020304" pitchFamily="18" charset="0"/>
                <a:ea typeface="楷体" panose="02010609060101010101" pitchFamily="49" charset="-122"/>
              </a:rPr>
              <a:t>Makefile</a:t>
            </a:r>
            <a:endParaRPr lang="zh-CN"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U-Boot2014.07/arch/arm/include/</a:t>
            </a:r>
            <a:r>
              <a:rPr lang="en-US" altLang="zh-CN" b="0" dirty="0" err="1">
                <a:latin typeface="Times New Roman" panose="02020603050405020304" pitchFamily="18" charset="0"/>
                <a:ea typeface="楷体" panose="02010609060101010101" pitchFamily="49" charset="-122"/>
              </a:rPr>
              <a:t>asm</a:t>
            </a:r>
            <a:r>
              <a:rPr lang="en-US" altLang="zh-CN" b="0" dirty="0">
                <a:latin typeface="Times New Roman" panose="02020603050405020304" pitchFamily="18" charset="0"/>
                <a:ea typeface="楷体" panose="02010609060101010101" pitchFamily="49" charset="-122"/>
              </a:rPr>
              <a:t>/arch-s5pc1xx/</a:t>
            </a:r>
            <a:r>
              <a:rPr lang="en-US" altLang="zh-CN" b="0" dirty="0" err="1">
                <a:latin typeface="Times New Roman" panose="02020603050405020304" pitchFamily="18" charset="0"/>
                <a:ea typeface="楷体" panose="02010609060101010101" pitchFamily="49" charset="-122"/>
              </a:rPr>
              <a:t>hardware.h</a:t>
            </a:r>
            <a:endParaRPr lang="zh-CN"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U-Boot2014.07/arch/arm/lib/</a:t>
            </a:r>
            <a:r>
              <a:rPr lang="en-US" altLang="zh-CN" b="0" dirty="0" err="1">
                <a:latin typeface="Times New Roman" panose="02020603050405020304" pitchFamily="18" charset="0"/>
                <a:ea typeface="楷体" panose="02010609060101010101" pitchFamily="49" charset="-122"/>
              </a:rPr>
              <a:t>board.c</a:t>
            </a:r>
            <a:endParaRPr lang="zh-CN"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U-Boot2014.07/arch/arm/lib/</a:t>
            </a:r>
            <a:r>
              <a:rPr lang="en-US" altLang="zh-CN" b="0" dirty="0" err="1">
                <a:latin typeface="Times New Roman" panose="02020603050405020304" pitchFamily="18" charset="0"/>
                <a:ea typeface="楷体" panose="02010609060101010101" pitchFamily="49" charset="-122"/>
              </a:rPr>
              <a:t>Makefile</a:t>
            </a:r>
            <a:endParaRPr lang="zh-CN" altLang="zh-CN" b="0" dirty="0">
              <a:latin typeface="Times New Roman" panose="02020603050405020304" pitchFamily="18" charset="0"/>
              <a:ea typeface="楷体" panose="02010609060101010101" pitchFamily="49" charset="-122"/>
            </a:endParaRPr>
          </a:p>
          <a:p>
            <a:pPr eaLnBrk="1" hangingPunct="1">
              <a:lnSpc>
                <a:spcPct val="15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U-Boot2014.07/arch/arm/config.mk</a:t>
            </a:r>
            <a:endParaRPr lang="zh-CN" altLang="zh-CN"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5. </a:t>
            </a:r>
            <a:r>
              <a:rPr lang="en-US" altLang="zh-CN" sz="2800" b="0" dirty="0">
                <a:solidFill>
                  <a:schemeClr val="tx1"/>
                </a:solidFill>
                <a:latin typeface="Times New Roman" panose="02020603050405020304" pitchFamily="18" charset="0"/>
                <a:ea typeface="+mn-ea"/>
                <a:cs typeface="Times New Roman" panose="02020603050405020304" pitchFamily="18" charset="0"/>
              </a:rPr>
              <a:t>U-Boot</a:t>
            </a:r>
            <a:r>
              <a:rPr lang="zh-CN" altLang="en-US" sz="2800" b="0" dirty="0">
                <a:solidFill>
                  <a:schemeClr val="tx1"/>
                </a:solidFill>
                <a:latin typeface="Times New Roman" panose="02020603050405020304" pitchFamily="18" charset="0"/>
                <a:ea typeface="+mn-ea"/>
                <a:cs typeface="Times New Roman" panose="02020603050405020304" pitchFamily="18" charset="0"/>
              </a:rPr>
              <a:t>移值</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1"/>
          <p:cNvSpPr>
            <a:spLocks noChangeArrowheads="1"/>
          </p:cNvSpPr>
          <p:nvPr/>
        </p:nvSpPr>
        <p:spPr bwMode="auto">
          <a:xfrm>
            <a:off x="1524000" y="620713"/>
            <a:ext cx="91440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r>
              <a:rPr lang="zh-CN" altLang="zh-CN" b="0" dirty="0">
                <a:latin typeface="Times New Roman" panose="02020603050405020304" pitchFamily="18" charset="0"/>
                <a:ea typeface="楷体" panose="02010609060101010101" pitchFamily="49" charset="-122"/>
              </a:rPr>
              <a:t>以下文件均为与板级相关的文件：</a:t>
            </a:r>
            <a:r>
              <a:rPr lang="en-US" altLang="zh-CN" b="0" dirty="0">
                <a:latin typeface="Times New Roman" panose="02020603050405020304" pitchFamily="18" charset="0"/>
                <a:ea typeface="楷体" panose="02010609060101010101" pitchFamily="49" charset="-122"/>
              </a:rPr>
              <a:t> </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U-Boot2014.07/board/</a:t>
            </a:r>
            <a:r>
              <a:rPr lang="en-US" altLang="zh-CN" b="0" dirty="0" err="1">
                <a:latin typeface="Times New Roman" panose="02020603050405020304" pitchFamily="18" charset="0"/>
                <a:ea typeface="楷体" panose="02010609060101010101" pitchFamily="49" charset="-122"/>
              </a:rPr>
              <a:t>samsung</a:t>
            </a:r>
            <a:r>
              <a:rPr lang="en-US" altLang="zh-CN" b="0" dirty="0">
                <a:latin typeface="Times New Roman" panose="02020603050405020304" pitchFamily="18" charset="0"/>
                <a:ea typeface="楷体" panose="02010609060101010101" pitchFamily="49" charset="-122"/>
              </a:rPr>
              <a:t>/SMDKV210/tools/mkv210_image.c</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U-Boot2014.07/board/</a:t>
            </a:r>
            <a:r>
              <a:rPr lang="en-US" altLang="zh-CN" b="0" dirty="0" err="1">
                <a:latin typeface="Times New Roman" panose="02020603050405020304" pitchFamily="18" charset="0"/>
                <a:ea typeface="楷体" panose="02010609060101010101" pitchFamily="49" charset="-122"/>
              </a:rPr>
              <a:t>samsung</a:t>
            </a:r>
            <a:r>
              <a:rPr lang="en-US" altLang="zh-CN" b="0" dirty="0">
                <a:latin typeface="Times New Roman" panose="02020603050405020304" pitchFamily="18" charset="0"/>
                <a:ea typeface="楷体" panose="02010609060101010101" pitchFamily="49" charset="-122"/>
              </a:rPr>
              <a:t>/SMDKV210/</a:t>
            </a:r>
            <a:r>
              <a:rPr lang="en-US" altLang="zh-CN" b="0" dirty="0" err="1">
                <a:latin typeface="Times New Roman" panose="02020603050405020304" pitchFamily="18" charset="0"/>
                <a:ea typeface="楷体" panose="02010609060101010101" pitchFamily="49" charset="-122"/>
              </a:rPr>
              <a:t>lowlevel_init.S</a:t>
            </a:r>
            <a:r>
              <a:rPr lang="en-US" altLang="zh-CN" b="0" dirty="0">
                <a:latin typeface="Times New Roman" panose="02020603050405020304" pitchFamily="18" charset="0"/>
                <a:ea typeface="楷体" panose="02010609060101010101" pitchFamily="49" charset="-122"/>
              </a:rPr>
              <a:t> </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U-Boot2014.07/board/</a:t>
            </a:r>
            <a:r>
              <a:rPr lang="en-US" altLang="zh-CN" b="0" dirty="0" err="1">
                <a:latin typeface="Times New Roman" panose="02020603050405020304" pitchFamily="18" charset="0"/>
                <a:ea typeface="楷体" panose="02010609060101010101" pitchFamily="49" charset="-122"/>
              </a:rPr>
              <a:t>samsung</a:t>
            </a:r>
            <a:r>
              <a:rPr lang="en-US" altLang="zh-CN" b="0" dirty="0">
                <a:latin typeface="Times New Roman" panose="02020603050405020304" pitchFamily="18" charset="0"/>
                <a:ea typeface="楷体" panose="02010609060101010101" pitchFamily="49" charset="-122"/>
              </a:rPr>
              <a:t>/SMDKV210/</a:t>
            </a:r>
            <a:r>
              <a:rPr lang="en-US" altLang="zh-CN" b="0" dirty="0" err="1">
                <a:latin typeface="Times New Roman" panose="02020603050405020304" pitchFamily="18" charset="0"/>
                <a:ea typeface="楷体" panose="02010609060101010101" pitchFamily="49" charset="-122"/>
              </a:rPr>
              <a:t>mem_setup.S</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U-Boot2014.07/board/</a:t>
            </a:r>
            <a:r>
              <a:rPr lang="en-US" altLang="zh-CN" b="0" dirty="0" err="1">
                <a:latin typeface="Times New Roman" panose="02020603050405020304" pitchFamily="18" charset="0"/>
                <a:ea typeface="楷体" panose="02010609060101010101" pitchFamily="49" charset="-122"/>
              </a:rPr>
              <a:t>samsung</a:t>
            </a:r>
            <a:r>
              <a:rPr lang="en-US" altLang="zh-CN" b="0" dirty="0">
                <a:latin typeface="Times New Roman" panose="02020603050405020304" pitchFamily="18" charset="0"/>
                <a:ea typeface="楷体" panose="02010609060101010101" pitchFamily="49" charset="-122"/>
              </a:rPr>
              <a:t>/SMDKV210/SMDKV210.c </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U-Boot2014.07/board/</a:t>
            </a:r>
            <a:r>
              <a:rPr lang="en-US" altLang="zh-CN" b="0" dirty="0" err="1">
                <a:latin typeface="Times New Roman" panose="02020603050405020304" pitchFamily="18" charset="0"/>
                <a:ea typeface="楷体" panose="02010609060101010101" pitchFamily="49" charset="-122"/>
              </a:rPr>
              <a:t>samsung</a:t>
            </a:r>
            <a:r>
              <a:rPr lang="en-US" altLang="zh-CN" b="0" dirty="0">
                <a:latin typeface="Times New Roman" panose="02020603050405020304" pitchFamily="18" charset="0"/>
                <a:ea typeface="楷体" panose="02010609060101010101" pitchFamily="49" charset="-122"/>
              </a:rPr>
              <a:t>/SMDKV210/SMDKV210_val.h</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U-Boot2014.07/board/</a:t>
            </a:r>
            <a:r>
              <a:rPr lang="en-US" altLang="zh-CN" b="0" dirty="0" err="1">
                <a:latin typeface="Times New Roman" panose="02020603050405020304" pitchFamily="18" charset="0"/>
                <a:ea typeface="楷体" panose="02010609060101010101" pitchFamily="49" charset="-122"/>
              </a:rPr>
              <a:t>samsung</a:t>
            </a:r>
            <a:r>
              <a:rPr lang="en-US" altLang="zh-CN" b="0" dirty="0">
                <a:latin typeface="Times New Roman" panose="02020603050405020304" pitchFamily="18" charset="0"/>
                <a:ea typeface="楷体" panose="02010609060101010101" pitchFamily="49" charset="-122"/>
              </a:rPr>
              <a:t>/SMDKV210/</a:t>
            </a:r>
            <a:r>
              <a:rPr lang="en-US" altLang="zh-CN" b="0" dirty="0" err="1">
                <a:latin typeface="Times New Roman" panose="02020603050405020304" pitchFamily="18" charset="0"/>
                <a:ea typeface="楷体" panose="02010609060101010101" pitchFamily="49" charset="-122"/>
              </a:rPr>
              <a:t>mmc_boot.c</a:t>
            </a:r>
            <a:r>
              <a:rPr lang="en-US" altLang="zh-CN" b="0" dirty="0">
                <a:latin typeface="Times New Roman" panose="02020603050405020304" pitchFamily="18" charset="0"/>
                <a:ea typeface="楷体" panose="02010609060101010101" pitchFamily="49" charset="-122"/>
              </a:rPr>
              <a:t> </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U-Boot2014.07/board/</a:t>
            </a:r>
            <a:r>
              <a:rPr lang="en-US" altLang="zh-CN" b="0" dirty="0" err="1">
                <a:latin typeface="Times New Roman" panose="02020603050405020304" pitchFamily="18" charset="0"/>
                <a:ea typeface="楷体" panose="02010609060101010101" pitchFamily="49" charset="-122"/>
              </a:rPr>
              <a:t>samsung</a:t>
            </a:r>
            <a:r>
              <a:rPr lang="en-US" altLang="zh-CN" b="0" dirty="0">
                <a:latin typeface="Times New Roman" panose="02020603050405020304" pitchFamily="18" charset="0"/>
                <a:ea typeface="楷体" panose="02010609060101010101" pitchFamily="49" charset="-122"/>
              </a:rPr>
              <a:t>/SMDKV210/</a:t>
            </a:r>
            <a:r>
              <a:rPr lang="en-US" altLang="zh-CN" b="0" dirty="0" err="1">
                <a:latin typeface="Times New Roman" panose="02020603050405020304" pitchFamily="18" charset="0"/>
                <a:ea typeface="楷体" panose="02010609060101010101" pitchFamily="49" charset="-122"/>
              </a:rPr>
              <a:t>Makefile</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U-Boot2014.07/drivers/</a:t>
            </a:r>
            <a:r>
              <a:rPr lang="en-US" altLang="zh-CN" b="0" dirty="0" err="1">
                <a:latin typeface="Times New Roman" panose="02020603050405020304" pitchFamily="18" charset="0"/>
                <a:ea typeface="楷体" panose="02010609060101010101" pitchFamily="49" charset="-122"/>
              </a:rPr>
              <a:t>mtd</a:t>
            </a:r>
            <a:r>
              <a:rPr lang="en-US" altLang="zh-CN" b="0" dirty="0">
                <a:latin typeface="Times New Roman" panose="02020603050405020304" pitchFamily="18" charset="0"/>
                <a:ea typeface="楷体" panose="02010609060101010101" pitchFamily="49" charset="-122"/>
              </a:rPr>
              <a:t>/</a:t>
            </a:r>
            <a:r>
              <a:rPr lang="en-US" altLang="zh-CN" b="0" dirty="0" err="1">
                <a:latin typeface="Times New Roman" panose="02020603050405020304" pitchFamily="18" charset="0"/>
                <a:ea typeface="楷体" panose="02010609060101010101" pitchFamily="49" charset="-122"/>
              </a:rPr>
              <a:t>nand</a:t>
            </a:r>
            <a:r>
              <a:rPr lang="en-US" altLang="zh-CN" b="0" dirty="0">
                <a:latin typeface="Times New Roman" panose="02020603050405020304" pitchFamily="18" charset="0"/>
                <a:ea typeface="楷体" panose="02010609060101010101" pitchFamily="49" charset="-122"/>
              </a:rPr>
              <a:t>/s5pc1xx_nand.c</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U-Boot2014.07/drivers/</a:t>
            </a:r>
            <a:r>
              <a:rPr lang="en-US" altLang="zh-CN" b="0" dirty="0" err="1">
                <a:latin typeface="Times New Roman" panose="02020603050405020304" pitchFamily="18" charset="0"/>
                <a:ea typeface="楷体" panose="02010609060101010101" pitchFamily="49" charset="-122"/>
              </a:rPr>
              <a:t>mtd</a:t>
            </a:r>
            <a:r>
              <a:rPr lang="en-US" altLang="zh-CN" b="0" dirty="0">
                <a:latin typeface="Times New Roman" panose="02020603050405020304" pitchFamily="18" charset="0"/>
                <a:ea typeface="楷体" panose="02010609060101010101" pitchFamily="49" charset="-122"/>
              </a:rPr>
              <a:t>/</a:t>
            </a:r>
            <a:r>
              <a:rPr lang="en-US" altLang="zh-CN" b="0" dirty="0" err="1">
                <a:latin typeface="Times New Roman" panose="02020603050405020304" pitchFamily="18" charset="0"/>
                <a:ea typeface="楷体" panose="02010609060101010101" pitchFamily="49" charset="-122"/>
              </a:rPr>
              <a:t>nand</a:t>
            </a:r>
            <a:r>
              <a:rPr lang="en-US" altLang="zh-CN" b="0" dirty="0">
                <a:latin typeface="Times New Roman" panose="02020603050405020304" pitchFamily="18" charset="0"/>
                <a:ea typeface="楷体" panose="02010609060101010101" pitchFamily="49" charset="-122"/>
              </a:rPr>
              <a:t>/</a:t>
            </a:r>
            <a:r>
              <a:rPr lang="en-US" altLang="zh-CN" b="0" dirty="0" err="1">
                <a:latin typeface="Times New Roman" panose="02020603050405020304" pitchFamily="18" charset="0"/>
                <a:ea typeface="楷体" panose="02010609060101010101" pitchFamily="49" charset="-122"/>
              </a:rPr>
              <a:t>Makefile</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U-Boot2014.07/include/configs/SMDKV210.h </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U-Boot2014.07/include/s5pc110.h</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U-Boot2014.07/include/s5pc11x.h</a:t>
            </a:r>
            <a:endParaRPr lang="zh-CN" altLang="zh-CN" b="0" dirty="0">
              <a:latin typeface="Times New Roman" panose="02020603050405020304" pitchFamily="18" charset="0"/>
              <a:ea typeface="楷体" panose="02010609060101010101" pitchFamily="49" charset="-122"/>
            </a:endParaRPr>
          </a:p>
          <a:p>
            <a:pPr eaLnBrk="1" hangingPunct="1">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U-Boot2014.07/</a:t>
            </a:r>
            <a:r>
              <a:rPr lang="en-US" altLang="zh-CN" b="0" dirty="0" err="1">
                <a:latin typeface="Times New Roman" panose="02020603050405020304" pitchFamily="18" charset="0"/>
                <a:ea typeface="楷体" panose="02010609060101010101" pitchFamily="49" charset="-122"/>
              </a:rPr>
              <a:t>Makefile</a:t>
            </a:r>
            <a:endParaRPr lang="zh-CN" altLang="zh-CN"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5. </a:t>
            </a:r>
            <a:r>
              <a:rPr lang="en-US" altLang="zh-CN" sz="2800" b="0" dirty="0">
                <a:solidFill>
                  <a:schemeClr val="tx1"/>
                </a:solidFill>
                <a:latin typeface="Times New Roman" panose="02020603050405020304" pitchFamily="18" charset="0"/>
                <a:ea typeface="+mn-ea"/>
                <a:cs typeface="Times New Roman" panose="02020603050405020304" pitchFamily="18" charset="0"/>
              </a:rPr>
              <a:t>U-Boot</a:t>
            </a:r>
            <a:r>
              <a:rPr lang="zh-CN" altLang="en-US" sz="2800" b="0" dirty="0">
                <a:solidFill>
                  <a:schemeClr val="tx1"/>
                </a:solidFill>
                <a:latin typeface="Times New Roman" panose="02020603050405020304" pitchFamily="18" charset="0"/>
                <a:ea typeface="+mn-ea"/>
                <a:cs typeface="Times New Roman" panose="02020603050405020304" pitchFamily="18" charset="0"/>
              </a:rPr>
              <a:t>移值</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1"/>
          <p:cNvSpPr>
            <a:spLocks noChangeArrowheads="1"/>
          </p:cNvSpPr>
          <p:nvPr/>
        </p:nvSpPr>
        <p:spPr bwMode="auto">
          <a:xfrm>
            <a:off x="227348" y="1124744"/>
            <a:ext cx="11737303" cy="2930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0"/>
              </a:spcBef>
              <a:buClrTx/>
              <a:buFont typeface="Arial" panose="020B0604020202020204" pitchFamily="34" charset="0"/>
              <a:buNone/>
            </a:pPr>
            <a:r>
              <a:rPr lang="en-US" altLang="zh-CN"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移植过程最主要的就是代码的修改与文件的配置。国内嵌入式厂商研发的</a:t>
            </a:r>
            <a:r>
              <a:rPr lang="en-US" altLang="zh-CN" b="0" dirty="0">
                <a:latin typeface="Times New Roman" panose="02020603050405020304" pitchFamily="18" charset="0"/>
                <a:ea typeface="楷体" panose="02010609060101010101" pitchFamily="49" charset="-122"/>
              </a:rPr>
              <a:t>S5PV210</a:t>
            </a:r>
            <a:r>
              <a:rPr lang="zh-CN" altLang="zh-CN" b="0" dirty="0">
                <a:latin typeface="Times New Roman" panose="02020603050405020304" pitchFamily="18" charset="0"/>
                <a:ea typeface="楷体" panose="02010609060101010101" pitchFamily="49" charset="-122"/>
              </a:rPr>
              <a:t>开发板大都基于</a:t>
            </a:r>
            <a:r>
              <a:rPr lang="en-US" altLang="zh-CN" b="0" dirty="0">
                <a:latin typeface="Times New Roman" panose="02020603050405020304" pitchFamily="18" charset="0"/>
                <a:ea typeface="楷体" panose="02010609060101010101" pitchFamily="49" charset="-122"/>
              </a:rPr>
              <a:t>SMDKV210</a:t>
            </a:r>
            <a:r>
              <a:rPr lang="zh-CN" altLang="zh-CN" b="0" dirty="0">
                <a:latin typeface="Times New Roman" panose="02020603050405020304" pitchFamily="18" charset="0"/>
                <a:ea typeface="楷体" panose="02010609060101010101" pitchFamily="49" charset="-122"/>
              </a:rPr>
              <a:t>评估板做了减法和调整，所以三星提供的</a:t>
            </a: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、内核、文件系统大都适用于这些</a:t>
            </a:r>
            <a:r>
              <a:rPr lang="en-US" altLang="zh-CN" b="0" dirty="0">
                <a:latin typeface="Times New Roman" panose="02020603050405020304" pitchFamily="18" charset="0"/>
                <a:ea typeface="楷体" panose="02010609060101010101" pitchFamily="49" charset="-122"/>
              </a:rPr>
              <a:t>S5PV210</a:t>
            </a:r>
            <a:r>
              <a:rPr lang="zh-CN" altLang="zh-CN" b="0" dirty="0">
                <a:latin typeface="Times New Roman" panose="02020603050405020304" pitchFamily="18" charset="0"/>
                <a:ea typeface="楷体" panose="02010609060101010101" pitchFamily="49" charset="-122"/>
              </a:rPr>
              <a:t>开发板，因而在开发者在此基础上只需要根据相应的</a:t>
            </a:r>
            <a:r>
              <a:rPr lang="en-US" altLang="zh-CN" b="0" dirty="0" err="1">
                <a:latin typeface="Times New Roman" panose="02020603050405020304" pitchFamily="18" charset="0"/>
                <a:ea typeface="楷体" panose="02010609060101010101" pitchFamily="49" charset="-122"/>
              </a:rPr>
              <a:t>makefile</a:t>
            </a:r>
            <a:r>
              <a:rPr lang="zh-CN" altLang="zh-CN" b="0" dirty="0">
                <a:latin typeface="Times New Roman" panose="02020603050405020304" pitchFamily="18" charset="0"/>
                <a:ea typeface="楷体" panose="02010609060101010101" pitchFamily="49" charset="-122"/>
              </a:rPr>
              <a:t>文件修改配置即可。</a:t>
            </a:r>
            <a:endParaRPr lang="zh-CN" altLang="zh-CN"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5. </a:t>
            </a:r>
            <a:r>
              <a:rPr lang="en-US" altLang="zh-CN" sz="2800" b="0" dirty="0">
                <a:solidFill>
                  <a:schemeClr val="tx1"/>
                </a:solidFill>
                <a:latin typeface="Times New Roman" panose="02020603050405020304" pitchFamily="18" charset="0"/>
                <a:ea typeface="+mn-ea"/>
                <a:cs typeface="Times New Roman" panose="02020603050405020304" pitchFamily="18" charset="0"/>
              </a:rPr>
              <a:t>U-Boot</a:t>
            </a:r>
            <a:r>
              <a:rPr lang="zh-CN" altLang="en-US" sz="2800" b="0" dirty="0">
                <a:solidFill>
                  <a:schemeClr val="tx1"/>
                </a:solidFill>
                <a:latin typeface="Times New Roman" panose="02020603050405020304" pitchFamily="18" charset="0"/>
                <a:ea typeface="+mn-ea"/>
                <a:cs typeface="Times New Roman" panose="02020603050405020304" pitchFamily="18" charset="0"/>
              </a:rPr>
              <a:t>移值</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1"/>
          <p:cNvSpPr>
            <a:spLocks noChangeArrowheads="1"/>
          </p:cNvSpPr>
          <p:nvPr/>
        </p:nvSpPr>
        <p:spPr bwMode="auto">
          <a:xfrm>
            <a:off x="335360" y="765176"/>
            <a:ext cx="11593288" cy="38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 typeface="Arial" panose="020B0604020202020204" pitchFamily="34" charset="0"/>
              <a:buNone/>
            </a:pPr>
            <a:r>
              <a:rPr lang="en-US" altLang="zh-CN" dirty="0">
                <a:latin typeface="Times New Roman" panose="02020603050405020304" pitchFamily="18" charset="0"/>
                <a:ea typeface="楷体" panose="02010609060101010101" pitchFamily="49" charset="-122"/>
              </a:rPr>
              <a:t>3. </a:t>
            </a:r>
            <a:r>
              <a:rPr lang="zh-CN" altLang="zh-CN" dirty="0">
                <a:latin typeface="Times New Roman" panose="02020603050405020304" pitchFamily="18" charset="0"/>
                <a:ea typeface="楷体" panose="02010609060101010101" pitchFamily="49" charset="-122"/>
              </a:rPr>
              <a:t>编译</a:t>
            </a:r>
            <a:r>
              <a:rPr lang="en-US" altLang="zh-CN" dirty="0">
                <a:latin typeface="Times New Roman" panose="02020603050405020304" pitchFamily="18" charset="0"/>
                <a:ea typeface="楷体" panose="02010609060101010101" pitchFamily="49" charset="-122"/>
              </a:rPr>
              <a:t>U-Boot</a:t>
            </a:r>
            <a:endParaRPr lang="zh-CN" altLang="zh-CN"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Arial" panose="020B0604020202020204" pitchFamily="34" charset="0"/>
              <a:buNone/>
            </a:pPr>
            <a:r>
              <a:rPr lang="en-US" altLang="zh-CN" sz="2000" b="0" dirty="0">
                <a:latin typeface="Times New Roman" panose="02020603050405020304" pitchFamily="18" charset="0"/>
                <a:ea typeface="楷体" panose="02010609060101010101" pitchFamily="49" charset="-122"/>
              </a:rPr>
              <a:t>       U-Boot</a:t>
            </a:r>
            <a:r>
              <a:rPr lang="zh-CN" altLang="zh-CN" sz="2000" b="0" dirty="0">
                <a:latin typeface="Times New Roman" panose="02020603050405020304" pitchFamily="18" charset="0"/>
                <a:ea typeface="楷体" panose="02010609060101010101" pitchFamily="49" charset="-122"/>
              </a:rPr>
              <a:t>编译工程通过</a:t>
            </a:r>
            <a:r>
              <a:rPr lang="en-US" altLang="zh-CN" sz="2000" b="0" dirty="0" err="1">
                <a:latin typeface="Times New Roman" panose="02020603050405020304" pitchFamily="18" charset="0"/>
                <a:ea typeface="楷体" panose="02010609060101010101" pitchFamily="49" charset="-122"/>
              </a:rPr>
              <a:t>Makefile</a:t>
            </a:r>
            <a:r>
              <a:rPr lang="zh-CN" altLang="zh-CN" sz="2000" b="0" dirty="0">
                <a:latin typeface="Times New Roman" panose="02020603050405020304" pitchFamily="18" charset="0"/>
                <a:ea typeface="楷体" panose="02010609060101010101" pitchFamily="49" charset="-122"/>
              </a:rPr>
              <a:t>来组织编译。顶层目录下的</a:t>
            </a:r>
            <a:r>
              <a:rPr lang="en-US" altLang="zh-CN" sz="2000" b="0" dirty="0" err="1">
                <a:latin typeface="Times New Roman" panose="02020603050405020304" pitchFamily="18" charset="0"/>
                <a:ea typeface="楷体" panose="02010609060101010101" pitchFamily="49" charset="-122"/>
              </a:rPr>
              <a:t>Makefile</a:t>
            </a:r>
            <a:r>
              <a:rPr lang="zh-CN" altLang="zh-CN" sz="2000" b="0" dirty="0">
                <a:latin typeface="Times New Roman" panose="02020603050405020304" pitchFamily="18" charset="0"/>
                <a:ea typeface="楷体" panose="02010609060101010101" pitchFamily="49" charset="-122"/>
              </a:rPr>
              <a:t>和</a:t>
            </a:r>
            <a:r>
              <a:rPr lang="en-US" altLang="zh-CN" sz="2000" b="0" dirty="0" err="1">
                <a:latin typeface="Times New Roman" panose="02020603050405020304" pitchFamily="18" charset="0"/>
                <a:ea typeface="楷体" panose="02010609060101010101" pitchFamily="49" charset="-122"/>
              </a:rPr>
              <a:t>boards.cfg</a:t>
            </a:r>
            <a:r>
              <a:rPr lang="zh-CN" altLang="zh-CN" sz="2000" b="0" dirty="0">
                <a:latin typeface="Times New Roman" panose="02020603050405020304" pitchFamily="18" charset="0"/>
                <a:ea typeface="楷体" panose="02010609060101010101" pitchFamily="49" charset="-122"/>
              </a:rPr>
              <a:t>中包含开发板的配置信息。从顶层目录开始递归地调用各级子目录下的</a:t>
            </a:r>
            <a:r>
              <a:rPr lang="en-US" altLang="zh-CN" sz="2000" b="0" dirty="0" err="1">
                <a:latin typeface="Times New Roman" panose="02020603050405020304" pitchFamily="18" charset="0"/>
                <a:ea typeface="楷体" panose="02010609060101010101" pitchFamily="49" charset="-122"/>
              </a:rPr>
              <a:t>Makefile</a:t>
            </a:r>
            <a:r>
              <a:rPr lang="zh-CN" altLang="zh-CN" sz="2000" b="0" dirty="0">
                <a:latin typeface="Times New Roman" panose="02020603050405020304" pitchFamily="18" charset="0"/>
                <a:ea typeface="楷体" panose="02010609060101010101" pitchFamily="49" charset="-122"/>
              </a:rPr>
              <a:t>，最后链接成</a:t>
            </a:r>
            <a:r>
              <a:rPr lang="en-US" altLang="zh-CN" sz="2000" b="0" dirty="0">
                <a:latin typeface="Times New Roman" panose="02020603050405020304" pitchFamily="18" charset="0"/>
                <a:ea typeface="楷体" panose="02010609060101010101" pitchFamily="49" charset="-122"/>
              </a:rPr>
              <a:t>U-Boot</a:t>
            </a:r>
            <a:r>
              <a:rPr lang="zh-CN" altLang="zh-CN" sz="2000" b="0" dirty="0">
                <a:latin typeface="Times New Roman" panose="02020603050405020304" pitchFamily="18" charset="0"/>
                <a:ea typeface="楷体" panose="02010609060101010101" pitchFamily="49" charset="-122"/>
              </a:rPr>
              <a:t>映像。</a:t>
            </a:r>
            <a:endParaRPr lang="en-US" altLang="zh-CN" sz="2000"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Arial" panose="020B0604020202020204" pitchFamily="34" charset="0"/>
              <a:buNone/>
            </a:pPr>
            <a:r>
              <a:rPr lang="en-US" altLang="zh-CN" sz="2000" b="0" dirty="0">
                <a:latin typeface="Times New Roman" panose="02020603050405020304" pitchFamily="18" charset="0"/>
                <a:ea typeface="楷体" panose="02010609060101010101" pitchFamily="49" charset="-122"/>
              </a:rPr>
              <a:t>       U -Boot</a:t>
            </a:r>
            <a:r>
              <a:rPr lang="zh-CN" altLang="zh-CN" sz="2000" b="0" dirty="0">
                <a:latin typeface="Times New Roman" panose="02020603050405020304" pitchFamily="18" charset="0"/>
                <a:ea typeface="楷体" panose="02010609060101010101" pitchFamily="49" charset="-122"/>
              </a:rPr>
              <a:t>的编译命令比较简单，主要分两步进行。</a:t>
            </a:r>
            <a:endParaRPr lang="en-US" altLang="zh-CN" sz="2000"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Arial" panose="020B0604020202020204" pitchFamily="34" charset="0"/>
              <a:buNone/>
            </a:pPr>
            <a:r>
              <a:rPr lang="zh-CN" altLang="zh-CN" sz="2000" dirty="0">
                <a:solidFill>
                  <a:srgbClr val="FF0000"/>
                </a:solidFill>
                <a:latin typeface="Times New Roman" panose="02020603050405020304" pitchFamily="18" charset="0"/>
                <a:ea typeface="楷体" panose="02010609060101010101" pitchFamily="49" charset="-122"/>
              </a:rPr>
              <a:t>第一步是配置，如</a:t>
            </a:r>
            <a:r>
              <a:rPr lang="en-US" altLang="zh-CN" sz="2000" dirty="0">
                <a:solidFill>
                  <a:srgbClr val="FF0000"/>
                </a:solidFill>
                <a:latin typeface="Times New Roman" panose="02020603050405020304" pitchFamily="18" charset="0"/>
                <a:ea typeface="楷体" panose="02010609060101010101" pitchFamily="49" charset="-122"/>
              </a:rPr>
              <a:t>make smdkv210_config</a:t>
            </a:r>
            <a:r>
              <a:rPr lang="zh-CN" altLang="zh-CN" sz="2000" dirty="0">
                <a:solidFill>
                  <a:srgbClr val="FF0000"/>
                </a:solidFill>
                <a:latin typeface="Times New Roman" panose="02020603050405020304" pitchFamily="18" charset="0"/>
                <a:ea typeface="楷体" panose="02010609060101010101" pitchFamily="49" charset="-122"/>
              </a:rPr>
              <a:t>；</a:t>
            </a:r>
            <a:endParaRPr lang="en-US" altLang="zh-CN" sz="2000" dirty="0">
              <a:solidFill>
                <a:srgbClr val="FF0000"/>
              </a:solidFill>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Arial" panose="020B0604020202020204" pitchFamily="34" charset="0"/>
              <a:buNone/>
            </a:pPr>
            <a:r>
              <a:rPr lang="zh-CN" altLang="zh-CN" sz="2000" dirty="0">
                <a:solidFill>
                  <a:srgbClr val="FF0000"/>
                </a:solidFill>
                <a:latin typeface="Times New Roman" panose="02020603050405020304" pitchFamily="18" charset="0"/>
                <a:ea typeface="楷体" panose="02010609060101010101" pitchFamily="49" charset="-122"/>
              </a:rPr>
              <a:t>第二步是编译，执行</a:t>
            </a:r>
            <a:r>
              <a:rPr lang="en-US" altLang="zh-CN" sz="2000" dirty="0">
                <a:solidFill>
                  <a:srgbClr val="FF0000"/>
                </a:solidFill>
                <a:latin typeface="Times New Roman" panose="02020603050405020304" pitchFamily="18" charset="0"/>
                <a:ea typeface="楷体" panose="02010609060101010101" pitchFamily="49" charset="-122"/>
              </a:rPr>
              <a:t>make</a:t>
            </a:r>
            <a:r>
              <a:rPr lang="zh-CN" altLang="zh-CN" sz="2000" dirty="0">
                <a:solidFill>
                  <a:srgbClr val="FF0000"/>
                </a:solidFill>
                <a:latin typeface="Times New Roman" panose="02020603050405020304" pitchFamily="18" charset="0"/>
                <a:ea typeface="楷体" panose="02010609060101010101" pitchFamily="49" charset="-122"/>
              </a:rPr>
              <a:t>就可以了。</a:t>
            </a:r>
            <a:endParaRPr lang="en-US" altLang="zh-CN" sz="2000" dirty="0">
              <a:solidFill>
                <a:srgbClr val="FF0000"/>
              </a:solidFill>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Arial" panose="020B0604020202020204" pitchFamily="34" charset="0"/>
              <a:buNone/>
            </a:pPr>
            <a:r>
              <a:rPr lang="en-US" altLang="zh-CN" sz="2000" b="0" dirty="0">
                <a:latin typeface="Times New Roman" panose="02020603050405020304" pitchFamily="18" charset="0"/>
                <a:ea typeface="楷体" panose="02010609060101010101" pitchFamily="49" charset="-122"/>
              </a:rPr>
              <a:t>       </a:t>
            </a:r>
            <a:r>
              <a:rPr lang="zh-CN" altLang="zh-CN" sz="2000" b="0" dirty="0">
                <a:latin typeface="Times New Roman" panose="02020603050405020304" pitchFamily="18" charset="0"/>
                <a:ea typeface="楷体" panose="02010609060101010101" pitchFamily="49" charset="-122"/>
              </a:rPr>
              <a:t>如果一切顺利，则可以得到</a:t>
            </a:r>
            <a:r>
              <a:rPr lang="en-US" altLang="zh-CN" sz="2000" b="0" dirty="0">
                <a:latin typeface="Times New Roman" panose="02020603050405020304" pitchFamily="18" charset="0"/>
                <a:ea typeface="楷体" panose="02010609060101010101" pitchFamily="49" charset="-122"/>
              </a:rPr>
              <a:t>U-Boot</a:t>
            </a:r>
            <a:r>
              <a:rPr lang="zh-CN" altLang="zh-CN" sz="2000" b="0" dirty="0">
                <a:latin typeface="Times New Roman" panose="02020603050405020304" pitchFamily="18" charset="0"/>
                <a:ea typeface="楷体" panose="02010609060101010101" pitchFamily="49" charset="-122"/>
              </a:rPr>
              <a:t>镜像。为避免不必要的错误，一开始可以尽量与参考评估板保持一致。</a:t>
            </a:r>
            <a:endParaRPr lang="zh-CN" altLang="en-US" sz="2000"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5. </a:t>
            </a:r>
            <a:r>
              <a:rPr lang="en-US" altLang="zh-CN" sz="2800" b="0" dirty="0">
                <a:solidFill>
                  <a:schemeClr val="tx1"/>
                </a:solidFill>
                <a:latin typeface="Times New Roman" panose="02020603050405020304" pitchFamily="18" charset="0"/>
                <a:ea typeface="+mn-ea"/>
                <a:cs typeface="Times New Roman" panose="02020603050405020304" pitchFamily="18" charset="0"/>
              </a:rPr>
              <a:t>U-Boot</a:t>
            </a:r>
            <a:r>
              <a:rPr lang="zh-CN" altLang="en-US" sz="2800" b="0" dirty="0">
                <a:solidFill>
                  <a:schemeClr val="tx1"/>
                </a:solidFill>
                <a:latin typeface="Times New Roman" panose="02020603050405020304" pitchFamily="18" charset="0"/>
                <a:ea typeface="+mn-ea"/>
                <a:cs typeface="Times New Roman" panose="02020603050405020304" pitchFamily="18" charset="0"/>
              </a:rPr>
              <a:t>移值</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p:cNvGraphicFramePr>
            <a:graphicFrameLocks noGrp="1"/>
          </p:cNvGraphicFramePr>
          <p:nvPr/>
        </p:nvGraphicFramePr>
        <p:xfrm>
          <a:off x="1775520" y="1700808"/>
          <a:ext cx="8137525" cy="3354834"/>
        </p:xfrm>
        <a:graphic>
          <a:graphicData uri="http://schemas.openxmlformats.org/drawingml/2006/table">
            <a:tbl>
              <a:tblPr firstRow="1" bandRow="1">
                <a:tableStyleId>{93296810-A885-4BE3-A3E7-6D5BEEA58F35}</a:tableStyleId>
              </a:tblPr>
              <a:tblGrid>
                <a:gridCol w="3168594"/>
                <a:gridCol w="4968931"/>
              </a:tblGrid>
              <a:tr h="445108">
                <a:tc>
                  <a:txBody>
                    <a:bodyPr/>
                    <a:lstStyle/>
                    <a:p>
                      <a:pPr indent="266700" algn="ctr">
                        <a:lnSpc>
                          <a:spcPct val="200000"/>
                        </a:lnSpc>
                        <a:spcAft>
                          <a:spcPts val="0"/>
                        </a:spcAft>
                      </a:pPr>
                      <a:r>
                        <a:rPr lang="zh-CN" sz="2600" baseline="0" dirty="0">
                          <a:effectLst/>
                          <a:latin typeface="Times New Roman" panose="02020603050405020304" pitchFamily="18" charset="0"/>
                          <a:ea typeface="楷体" panose="02010609060101010101" pitchFamily="49" charset="-122"/>
                        </a:rPr>
                        <a:t>文件名称</a:t>
                      </a:r>
                      <a:endParaRPr lang="zh-CN" sz="2600" baseline="0" dirty="0">
                        <a:effectLst/>
                        <a:latin typeface="Times New Roman" panose="02020603050405020304" pitchFamily="18" charset="0"/>
                        <a:ea typeface="楷体" panose="02010609060101010101" pitchFamily="49" charset="-122"/>
                        <a:cs typeface="Times New Roman" panose="02020603050405020304"/>
                      </a:endParaRPr>
                    </a:p>
                  </a:txBody>
                  <a:tcPr marL="68588" marR="68588" marT="0" marB="0" anchor="ctr"/>
                </a:tc>
                <a:tc>
                  <a:txBody>
                    <a:bodyPr/>
                    <a:lstStyle/>
                    <a:p>
                      <a:pPr indent="266700" algn="ctr">
                        <a:lnSpc>
                          <a:spcPct val="200000"/>
                        </a:lnSpc>
                        <a:spcAft>
                          <a:spcPts val="0"/>
                        </a:spcAft>
                      </a:pPr>
                      <a:r>
                        <a:rPr lang="zh-CN" sz="2600" baseline="0" dirty="0">
                          <a:effectLst/>
                          <a:latin typeface="Times New Roman" panose="02020603050405020304" pitchFamily="18" charset="0"/>
                          <a:ea typeface="楷体" panose="02010609060101010101" pitchFamily="49" charset="-122"/>
                        </a:rPr>
                        <a:t>说明</a:t>
                      </a:r>
                      <a:endParaRPr lang="zh-CN" sz="2600" baseline="0" dirty="0">
                        <a:effectLst/>
                        <a:latin typeface="Times New Roman" panose="02020603050405020304" pitchFamily="18" charset="0"/>
                        <a:ea typeface="楷体" panose="02010609060101010101" pitchFamily="49" charset="-122"/>
                        <a:cs typeface="Times New Roman" panose="02020603050405020304"/>
                      </a:endParaRPr>
                    </a:p>
                  </a:txBody>
                  <a:tcPr marL="68588" marR="68588" marT="0" marB="0" anchor="ctr"/>
                </a:tc>
              </a:tr>
              <a:tr h="449111">
                <a:tc>
                  <a:txBody>
                    <a:bodyPr/>
                    <a:lstStyle/>
                    <a:p>
                      <a:pPr indent="266700" algn="just">
                        <a:lnSpc>
                          <a:spcPct val="200000"/>
                        </a:lnSpc>
                        <a:spcAft>
                          <a:spcPts val="0"/>
                        </a:spcAft>
                      </a:pPr>
                      <a:r>
                        <a:rPr lang="en-US" sz="2600" baseline="0" dirty="0" err="1">
                          <a:effectLst/>
                          <a:latin typeface="Times New Roman" panose="02020603050405020304" pitchFamily="18" charset="0"/>
                          <a:ea typeface="楷体" panose="02010609060101010101" pitchFamily="49" charset="-122"/>
                        </a:rPr>
                        <a:t>System.map</a:t>
                      </a:r>
                      <a:endParaRPr lang="zh-CN" sz="2600" baseline="0" dirty="0">
                        <a:effectLst/>
                        <a:latin typeface="Times New Roman" panose="02020603050405020304" pitchFamily="18" charset="0"/>
                        <a:ea typeface="楷体" panose="02010609060101010101" pitchFamily="49" charset="-122"/>
                        <a:cs typeface="Times New Roman" panose="02020603050405020304"/>
                      </a:endParaRPr>
                    </a:p>
                  </a:txBody>
                  <a:tcPr marL="68588" marR="68588" marT="0" marB="0" anchor="ctr"/>
                </a:tc>
                <a:tc>
                  <a:txBody>
                    <a:bodyPr/>
                    <a:lstStyle/>
                    <a:p>
                      <a:pPr indent="266700" algn="just">
                        <a:lnSpc>
                          <a:spcPct val="200000"/>
                        </a:lnSpc>
                        <a:spcAft>
                          <a:spcPts val="0"/>
                        </a:spcAft>
                      </a:pPr>
                      <a:r>
                        <a:rPr lang="en-US" sz="2600" baseline="0" dirty="0">
                          <a:effectLst/>
                          <a:latin typeface="Times New Roman" panose="02020603050405020304" pitchFamily="18" charset="0"/>
                          <a:ea typeface="楷体" panose="02010609060101010101" pitchFamily="49" charset="-122"/>
                        </a:rPr>
                        <a:t>U-Boot</a:t>
                      </a:r>
                      <a:r>
                        <a:rPr lang="zh-CN" sz="2600" baseline="0" dirty="0">
                          <a:effectLst/>
                          <a:latin typeface="Times New Roman" panose="02020603050405020304" pitchFamily="18" charset="0"/>
                          <a:ea typeface="楷体" panose="02010609060101010101" pitchFamily="49" charset="-122"/>
                        </a:rPr>
                        <a:t>映像的符号表</a:t>
                      </a:r>
                      <a:endParaRPr lang="zh-CN" sz="2600" baseline="0" dirty="0">
                        <a:effectLst/>
                        <a:latin typeface="Times New Roman" panose="02020603050405020304" pitchFamily="18" charset="0"/>
                        <a:ea typeface="楷体" panose="02010609060101010101" pitchFamily="49" charset="-122"/>
                        <a:cs typeface="Times New Roman" panose="02020603050405020304"/>
                      </a:endParaRPr>
                    </a:p>
                  </a:txBody>
                  <a:tcPr marL="68588" marR="68588" marT="0" marB="0" anchor="ctr"/>
                </a:tc>
              </a:tr>
              <a:tr h="449111">
                <a:tc>
                  <a:txBody>
                    <a:bodyPr/>
                    <a:lstStyle/>
                    <a:p>
                      <a:pPr indent="266700" algn="just">
                        <a:lnSpc>
                          <a:spcPct val="200000"/>
                        </a:lnSpc>
                        <a:spcAft>
                          <a:spcPts val="0"/>
                        </a:spcAft>
                      </a:pPr>
                      <a:r>
                        <a:rPr lang="en-US" sz="2600" baseline="0" dirty="0">
                          <a:effectLst/>
                          <a:latin typeface="Times New Roman" panose="02020603050405020304" pitchFamily="18" charset="0"/>
                          <a:ea typeface="楷体" panose="02010609060101010101" pitchFamily="49" charset="-122"/>
                        </a:rPr>
                        <a:t>U-Boot</a:t>
                      </a:r>
                      <a:endParaRPr lang="zh-CN" sz="2600" baseline="0" dirty="0">
                        <a:effectLst/>
                        <a:latin typeface="Times New Roman" panose="02020603050405020304" pitchFamily="18" charset="0"/>
                        <a:ea typeface="楷体" panose="02010609060101010101" pitchFamily="49" charset="-122"/>
                        <a:cs typeface="Times New Roman" panose="02020603050405020304"/>
                      </a:endParaRPr>
                    </a:p>
                  </a:txBody>
                  <a:tcPr marL="68588" marR="68588" marT="0" marB="0" anchor="ctr"/>
                </a:tc>
                <a:tc>
                  <a:txBody>
                    <a:bodyPr/>
                    <a:lstStyle/>
                    <a:p>
                      <a:pPr indent="266700" algn="just">
                        <a:lnSpc>
                          <a:spcPct val="200000"/>
                        </a:lnSpc>
                        <a:spcAft>
                          <a:spcPts val="0"/>
                        </a:spcAft>
                      </a:pPr>
                      <a:r>
                        <a:rPr lang="en-US" sz="2600" baseline="0" dirty="0">
                          <a:effectLst/>
                          <a:latin typeface="Times New Roman" panose="02020603050405020304" pitchFamily="18" charset="0"/>
                          <a:ea typeface="楷体" panose="02010609060101010101" pitchFamily="49" charset="-122"/>
                        </a:rPr>
                        <a:t>U-Boot</a:t>
                      </a:r>
                      <a:r>
                        <a:rPr lang="zh-CN" sz="2600" baseline="0" dirty="0">
                          <a:effectLst/>
                          <a:latin typeface="Times New Roman" panose="02020603050405020304" pitchFamily="18" charset="0"/>
                          <a:ea typeface="楷体" panose="02010609060101010101" pitchFamily="49" charset="-122"/>
                        </a:rPr>
                        <a:t>映像的</a:t>
                      </a:r>
                      <a:r>
                        <a:rPr lang="en-US" sz="2600" baseline="0" dirty="0">
                          <a:effectLst/>
                          <a:latin typeface="Times New Roman" panose="02020603050405020304" pitchFamily="18" charset="0"/>
                          <a:ea typeface="楷体" panose="02010609060101010101" pitchFamily="49" charset="-122"/>
                        </a:rPr>
                        <a:t>ELF</a:t>
                      </a:r>
                      <a:r>
                        <a:rPr lang="zh-CN" sz="2600" baseline="0" dirty="0">
                          <a:effectLst/>
                          <a:latin typeface="Times New Roman" panose="02020603050405020304" pitchFamily="18" charset="0"/>
                          <a:ea typeface="楷体" panose="02010609060101010101" pitchFamily="49" charset="-122"/>
                        </a:rPr>
                        <a:t>格式</a:t>
                      </a:r>
                      <a:endParaRPr lang="zh-CN" sz="2600" baseline="0" dirty="0">
                        <a:effectLst/>
                        <a:latin typeface="Times New Roman" panose="02020603050405020304" pitchFamily="18" charset="0"/>
                        <a:ea typeface="楷体" panose="02010609060101010101" pitchFamily="49" charset="-122"/>
                        <a:cs typeface="Times New Roman" panose="02020603050405020304"/>
                      </a:endParaRPr>
                    </a:p>
                  </a:txBody>
                  <a:tcPr marL="68588" marR="68588" marT="0" marB="0" anchor="ctr"/>
                </a:tc>
              </a:tr>
              <a:tr h="449111">
                <a:tc>
                  <a:txBody>
                    <a:bodyPr/>
                    <a:lstStyle/>
                    <a:p>
                      <a:pPr indent="266700" algn="just">
                        <a:lnSpc>
                          <a:spcPct val="200000"/>
                        </a:lnSpc>
                        <a:spcAft>
                          <a:spcPts val="0"/>
                        </a:spcAft>
                      </a:pPr>
                      <a:r>
                        <a:rPr lang="en-US" sz="2600" baseline="0" dirty="0">
                          <a:effectLst/>
                          <a:latin typeface="Times New Roman" panose="02020603050405020304" pitchFamily="18" charset="0"/>
                          <a:ea typeface="楷体" panose="02010609060101010101" pitchFamily="49" charset="-122"/>
                        </a:rPr>
                        <a:t>U-</a:t>
                      </a:r>
                      <a:r>
                        <a:rPr lang="en-US" sz="2600" baseline="0" dirty="0" err="1">
                          <a:effectLst/>
                          <a:latin typeface="Times New Roman" panose="02020603050405020304" pitchFamily="18" charset="0"/>
                          <a:ea typeface="楷体" panose="02010609060101010101" pitchFamily="49" charset="-122"/>
                        </a:rPr>
                        <a:t>Boot.bin</a:t>
                      </a:r>
                      <a:endParaRPr lang="zh-CN" sz="2600" baseline="0" dirty="0">
                        <a:effectLst/>
                        <a:latin typeface="Times New Roman" panose="02020603050405020304" pitchFamily="18" charset="0"/>
                        <a:ea typeface="楷体" panose="02010609060101010101" pitchFamily="49" charset="-122"/>
                        <a:cs typeface="Times New Roman" panose="02020603050405020304"/>
                      </a:endParaRPr>
                    </a:p>
                  </a:txBody>
                  <a:tcPr marL="68588" marR="68588" marT="0" marB="0" anchor="ctr"/>
                </a:tc>
                <a:tc>
                  <a:txBody>
                    <a:bodyPr/>
                    <a:lstStyle/>
                    <a:p>
                      <a:pPr indent="266700" algn="just">
                        <a:lnSpc>
                          <a:spcPct val="200000"/>
                        </a:lnSpc>
                        <a:spcAft>
                          <a:spcPts val="0"/>
                        </a:spcAft>
                      </a:pPr>
                      <a:r>
                        <a:rPr lang="en-US" sz="2600" baseline="0" dirty="0">
                          <a:effectLst/>
                          <a:latin typeface="Times New Roman" panose="02020603050405020304" pitchFamily="18" charset="0"/>
                          <a:ea typeface="楷体" panose="02010609060101010101" pitchFamily="49" charset="-122"/>
                        </a:rPr>
                        <a:t>U-Boot</a:t>
                      </a:r>
                      <a:r>
                        <a:rPr lang="zh-CN" sz="2600" baseline="0" dirty="0">
                          <a:effectLst/>
                          <a:latin typeface="Times New Roman" panose="02020603050405020304" pitchFamily="18" charset="0"/>
                          <a:ea typeface="楷体" panose="02010609060101010101" pitchFamily="49" charset="-122"/>
                        </a:rPr>
                        <a:t>映像原始的二进制格式</a:t>
                      </a:r>
                      <a:endParaRPr lang="zh-CN" sz="2600" baseline="0" dirty="0">
                        <a:effectLst/>
                        <a:latin typeface="Times New Roman" panose="02020603050405020304" pitchFamily="18" charset="0"/>
                        <a:ea typeface="楷体" panose="02010609060101010101" pitchFamily="49" charset="-122"/>
                        <a:cs typeface="Times New Roman" panose="02020603050405020304"/>
                      </a:endParaRPr>
                    </a:p>
                  </a:txBody>
                  <a:tcPr marL="68588" marR="68588" marT="0" marB="0" anchor="ctr"/>
                </a:tc>
              </a:tr>
              <a:tr h="449111">
                <a:tc>
                  <a:txBody>
                    <a:bodyPr/>
                    <a:lstStyle/>
                    <a:p>
                      <a:pPr indent="266700" algn="just">
                        <a:lnSpc>
                          <a:spcPct val="200000"/>
                        </a:lnSpc>
                        <a:spcAft>
                          <a:spcPts val="0"/>
                        </a:spcAft>
                      </a:pPr>
                      <a:r>
                        <a:rPr lang="en-US" sz="2600" baseline="0" dirty="0">
                          <a:effectLst/>
                          <a:latin typeface="Times New Roman" panose="02020603050405020304" pitchFamily="18" charset="0"/>
                          <a:ea typeface="楷体" panose="02010609060101010101" pitchFamily="49" charset="-122"/>
                        </a:rPr>
                        <a:t>U-</a:t>
                      </a:r>
                      <a:r>
                        <a:rPr lang="en-US" sz="2600" baseline="0" dirty="0" err="1">
                          <a:effectLst/>
                          <a:latin typeface="Times New Roman" panose="02020603050405020304" pitchFamily="18" charset="0"/>
                          <a:ea typeface="楷体" panose="02010609060101010101" pitchFamily="49" charset="-122"/>
                        </a:rPr>
                        <a:t>Boot.src</a:t>
                      </a:r>
                      <a:endParaRPr lang="zh-CN" sz="2600" baseline="0" dirty="0">
                        <a:effectLst/>
                        <a:latin typeface="Times New Roman" panose="02020603050405020304" pitchFamily="18" charset="0"/>
                        <a:ea typeface="楷体" panose="02010609060101010101" pitchFamily="49" charset="-122"/>
                        <a:cs typeface="Times New Roman" panose="02020603050405020304"/>
                      </a:endParaRPr>
                    </a:p>
                  </a:txBody>
                  <a:tcPr marL="68588" marR="68588" marT="0" marB="0" anchor="ctr"/>
                </a:tc>
                <a:tc>
                  <a:txBody>
                    <a:bodyPr/>
                    <a:lstStyle/>
                    <a:p>
                      <a:pPr indent="266700" algn="just">
                        <a:lnSpc>
                          <a:spcPct val="200000"/>
                        </a:lnSpc>
                        <a:spcAft>
                          <a:spcPts val="0"/>
                        </a:spcAft>
                      </a:pPr>
                      <a:r>
                        <a:rPr lang="en-US" sz="2600" baseline="0" dirty="0">
                          <a:effectLst/>
                          <a:latin typeface="Times New Roman" panose="02020603050405020304" pitchFamily="18" charset="0"/>
                          <a:ea typeface="楷体" panose="02010609060101010101" pitchFamily="49" charset="-122"/>
                        </a:rPr>
                        <a:t>U-Boot</a:t>
                      </a:r>
                      <a:r>
                        <a:rPr lang="zh-CN" sz="2600" baseline="0" dirty="0">
                          <a:effectLst/>
                          <a:latin typeface="Times New Roman" panose="02020603050405020304" pitchFamily="18" charset="0"/>
                          <a:ea typeface="楷体" panose="02010609060101010101" pitchFamily="49" charset="-122"/>
                        </a:rPr>
                        <a:t>影响的</a:t>
                      </a:r>
                      <a:r>
                        <a:rPr lang="en-US" sz="2600" baseline="0" dirty="0">
                          <a:effectLst/>
                          <a:latin typeface="Times New Roman" panose="02020603050405020304" pitchFamily="18" charset="0"/>
                          <a:ea typeface="楷体" panose="02010609060101010101" pitchFamily="49" charset="-122"/>
                        </a:rPr>
                        <a:t>S-Record</a:t>
                      </a:r>
                      <a:r>
                        <a:rPr lang="zh-CN" sz="2600" baseline="0" dirty="0">
                          <a:effectLst/>
                          <a:latin typeface="Times New Roman" panose="02020603050405020304" pitchFamily="18" charset="0"/>
                          <a:ea typeface="楷体" panose="02010609060101010101" pitchFamily="49" charset="-122"/>
                        </a:rPr>
                        <a:t>格式</a:t>
                      </a:r>
                      <a:endParaRPr lang="zh-CN" sz="2600" baseline="0" dirty="0">
                        <a:effectLst/>
                        <a:latin typeface="Times New Roman" panose="02020603050405020304" pitchFamily="18" charset="0"/>
                        <a:ea typeface="楷体" panose="02010609060101010101" pitchFamily="49" charset="-122"/>
                        <a:cs typeface="Times New Roman" panose="02020603050405020304"/>
                      </a:endParaRPr>
                    </a:p>
                  </a:txBody>
                  <a:tcPr marL="68588" marR="68588" marT="0" marB="0" anchor="ctr"/>
                </a:tc>
              </a:tr>
            </a:tbl>
          </a:graphicData>
        </a:graphic>
      </p:graphicFrame>
      <p:sp>
        <p:nvSpPr>
          <p:cNvPr id="86038" name="文本框 2"/>
          <p:cNvSpPr txBox="1">
            <a:spLocks noChangeArrowheads="1"/>
          </p:cNvSpPr>
          <p:nvPr/>
        </p:nvSpPr>
        <p:spPr bwMode="auto">
          <a:xfrm>
            <a:off x="3575720" y="1052736"/>
            <a:ext cx="4392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b="0" dirty="0">
                <a:latin typeface="Times New Roman" panose="02020603050405020304" pitchFamily="18" charset="0"/>
                <a:ea typeface="楷体" panose="02010609060101010101" pitchFamily="49" charset="-122"/>
                <a:cs typeface="Times New Roman" panose="02020603050405020304" pitchFamily="18" charset="0"/>
              </a:rPr>
              <a:t>U-BOOT</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编译生成的映像文件</a:t>
            </a:r>
            <a:endParaRPr lang="zh-CN" altLang="en-US"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5. </a:t>
            </a:r>
            <a:r>
              <a:rPr lang="en-US" altLang="zh-CN" sz="2800" b="0" dirty="0">
                <a:solidFill>
                  <a:schemeClr val="tx1"/>
                </a:solidFill>
                <a:latin typeface="Times New Roman" panose="02020603050405020304" pitchFamily="18" charset="0"/>
                <a:ea typeface="+mn-ea"/>
                <a:cs typeface="Times New Roman" panose="02020603050405020304" pitchFamily="18" charset="0"/>
              </a:rPr>
              <a:t>U-Boot</a:t>
            </a:r>
            <a:r>
              <a:rPr lang="zh-CN" altLang="en-US" sz="2800" b="0" dirty="0">
                <a:solidFill>
                  <a:schemeClr val="tx1"/>
                </a:solidFill>
                <a:latin typeface="Times New Roman" panose="02020603050405020304" pitchFamily="18" charset="0"/>
                <a:ea typeface="+mn-ea"/>
                <a:cs typeface="Times New Roman" panose="02020603050405020304" pitchFamily="18" charset="0"/>
              </a:rPr>
              <a:t>移值</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p:cNvSpPr>
            <a:spLocks noChangeArrowheads="1"/>
          </p:cNvSpPr>
          <p:nvPr/>
        </p:nvSpPr>
        <p:spPr bwMode="auto">
          <a:xfrm>
            <a:off x="263352" y="1124744"/>
            <a:ext cx="11665296" cy="390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en-US" altLang="zh-CN" b="0" dirty="0">
                <a:latin typeface="Times New Roman" panose="02020603050405020304" pitchFamily="18" charset="0"/>
                <a:ea typeface="楷体" panose="02010609060101010101" pitchFamily="49" charset="-122"/>
              </a:rPr>
              <a:t>        </a:t>
            </a:r>
            <a:r>
              <a:rPr lang="en-US" altLang="zh-CN" b="0" dirty="0" err="1">
                <a:latin typeface="Times New Roman" panose="02020603050405020304" pitchFamily="18" charset="0"/>
                <a:ea typeface="楷体" panose="02010609060101010101" pitchFamily="49" charset="-122"/>
              </a:rPr>
              <a:t>BootLoader</a:t>
            </a:r>
            <a:r>
              <a:rPr lang="zh-CN" altLang="zh-CN" b="0" dirty="0">
                <a:latin typeface="Times New Roman" panose="02020603050405020304" pitchFamily="18" charset="0"/>
                <a:ea typeface="楷体" panose="02010609060101010101" pitchFamily="49" charset="-122"/>
              </a:rPr>
              <a:t>是嵌入式系统在加电后执行的第一段代码，在它完成</a:t>
            </a:r>
            <a:r>
              <a:rPr lang="en-US" altLang="zh-CN" b="0" dirty="0">
                <a:latin typeface="Times New Roman" panose="02020603050405020304" pitchFamily="18" charset="0"/>
                <a:ea typeface="楷体" panose="02010609060101010101" pitchFamily="49" charset="-122"/>
              </a:rPr>
              <a:t>CPU</a:t>
            </a:r>
            <a:r>
              <a:rPr lang="zh-CN" altLang="zh-CN" b="0" dirty="0">
                <a:latin typeface="Times New Roman" panose="02020603050405020304" pitchFamily="18" charset="0"/>
                <a:ea typeface="楷体" panose="02010609060101010101" pitchFamily="49" charset="-122"/>
              </a:rPr>
              <a:t>和相关硬件的初始化之后，再将操作系统映像或固化的嵌入式应用程序装载到内存中然后跳转到操作系统所在的空间，</a:t>
            </a:r>
            <a:r>
              <a:rPr lang="zh-CN" altLang="zh-CN" dirty="0">
                <a:solidFill>
                  <a:srgbClr val="FF0000"/>
                </a:solidFill>
                <a:latin typeface="Times New Roman" panose="02020603050405020304" pitchFamily="18" charset="0"/>
                <a:ea typeface="楷体" panose="02010609060101010101" pitchFamily="49" charset="-122"/>
              </a:rPr>
              <a:t>启动操作系统运行</a:t>
            </a:r>
            <a:r>
              <a:rPr lang="zh-CN" altLang="zh-CN" b="0" dirty="0">
                <a:latin typeface="Times New Roman" panose="02020603050405020304" pitchFamily="18" charset="0"/>
                <a:ea typeface="楷体" panose="02010609060101010101" pitchFamily="49" charset="-122"/>
              </a:rPr>
              <a:t>。</a:t>
            </a:r>
            <a:endParaRPr lang="en-US" altLang="zh-CN"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Tx/>
              <a:buNone/>
            </a:pPr>
            <a:r>
              <a:rPr lang="en-US" altLang="zh-CN"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对于嵌入式系统而言，</a:t>
            </a:r>
            <a:r>
              <a:rPr lang="en-US" altLang="zh-CN" b="0" dirty="0" err="1">
                <a:latin typeface="Times New Roman" panose="02020603050405020304" pitchFamily="18" charset="0"/>
                <a:ea typeface="楷体" panose="02010609060101010101" pitchFamily="49" charset="-122"/>
              </a:rPr>
              <a:t>BootLoader</a:t>
            </a:r>
            <a:r>
              <a:rPr lang="zh-CN" altLang="zh-CN" b="0" dirty="0">
                <a:latin typeface="Times New Roman" panose="02020603050405020304" pitchFamily="18" charset="0"/>
                <a:ea typeface="楷体" panose="02010609060101010101" pitchFamily="49" charset="-122"/>
              </a:rPr>
              <a:t>是基于特定硬件平台来实现的。因此，几乎不可能为所有的嵌入式系统建立一个通用的</a:t>
            </a:r>
            <a:r>
              <a:rPr lang="en-US" altLang="zh-CN" b="0" dirty="0" err="1">
                <a:latin typeface="Times New Roman" panose="02020603050405020304" pitchFamily="18" charset="0"/>
                <a:ea typeface="楷体" panose="02010609060101010101" pitchFamily="49" charset="-122"/>
              </a:rPr>
              <a:t>BootLoader</a:t>
            </a:r>
            <a:r>
              <a:rPr lang="zh-CN" altLang="zh-CN" b="0" dirty="0">
                <a:latin typeface="Times New Roman" panose="02020603050405020304" pitchFamily="18" charset="0"/>
                <a:ea typeface="楷体" panose="02010609060101010101" pitchFamily="49" charset="-122"/>
              </a:rPr>
              <a:t>，</a:t>
            </a:r>
            <a:r>
              <a:rPr lang="zh-CN" altLang="zh-CN" dirty="0">
                <a:solidFill>
                  <a:srgbClr val="FF0000"/>
                </a:solidFill>
                <a:latin typeface="Times New Roman" panose="02020603050405020304" pitchFamily="18" charset="0"/>
                <a:ea typeface="楷体" panose="02010609060101010101" pitchFamily="49" charset="-122"/>
              </a:rPr>
              <a:t>不同的处理器架构都有不同的</a:t>
            </a:r>
            <a:r>
              <a:rPr lang="en-US" altLang="zh-CN" dirty="0" err="1">
                <a:solidFill>
                  <a:srgbClr val="FF0000"/>
                </a:solidFill>
                <a:latin typeface="Times New Roman" panose="02020603050405020304" pitchFamily="18" charset="0"/>
                <a:ea typeface="楷体" panose="02010609060101010101" pitchFamily="49" charset="-122"/>
              </a:rPr>
              <a:t>BootLoader</a:t>
            </a:r>
            <a:r>
              <a:rPr lang="zh-CN" altLang="zh-CN" dirty="0">
                <a:solidFill>
                  <a:srgbClr val="FF0000"/>
                </a:solidFill>
                <a:latin typeface="Times New Roman" panose="02020603050405020304" pitchFamily="18" charset="0"/>
                <a:ea typeface="楷体" panose="02010609060101010101" pitchFamily="49" charset="-122"/>
              </a:rPr>
              <a:t>。</a:t>
            </a:r>
            <a:endParaRPr lang="en-US" altLang="zh-CN" dirty="0">
              <a:solidFill>
                <a:srgbClr val="FF0000"/>
              </a:solidFill>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Tx/>
              <a:buNone/>
            </a:pPr>
            <a:r>
              <a:rPr lang="en-US" altLang="zh-CN" dirty="0" err="1">
                <a:solidFill>
                  <a:srgbClr val="FF0000"/>
                </a:solidFill>
                <a:latin typeface="Times New Roman" panose="02020603050405020304" pitchFamily="18" charset="0"/>
                <a:ea typeface="楷体" panose="02010609060101010101" pitchFamily="49" charset="-122"/>
              </a:rPr>
              <a:t>BootLoader</a:t>
            </a:r>
            <a:r>
              <a:rPr lang="zh-CN" altLang="zh-CN" dirty="0">
                <a:solidFill>
                  <a:srgbClr val="FF0000"/>
                </a:solidFill>
                <a:latin typeface="Times New Roman" panose="02020603050405020304" pitchFamily="18" charset="0"/>
                <a:ea typeface="楷体" panose="02010609060101010101" pitchFamily="49" charset="-122"/>
              </a:rPr>
              <a:t>不仅依赖于</a:t>
            </a:r>
            <a:r>
              <a:rPr lang="en-US" altLang="zh-CN" dirty="0">
                <a:solidFill>
                  <a:srgbClr val="FF0000"/>
                </a:solidFill>
                <a:latin typeface="Times New Roman" panose="02020603050405020304" pitchFamily="18" charset="0"/>
                <a:ea typeface="楷体" panose="02010609060101010101" pitchFamily="49" charset="-122"/>
              </a:rPr>
              <a:t>CPU</a:t>
            </a:r>
            <a:r>
              <a:rPr lang="zh-CN" altLang="zh-CN" dirty="0">
                <a:solidFill>
                  <a:srgbClr val="FF0000"/>
                </a:solidFill>
                <a:latin typeface="Times New Roman" panose="02020603050405020304" pitchFamily="18" charset="0"/>
                <a:ea typeface="楷体" panose="02010609060101010101" pitchFamily="49" charset="-122"/>
              </a:rPr>
              <a:t>的体系结构，而且依赖于嵌入式系统板级设备的相关配置。</a:t>
            </a:r>
            <a:endParaRPr lang="zh-CN" altLang="zh-CN"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1. </a:t>
            </a:r>
            <a:r>
              <a:rPr lang="zh-CN" altLang="zh-CN" sz="2800" b="0" dirty="0">
                <a:solidFill>
                  <a:schemeClr val="tx1"/>
                </a:solidFill>
                <a:latin typeface="Times New Roman" panose="02020603050405020304" pitchFamily="18" charset="0"/>
                <a:ea typeface="+mn-ea"/>
                <a:cs typeface="Times New Roman" panose="02020603050405020304" pitchFamily="18" charset="0"/>
              </a:rPr>
              <a:t>Boot Loader基本概念与典型结构</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pic>
        <p:nvPicPr>
          <p:cNvPr id="4" name="图形 3" descr="指向右边的反手食指"/>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rot="16200000">
            <a:off x="191344" y="5089272"/>
            <a:ext cx="914400" cy="914400"/>
          </a:xfrm>
          <a:prstGeom prst="rect">
            <a:avLst/>
          </a:prstGeom>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矩形 1"/>
          <p:cNvSpPr>
            <a:spLocks noChangeArrowheads="1"/>
          </p:cNvSpPr>
          <p:nvPr/>
        </p:nvSpPr>
        <p:spPr bwMode="auto">
          <a:xfrm>
            <a:off x="407368" y="1125539"/>
            <a:ext cx="11521280" cy="1776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en-US" altLang="zh-CN" sz="2000" b="0"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4. </a:t>
            </a:r>
            <a:r>
              <a:rPr lang="zh-CN" altLang="zh-CN" dirty="0">
                <a:latin typeface="Times New Roman" panose="02020603050405020304" pitchFamily="18" charset="0"/>
                <a:ea typeface="楷体" panose="02010609060101010101" pitchFamily="49" charset="-122"/>
              </a:rPr>
              <a:t>烧写到开发板上，运行和调试</a:t>
            </a:r>
            <a:endParaRPr lang="zh-CN" altLang="zh-CN" sz="2800" b="0" dirty="0">
              <a:latin typeface="Times New Roman" panose="02020603050405020304" pitchFamily="18" charset="0"/>
              <a:ea typeface="楷体" panose="02010609060101010101" pitchFamily="49" charset="-122"/>
            </a:endParaRPr>
          </a:p>
          <a:p>
            <a:pPr algn="just" eaLnBrk="1" hangingPunct="1">
              <a:lnSpc>
                <a:spcPct val="150000"/>
              </a:lnSpc>
              <a:spcBef>
                <a:spcPct val="0"/>
              </a:spcBef>
              <a:buClrTx/>
              <a:buFont typeface="Arial" panose="020B0604020202020204" pitchFamily="34" charset="0"/>
              <a:buNone/>
            </a:pPr>
            <a:r>
              <a:rPr lang="en-US" altLang="zh-CN" sz="2800" b="0" dirty="0">
                <a:latin typeface="Times New Roman" panose="02020603050405020304" pitchFamily="18" charset="0"/>
                <a:ea typeface="楷体" panose="02010609060101010101" pitchFamily="49" charset="-122"/>
              </a:rPr>
              <a:t>        </a:t>
            </a:r>
            <a:r>
              <a:rPr lang="zh-CN" altLang="zh-CN" b="0" dirty="0">
                <a:latin typeface="Times New Roman" panose="02020603050405020304" pitchFamily="18" charset="0"/>
                <a:ea typeface="楷体" panose="02010609060101010101" pitchFamily="49" charset="-122"/>
              </a:rPr>
              <a:t>新开发的板子没有任何程序可以执行，也不能启动，需要先将</a:t>
            </a:r>
            <a:r>
              <a:rPr lang="en-US" altLang="zh-CN" b="0" dirty="0">
                <a:latin typeface="Times New Roman" panose="02020603050405020304" pitchFamily="18" charset="0"/>
                <a:ea typeface="楷体" panose="02010609060101010101" pitchFamily="49" charset="-122"/>
              </a:rPr>
              <a:t>U-Boot</a:t>
            </a:r>
            <a:r>
              <a:rPr lang="zh-CN" altLang="zh-CN" b="0" dirty="0">
                <a:latin typeface="Times New Roman" panose="02020603050405020304" pitchFamily="18" charset="0"/>
                <a:ea typeface="楷体" panose="02010609060101010101" pitchFamily="49" charset="-122"/>
              </a:rPr>
              <a:t>烧写到</a:t>
            </a:r>
            <a:r>
              <a:rPr lang="en-US" altLang="zh-CN" dirty="0">
                <a:solidFill>
                  <a:srgbClr val="FF0000"/>
                </a:solidFill>
                <a:latin typeface="Times New Roman" panose="02020603050405020304" pitchFamily="18" charset="0"/>
                <a:ea typeface="楷体" panose="02010609060101010101" pitchFamily="49" charset="-122"/>
              </a:rPr>
              <a:t>flash</a:t>
            </a:r>
            <a:r>
              <a:rPr lang="zh-CN" altLang="zh-CN" b="0" dirty="0">
                <a:latin typeface="Times New Roman" panose="02020603050405020304" pitchFamily="18" charset="0"/>
                <a:ea typeface="楷体" panose="02010609060101010101" pitchFamily="49" charset="-122"/>
              </a:rPr>
              <a:t>或者</a:t>
            </a:r>
            <a:r>
              <a:rPr lang="en-US" altLang="zh-CN" b="0" dirty="0">
                <a:latin typeface="Times New Roman" panose="02020603050405020304" pitchFamily="18" charset="0"/>
                <a:ea typeface="楷体" panose="02010609060101010101" pitchFamily="49" charset="-122"/>
              </a:rPr>
              <a:t>SD</a:t>
            </a:r>
            <a:r>
              <a:rPr lang="zh-CN" altLang="zh-CN" b="0" dirty="0">
                <a:latin typeface="Times New Roman" panose="02020603050405020304" pitchFamily="18" charset="0"/>
                <a:ea typeface="楷体" panose="02010609060101010101" pitchFamily="49" charset="-122"/>
              </a:rPr>
              <a:t>卡中。</a:t>
            </a:r>
            <a:r>
              <a:rPr lang="zh-CN" altLang="en-US" b="0" dirty="0">
                <a:latin typeface="Times New Roman" panose="02020603050405020304" pitchFamily="18" charset="0"/>
                <a:ea typeface="楷体" panose="02010609060101010101" pitchFamily="49" charset="-122"/>
              </a:rPr>
              <a:t>可以</a:t>
            </a:r>
            <a:r>
              <a:rPr lang="zh-CN" altLang="zh-CN" b="0" dirty="0">
                <a:latin typeface="Times New Roman" panose="02020603050405020304" pitchFamily="18" charset="0"/>
                <a:ea typeface="楷体" panose="02010609060101010101" pitchFamily="49" charset="-122"/>
              </a:rPr>
              <a:t>使用最为广泛硬件设备的</a:t>
            </a:r>
            <a:r>
              <a:rPr lang="en-US" altLang="zh-CN" b="0" dirty="0">
                <a:latin typeface="Times New Roman" panose="02020603050405020304" pitchFamily="18" charset="0"/>
                <a:ea typeface="楷体" panose="02010609060101010101" pitchFamily="49" charset="-122"/>
              </a:rPr>
              <a:t>JTAG</a:t>
            </a:r>
            <a:r>
              <a:rPr lang="zh-CN" altLang="zh-CN" b="0" dirty="0">
                <a:latin typeface="Times New Roman" panose="02020603050405020304" pitchFamily="18" charset="0"/>
                <a:ea typeface="楷体" panose="02010609060101010101" pitchFamily="49" charset="-122"/>
              </a:rPr>
              <a:t>接口，也可以使用</a:t>
            </a:r>
            <a:r>
              <a:rPr lang="zh-CN" altLang="zh-CN" dirty="0">
                <a:solidFill>
                  <a:srgbClr val="FF0000"/>
                </a:solidFill>
                <a:latin typeface="Times New Roman" panose="02020603050405020304" pitchFamily="18" charset="0"/>
                <a:ea typeface="楷体" panose="02010609060101010101" pitchFamily="49" charset="-122"/>
              </a:rPr>
              <a:t>串口</a:t>
            </a:r>
            <a:r>
              <a:rPr lang="zh-CN" altLang="zh-CN" b="0" dirty="0">
                <a:latin typeface="Times New Roman" panose="02020603050405020304" pitchFamily="18" charset="0"/>
                <a:ea typeface="楷体" panose="02010609060101010101" pitchFamily="49" charset="-122"/>
              </a:rPr>
              <a:t>等方式。</a:t>
            </a:r>
            <a:endParaRPr lang="zh-CN" altLang="en-US" sz="2800"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5. </a:t>
            </a:r>
            <a:r>
              <a:rPr lang="en-US" altLang="zh-CN" sz="2800" b="0" dirty="0">
                <a:solidFill>
                  <a:schemeClr val="tx1"/>
                </a:solidFill>
                <a:latin typeface="Times New Roman" panose="02020603050405020304" pitchFamily="18" charset="0"/>
                <a:ea typeface="+mn-ea"/>
                <a:cs typeface="Times New Roman" panose="02020603050405020304" pitchFamily="18" charset="0"/>
              </a:rPr>
              <a:t>U-Boot</a:t>
            </a:r>
            <a:r>
              <a:rPr lang="zh-CN" altLang="en-US" sz="2800" b="0" dirty="0">
                <a:solidFill>
                  <a:schemeClr val="tx1"/>
                </a:solidFill>
                <a:latin typeface="Times New Roman" panose="02020603050405020304" pitchFamily="18" charset="0"/>
                <a:ea typeface="+mn-ea"/>
                <a:cs typeface="Times New Roman" panose="02020603050405020304" pitchFamily="18" charset="0"/>
              </a:rPr>
              <a:t>移值</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p:cNvGraphicFramePr>
            <a:graphicFrameLocks noGrp="1"/>
          </p:cNvGraphicFramePr>
          <p:nvPr/>
        </p:nvGraphicFramePr>
        <p:xfrm>
          <a:off x="1955800" y="1700808"/>
          <a:ext cx="8280400" cy="3376743"/>
        </p:xfrm>
        <a:graphic>
          <a:graphicData uri="http://schemas.openxmlformats.org/drawingml/2006/table">
            <a:tbl>
              <a:tblPr firstRow="1" bandRow="1">
                <a:tableStyleId>{93296810-A885-4BE3-A3E7-6D5BEEA58F35}</a:tableStyleId>
              </a:tblPr>
              <a:tblGrid>
                <a:gridCol w="3240157"/>
                <a:gridCol w="5040243"/>
              </a:tblGrid>
              <a:tr h="410726">
                <a:tc>
                  <a:txBody>
                    <a:bodyPr/>
                    <a:lstStyle/>
                    <a:p>
                      <a:pPr indent="266700" algn="ctr">
                        <a:lnSpc>
                          <a:spcPct val="150000"/>
                        </a:lnSpc>
                        <a:spcAft>
                          <a:spcPts val="0"/>
                        </a:spcAft>
                      </a:pPr>
                      <a:r>
                        <a:rPr lang="zh-CN" sz="2400" baseline="0" dirty="0">
                          <a:effectLst/>
                          <a:latin typeface="Times New Roman" panose="02020603050405020304" pitchFamily="18" charset="0"/>
                          <a:ea typeface="楷体" panose="02010609060101010101" pitchFamily="49" charset="-122"/>
                        </a:rPr>
                        <a:t>工具名称</a:t>
                      </a:r>
                      <a:endParaRPr lang="zh-CN" sz="2400" baseline="0" dirty="0">
                        <a:effectLst/>
                        <a:latin typeface="Times New Roman" panose="02020603050405020304" pitchFamily="18" charset="0"/>
                        <a:ea typeface="楷体" panose="02010609060101010101" pitchFamily="49" charset="-122"/>
                        <a:cs typeface="Times New Roman" panose="02020603050405020304"/>
                      </a:endParaRPr>
                    </a:p>
                  </a:txBody>
                  <a:tcPr marL="68572" marR="68572" marT="0" marB="0" anchor="ctr"/>
                </a:tc>
                <a:tc>
                  <a:txBody>
                    <a:bodyPr/>
                    <a:lstStyle/>
                    <a:p>
                      <a:pPr indent="266700" algn="ctr">
                        <a:lnSpc>
                          <a:spcPct val="150000"/>
                        </a:lnSpc>
                        <a:spcAft>
                          <a:spcPts val="0"/>
                        </a:spcAft>
                      </a:pPr>
                      <a:r>
                        <a:rPr lang="zh-CN" sz="2400" baseline="0">
                          <a:effectLst/>
                          <a:latin typeface="Times New Roman" panose="02020603050405020304" pitchFamily="18" charset="0"/>
                          <a:ea typeface="楷体" panose="02010609060101010101" pitchFamily="49" charset="-122"/>
                        </a:rPr>
                        <a:t>说明</a:t>
                      </a:r>
                      <a:endParaRPr lang="zh-CN" sz="2400" baseline="0">
                        <a:effectLst/>
                        <a:latin typeface="Times New Roman" panose="02020603050405020304" pitchFamily="18" charset="0"/>
                        <a:ea typeface="楷体" panose="02010609060101010101" pitchFamily="49" charset="-122"/>
                        <a:cs typeface="Times New Roman" panose="02020603050405020304"/>
                      </a:endParaRPr>
                    </a:p>
                  </a:txBody>
                  <a:tcPr marL="68572" marR="68572" marT="0" marB="0" anchor="ctr"/>
                </a:tc>
              </a:tr>
              <a:tr h="414410">
                <a:tc>
                  <a:txBody>
                    <a:bodyPr/>
                    <a:lstStyle/>
                    <a:p>
                      <a:pPr indent="266700" algn="ctr">
                        <a:lnSpc>
                          <a:spcPct val="150000"/>
                        </a:lnSpc>
                        <a:spcAft>
                          <a:spcPts val="0"/>
                        </a:spcAft>
                      </a:pPr>
                      <a:r>
                        <a:rPr lang="en-US" sz="2400" baseline="0" dirty="0" err="1">
                          <a:effectLst/>
                          <a:latin typeface="Times New Roman" panose="02020603050405020304" pitchFamily="18" charset="0"/>
                          <a:ea typeface="楷体" panose="02010609060101010101" pitchFamily="49" charset="-122"/>
                        </a:rPr>
                        <a:t>bmp_logo</a:t>
                      </a:r>
                      <a:endParaRPr lang="zh-CN" sz="2400" baseline="0" dirty="0">
                        <a:effectLst/>
                        <a:latin typeface="Times New Roman" panose="02020603050405020304" pitchFamily="18" charset="0"/>
                        <a:ea typeface="楷体" panose="02010609060101010101" pitchFamily="49" charset="-122"/>
                        <a:cs typeface="Times New Roman" panose="02020603050405020304"/>
                      </a:endParaRPr>
                    </a:p>
                  </a:txBody>
                  <a:tcPr marL="68572" marR="68572" marT="0" marB="0" anchor="ctr"/>
                </a:tc>
                <a:tc>
                  <a:txBody>
                    <a:bodyPr/>
                    <a:lstStyle/>
                    <a:p>
                      <a:pPr indent="266700" algn="ctr">
                        <a:lnSpc>
                          <a:spcPct val="150000"/>
                        </a:lnSpc>
                        <a:spcAft>
                          <a:spcPts val="0"/>
                        </a:spcAft>
                      </a:pPr>
                      <a:r>
                        <a:rPr lang="zh-CN" sz="2400" baseline="0">
                          <a:effectLst/>
                          <a:latin typeface="Times New Roman" panose="02020603050405020304" pitchFamily="18" charset="0"/>
                          <a:ea typeface="楷体" panose="02010609060101010101" pitchFamily="49" charset="-122"/>
                        </a:rPr>
                        <a:t>制作标记的位图结构体</a:t>
                      </a:r>
                      <a:endParaRPr lang="zh-CN" sz="2400" baseline="0">
                        <a:effectLst/>
                        <a:latin typeface="Times New Roman" panose="02020603050405020304" pitchFamily="18" charset="0"/>
                        <a:ea typeface="楷体" panose="02010609060101010101" pitchFamily="49" charset="-122"/>
                        <a:cs typeface="Times New Roman" panose="02020603050405020304"/>
                      </a:endParaRPr>
                    </a:p>
                  </a:txBody>
                  <a:tcPr marL="68572" marR="68572" marT="0" marB="0" anchor="ctr"/>
                </a:tc>
              </a:tr>
              <a:tr h="414410">
                <a:tc>
                  <a:txBody>
                    <a:bodyPr/>
                    <a:lstStyle/>
                    <a:p>
                      <a:pPr indent="266700" algn="ctr">
                        <a:lnSpc>
                          <a:spcPct val="150000"/>
                        </a:lnSpc>
                        <a:spcAft>
                          <a:spcPts val="0"/>
                        </a:spcAft>
                      </a:pPr>
                      <a:r>
                        <a:rPr lang="en-US" sz="2400" baseline="0" dirty="0" err="1">
                          <a:effectLst/>
                          <a:latin typeface="Times New Roman" panose="02020603050405020304" pitchFamily="18" charset="0"/>
                          <a:ea typeface="楷体" panose="02010609060101010101" pitchFamily="49" charset="-122"/>
                        </a:rPr>
                        <a:t>envcrc</a:t>
                      </a:r>
                      <a:endParaRPr lang="zh-CN" sz="2400" baseline="0" dirty="0">
                        <a:effectLst/>
                        <a:latin typeface="Times New Roman" panose="02020603050405020304" pitchFamily="18" charset="0"/>
                        <a:ea typeface="楷体" panose="02010609060101010101" pitchFamily="49" charset="-122"/>
                        <a:cs typeface="Times New Roman" panose="02020603050405020304"/>
                      </a:endParaRPr>
                    </a:p>
                  </a:txBody>
                  <a:tcPr marL="68572" marR="68572" marT="0" marB="0" anchor="ctr"/>
                </a:tc>
                <a:tc>
                  <a:txBody>
                    <a:bodyPr/>
                    <a:lstStyle/>
                    <a:p>
                      <a:pPr indent="266700" algn="ctr">
                        <a:lnSpc>
                          <a:spcPct val="150000"/>
                        </a:lnSpc>
                        <a:spcAft>
                          <a:spcPts val="0"/>
                        </a:spcAft>
                      </a:pPr>
                      <a:r>
                        <a:rPr lang="zh-CN" sz="2400" baseline="0" dirty="0">
                          <a:effectLst/>
                          <a:latin typeface="Times New Roman" panose="02020603050405020304" pitchFamily="18" charset="0"/>
                          <a:ea typeface="楷体" panose="02010609060101010101" pitchFamily="49" charset="-122"/>
                        </a:rPr>
                        <a:t>检验</a:t>
                      </a:r>
                      <a:r>
                        <a:rPr lang="en-US" sz="2400" baseline="0" dirty="0">
                          <a:effectLst/>
                          <a:latin typeface="Times New Roman" panose="02020603050405020304" pitchFamily="18" charset="0"/>
                          <a:ea typeface="楷体" panose="02010609060101010101" pitchFamily="49" charset="-122"/>
                        </a:rPr>
                        <a:t>U-Boot</a:t>
                      </a:r>
                      <a:r>
                        <a:rPr lang="zh-CN" sz="2400" baseline="0" dirty="0">
                          <a:effectLst/>
                          <a:latin typeface="Times New Roman" panose="02020603050405020304" pitchFamily="18" charset="0"/>
                          <a:ea typeface="楷体" panose="02010609060101010101" pitchFamily="49" charset="-122"/>
                        </a:rPr>
                        <a:t>内部嵌入的环境变量</a:t>
                      </a:r>
                      <a:endParaRPr lang="zh-CN" sz="2400" baseline="0" dirty="0">
                        <a:effectLst/>
                        <a:latin typeface="Times New Roman" panose="02020603050405020304" pitchFamily="18" charset="0"/>
                        <a:ea typeface="楷体" panose="02010609060101010101" pitchFamily="49" charset="-122"/>
                        <a:cs typeface="Times New Roman" panose="02020603050405020304"/>
                      </a:endParaRPr>
                    </a:p>
                  </a:txBody>
                  <a:tcPr marL="68572" marR="68572" marT="0" marB="0" anchor="ctr"/>
                </a:tc>
              </a:tr>
              <a:tr h="414410">
                <a:tc>
                  <a:txBody>
                    <a:bodyPr/>
                    <a:lstStyle/>
                    <a:p>
                      <a:pPr indent="266700" algn="ctr">
                        <a:lnSpc>
                          <a:spcPct val="150000"/>
                        </a:lnSpc>
                        <a:spcAft>
                          <a:spcPts val="0"/>
                        </a:spcAft>
                      </a:pPr>
                      <a:r>
                        <a:rPr lang="en-US" sz="2400" baseline="0" dirty="0" err="1">
                          <a:effectLst/>
                          <a:latin typeface="Times New Roman" panose="02020603050405020304" pitchFamily="18" charset="0"/>
                          <a:ea typeface="楷体" panose="02010609060101010101" pitchFamily="49" charset="-122"/>
                        </a:rPr>
                        <a:t>gen_eth_addr</a:t>
                      </a:r>
                      <a:endParaRPr lang="zh-CN" sz="2400" baseline="0" dirty="0">
                        <a:effectLst/>
                        <a:latin typeface="Times New Roman" panose="02020603050405020304" pitchFamily="18" charset="0"/>
                        <a:ea typeface="楷体" panose="02010609060101010101" pitchFamily="49" charset="-122"/>
                        <a:cs typeface="Times New Roman" panose="02020603050405020304"/>
                      </a:endParaRPr>
                    </a:p>
                  </a:txBody>
                  <a:tcPr marL="68572" marR="68572" marT="0" marB="0" anchor="ctr"/>
                </a:tc>
                <a:tc>
                  <a:txBody>
                    <a:bodyPr/>
                    <a:lstStyle/>
                    <a:p>
                      <a:pPr indent="266700" algn="ctr">
                        <a:lnSpc>
                          <a:spcPct val="150000"/>
                        </a:lnSpc>
                        <a:spcAft>
                          <a:spcPts val="0"/>
                        </a:spcAft>
                      </a:pPr>
                      <a:r>
                        <a:rPr lang="zh-CN" sz="2400" baseline="0" dirty="0">
                          <a:effectLst/>
                          <a:latin typeface="Times New Roman" panose="02020603050405020304" pitchFamily="18" charset="0"/>
                          <a:ea typeface="楷体" panose="02010609060101010101" pitchFamily="49" charset="-122"/>
                        </a:rPr>
                        <a:t>生成以太网接口</a:t>
                      </a:r>
                      <a:r>
                        <a:rPr lang="en-US" sz="2400" baseline="0" dirty="0">
                          <a:effectLst/>
                          <a:latin typeface="Times New Roman" panose="02020603050405020304" pitchFamily="18" charset="0"/>
                          <a:ea typeface="楷体" panose="02010609060101010101" pitchFamily="49" charset="-122"/>
                        </a:rPr>
                        <a:t>MAC</a:t>
                      </a:r>
                      <a:r>
                        <a:rPr lang="zh-CN" sz="2400" baseline="0" dirty="0">
                          <a:effectLst/>
                          <a:latin typeface="Times New Roman" panose="02020603050405020304" pitchFamily="18" charset="0"/>
                          <a:ea typeface="楷体" panose="02010609060101010101" pitchFamily="49" charset="-122"/>
                        </a:rPr>
                        <a:t>地址</a:t>
                      </a:r>
                      <a:endParaRPr lang="zh-CN" sz="2400" baseline="0" dirty="0">
                        <a:effectLst/>
                        <a:latin typeface="Times New Roman" panose="02020603050405020304" pitchFamily="18" charset="0"/>
                        <a:ea typeface="楷体" panose="02010609060101010101" pitchFamily="49" charset="-122"/>
                        <a:cs typeface="Times New Roman" panose="02020603050405020304"/>
                      </a:endParaRPr>
                    </a:p>
                  </a:txBody>
                  <a:tcPr marL="68572" marR="68572" marT="0" marB="0" anchor="ctr"/>
                </a:tc>
              </a:tr>
              <a:tr h="414410">
                <a:tc>
                  <a:txBody>
                    <a:bodyPr/>
                    <a:lstStyle/>
                    <a:p>
                      <a:pPr indent="266700" algn="ctr">
                        <a:lnSpc>
                          <a:spcPct val="150000"/>
                        </a:lnSpc>
                        <a:spcAft>
                          <a:spcPts val="0"/>
                        </a:spcAft>
                      </a:pPr>
                      <a:r>
                        <a:rPr lang="en-US" sz="2400" baseline="0" dirty="0">
                          <a:effectLst/>
                          <a:latin typeface="Times New Roman" panose="02020603050405020304" pitchFamily="18" charset="0"/>
                          <a:ea typeface="楷体" panose="02010609060101010101" pitchFamily="49" charset="-122"/>
                        </a:rPr>
                        <a:t>Img2srec</a:t>
                      </a:r>
                      <a:endParaRPr lang="zh-CN" sz="2400" baseline="0" dirty="0">
                        <a:effectLst/>
                        <a:latin typeface="Times New Roman" panose="02020603050405020304" pitchFamily="18" charset="0"/>
                        <a:ea typeface="楷体" panose="02010609060101010101" pitchFamily="49" charset="-122"/>
                        <a:cs typeface="Times New Roman" panose="02020603050405020304"/>
                      </a:endParaRPr>
                    </a:p>
                  </a:txBody>
                  <a:tcPr marL="68572" marR="68572" marT="0" marB="0" anchor="ctr"/>
                </a:tc>
                <a:tc>
                  <a:txBody>
                    <a:bodyPr/>
                    <a:lstStyle/>
                    <a:p>
                      <a:pPr indent="266700" algn="ctr">
                        <a:lnSpc>
                          <a:spcPct val="150000"/>
                        </a:lnSpc>
                        <a:spcAft>
                          <a:spcPts val="0"/>
                        </a:spcAft>
                      </a:pPr>
                      <a:r>
                        <a:rPr lang="zh-CN" sz="2400" baseline="0" dirty="0">
                          <a:effectLst/>
                          <a:latin typeface="Times New Roman" panose="02020603050405020304" pitchFamily="18" charset="0"/>
                          <a:ea typeface="楷体" panose="02010609060101010101" pitchFamily="49" charset="-122"/>
                        </a:rPr>
                        <a:t>转换</a:t>
                      </a:r>
                      <a:r>
                        <a:rPr lang="en-US" sz="2400" baseline="0" dirty="0">
                          <a:effectLst/>
                          <a:latin typeface="Times New Roman" panose="02020603050405020304" pitchFamily="18" charset="0"/>
                          <a:ea typeface="楷体" panose="02010609060101010101" pitchFamily="49" charset="-122"/>
                        </a:rPr>
                        <a:t>SREC</a:t>
                      </a:r>
                      <a:r>
                        <a:rPr lang="zh-CN" sz="2400" baseline="0" dirty="0">
                          <a:effectLst/>
                          <a:latin typeface="Times New Roman" panose="02020603050405020304" pitchFamily="18" charset="0"/>
                          <a:ea typeface="楷体" panose="02010609060101010101" pitchFamily="49" charset="-122"/>
                        </a:rPr>
                        <a:t>格式映像</a:t>
                      </a:r>
                      <a:endParaRPr lang="zh-CN" sz="2400" baseline="0" dirty="0">
                        <a:effectLst/>
                        <a:latin typeface="Times New Roman" panose="02020603050405020304" pitchFamily="18" charset="0"/>
                        <a:ea typeface="楷体" panose="02010609060101010101" pitchFamily="49" charset="-122"/>
                        <a:cs typeface="Times New Roman" panose="02020603050405020304"/>
                      </a:endParaRPr>
                    </a:p>
                  </a:txBody>
                  <a:tcPr marL="68572" marR="68572" marT="0" marB="0" anchor="ctr"/>
                </a:tc>
              </a:tr>
              <a:tr h="414410">
                <a:tc>
                  <a:txBody>
                    <a:bodyPr/>
                    <a:lstStyle/>
                    <a:p>
                      <a:pPr indent="266700" algn="ctr">
                        <a:lnSpc>
                          <a:spcPct val="150000"/>
                        </a:lnSpc>
                        <a:spcAft>
                          <a:spcPts val="0"/>
                        </a:spcAft>
                      </a:pPr>
                      <a:r>
                        <a:rPr lang="en-US" sz="2400" baseline="0" dirty="0" err="1">
                          <a:effectLst/>
                          <a:latin typeface="Times New Roman" panose="02020603050405020304" pitchFamily="18" charset="0"/>
                          <a:ea typeface="楷体" panose="02010609060101010101" pitchFamily="49" charset="-122"/>
                        </a:rPr>
                        <a:t>mkimage</a:t>
                      </a:r>
                      <a:endParaRPr lang="zh-CN" sz="2400" baseline="0" dirty="0">
                        <a:effectLst/>
                        <a:latin typeface="Times New Roman" panose="02020603050405020304" pitchFamily="18" charset="0"/>
                        <a:ea typeface="楷体" panose="02010609060101010101" pitchFamily="49" charset="-122"/>
                        <a:cs typeface="Times New Roman" panose="02020603050405020304"/>
                      </a:endParaRPr>
                    </a:p>
                  </a:txBody>
                  <a:tcPr marL="68572" marR="68572" marT="0" marB="0" anchor="ctr"/>
                </a:tc>
                <a:tc>
                  <a:txBody>
                    <a:bodyPr/>
                    <a:lstStyle/>
                    <a:p>
                      <a:pPr indent="266700" algn="ctr">
                        <a:lnSpc>
                          <a:spcPct val="150000"/>
                        </a:lnSpc>
                        <a:spcAft>
                          <a:spcPts val="0"/>
                        </a:spcAft>
                      </a:pPr>
                      <a:r>
                        <a:rPr lang="zh-CN" sz="2400" baseline="0" dirty="0">
                          <a:effectLst/>
                          <a:latin typeface="Times New Roman" panose="02020603050405020304" pitchFamily="18" charset="0"/>
                          <a:ea typeface="楷体" panose="02010609060101010101" pitchFamily="49" charset="-122"/>
                        </a:rPr>
                        <a:t>转换</a:t>
                      </a:r>
                      <a:r>
                        <a:rPr lang="en-US" sz="2400" baseline="0" dirty="0">
                          <a:effectLst/>
                          <a:latin typeface="Times New Roman" panose="02020603050405020304" pitchFamily="18" charset="0"/>
                          <a:ea typeface="楷体" panose="02010609060101010101" pitchFamily="49" charset="-122"/>
                        </a:rPr>
                        <a:t>U-Boot</a:t>
                      </a:r>
                      <a:r>
                        <a:rPr lang="zh-CN" sz="2400" baseline="0" dirty="0">
                          <a:effectLst/>
                          <a:latin typeface="Times New Roman" panose="02020603050405020304" pitchFamily="18" charset="0"/>
                          <a:ea typeface="楷体" panose="02010609060101010101" pitchFamily="49" charset="-122"/>
                        </a:rPr>
                        <a:t>格式映像</a:t>
                      </a:r>
                      <a:endParaRPr lang="zh-CN" sz="2400" baseline="0" dirty="0">
                        <a:effectLst/>
                        <a:latin typeface="Times New Roman" panose="02020603050405020304" pitchFamily="18" charset="0"/>
                        <a:ea typeface="楷体" panose="02010609060101010101" pitchFamily="49" charset="-122"/>
                        <a:cs typeface="Times New Roman" panose="02020603050405020304"/>
                      </a:endParaRPr>
                    </a:p>
                  </a:txBody>
                  <a:tcPr marL="68572" marR="68572" marT="0" marB="0" anchor="ctr"/>
                </a:tc>
              </a:tr>
              <a:tr h="414410">
                <a:tc>
                  <a:txBody>
                    <a:bodyPr/>
                    <a:lstStyle/>
                    <a:p>
                      <a:pPr indent="266700" algn="ctr">
                        <a:lnSpc>
                          <a:spcPct val="150000"/>
                        </a:lnSpc>
                        <a:spcAft>
                          <a:spcPts val="0"/>
                        </a:spcAft>
                      </a:pPr>
                      <a:r>
                        <a:rPr lang="en-US" sz="2400" baseline="0" dirty="0">
                          <a:effectLst/>
                          <a:latin typeface="Times New Roman" panose="02020603050405020304" pitchFamily="18" charset="0"/>
                          <a:ea typeface="楷体" panose="02010609060101010101" pitchFamily="49" charset="-122"/>
                        </a:rPr>
                        <a:t>updater</a:t>
                      </a:r>
                      <a:endParaRPr lang="zh-CN" sz="2400" baseline="0" dirty="0">
                        <a:effectLst/>
                        <a:latin typeface="Times New Roman" panose="02020603050405020304" pitchFamily="18" charset="0"/>
                        <a:ea typeface="楷体" panose="02010609060101010101" pitchFamily="49" charset="-122"/>
                        <a:cs typeface="Times New Roman" panose="02020603050405020304"/>
                      </a:endParaRPr>
                    </a:p>
                  </a:txBody>
                  <a:tcPr marL="68572" marR="68572" marT="0" marB="0" anchor="ctr"/>
                </a:tc>
                <a:tc>
                  <a:txBody>
                    <a:bodyPr/>
                    <a:lstStyle/>
                    <a:p>
                      <a:pPr indent="266700" algn="ctr">
                        <a:lnSpc>
                          <a:spcPct val="150000"/>
                        </a:lnSpc>
                        <a:spcAft>
                          <a:spcPts val="0"/>
                        </a:spcAft>
                      </a:pPr>
                      <a:r>
                        <a:rPr lang="en-US" sz="2400" baseline="0" dirty="0">
                          <a:effectLst/>
                          <a:latin typeface="Times New Roman" panose="02020603050405020304" pitchFamily="18" charset="0"/>
                          <a:ea typeface="楷体" panose="02010609060101010101" pitchFamily="49" charset="-122"/>
                        </a:rPr>
                        <a:t>U-Boot</a:t>
                      </a:r>
                      <a:r>
                        <a:rPr lang="zh-CN" sz="2400" baseline="0" dirty="0">
                          <a:effectLst/>
                          <a:latin typeface="Times New Roman" panose="02020603050405020304" pitchFamily="18" charset="0"/>
                          <a:ea typeface="楷体" panose="02010609060101010101" pitchFamily="49" charset="-122"/>
                        </a:rPr>
                        <a:t>自动更新升级工具</a:t>
                      </a:r>
                      <a:endParaRPr lang="zh-CN" sz="2400" baseline="0" dirty="0">
                        <a:effectLst/>
                        <a:latin typeface="Times New Roman" panose="02020603050405020304" pitchFamily="18" charset="0"/>
                        <a:ea typeface="楷体" panose="02010609060101010101" pitchFamily="49" charset="-122"/>
                        <a:cs typeface="Times New Roman" panose="02020603050405020304"/>
                      </a:endParaRPr>
                    </a:p>
                  </a:txBody>
                  <a:tcPr marL="68572" marR="68572" marT="0" marB="0" anchor="ctr"/>
                </a:tc>
              </a:tr>
            </a:tbl>
          </a:graphicData>
        </a:graphic>
      </p:graphicFrame>
      <p:sp>
        <p:nvSpPr>
          <p:cNvPr id="88092" name="Rectangle 1"/>
          <p:cNvSpPr>
            <a:spLocks noChangeArrowheads="1"/>
          </p:cNvSpPr>
          <p:nvPr/>
        </p:nvSpPr>
        <p:spPr bwMode="auto">
          <a:xfrm>
            <a:off x="4498975" y="981076"/>
            <a:ext cx="26431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 typeface="Arial" panose="020B0604020202020204" pitchFamily="34" charset="0"/>
              <a:buNone/>
            </a:pPr>
            <a:r>
              <a:rPr lang="en-US" altLang="zh-CN" b="0">
                <a:solidFill>
                  <a:srgbClr val="333333"/>
                </a:solidFill>
                <a:latin typeface="Times New Roman" panose="02020603050405020304" pitchFamily="18" charset="0"/>
                <a:ea typeface="楷体" panose="02010609060101010101" pitchFamily="49" charset="-122"/>
                <a:cs typeface="Arial" panose="020B0604020202020204" pitchFamily="34" charset="0"/>
              </a:rPr>
              <a:t>U-Boot</a:t>
            </a:r>
            <a:r>
              <a:rPr lang="zh-CN" altLang="en-US" b="0">
                <a:solidFill>
                  <a:srgbClr val="333333"/>
                </a:solidFill>
                <a:latin typeface="Times New Roman" panose="02020603050405020304" pitchFamily="18" charset="0"/>
                <a:ea typeface="楷体" panose="02010609060101010101" pitchFamily="49" charset="-122"/>
                <a:cs typeface="Arial" panose="020B0604020202020204" pitchFamily="34" charset="0"/>
              </a:rPr>
              <a:t>常用工具</a:t>
            </a:r>
            <a:endParaRPr lang="zh-CN" altLang="en-US" b="0">
              <a:latin typeface="Times New Roman" panose="02020603050405020304" pitchFamily="18" charset="0"/>
              <a:ea typeface="楷体" panose="02010609060101010101" pitchFamily="49" charset="-122"/>
              <a:cs typeface="Arial" panose="020B0604020202020204" pitchFamily="34" charset="0"/>
            </a:endParaRPr>
          </a:p>
        </p:txBody>
      </p:sp>
      <p:sp>
        <p:nvSpPr>
          <p:cNvPr id="3"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5. </a:t>
            </a:r>
            <a:r>
              <a:rPr lang="en-US" altLang="zh-CN" sz="2800" b="0" dirty="0">
                <a:solidFill>
                  <a:schemeClr val="tx1"/>
                </a:solidFill>
                <a:latin typeface="Times New Roman" panose="02020603050405020304" pitchFamily="18" charset="0"/>
                <a:ea typeface="+mn-ea"/>
                <a:cs typeface="Times New Roman" panose="02020603050405020304" pitchFamily="18" charset="0"/>
              </a:rPr>
              <a:t>U-Boot</a:t>
            </a:r>
            <a:r>
              <a:rPr lang="zh-CN" altLang="en-US" sz="2800" b="0" dirty="0">
                <a:solidFill>
                  <a:schemeClr val="tx1"/>
                </a:solidFill>
                <a:latin typeface="Times New Roman" panose="02020603050405020304" pitchFamily="18" charset="0"/>
                <a:ea typeface="+mn-ea"/>
                <a:cs typeface="Times New Roman" panose="02020603050405020304" pitchFamily="18" charset="0"/>
              </a:rPr>
              <a:t>移值</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3648076" y="0"/>
            <a:ext cx="37449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3200">
                <a:latin typeface="Arial" panose="020B0604020202020204" pitchFamily="34" charset="0"/>
                <a:ea typeface="宋体" panose="02010600030101010101" pitchFamily="2" charset="-122"/>
              </a:rPr>
              <a:t>目    录 </a:t>
            </a:r>
            <a:endParaRPr lang="zh-CN" altLang="en-US" sz="3200">
              <a:latin typeface="Arial" panose="020B0604020202020204" pitchFamily="34" charset="0"/>
              <a:ea typeface="宋体" panose="02010600030101010101" pitchFamily="2" charset="-122"/>
            </a:endParaRPr>
          </a:p>
        </p:txBody>
      </p:sp>
      <p:sp>
        <p:nvSpPr>
          <p:cNvPr id="19459" name="矩形 2"/>
          <p:cNvSpPr>
            <a:spLocks noChangeArrowheads="1"/>
          </p:cNvSpPr>
          <p:nvPr/>
        </p:nvSpPr>
        <p:spPr bwMode="auto">
          <a:xfrm>
            <a:off x="2243139" y="765175"/>
            <a:ext cx="7705725"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zh-CN" sz="3200" dirty="0">
                <a:solidFill>
                  <a:schemeClr val="accent2"/>
                </a:solidFill>
              </a:rPr>
              <a:t>Boot Loader基本概念与典型结构</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2.  </a:t>
            </a:r>
            <a:r>
              <a:rPr lang="zh-CN" altLang="zh-CN" sz="3200" dirty="0">
                <a:solidFill>
                  <a:schemeClr val="accent2"/>
                </a:solidFill>
              </a:rPr>
              <a:t>U-Boot </a:t>
            </a:r>
            <a:endParaRPr lang="en-US" altLang="zh-CN" sz="3200" dirty="0">
              <a:solidFill>
                <a:schemeClr val="accent2"/>
              </a:solidFill>
            </a:endParaRPr>
          </a:p>
          <a:p>
            <a:pPr eaLnBrk="1" hangingPunct="1">
              <a:lnSpc>
                <a:spcPct val="150000"/>
              </a:lnSpc>
              <a:spcBef>
                <a:spcPct val="0"/>
              </a:spcBef>
              <a:buClrTx/>
              <a:buNone/>
            </a:pPr>
            <a:r>
              <a:rPr lang="zh-CN" altLang="zh-CN" sz="3200" dirty="0">
                <a:solidFill>
                  <a:schemeClr val="accent2"/>
                </a:solidFill>
              </a:rPr>
              <a:t>3</a:t>
            </a:r>
            <a:r>
              <a:rPr lang="en-US" altLang="zh-CN" sz="3200" dirty="0">
                <a:solidFill>
                  <a:schemeClr val="accent2"/>
                </a:solidFill>
              </a:rPr>
              <a:t>.</a:t>
            </a:r>
            <a:r>
              <a:rPr lang="zh-CN" altLang="zh-CN" sz="3200" dirty="0">
                <a:solidFill>
                  <a:schemeClr val="accent2"/>
                </a:solidFill>
              </a:rPr>
              <a:t> 交叉开发环境的建立</a:t>
            </a:r>
            <a:endParaRPr lang="zh-CN" altLang="zh-CN" sz="3200" dirty="0">
              <a:solidFill>
                <a:schemeClr val="accent2"/>
              </a:solidFill>
            </a:endParaRPr>
          </a:p>
          <a:p>
            <a:pPr eaLnBrk="1" hangingPunct="1">
              <a:lnSpc>
                <a:spcPct val="150000"/>
              </a:lnSpc>
              <a:spcBef>
                <a:spcPct val="0"/>
              </a:spcBef>
              <a:buClrTx/>
              <a:buNone/>
            </a:pPr>
            <a:r>
              <a:rPr lang="en-US" altLang="zh-CN" sz="3200" dirty="0">
                <a:solidFill>
                  <a:schemeClr val="accent2"/>
                </a:solidFill>
              </a:rPr>
              <a:t>4. </a:t>
            </a:r>
            <a:r>
              <a:rPr lang="zh-CN" altLang="zh-CN" sz="3200" dirty="0">
                <a:solidFill>
                  <a:schemeClr val="accent2"/>
                </a:solidFill>
              </a:rPr>
              <a:t>交叉编译工具链</a:t>
            </a:r>
            <a:endParaRPr lang="en-US" altLang="zh-CN" sz="3200" dirty="0">
              <a:solidFill>
                <a:schemeClr val="accent2"/>
              </a:solidFill>
            </a:endParaRPr>
          </a:p>
          <a:p>
            <a:pPr eaLnBrk="1" hangingPunct="1">
              <a:lnSpc>
                <a:spcPct val="150000"/>
              </a:lnSpc>
              <a:spcBef>
                <a:spcPct val="0"/>
              </a:spcBef>
              <a:buClrTx/>
              <a:buNone/>
            </a:pPr>
            <a:r>
              <a:rPr lang="en-US" altLang="zh-CN" sz="3200" dirty="0">
                <a:solidFill>
                  <a:schemeClr val="accent2"/>
                </a:solidFill>
              </a:rPr>
              <a:t>5. U-Boot</a:t>
            </a:r>
            <a:r>
              <a:rPr lang="zh-CN" altLang="en-US" sz="3200" dirty="0">
                <a:solidFill>
                  <a:schemeClr val="accent2"/>
                </a:solidFill>
              </a:rPr>
              <a:t>移植</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6. </a:t>
            </a:r>
            <a:r>
              <a:rPr lang="zh-CN" altLang="en-US" sz="3200" dirty="0">
                <a:solidFill>
                  <a:srgbClr val="FF0000"/>
                </a:solidFill>
              </a:rPr>
              <a:t>设备驱动介绍</a:t>
            </a:r>
            <a:endParaRPr lang="zh-CN" altLang="en-US" sz="3200" dirty="0">
              <a:solidFill>
                <a:srgbClr val="FF0000"/>
              </a:solidFill>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矩形 2"/>
          <p:cNvSpPr>
            <a:spLocks noChangeArrowheads="1"/>
          </p:cNvSpPr>
          <p:nvPr/>
        </p:nvSpPr>
        <p:spPr bwMode="auto">
          <a:xfrm>
            <a:off x="1775520" y="1268760"/>
            <a:ext cx="6336704" cy="2891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lang="en-US" altLang="zh-CN" sz="3200" b="1" dirty="0">
                <a:solidFill>
                  <a:schemeClr val="accent2"/>
                </a:solidFill>
                <a:latin typeface="Times New Roman" panose="02020603050405020304" pitchFamily="18" charset="0"/>
                <a:ea typeface="楷体" panose="02010609060101010101" pitchFamily="49" charset="-122"/>
              </a:rPr>
              <a:t>6.1  </a:t>
            </a:r>
            <a:r>
              <a:rPr lang="zh-CN" altLang="zh-CN" sz="3200" b="1" dirty="0">
                <a:solidFill>
                  <a:schemeClr val="accent2"/>
                </a:solidFill>
                <a:latin typeface="Times New Roman" panose="02020603050405020304" pitchFamily="18" charset="0"/>
                <a:ea typeface="楷体" panose="02010609060101010101" pitchFamily="49" charset="-122"/>
              </a:rPr>
              <a:t>设备驱动程序开发概述</a:t>
            </a:r>
            <a:endParaRPr lang="en-US" altLang="zh-CN" sz="3200" b="1" dirty="0">
              <a:solidFill>
                <a:schemeClr val="accent2"/>
              </a:solidFill>
              <a:latin typeface="Times New Roman" panose="02020603050405020304" pitchFamily="18" charset="0"/>
              <a:ea typeface="楷体" panose="02010609060101010101" pitchFamily="49" charset="-122"/>
            </a:endParaRPr>
          </a:p>
          <a:p>
            <a:pPr eaLnBrk="1" hangingPunct="1">
              <a:lnSpc>
                <a:spcPct val="200000"/>
              </a:lnSpc>
            </a:pPr>
            <a:r>
              <a:rPr lang="en-US" altLang="zh-CN" sz="3200" b="1" dirty="0">
                <a:solidFill>
                  <a:schemeClr val="accent2"/>
                </a:solidFill>
                <a:latin typeface="Times New Roman" panose="02020603050405020304" pitchFamily="18" charset="0"/>
                <a:ea typeface="楷体" panose="02010609060101010101" pitchFamily="49" charset="-122"/>
              </a:rPr>
              <a:t>6.2  </a:t>
            </a:r>
            <a:r>
              <a:rPr lang="zh-CN" altLang="zh-CN" sz="3200" b="1" dirty="0">
                <a:solidFill>
                  <a:schemeClr val="accent2"/>
                </a:solidFill>
                <a:latin typeface="Times New Roman" panose="02020603050405020304" pitchFamily="18" charset="0"/>
                <a:ea typeface="楷体" panose="02010609060101010101" pitchFamily="49" charset="-122"/>
              </a:rPr>
              <a:t>嵌入式网络设备驱动设计</a:t>
            </a:r>
            <a:endParaRPr lang="en-US" altLang="zh-CN" sz="3200" b="1" dirty="0">
              <a:solidFill>
                <a:schemeClr val="accent2"/>
              </a:solidFill>
              <a:latin typeface="Times New Roman" panose="02020603050405020304" pitchFamily="18" charset="0"/>
              <a:ea typeface="楷体" panose="02010609060101010101" pitchFamily="49" charset="-122"/>
            </a:endParaRPr>
          </a:p>
          <a:p>
            <a:pPr eaLnBrk="1" hangingPunct="1">
              <a:lnSpc>
                <a:spcPct val="200000"/>
              </a:lnSpc>
            </a:pPr>
            <a:r>
              <a:rPr lang="en-US" altLang="zh-CN" sz="3200" b="1" dirty="0">
                <a:solidFill>
                  <a:schemeClr val="accent2"/>
                </a:solidFill>
                <a:latin typeface="Times New Roman" panose="02020603050405020304" pitchFamily="18" charset="0"/>
                <a:ea typeface="楷体" panose="02010609060101010101" pitchFamily="49" charset="-122"/>
              </a:rPr>
              <a:t>6.3  A/D</a:t>
            </a:r>
            <a:r>
              <a:rPr lang="zh-CN" altLang="zh-CN" sz="3200" b="1" dirty="0">
                <a:solidFill>
                  <a:schemeClr val="accent2"/>
                </a:solidFill>
                <a:latin typeface="Times New Roman" panose="02020603050405020304" pitchFamily="18" charset="0"/>
                <a:ea typeface="楷体" panose="02010609060101010101" pitchFamily="49" charset="-122"/>
              </a:rPr>
              <a:t>转换功能驱动实例</a:t>
            </a:r>
            <a:endParaRPr lang="zh-CN" altLang="zh-CN" sz="3200" b="1" dirty="0">
              <a:solidFill>
                <a:schemeClr val="accent2"/>
              </a:solidFill>
              <a:latin typeface="Times New Roman" panose="02020603050405020304" pitchFamily="18" charset="0"/>
              <a:ea typeface="楷体" panose="02010609060101010101" pitchFamily="49" charset="-122"/>
            </a:endParaRPr>
          </a:p>
        </p:txBody>
      </p:sp>
      <p:sp>
        <p:nvSpPr>
          <p:cNvPr id="3"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7260" y="692785"/>
            <a:ext cx="6746875"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矩形 1"/>
          <p:cNvSpPr>
            <a:spLocks noChangeArrowheads="1"/>
          </p:cNvSpPr>
          <p:nvPr/>
        </p:nvSpPr>
        <p:spPr bwMode="auto">
          <a:xfrm>
            <a:off x="4943629" y="5660985"/>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dirty="0"/>
              <a:t>驱动层次结构图</a:t>
            </a:r>
            <a:endParaRPr lang="zh-CN" altLang="zh-CN" dirty="0"/>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1"/>
          <p:cNvSpPr>
            <a:spLocks noChangeArrowheads="1"/>
          </p:cNvSpPr>
          <p:nvPr/>
        </p:nvSpPr>
        <p:spPr bwMode="auto">
          <a:xfrm>
            <a:off x="767408" y="1700808"/>
            <a:ext cx="9720827"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zh-CN" sz="2400" dirty="0">
                <a:latin typeface="楷体" panose="02010609060101010101" pitchFamily="49" charset="-122"/>
                <a:ea typeface="楷体" panose="02010609060101010101" pitchFamily="49" charset="-122"/>
              </a:rPr>
              <a:t>作为</a:t>
            </a:r>
            <a:r>
              <a:rPr lang="en-US" altLang="zh-CN" sz="2400" dirty="0">
                <a:latin typeface="楷体" panose="02010609060101010101" pitchFamily="49" charset="-122"/>
                <a:ea typeface="楷体" panose="02010609060101010101" pitchFamily="49" charset="-122"/>
              </a:rPr>
              <a:t>Linux</a:t>
            </a:r>
            <a:r>
              <a:rPr lang="zh-CN" altLang="zh-CN" sz="2400" dirty="0">
                <a:latin typeface="楷体" panose="02010609060101010101" pitchFamily="49" charset="-122"/>
                <a:ea typeface="楷体" panose="02010609060101010101" pitchFamily="49" charset="-122"/>
              </a:rPr>
              <a:t>内核的重要组成部分，设备驱动程序主要完成以下的功能：</a:t>
            </a:r>
            <a:endParaRPr lang="en-US" altLang="zh-CN" sz="2400" dirty="0">
              <a:latin typeface="楷体" panose="02010609060101010101" pitchFamily="49" charset="-122"/>
              <a:ea typeface="楷体" panose="02010609060101010101" pitchFamily="49" charset="-122"/>
            </a:endParaRPr>
          </a:p>
          <a:p>
            <a:pPr eaLnBrk="1" hangingPunct="1">
              <a:lnSpc>
                <a:spcPct val="150000"/>
              </a:lnSpc>
            </a:pPr>
            <a:r>
              <a:rPr lang="en-US" altLang="zh-CN" sz="2400" dirty="0">
                <a:latin typeface="楷体" panose="02010609060101010101" pitchFamily="49" charset="-122"/>
                <a:ea typeface="楷体" panose="02010609060101010101" pitchFamily="49" charset="-122"/>
              </a:rPr>
              <a:t>(1) </a:t>
            </a:r>
            <a:r>
              <a:rPr lang="zh-CN" altLang="zh-CN" sz="2400" dirty="0">
                <a:latin typeface="楷体" panose="02010609060101010101" pitchFamily="49" charset="-122"/>
                <a:ea typeface="楷体" panose="02010609060101010101" pitchFamily="49" charset="-122"/>
              </a:rPr>
              <a:t>对设备初始化和释放。</a:t>
            </a:r>
            <a:endParaRPr lang="zh-CN" altLang="zh-CN" sz="2400" dirty="0">
              <a:latin typeface="楷体" panose="02010609060101010101" pitchFamily="49" charset="-122"/>
              <a:ea typeface="楷体" panose="02010609060101010101" pitchFamily="49" charset="-122"/>
            </a:endParaRPr>
          </a:p>
          <a:p>
            <a:pPr eaLnBrk="1" hangingPunct="1">
              <a:lnSpc>
                <a:spcPct val="150000"/>
              </a:lnSpc>
            </a:pPr>
            <a:r>
              <a:rPr lang="en-US" altLang="zh-CN" sz="2400" dirty="0">
                <a:latin typeface="楷体" panose="02010609060101010101" pitchFamily="49" charset="-122"/>
                <a:ea typeface="楷体" panose="02010609060101010101" pitchFamily="49" charset="-122"/>
              </a:rPr>
              <a:t>(2) </a:t>
            </a:r>
            <a:r>
              <a:rPr lang="zh-CN" altLang="zh-CN" sz="2400" dirty="0">
                <a:latin typeface="楷体" panose="02010609060101010101" pitchFamily="49" charset="-122"/>
                <a:ea typeface="楷体" panose="02010609060101010101" pitchFamily="49" charset="-122"/>
              </a:rPr>
              <a:t>把数据从内核传送到硬件和从硬件读取数据。</a:t>
            </a:r>
            <a:endParaRPr lang="zh-CN" altLang="zh-CN" sz="2400" dirty="0">
              <a:latin typeface="楷体" panose="02010609060101010101" pitchFamily="49" charset="-122"/>
              <a:ea typeface="楷体" panose="02010609060101010101" pitchFamily="49" charset="-122"/>
            </a:endParaRPr>
          </a:p>
          <a:p>
            <a:pPr eaLnBrk="1" hangingPunct="1">
              <a:lnSpc>
                <a:spcPct val="150000"/>
              </a:lnSpc>
            </a:pPr>
            <a:r>
              <a:rPr lang="en-US" altLang="zh-CN" sz="2400" dirty="0">
                <a:latin typeface="楷体" panose="02010609060101010101" pitchFamily="49" charset="-122"/>
                <a:ea typeface="楷体" panose="02010609060101010101" pitchFamily="49" charset="-122"/>
              </a:rPr>
              <a:t>(3) </a:t>
            </a:r>
            <a:r>
              <a:rPr lang="zh-CN" altLang="zh-CN" sz="2400" dirty="0">
                <a:latin typeface="楷体" panose="02010609060101010101" pitchFamily="49" charset="-122"/>
                <a:ea typeface="楷体" panose="02010609060101010101" pitchFamily="49" charset="-122"/>
              </a:rPr>
              <a:t>读取应用程序传送给设备文件的数据和回送应用程序请求的数据。</a:t>
            </a:r>
            <a:endParaRPr lang="zh-CN" altLang="zh-CN" sz="2400" dirty="0">
              <a:latin typeface="楷体" panose="02010609060101010101" pitchFamily="49" charset="-122"/>
              <a:ea typeface="楷体" panose="02010609060101010101" pitchFamily="49" charset="-122"/>
            </a:endParaRPr>
          </a:p>
          <a:p>
            <a:pPr eaLnBrk="1" hangingPunct="1">
              <a:lnSpc>
                <a:spcPct val="150000"/>
              </a:lnSpc>
            </a:pPr>
            <a:r>
              <a:rPr lang="en-US" altLang="zh-CN" sz="2400" dirty="0">
                <a:latin typeface="楷体" panose="02010609060101010101" pitchFamily="49" charset="-122"/>
                <a:ea typeface="楷体" panose="02010609060101010101" pitchFamily="49" charset="-122"/>
              </a:rPr>
              <a:t>(4) </a:t>
            </a:r>
            <a:r>
              <a:rPr lang="zh-CN" altLang="zh-CN" sz="2400" dirty="0">
                <a:latin typeface="楷体" panose="02010609060101010101" pitchFamily="49" charset="-122"/>
                <a:ea typeface="楷体" panose="02010609060101010101" pitchFamily="49" charset="-122"/>
              </a:rPr>
              <a:t>检测错误和处理中断。</a:t>
            </a:r>
            <a:endParaRPr lang="zh-CN" altLang="zh-CN" sz="2400" dirty="0">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p:cNvSpPr>
            <a:spLocks noChangeArrowheads="1"/>
          </p:cNvSpPr>
          <p:nvPr/>
        </p:nvSpPr>
        <p:spPr bwMode="auto">
          <a:xfrm>
            <a:off x="767408" y="1052736"/>
            <a:ext cx="10945216"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dirty="0">
                <a:latin typeface="Times New Roman" panose="02020603050405020304" pitchFamily="18" charset="0"/>
                <a:ea typeface="楷体" panose="02010609060101010101" pitchFamily="49" charset="-122"/>
              </a:rPr>
              <a:t>Linux </a:t>
            </a:r>
            <a:r>
              <a:rPr lang="zh-CN" altLang="zh-CN" sz="2400" dirty="0">
                <a:latin typeface="Times New Roman" panose="02020603050405020304" pitchFamily="18" charset="0"/>
                <a:ea typeface="楷体" panose="02010609060101010101" pitchFamily="49" charset="-122"/>
              </a:rPr>
              <a:t>设备驱动程序可以分为两个主要组成部分： </a:t>
            </a:r>
            <a:endParaRPr lang="en-US" altLang="zh-CN" sz="2400" dirty="0">
              <a:latin typeface="Times New Roman" panose="02020603050405020304" pitchFamily="18" charset="0"/>
              <a:ea typeface="楷体" panose="02010609060101010101" pitchFamily="49" charset="-122"/>
            </a:endParaRPr>
          </a:p>
          <a:p>
            <a:pPr algn="just" eaLnBrk="1" hangingPunct="1">
              <a:lnSpc>
                <a:spcPct val="150000"/>
              </a:lnSpc>
            </a:pPr>
            <a:r>
              <a:rPr lang="zh-CN" altLang="zh-CN"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1</a:t>
            </a:r>
            <a:r>
              <a:rPr lang="zh-CN" altLang="zh-CN" sz="2400" dirty="0">
                <a:latin typeface="Times New Roman" panose="02020603050405020304" pitchFamily="18" charset="0"/>
                <a:ea typeface="楷体" panose="02010609060101010101" pitchFamily="49" charset="-122"/>
              </a:rPr>
              <a:t>）对子程序进行自动配置和初始化，</a:t>
            </a:r>
            <a:r>
              <a:rPr lang="zh-CN" altLang="zh-CN" sz="2400" b="1" dirty="0">
                <a:solidFill>
                  <a:srgbClr val="FF0000"/>
                </a:solidFill>
                <a:latin typeface="Times New Roman" panose="02020603050405020304" pitchFamily="18" charset="0"/>
                <a:ea typeface="楷体" panose="02010609060101010101" pitchFamily="49" charset="-122"/>
              </a:rPr>
              <a:t>检测驱动的硬件设备是否正常</a:t>
            </a:r>
            <a:r>
              <a:rPr lang="zh-CN" altLang="zh-CN" sz="2400" dirty="0">
                <a:latin typeface="Times New Roman" panose="02020603050405020304" pitchFamily="18" charset="0"/>
                <a:ea typeface="楷体" panose="02010609060101010101" pitchFamily="49" charset="-122"/>
              </a:rPr>
              <a:t>，能否正常工作。</a:t>
            </a:r>
            <a:endParaRPr lang="en-US" altLang="zh-CN" sz="2400" dirty="0">
              <a:latin typeface="Times New Roman" panose="02020603050405020304" pitchFamily="18" charset="0"/>
              <a:ea typeface="楷体" panose="02010609060101010101" pitchFamily="49" charset="-122"/>
            </a:endParaRPr>
          </a:p>
          <a:p>
            <a:pPr algn="just" eaLnBrk="1" hangingPunct="1">
              <a:lnSpc>
                <a:spcPct val="150000"/>
              </a:lnSpc>
            </a:pPr>
            <a:r>
              <a:rPr lang="zh-CN" altLang="zh-CN"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2</a:t>
            </a:r>
            <a:r>
              <a:rPr lang="zh-CN" altLang="zh-CN" sz="2400" dirty="0">
                <a:latin typeface="Times New Roman" panose="02020603050405020304" pitchFamily="18" charset="0"/>
                <a:ea typeface="楷体" panose="02010609060101010101" pitchFamily="49" charset="-122"/>
              </a:rPr>
              <a:t>）</a:t>
            </a:r>
            <a:r>
              <a:rPr lang="zh-CN" altLang="zh-CN" sz="2400" b="1" dirty="0">
                <a:solidFill>
                  <a:srgbClr val="FF0000"/>
                </a:solidFill>
                <a:latin typeface="Times New Roman" panose="02020603050405020304" pitchFamily="18" charset="0"/>
                <a:ea typeface="楷体" panose="02010609060101010101" pitchFamily="49" charset="-122"/>
              </a:rPr>
              <a:t>设备服务子程序和中断服务子程序</a:t>
            </a:r>
            <a:r>
              <a:rPr lang="zh-CN" altLang="zh-CN" sz="2400" dirty="0">
                <a:latin typeface="Times New Roman" panose="02020603050405020304" pitchFamily="18" charset="0"/>
                <a:ea typeface="楷体" panose="02010609060101010101" pitchFamily="49" charset="-122"/>
              </a:rPr>
              <a:t>，这两者分别是驱动程序的上下两部分。驱动上部分即设备服务子程序的执行是系统调用的结果，并且伴随着用户态向核心态的演变，在此过程中还可以调用与进程运行环境有关的函数，比如 </a:t>
            </a:r>
            <a:r>
              <a:rPr lang="en-US" altLang="zh-CN" sz="2400" dirty="0">
                <a:latin typeface="Times New Roman" panose="02020603050405020304" pitchFamily="18" charset="0"/>
                <a:ea typeface="楷体" panose="02010609060101010101" pitchFamily="49" charset="-122"/>
              </a:rPr>
              <a:t>sleep()</a:t>
            </a:r>
            <a:r>
              <a:rPr lang="zh-CN" altLang="zh-CN" sz="2400" dirty="0">
                <a:latin typeface="Times New Roman" panose="02020603050405020304" pitchFamily="18" charset="0"/>
                <a:ea typeface="楷体" panose="02010609060101010101" pitchFamily="49" charset="-122"/>
              </a:rPr>
              <a:t>函数。驱动程序的下半部分即中断服务子程序。</a:t>
            </a:r>
            <a:endParaRPr lang="zh-CN" altLang="en-US" sz="240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0" y="620579"/>
            <a:ext cx="4641335"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.1.1 Linux 设备驱动程序分类</a:t>
            </a:r>
            <a:endParaRPr lang="zh-CN" altLang="zh-CN" sz="2400" dirty="0">
              <a:latin typeface="Times New Roman" panose="02020603050405020304" pitchFamily="18" charset="0"/>
              <a:ea typeface="楷体" panose="02010609060101010101" pitchFamily="49" charset="-122"/>
            </a:endParaRPr>
          </a:p>
        </p:txBody>
      </p:sp>
      <p:sp>
        <p:nvSpPr>
          <p:cNvPr id="32771" name="矩形 2"/>
          <p:cNvSpPr>
            <a:spLocks noChangeArrowheads="1"/>
          </p:cNvSpPr>
          <p:nvPr/>
        </p:nvSpPr>
        <p:spPr bwMode="auto">
          <a:xfrm>
            <a:off x="335360" y="1340768"/>
            <a:ext cx="11233248"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b="1" dirty="0">
                <a:latin typeface="Times New Roman" panose="02020603050405020304" pitchFamily="18" charset="0"/>
                <a:ea typeface="楷体" panose="02010609060101010101" pitchFamily="49" charset="-122"/>
              </a:rPr>
              <a:t>1. </a:t>
            </a:r>
            <a:r>
              <a:rPr lang="zh-CN" altLang="zh-CN" sz="2400" b="1" dirty="0">
                <a:latin typeface="Times New Roman" panose="02020603050405020304" pitchFamily="18" charset="0"/>
                <a:ea typeface="楷体" panose="02010609060101010101" pitchFamily="49" charset="-122"/>
              </a:rPr>
              <a:t>字符设备</a:t>
            </a:r>
            <a:endParaRPr lang="zh-CN" altLang="zh-CN" sz="2400" dirty="0">
              <a:latin typeface="Times New Roman" panose="02020603050405020304" pitchFamily="18" charset="0"/>
              <a:ea typeface="楷体" panose="02010609060101010101" pitchFamily="49" charset="-122"/>
            </a:endParaRPr>
          </a:p>
          <a:p>
            <a:pPr algn="just"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字符设备是传输数据以字符为单位进行的设备，字符设备驱动程序通常实现</a:t>
            </a:r>
            <a:r>
              <a:rPr lang="en-US" altLang="zh-CN" sz="2400" dirty="0">
                <a:latin typeface="Times New Roman" panose="02020603050405020304" pitchFamily="18" charset="0"/>
                <a:ea typeface="楷体" panose="02010609060101010101" pitchFamily="49" charset="-122"/>
              </a:rPr>
              <a:t>open</a:t>
            </a:r>
            <a:r>
              <a:rPr lang="zh-CN" altLang="zh-CN"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close</a:t>
            </a:r>
            <a:r>
              <a:rPr lang="zh-CN" altLang="zh-CN"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read</a:t>
            </a:r>
            <a:r>
              <a:rPr lang="zh-CN" altLang="zh-CN" sz="2400" dirty="0">
                <a:latin typeface="Times New Roman" panose="02020603050405020304" pitchFamily="18" charset="0"/>
                <a:ea typeface="楷体" panose="02010609060101010101" pitchFamily="49" charset="-122"/>
              </a:rPr>
              <a:t>和</a:t>
            </a:r>
            <a:r>
              <a:rPr lang="en-US" altLang="zh-CN" sz="2400" dirty="0">
                <a:latin typeface="Times New Roman" panose="02020603050405020304" pitchFamily="18" charset="0"/>
                <a:ea typeface="楷体" panose="02010609060101010101" pitchFamily="49" charset="-122"/>
              </a:rPr>
              <a:t>write</a:t>
            </a:r>
            <a:r>
              <a:rPr lang="zh-CN" altLang="zh-CN" sz="2400" dirty="0">
                <a:latin typeface="Times New Roman" panose="02020603050405020304" pitchFamily="18" charset="0"/>
                <a:ea typeface="楷体" panose="02010609060101010101" pitchFamily="49" charset="-122"/>
              </a:rPr>
              <a:t>等系统调用函数，</a:t>
            </a:r>
            <a:r>
              <a:rPr lang="zh-CN" altLang="zh-CN" sz="2400" b="1" dirty="0">
                <a:solidFill>
                  <a:srgbClr val="FF0000"/>
                </a:solidFill>
                <a:latin typeface="Times New Roman" panose="02020603050405020304" pitchFamily="18" charset="0"/>
                <a:ea typeface="楷体" panose="02010609060101010101" pitchFamily="49" charset="-122"/>
              </a:rPr>
              <a:t>常见的字符设备有键盘、串口、控制台</a:t>
            </a:r>
            <a:r>
              <a:rPr lang="zh-CN" altLang="zh-CN" sz="2400" dirty="0">
                <a:latin typeface="Times New Roman" panose="02020603050405020304" pitchFamily="18" charset="0"/>
                <a:ea typeface="楷体" panose="02010609060101010101" pitchFamily="49" charset="-122"/>
              </a:rPr>
              <a:t>等。通过文件系统节点可以访问字符设备，例如</a:t>
            </a:r>
            <a:r>
              <a:rPr lang="en-US" altLang="zh-CN" sz="2400" dirty="0">
                <a:latin typeface="Times New Roman" panose="02020603050405020304" pitchFamily="18" charset="0"/>
                <a:ea typeface="楷体" panose="02010609060101010101" pitchFamily="49" charset="-122"/>
              </a:rPr>
              <a:t>/dev/tty1</a:t>
            </a:r>
            <a:r>
              <a:rPr lang="zh-CN" altLang="zh-CN" sz="2400" dirty="0">
                <a:latin typeface="Times New Roman" panose="02020603050405020304" pitchFamily="18" charset="0"/>
                <a:ea typeface="楷体" panose="02010609060101010101" pitchFamily="49" charset="-122"/>
              </a:rPr>
              <a:t>和</a:t>
            </a:r>
            <a:r>
              <a:rPr lang="en-US" altLang="zh-CN" sz="2400" dirty="0">
                <a:latin typeface="Times New Roman" panose="02020603050405020304" pitchFamily="18" charset="0"/>
                <a:ea typeface="楷体" panose="02010609060101010101" pitchFamily="49" charset="-122"/>
              </a:rPr>
              <a:t>/dev/lp1</a:t>
            </a:r>
            <a:r>
              <a:rPr lang="zh-CN" altLang="zh-CN" sz="2400" dirty="0">
                <a:latin typeface="Times New Roman" panose="02020603050405020304" pitchFamily="18" charset="0"/>
                <a:ea typeface="楷体" panose="02010609060101010101" pitchFamily="49" charset="-122"/>
              </a:rPr>
              <a:t>。</a:t>
            </a:r>
            <a:endParaRPr lang="zh-CN" altLang="zh-CN" sz="2400" dirty="0">
              <a:latin typeface="Times New Roman" panose="02020603050405020304" pitchFamily="18" charset="0"/>
              <a:ea typeface="楷体" panose="02010609060101010101" pitchFamily="49" charset="-122"/>
            </a:endParaRPr>
          </a:p>
          <a:p>
            <a:pPr algn="just" eaLnBrk="1" hangingPunct="1">
              <a:lnSpc>
                <a:spcPct val="150000"/>
              </a:lnSpc>
            </a:pPr>
            <a:r>
              <a:rPr lang="en-US" altLang="zh-CN" sz="2400" b="1" dirty="0">
                <a:solidFill>
                  <a:srgbClr val="FF0000"/>
                </a:solidFill>
                <a:latin typeface="Times New Roman" panose="02020603050405020304" pitchFamily="18" charset="0"/>
                <a:ea typeface="楷体" panose="02010609060101010101" pitchFamily="49" charset="-122"/>
              </a:rPr>
              <a:t>       </a:t>
            </a:r>
            <a:r>
              <a:rPr lang="zh-CN" altLang="zh-CN" sz="2400" b="1" dirty="0">
                <a:solidFill>
                  <a:srgbClr val="FF0000"/>
                </a:solidFill>
                <a:latin typeface="Times New Roman" panose="02020603050405020304" pitchFamily="18" charset="0"/>
                <a:ea typeface="楷体" panose="02010609060101010101" pitchFamily="49" charset="-122"/>
              </a:rPr>
              <a:t>字符设备和普通文件系统之间唯一的区别是普通文件允许往复读写，而大多数字符设备驱动仅是数据通道，只能顺序读写。</a:t>
            </a:r>
            <a:r>
              <a:rPr lang="zh-CN" altLang="zh-CN" sz="2400" dirty="0">
                <a:latin typeface="Times New Roman" panose="02020603050405020304" pitchFamily="18" charset="0"/>
                <a:ea typeface="楷体" panose="02010609060101010101" pitchFamily="49" charset="-122"/>
              </a:rPr>
              <a:t>此外，字符设备驱动程序不需要缓冲且不以固定大小进行操作，它与用户进程之间直接相互传输数据。</a:t>
            </a:r>
            <a:endParaRPr lang="zh-CN" altLang="zh-CN" sz="240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
          <p:cNvSpPr>
            <a:spLocks noChangeArrowheads="1"/>
          </p:cNvSpPr>
          <p:nvPr/>
        </p:nvSpPr>
        <p:spPr bwMode="auto">
          <a:xfrm>
            <a:off x="299356" y="870062"/>
            <a:ext cx="11593288" cy="516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b="1" dirty="0">
                <a:latin typeface="Times New Roman" panose="02020603050405020304" pitchFamily="18" charset="0"/>
                <a:ea typeface="楷体" panose="02010609060101010101" pitchFamily="49" charset="-122"/>
              </a:rPr>
              <a:t>2</a:t>
            </a:r>
            <a:r>
              <a:rPr lang="zh-CN" altLang="zh-CN" sz="2400" b="1" dirty="0">
                <a:latin typeface="Times New Roman" panose="02020603050405020304" pitchFamily="18" charset="0"/>
                <a:ea typeface="楷体" panose="02010609060101010101" pitchFamily="49" charset="-122"/>
              </a:rPr>
              <a:t>．块设备</a:t>
            </a:r>
            <a:endParaRPr lang="zh-CN" altLang="zh-CN" sz="2400" b="1" dirty="0">
              <a:latin typeface="Times New Roman" panose="02020603050405020304" pitchFamily="18" charset="0"/>
              <a:ea typeface="楷体" panose="02010609060101010101" pitchFamily="49" charset="-122"/>
            </a:endParaRPr>
          </a:p>
          <a:p>
            <a:pPr algn="just"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所谓块设备是指对其信息的存取以“块”为单位。如常见的光盘、硬磁盘、软磁盘、磁带等，块长大小通常取</a:t>
            </a:r>
            <a:r>
              <a:rPr lang="en-US" altLang="zh-CN" sz="2400" dirty="0">
                <a:latin typeface="Times New Roman" panose="02020603050405020304" pitchFamily="18" charset="0"/>
                <a:ea typeface="楷体" panose="02010609060101010101" pitchFamily="49" charset="-122"/>
              </a:rPr>
              <a:t>512B</a:t>
            </a:r>
            <a:r>
              <a:rPr lang="zh-CN" altLang="zh-CN"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1024B</a:t>
            </a:r>
            <a:r>
              <a:rPr lang="zh-CN" altLang="zh-CN" sz="2400" dirty="0">
                <a:latin typeface="Times New Roman" panose="02020603050405020304" pitchFamily="18" charset="0"/>
                <a:ea typeface="楷体" panose="02010609060101010101" pitchFamily="49" charset="-122"/>
              </a:rPr>
              <a:t>或</a:t>
            </a:r>
            <a:r>
              <a:rPr lang="en-US" altLang="zh-CN" sz="2400" dirty="0">
                <a:latin typeface="Times New Roman" panose="02020603050405020304" pitchFamily="18" charset="0"/>
                <a:ea typeface="楷体" panose="02010609060101010101" pitchFamily="49" charset="-122"/>
              </a:rPr>
              <a:t>4096B</a:t>
            </a:r>
            <a:r>
              <a:rPr lang="zh-CN" altLang="zh-CN" sz="2400" dirty="0">
                <a:latin typeface="Times New Roman" panose="02020603050405020304" pitchFamily="18" charset="0"/>
                <a:ea typeface="楷体" panose="02010609060101010101" pitchFamily="49" charset="-122"/>
              </a:rPr>
              <a:t>等。块设备和字符设备一样可以通过文件系统节点来访问。在大多数</a:t>
            </a:r>
            <a:r>
              <a:rPr lang="en-US" altLang="zh-CN" sz="2400" dirty="0" err="1">
                <a:latin typeface="Times New Roman" panose="02020603050405020304" pitchFamily="18" charset="0"/>
                <a:ea typeface="楷体" panose="02010609060101010101" pitchFamily="49" charset="-122"/>
              </a:rPr>
              <a:t>linux</a:t>
            </a:r>
            <a:r>
              <a:rPr lang="zh-CN" altLang="zh-CN" sz="2400" dirty="0">
                <a:latin typeface="Times New Roman" panose="02020603050405020304" pitchFamily="18" charset="0"/>
                <a:ea typeface="楷体" panose="02010609060101010101" pitchFamily="49" charset="-122"/>
              </a:rPr>
              <a:t>系统中，只能将块设备看作多个块进行访问，一个块设备通常是</a:t>
            </a:r>
            <a:r>
              <a:rPr lang="en-US" altLang="zh-CN" sz="2400" dirty="0">
                <a:latin typeface="Times New Roman" panose="02020603050405020304" pitchFamily="18" charset="0"/>
                <a:ea typeface="楷体" panose="02010609060101010101" pitchFamily="49" charset="-122"/>
              </a:rPr>
              <a:t>1024B</a:t>
            </a:r>
            <a:r>
              <a:rPr lang="zh-CN" altLang="zh-CN" sz="2400" dirty="0">
                <a:latin typeface="Times New Roman" panose="02020603050405020304" pitchFamily="18" charset="0"/>
                <a:ea typeface="楷体" panose="02010609060101010101" pitchFamily="49" charset="-122"/>
              </a:rPr>
              <a:t>数据。</a:t>
            </a:r>
            <a:endParaRPr lang="en-US" altLang="zh-CN" sz="2400" dirty="0">
              <a:latin typeface="Times New Roman" panose="02020603050405020304" pitchFamily="18" charset="0"/>
              <a:ea typeface="楷体" panose="02010609060101010101" pitchFamily="49" charset="-122"/>
            </a:endParaRPr>
          </a:p>
          <a:p>
            <a:pPr algn="just" eaLnBrk="1" hangingPunct="1">
              <a:lnSpc>
                <a:spcPct val="150000"/>
              </a:lnSpc>
            </a:pPr>
            <a:r>
              <a:rPr lang="en-US" altLang="zh-CN" sz="2400" b="1" dirty="0">
                <a:solidFill>
                  <a:srgbClr val="FF0000"/>
                </a:solidFill>
                <a:latin typeface="Times New Roman" panose="02020603050405020304" pitchFamily="18" charset="0"/>
                <a:ea typeface="楷体" panose="02010609060101010101" pitchFamily="49" charset="-122"/>
              </a:rPr>
              <a:t>         </a:t>
            </a:r>
            <a:r>
              <a:rPr lang="zh-CN" altLang="zh-CN" sz="2400" b="1" dirty="0">
                <a:solidFill>
                  <a:srgbClr val="FF0000"/>
                </a:solidFill>
                <a:latin typeface="Times New Roman" panose="02020603050405020304" pitchFamily="18" charset="0"/>
                <a:ea typeface="楷体" panose="02010609060101010101" pitchFamily="49" charset="-122"/>
              </a:rPr>
              <a:t>块设备的特点是对设备的读写是以块为单位的，并且对设备的访问是随机的</a:t>
            </a:r>
            <a:r>
              <a:rPr lang="zh-CN" altLang="zh-CN" sz="2400" dirty="0">
                <a:latin typeface="Times New Roman" panose="02020603050405020304" pitchFamily="18" charset="0"/>
                <a:ea typeface="楷体" panose="02010609060101010101" pitchFamily="49" charset="-122"/>
              </a:rPr>
              <a:t>。块设备和字符设备的区别主要在于内核内部的管理上，其中应用程序对于字符设备的每个</a:t>
            </a:r>
            <a:r>
              <a:rPr lang="en-US" altLang="zh-CN" sz="2400" dirty="0">
                <a:latin typeface="Times New Roman" panose="02020603050405020304" pitchFamily="18" charset="0"/>
                <a:ea typeface="楷体" panose="02010609060101010101" pitchFamily="49" charset="-122"/>
              </a:rPr>
              <a:t>I/O</a:t>
            </a:r>
            <a:r>
              <a:rPr lang="zh-CN" altLang="zh-CN" sz="2400" dirty="0">
                <a:latin typeface="Times New Roman" panose="02020603050405020304" pitchFamily="18" charset="0"/>
                <a:ea typeface="楷体" panose="02010609060101010101" pitchFamily="49" charset="-122"/>
              </a:rPr>
              <a:t>操作都会</a:t>
            </a:r>
            <a:r>
              <a:rPr lang="zh-CN" altLang="zh-CN" sz="2400" b="1" dirty="0">
                <a:solidFill>
                  <a:srgbClr val="FF0000"/>
                </a:solidFill>
                <a:latin typeface="Times New Roman" panose="02020603050405020304" pitchFamily="18" charset="0"/>
                <a:ea typeface="楷体" panose="02010609060101010101" pitchFamily="49" charset="-122"/>
              </a:rPr>
              <a:t>直接传递</a:t>
            </a:r>
            <a:r>
              <a:rPr lang="zh-CN" altLang="zh-CN" sz="2400" dirty="0">
                <a:latin typeface="Times New Roman" panose="02020603050405020304" pitchFamily="18" charset="0"/>
                <a:ea typeface="楷体" panose="02010609060101010101" pitchFamily="49" charset="-122"/>
              </a:rPr>
              <a:t>给系统内核对应的驱动程序；而应用程序对于块设备的操作要经过系统的</a:t>
            </a:r>
            <a:r>
              <a:rPr lang="zh-CN" altLang="zh-CN" sz="2400" b="1" dirty="0">
                <a:solidFill>
                  <a:srgbClr val="FF0000"/>
                </a:solidFill>
                <a:latin typeface="Times New Roman" panose="02020603050405020304" pitchFamily="18" charset="0"/>
                <a:ea typeface="楷体" panose="02010609060101010101" pitchFamily="49" charset="-122"/>
              </a:rPr>
              <a:t>缓冲区管理间接地传递</a:t>
            </a:r>
            <a:r>
              <a:rPr lang="zh-CN" altLang="zh-CN" sz="2400" dirty="0">
                <a:latin typeface="Times New Roman" panose="02020603050405020304" pitchFamily="18" charset="0"/>
                <a:ea typeface="楷体" panose="02010609060101010101" pitchFamily="49" charset="-122"/>
              </a:rPr>
              <a:t>给驱动程序处理。</a:t>
            </a:r>
            <a:endParaRPr lang="zh-CN" altLang="zh-CN" sz="2400" dirty="0">
              <a:latin typeface="Times New Roman" panose="02020603050405020304" pitchFamily="18" charset="0"/>
              <a:ea typeface="楷体" panose="02010609060101010101" pitchFamily="49" charset="-122"/>
            </a:endParaRPr>
          </a:p>
        </p:txBody>
      </p:sp>
      <p:sp>
        <p:nvSpPr>
          <p:cNvPr id="3"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
          <p:cNvSpPr>
            <a:spLocks noChangeArrowheads="1"/>
          </p:cNvSpPr>
          <p:nvPr/>
        </p:nvSpPr>
        <p:spPr bwMode="auto">
          <a:xfrm>
            <a:off x="551384" y="1268760"/>
            <a:ext cx="11017224" cy="2330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zh-CN" sz="2800"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3. </a:t>
            </a:r>
            <a:r>
              <a:rPr lang="zh-CN" altLang="zh-CN" sz="2400" b="1" dirty="0">
                <a:latin typeface="Times New Roman" panose="02020603050405020304" pitchFamily="18" charset="0"/>
                <a:ea typeface="楷体" panose="02010609060101010101" pitchFamily="49" charset="-122"/>
              </a:rPr>
              <a:t>网络设备</a:t>
            </a:r>
            <a:endParaRPr lang="zh-CN" altLang="zh-CN" sz="2400" dirty="0">
              <a:latin typeface="Times New Roman" panose="02020603050405020304" pitchFamily="18" charset="0"/>
              <a:ea typeface="楷体" panose="02010609060101010101" pitchFamily="49" charset="-122"/>
            </a:endParaRPr>
          </a:p>
          <a:p>
            <a:pPr algn="just"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网络设备驱动通常是通过</a:t>
            </a:r>
            <a:r>
              <a:rPr lang="zh-CN" altLang="zh-CN" sz="2400" b="1" dirty="0">
                <a:solidFill>
                  <a:srgbClr val="FF0000"/>
                </a:solidFill>
                <a:latin typeface="Times New Roman" panose="02020603050405020304" pitchFamily="18" charset="0"/>
                <a:ea typeface="楷体" panose="02010609060101010101" pitchFamily="49" charset="-122"/>
              </a:rPr>
              <a:t>套接字（</a:t>
            </a:r>
            <a:r>
              <a:rPr lang="en-US" altLang="zh-CN" sz="2400" b="1" dirty="0">
                <a:solidFill>
                  <a:srgbClr val="FF0000"/>
                </a:solidFill>
                <a:latin typeface="Times New Roman" panose="02020603050405020304" pitchFamily="18" charset="0"/>
                <a:ea typeface="楷体" panose="02010609060101010101" pitchFamily="49" charset="-122"/>
              </a:rPr>
              <a:t>Socket</a:t>
            </a:r>
            <a:r>
              <a:rPr lang="zh-CN" altLang="zh-CN" sz="2400" b="1" dirty="0">
                <a:solidFill>
                  <a:srgbClr val="FF0000"/>
                </a:solidFill>
                <a:latin typeface="Times New Roman" panose="02020603050405020304" pitchFamily="18" charset="0"/>
                <a:ea typeface="楷体" panose="02010609060101010101" pitchFamily="49" charset="-122"/>
              </a:rPr>
              <a:t>）</a:t>
            </a:r>
            <a:r>
              <a:rPr lang="zh-CN" altLang="zh-CN" sz="2400" dirty="0">
                <a:latin typeface="Times New Roman" panose="02020603050405020304" pitchFamily="18" charset="0"/>
                <a:ea typeface="楷体" panose="02010609060101010101" pitchFamily="49" charset="-122"/>
              </a:rPr>
              <a:t>等接口来实现操作。任何网络事务处理都可以通过接口来完成和其他宿主机数据的交换</a:t>
            </a:r>
            <a:r>
              <a:rPr lang="zh-CN" altLang="en-US" sz="2400" dirty="0">
                <a:latin typeface="Times New Roman" panose="02020603050405020304" pitchFamily="18" charset="0"/>
                <a:ea typeface="楷体" panose="02010609060101010101" pitchFamily="49" charset="-122"/>
              </a:rPr>
              <a:t>。</a:t>
            </a:r>
            <a:r>
              <a:rPr lang="zh-CN" altLang="zh-CN" sz="2400" dirty="0">
                <a:latin typeface="Times New Roman" panose="02020603050405020304" pitchFamily="18" charset="0"/>
                <a:ea typeface="楷体" panose="02010609060101010101" pitchFamily="49" charset="-122"/>
              </a:rPr>
              <a:t>内核和网络设备驱动程序之间的通信与字符设备驱动程序和块设备驱动程序与内核的通信是完全不同的。</a:t>
            </a:r>
            <a:endParaRPr lang="zh-CN" altLang="zh-CN" sz="2400" dirty="0">
              <a:latin typeface="Times New Roman" panose="02020603050405020304" pitchFamily="18" charset="0"/>
              <a:ea typeface="楷体" panose="02010609060101010101" pitchFamily="49" charset="-122"/>
            </a:endParaRPr>
          </a:p>
        </p:txBody>
      </p:sp>
      <p:sp>
        <p:nvSpPr>
          <p:cNvPr id="3"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70113" y="673532"/>
            <a:ext cx="45932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zh-CN" sz="2800" b="0" dirty="0">
                <a:solidFill>
                  <a:srgbClr val="333333"/>
                </a:solidFill>
                <a:latin typeface="Times New Roman" panose="02020603050405020304" pitchFamily="18" charset="0"/>
                <a:ea typeface="+mn-ea"/>
                <a:cs typeface="Times New Roman" panose="02020603050405020304" pitchFamily="18" charset="0"/>
              </a:rPr>
              <a:t>1.2 BootLoader的操作模式 </a:t>
            </a:r>
            <a:endParaRPr lang="zh-CN" altLang="zh-CN" sz="2800" b="0" dirty="0">
              <a:latin typeface="Times New Roman" panose="02020603050405020304" pitchFamily="18" charset="0"/>
              <a:ea typeface="+mn-ea"/>
              <a:cs typeface="Times New Roman" panose="02020603050405020304" pitchFamily="18" charset="0"/>
            </a:endParaRPr>
          </a:p>
        </p:txBody>
      </p:sp>
      <p:sp>
        <p:nvSpPr>
          <p:cNvPr id="25603" name="矩形 2"/>
          <p:cNvSpPr>
            <a:spLocks noChangeArrowheads="1"/>
          </p:cNvSpPr>
          <p:nvPr/>
        </p:nvSpPr>
        <p:spPr bwMode="auto">
          <a:xfrm>
            <a:off x="191344" y="1052736"/>
            <a:ext cx="11665296" cy="252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en-US" altLang="zh-CN" sz="2800" b="0" dirty="0">
                <a:latin typeface="Times New Roman" panose="02020603050405020304" pitchFamily="18" charset="0"/>
                <a:ea typeface="楷体" panose="02010609060101010101" pitchFamily="49" charset="-122"/>
              </a:rPr>
              <a:t>       </a:t>
            </a:r>
            <a:r>
              <a:rPr lang="zh-CN" altLang="zh-CN" sz="2000" b="0" dirty="0">
                <a:latin typeface="Times New Roman" panose="02020603050405020304" pitchFamily="18" charset="0"/>
                <a:ea typeface="+mn-ea"/>
                <a:cs typeface="Times New Roman" panose="02020603050405020304" pitchFamily="18" charset="0"/>
              </a:rPr>
              <a:t>大多数</a:t>
            </a:r>
            <a:r>
              <a:rPr lang="en-US" altLang="zh-CN" sz="2000" b="0" dirty="0" err="1">
                <a:latin typeface="Times New Roman" panose="02020603050405020304" pitchFamily="18" charset="0"/>
                <a:ea typeface="+mn-ea"/>
                <a:cs typeface="Times New Roman" panose="02020603050405020304" pitchFamily="18" charset="0"/>
              </a:rPr>
              <a:t>BootLoader</a:t>
            </a:r>
            <a:r>
              <a:rPr lang="zh-CN" altLang="zh-CN" sz="2000" b="0" dirty="0">
                <a:latin typeface="Times New Roman" panose="02020603050405020304" pitchFamily="18" charset="0"/>
                <a:ea typeface="+mn-ea"/>
                <a:cs typeface="Times New Roman" panose="02020603050405020304" pitchFamily="18" charset="0"/>
              </a:rPr>
              <a:t>都包含两种不同的操作模式：</a:t>
            </a:r>
            <a:r>
              <a:rPr lang="zh-CN" altLang="zh-CN" sz="2000" dirty="0">
                <a:solidFill>
                  <a:srgbClr val="FF0000"/>
                </a:solidFill>
                <a:latin typeface="Times New Roman" panose="02020603050405020304" pitchFamily="18" charset="0"/>
                <a:ea typeface="+mn-ea"/>
                <a:cs typeface="Times New Roman" panose="02020603050405020304" pitchFamily="18" charset="0"/>
              </a:rPr>
              <a:t>自启动模式和交互模式</a:t>
            </a:r>
            <a:r>
              <a:rPr lang="zh-CN" altLang="zh-CN" sz="2000" b="0" dirty="0">
                <a:latin typeface="Times New Roman" panose="02020603050405020304" pitchFamily="18" charset="0"/>
                <a:ea typeface="+mn-ea"/>
                <a:cs typeface="Times New Roman" panose="02020603050405020304" pitchFamily="18" charset="0"/>
              </a:rPr>
              <a:t>。这种划分仅仅对于开发人员才有意义。</a:t>
            </a:r>
            <a:endParaRPr lang="en-US" altLang="zh-CN" sz="2000" b="0" dirty="0">
              <a:latin typeface="Times New Roman" panose="02020603050405020304" pitchFamily="18" charset="0"/>
              <a:ea typeface="+mn-ea"/>
              <a:cs typeface="Times New Roman" panose="02020603050405020304" pitchFamily="18" charset="0"/>
            </a:endParaRPr>
          </a:p>
          <a:p>
            <a:pPr algn="just" eaLnBrk="1" hangingPunct="1">
              <a:lnSpc>
                <a:spcPct val="150000"/>
              </a:lnSpc>
              <a:spcBef>
                <a:spcPct val="0"/>
              </a:spcBef>
              <a:buClrTx/>
              <a:buFontTx/>
              <a:buNone/>
            </a:pPr>
            <a:r>
              <a:rPr lang="en-US" altLang="zh-CN" sz="2000" dirty="0">
                <a:solidFill>
                  <a:srgbClr val="FF0000"/>
                </a:solidFill>
                <a:latin typeface="Times New Roman" panose="02020603050405020304" pitchFamily="18" charset="0"/>
                <a:ea typeface="+mn-ea"/>
                <a:cs typeface="Times New Roman" panose="02020603050405020304" pitchFamily="18" charset="0"/>
              </a:rPr>
              <a:t>  (1) </a:t>
            </a:r>
            <a:r>
              <a:rPr lang="zh-CN" altLang="zh-CN" sz="2000" dirty="0">
                <a:solidFill>
                  <a:srgbClr val="FF0000"/>
                </a:solidFill>
                <a:latin typeface="Times New Roman" panose="02020603050405020304" pitchFamily="18" charset="0"/>
                <a:ea typeface="+mn-ea"/>
                <a:cs typeface="Times New Roman" panose="02020603050405020304" pitchFamily="18" charset="0"/>
              </a:rPr>
              <a:t>自启动模式</a:t>
            </a:r>
            <a:endParaRPr lang="zh-CN" altLang="zh-CN" sz="2000" dirty="0">
              <a:solidFill>
                <a:srgbClr val="FF0000"/>
              </a:solidFill>
              <a:latin typeface="Times New Roman" panose="02020603050405020304" pitchFamily="18" charset="0"/>
              <a:ea typeface="+mn-ea"/>
              <a:cs typeface="Times New Roman" panose="02020603050405020304" pitchFamily="18" charset="0"/>
            </a:endParaRPr>
          </a:p>
          <a:p>
            <a:pPr algn="just" eaLnBrk="1" hangingPunct="1">
              <a:lnSpc>
                <a:spcPct val="150000"/>
              </a:lnSpc>
              <a:spcBef>
                <a:spcPct val="0"/>
              </a:spcBef>
              <a:buClrTx/>
              <a:buFontTx/>
              <a:buNone/>
            </a:pPr>
            <a:r>
              <a:rPr lang="en-US" altLang="zh-CN" sz="2000" b="0" dirty="0">
                <a:latin typeface="Times New Roman" panose="02020603050405020304" pitchFamily="18" charset="0"/>
                <a:ea typeface="+mn-ea"/>
                <a:cs typeface="Times New Roman" panose="02020603050405020304" pitchFamily="18" charset="0"/>
              </a:rPr>
              <a:t>        </a:t>
            </a:r>
            <a:r>
              <a:rPr lang="zh-CN" altLang="zh-CN" sz="2000" b="0" dirty="0">
                <a:latin typeface="Times New Roman" panose="02020603050405020304" pitchFamily="18" charset="0"/>
                <a:ea typeface="+mn-ea"/>
                <a:cs typeface="Times New Roman" panose="02020603050405020304" pitchFamily="18" charset="0"/>
              </a:rPr>
              <a:t>自启动模式也叫启动加载模式。在这种模式下，</a:t>
            </a:r>
            <a:r>
              <a:rPr lang="en-US" altLang="zh-CN" sz="2000" b="0" dirty="0" err="1">
                <a:latin typeface="Times New Roman" panose="02020603050405020304" pitchFamily="18" charset="0"/>
                <a:ea typeface="+mn-ea"/>
                <a:cs typeface="Times New Roman" panose="02020603050405020304" pitchFamily="18" charset="0"/>
              </a:rPr>
              <a:t>BootLoader</a:t>
            </a:r>
            <a:r>
              <a:rPr lang="zh-CN" altLang="zh-CN" sz="2000" b="0" dirty="0">
                <a:latin typeface="Times New Roman" panose="02020603050405020304" pitchFamily="18" charset="0"/>
                <a:ea typeface="+mn-ea"/>
                <a:cs typeface="Times New Roman" panose="02020603050405020304" pitchFamily="18" charset="0"/>
              </a:rPr>
              <a:t>自动从目标机上的某个</a:t>
            </a:r>
            <a:r>
              <a:rPr lang="zh-CN" altLang="zh-CN" sz="2000" dirty="0">
                <a:solidFill>
                  <a:srgbClr val="FF0000"/>
                </a:solidFill>
                <a:latin typeface="Times New Roman" panose="02020603050405020304" pitchFamily="18" charset="0"/>
                <a:ea typeface="+mn-ea"/>
                <a:cs typeface="Times New Roman" panose="02020603050405020304" pitchFamily="18" charset="0"/>
              </a:rPr>
              <a:t>固态存储设备</a:t>
            </a:r>
            <a:r>
              <a:rPr lang="zh-CN" altLang="zh-CN" sz="2000" b="0" dirty="0">
                <a:latin typeface="Times New Roman" panose="02020603050405020304" pitchFamily="18" charset="0"/>
                <a:ea typeface="+mn-ea"/>
                <a:cs typeface="Times New Roman" panose="02020603050405020304" pitchFamily="18" charset="0"/>
              </a:rPr>
              <a:t>上将操作系统加载到</a:t>
            </a:r>
            <a:r>
              <a:rPr lang="en-US" altLang="zh-CN" sz="2000" dirty="0">
                <a:solidFill>
                  <a:srgbClr val="FF0000"/>
                </a:solidFill>
                <a:latin typeface="Times New Roman" panose="02020603050405020304" pitchFamily="18" charset="0"/>
                <a:ea typeface="+mn-ea"/>
                <a:cs typeface="Times New Roman" panose="02020603050405020304" pitchFamily="18" charset="0"/>
              </a:rPr>
              <a:t>RAM</a:t>
            </a:r>
            <a:r>
              <a:rPr lang="zh-CN" altLang="zh-CN" sz="2000" b="0" dirty="0">
                <a:latin typeface="Times New Roman" panose="02020603050405020304" pitchFamily="18" charset="0"/>
                <a:ea typeface="+mn-ea"/>
                <a:cs typeface="Times New Roman" panose="02020603050405020304" pitchFamily="18" charset="0"/>
              </a:rPr>
              <a:t>中运行，整个过程并没有用户的介入。</a:t>
            </a:r>
            <a:endParaRPr lang="zh-CN" altLang="zh-CN" sz="2000" b="0" dirty="0">
              <a:latin typeface="Times New Roman" panose="02020603050405020304" pitchFamily="18" charset="0"/>
              <a:ea typeface="+mn-ea"/>
              <a:cs typeface="Times New Roman" panose="02020603050405020304" pitchFamily="18" charset="0"/>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1. </a:t>
            </a:r>
            <a:r>
              <a:rPr lang="zh-CN" altLang="zh-CN" sz="2800" b="0" dirty="0">
                <a:solidFill>
                  <a:schemeClr val="tx1"/>
                </a:solidFill>
                <a:latin typeface="Times New Roman" panose="02020603050405020304" pitchFamily="18" charset="0"/>
                <a:ea typeface="+mn-ea"/>
                <a:cs typeface="Times New Roman" panose="02020603050405020304" pitchFamily="18" charset="0"/>
              </a:rPr>
              <a:t>Boot Loader基本概念与典型结构</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
        <p:nvSpPr>
          <p:cNvPr id="3" name="矩形 1"/>
          <p:cNvSpPr>
            <a:spLocks noChangeArrowheads="1"/>
          </p:cNvSpPr>
          <p:nvPr/>
        </p:nvSpPr>
        <p:spPr bwMode="auto">
          <a:xfrm>
            <a:off x="335360" y="3501008"/>
            <a:ext cx="11521280" cy="234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en-US" altLang="zh-CN" sz="2000" dirty="0">
                <a:solidFill>
                  <a:srgbClr val="FF0000"/>
                </a:solidFill>
                <a:latin typeface="Times New Roman" panose="02020603050405020304" pitchFamily="18" charset="0"/>
                <a:ea typeface="+mn-ea"/>
                <a:cs typeface="Times New Roman" panose="02020603050405020304" pitchFamily="18" charset="0"/>
              </a:rPr>
              <a:t>(2) </a:t>
            </a:r>
            <a:r>
              <a:rPr lang="zh-CN" altLang="zh-CN" sz="2000" dirty="0">
                <a:solidFill>
                  <a:srgbClr val="FF0000"/>
                </a:solidFill>
                <a:latin typeface="Times New Roman" panose="02020603050405020304" pitchFamily="18" charset="0"/>
                <a:ea typeface="+mn-ea"/>
                <a:cs typeface="Times New Roman" panose="02020603050405020304" pitchFamily="18" charset="0"/>
              </a:rPr>
              <a:t>交互模式</a:t>
            </a:r>
            <a:endParaRPr lang="zh-CN" altLang="zh-CN" sz="2000" dirty="0">
              <a:solidFill>
                <a:srgbClr val="FF0000"/>
              </a:solidFill>
              <a:latin typeface="Times New Roman" panose="02020603050405020304" pitchFamily="18" charset="0"/>
              <a:ea typeface="+mn-ea"/>
              <a:cs typeface="Times New Roman" panose="02020603050405020304" pitchFamily="18" charset="0"/>
            </a:endParaRPr>
          </a:p>
          <a:p>
            <a:pPr algn="just" eaLnBrk="1" hangingPunct="1">
              <a:lnSpc>
                <a:spcPct val="150000"/>
              </a:lnSpc>
              <a:spcBef>
                <a:spcPct val="0"/>
              </a:spcBef>
              <a:buClrTx/>
              <a:buFontTx/>
              <a:buNone/>
            </a:pPr>
            <a:r>
              <a:rPr lang="en-US" altLang="zh-CN" sz="2000" b="0" dirty="0">
                <a:latin typeface="Times New Roman" panose="02020603050405020304" pitchFamily="18" charset="0"/>
                <a:ea typeface="+mn-ea"/>
                <a:cs typeface="Times New Roman" panose="02020603050405020304" pitchFamily="18" charset="0"/>
              </a:rPr>
              <a:t>        </a:t>
            </a:r>
            <a:r>
              <a:rPr lang="zh-CN" altLang="zh-CN" sz="2000" b="0" dirty="0">
                <a:latin typeface="Times New Roman" panose="02020603050405020304" pitchFamily="18" charset="0"/>
                <a:ea typeface="+mn-ea"/>
                <a:cs typeface="Times New Roman" panose="02020603050405020304" pitchFamily="18" charset="0"/>
              </a:rPr>
              <a:t>交互模式也叫下载模式。在这种模式下，目标机上的</a:t>
            </a:r>
            <a:r>
              <a:rPr lang="en-US" altLang="zh-CN" sz="2000" b="0" dirty="0" err="1">
                <a:latin typeface="Times New Roman" panose="02020603050405020304" pitchFamily="18" charset="0"/>
                <a:ea typeface="+mn-ea"/>
                <a:cs typeface="Times New Roman" panose="02020603050405020304" pitchFamily="18" charset="0"/>
              </a:rPr>
              <a:t>BootLoader</a:t>
            </a:r>
            <a:r>
              <a:rPr lang="zh-CN" altLang="zh-CN" sz="2000" b="0" dirty="0">
                <a:latin typeface="Times New Roman" panose="02020603050405020304" pitchFamily="18" charset="0"/>
                <a:ea typeface="+mn-ea"/>
                <a:cs typeface="Times New Roman" panose="02020603050405020304" pitchFamily="18" charset="0"/>
              </a:rPr>
              <a:t>将通过</a:t>
            </a:r>
            <a:r>
              <a:rPr lang="zh-CN" altLang="zh-CN" sz="2000" dirty="0">
                <a:solidFill>
                  <a:srgbClr val="FF0000"/>
                </a:solidFill>
                <a:latin typeface="Times New Roman" panose="02020603050405020304" pitchFamily="18" charset="0"/>
                <a:ea typeface="+mn-ea"/>
                <a:cs typeface="Times New Roman" panose="02020603050405020304" pitchFamily="18" charset="0"/>
              </a:rPr>
              <a:t>串口或网络</a:t>
            </a:r>
            <a:r>
              <a:rPr lang="zh-CN" altLang="zh-CN" sz="2000" b="0" dirty="0">
                <a:latin typeface="Times New Roman" panose="02020603050405020304" pitchFamily="18" charset="0"/>
                <a:ea typeface="+mn-ea"/>
                <a:cs typeface="Times New Roman" panose="02020603050405020304" pitchFamily="18" charset="0"/>
              </a:rPr>
              <a:t>等通信手段从开发主机上下载</a:t>
            </a:r>
            <a:r>
              <a:rPr lang="zh-CN" altLang="zh-CN" sz="2000" dirty="0">
                <a:solidFill>
                  <a:srgbClr val="FF0000"/>
                </a:solidFill>
                <a:latin typeface="Times New Roman" panose="02020603050405020304" pitchFamily="18" charset="0"/>
                <a:ea typeface="+mn-ea"/>
                <a:cs typeface="Times New Roman" panose="02020603050405020304" pitchFamily="18" charset="0"/>
              </a:rPr>
              <a:t>内核映像、根文件系统</a:t>
            </a:r>
            <a:r>
              <a:rPr lang="zh-CN" altLang="zh-CN" sz="2000" b="0" dirty="0">
                <a:latin typeface="Times New Roman" panose="02020603050405020304" pitchFamily="18" charset="0"/>
                <a:ea typeface="+mn-ea"/>
                <a:cs typeface="Times New Roman" panose="02020603050405020304" pitchFamily="18" charset="0"/>
              </a:rPr>
              <a:t>到</a:t>
            </a:r>
            <a:r>
              <a:rPr lang="en-US" altLang="zh-CN" sz="2000" b="0" dirty="0">
                <a:latin typeface="Times New Roman" panose="02020603050405020304" pitchFamily="18" charset="0"/>
                <a:ea typeface="+mn-ea"/>
                <a:cs typeface="Times New Roman" panose="02020603050405020304" pitchFamily="18" charset="0"/>
              </a:rPr>
              <a:t>RAM</a:t>
            </a:r>
            <a:r>
              <a:rPr lang="zh-CN" altLang="zh-CN" sz="2000" b="0" dirty="0">
                <a:latin typeface="Times New Roman" panose="02020603050405020304" pitchFamily="18" charset="0"/>
                <a:ea typeface="+mn-ea"/>
                <a:cs typeface="Times New Roman" panose="02020603050405020304" pitchFamily="18" charset="0"/>
              </a:rPr>
              <a:t>中。然后再被</a:t>
            </a:r>
            <a:r>
              <a:rPr lang="en-US" altLang="zh-CN" sz="2000" b="0" dirty="0" err="1">
                <a:latin typeface="Times New Roman" panose="02020603050405020304" pitchFamily="18" charset="0"/>
                <a:ea typeface="+mn-ea"/>
                <a:cs typeface="Times New Roman" panose="02020603050405020304" pitchFamily="18" charset="0"/>
              </a:rPr>
              <a:t>BootLoader</a:t>
            </a:r>
            <a:r>
              <a:rPr lang="zh-CN" altLang="zh-CN" sz="2000" b="0" dirty="0">
                <a:latin typeface="Times New Roman" panose="02020603050405020304" pitchFamily="18" charset="0"/>
                <a:ea typeface="+mn-ea"/>
                <a:cs typeface="Times New Roman" panose="02020603050405020304" pitchFamily="18" charset="0"/>
              </a:rPr>
              <a:t>写到目标机上的</a:t>
            </a:r>
            <a:r>
              <a:rPr lang="zh-CN" altLang="zh-CN" sz="2000" dirty="0">
                <a:solidFill>
                  <a:srgbClr val="FF0000"/>
                </a:solidFill>
                <a:latin typeface="Times New Roman" panose="02020603050405020304" pitchFamily="18" charset="0"/>
                <a:ea typeface="+mn-ea"/>
                <a:cs typeface="Times New Roman" panose="02020603050405020304" pitchFamily="18" charset="0"/>
              </a:rPr>
              <a:t>固态存储媒质（如</a:t>
            </a:r>
            <a:r>
              <a:rPr lang="en-US" altLang="zh-CN" sz="2000" dirty="0">
                <a:solidFill>
                  <a:srgbClr val="FF0000"/>
                </a:solidFill>
                <a:latin typeface="Times New Roman" panose="02020603050405020304" pitchFamily="18" charset="0"/>
                <a:ea typeface="+mn-ea"/>
                <a:cs typeface="Times New Roman" panose="02020603050405020304" pitchFamily="18" charset="0"/>
              </a:rPr>
              <a:t>FLASH</a:t>
            </a:r>
            <a:r>
              <a:rPr lang="zh-CN" altLang="zh-CN" sz="2000" dirty="0">
                <a:solidFill>
                  <a:srgbClr val="FF0000"/>
                </a:solidFill>
                <a:latin typeface="Times New Roman" panose="02020603050405020304" pitchFamily="18" charset="0"/>
                <a:ea typeface="+mn-ea"/>
                <a:cs typeface="Times New Roman" panose="02020603050405020304" pitchFamily="18" charset="0"/>
              </a:rPr>
              <a:t>）</a:t>
            </a:r>
            <a:r>
              <a:rPr lang="zh-CN" altLang="zh-CN" sz="2000" b="0" dirty="0">
                <a:latin typeface="Times New Roman" panose="02020603050405020304" pitchFamily="18" charset="0"/>
                <a:ea typeface="+mn-ea"/>
                <a:cs typeface="Times New Roman" panose="02020603050405020304" pitchFamily="18" charset="0"/>
              </a:rPr>
              <a:t>中，或者直接进入系统的引导。交互模式也可以通过接口（如串口）接收用户的命令。这种模式在初次固化内核、根文件系统时或者更新内核及根文件系统时都会用到。</a:t>
            </a:r>
            <a:endParaRPr lang="zh-CN" altLang="zh-CN" sz="20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1"/>
          <p:cNvSpPr>
            <a:spLocks noChangeArrowheads="1"/>
          </p:cNvSpPr>
          <p:nvPr/>
        </p:nvSpPr>
        <p:spPr bwMode="auto">
          <a:xfrm>
            <a:off x="193319" y="622542"/>
            <a:ext cx="3738524"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b="1" dirty="0">
                <a:latin typeface="Times New Roman" panose="02020603050405020304" pitchFamily="18" charset="0"/>
                <a:ea typeface="楷体" panose="02010609060101010101" pitchFamily="49" charset="-122"/>
              </a:rPr>
              <a:t> 6</a:t>
            </a:r>
            <a:r>
              <a:rPr lang="zh-CN" altLang="zh-CN" sz="2400" b="1" dirty="0">
                <a:latin typeface="Times New Roman" panose="02020603050405020304" pitchFamily="18" charset="0"/>
                <a:ea typeface="楷体" panose="02010609060101010101" pitchFamily="49" charset="-122"/>
              </a:rPr>
              <a:t>.1.2 驱动程序的处理过程</a:t>
            </a:r>
            <a:endParaRPr lang="zh-CN" altLang="zh-CN" sz="2400" dirty="0">
              <a:latin typeface="Times New Roman" panose="02020603050405020304" pitchFamily="18" charset="0"/>
              <a:ea typeface="楷体" panose="02010609060101010101" pitchFamily="49" charset="-122"/>
            </a:endParaRPr>
          </a:p>
        </p:txBody>
      </p:sp>
      <p:sp>
        <p:nvSpPr>
          <p:cNvPr id="35843" name="矩形 2"/>
          <p:cNvSpPr>
            <a:spLocks noChangeArrowheads="1"/>
          </p:cNvSpPr>
          <p:nvPr/>
        </p:nvSpPr>
        <p:spPr bwMode="auto">
          <a:xfrm>
            <a:off x="242252" y="1218081"/>
            <a:ext cx="11707495" cy="250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如果逻辑</a:t>
            </a:r>
            <a:r>
              <a:rPr lang="en-US" altLang="zh-CN" sz="2400" dirty="0">
                <a:latin typeface="Times New Roman" panose="02020603050405020304" pitchFamily="18" charset="0"/>
                <a:ea typeface="楷体" panose="02010609060101010101" pitchFamily="49" charset="-122"/>
              </a:rPr>
              <a:t>I/O</a:t>
            </a:r>
            <a:r>
              <a:rPr lang="zh-CN" altLang="zh-CN" sz="2400" dirty="0">
                <a:latin typeface="Times New Roman" panose="02020603050405020304" pitchFamily="18" charset="0"/>
                <a:ea typeface="楷体" panose="02010609060101010101" pitchFamily="49" charset="-122"/>
              </a:rPr>
              <a:t>层请求读取块设备的第</a:t>
            </a:r>
            <a:r>
              <a:rPr lang="en-US" altLang="zh-CN" sz="2400" dirty="0">
                <a:latin typeface="Times New Roman" panose="02020603050405020304" pitchFamily="18" charset="0"/>
                <a:ea typeface="楷体" panose="02010609060101010101" pitchFamily="49" charset="-122"/>
              </a:rPr>
              <a:t>j</a:t>
            </a:r>
            <a:r>
              <a:rPr lang="zh-CN" altLang="zh-CN" sz="2400" dirty="0">
                <a:latin typeface="Times New Roman" panose="02020603050405020304" pitchFamily="18" charset="0"/>
                <a:ea typeface="楷体" panose="02010609060101010101" pitchFamily="49" charset="-122"/>
              </a:rPr>
              <a:t>块，假设请求到来时驱动程序处于空闲状态，那么驱动程序立刻执行该请求，由于外设速度相比</a:t>
            </a:r>
            <a:r>
              <a:rPr lang="en-US" altLang="zh-CN" sz="2400" dirty="0">
                <a:latin typeface="Times New Roman" panose="02020603050405020304" pitchFamily="18" charset="0"/>
                <a:ea typeface="楷体" panose="02010609060101010101" pitchFamily="49" charset="-122"/>
              </a:rPr>
              <a:t>CPU</a:t>
            </a:r>
            <a:r>
              <a:rPr lang="zh-CN" altLang="zh-CN" sz="2400" dirty="0">
                <a:latin typeface="Times New Roman" panose="02020603050405020304" pitchFamily="18" charset="0"/>
                <a:ea typeface="楷体" panose="02010609060101010101" pitchFamily="49" charset="-122"/>
              </a:rPr>
              <a:t>要慢很多，</a:t>
            </a:r>
            <a:r>
              <a:rPr lang="zh-CN" altLang="zh-CN" sz="2400" b="1" dirty="0">
                <a:solidFill>
                  <a:srgbClr val="FF0000"/>
                </a:solidFill>
                <a:latin typeface="Times New Roman" panose="02020603050405020304" pitchFamily="18" charset="0"/>
                <a:ea typeface="楷体" panose="02010609060101010101" pitchFamily="49" charset="-122"/>
              </a:rPr>
              <a:t>因此进程会在该数据块缓存上阻塞</a:t>
            </a:r>
            <a:r>
              <a:rPr lang="zh-CN" altLang="zh-CN" sz="2400" dirty="0">
                <a:latin typeface="Times New Roman" panose="02020603050405020304" pitchFamily="18" charset="0"/>
                <a:ea typeface="楷体" panose="02010609060101010101" pitchFamily="49" charset="-122"/>
              </a:rPr>
              <a:t>，并调度新的进程运行。但是如果驱动程序同时正在处理另一个请求，那么就将</a:t>
            </a:r>
            <a:r>
              <a:rPr lang="zh-CN" altLang="zh-CN" sz="2400" b="1" dirty="0">
                <a:solidFill>
                  <a:srgbClr val="FF0000"/>
                </a:solidFill>
                <a:latin typeface="Times New Roman" panose="02020603050405020304" pitchFamily="18" charset="0"/>
                <a:ea typeface="楷体" panose="02010609060101010101" pitchFamily="49" charset="-122"/>
              </a:rPr>
              <a:t>请求挂在一个请求队列中</a:t>
            </a:r>
            <a:r>
              <a:rPr lang="zh-CN" altLang="zh-CN" sz="2400" dirty="0">
                <a:latin typeface="Times New Roman" panose="02020603050405020304" pitchFamily="18" charset="0"/>
                <a:ea typeface="楷体" panose="02010609060101010101" pitchFamily="49" charset="-122"/>
              </a:rPr>
              <a:t>，对应的请求进程也阻塞于所请求的数据块。</a:t>
            </a:r>
            <a:endParaRPr lang="en-US" altLang="zh-CN" sz="2400" dirty="0">
              <a:latin typeface="Times New Roman" panose="02020603050405020304" pitchFamily="18" charset="0"/>
              <a:ea typeface="楷体" panose="02010609060101010101" pitchFamily="49" charset="-122"/>
            </a:endParaRPr>
          </a:p>
          <a:p>
            <a:pPr eaLnBrk="1" hangingPunct="1">
              <a:lnSpc>
                <a:spcPct val="150000"/>
              </a:lnSpc>
            </a:pPr>
            <a:endParaRPr lang="en-US" altLang="zh-CN" sz="2400" dirty="0">
              <a:latin typeface="Times New Roman" panose="02020603050405020304" pitchFamily="18" charset="0"/>
              <a:ea typeface="楷体" panose="02010609060101010101" pitchFamily="49" charset="-122"/>
            </a:endParaRPr>
          </a:p>
        </p:txBody>
      </p:sp>
      <p:sp>
        <p:nvSpPr>
          <p:cNvPr id="2" name="对角圆角矩形 1"/>
          <p:cNvSpPr/>
          <p:nvPr/>
        </p:nvSpPr>
        <p:spPr>
          <a:xfrm>
            <a:off x="2567305" y="3842385"/>
            <a:ext cx="4719320" cy="1674495"/>
          </a:xfrm>
          <a:prstGeom prst="round2DiagRect">
            <a:avLst/>
          </a:prstGeom>
          <a:solidFill>
            <a:schemeClr val="accent1"/>
          </a:solidFill>
          <a:ln w="12700" cap="sq" cmpd="sng" algn="ctr">
            <a:solidFill>
              <a:schemeClr val="tx1"/>
            </a:solidFill>
            <a:prstDash val="solid"/>
            <a:round/>
            <a:headEnd type="none" w="sm" len="sm"/>
            <a:tailEnd type="none" w="sm" len="sm"/>
          </a:ln>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dirty="0">
                <a:ln>
                  <a:noFill/>
                </a:ln>
                <a:solidFill>
                  <a:schemeClr val="tx1"/>
                </a:solidFill>
                <a:effectLst/>
                <a:latin typeface="Tahoma" panose="020B0604030504040204" pitchFamily="34" charset="0"/>
                <a:ea typeface="黑体" panose="02010609060101010101" pitchFamily="2" charset="-122"/>
              </a:rPr>
              <a:t>两个队列：</a:t>
            </a:r>
            <a:endParaRPr kumimoji="1" lang="zh-CN" altLang="en-US" sz="2400" b="1" i="0" u="none" strike="noStrike" cap="none" normalizeH="0" baseline="0" dirty="0">
              <a:ln>
                <a:noFill/>
              </a:ln>
              <a:solidFill>
                <a:schemeClr val="tx1"/>
              </a:solidFill>
              <a:effectLst/>
              <a:latin typeface="Tahoma" panose="020B0604030504040204" pitchFamily="34" charset="0"/>
              <a:ea typeface="黑体" panose="0201060906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rPr>
              <a:t>①针对所有进程调度的队列；</a:t>
            </a:r>
            <a:endPar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rPr>
              <a:t>②针对该驱动程序的请求队列。</a:t>
            </a:r>
            <a:endPar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2" charset="-122"/>
            </a:endParaRPr>
          </a:p>
        </p:txBody>
      </p:sp>
      <p:sp>
        <p:nvSpPr>
          <p:cNvPr id="3"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矩形 2"/>
          <p:cNvSpPr>
            <a:spLocks noChangeArrowheads="1"/>
          </p:cNvSpPr>
          <p:nvPr/>
        </p:nvSpPr>
        <p:spPr bwMode="auto">
          <a:xfrm>
            <a:off x="263525" y="1557020"/>
            <a:ext cx="1170749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2400" dirty="0">
                <a:latin typeface="Times New Roman" panose="02020603050405020304" pitchFamily="18" charset="0"/>
                <a:ea typeface="楷体" panose="02010609060101010101" pitchFamily="49" charset="-122"/>
                <a:sym typeface="+mn-ea"/>
              </a:rPr>
              <a:t>        </a:t>
            </a:r>
            <a:r>
              <a:rPr lang="zh-CN" altLang="zh-CN" sz="2400" dirty="0">
                <a:latin typeface="Times New Roman" panose="02020603050405020304" pitchFamily="18" charset="0"/>
                <a:ea typeface="楷体" panose="02010609060101010101" pitchFamily="49" charset="-122"/>
                <a:sym typeface="+mn-ea"/>
              </a:rPr>
              <a:t>当完成一个请求的处理时，设备控制器向系统发出一个中断信号。结束中断的处理方法是将</a:t>
            </a:r>
            <a:r>
              <a:rPr lang="zh-CN" altLang="zh-CN" sz="2400" b="1" dirty="0">
                <a:solidFill>
                  <a:srgbClr val="FF0000"/>
                </a:solidFill>
                <a:latin typeface="Times New Roman" panose="02020603050405020304" pitchFamily="18" charset="0"/>
                <a:ea typeface="楷体" panose="02010609060101010101" pitchFamily="49" charset="-122"/>
                <a:sym typeface="+mn-ea"/>
              </a:rPr>
              <a:t>设备控制器和通道的控制块</a:t>
            </a:r>
            <a:r>
              <a:rPr lang="zh-CN" altLang="zh-CN" sz="2400" dirty="0">
                <a:latin typeface="Times New Roman" panose="02020603050405020304" pitchFamily="18" charset="0"/>
                <a:ea typeface="楷体" panose="02010609060101010101" pitchFamily="49" charset="-122"/>
                <a:sym typeface="+mn-ea"/>
              </a:rPr>
              <a:t>均置为空闲状态，然后查看请求队列是否为空。</a:t>
            </a:r>
            <a:r>
              <a:rPr lang="zh-CN" altLang="zh-CN" sz="2400" b="1" dirty="0">
                <a:solidFill>
                  <a:srgbClr val="FF0000"/>
                </a:solidFill>
                <a:latin typeface="Times New Roman" panose="02020603050405020304" pitchFamily="18" charset="0"/>
                <a:ea typeface="楷体" panose="02010609060101010101" pitchFamily="49" charset="-122"/>
                <a:sym typeface="+mn-ea"/>
              </a:rPr>
              <a:t>如果为空则驱动程序返回，反之则继续处理下一个请求。</a:t>
            </a:r>
            <a:r>
              <a:rPr lang="zh-CN" altLang="zh-CN" sz="2400" dirty="0">
                <a:latin typeface="Times New Roman" panose="02020603050405020304" pitchFamily="18" charset="0"/>
                <a:ea typeface="楷体" panose="02010609060101010101" pitchFamily="49" charset="-122"/>
                <a:sym typeface="+mn-ea"/>
              </a:rPr>
              <a:t>如果传输错误，则向系统报告错误或者进行相应进程重复执行处理。对于故障中断，则向系统报告故障，由系统进一步处理。</a:t>
            </a:r>
            <a:endParaRPr lang="en-US" altLang="zh-CN" sz="240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1"/>
          <p:cNvSpPr>
            <a:spLocks noChangeArrowheads="1"/>
          </p:cNvSpPr>
          <p:nvPr/>
        </p:nvSpPr>
        <p:spPr bwMode="auto">
          <a:xfrm>
            <a:off x="263352" y="692696"/>
            <a:ext cx="5544616"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b="1" dirty="0">
                <a:latin typeface="Times New Roman" panose="02020603050405020304" pitchFamily="18" charset="0"/>
                <a:ea typeface="楷体" panose="02010609060101010101" pitchFamily="49" charset="-122"/>
              </a:rPr>
              <a:t>1. </a:t>
            </a:r>
            <a:r>
              <a:rPr lang="zh-CN" altLang="zh-CN" sz="2400" b="1" dirty="0">
                <a:latin typeface="Times New Roman" panose="02020603050405020304" pitchFamily="18" charset="0"/>
                <a:ea typeface="楷体" panose="02010609060101010101" pitchFamily="49" charset="-122"/>
              </a:rPr>
              <a:t>内存与 </a:t>
            </a:r>
            <a:r>
              <a:rPr lang="en-US" altLang="zh-CN" sz="2400" b="1" dirty="0">
                <a:latin typeface="Times New Roman" panose="02020603050405020304" pitchFamily="18" charset="0"/>
                <a:ea typeface="楷体" panose="02010609060101010101" pitchFamily="49" charset="-122"/>
              </a:rPr>
              <a:t>I/O </a:t>
            </a:r>
            <a:r>
              <a:rPr lang="zh-CN" altLang="zh-CN" sz="2400" b="1" dirty="0">
                <a:latin typeface="Times New Roman" panose="02020603050405020304" pitchFamily="18" charset="0"/>
                <a:ea typeface="楷体" panose="02010609060101010101" pitchFamily="49" charset="-122"/>
              </a:rPr>
              <a:t>端口</a:t>
            </a:r>
            <a:endParaRPr lang="zh-CN" altLang="zh-CN" sz="2400" dirty="0">
              <a:latin typeface="Times New Roman" panose="02020603050405020304" pitchFamily="18" charset="0"/>
              <a:ea typeface="楷体" panose="02010609060101010101" pitchFamily="49" charset="-122"/>
            </a:endParaRPr>
          </a:p>
          <a:p>
            <a:pPr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000" dirty="0">
                <a:latin typeface="Times New Roman" panose="02020603050405020304" pitchFamily="18" charset="0"/>
                <a:ea typeface="楷体" panose="02010609060101010101" pitchFamily="49" charset="-122"/>
              </a:rPr>
              <a:t>编写驱动程序大多数情况下其本质都是对</a:t>
            </a:r>
            <a:r>
              <a:rPr lang="zh-CN" altLang="zh-CN" sz="2000" b="1" dirty="0">
                <a:solidFill>
                  <a:srgbClr val="FF0000"/>
                </a:solidFill>
                <a:latin typeface="Times New Roman" panose="02020603050405020304" pitchFamily="18" charset="0"/>
                <a:ea typeface="楷体" panose="02010609060101010101" pitchFamily="49" charset="-122"/>
              </a:rPr>
              <a:t>内存和 </a:t>
            </a:r>
            <a:r>
              <a:rPr lang="en-US" altLang="zh-CN" sz="2000" b="1" dirty="0">
                <a:solidFill>
                  <a:srgbClr val="FF0000"/>
                </a:solidFill>
                <a:latin typeface="Times New Roman" panose="02020603050405020304" pitchFamily="18" charset="0"/>
                <a:ea typeface="楷体" panose="02010609060101010101" pitchFamily="49" charset="-122"/>
              </a:rPr>
              <a:t>I/O </a:t>
            </a:r>
            <a:r>
              <a:rPr lang="zh-CN" altLang="zh-CN" sz="2000" b="1" dirty="0">
                <a:solidFill>
                  <a:srgbClr val="FF0000"/>
                </a:solidFill>
                <a:latin typeface="Times New Roman" panose="02020603050405020304" pitchFamily="18" charset="0"/>
                <a:ea typeface="楷体" panose="02010609060101010101" pitchFamily="49" charset="-122"/>
              </a:rPr>
              <a:t>端口</a:t>
            </a:r>
            <a:r>
              <a:rPr lang="zh-CN" altLang="zh-CN" sz="2000" dirty="0">
                <a:latin typeface="Times New Roman" panose="02020603050405020304" pitchFamily="18" charset="0"/>
                <a:ea typeface="楷体" panose="02010609060101010101" pitchFamily="49" charset="-122"/>
              </a:rPr>
              <a:t>的操作。</a:t>
            </a:r>
            <a:endParaRPr lang="zh-CN"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1</a:t>
            </a:r>
            <a:r>
              <a:rPr lang="zh-CN" altLang="zh-CN" sz="2000" dirty="0">
                <a:latin typeface="Times New Roman" panose="02020603050405020304" pitchFamily="18" charset="0"/>
                <a:ea typeface="楷体" panose="02010609060101010101" pitchFamily="49" charset="-122"/>
              </a:rPr>
              <a:t>） 内存</a:t>
            </a:r>
            <a:endParaRPr lang="en-US" altLang="zh-CN" sz="2000" dirty="0">
              <a:latin typeface="Times New Roman" panose="02020603050405020304" pitchFamily="18" charset="0"/>
              <a:ea typeface="楷体" panose="02010609060101010101" pitchFamily="49" charset="-122"/>
            </a:endParaRPr>
          </a:p>
          <a:p>
            <a:pPr eaLnBrk="1" hangingPunct="1">
              <a:lnSpc>
                <a:spcPct val="150000"/>
              </a:lnSpc>
            </a:pPr>
            <a:r>
              <a:rPr lang="en-US" altLang="zh-CN" sz="2000" dirty="0">
                <a:latin typeface="Times New Roman" panose="02020603050405020304" pitchFamily="18" charset="0"/>
                <a:ea typeface="楷体" panose="02010609060101010101" pitchFamily="49" charset="-122"/>
              </a:rPr>
              <a:t>Linux</a:t>
            </a:r>
            <a:r>
              <a:rPr lang="zh-CN" altLang="zh-CN" sz="2000" dirty="0">
                <a:latin typeface="Times New Roman" panose="02020603050405020304" pitchFamily="18" charset="0"/>
                <a:ea typeface="楷体" panose="02010609060101010101" pitchFamily="49" charset="-122"/>
              </a:rPr>
              <a:t>通常有以下几种地址类型：</a:t>
            </a:r>
            <a:endParaRPr lang="zh-CN"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用户虚拟地址</a:t>
            </a:r>
            <a:endParaRPr lang="zh-CN"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物理地址</a:t>
            </a:r>
            <a:endParaRPr lang="zh-CN"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总线地址</a:t>
            </a:r>
            <a:endParaRPr lang="zh-CN"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内核逻辑地址</a:t>
            </a:r>
            <a:endParaRPr lang="zh-CN"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内核虚拟地址</a:t>
            </a:r>
            <a:endParaRPr lang="zh-CN" altLang="zh-CN" sz="2400" dirty="0">
              <a:latin typeface="Times New Roman" panose="02020603050405020304" pitchFamily="18" charset="0"/>
              <a:ea typeface="楷体" panose="02010609060101010101" pitchFamily="49" charset="-122"/>
            </a:endParaRPr>
          </a:p>
        </p:txBody>
      </p:sp>
      <p:sp>
        <p:nvSpPr>
          <p:cNvPr id="2" name="矩形 2"/>
          <p:cNvSpPr>
            <a:spLocks noChangeArrowheads="1"/>
          </p:cNvSpPr>
          <p:nvPr/>
        </p:nvSpPr>
        <p:spPr bwMode="auto">
          <a:xfrm>
            <a:off x="6068727" y="872883"/>
            <a:ext cx="5544616" cy="516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2</a:t>
            </a: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I/O  </a:t>
            </a:r>
            <a:r>
              <a:rPr lang="zh-CN" altLang="zh-CN" sz="2000" dirty="0">
                <a:latin typeface="Times New Roman" panose="02020603050405020304" pitchFamily="18" charset="0"/>
                <a:ea typeface="楷体" panose="02010609060101010101" pitchFamily="49" charset="-122"/>
              </a:rPr>
              <a:t>端口</a:t>
            </a:r>
            <a:endParaRPr lang="en-US"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有两个重要的内核调用可以保证驱动程序使用正确的端口，定义在 </a:t>
            </a:r>
            <a:r>
              <a:rPr lang="en-US" altLang="zh-CN" sz="2000" dirty="0">
                <a:latin typeface="Times New Roman" panose="02020603050405020304" pitchFamily="18" charset="0"/>
                <a:ea typeface="楷体" panose="02010609060101010101" pitchFamily="49" charset="-122"/>
              </a:rPr>
              <a:t>include/</a:t>
            </a:r>
            <a:r>
              <a:rPr lang="en-US" altLang="zh-CN" sz="2000" dirty="0" err="1">
                <a:latin typeface="Times New Roman" panose="02020603050405020304" pitchFamily="18" charset="0"/>
                <a:ea typeface="楷体" panose="02010609060101010101" pitchFamily="49" charset="-122"/>
              </a:rPr>
              <a:t>linux</a:t>
            </a:r>
            <a:r>
              <a:rPr lang="en-US" altLang="zh-CN" sz="2000" dirty="0">
                <a:latin typeface="Times New Roman" panose="02020603050405020304" pitchFamily="18" charset="0"/>
                <a:ea typeface="楷体" panose="02010609060101010101" pitchFamily="49" charset="-122"/>
              </a:rPr>
              <a:t>/</a:t>
            </a:r>
            <a:r>
              <a:rPr lang="en-US" altLang="zh-CN" sz="2000" dirty="0" err="1">
                <a:latin typeface="Times New Roman" panose="02020603050405020304" pitchFamily="18" charset="0"/>
                <a:ea typeface="楷体" panose="02010609060101010101" pitchFamily="49" charset="-122"/>
              </a:rPr>
              <a:t>ioport.h</a:t>
            </a:r>
            <a:r>
              <a:rPr lang="en-US" altLang="zh-CN" sz="2000" dirty="0">
                <a:latin typeface="Times New Roman" panose="02020603050405020304" pitchFamily="18" charset="0"/>
                <a:ea typeface="楷体" panose="02010609060101010101" pitchFamily="49" charset="-122"/>
              </a:rPr>
              <a:t> </a:t>
            </a:r>
            <a:r>
              <a:rPr lang="zh-CN" altLang="zh-CN" sz="2000" dirty="0">
                <a:latin typeface="Times New Roman" panose="02020603050405020304" pitchFamily="18" charset="0"/>
                <a:ea typeface="楷体" panose="02010609060101010101" pitchFamily="49" charset="-122"/>
              </a:rPr>
              <a:t>中。</a:t>
            </a:r>
            <a:endParaRPr lang="en-US" altLang="zh-CN" sz="2000" dirty="0">
              <a:latin typeface="Times New Roman" panose="02020603050405020304" pitchFamily="18" charset="0"/>
              <a:ea typeface="楷体" panose="02010609060101010101" pitchFamily="49" charset="-122"/>
            </a:endParaRPr>
          </a:p>
          <a:p>
            <a:pPr eaLnBrk="1" hangingPunct="1">
              <a:lnSpc>
                <a:spcPct val="150000"/>
              </a:lnSpc>
            </a:pPr>
            <a:r>
              <a:rPr lang="en-US" altLang="zh-CN" sz="2000" dirty="0">
                <a:latin typeface="Times New Roman" panose="02020603050405020304" pitchFamily="18" charset="0"/>
                <a:ea typeface="楷体" panose="02010609060101010101" pitchFamily="49" charset="-122"/>
              </a:rPr>
              <a:t>int __</a:t>
            </a:r>
            <a:r>
              <a:rPr lang="en-US" altLang="zh-CN" sz="2000" dirty="0" err="1">
                <a:latin typeface="Times New Roman" panose="02020603050405020304" pitchFamily="18" charset="0"/>
                <a:ea typeface="楷体" panose="02010609060101010101" pitchFamily="49" charset="-122"/>
              </a:rPr>
              <a:t>check_region</a:t>
            </a:r>
            <a:r>
              <a:rPr lang="en-US" altLang="zh-CN" sz="2000" dirty="0">
                <a:latin typeface="Times New Roman" panose="02020603050405020304" pitchFamily="18" charset="0"/>
                <a:ea typeface="楷体" panose="02010609060101010101" pitchFamily="49" charset="-122"/>
              </a:rPr>
              <a:t>(struct resource *, 	</a:t>
            </a:r>
            <a:r>
              <a:rPr lang="en-US" altLang="zh-CN" sz="2000" dirty="0" err="1">
                <a:latin typeface="Times New Roman" panose="02020603050405020304" pitchFamily="18" charset="0"/>
                <a:ea typeface="楷体" panose="02010609060101010101" pitchFamily="49" charset="-122"/>
              </a:rPr>
              <a:t>resource_size_t</a:t>
            </a:r>
            <a:r>
              <a:rPr lang="en-US" altLang="zh-CN" sz="2000" dirty="0">
                <a:latin typeface="Times New Roman" panose="02020603050405020304" pitchFamily="18" charset="0"/>
                <a:ea typeface="楷体" panose="02010609060101010101" pitchFamily="49" charset="-122"/>
              </a:rPr>
              <a:t>, </a:t>
            </a:r>
            <a:r>
              <a:rPr lang="en-US" altLang="zh-CN" sz="2000" dirty="0" err="1">
                <a:latin typeface="Times New Roman" panose="02020603050405020304" pitchFamily="18" charset="0"/>
                <a:ea typeface="楷体" panose="02010609060101010101" pitchFamily="49" charset="-122"/>
              </a:rPr>
              <a:t>resource_size_t</a:t>
            </a:r>
            <a:r>
              <a:rPr lang="en-US" altLang="zh-CN" sz="2000" dirty="0">
                <a:latin typeface="Times New Roman" panose="02020603050405020304" pitchFamily="18" charset="0"/>
                <a:ea typeface="楷体" panose="02010609060101010101" pitchFamily="49" charset="-122"/>
              </a:rPr>
              <a:t>);</a:t>
            </a:r>
            <a:endParaRPr lang="zh-CN"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该函数的作用是查看系统</a:t>
            </a:r>
            <a:r>
              <a:rPr lang="en-US" altLang="zh-CN" sz="2000" dirty="0">
                <a:latin typeface="Times New Roman" panose="02020603050405020304" pitchFamily="18" charset="0"/>
                <a:ea typeface="楷体" panose="02010609060101010101" pitchFamily="49" charset="-122"/>
              </a:rPr>
              <a:t>I/O</a:t>
            </a:r>
            <a:r>
              <a:rPr lang="zh-CN" altLang="zh-CN" sz="2000" dirty="0">
                <a:latin typeface="Times New Roman" panose="02020603050405020304" pitchFamily="18" charset="0"/>
                <a:ea typeface="楷体" panose="02010609060101010101" pitchFamily="49" charset="-122"/>
              </a:rPr>
              <a:t>表，看是否有别的驱动程序占用某一段</a:t>
            </a:r>
            <a:r>
              <a:rPr lang="en-US" altLang="zh-CN" sz="2000" dirty="0">
                <a:latin typeface="Times New Roman" panose="02020603050405020304" pitchFamily="18" charset="0"/>
                <a:ea typeface="楷体" panose="02010609060101010101" pitchFamily="49" charset="-122"/>
              </a:rPr>
              <a:t>I/O</a:t>
            </a:r>
            <a:r>
              <a:rPr lang="zh-CN" altLang="zh-CN" sz="2000" dirty="0">
                <a:latin typeface="Times New Roman" panose="02020603050405020304" pitchFamily="18" charset="0"/>
                <a:ea typeface="楷体" panose="02010609060101010101" pitchFamily="49" charset="-122"/>
              </a:rPr>
              <a:t>口。</a:t>
            </a:r>
            <a:endParaRPr lang="en-US" altLang="zh-CN" sz="2000" dirty="0">
              <a:latin typeface="Times New Roman" panose="02020603050405020304" pitchFamily="18" charset="0"/>
              <a:ea typeface="楷体" panose="02010609060101010101" pitchFamily="49" charset="-122"/>
            </a:endParaRPr>
          </a:p>
          <a:p>
            <a:pPr eaLnBrk="1" hangingPunct="1">
              <a:lnSpc>
                <a:spcPct val="150000"/>
              </a:lnSpc>
            </a:pPr>
            <a:r>
              <a:rPr lang="en-US" altLang="zh-CN" sz="2000" dirty="0">
                <a:latin typeface="Times New Roman" panose="02020603050405020304" pitchFamily="18" charset="0"/>
                <a:ea typeface="楷体" panose="02010609060101010101" pitchFamily="49" charset="-122"/>
              </a:rPr>
              <a:t>struct resource * __</a:t>
            </a:r>
            <a:r>
              <a:rPr lang="en-US" altLang="zh-CN" sz="2000" dirty="0" err="1">
                <a:latin typeface="Times New Roman" panose="02020603050405020304" pitchFamily="18" charset="0"/>
                <a:ea typeface="楷体" panose="02010609060101010101" pitchFamily="49" charset="-122"/>
              </a:rPr>
              <a:t>request_region</a:t>
            </a:r>
            <a:r>
              <a:rPr lang="en-US" altLang="zh-CN" sz="2000" dirty="0">
                <a:latin typeface="Times New Roman" panose="02020603050405020304" pitchFamily="18" charset="0"/>
                <a:ea typeface="楷体" panose="02010609060101010101" pitchFamily="49" charset="-122"/>
              </a:rPr>
              <a:t>(struct resource *,</a:t>
            </a:r>
            <a:endParaRPr lang="zh-CN" altLang="zh-CN" sz="2000" dirty="0">
              <a:latin typeface="Times New Roman" panose="02020603050405020304" pitchFamily="18" charset="0"/>
              <a:ea typeface="楷体" panose="02010609060101010101" pitchFamily="49" charset="-122"/>
            </a:endParaRPr>
          </a:p>
          <a:p>
            <a:pPr eaLnBrk="1" hangingPunct="1">
              <a:lnSpc>
                <a:spcPct val="150000"/>
              </a:lnSpc>
            </a:pPr>
            <a:r>
              <a:rPr lang="en-US" altLang="zh-CN" sz="2000" dirty="0">
                <a:latin typeface="Times New Roman" panose="02020603050405020304" pitchFamily="18" charset="0"/>
                <a:ea typeface="楷体" panose="02010609060101010101" pitchFamily="49" charset="-122"/>
              </a:rPr>
              <a:t>		</a:t>
            </a:r>
            <a:r>
              <a:rPr lang="en-US" altLang="zh-CN" sz="2000" dirty="0" err="1">
                <a:latin typeface="Times New Roman" panose="02020603050405020304" pitchFamily="18" charset="0"/>
                <a:ea typeface="楷体" panose="02010609060101010101" pitchFamily="49" charset="-122"/>
              </a:rPr>
              <a:t>resource_size_t</a:t>
            </a:r>
            <a:r>
              <a:rPr lang="en-US" altLang="zh-CN" sz="2000" dirty="0">
                <a:latin typeface="Times New Roman" panose="02020603050405020304" pitchFamily="18" charset="0"/>
                <a:ea typeface="楷体" panose="02010609060101010101" pitchFamily="49" charset="-122"/>
              </a:rPr>
              <a:t> start,</a:t>
            </a:r>
            <a:endParaRPr lang="zh-CN" altLang="zh-CN" sz="2000" dirty="0">
              <a:latin typeface="Times New Roman" panose="02020603050405020304" pitchFamily="18" charset="0"/>
              <a:ea typeface="楷体" panose="02010609060101010101" pitchFamily="49" charset="-122"/>
            </a:endParaRPr>
          </a:p>
          <a:p>
            <a:pPr eaLnBrk="1" hangingPunct="1">
              <a:lnSpc>
                <a:spcPct val="150000"/>
              </a:lnSpc>
            </a:pPr>
            <a:r>
              <a:rPr lang="en-US" altLang="zh-CN" sz="2000" dirty="0">
                <a:latin typeface="Times New Roman" panose="02020603050405020304" pitchFamily="18" charset="0"/>
                <a:ea typeface="楷体" panose="02010609060101010101" pitchFamily="49" charset="-122"/>
              </a:rPr>
              <a:t>		</a:t>
            </a:r>
            <a:r>
              <a:rPr lang="en-US" altLang="zh-CN" sz="2000" dirty="0" err="1">
                <a:latin typeface="Times New Roman" panose="02020603050405020304" pitchFamily="18" charset="0"/>
                <a:ea typeface="楷体" panose="02010609060101010101" pitchFamily="49" charset="-122"/>
              </a:rPr>
              <a:t>resource_size_t</a:t>
            </a:r>
            <a:r>
              <a:rPr lang="en-US" altLang="zh-CN" sz="2000" dirty="0">
                <a:latin typeface="Times New Roman" panose="02020603050405020304" pitchFamily="18" charset="0"/>
                <a:ea typeface="楷体" panose="02010609060101010101" pitchFamily="49" charset="-122"/>
              </a:rPr>
              <a:t> n,			const char *name, int flags)</a:t>
            </a:r>
            <a:r>
              <a:rPr lang="zh-CN" altLang="zh-CN" sz="2000" dirty="0">
                <a:latin typeface="Times New Roman" panose="02020603050405020304" pitchFamily="18" charset="0"/>
                <a:ea typeface="楷体" panose="02010609060101010101" pitchFamily="49" charset="-122"/>
              </a:rPr>
              <a:t>；</a:t>
            </a:r>
            <a:endParaRPr lang="zh-CN" altLang="zh-CN" sz="2000" dirty="0">
              <a:latin typeface="Times New Roman" panose="02020603050405020304" pitchFamily="18" charset="0"/>
              <a:ea typeface="楷体" panose="02010609060101010101" pitchFamily="49" charset="-122"/>
            </a:endParaRPr>
          </a:p>
        </p:txBody>
      </p:sp>
      <p:sp>
        <p:nvSpPr>
          <p:cNvPr id="3"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1"/>
          <p:cNvSpPr>
            <a:spLocks noChangeArrowheads="1"/>
          </p:cNvSpPr>
          <p:nvPr/>
        </p:nvSpPr>
        <p:spPr bwMode="auto">
          <a:xfrm>
            <a:off x="155340" y="620688"/>
            <a:ext cx="11881320" cy="5198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b="1" dirty="0">
                <a:latin typeface="Times New Roman" panose="02020603050405020304" pitchFamily="18" charset="0"/>
                <a:ea typeface="楷体" panose="02010609060101010101" pitchFamily="49" charset="-122"/>
              </a:rPr>
              <a:t>2. </a:t>
            </a:r>
            <a:r>
              <a:rPr lang="zh-CN" altLang="zh-CN" sz="2400" b="1" dirty="0">
                <a:latin typeface="Times New Roman" panose="02020603050405020304" pitchFamily="18" charset="0"/>
                <a:ea typeface="楷体" panose="02010609060101010101" pitchFamily="49" charset="-122"/>
              </a:rPr>
              <a:t>并发控制</a:t>
            </a:r>
            <a:endParaRPr lang="zh-CN" altLang="zh-CN" sz="2400" dirty="0">
              <a:latin typeface="Times New Roman" panose="02020603050405020304" pitchFamily="18" charset="0"/>
              <a:ea typeface="楷体" panose="02010609060101010101" pitchFamily="49" charset="-122"/>
            </a:endParaRPr>
          </a:p>
          <a:p>
            <a:pPr algn="just"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在</a:t>
            </a:r>
            <a:r>
              <a:rPr lang="zh-CN" altLang="zh-CN" sz="2200" dirty="0">
                <a:latin typeface="Times New Roman" panose="02020603050405020304" pitchFamily="18" charset="0"/>
                <a:ea typeface="楷体" panose="02010609060101010101" pitchFamily="49" charset="-122"/>
              </a:rPr>
              <a:t>驱动程序中经常会出现多个进程同时访问相同的资源时可能会出现竞态（</a:t>
            </a:r>
            <a:r>
              <a:rPr lang="en-US" altLang="zh-CN" sz="2200" dirty="0">
                <a:latin typeface="Times New Roman" panose="02020603050405020304" pitchFamily="18" charset="0"/>
                <a:ea typeface="楷体" panose="02010609060101010101" pitchFamily="49" charset="-122"/>
              </a:rPr>
              <a:t>race condition</a:t>
            </a:r>
            <a:r>
              <a:rPr lang="zh-CN" altLang="zh-CN" sz="2200" dirty="0">
                <a:latin typeface="Times New Roman" panose="02020603050405020304" pitchFamily="18" charset="0"/>
                <a:ea typeface="楷体" panose="02010609060101010101" pitchFamily="49" charset="-122"/>
              </a:rPr>
              <a:t>）</a:t>
            </a:r>
            <a:r>
              <a:rPr lang="en-US" altLang="zh-CN" sz="2200" dirty="0">
                <a:latin typeface="Times New Roman" panose="02020603050405020304" pitchFamily="18" charset="0"/>
                <a:ea typeface="楷体" panose="02010609060101010101" pitchFamily="49" charset="-122"/>
              </a:rPr>
              <a:t>,</a:t>
            </a:r>
            <a:r>
              <a:rPr lang="zh-CN" altLang="zh-CN" sz="2200" dirty="0">
                <a:latin typeface="Times New Roman" panose="02020603050405020304" pitchFamily="18" charset="0"/>
                <a:ea typeface="楷体" panose="02010609060101010101" pitchFamily="49" charset="-122"/>
              </a:rPr>
              <a:t>即竞争资源状态，因此必须对共享资料进行并发控制。</a:t>
            </a:r>
            <a:r>
              <a:rPr lang="en-US" altLang="zh-CN" sz="2200" dirty="0">
                <a:latin typeface="Times New Roman" panose="02020603050405020304" pitchFamily="18" charset="0"/>
                <a:ea typeface="楷体" panose="02010609060101010101" pitchFamily="49" charset="-122"/>
              </a:rPr>
              <a:t>Linux</a:t>
            </a:r>
            <a:r>
              <a:rPr lang="zh-CN" altLang="zh-CN" sz="2200" dirty="0">
                <a:latin typeface="Times New Roman" panose="02020603050405020304" pitchFamily="18" charset="0"/>
                <a:ea typeface="楷体" panose="02010609060101010101" pitchFamily="49" charset="-122"/>
              </a:rPr>
              <a:t>内核中解决并发控制最常用的方法是</a:t>
            </a:r>
            <a:r>
              <a:rPr lang="zh-CN" altLang="zh-CN" sz="2200" b="1" dirty="0">
                <a:solidFill>
                  <a:srgbClr val="FF0000"/>
                </a:solidFill>
                <a:latin typeface="Times New Roman" panose="02020603050405020304" pitchFamily="18" charset="0"/>
                <a:ea typeface="楷体" panose="02010609060101010101" pitchFamily="49" charset="-122"/>
              </a:rPr>
              <a:t>自旋锁（</a:t>
            </a:r>
            <a:r>
              <a:rPr lang="en-US" altLang="zh-CN" sz="2200" b="1" dirty="0">
                <a:solidFill>
                  <a:srgbClr val="FF0000"/>
                </a:solidFill>
                <a:latin typeface="Times New Roman" panose="02020603050405020304" pitchFamily="18" charset="0"/>
                <a:ea typeface="楷体" panose="02010609060101010101" pitchFamily="49" charset="-122"/>
              </a:rPr>
              <a:t>spinlocks</a:t>
            </a:r>
            <a:r>
              <a:rPr lang="zh-CN" altLang="zh-CN" sz="2200" b="1" dirty="0">
                <a:solidFill>
                  <a:srgbClr val="FF0000"/>
                </a:solidFill>
                <a:latin typeface="Times New Roman" panose="02020603050405020304" pitchFamily="18" charset="0"/>
                <a:ea typeface="楷体" panose="02010609060101010101" pitchFamily="49" charset="-122"/>
              </a:rPr>
              <a:t>）和信号量（</a:t>
            </a:r>
            <a:r>
              <a:rPr lang="en-US" altLang="zh-CN" sz="2200" b="1" dirty="0">
                <a:solidFill>
                  <a:srgbClr val="FF0000"/>
                </a:solidFill>
                <a:latin typeface="Times New Roman" panose="02020603050405020304" pitchFamily="18" charset="0"/>
                <a:ea typeface="楷体" panose="02010609060101010101" pitchFamily="49" charset="-122"/>
              </a:rPr>
              <a:t>semaphores</a:t>
            </a:r>
            <a:r>
              <a:rPr lang="zh-CN" altLang="zh-CN" sz="2200" b="1" dirty="0">
                <a:solidFill>
                  <a:srgbClr val="FF0000"/>
                </a:solidFill>
                <a:latin typeface="Times New Roman" panose="02020603050405020304" pitchFamily="18" charset="0"/>
                <a:ea typeface="楷体" panose="02010609060101010101" pitchFamily="49" charset="-122"/>
              </a:rPr>
              <a:t>）。</a:t>
            </a:r>
            <a:endParaRPr lang="en-US" altLang="zh-CN" sz="2200" dirty="0">
              <a:latin typeface="Times New Roman" panose="02020603050405020304" pitchFamily="18" charset="0"/>
              <a:ea typeface="楷体" panose="02010609060101010101" pitchFamily="49" charset="-122"/>
            </a:endParaRPr>
          </a:p>
          <a:p>
            <a:pPr algn="just" eaLnBrk="1" hangingPunct="1">
              <a:lnSpc>
                <a:spcPct val="150000"/>
              </a:lnSpc>
            </a:pPr>
            <a:r>
              <a:rPr lang="zh-CN" altLang="zh-CN" sz="2200" dirty="0">
                <a:latin typeface="Times New Roman" panose="02020603050405020304" pitchFamily="18" charset="0"/>
                <a:ea typeface="楷体" panose="02010609060101010101" pitchFamily="49" charset="-122"/>
              </a:rPr>
              <a:t>（</a:t>
            </a:r>
            <a:r>
              <a:rPr lang="en-US" altLang="zh-CN" sz="2200" dirty="0">
                <a:latin typeface="Times New Roman" panose="02020603050405020304" pitchFamily="18" charset="0"/>
                <a:ea typeface="楷体" panose="02010609060101010101" pitchFamily="49" charset="-122"/>
              </a:rPr>
              <a:t>1</a:t>
            </a:r>
            <a:r>
              <a:rPr lang="zh-CN" altLang="zh-CN" sz="2200" dirty="0">
                <a:latin typeface="Times New Roman" panose="02020603050405020304" pitchFamily="18" charset="0"/>
                <a:ea typeface="楷体" panose="02010609060101010101" pitchFamily="49" charset="-122"/>
              </a:rPr>
              <a:t>）自旋锁</a:t>
            </a:r>
            <a:endParaRPr lang="en-US" altLang="zh-CN" sz="2200" dirty="0">
              <a:latin typeface="Times New Roman" panose="02020603050405020304" pitchFamily="18" charset="0"/>
              <a:ea typeface="楷体" panose="02010609060101010101" pitchFamily="49" charset="-122"/>
            </a:endParaRPr>
          </a:p>
          <a:p>
            <a:pPr algn="just" eaLnBrk="1" hangingPunct="1">
              <a:lnSpc>
                <a:spcPct val="150000"/>
              </a:lnSpc>
            </a:pPr>
            <a:r>
              <a:rPr lang="en-US" altLang="zh-CN" sz="2200" dirty="0">
                <a:latin typeface="Times New Roman" panose="02020603050405020304" pitchFamily="18" charset="0"/>
                <a:ea typeface="楷体" panose="02010609060101010101" pitchFamily="49" charset="-122"/>
              </a:rPr>
              <a:t>        </a:t>
            </a:r>
            <a:r>
              <a:rPr lang="zh-CN" altLang="zh-CN" sz="2200" dirty="0">
                <a:latin typeface="Times New Roman" panose="02020603050405020304" pitchFamily="18" charset="0"/>
                <a:ea typeface="楷体" panose="02010609060101010101" pitchFamily="49" charset="-122"/>
              </a:rPr>
              <a:t>自旋锁是一个互斥现象的设备，它只能是两个值：</a:t>
            </a:r>
            <a:r>
              <a:rPr lang="en-US" altLang="zh-CN" sz="2200" dirty="0">
                <a:latin typeface="Times New Roman" panose="02020603050405020304" pitchFamily="18" charset="0"/>
                <a:ea typeface="楷体" panose="02010609060101010101" pitchFamily="49" charset="-122"/>
              </a:rPr>
              <a:t>locked</a:t>
            </a:r>
            <a:r>
              <a:rPr lang="zh-CN" altLang="zh-CN" sz="2200" dirty="0">
                <a:latin typeface="Times New Roman" panose="02020603050405020304" pitchFamily="18" charset="0"/>
                <a:ea typeface="楷体" panose="02010609060101010101" pitchFamily="49" charset="-122"/>
              </a:rPr>
              <a:t>（锁定）或</a:t>
            </a:r>
            <a:r>
              <a:rPr lang="en-US" altLang="zh-CN" sz="2200" dirty="0">
                <a:latin typeface="Times New Roman" panose="02020603050405020304" pitchFamily="18" charset="0"/>
                <a:ea typeface="楷体" panose="02010609060101010101" pitchFamily="49" charset="-122"/>
              </a:rPr>
              <a:t>unlocked</a:t>
            </a:r>
            <a:r>
              <a:rPr lang="zh-CN" altLang="zh-CN" sz="2200" dirty="0">
                <a:latin typeface="Times New Roman" panose="02020603050405020304" pitchFamily="18" charset="0"/>
                <a:ea typeface="楷体" panose="02010609060101010101" pitchFamily="49" charset="-122"/>
              </a:rPr>
              <a:t>（解锁）。它通常作为一个整型值的单位来实现。在任何时刻，</a:t>
            </a:r>
            <a:r>
              <a:rPr lang="zh-CN" altLang="zh-CN" sz="2200" b="1" dirty="0">
                <a:solidFill>
                  <a:srgbClr val="FF0000"/>
                </a:solidFill>
                <a:latin typeface="Times New Roman" panose="02020603050405020304" pitchFamily="18" charset="0"/>
                <a:ea typeface="楷体" panose="02010609060101010101" pitchFamily="49" charset="-122"/>
              </a:rPr>
              <a:t>自旋锁只能有一个保持者</a:t>
            </a:r>
            <a:r>
              <a:rPr lang="zh-CN" altLang="zh-CN" sz="2200" dirty="0">
                <a:latin typeface="Times New Roman" panose="02020603050405020304" pitchFamily="18" charset="0"/>
                <a:ea typeface="楷体" panose="02010609060101010101" pitchFamily="49" charset="-122"/>
              </a:rPr>
              <a:t>，也就是说在同一时刻只能有一个进程获得锁。</a:t>
            </a:r>
            <a:endParaRPr lang="en-US" altLang="zh-CN" sz="2200" dirty="0">
              <a:latin typeface="Times New Roman" panose="02020603050405020304" pitchFamily="18" charset="0"/>
              <a:ea typeface="楷体" panose="02010609060101010101" pitchFamily="49" charset="-122"/>
            </a:endParaRPr>
          </a:p>
          <a:p>
            <a:pPr algn="just" eaLnBrk="1" hangingPunct="1">
              <a:lnSpc>
                <a:spcPct val="150000"/>
              </a:lnSpc>
            </a:pPr>
            <a:r>
              <a:rPr lang="zh-CN" altLang="zh-CN" sz="2200" dirty="0">
                <a:latin typeface="Times New Roman" panose="02020603050405020304" pitchFamily="18" charset="0"/>
                <a:ea typeface="楷体" panose="02010609060101010101" pitchFamily="49" charset="-122"/>
              </a:rPr>
              <a:t>（</a:t>
            </a:r>
            <a:r>
              <a:rPr lang="en-US" altLang="zh-CN" sz="2200" dirty="0">
                <a:latin typeface="Times New Roman" panose="02020603050405020304" pitchFamily="18" charset="0"/>
                <a:ea typeface="楷体" panose="02010609060101010101" pitchFamily="49" charset="-122"/>
              </a:rPr>
              <a:t>2</a:t>
            </a:r>
            <a:r>
              <a:rPr lang="zh-CN" altLang="zh-CN" sz="2200" dirty="0">
                <a:latin typeface="Times New Roman" panose="02020603050405020304" pitchFamily="18" charset="0"/>
                <a:ea typeface="楷体" panose="02010609060101010101" pitchFamily="49" charset="-122"/>
              </a:rPr>
              <a:t>）信号量</a:t>
            </a:r>
            <a:endParaRPr lang="zh-CN" altLang="zh-CN" sz="2200" dirty="0">
              <a:latin typeface="Times New Roman" panose="02020603050405020304" pitchFamily="18" charset="0"/>
              <a:ea typeface="楷体" panose="02010609060101010101" pitchFamily="49" charset="-122"/>
            </a:endParaRPr>
          </a:p>
          <a:p>
            <a:pPr algn="just" eaLnBrk="1" hangingPunct="1">
              <a:lnSpc>
                <a:spcPct val="150000"/>
              </a:lnSpc>
            </a:pPr>
            <a:r>
              <a:rPr lang="en-US" altLang="zh-CN" sz="2200" dirty="0">
                <a:latin typeface="Times New Roman" panose="02020603050405020304" pitchFamily="18" charset="0"/>
                <a:ea typeface="楷体" panose="02010609060101010101" pitchFamily="49" charset="-122"/>
              </a:rPr>
              <a:t>        </a:t>
            </a:r>
            <a:r>
              <a:rPr lang="zh-CN" altLang="zh-CN" sz="2200" dirty="0">
                <a:latin typeface="Times New Roman" panose="02020603050405020304" pitchFamily="18" charset="0"/>
                <a:ea typeface="楷体" panose="02010609060101010101" pitchFamily="49" charset="-122"/>
              </a:rPr>
              <a:t>信号量是一个结合一对函数的整型值，这对函数通常称为</a:t>
            </a:r>
            <a:r>
              <a:rPr lang="en-US" altLang="zh-CN" sz="2200" dirty="0">
                <a:latin typeface="Times New Roman" panose="02020603050405020304" pitchFamily="18" charset="0"/>
                <a:ea typeface="楷体" panose="02010609060101010101" pitchFamily="49" charset="-122"/>
              </a:rPr>
              <a:t>P</a:t>
            </a:r>
            <a:r>
              <a:rPr lang="zh-CN" altLang="zh-CN" sz="2200" dirty="0">
                <a:latin typeface="Times New Roman" panose="02020603050405020304" pitchFamily="18" charset="0"/>
                <a:ea typeface="楷体" panose="02010609060101010101" pitchFamily="49" charset="-122"/>
              </a:rPr>
              <a:t>操作和</a:t>
            </a:r>
            <a:r>
              <a:rPr lang="en-US" altLang="zh-CN" sz="2200" dirty="0">
                <a:latin typeface="Times New Roman" panose="02020603050405020304" pitchFamily="18" charset="0"/>
                <a:ea typeface="楷体" panose="02010609060101010101" pitchFamily="49" charset="-122"/>
              </a:rPr>
              <a:t>V</a:t>
            </a:r>
            <a:r>
              <a:rPr lang="zh-CN" altLang="zh-CN" sz="2200" dirty="0">
                <a:latin typeface="Times New Roman" panose="02020603050405020304" pitchFamily="18" charset="0"/>
                <a:ea typeface="楷体" panose="02010609060101010101" pitchFamily="49" charset="-122"/>
              </a:rPr>
              <a:t>操作。</a:t>
            </a:r>
            <a:endParaRPr lang="zh-CN" altLang="zh-CN" sz="220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335280" y="664845"/>
            <a:ext cx="11593195" cy="532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sz="2400" b="1" dirty="0">
                <a:latin typeface="Times New Roman" panose="02020603050405020304" pitchFamily="18" charset="0"/>
                <a:ea typeface="楷体" panose="02010609060101010101" pitchFamily="49" charset="-122"/>
              </a:rPr>
              <a:t>自旋锁与信号量的区别：</a:t>
            </a:r>
            <a:endParaRPr lang="zh-CN" sz="2400" b="1"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1</a:t>
            </a:r>
            <a:r>
              <a:rPr lang="zh-CN" altLang="en-US" sz="2000" dirty="0">
                <a:latin typeface="Times New Roman" panose="02020603050405020304" pitchFamily="18" charset="0"/>
                <a:ea typeface="楷体" panose="02010609060101010101" pitchFamily="49" charset="-122"/>
              </a:rPr>
              <a:t>）</a:t>
            </a:r>
            <a:r>
              <a:rPr lang="zh-CN" altLang="zh-CN" sz="2000" dirty="0">
                <a:latin typeface="Times New Roman" panose="02020603050405020304" pitchFamily="18" charset="0"/>
                <a:ea typeface="楷体" panose="02010609060101010101" pitchFamily="49" charset="-122"/>
              </a:rPr>
              <a:t>首先自旋锁可在</a:t>
            </a:r>
            <a:r>
              <a:rPr lang="zh-CN" altLang="zh-CN" sz="2000" b="1" dirty="0">
                <a:solidFill>
                  <a:srgbClr val="FF0000"/>
                </a:solidFill>
                <a:latin typeface="Times New Roman" panose="02020603050405020304" pitchFamily="18" charset="0"/>
                <a:ea typeface="楷体" panose="02010609060101010101" pitchFamily="49" charset="-122"/>
              </a:rPr>
              <a:t>不能睡眠的代码</a:t>
            </a:r>
            <a:r>
              <a:rPr lang="zh-CN" altLang="zh-CN" sz="2000" dirty="0">
                <a:latin typeface="Times New Roman" panose="02020603050405020304" pitchFamily="18" charset="0"/>
                <a:ea typeface="楷体" panose="02010609060101010101" pitchFamily="49" charset="-122"/>
              </a:rPr>
              <a:t>中使用，如在中断服务程序（</a:t>
            </a:r>
            <a:r>
              <a:rPr lang="en-US" altLang="zh-CN" sz="2000" dirty="0">
                <a:latin typeface="Times New Roman" panose="02020603050405020304" pitchFamily="18" charset="0"/>
                <a:ea typeface="楷体" panose="02010609060101010101" pitchFamily="49" charset="-122"/>
              </a:rPr>
              <a:t>ISR</a:t>
            </a:r>
            <a:r>
              <a:rPr lang="zh-CN" altLang="zh-CN" sz="2000" dirty="0">
                <a:latin typeface="Times New Roman" panose="02020603050405020304" pitchFamily="18" charset="0"/>
                <a:ea typeface="楷体" panose="02010609060101010101" pitchFamily="49" charset="-122"/>
              </a:rPr>
              <a:t>）中使用，而信号量不可以；</a:t>
            </a:r>
            <a:endParaRPr lang="zh-CN"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2</a:t>
            </a:r>
            <a:r>
              <a:rPr lang="zh-CN" altLang="en-US" sz="2000" dirty="0">
                <a:latin typeface="Times New Roman" panose="02020603050405020304" pitchFamily="18" charset="0"/>
                <a:ea typeface="楷体" panose="02010609060101010101" pitchFamily="49" charset="-122"/>
              </a:rPr>
              <a:t>）</a:t>
            </a:r>
            <a:r>
              <a:rPr lang="zh-CN" altLang="zh-CN" sz="2000" dirty="0">
                <a:latin typeface="Times New Roman" panose="02020603050405020304" pitchFamily="18" charset="0"/>
                <a:ea typeface="楷体" panose="02010609060101010101" pitchFamily="49" charset="-122"/>
              </a:rPr>
              <a:t>其次自旋锁和信号量的</a:t>
            </a:r>
            <a:r>
              <a:rPr lang="zh-CN" altLang="zh-CN" sz="2000" b="1" dirty="0">
                <a:solidFill>
                  <a:srgbClr val="FF0000"/>
                </a:solidFill>
                <a:latin typeface="Times New Roman" panose="02020603050405020304" pitchFamily="18" charset="0"/>
                <a:ea typeface="楷体" panose="02010609060101010101" pitchFamily="49" charset="-122"/>
              </a:rPr>
              <a:t>实现机制不一样</a:t>
            </a:r>
            <a:r>
              <a:rPr lang="zh-CN" altLang="zh-CN" sz="2000" dirty="0">
                <a:latin typeface="Times New Roman" panose="02020603050405020304" pitchFamily="18" charset="0"/>
                <a:ea typeface="楷体" panose="02010609060101010101" pitchFamily="49" charset="-122"/>
              </a:rPr>
              <a:t>，自旋锁的申请者会不断循环检测锁是否可用，不会被阻塞，而信号量中，申请信号量失败后会被阻塞；</a:t>
            </a:r>
            <a:br>
              <a:rPr lang="zh-CN" altLang="zh-CN" sz="2000" dirty="0">
                <a:latin typeface="Times New Roman" panose="02020603050405020304" pitchFamily="18" charset="0"/>
                <a:ea typeface="楷体" panose="02010609060101010101" pitchFamily="49" charset="-122"/>
              </a:rPr>
            </a:b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3</a:t>
            </a:r>
            <a:r>
              <a:rPr lang="zh-CN" altLang="en-US" sz="2000" dirty="0">
                <a:latin typeface="Times New Roman" panose="02020603050405020304" pitchFamily="18" charset="0"/>
                <a:ea typeface="楷体" panose="02010609060101010101" pitchFamily="49" charset="-122"/>
              </a:rPr>
              <a:t>）自旋锁</a:t>
            </a:r>
            <a:r>
              <a:rPr lang="zh-CN" altLang="en-US" sz="2000" b="1" dirty="0">
                <a:solidFill>
                  <a:srgbClr val="FF0000"/>
                </a:solidFill>
                <a:latin typeface="Times New Roman" panose="02020603050405020304" pitchFamily="18" charset="0"/>
                <a:ea typeface="楷体" panose="02010609060101010101" pitchFamily="49" charset="-122"/>
              </a:rPr>
              <a:t>只有一个持有者</a:t>
            </a:r>
            <a:r>
              <a:rPr lang="zh-CN" altLang="en-US" sz="2000" dirty="0">
                <a:latin typeface="Times New Roman" panose="02020603050405020304" pitchFamily="18" charset="0"/>
                <a:ea typeface="楷体" panose="02010609060101010101" pitchFamily="49" charset="-122"/>
              </a:rPr>
              <a:t>，信号量可以在消耗完之前有</a:t>
            </a:r>
            <a:r>
              <a:rPr lang="zh-CN" altLang="en-US" sz="2000" b="1" dirty="0">
                <a:solidFill>
                  <a:srgbClr val="FF0000"/>
                </a:solidFill>
                <a:latin typeface="Times New Roman" panose="02020603050405020304" pitchFamily="18" charset="0"/>
                <a:ea typeface="楷体" panose="02010609060101010101" pitchFamily="49" charset="-122"/>
              </a:rPr>
              <a:t>多个持有者</a:t>
            </a:r>
            <a:r>
              <a:rPr lang="zh-CN" altLang="en-US" sz="2000" dirty="0">
                <a:latin typeface="Times New Roman" panose="02020603050405020304" pitchFamily="18" charset="0"/>
                <a:ea typeface="楷体" panose="02010609060101010101" pitchFamily="49" charset="-122"/>
              </a:rPr>
              <a:t>；</a:t>
            </a:r>
            <a:endParaRPr lang="zh-CN"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4</a:t>
            </a:r>
            <a:r>
              <a:rPr lang="zh-CN" altLang="en-US" sz="2000" dirty="0">
                <a:latin typeface="Times New Roman" panose="02020603050405020304" pitchFamily="18" charset="0"/>
                <a:ea typeface="楷体" panose="02010609060101010101" pitchFamily="49" charset="-122"/>
              </a:rPr>
              <a:t>）</a:t>
            </a:r>
            <a:r>
              <a:rPr lang="zh-CN" altLang="zh-CN" sz="2000" dirty="0">
                <a:latin typeface="Times New Roman" panose="02020603050405020304" pitchFamily="18" charset="0"/>
                <a:ea typeface="楷体" panose="02010609060101010101" pitchFamily="49" charset="-122"/>
              </a:rPr>
              <a:t>最后通常自旋锁被用在</a:t>
            </a:r>
            <a:r>
              <a:rPr lang="zh-CN" altLang="zh-CN" sz="2000" b="1" dirty="0">
                <a:solidFill>
                  <a:srgbClr val="FF0000"/>
                </a:solidFill>
                <a:latin typeface="Times New Roman" panose="02020603050405020304" pitchFamily="18" charset="0"/>
                <a:ea typeface="楷体" panose="02010609060101010101" pitchFamily="49" charset="-122"/>
              </a:rPr>
              <a:t>多处理器系统</a:t>
            </a:r>
            <a:r>
              <a:rPr lang="zh-CN" altLang="zh-CN" sz="2000" dirty="0">
                <a:latin typeface="Times New Roman" panose="02020603050405020304" pitchFamily="18" charset="0"/>
                <a:ea typeface="楷体" panose="02010609060101010101" pitchFamily="49" charset="-122"/>
              </a:rPr>
              <a:t>。</a:t>
            </a:r>
            <a:endParaRPr lang="en-US" altLang="zh-CN" sz="2000" dirty="0">
              <a:latin typeface="Times New Roman" panose="02020603050405020304" pitchFamily="18" charset="0"/>
              <a:ea typeface="楷体" panose="02010609060101010101" pitchFamily="49" charset="-122"/>
            </a:endParaRPr>
          </a:p>
          <a:p>
            <a:pPr indent="457200" eaLnBrk="1" hangingPunct="1">
              <a:lnSpc>
                <a:spcPct val="150000"/>
              </a:lnSpc>
            </a:pPr>
            <a:r>
              <a:rPr lang="zh-CN" altLang="zh-CN" sz="2000" dirty="0">
                <a:latin typeface="Times New Roman" panose="02020603050405020304" pitchFamily="18" charset="0"/>
                <a:ea typeface="楷体" panose="02010609060101010101" pitchFamily="49" charset="-122"/>
              </a:rPr>
              <a:t>总体而言，自旋锁通常适合</a:t>
            </a:r>
            <a:r>
              <a:rPr lang="zh-CN" altLang="zh-CN" sz="2000" b="1" dirty="0">
                <a:solidFill>
                  <a:srgbClr val="FF0000"/>
                </a:solidFill>
                <a:latin typeface="Times New Roman" panose="02020603050405020304" pitchFamily="18" charset="0"/>
                <a:ea typeface="楷体" panose="02010609060101010101" pitchFamily="49" charset="-122"/>
              </a:rPr>
              <a:t>保持时间非常短</a:t>
            </a:r>
            <a:r>
              <a:rPr lang="zh-CN" altLang="zh-CN" sz="2000" dirty="0">
                <a:latin typeface="Times New Roman" panose="02020603050405020304" pitchFamily="18" charset="0"/>
                <a:ea typeface="楷体" panose="02010609060101010101" pitchFamily="49" charset="-122"/>
              </a:rPr>
              <a:t>的情况，它可以在任何上下文中使用，而信号量用于</a:t>
            </a:r>
            <a:r>
              <a:rPr lang="zh-CN" altLang="zh-CN" sz="2000" b="1" dirty="0">
                <a:solidFill>
                  <a:srgbClr val="FF0000"/>
                </a:solidFill>
                <a:latin typeface="Times New Roman" panose="02020603050405020304" pitchFamily="18" charset="0"/>
                <a:ea typeface="楷体" panose="02010609060101010101" pitchFamily="49" charset="-122"/>
              </a:rPr>
              <a:t>保持时间较长的情况</a:t>
            </a:r>
            <a:r>
              <a:rPr lang="zh-CN" altLang="zh-CN" sz="2000" dirty="0">
                <a:latin typeface="Times New Roman" panose="02020603050405020304" pitchFamily="18" charset="0"/>
                <a:ea typeface="楷体" panose="02010609060101010101" pitchFamily="49" charset="-122"/>
              </a:rPr>
              <a:t>，只能在进程上下文中使用。</a:t>
            </a:r>
            <a:endParaRPr lang="zh-CN" altLang="zh-CN" sz="200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191344" y="764704"/>
            <a:ext cx="11665296" cy="39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b="1" dirty="0">
                <a:latin typeface="Times New Roman" panose="02020603050405020304" pitchFamily="18" charset="0"/>
                <a:ea typeface="楷体" panose="02010609060101010101" pitchFamily="49" charset="-122"/>
              </a:rPr>
              <a:t>3</a:t>
            </a:r>
            <a:r>
              <a:rPr lang="zh-CN" altLang="zh-CN" sz="2400" b="1" dirty="0">
                <a:latin typeface="Times New Roman" panose="02020603050405020304" pitchFamily="18" charset="0"/>
                <a:ea typeface="楷体" panose="02010609060101010101" pitchFamily="49" charset="-122"/>
              </a:rPr>
              <a:t>．阻塞与非阻塞</a:t>
            </a:r>
            <a:endParaRPr lang="zh-CN" altLang="zh-CN" sz="2400" dirty="0">
              <a:latin typeface="Times New Roman" panose="02020603050405020304" pitchFamily="18" charset="0"/>
              <a:ea typeface="楷体" panose="02010609060101010101" pitchFamily="49" charset="-122"/>
            </a:endParaRPr>
          </a:p>
          <a:p>
            <a:pPr algn="just"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阻塞操作是指在执行设备操作时，若不能获得资源则进程挂起，直到满足可操作的条件再进行操作。</a:t>
            </a:r>
            <a:r>
              <a:rPr lang="zh-CN" altLang="zh-CN" sz="2400" b="1" dirty="0">
                <a:solidFill>
                  <a:srgbClr val="FF0000"/>
                </a:solidFill>
                <a:latin typeface="Times New Roman" panose="02020603050405020304" pitchFamily="18" charset="0"/>
                <a:ea typeface="楷体" panose="02010609060101010101" pitchFamily="49" charset="-122"/>
              </a:rPr>
              <a:t>被挂起的进程进入睡眠状态</a:t>
            </a:r>
            <a:r>
              <a:rPr lang="zh-CN" altLang="zh-CN" sz="2400" dirty="0">
                <a:latin typeface="Times New Roman" panose="02020603050405020304" pitchFamily="18" charset="0"/>
                <a:ea typeface="楷体" panose="02010609060101010101" pitchFamily="49" charset="-122"/>
              </a:rPr>
              <a:t>，被从调度器的运行队列中移走，直到等待条件被满足。</a:t>
            </a:r>
            <a:endParaRPr lang="en-US" altLang="zh-CN" sz="2400" dirty="0">
              <a:latin typeface="Times New Roman" panose="02020603050405020304" pitchFamily="18" charset="0"/>
              <a:ea typeface="楷体" panose="02010609060101010101" pitchFamily="49" charset="-122"/>
            </a:endParaRPr>
          </a:p>
          <a:p>
            <a:pPr algn="just"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非阻塞操作是在</a:t>
            </a:r>
            <a:r>
              <a:rPr lang="zh-CN" altLang="zh-CN" sz="2400" b="1" dirty="0">
                <a:solidFill>
                  <a:srgbClr val="FF0000"/>
                </a:solidFill>
                <a:latin typeface="Times New Roman" panose="02020603050405020304" pitchFamily="18" charset="0"/>
                <a:ea typeface="楷体" panose="02010609060101010101" pitchFamily="49" charset="-122"/>
              </a:rPr>
              <a:t>不能进行设备操作时并不挂起</a:t>
            </a:r>
            <a:r>
              <a:rPr lang="zh-CN" altLang="zh-CN" sz="2400" dirty="0">
                <a:latin typeface="Times New Roman" panose="02020603050405020304" pitchFamily="18" charset="0"/>
                <a:ea typeface="楷体" panose="02010609060101010101" pitchFamily="49" charset="-122"/>
              </a:rPr>
              <a:t>，它会立即返回（后续放弃操作，或不停查询直到可以进行操作），使得应用程序可以快速查询状态。</a:t>
            </a:r>
            <a:endParaRPr lang="en-US" altLang="zh-CN" sz="2400" dirty="0">
              <a:latin typeface="Times New Roman" panose="02020603050405020304" pitchFamily="18" charset="0"/>
              <a:ea typeface="楷体" panose="02010609060101010101" pitchFamily="49" charset="-122"/>
            </a:endParaRPr>
          </a:p>
          <a:p>
            <a:pPr eaLnBrk="1" hangingPunct="1">
              <a:lnSpc>
                <a:spcPct val="150000"/>
              </a:lnSpc>
            </a:pPr>
            <a:endParaRPr lang="en-US" sz="240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矩形 2"/>
          <p:cNvSpPr>
            <a:spLocks noChangeArrowheads="1"/>
          </p:cNvSpPr>
          <p:nvPr/>
        </p:nvSpPr>
        <p:spPr bwMode="auto">
          <a:xfrm>
            <a:off x="227348" y="549186"/>
            <a:ext cx="11845316" cy="556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b="1" dirty="0">
                <a:latin typeface="Times New Roman" panose="02020603050405020304" pitchFamily="18" charset="0"/>
                <a:ea typeface="楷体" panose="02010609060101010101" pitchFamily="49" charset="-122"/>
              </a:rPr>
              <a:t>4</a:t>
            </a:r>
            <a:r>
              <a:rPr lang="zh-CN" altLang="zh-CN" sz="2400" b="1" dirty="0">
                <a:latin typeface="Times New Roman" panose="02020603050405020304" pitchFamily="18" charset="0"/>
                <a:ea typeface="楷体" panose="02010609060101010101" pitchFamily="49" charset="-122"/>
              </a:rPr>
              <a:t>．中断处理</a:t>
            </a:r>
            <a:endParaRPr lang="en-US" altLang="zh-CN" sz="2400" dirty="0">
              <a:latin typeface="Times New Roman" panose="02020603050405020304" pitchFamily="18" charset="0"/>
              <a:ea typeface="楷体" panose="02010609060101010101" pitchFamily="49" charset="-122"/>
            </a:endParaRPr>
          </a:p>
          <a:p>
            <a:pPr algn="just"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与</a:t>
            </a:r>
            <a:r>
              <a:rPr lang="en-US" altLang="zh-CN" sz="2400" dirty="0">
                <a:latin typeface="Times New Roman" panose="02020603050405020304" pitchFamily="18" charset="0"/>
                <a:ea typeface="楷体" panose="02010609060101010101" pitchFamily="49" charset="-122"/>
              </a:rPr>
              <a:t>Linux</a:t>
            </a:r>
            <a:r>
              <a:rPr lang="zh-CN" altLang="zh-CN" sz="2400" dirty="0">
                <a:latin typeface="Times New Roman" panose="02020603050405020304" pitchFamily="18" charset="0"/>
                <a:ea typeface="楷体" panose="02010609060101010101" pitchFamily="49" charset="-122"/>
              </a:rPr>
              <a:t>设备驱动程序中断处理相关的函数首先是</a:t>
            </a:r>
            <a:r>
              <a:rPr lang="zh-CN" altLang="zh-CN" sz="2400" dirty="0">
                <a:solidFill>
                  <a:srgbClr val="FF0000"/>
                </a:solidFill>
                <a:latin typeface="Times New Roman" panose="02020603050405020304" pitchFamily="18" charset="0"/>
                <a:ea typeface="楷体" panose="02010609060101010101" pitchFamily="49" charset="-122"/>
              </a:rPr>
              <a:t>申请和释放</a:t>
            </a:r>
            <a:r>
              <a:rPr lang="en-US" altLang="zh-CN" sz="2400" dirty="0">
                <a:solidFill>
                  <a:srgbClr val="FF0000"/>
                </a:solidFill>
                <a:latin typeface="Times New Roman" panose="02020603050405020304" pitchFamily="18" charset="0"/>
                <a:ea typeface="楷体" panose="02010609060101010101" pitchFamily="49" charset="-122"/>
              </a:rPr>
              <a:t>IRQ(</a:t>
            </a:r>
            <a:r>
              <a:rPr lang="zh-CN" altLang="zh-CN" sz="2400" dirty="0">
                <a:solidFill>
                  <a:srgbClr val="FF0000"/>
                </a:solidFill>
                <a:latin typeface="Times New Roman" panose="02020603050405020304" pitchFamily="18" charset="0"/>
                <a:ea typeface="楷体" panose="02010609060101010101" pitchFamily="49" charset="-122"/>
              </a:rPr>
              <a:t>中断请求</a:t>
            </a:r>
            <a:r>
              <a:rPr lang="en-US" altLang="zh-CN" sz="2400" dirty="0">
                <a:solidFill>
                  <a:srgbClr val="FF0000"/>
                </a:solidFill>
                <a:latin typeface="Times New Roman" panose="02020603050405020304" pitchFamily="18" charset="0"/>
                <a:ea typeface="楷体" panose="02010609060101010101" pitchFamily="49" charset="-122"/>
              </a:rPr>
              <a:t>)</a:t>
            </a:r>
            <a:r>
              <a:rPr lang="zh-CN" altLang="zh-CN" sz="2400" dirty="0">
                <a:solidFill>
                  <a:srgbClr val="FF0000"/>
                </a:solidFill>
                <a:latin typeface="Times New Roman" panose="02020603050405020304" pitchFamily="18" charset="0"/>
                <a:ea typeface="楷体" panose="02010609060101010101" pitchFamily="49" charset="-122"/>
              </a:rPr>
              <a:t>函数</a:t>
            </a:r>
            <a:r>
              <a:rPr lang="zh-CN" altLang="zh-CN" sz="2400" dirty="0">
                <a:latin typeface="Times New Roman" panose="02020603050405020304" pitchFamily="18" charset="0"/>
                <a:ea typeface="楷体" panose="02010609060101010101" pitchFamily="49" charset="-122"/>
              </a:rPr>
              <a:t>，即</a:t>
            </a:r>
            <a:r>
              <a:rPr lang="en-US" altLang="zh-CN" sz="2400" dirty="0" err="1">
                <a:latin typeface="Times New Roman" panose="02020603050405020304" pitchFamily="18" charset="0"/>
                <a:ea typeface="楷体" panose="02010609060101010101" pitchFamily="49" charset="-122"/>
              </a:rPr>
              <a:t>request_irq</a:t>
            </a: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和 </a:t>
            </a:r>
            <a:r>
              <a:rPr lang="en-US" altLang="zh-CN" sz="2400" dirty="0" err="1">
                <a:latin typeface="Times New Roman" panose="02020603050405020304" pitchFamily="18" charset="0"/>
                <a:ea typeface="楷体" panose="02010609060101010101" pitchFamily="49" charset="-122"/>
              </a:rPr>
              <a:t>free_irq</a:t>
            </a: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 这 两 个 重 要 的 中 断 函 数 原 型 如 下 ， 在 头 文 件</a:t>
            </a:r>
            <a:r>
              <a:rPr lang="en-US" altLang="zh-CN" sz="2400" dirty="0">
                <a:latin typeface="Times New Roman" panose="02020603050405020304" pitchFamily="18" charset="0"/>
                <a:ea typeface="楷体" panose="02010609060101010101" pitchFamily="49" charset="-122"/>
              </a:rPr>
              <a:t>include/</a:t>
            </a:r>
            <a:r>
              <a:rPr lang="en-US" altLang="zh-CN" sz="2400" dirty="0" err="1">
                <a:latin typeface="Times New Roman" panose="02020603050405020304" pitchFamily="18" charset="0"/>
                <a:ea typeface="楷体" panose="02010609060101010101" pitchFamily="49" charset="-122"/>
              </a:rPr>
              <a:t>linux</a:t>
            </a:r>
            <a:r>
              <a:rPr lang="en-US" altLang="zh-CN" sz="2400" dirty="0">
                <a:latin typeface="Times New Roman" panose="02020603050405020304" pitchFamily="18" charset="0"/>
                <a:ea typeface="楷体" panose="02010609060101010101" pitchFamily="49" charset="-122"/>
              </a:rPr>
              <a:t>/</a:t>
            </a:r>
            <a:r>
              <a:rPr lang="en-US" altLang="zh-CN" sz="2400" dirty="0" err="1">
                <a:latin typeface="Times New Roman" panose="02020603050405020304" pitchFamily="18" charset="0"/>
                <a:ea typeface="楷体" panose="02010609060101010101" pitchFamily="49" charset="-122"/>
              </a:rPr>
              <a:t>interrupt.h</a:t>
            </a: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中声明。</a:t>
            </a:r>
            <a:endParaRPr lang="en-US" altLang="zh-CN" sz="2400" dirty="0">
              <a:latin typeface="Times New Roman" panose="02020603050405020304" pitchFamily="18" charset="0"/>
              <a:ea typeface="楷体" panose="02010609060101010101" pitchFamily="49" charset="-122"/>
            </a:endParaRPr>
          </a:p>
          <a:p>
            <a:pPr eaLnBrk="1" hangingPunct="1">
              <a:lnSpc>
                <a:spcPct val="150000"/>
              </a:lnSpc>
            </a:pPr>
            <a:r>
              <a:rPr lang="zh-CN" altLang="zh-CN" sz="2400" dirty="0">
                <a:latin typeface="Times New Roman" panose="02020603050405020304" pitchFamily="18" charset="0"/>
                <a:ea typeface="楷体" panose="02010609060101010101" pitchFamily="49" charset="-122"/>
              </a:rPr>
              <a:t>申请函数原型如下： </a:t>
            </a:r>
            <a:r>
              <a:rPr lang="en-US" altLang="zh-CN" sz="2400" dirty="0">
                <a:latin typeface="Times New Roman" panose="02020603050405020304" pitchFamily="18" charset="0"/>
                <a:ea typeface="楷体" panose="02010609060101010101" pitchFamily="49" charset="-122"/>
              </a:rPr>
              <a:t>   </a:t>
            </a:r>
            <a:endParaRPr lang="zh-CN" altLang="zh-CN" sz="2400" dirty="0">
              <a:latin typeface="Times New Roman" panose="02020603050405020304" pitchFamily="18" charset="0"/>
              <a:ea typeface="楷体" panose="02010609060101010101" pitchFamily="49" charset="-122"/>
            </a:endParaRPr>
          </a:p>
          <a:p>
            <a:pPr eaLnBrk="1" hangingPunct="1">
              <a:lnSpc>
                <a:spcPct val="150000"/>
              </a:lnSpc>
            </a:pPr>
            <a:r>
              <a:rPr lang="en-US" altLang="zh-CN" sz="2400" dirty="0" err="1">
                <a:latin typeface="Times New Roman" panose="02020603050405020304" pitchFamily="18" charset="0"/>
                <a:ea typeface="楷体" panose="02010609060101010101" pitchFamily="49" charset="-122"/>
              </a:rPr>
              <a:t>request_irq</a:t>
            </a:r>
            <a:r>
              <a:rPr lang="en-US" altLang="zh-CN" sz="2400" dirty="0">
                <a:latin typeface="Times New Roman" panose="02020603050405020304" pitchFamily="18" charset="0"/>
                <a:ea typeface="楷体" panose="02010609060101010101" pitchFamily="49" charset="-122"/>
              </a:rPr>
              <a:t>(unsigned int </a:t>
            </a:r>
            <a:r>
              <a:rPr lang="en-US" altLang="zh-CN" sz="2400" dirty="0" err="1">
                <a:latin typeface="Times New Roman" panose="02020603050405020304" pitchFamily="18" charset="0"/>
                <a:ea typeface="楷体" panose="02010609060101010101" pitchFamily="49" charset="-122"/>
              </a:rPr>
              <a:t>irq</a:t>
            </a:r>
            <a:r>
              <a:rPr lang="en-US" altLang="zh-CN" sz="2400" dirty="0">
                <a:latin typeface="Times New Roman" panose="02020603050405020304" pitchFamily="18" charset="0"/>
                <a:ea typeface="楷体" panose="02010609060101010101" pitchFamily="49" charset="-122"/>
              </a:rPr>
              <a:t>, </a:t>
            </a:r>
            <a:r>
              <a:rPr lang="en-US" altLang="zh-CN" sz="2400" dirty="0" err="1">
                <a:latin typeface="Times New Roman" panose="02020603050405020304" pitchFamily="18" charset="0"/>
                <a:ea typeface="楷体" panose="02010609060101010101" pitchFamily="49" charset="-122"/>
              </a:rPr>
              <a:t>irq_handler_t</a:t>
            </a:r>
            <a:r>
              <a:rPr lang="en-US" altLang="zh-CN" sz="2400" dirty="0">
                <a:latin typeface="Times New Roman" panose="02020603050405020304" pitchFamily="18" charset="0"/>
                <a:ea typeface="楷体" panose="02010609060101010101" pitchFamily="49" charset="-122"/>
              </a:rPr>
              <a:t> handler, unsigned long flags, const char *name, void *dev);</a:t>
            </a:r>
            <a:r>
              <a:rPr lang="zh-CN" altLang="zh-CN"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2.6 </a:t>
            </a:r>
            <a:r>
              <a:rPr lang="zh-CN" altLang="zh-CN" sz="2400" dirty="0">
                <a:latin typeface="Times New Roman" panose="02020603050405020304" pitchFamily="18" charset="0"/>
                <a:ea typeface="楷体" panose="02010609060101010101" pitchFamily="49" charset="-122"/>
              </a:rPr>
              <a:t>内核及以后）</a:t>
            </a:r>
            <a:endParaRPr lang="en-US" altLang="zh-CN" sz="2400" dirty="0">
              <a:latin typeface="Times New Roman" panose="02020603050405020304" pitchFamily="18" charset="0"/>
              <a:ea typeface="楷体" panose="02010609060101010101" pitchFamily="49" charset="-122"/>
            </a:endParaRPr>
          </a:p>
          <a:p>
            <a:pPr eaLnBrk="1" hangingPunct="1">
              <a:lnSpc>
                <a:spcPct val="150000"/>
              </a:lnSpc>
            </a:pPr>
            <a:r>
              <a:rPr lang="zh-CN" altLang="zh-CN" sz="2400" dirty="0">
                <a:latin typeface="Times New Roman" panose="02020603050405020304" pitchFamily="18" charset="0"/>
                <a:ea typeface="楷体" panose="02010609060101010101" pitchFamily="49" charset="-122"/>
              </a:rPr>
              <a:t>释放函数原型如下：</a:t>
            </a:r>
            <a:endParaRPr lang="en-US" altLang="zh-CN" sz="2400" dirty="0">
              <a:latin typeface="Times New Roman" panose="02020603050405020304" pitchFamily="18" charset="0"/>
              <a:ea typeface="楷体" panose="02010609060101010101" pitchFamily="49" charset="-122"/>
            </a:endParaRPr>
          </a:p>
          <a:p>
            <a:pPr eaLnBrk="1" hangingPunct="1">
              <a:lnSpc>
                <a:spcPct val="150000"/>
              </a:lnSpc>
            </a:pPr>
            <a:r>
              <a:rPr lang="en-US" altLang="zh-CN" sz="2400" dirty="0">
                <a:latin typeface="Times New Roman" panose="02020603050405020304" pitchFamily="18" charset="0"/>
                <a:ea typeface="楷体" panose="02010609060101010101" pitchFamily="49" charset="-122"/>
              </a:rPr>
              <a:t>void </a:t>
            </a:r>
            <a:r>
              <a:rPr lang="en-US" altLang="zh-CN" sz="2400" dirty="0" err="1">
                <a:latin typeface="Times New Roman" panose="02020603050405020304" pitchFamily="18" charset="0"/>
                <a:ea typeface="楷体" panose="02010609060101010101" pitchFamily="49" charset="-122"/>
              </a:rPr>
              <a:t>free_irq</a:t>
            </a:r>
            <a:r>
              <a:rPr lang="en-US" altLang="zh-CN" sz="2400" dirty="0">
                <a:latin typeface="Times New Roman" panose="02020603050405020304" pitchFamily="18" charset="0"/>
                <a:ea typeface="楷体" panose="02010609060101010101" pitchFamily="49" charset="-122"/>
              </a:rPr>
              <a:t>(unsigned int </a:t>
            </a:r>
            <a:r>
              <a:rPr lang="en-US" altLang="zh-CN" sz="2400" dirty="0" err="1">
                <a:latin typeface="Times New Roman" panose="02020603050405020304" pitchFamily="18" charset="0"/>
                <a:ea typeface="楷体" panose="02010609060101010101" pitchFamily="49" charset="-122"/>
              </a:rPr>
              <a:t>irq,void</a:t>
            </a:r>
            <a:r>
              <a:rPr lang="en-US" altLang="zh-CN" sz="2400" dirty="0">
                <a:latin typeface="Times New Roman" panose="02020603050405020304" pitchFamily="18" charset="0"/>
                <a:ea typeface="楷体" panose="02010609060101010101" pitchFamily="49" charset="-122"/>
              </a:rPr>
              <a:t> *dev) </a:t>
            </a:r>
            <a:r>
              <a:rPr lang="zh-CN" altLang="zh-CN"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  (2.6</a:t>
            </a:r>
            <a:r>
              <a:rPr lang="zh-CN" altLang="zh-CN" sz="2400" dirty="0">
                <a:latin typeface="Times New Roman" panose="02020603050405020304" pitchFamily="18" charset="0"/>
                <a:ea typeface="楷体" panose="02010609060101010101" pitchFamily="49" charset="-122"/>
              </a:rPr>
              <a:t>版本及以后</a:t>
            </a:r>
            <a:r>
              <a:rPr lang="en-US" altLang="zh-CN" sz="2400" dirty="0">
                <a:latin typeface="Times New Roman" panose="02020603050405020304" pitchFamily="18" charset="0"/>
                <a:ea typeface="楷体" panose="02010609060101010101" pitchFamily="49" charset="-122"/>
              </a:rPr>
              <a:t> )</a:t>
            </a:r>
            <a:endParaRPr lang="zh-CN" altLang="zh-CN" sz="2400" dirty="0">
              <a:latin typeface="Times New Roman" panose="02020603050405020304" pitchFamily="18" charset="0"/>
              <a:ea typeface="楷体" panose="02010609060101010101" pitchFamily="49" charset="-122"/>
            </a:endParaRPr>
          </a:p>
          <a:p>
            <a:pPr eaLnBrk="1" hangingPunct="1">
              <a:lnSpc>
                <a:spcPct val="150000"/>
              </a:lnSpc>
            </a:pPr>
            <a:r>
              <a:rPr lang="zh-CN" altLang="zh-CN" sz="2400" dirty="0">
                <a:latin typeface="Times New Roman" panose="02020603050405020304" pitchFamily="18" charset="0"/>
                <a:ea typeface="楷体" panose="02010609060101010101" pitchFamily="49" charset="-122"/>
              </a:rPr>
              <a:t>该函数的作用是释放一个</a:t>
            </a:r>
            <a:r>
              <a:rPr lang="en-US" altLang="zh-CN" sz="2400" dirty="0">
                <a:latin typeface="Times New Roman" panose="02020603050405020304" pitchFamily="18" charset="0"/>
                <a:ea typeface="楷体" panose="02010609060101010101" pitchFamily="49" charset="-122"/>
              </a:rPr>
              <a:t>IRQ</a:t>
            </a:r>
            <a:r>
              <a:rPr lang="zh-CN" altLang="zh-CN" sz="2400" dirty="0">
                <a:latin typeface="Times New Roman" panose="02020603050405020304" pitchFamily="18" charset="0"/>
                <a:ea typeface="楷体" panose="02010609060101010101" pitchFamily="49" charset="-122"/>
              </a:rPr>
              <a:t>，一般是在退出设备或关闭设备时调用</a:t>
            </a:r>
            <a:endParaRPr lang="zh-CN" altLang="en-US" sz="240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1"/>
          <p:cNvSpPr>
            <a:spLocks noChangeArrowheads="1"/>
          </p:cNvSpPr>
          <p:nvPr/>
        </p:nvSpPr>
        <p:spPr bwMode="auto">
          <a:xfrm>
            <a:off x="299356" y="836712"/>
            <a:ext cx="11593288" cy="504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b="1" dirty="0">
                <a:latin typeface="Times New Roman" panose="02020603050405020304" pitchFamily="18" charset="0"/>
                <a:ea typeface="楷体" panose="02010609060101010101" pitchFamily="49" charset="-122"/>
              </a:rPr>
              <a:t>5. </a:t>
            </a:r>
            <a:r>
              <a:rPr lang="zh-CN" altLang="zh-CN" sz="2400" b="1" dirty="0">
                <a:latin typeface="Times New Roman" panose="02020603050405020304" pitchFamily="18" charset="0"/>
                <a:ea typeface="楷体" panose="02010609060101010101" pitchFamily="49" charset="-122"/>
              </a:rPr>
              <a:t>设备号</a:t>
            </a:r>
            <a:endParaRPr lang="zh-CN" altLang="zh-CN" sz="2400" dirty="0">
              <a:latin typeface="Times New Roman" panose="02020603050405020304" pitchFamily="18" charset="0"/>
              <a:ea typeface="楷体" panose="02010609060101010101" pitchFamily="49" charset="-122"/>
            </a:endParaRPr>
          </a:p>
          <a:p>
            <a:pPr eaLnBrk="1" hangingPunct="1">
              <a:lnSpc>
                <a:spcPct val="120000"/>
              </a:lnSpc>
            </a:pPr>
            <a:r>
              <a:rPr lang="zh-CN" altLang="zh-CN" sz="2000" dirty="0">
                <a:latin typeface="Times New Roman" panose="02020603050405020304" pitchFamily="18" charset="0"/>
                <a:ea typeface="楷体" panose="02010609060101010101" pitchFamily="49" charset="-122"/>
              </a:rPr>
              <a:t>用户进程与硬件的交流是通过设备文件进行的，硬件在系统中会被抽象成为一个设备文件，访问设备文件就相当于访问其所对应的硬件。每个设备文件都有其文件属性</a:t>
            </a:r>
            <a:r>
              <a:rPr lang="en-US" altLang="zh-CN" sz="2000" dirty="0">
                <a:latin typeface="Times New Roman" panose="02020603050405020304" pitchFamily="18" charset="0"/>
                <a:ea typeface="楷体" panose="02010609060101010101" pitchFamily="49" charset="-122"/>
              </a:rPr>
              <a:t>(c/b)</a:t>
            </a:r>
            <a:r>
              <a:rPr lang="zh-CN" altLang="zh-CN" sz="2000" dirty="0">
                <a:latin typeface="Times New Roman" panose="02020603050405020304" pitchFamily="18" charset="0"/>
                <a:ea typeface="楷体" panose="02010609060101010101" pitchFamily="49" charset="-122"/>
              </a:rPr>
              <a:t>，表示是字符设备还是块设备。</a:t>
            </a:r>
            <a:endParaRPr lang="en-US" altLang="zh-CN" sz="2000" dirty="0">
              <a:latin typeface="Times New Roman" panose="02020603050405020304" pitchFamily="18" charset="0"/>
              <a:ea typeface="楷体" panose="02010609060101010101" pitchFamily="49" charset="-122"/>
            </a:endParaRPr>
          </a:p>
          <a:p>
            <a:pPr eaLnBrk="1" hangingPunct="1">
              <a:lnSpc>
                <a:spcPct val="120000"/>
              </a:lnSpc>
            </a:pPr>
            <a:r>
              <a:rPr lang="zh-CN" altLang="zh-CN" sz="2000" dirty="0">
                <a:latin typeface="Times New Roman" panose="02020603050405020304" pitchFamily="18" charset="0"/>
                <a:ea typeface="楷体" panose="02010609060101010101" pitchFamily="49" charset="-122"/>
              </a:rPr>
              <a:t>每个设备文件的设备号有两个：</a:t>
            </a:r>
            <a:endParaRPr lang="en-US" altLang="zh-CN" sz="2000" dirty="0">
              <a:latin typeface="Times New Roman" panose="02020603050405020304" pitchFamily="18" charset="0"/>
              <a:ea typeface="楷体" panose="02010609060101010101" pitchFamily="49" charset="-122"/>
            </a:endParaRPr>
          </a:p>
          <a:p>
            <a:pPr eaLnBrk="1" hangingPunct="1">
              <a:lnSpc>
                <a:spcPct val="120000"/>
              </a:lnSpc>
            </a:pPr>
            <a:r>
              <a:rPr lang="zh-CN" altLang="zh-CN" sz="2000" dirty="0">
                <a:latin typeface="Times New Roman" panose="02020603050405020304" pitchFamily="18" charset="0"/>
                <a:ea typeface="楷体" panose="02010609060101010101" pitchFamily="49" charset="-122"/>
              </a:rPr>
              <a:t>第一个是</a:t>
            </a:r>
            <a:r>
              <a:rPr lang="zh-CN" altLang="zh-CN" sz="2000" b="1" dirty="0">
                <a:solidFill>
                  <a:srgbClr val="FF0000"/>
                </a:solidFill>
                <a:latin typeface="Times New Roman" panose="02020603050405020304" pitchFamily="18" charset="0"/>
                <a:ea typeface="楷体" panose="02010609060101010101" pitchFamily="49" charset="-122"/>
              </a:rPr>
              <a:t>主设备号</a:t>
            </a:r>
            <a:r>
              <a:rPr lang="zh-CN" altLang="zh-CN" sz="2000" dirty="0">
                <a:latin typeface="Times New Roman" panose="02020603050405020304" pitchFamily="18" charset="0"/>
                <a:ea typeface="楷体" panose="02010609060101010101" pitchFamily="49" charset="-122"/>
              </a:rPr>
              <a:t>，标识驱动程序对应</a:t>
            </a:r>
            <a:r>
              <a:rPr lang="zh-CN" altLang="zh-CN" sz="2000" b="1" dirty="0">
                <a:solidFill>
                  <a:srgbClr val="FF0000"/>
                </a:solidFill>
                <a:latin typeface="Times New Roman" panose="02020603050405020304" pitchFamily="18" charset="0"/>
                <a:ea typeface="楷体" panose="02010609060101010101" pitchFamily="49" charset="-122"/>
              </a:rPr>
              <a:t>一类设备</a:t>
            </a:r>
            <a:r>
              <a:rPr lang="zh-CN" altLang="zh-CN" sz="2000" dirty="0">
                <a:latin typeface="Times New Roman" panose="02020603050405020304" pitchFamily="18" charset="0"/>
                <a:ea typeface="楷体" panose="02010609060101010101" pitchFamily="49" charset="-122"/>
              </a:rPr>
              <a:t>的标识；</a:t>
            </a:r>
            <a:endParaRPr lang="en-US" altLang="zh-CN" sz="2000" dirty="0">
              <a:latin typeface="Times New Roman" panose="02020603050405020304" pitchFamily="18" charset="0"/>
              <a:ea typeface="楷体" panose="02010609060101010101" pitchFamily="49" charset="-122"/>
            </a:endParaRPr>
          </a:p>
          <a:p>
            <a:pPr eaLnBrk="1" hangingPunct="1">
              <a:lnSpc>
                <a:spcPct val="120000"/>
              </a:lnSpc>
            </a:pPr>
            <a:r>
              <a:rPr lang="zh-CN" altLang="zh-CN" sz="2000" dirty="0">
                <a:latin typeface="Times New Roman" panose="02020603050405020304" pitchFamily="18" charset="0"/>
                <a:ea typeface="楷体" panose="02010609060101010101" pitchFamily="49" charset="-122"/>
              </a:rPr>
              <a:t>第二个是</a:t>
            </a:r>
            <a:r>
              <a:rPr lang="zh-CN" altLang="zh-CN" sz="2000" b="1" dirty="0">
                <a:solidFill>
                  <a:srgbClr val="FF0000"/>
                </a:solidFill>
                <a:latin typeface="Times New Roman" panose="02020603050405020304" pitchFamily="18" charset="0"/>
                <a:ea typeface="楷体" panose="02010609060101010101" pitchFamily="49" charset="-122"/>
              </a:rPr>
              <a:t>从设备号</a:t>
            </a:r>
            <a:r>
              <a:rPr lang="zh-CN" altLang="zh-CN" sz="2000" dirty="0">
                <a:latin typeface="Times New Roman" panose="02020603050405020304" pitchFamily="18" charset="0"/>
                <a:ea typeface="楷体" panose="02010609060101010101" pitchFamily="49" charset="-122"/>
              </a:rPr>
              <a:t>，用来区分</a:t>
            </a:r>
            <a:r>
              <a:rPr lang="zh-CN" altLang="zh-CN" sz="2000" b="1" dirty="0">
                <a:solidFill>
                  <a:srgbClr val="FF0000"/>
                </a:solidFill>
                <a:latin typeface="Times New Roman" panose="02020603050405020304" pitchFamily="18" charset="0"/>
                <a:ea typeface="楷体" panose="02010609060101010101" pitchFamily="49" charset="-122"/>
              </a:rPr>
              <a:t>使用共用的设备驱动程序</a:t>
            </a:r>
            <a:r>
              <a:rPr lang="zh-CN" altLang="zh-CN" sz="2000" dirty="0">
                <a:latin typeface="Times New Roman" panose="02020603050405020304" pitchFamily="18" charset="0"/>
                <a:ea typeface="楷体" panose="02010609060101010101" pitchFamily="49" charset="-122"/>
              </a:rPr>
              <a:t>的不同硬件设备。</a:t>
            </a:r>
            <a:endParaRPr lang="en-US" altLang="zh-CN" sz="2000" dirty="0">
              <a:latin typeface="Times New Roman" panose="02020603050405020304" pitchFamily="18" charset="0"/>
              <a:ea typeface="楷体" panose="02010609060101010101" pitchFamily="49" charset="-122"/>
            </a:endParaRPr>
          </a:p>
          <a:p>
            <a:pPr eaLnBrk="1" hangingPunct="1">
              <a:lnSpc>
                <a:spcPct val="120000"/>
              </a:lnSpc>
            </a:pPr>
            <a:r>
              <a:rPr lang="zh-CN" altLang="zh-CN" sz="2000" dirty="0">
                <a:latin typeface="Times New Roman" panose="02020603050405020304" pitchFamily="18" charset="0"/>
                <a:ea typeface="楷体" panose="02010609060101010101" pitchFamily="49" charset="-122"/>
              </a:rPr>
              <a:t>在</a:t>
            </a:r>
            <a:r>
              <a:rPr lang="en-US" altLang="zh-CN" sz="2000" dirty="0">
                <a:latin typeface="Times New Roman" panose="02020603050405020304" pitchFamily="18" charset="0"/>
                <a:ea typeface="楷体" panose="02010609060101010101" pitchFamily="49" charset="-122"/>
              </a:rPr>
              <a:t>linux2.6</a:t>
            </a:r>
            <a:r>
              <a:rPr lang="zh-CN" altLang="zh-CN" sz="2000" dirty="0">
                <a:latin typeface="Times New Roman" panose="02020603050405020304" pitchFamily="18" charset="0"/>
                <a:ea typeface="楷体" panose="02010609060101010101" pitchFamily="49" charset="-122"/>
              </a:rPr>
              <a:t>内核中，主从设备被定义为一个</a:t>
            </a:r>
            <a:r>
              <a:rPr lang="en-US" altLang="zh-CN" sz="2000" dirty="0" err="1">
                <a:latin typeface="Times New Roman" panose="02020603050405020304" pitchFamily="18" charset="0"/>
                <a:ea typeface="楷体" panose="02010609060101010101" pitchFamily="49" charset="-122"/>
              </a:rPr>
              <a:t>dev_t</a:t>
            </a:r>
            <a:r>
              <a:rPr lang="zh-CN" altLang="zh-CN" sz="2000" dirty="0">
                <a:latin typeface="Times New Roman" panose="02020603050405020304" pitchFamily="18" charset="0"/>
                <a:ea typeface="楷体" panose="02010609060101010101" pitchFamily="49" charset="-122"/>
              </a:rPr>
              <a:t>类型的</a:t>
            </a:r>
            <a:r>
              <a:rPr lang="en-US" altLang="zh-CN" sz="2000" dirty="0">
                <a:latin typeface="Times New Roman" panose="02020603050405020304" pitchFamily="18" charset="0"/>
                <a:ea typeface="楷体" panose="02010609060101010101" pitchFamily="49" charset="-122"/>
              </a:rPr>
              <a:t>32</a:t>
            </a:r>
            <a:r>
              <a:rPr lang="zh-CN" altLang="zh-CN" sz="2000" dirty="0">
                <a:latin typeface="Times New Roman" panose="02020603050405020304" pitchFamily="18" charset="0"/>
                <a:ea typeface="楷体" panose="02010609060101010101" pitchFamily="49" charset="-122"/>
              </a:rPr>
              <a:t>位数，其中前</a:t>
            </a:r>
            <a:r>
              <a:rPr lang="en-US" altLang="zh-CN" sz="2000" dirty="0">
                <a:latin typeface="Times New Roman" panose="02020603050405020304" pitchFamily="18" charset="0"/>
                <a:ea typeface="楷体" panose="02010609060101010101" pitchFamily="49" charset="-122"/>
              </a:rPr>
              <a:t>12</a:t>
            </a:r>
            <a:r>
              <a:rPr lang="zh-CN" altLang="zh-CN" sz="2000" dirty="0">
                <a:latin typeface="Times New Roman" panose="02020603050405020304" pitchFamily="18" charset="0"/>
                <a:ea typeface="楷体" panose="02010609060101010101" pitchFamily="49" charset="-122"/>
              </a:rPr>
              <a:t>位表示主设备号，后</a:t>
            </a:r>
            <a:r>
              <a:rPr lang="en-US" altLang="zh-CN" sz="2000" dirty="0">
                <a:latin typeface="Times New Roman" panose="02020603050405020304" pitchFamily="18" charset="0"/>
                <a:ea typeface="楷体" panose="02010609060101010101" pitchFamily="49" charset="-122"/>
              </a:rPr>
              <a:t>20</a:t>
            </a:r>
            <a:r>
              <a:rPr lang="zh-CN" altLang="zh-CN" sz="2000" dirty="0">
                <a:latin typeface="Times New Roman" panose="02020603050405020304" pitchFamily="18" charset="0"/>
                <a:ea typeface="楷体" panose="02010609060101010101" pitchFamily="49" charset="-122"/>
              </a:rPr>
              <a:t>位表示从设备号。另外，在</a:t>
            </a:r>
            <a:r>
              <a:rPr lang="en-US" altLang="zh-CN" sz="2000" dirty="0">
                <a:latin typeface="Times New Roman" panose="02020603050405020304" pitchFamily="18" charset="0"/>
                <a:ea typeface="楷体" panose="02010609060101010101" pitchFamily="49" charset="-122"/>
              </a:rPr>
              <a:t>include/</a:t>
            </a:r>
            <a:r>
              <a:rPr lang="en-US" altLang="zh-CN" sz="2000" dirty="0" err="1">
                <a:latin typeface="Times New Roman" panose="02020603050405020304" pitchFamily="18" charset="0"/>
                <a:ea typeface="楷体" panose="02010609060101010101" pitchFamily="49" charset="-122"/>
              </a:rPr>
              <a:t>linux</a:t>
            </a:r>
            <a:r>
              <a:rPr lang="en-US" altLang="zh-CN" sz="2000" dirty="0">
                <a:latin typeface="Times New Roman" panose="02020603050405020304" pitchFamily="18" charset="0"/>
                <a:ea typeface="楷体" panose="02010609060101010101" pitchFamily="49" charset="-122"/>
              </a:rPr>
              <a:t>/</a:t>
            </a:r>
            <a:r>
              <a:rPr lang="en-US" altLang="zh-CN" sz="2000" dirty="0" err="1">
                <a:latin typeface="Times New Roman" panose="02020603050405020304" pitchFamily="18" charset="0"/>
                <a:ea typeface="楷体" panose="02010609060101010101" pitchFamily="49" charset="-122"/>
              </a:rPr>
              <a:t>kdev.h</a:t>
            </a:r>
            <a:r>
              <a:rPr lang="zh-CN" altLang="zh-CN" sz="2000" dirty="0">
                <a:latin typeface="Times New Roman" panose="02020603050405020304" pitchFamily="18" charset="0"/>
                <a:ea typeface="楷体" panose="02010609060101010101" pitchFamily="49" charset="-122"/>
              </a:rPr>
              <a:t>中定义了如下的几个宏来操作主从设备号。</a:t>
            </a:r>
            <a:endParaRPr lang="en-US" altLang="zh-CN" sz="2000" dirty="0">
              <a:latin typeface="Times New Roman" panose="02020603050405020304" pitchFamily="18" charset="0"/>
              <a:ea typeface="楷体" panose="02010609060101010101" pitchFamily="49" charset="-122"/>
            </a:endParaRPr>
          </a:p>
          <a:p>
            <a:pPr eaLnBrk="1" hangingPunct="1">
              <a:lnSpc>
                <a:spcPct val="120000"/>
              </a:lnSpc>
            </a:pPr>
            <a:r>
              <a:rPr lang="en-US" altLang="zh-CN" sz="2000" b="1" dirty="0">
                <a:solidFill>
                  <a:srgbClr val="FF0000"/>
                </a:solidFill>
                <a:latin typeface="Times New Roman" panose="02020603050405020304" pitchFamily="18" charset="0"/>
                <a:ea typeface="楷体" panose="02010609060101010101" pitchFamily="49" charset="-122"/>
              </a:rPr>
              <a:t>#define MAJOR(dev)	((unsigned int) ((dev) &gt;&gt; MINORBITS))</a:t>
            </a:r>
            <a:endParaRPr lang="zh-CN" altLang="zh-CN" sz="2000" b="1" dirty="0">
              <a:solidFill>
                <a:srgbClr val="FF0000"/>
              </a:solidFill>
              <a:latin typeface="Times New Roman" panose="02020603050405020304" pitchFamily="18" charset="0"/>
              <a:ea typeface="楷体" panose="02010609060101010101" pitchFamily="49" charset="-122"/>
            </a:endParaRPr>
          </a:p>
          <a:p>
            <a:pPr eaLnBrk="1" hangingPunct="1">
              <a:lnSpc>
                <a:spcPct val="120000"/>
              </a:lnSpc>
            </a:pPr>
            <a:r>
              <a:rPr lang="en-US" altLang="zh-CN" sz="2000" b="1" dirty="0">
                <a:solidFill>
                  <a:srgbClr val="FF0000"/>
                </a:solidFill>
                <a:latin typeface="Times New Roman" panose="02020603050405020304" pitchFamily="18" charset="0"/>
                <a:ea typeface="楷体" panose="02010609060101010101" pitchFamily="49" charset="-122"/>
              </a:rPr>
              <a:t>#define MINOR(dev)	((unsigned int) ((dev) &amp; MINORMASK))</a:t>
            </a:r>
            <a:endParaRPr lang="zh-CN" altLang="zh-CN" sz="2000" b="1" dirty="0">
              <a:solidFill>
                <a:srgbClr val="FF0000"/>
              </a:solidFill>
              <a:latin typeface="Times New Roman" panose="02020603050405020304" pitchFamily="18" charset="0"/>
              <a:ea typeface="楷体" panose="02010609060101010101" pitchFamily="49" charset="-122"/>
            </a:endParaRPr>
          </a:p>
          <a:p>
            <a:pPr eaLnBrk="1" hangingPunct="1">
              <a:lnSpc>
                <a:spcPct val="120000"/>
              </a:lnSpc>
            </a:pPr>
            <a:r>
              <a:rPr lang="en-US" altLang="zh-CN" sz="2000" b="1" dirty="0">
                <a:solidFill>
                  <a:srgbClr val="FF0000"/>
                </a:solidFill>
                <a:latin typeface="Times New Roman" panose="02020603050405020304" pitchFamily="18" charset="0"/>
                <a:ea typeface="楷体" panose="02010609060101010101" pitchFamily="49" charset="-122"/>
              </a:rPr>
              <a:t>#define MKDEV(</a:t>
            </a:r>
            <a:r>
              <a:rPr lang="en-US" altLang="zh-CN" sz="2000" b="1" dirty="0" err="1">
                <a:solidFill>
                  <a:srgbClr val="FF0000"/>
                </a:solidFill>
                <a:latin typeface="Times New Roman" panose="02020603050405020304" pitchFamily="18" charset="0"/>
                <a:ea typeface="楷体" panose="02010609060101010101" pitchFamily="49" charset="-122"/>
              </a:rPr>
              <a:t>ma,mi</a:t>
            </a:r>
            <a:r>
              <a:rPr lang="en-US" altLang="zh-CN" sz="2000" b="1" dirty="0">
                <a:solidFill>
                  <a:srgbClr val="FF0000"/>
                </a:solidFill>
                <a:latin typeface="Times New Roman" panose="02020603050405020304" pitchFamily="18" charset="0"/>
                <a:ea typeface="楷体" panose="02010609060101010101" pitchFamily="49" charset="-122"/>
              </a:rPr>
              <a:t>)	(((ma) &lt;&lt; MINORBITS) | (mi))</a:t>
            </a:r>
            <a:endParaRPr lang="en-US" altLang="zh-CN" sz="2000" b="1" dirty="0">
              <a:solidFill>
                <a:srgbClr val="FF0000"/>
              </a:solidFill>
              <a:latin typeface="Times New Roman" panose="02020603050405020304" pitchFamily="18" charset="0"/>
              <a:ea typeface="楷体" panose="02010609060101010101" pitchFamily="49" charset="-122"/>
            </a:endParaRPr>
          </a:p>
          <a:p>
            <a:pPr eaLnBrk="1" hangingPunct="1">
              <a:lnSpc>
                <a:spcPct val="120000"/>
              </a:lnSpc>
            </a:pPr>
            <a:r>
              <a:rPr lang="zh-CN" altLang="zh-CN" sz="2000" dirty="0">
                <a:latin typeface="Times New Roman" panose="02020603050405020304" pitchFamily="18" charset="0"/>
                <a:ea typeface="楷体" panose="02010609060101010101" pitchFamily="49" charset="-122"/>
              </a:rPr>
              <a:t>上述宏分别实现从</a:t>
            </a:r>
            <a:r>
              <a:rPr lang="en-US" altLang="zh-CN" sz="2000" dirty="0">
                <a:latin typeface="Times New Roman" panose="02020603050405020304" pitchFamily="18" charset="0"/>
                <a:ea typeface="楷体" panose="02010609060101010101" pitchFamily="49" charset="-122"/>
              </a:rPr>
              <a:t>32</a:t>
            </a:r>
            <a:r>
              <a:rPr lang="zh-CN" altLang="zh-CN" sz="2000" dirty="0">
                <a:latin typeface="Times New Roman" panose="02020603050405020304" pitchFamily="18" charset="0"/>
                <a:ea typeface="楷体" panose="02010609060101010101" pitchFamily="49" charset="-122"/>
              </a:rPr>
              <a:t>位</a:t>
            </a:r>
            <a:r>
              <a:rPr lang="en-US" altLang="zh-CN" sz="2000" dirty="0" err="1">
                <a:latin typeface="Times New Roman" panose="02020603050405020304" pitchFamily="18" charset="0"/>
                <a:ea typeface="楷体" panose="02010609060101010101" pitchFamily="49" charset="-122"/>
              </a:rPr>
              <a:t>dev_t</a:t>
            </a:r>
            <a:r>
              <a:rPr lang="zh-CN" altLang="zh-CN" sz="2000" dirty="0">
                <a:latin typeface="Times New Roman" panose="02020603050405020304" pitchFamily="18" charset="0"/>
                <a:ea typeface="楷体" panose="02010609060101010101" pitchFamily="49" charset="-122"/>
              </a:rPr>
              <a:t>类型数据中</a:t>
            </a:r>
            <a:r>
              <a:rPr lang="zh-CN" altLang="zh-CN" sz="2000" b="1" dirty="0">
                <a:solidFill>
                  <a:srgbClr val="FF0000"/>
                </a:solidFill>
                <a:latin typeface="Times New Roman" panose="02020603050405020304" pitchFamily="18" charset="0"/>
                <a:ea typeface="楷体" panose="02010609060101010101" pitchFamily="49" charset="-122"/>
              </a:rPr>
              <a:t>获得主设备号、从设备号及将主设备号和从设备号转换为</a:t>
            </a:r>
            <a:r>
              <a:rPr lang="en-US" altLang="zh-CN" sz="2000" b="1" dirty="0" err="1">
                <a:solidFill>
                  <a:srgbClr val="FF0000"/>
                </a:solidFill>
                <a:latin typeface="Times New Roman" panose="02020603050405020304" pitchFamily="18" charset="0"/>
                <a:ea typeface="楷体" panose="02010609060101010101" pitchFamily="49" charset="-122"/>
              </a:rPr>
              <a:t>dev_t</a:t>
            </a:r>
            <a:r>
              <a:rPr lang="zh-CN" altLang="zh-CN" sz="2000" b="1" dirty="0">
                <a:solidFill>
                  <a:srgbClr val="FF0000"/>
                </a:solidFill>
                <a:latin typeface="Times New Roman" panose="02020603050405020304" pitchFamily="18" charset="0"/>
                <a:ea typeface="楷体" panose="02010609060101010101" pitchFamily="49" charset="-122"/>
              </a:rPr>
              <a:t>类型数据</a:t>
            </a:r>
            <a:r>
              <a:rPr lang="zh-CN" altLang="zh-CN" sz="2000" dirty="0">
                <a:latin typeface="Times New Roman" panose="02020603050405020304" pitchFamily="18" charset="0"/>
                <a:ea typeface="楷体" panose="02010609060101010101" pitchFamily="49" charset="-122"/>
              </a:rPr>
              <a:t>的功能。</a:t>
            </a:r>
            <a:endParaRPr lang="zh-CN" altLang="zh-CN" sz="200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1"/>
          <p:cNvSpPr>
            <a:spLocks noChangeArrowheads="1"/>
          </p:cNvSpPr>
          <p:nvPr/>
        </p:nvSpPr>
        <p:spPr bwMode="auto">
          <a:xfrm>
            <a:off x="191344" y="951111"/>
            <a:ext cx="34291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Times New Roman" panose="02020603050405020304" pitchFamily="18" charset="0"/>
                <a:ea typeface="楷体" panose="02010609060101010101" pitchFamily="49" charset="-122"/>
              </a:rPr>
              <a:t> 6</a:t>
            </a:r>
            <a:r>
              <a:rPr lang="zh-CN" altLang="zh-CN" sz="2400" b="1" dirty="0">
                <a:latin typeface="Times New Roman" panose="02020603050405020304" pitchFamily="18" charset="0"/>
                <a:ea typeface="楷体" panose="02010609060101010101" pitchFamily="49" charset="-122"/>
              </a:rPr>
              <a:t>.1.3 设备驱动程序框架</a:t>
            </a:r>
            <a:endParaRPr lang="zh-CN" altLang="zh-CN" sz="2400" dirty="0">
              <a:latin typeface="Times New Roman" panose="02020603050405020304" pitchFamily="18" charset="0"/>
              <a:ea typeface="楷体" panose="02010609060101010101" pitchFamily="49" charset="-122"/>
            </a:endParaRPr>
          </a:p>
        </p:txBody>
      </p:sp>
      <p:sp>
        <p:nvSpPr>
          <p:cNvPr id="58371" name="矩形 2"/>
          <p:cNvSpPr>
            <a:spLocks noChangeArrowheads="1"/>
          </p:cNvSpPr>
          <p:nvPr/>
        </p:nvSpPr>
        <p:spPr bwMode="auto">
          <a:xfrm>
            <a:off x="191344" y="1412776"/>
            <a:ext cx="11521280" cy="465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dirty="0">
                <a:latin typeface="Times New Roman" panose="02020603050405020304" pitchFamily="18" charset="0"/>
                <a:ea typeface="楷体" panose="02010609060101010101" pitchFamily="49" charset="-122"/>
              </a:rPr>
              <a:t>Linux</a:t>
            </a:r>
            <a:r>
              <a:rPr lang="zh-CN" altLang="zh-CN" sz="2000" dirty="0">
                <a:latin typeface="Times New Roman" panose="02020603050405020304" pitchFamily="18" charset="0"/>
                <a:ea typeface="楷体" panose="02010609060101010101" pitchFamily="49" charset="-122"/>
              </a:rPr>
              <a:t>的设备驱动程序可以分为以下部分：</a:t>
            </a:r>
            <a:endParaRPr lang="zh-CN"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1</a:t>
            </a:r>
            <a:r>
              <a:rPr lang="zh-CN" altLang="zh-CN" sz="2000" dirty="0">
                <a:latin typeface="Times New Roman" panose="02020603050405020304" pitchFamily="18" charset="0"/>
                <a:ea typeface="楷体" panose="02010609060101010101" pitchFamily="49" charset="-122"/>
              </a:rPr>
              <a:t>）驱动程序与</a:t>
            </a:r>
            <a:r>
              <a:rPr lang="zh-CN" altLang="zh-CN" sz="2000" b="1" dirty="0">
                <a:solidFill>
                  <a:srgbClr val="FF0000"/>
                </a:solidFill>
                <a:latin typeface="Times New Roman" panose="02020603050405020304" pitchFamily="18" charset="0"/>
                <a:ea typeface="楷体" panose="02010609060101010101" pitchFamily="49" charset="-122"/>
              </a:rPr>
              <a:t>内核</a:t>
            </a:r>
            <a:r>
              <a:rPr lang="zh-CN" altLang="zh-CN" sz="2000" dirty="0">
                <a:latin typeface="Times New Roman" panose="02020603050405020304" pitchFamily="18" charset="0"/>
                <a:ea typeface="楷体" panose="02010609060101010101" pitchFamily="49" charset="-122"/>
              </a:rPr>
              <a:t>的接口</a:t>
            </a:r>
            <a:r>
              <a:rPr lang="zh-CN" altLang="en-US" sz="2000" dirty="0">
                <a:latin typeface="Times New Roman" panose="02020603050405020304" pitchFamily="18" charset="0"/>
                <a:ea typeface="楷体" panose="02010609060101010101" pitchFamily="49" charset="-122"/>
              </a:rPr>
              <a:t>：</a:t>
            </a:r>
            <a:r>
              <a:rPr lang="zh-CN" altLang="zh-CN" sz="2000" dirty="0">
                <a:latin typeface="Times New Roman" panose="02020603050405020304" pitchFamily="18" charset="0"/>
                <a:ea typeface="楷体" panose="02010609060101010101" pitchFamily="49" charset="-122"/>
              </a:rPr>
              <a:t>通过关键数据结构</a:t>
            </a:r>
            <a:r>
              <a:rPr lang="en-US" altLang="zh-CN" sz="2000" dirty="0" err="1">
                <a:latin typeface="Times New Roman" panose="02020603050405020304" pitchFamily="18" charset="0"/>
                <a:ea typeface="楷体" panose="02010609060101010101" pitchFamily="49" charset="-122"/>
              </a:rPr>
              <a:t>file_operations</a:t>
            </a:r>
            <a:r>
              <a:rPr lang="zh-CN" altLang="zh-CN" sz="2000" dirty="0">
                <a:latin typeface="Times New Roman" panose="02020603050405020304" pitchFamily="18" charset="0"/>
                <a:ea typeface="楷体" panose="02010609060101010101" pitchFamily="49" charset="-122"/>
              </a:rPr>
              <a:t>来完成的。</a:t>
            </a:r>
            <a:endParaRPr lang="zh-CN"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2</a:t>
            </a:r>
            <a:r>
              <a:rPr lang="zh-CN" altLang="zh-CN" sz="2000" dirty="0">
                <a:latin typeface="Times New Roman" panose="02020603050405020304" pitchFamily="18" charset="0"/>
                <a:ea typeface="楷体" panose="02010609060101010101" pitchFamily="49" charset="-122"/>
              </a:rPr>
              <a:t>）驱动程序与</a:t>
            </a:r>
            <a:r>
              <a:rPr lang="zh-CN" altLang="zh-CN" sz="2000" b="1" dirty="0">
                <a:solidFill>
                  <a:srgbClr val="FF0000"/>
                </a:solidFill>
                <a:latin typeface="Times New Roman" panose="02020603050405020304" pitchFamily="18" charset="0"/>
                <a:ea typeface="楷体" panose="02010609060101010101" pitchFamily="49" charset="-122"/>
              </a:rPr>
              <a:t>系统引导</a:t>
            </a:r>
            <a:r>
              <a:rPr lang="zh-CN" altLang="zh-CN" sz="2000" dirty="0">
                <a:latin typeface="Times New Roman" panose="02020603050405020304" pitchFamily="18" charset="0"/>
                <a:ea typeface="楷体" panose="02010609060101010101" pitchFamily="49" charset="-122"/>
              </a:rPr>
              <a:t>的接口</a:t>
            </a:r>
            <a:r>
              <a:rPr lang="zh-CN" altLang="en-US" sz="2000" dirty="0">
                <a:latin typeface="Times New Roman" panose="02020603050405020304" pitchFamily="18" charset="0"/>
                <a:ea typeface="楷体" panose="02010609060101010101" pitchFamily="49" charset="-122"/>
              </a:rPr>
              <a:t>：</a:t>
            </a:r>
            <a:r>
              <a:rPr lang="zh-CN" altLang="zh-CN" sz="2000" dirty="0">
                <a:latin typeface="Times New Roman" panose="02020603050405020304" pitchFamily="18" charset="0"/>
                <a:ea typeface="楷体" panose="02010609060101010101" pitchFamily="49" charset="-122"/>
              </a:rPr>
              <a:t>利用驱动程序对设备进行初始化。</a:t>
            </a:r>
            <a:endParaRPr lang="zh-CN"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3</a:t>
            </a:r>
            <a:r>
              <a:rPr lang="zh-CN" altLang="zh-CN" sz="2000" dirty="0">
                <a:latin typeface="Times New Roman" panose="02020603050405020304" pitchFamily="18" charset="0"/>
                <a:ea typeface="楷体" panose="02010609060101010101" pitchFamily="49" charset="-122"/>
              </a:rPr>
              <a:t>）驱动程序与</a:t>
            </a:r>
            <a:r>
              <a:rPr lang="zh-CN" altLang="zh-CN" sz="2000" b="1" dirty="0">
                <a:solidFill>
                  <a:srgbClr val="FF0000"/>
                </a:solidFill>
                <a:latin typeface="Times New Roman" panose="02020603050405020304" pitchFamily="18" charset="0"/>
                <a:ea typeface="楷体" panose="02010609060101010101" pitchFamily="49" charset="-122"/>
              </a:rPr>
              <a:t>设备</a:t>
            </a:r>
            <a:r>
              <a:rPr lang="zh-CN" altLang="zh-CN" sz="2000" dirty="0">
                <a:latin typeface="Times New Roman" panose="02020603050405020304" pitchFamily="18" charset="0"/>
                <a:ea typeface="楷体" panose="02010609060101010101" pitchFamily="49" charset="-122"/>
              </a:rPr>
              <a:t>的接口</a:t>
            </a:r>
            <a:r>
              <a:rPr lang="zh-CN" altLang="en-US" sz="2000" dirty="0">
                <a:latin typeface="Times New Roman" panose="02020603050405020304" pitchFamily="18" charset="0"/>
                <a:ea typeface="楷体" panose="02010609060101010101" pitchFamily="49" charset="-122"/>
              </a:rPr>
              <a:t>：</a:t>
            </a:r>
            <a:r>
              <a:rPr lang="zh-CN" altLang="zh-CN" sz="2000" dirty="0">
                <a:latin typeface="Times New Roman" panose="02020603050405020304" pitchFamily="18" charset="0"/>
                <a:ea typeface="楷体" panose="02010609060101010101" pitchFamily="49" charset="-122"/>
              </a:rPr>
              <a:t>描述了驱动程序如何与设备进行交互</a:t>
            </a:r>
            <a:r>
              <a:rPr lang="zh-CN" altLang="en-US" sz="2000" dirty="0">
                <a:latin typeface="Times New Roman" panose="02020603050405020304" pitchFamily="18" charset="0"/>
                <a:ea typeface="楷体" panose="02010609060101010101" pitchFamily="49" charset="-122"/>
              </a:rPr>
              <a:t>。</a:t>
            </a:r>
            <a:endParaRPr lang="en-US"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根据功能划分，设备驱动程序代码通常可分为以下几个部分：</a:t>
            </a:r>
            <a:endParaRPr lang="zh-CN"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1</a:t>
            </a:r>
            <a:r>
              <a:rPr lang="zh-CN" altLang="zh-CN" sz="2000" dirty="0">
                <a:latin typeface="Times New Roman" panose="02020603050405020304" pitchFamily="18" charset="0"/>
                <a:ea typeface="楷体" panose="02010609060101010101" pitchFamily="49" charset="-122"/>
              </a:rPr>
              <a:t>）驱动程序的注册与注销</a:t>
            </a:r>
            <a:endParaRPr lang="en-US"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2</a:t>
            </a:r>
            <a:r>
              <a:rPr lang="zh-CN" altLang="zh-CN" sz="2000" dirty="0">
                <a:latin typeface="Times New Roman" panose="02020603050405020304" pitchFamily="18" charset="0"/>
                <a:ea typeface="楷体" panose="02010609060101010101" pitchFamily="49" charset="-122"/>
              </a:rPr>
              <a:t>）设备的打开与释放</a:t>
            </a:r>
            <a:endParaRPr lang="en-US"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3</a:t>
            </a:r>
            <a:r>
              <a:rPr lang="zh-CN" altLang="zh-CN" sz="2000" dirty="0">
                <a:latin typeface="Times New Roman" panose="02020603050405020304" pitchFamily="18" charset="0"/>
                <a:ea typeface="楷体" panose="02010609060101010101" pitchFamily="49" charset="-122"/>
              </a:rPr>
              <a:t>）设备的读写操作</a:t>
            </a:r>
            <a:endParaRPr lang="en-US"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4</a:t>
            </a:r>
            <a:r>
              <a:rPr lang="zh-CN" altLang="zh-CN" sz="2000" dirty="0">
                <a:latin typeface="Times New Roman" panose="02020603050405020304" pitchFamily="18" charset="0"/>
                <a:ea typeface="楷体" panose="02010609060101010101" pitchFamily="49" charset="-122"/>
              </a:rPr>
              <a:t>）设备的控制操作</a:t>
            </a:r>
            <a:endParaRPr lang="en-US"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5</a:t>
            </a:r>
            <a:r>
              <a:rPr lang="zh-CN" altLang="zh-CN" sz="2000" dirty="0">
                <a:latin typeface="Times New Roman" panose="02020603050405020304" pitchFamily="18" charset="0"/>
                <a:ea typeface="楷体" panose="02010609060101010101" pitchFamily="49" charset="-122"/>
              </a:rPr>
              <a:t>）设备的轮询和中断处理</a:t>
            </a:r>
            <a:endParaRPr lang="zh-CN" altLang="zh-CN" sz="200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37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83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ChangeArrowheads="1"/>
          </p:cNvSpPr>
          <p:nvPr/>
        </p:nvSpPr>
        <p:spPr bwMode="auto">
          <a:xfrm>
            <a:off x="0" y="776317"/>
            <a:ext cx="33140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dirty="0">
                <a:solidFill>
                  <a:srgbClr val="333333"/>
                </a:solidFill>
                <a:latin typeface="Times New Roman" panose="02020603050405020304" pitchFamily="18" charset="0"/>
                <a:ea typeface="楷体" panose="02010609060101010101" pitchFamily="49" charset="-122"/>
                <a:cs typeface="Arial" panose="020B0604020202020204" pitchFamily="34" charset="0"/>
              </a:rPr>
              <a:t>6</a:t>
            </a:r>
            <a:r>
              <a:rPr lang="zh-CN" altLang="zh-CN" sz="2400" b="1" dirty="0">
                <a:solidFill>
                  <a:srgbClr val="333333"/>
                </a:solidFill>
                <a:latin typeface="Times New Roman" panose="02020603050405020304" pitchFamily="18" charset="0"/>
                <a:ea typeface="楷体" panose="02010609060101010101" pitchFamily="49" charset="-122"/>
                <a:cs typeface="Arial" panose="020B0604020202020204" pitchFamily="34" charset="0"/>
              </a:rPr>
              <a:t>.1.4 驱动程序的加载</a:t>
            </a:r>
            <a:endParaRPr lang="zh-CN" altLang="zh-CN" sz="2400" dirty="0">
              <a:latin typeface="Times New Roman" panose="02020603050405020304" pitchFamily="18" charset="0"/>
              <a:ea typeface="楷体" panose="02010609060101010101" pitchFamily="49" charset="-122"/>
            </a:endParaRPr>
          </a:p>
        </p:txBody>
      </p:sp>
      <p:sp>
        <p:nvSpPr>
          <p:cNvPr id="69635" name="矩形 2"/>
          <p:cNvSpPr>
            <a:spLocks noChangeArrowheads="1"/>
          </p:cNvSpPr>
          <p:nvPr/>
        </p:nvSpPr>
        <p:spPr bwMode="auto">
          <a:xfrm>
            <a:off x="407368" y="1268760"/>
            <a:ext cx="7992888" cy="445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通常 </a:t>
            </a:r>
            <a:r>
              <a:rPr lang="en-US" altLang="zh-CN" sz="2400" dirty="0" err="1">
                <a:latin typeface="Times New Roman" panose="02020603050405020304" pitchFamily="18" charset="0"/>
                <a:ea typeface="楷体" panose="02010609060101010101" pitchFamily="49" charset="-122"/>
              </a:rPr>
              <a:t>linux</a:t>
            </a: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驱动程序可通过两种方式进行加载：</a:t>
            </a:r>
            <a:endParaRPr lang="en-US" altLang="zh-CN" sz="2400" dirty="0">
              <a:latin typeface="Times New Roman" panose="02020603050405020304" pitchFamily="18" charset="0"/>
              <a:ea typeface="楷体" panose="02010609060101010101" pitchFamily="49" charset="-122"/>
            </a:endParaRPr>
          </a:p>
          <a:p>
            <a:pPr marL="342900" indent="-342900" eaLnBrk="1" hangingPunct="1">
              <a:lnSpc>
                <a:spcPct val="150000"/>
              </a:lnSpc>
              <a:buFont typeface="Wingdings" panose="05000000000000000000" pitchFamily="2" charset="2"/>
              <a:buChar char="ü"/>
            </a:pPr>
            <a:r>
              <a:rPr lang="zh-CN" altLang="zh-CN" sz="2400" b="1" dirty="0">
                <a:solidFill>
                  <a:srgbClr val="FF0000"/>
                </a:solidFill>
                <a:latin typeface="Times New Roman" panose="02020603050405020304" pitchFamily="18" charset="0"/>
                <a:ea typeface="楷体" panose="02010609060101010101" pitchFamily="49" charset="-122"/>
              </a:rPr>
              <a:t>一种是将驱动程序编译成模块形式进行动态加载</a:t>
            </a:r>
            <a:r>
              <a:rPr lang="zh-CN" altLang="zh-CN" sz="2400" dirty="0">
                <a:latin typeface="Times New Roman" panose="02020603050405020304" pitchFamily="18" charset="0"/>
                <a:ea typeface="楷体" panose="02010609060101010101" pitchFamily="49" charset="-122"/>
              </a:rPr>
              <a:t>，常用命令有</a:t>
            </a:r>
            <a:r>
              <a:rPr lang="en-US" altLang="zh-CN" sz="2400" dirty="0" err="1">
                <a:latin typeface="Times New Roman" panose="02020603050405020304" pitchFamily="18" charset="0"/>
                <a:ea typeface="楷体" panose="02010609060101010101" pitchFamily="49" charset="-122"/>
              </a:rPr>
              <a:t>insmod</a:t>
            </a:r>
            <a:r>
              <a:rPr lang="zh-CN" altLang="zh-CN" sz="2400" dirty="0">
                <a:latin typeface="Times New Roman" panose="02020603050405020304" pitchFamily="18" charset="0"/>
                <a:ea typeface="楷体" panose="02010609060101010101" pitchFamily="49" charset="-122"/>
              </a:rPr>
              <a:t>（加载）、</a:t>
            </a:r>
            <a:r>
              <a:rPr lang="en-US" altLang="zh-CN" sz="2400" dirty="0" err="1">
                <a:latin typeface="Times New Roman" panose="02020603050405020304" pitchFamily="18" charset="0"/>
                <a:ea typeface="楷体" panose="02010609060101010101" pitchFamily="49" charset="-122"/>
              </a:rPr>
              <a:t>rmmod</a:t>
            </a:r>
            <a:r>
              <a:rPr lang="zh-CN" altLang="zh-CN" sz="2400" dirty="0">
                <a:latin typeface="Times New Roman" panose="02020603050405020304" pitchFamily="18" charset="0"/>
                <a:ea typeface="楷体" panose="02010609060101010101" pitchFamily="49" charset="-122"/>
              </a:rPr>
              <a:t>（卸载）等；</a:t>
            </a:r>
            <a:endParaRPr lang="en-US" altLang="zh-CN" sz="2400" dirty="0">
              <a:latin typeface="Times New Roman" panose="02020603050405020304" pitchFamily="18" charset="0"/>
              <a:ea typeface="楷体" panose="02010609060101010101" pitchFamily="49" charset="-122"/>
            </a:endParaRPr>
          </a:p>
          <a:p>
            <a:pPr marL="342900" indent="-342900" eaLnBrk="1" hangingPunct="1">
              <a:lnSpc>
                <a:spcPct val="150000"/>
              </a:lnSpc>
              <a:buFont typeface="Wingdings" panose="05000000000000000000" pitchFamily="2" charset="2"/>
              <a:buChar char="ü"/>
            </a:pPr>
            <a:r>
              <a:rPr lang="zh-CN" altLang="zh-CN" sz="2400" b="1" dirty="0">
                <a:solidFill>
                  <a:srgbClr val="FF0000"/>
                </a:solidFill>
                <a:latin typeface="Times New Roman" panose="02020603050405020304" pitchFamily="18" charset="0"/>
                <a:ea typeface="楷体" panose="02010609060101010101" pitchFamily="49" charset="-122"/>
              </a:rPr>
              <a:t>另一种是静态编译，即将驱动程序直接编辑放进内核</a:t>
            </a:r>
            <a:r>
              <a:rPr lang="zh-CN" altLang="zh-CN" sz="2400" dirty="0">
                <a:latin typeface="Times New Roman" panose="02020603050405020304" pitchFamily="18" charset="0"/>
                <a:ea typeface="楷体" panose="02010609060101010101" pitchFamily="49" charset="-122"/>
              </a:rPr>
              <a:t>。</a:t>
            </a:r>
            <a:endParaRPr lang="zh-CN" altLang="zh-CN" sz="2400" dirty="0">
              <a:latin typeface="Times New Roman" panose="02020603050405020304" pitchFamily="18" charset="0"/>
              <a:ea typeface="楷体" panose="02010609060101010101" pitchFamily="49" charset="-122"/>
            </a:endParaRPr>
          </a:p>
          <a:p>
            <a:pPr algn="just"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动态加载模块设计使 </a:t>
            </a:r>
            <a:r>
              <a:rPr lang="en-US" altLang="zh-CN" sz="2400" dirty="0">
                <a:latin typeface="Times New Roman" panose="02020603050405020304" pitchFamily="18" charset="0"/>
                <a:ea typeface="楷体" panose="02010609060101010101" pitchFamily="49" charset="-122"/>
              </a:rPr>
              <a:t>Linux </a:t>
            </a:r>
            <a:r>
              <a:rPr lang="zh-CN" altLang="zh-CN" sz="2400" dirty="0">
                <a:latin typeface="Times New Roman" panose="02020603050405020304" pitchFamily="18" charset="0"/>
                <a:ea typeface="楷体" panose="02010609060101010101" pitchFamily="49" charset="-122"/>
              </a:rPr>
              <a:t>内核功能更容易扩展。而静态编译方法对于在要求硬件只是完成比较特定、专一的功能的一些嵌入式系统中，具有更高的效率。</a:t>
            </a:r>
            <a:endParaRPr lang="en-US" altLang="zh-CN" sz="2400" dirty="0">
              <a:latin typeface="Times New Roman" panose="02020603050405020304" pitchFamily="18" charset="0"/>
              <a:ea typeface="楷体" panose="02010609060101010101" pitchFamily="49" charset="-122"/>
            </a:endParaRPr>
          </a:p>
          <a:p>
            <a:pPr eaLnBrk="1" hangingPunct="1">
              <a:lnSpc>
                <a:spcPct val="150000"/>
              </a:lnSpc>
            </a:pPr>
            <a:r>
              <a:rPr lang="en-US" altLang="zh-CN" sz="2400" dirty="0">
                <a:latin typeface="Times New Roman" panose="02020603050405020304" pitchFamily="18" charset="0"/>
                <a:ea typeface="楷体" panose="02010609060101010101" pitchFamily="49" charset="-122"/>
              </a:rPr>
              <a:t>        DM9000</a:t>
            </a:r>
            <a:r>
              <a:rPr lang="zh-CN" altLang="en-US" sz="2400" dirty="0">
                <a:latin typeface="Times New Roman" panose="02020603050405020304" pitchFamily="18" charset="0"/>
                <a:ea typeface="楷体" panose="02010609060101010101" pitchFamily="49" charset="-122"/>
              </a:rPr>
              <a:t>网卡驱动加载过程如👉所示</a:t>
            </a:r>
            <a:endParaRPr lang="zh-CN" altLang="zh-CN" sz="2400" dirty="0">
              <a:latin typeface="Times New Roman" panose="02020603050405020304" pitchFamily="18" charset="0"/>
              <a:ea typeface="楷体" panose="02010609060101010101" pitchFamily="49" charset="-122"/>
            </a:endParaRPr>
          </a:p>
        </p:txBody>
      </p:sp>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76360" y="846455"/>
            <a:ext cx="185547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191344"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0" y="692696"/>
            <a:ext cx="45932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zh-CN" sz="2800" b="0" dirty="0">
                <a:solidFill>
                  <a:srgbClr val="333333"/>
                </a:solidFill>
                <a:latin typeface="Times New Roman" panose="02020603050405020304" pitchFamily="18" charset="0"/>
                <a:ea typeface="+mn-ea"/>
                <a:cs typeface="Times New Roman" panose="02020603050405020304" pitchFamily="18" charset="0"/>
              </a:rPr>
              <a:t>1.3 BootLoader的典型结构 </a:t>
            </a:r>
            <a:endParaRPr lang="zh-CN" altLang="zh-CN" sz="2800" b="0" dirty="0">
              <a:latin typeface="Times New Roman" panose="02020603050405020304" pitchFamily="18" charset="0"/>
              <a:ea typeface="+mn-ea"/>
              <a:cs typeface="Times New Roman" panose="02020603050405020304" pitchFamily="18" charset="0"/>
            </a:endParaRPr>
          </a:p>
        </p:txBody>
      </p:sp>
      <p:sp>
        <p:nvSpPr>
          <p:cNvPr id="27651" name="矩形 2"/>
          <p:cNvSpPr>
            <a:spLocks noChangeArrowheads="1"/>
          </p:cNvSpPr>
          <p:nvPr/>
        </p:nvSpPr>
        <p:spPr bwMode="auto">
          <a:xfrm>
            <a:off x="312248" y="1218454"/>
            <a:ext cx="11881320" cy="390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en-US" altLang="zh-CN" b="0" dirty="0">
                <a:latin typeface="Times New Roman" panose="02020603050405020304" pitchFamily="18" charset="0"/>
                <a:ea typeface="楷体" panose="02010609060101010101" pitchFamily="49" charset="-122"/>
              </a:rPr>
              <a:t>         </a:t>
            </a:r>
            <a:r>
              <a:rPr lang="en-US" altLang="zh-CN" b="0" dirty="0" err="1">
                <a:latin typeface="Times New Roman" panose="02020603050405020304" pitchFamily="18" charset="0"/>
                <a:ea typeface="楷体" panose="02010609060101010101" pitchFamily="49" charset="-122"/>
              </a:rPr>
              <a:t>BootLoader</a:t>
            </a:r>
            <a:r>
              <a:rPr lang="zh-CN" altLang="zh-CN" b="0" dirty="0">
                <a:latin typeface="Times New Roman" panose="02020603050405020304" pitchFamily="18" charset="0"/>
                <a:ea typeface="楷体" panose="02010609060101010101" pitchFamily="49" charset="-122"/>
              </a:rPr>
              <a:t>启动大多数都分为两个阶段。第一阶段主要包含</a:t>
            </a:r>
            <a:r>
              <a:rPr lang="zh-CN" altLang="zh-CN" dirty="0">
                <a:solidFill>
                  <a:srgbClr val="FF0000"/>
                </a:solidFill>
                <a:latin typeface="Times New Roman" panose="02020603050405020304" pitchFamily="18" charset="0"/>
                <a:ea typeface="楷体" panose="02010609060101010101" pitchFamily="49" charset="-122"/>
              </a:rPr>
              <a:t>依赖于</a:t>
            </a:r>
            <a:r>
              <a:rPr lang="en-US" altLang="zh-CN" dirty="0">
                <a:solidFill>
                  <a:srgbClr val="FF0000"/>
                </a:solidFill>
                <a:latin typeface="Times New Roman" panose="02020603050405020304" pitchFamily="18" charset="0"/>
                <a:ea typeface="楷体" panose="02010609060101010101" pitchFamily="49" charset="-122"/>
              </a:rPr>
              <a:t>CPU</a:t>
            </a:r>
            <a:r>
              <a:rPr lang="zh-CN" altLang="zh-CN" dirty="0">
                <a:solidFill>
                  <a:srgbClr val="FF0000"/>
                </a:solidFill>
                <a:latin typeface="Times New Roman" panose="02020603050405020304" pitchFamily="18" charset="0"/>
                <a:ea typeface="楷体" panose="02010609060101010101" pitchFamily="49" charset="-122"/>
              </a:rPr>
              <a:t>的体系结构硬件初始化</a:t>
            </a:r>
            <a:r>
              <a:rPr lang="zh-CN" altLang="zh-CN" b="0" dirty="0">
                <a:latin typeface="Times New Roman" panose="02020603050405020304" pitchFamily="18" charset="0"/>
                <a:ea typeface="楷体" panose="02010609060101010101" pitchFamily="49" charset="-122"/>
              </a:rPr>
              <a:t>的代码，通常都用</a:t>
            </a:r>
            <a:r>
              <a:rPr lang="zh-CN" altLang="zh-CN" dirty="0">
                <a:solidFill>
                  <a:srgbClr val="FF0000"/>
                </a:solidFill>
                <a:latin typeface="Times New Roman" panose="02020603050405020304" pitchFamily="18" charset="0"/>
                <a:ea typeface="楷体" panose="02010609060101010101" pitchFamily="49" charset="-122"/>
              </a:rPr>
              <a:t>汇编语言</a:t>
            </a:r>
            <a:r>
              <a:rPr lang="zh-CN" altLang="zh-CN" b="0" dirty="0">
                <a:latin typeface="Times New Roman" panose="02020603050405020304" pitchFamily="18" charset="0"/>
                <a:ea typeface="楷体" panose="02010609060101010101" pitchFamily="49" charset="-122"/>
              </a:rPr>
              <a:t>来实现。这个阶段的任务有：</a:t>
            </a:r>
            <a:endParaRPr lang="en-US" altLang="zh-CN" b="0" dirty="0">
              <a:latin typeface="Times New Roman" panose="02020603050405020304" pitchFamily="18" charset="0"/>
              <a:ea typeface="楷体" panose="02010609060101010101" pitchFamily="49" charset="-122"/>
            </a:endParaRPr>
          </a:p>
          <a:p>
            <a:pPr marL="360045" algn="just" eaLnBrk="1" hangingPunct="1">
              <a:lnSpc>
                <a:spcPct val="150000"/>
              </a:lnSpc>
              <a:spcBef>
                <a:spcPct val="0"/>
              </a:spcBef>
              <a:buClrTx/>
              <a:buFontTx/>
              <a:buNone/>
            </a:pPr>
            <a:r>
              <a:rPr lang="en-US" altLang="zh-CN" dirty="0">
                <a:solidFill>
                  <a:srgbClr val="FF0000"/>
                </a:solidFill>
                <a:latin typeface="Times New Roman" panose="02020603050405020304" pitchFamily="18" charset="0"/>
                <a:ea typeface="楷体" panose="02010609060101010101" pitchFamily="49" charset="-122"/>
              </a:rPr>
              <a:t>1</a:t>
            </a:r>
            <a:r>
              <a:rPr lang="zh-CN" altLang="en-US" dirty="0">
                <a:solidFill>
                  <a:srgbClr val="FF0000"/>
                </a:solidFill>
                <a:latin typeface="Times New Roman" panose="02020603050405020304" pitchFamily="18" charset="0"/>
                <a:ea typeface="楷体" panose="02010609060101010101" pitchFamily="49" charset="-122"/>
              </a:rPr>
              <a:t>、</a:t>
            </a:r>
            <a:r>
              <a:rPr lang="zh-CN" altLang="zh-CN" b="0" dirty="0">
                <a:latin typeface="Times New Roman" panose="02020603050405020304" pitchFamily="18" charset="0"/>
                <a:ea typeface="楷体" panose="02010609060101010101" pitchFamily="49" charset="-122"/>
              </a:rPr>
              <a:t>基本的硬件设备初始化（屏蔽所有中断、关闭处理器内部指令</a:t>
            </a:r>
            <a:r>
              <a:rPr lang="en-US" altLang="zh-CN" b="0" dirty="0">
                <a:latin typeface="Times New Roman" panose="02020603050405020304" pitchFamily="18" charset="0"/>
                <a:ea typeface="楷体" panose="02010609060101010101" pitchFamily="49" charset="-122"/>
              </a:rPr>
              <a:t>/</a:t>
            </a:r>
            <a:r>
              <a:rPr lang="zh-CN" altLang="zh-CN" b="0" dirty="0">
                <a:latin typeface="Times New Roman" panose="02020603050405020304" pitchFamily="18" charset="0"/>
                <a:ea typeface="楷体" panose="02010609060101010101" pitchFamily="49" charset="-122"/>
              </a:rPr>
              <a:t>数据</a:t>
            </a:r>
            <a:r>
              <a:rPr lang="en-US" altLang="zh-CN" b="0" dirty="0">
                <a:latin typeface="Times New Roman" panose="02020603050405020304" pitchFamily="18" charset="0"/>
                <a:ea typeface="楷体" panose="02010609060101010101" pitchFamily="49" charset="-122"/>
              </a:rPr>
              <a:t>Cache</a:t>
            </a:r>
            <a:r>
              <a:rPr lang="zh-CN" altLang="zh-CN" b="0" dirty="0">
                <a:latin typeface="Times New Roman" panose="02020603050405020304" pitchFamily="18" charset="0"/>
                <a:ea typeface="楷体" panose="02010609060101010101" pitchFamily="49" charset="-122"/>
              </a:rPr>
              <a:t>等）。</a:t>
            </a:r>
            <a:endParaRPr lang="zh-CN" altLang="zh-CN" b="0" dirty="0">
              <a:latin typeface="Times New Roman" panose="02020603050405020304" pitchFamily="18" charset="0"/>
              <a:ea typeface="楷体" panose="02010609060101010101" pitchFamily="49" charset="-122"/>
            </a:endParaRPr>
          </a:p>
          <a:p>
            <a:pPr marL="360045" algn="just" eaLnBrk="1" hangingPunct="1">
              <a:lnSpc>
                <a:spcPct val="150000"/>
              </a:lnSpc>
              <a:spcBef>
                <a:spcPct val="0"/>
              </a:spcBef>
              <a:buClrTx/>
              <a:buFontTx/>
              <a:buNone/>
            </a:pPr>
            <a:r>
              <a:rPr lang="en-US" altLang="zh-CN" dirty="0">
                <a:solidFill>
                  <a:srgbClr val="FF0000"/>
                </a:solidFill>
                <a:latin typeface="Times New Roman" panose="02020603050405020304" pitchFamily="18" charset="0"/>
                <a:ea typeface="楷体" panose="02010609060101010101" pitchFamily="49" charset="-122"/>
              </a:rPr>
              <a:t>2</a:t>
            </a:r>
            <a:r>
              <a:rPr lang="zh-CN" altLang="en-US" dirty="0">
                <a:solidFill>
                  <a:srgbClr val="FF0000"/>
                </a:solidFill>
                <a:latin typeface="Times New Roman" panose="02020603050405020304" pitchFamily="18" charset="0"/>
                <a:ea typeface="楷体" panose="02010609060101010101" pitchFamily="49" charset="-122"/>
              </a:rPr>
              <a:t>、</a:t>
            </a:r>
            <a:r>
              <a:rPr lang="zh-CN" altLang="zh-CN" b="0" dirty="0">
                <a:latin typeface="Times New Roman" panose="02020603050405020304" pitchFamily="18" charset="0"/>
                <a:ea typeface="楷体" panose="02010609060101010101" pitchFamily="49" charset="-122"/>
              </a:rPr>
              <a:t>为第二阶段准备</a:t>
            </a:r>
            <a:r>
              <a:rPr lang="en-US" altLang="zh-CN" b="0" dirty="0">
                <a:latin typeface="Times New Roman" panose="02020603050405020304" pitchFamily="18" charset="0"/>
                <a:ea typeface="楷体" panose="02010609060101010101" pitchFamily="49" charset="-122"/>
              </a:rPr>
              <a:t>RAM</a:t>
            </a:r>
            <a:r>
              <a:rPr lang="zh-CN" altLang="zh-CN" b="0" dirty="0">
                <a:latin typeface="Times New Roman" panose="02020603050405020304" pitchFamily="18" charset="0"/>
                <a:ea typeface="楷体" panose="02010609060101010101" pitchFamily="49" charset="-122"/>
              </a:rPr>
              <a:t>空间。</a:t>
            </a:r>
            <a:endParaRPr lang="zh-CN" altLang="zh-CN" b="0" dirty="0">
              <a:latin typeface="Times New Roman" panose="02020603050405020304" pitchFamily="18" charset="0"/>
              <a:ea typeface="楷体" panose="02010609060101010101" pitchFamily="49" charset="-122"/>
            </a:endParaRPr>
          </a:p>
          <a:p>
            <a:pPr marL="360045" algn="just" eaLnBrk="1" hangingPunct="1">
              <a:lnSpc>
                <a:spcPct val="150000"/>
              </a:lnSpc>
              <a:spcBef>
                <a:spcPct val="0"/>
              </a:spcBef>
              <a:buClrTx/>
              <a:buFontTx/>
              <a:buNone/>
            </a:pPr>
            <a:r>
              <a:rPr lang="en-US" altLang="zh-CN" dirty="0">
                <a:solidFill>
                  <a:srgbClr val="FF0000"/>
                </a:solidFill>
                <a:latin typeface="Times New Roman" panose="02020603050405020304" pitchFamily="18" charset="0"/>
                <a:ea typeface="楷体" panose="02010609060101010101" pitchFamily="49" charset="-122"/>
              </a:rPr>
              <a:t>3</a:t>
            </a:r>
            <a:r>
              <a:rPr lang="zh-CN" altLang="en-US" dirty="0">
                <a:solidFill>
                  <a:srgbClr val="FF0000"/>
                </a:solidFill>
                <a:latin typeface="Times New Roman" panose="02020603050405020304" pitchFamily="18" charset="0"/>
                <a:ea typeface="楷体" panose="02010609060101010101" pitchFamily="49" charset="-122"/>
              </a:rPr>
              <a:t>、</a:t>
            </a:r>
            <a:r>
              <a:rPr lang="zh-CN" altLang="zh-CN" b="0" dirty="0">
                <a:latin typeface="Times New Roman" panose="02020603050405020304" pitchFamily="18" charset="0"/>
                <a:ea typeface="楷体" panose="02010609060101010101" pitchFamily="49" charset="-122"/>
              </a:rPr>
              <a:t>如果是从某个固态存储媒质中，则复制</a:t>
            </a:r>
            <a:r>
              <a:rPr lang="en-US" altLang="zh-CN" b="0" dirty="0" err="1">
                <a:latin typeface="Times New Roman" panose="02020603050405020304" pitchFamily="18" charset="0"/>
                <a:ea typeface="楷体" panose="02010609060101010101" pitchFamily="49" charset="-122"/>
              </a:rPr>
              <a:t>BootLoader</a:t>
            </a:r>
            <a:r>
              <a:rPr lang="zh-CN" altLang="zh-CN" b="0" dirty="0">
                <a:latin typeface="Times New Roman" panose="02020603050405020304" pitchFamily="18" charset="0"/>
                <a:ea typeface="楷体" panose="02010609060101010101" pitchFamily="49" charset="-122"/>
              </a:rPr>
              <a:t>的第二阶段代码到</a:t>
            </a:r>
            <a:r>
              <a:rPr lang="en-US" altLang="zh-CN" b="0" dirty="0">
                <a:latin typeface="Times New Roman" panose="02020603050405020304" pitchFamily="18" charset="0"/>
                <a:ea typeface="楷体" panose="02010609060101010101" pitchFamily="49" charset="-122"/>
              </a:rPr>
              <a:t>RAM</a:t>
            </a:r>
            <a:r>
              <a:rPr lang="zh-CN" altLang="zh-CN" b="0" dirty="0">
                <a:latin typeface="Times New Roman" panose="02020603050405020304" pitchFamily="18" charset="0"/>
                <a:ea typeface="楷体" panose="02010609060101010101" pitchFamily="49" charset="-122"/>
              </a:rPr>
              <a:t>。</a:t>
            </a:r>
            <a:endParaRPr lang="zh-CN" altLang="zh-CN" b="0" dirty="0">
              <a:latin typeface="Times New Roman" panose="02020603050405020304" pitchFamily="18" charset="0"/>
              <a:ea typeface="楷体" panose="02010609060101010101" pitchFamily="49" charset="-122"/>
            </a:endParaRPr>
          </a:p>
          <a:p>
            <a:pPr marL="360045" algn="just" eaLnBrk="1" hangingPunct="1">
              <a:lnSpc>
                <a:spcPct val="150000"/>
              </a:lnSpc>
              <a:spcBef>
                <a:spcPct val="0"/>
              </a:spcBef>
              <a:buClrTx/>
              <a:buFontTx/>
              <a:buNone/>
            </a:pPr>
            <a:r>
              <a:rPr lang="en-US" altLang="zh-CN" dirty="0">
                <a:solidFill>
                  <a:srgbClr val="FF0000"/>
                </a:solidFill>
                <a:latin typeface="Times New Roman" panose="02020603050405020304" pitchFamily="18" charset="0"/>
                <a:ea typeface="楷体" panose="02010609060101010101" pitchFamily="49" charset="-122"/>
              </a:rPr>
              <a:t>4</a:t>
            </a:r>
            <a:r>
              <a:rPr lang="zh-CN" altLang="en-US" dirty="0">
                <a:solidFill>
                  <a:srgbClr val="FF0000"/>
                </a:solidFill>
                <a:latin typeface="Times New Roman" panose="02020603050405020304" pitchFamily="18" charset="0"/>
                <a:ea typeface="楷体" panose="02010609060101010101" pitchFamily="49" charset="-122"/>
              </a:rPr>
              <a:t>、</a:t>
            </a:r>
            <a:r>
              <a:rPr lang="zh-CN" altLang="zh-CN" b="0" dirty="0">
                <a:latin typeface="Times New Roman" panose="02020603050405020304" pitchFamily="18" charset="0"/>
                <a:ea typeface="楷体" panose="02010609060101010101" pitchFamily="49" charset="-122"/>
              </a:rPr>
              <a:t>设置堆栈。</a:t>
            </a:r>
            <a:endParaRPr lang="zh-CN" altLang="zh-CN" b="0" dirty="0">
              <a:latin typeface="Times New Roman" panose="02020603050405020304" pitchFamily="18" charset="0"/>
              <a:ea typeface="楷体" panose="02010609060101010101" pitchFamily="49" charset="-122"/>
            </a:endParaRPr>
          </a:p>
          <a:p>
            <a:pPr marL="360045" algn="just" eaLnBrk="1" hangingPunct="1">
              <a:lnSpc>
                <a:spcPct val="150000"/>
              </a:lnSpc>
              <a:spcBef>
                <a:spcPct val="0"/>
              </a:spcBef>
              <a:buClrTx/>
              <a:buFontTx/>
              <a:buNone/>
            </a:pPr>
            <a:r>
              <a:rPr lang="en-US" altLang="zh-CN" dirty="0">
                <a:solidFill>
                  <a:srgbClr val="FF0000"/>
                </a:solidFill>
                <a:latin typeface="Times New Roman" panose="02020603050405020304" pitchFamily="18" charset="0"/>
                <a:ea typeface="楷体" panose="02010609060101010101" pitchFamily="49" charset="-122"/>
              </a:rPr>
              <a:t>5</a:t>
            </a:r>
            <a:r>
              <a:rPr lang="zh-CN" altLang="en-US" dirty="0">
                <a:solidFill>
                  <a:srgbClr val="FF0000"/>
                </a:solidFill>
                <a:latin typeface="Times New Roman" panose="02020603050405020304" pitchFamily="18" charset="0"/>
                <a:ea typeface="楷体" panose="02010609060101010101" pitchFamily="49" charset="-122"/>
              </a:rPr>
              <a:t>、</a:t>
            </a:r>
            <a:r>
              <a:rPr lang="zh-CN" altLang="zh-CN" b="0" dirty="0">
                <a:latin typeface="Times New Roman" panose="02020603050405020304" pitchFamily="18" charset="0"/>
                <a:ea typeface="楷体" panose="02010609060101010101" pitchFamily="49" charset="-122"/>
              </a:rPr>
              <a:t>跳转到第二阶段的</a:t>
            </a:r>
            <a:r>
              <a:rPr lang="en-US" altLang="zh-CN" b="0" dirty="0">
                <a:latin typeface="Times New Roman" panose="02020603050405020304" pitchFamily="18" charset="0"/>
                <a:ea typeface="楷体" panose="02010609060101010101" pitchFamily="49" charset="-122"/>
              </a:rPr>
              <a:t>C</a:t>
            </a:r>
            <a:r>
              <a:rPr lang="zh-CN" altLang="zh-CN" b="0" dirty="0">
                <a:latin typeface="Times New Roman" panose="02020603050405020304" pitchFamily="18" charset="0"/>
                <a:ea typeface="楷体" panose="02010609060101010101" pitchFamily="49" charset="-122"/>
              </a:rPr>
              <a:t>程序入口点。</a:t>
            </a:r>
            <a:endParaRPr lang="zh-CN" altLang="zh-CN"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46567" y="28576"/>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1. </a:t>
            </a:r>
            <a:r>
              <a:rPr lang="zh-CN" altLang="zh-CN" sz="2800" b="0" dirty="0">
                <a:solidFill>
                  <a:schemeClr val="tx1"/>
                </a:solidFill>
                <a:latin typeface="Times New Roman" panose="02020603050405020304" pitchFamily="18" charset="0"/>
                <a:ea typeface="+mn-ea"/>
                <a:cs typeface="Times New Roman" panose="02020603050405020304" pitchFamily="18" charset="0"/>
              </a:rPr>
              <a:t>Boot Loader基本概念与典型结构</a:t>
            </a:r>
            <a:endParaRPr kumimoji="1" lang="zh-CN" altLang="en-US" sz="2800" b="0" kern="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p:cNvSpPr>
            <a:spLocks noChangeArrowheads="1"/>
          </p:cNvSpPr>
          <p:nvPr/>
        </p:nvSpPr>
        <p:spPr bwMode="auto">
          <a:xfrm>
            <a:off x="335360" y="692151"/>
            <a:ext cx="11449272" cy="454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28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以太网（</a:t>
            </a:r>
            <a:r>
              <a:rPr lang="en-US" altLang="zh-CN" sz="2400" dirty="0">
                <a:latin typeface="Times New Roman" panose="02020603050405020304" pitchFamily="18" charset="0"/>
                <a:ea typeface="楷体" panose="02010609060101010101" pitchFamily="49" charset="-122"/>
              </a:rPr>
              <a:t>Ethernet</a:t>
            </a:r>
            <a:r>
              <a:rPr lang="zh-CN" altLang="zh-CN" sz="2400" dirty="0">
                <a:latin typeface="Times New Roman" panose="02020603050405020304" pitchFamily="18" charset="0"/>
                <a:ea typeface="楷体" panose="02010609060101010101" pitchFamily="49" charset="-122"/>
              </a:rPr>
              <a:t>）技术凭借高速开放的特性在嵌入式系统中得到广泛应用。以太网对应</a:t>
            </a:r>
            <a:r>
              <a:rPr lang="en-US" altLang="zh-CN" sz="2400" dirty="0">
                <a:latin typeface="Times New Roman" panose="02020603050405020304" pitchFamily="18" charset="0"/>
                <a:ea typeface="楷体" panose="02010609060101010101" pitchFamily="49" charset="-122"/>
              </a:rPr>
              <a:t>ISO</a:t>
            </a:r>
            <a:r>
              <a:rPr lang="zh-CN" altLang="zh-CN" sz="2400" dirty="0">
                <a:latin typeface="Times New Roman" panose="02020603050405020304" pitchFamily="18" charset="0"/>
                <a:ea typeface="楷体" panose="02010609060101010101" pitchFamily="49" charset="-122"/>
              </a:rPr>
              <a:t>分层中的数据链路层和物理层。以太网接口包含</a:t>
            </a:r>
            <a:r>
              <a:rPr lang="zh-CN" altLang="zh-CN" sz="2400" dirty="0">
                <a:solidFill>
                  <a:srgbClr val="FF0000"/>
                </a:solidFill>
                <a:latin typeface="Times New Roman" panose="02020603050405020304" pitchFamily="18" charset="0"/>
                <a:ea typeface="楷体" panose="02010609060101010101" pitchFamily="49" charset="-122"/>
              </a:rPr>
              <a:t>介质访问控制子层</a:t>
            </a:r>
            <a:r>
              <a:rPr lang="zh-CN" altLang="zh-CN"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MAC</a:t>
            </a:r>
            <a:r>
              <a:rPr lang="zh-CN" altLang="zh-CN" sz="2400" dirty="0">
                <a:latin typeface="Times New Roman" panose="02020603050405020304" pitchFamily="18" charset="0"/>
                <a:ea typeface="楷体" panose="02010609060101010101" pitchFamily="49" charset="-122"/>
              </a:rPr>
              <a:t>）和</a:t>
            </a:r>
            <a:r>
              <a:rPr lang="zh-CN" altLang="zh-CN" sz="2400" dirty="0">
                <a:solidFill>
                  <a:srgbClr val="FF0000"/>
                </a:solidFill>
                <a:latin typeface="Times New Roman" panose="02020603050405020304" pitchFamily="18" charset="0"/>
                <a:ea typeface="楷体" panose="02010609060101010101" pitchFamily="49" charset="-122"/>
              </a:rPr>
              <a:t>物理层</a:t>
            </a:r>
            <a:r>
              <a:rPr lang="zh-CN" altLang="zh-CN"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PHY</a:t>
            </a:r>
            <a:r>
              <a:rPr lang="zh-CN" altLang="zh-CN"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MAC</a:t>
            </a:r>
            <a:r>
              <a:rPr lang="zh-CN" altLang="zh-CN" sz="2400" dirty="0">
                <a:latin typeface="Times New Roman" panose="02020603050405020304" pitchFamily="18" charset="0"/>
                <a:ea typeface="楷体" panose="02010609060101010101" pitchFamily="49" charset="-122"/>
              </a:rPr>
              <a:t>通过读取和设置</a:t>
            </a:r>
            <a:r>
              <a:rPr lang="en-US" altLang="zh-CN" sz="2400" dirty="0">
                <a:latin typeface="Times New Roman" panose="02020603050405020304" pitchFamily="18" charset="0"/>
                <a:ea typeface="楷体" panose="02010609060101010101" pitchFamily="49" charset="-122"/>
              </a:rPr>
              <a:t>PHY</a:t>
            </a:r>
            <a:r>
              <a:rPr lang="zh-CN" altLang="zh-CN" sz="2400" dirty="0">
                <a:latin typeface="Times New Roman" panose="02020603050405020304" pitchFamily="18" charset="0"/>
                <a:ea typeface="楷体" panose="02010609060101010101" pitchFamily="49" charset="-122"/>
              </a:rPr>
              <a:t>的寄存器获得</a:t>
            </a:r>
            <a:r>
              <a:rPr lang="en-US" altLang="zh-CN" sz="2400" dirty="0">
                <a:latin typeface="Times New Roman" panose="02020603050405020304" pitchFamily="18" charset="0"/>
                <a:ea typeface="楷体" panose="02010609060101010101" pitchFamily="49" charset="-122"/>
              </a:rPr>
              <a:t>PHY</a:t>
            </a:r>
            <a:r>
              <a:rPr lang="zh-CN" altLang="zh-CN" sz="2400" dirty="0">
                <a:latin typeface="Times New Roman" panose="02020603050405020304" pitchFamily="18" charset="0"/>
                <a:ea typeface="楷体" panose="02010609060101010101" pitchFamily="49" charset="-122"/>
              </a:rPr>
              <a:t>的状态信息或者改变</a:t>
            </a:r>
            <a:r>
              <a:rPr lang="en-US" altLang="zh-CN" sz="2400" dirty="0">
                <a:latin typeface="Times New Roman" panose="02020603050405020304" pitchFamily="18" charset="0"/>
                <a:ea typeface="楷体" panose="02010609060101010101" pitchFamily="49" charset="-122"/>
              </a:rPr>
              <a:t>PHY</a:t>
            </a:r>
            <a:r>
              <a:rPr lang="zh-CN" altLang="zh-CN" sz="2400" dirty="0">
                <a:latin typeface="Times New Roman" panose="02020603050405020304" pitchFamily="18" charset="0"/>
                <a:ea typeface="楷体" panose="02010609060101010101" pitchFamily="49" charset="-122"/>
              </a:rPr>
              <a:t>的参数。</a:t>
            </a:r>
            <a:endParaRPr lang="en-US" altLang="zh-CN" sz="2400" dirty="0">
              <a:latin typeface="Times New Roman" panose="02020603050405020304" pitchFamily="18" charset="0"/>
              <a:ea typeface="楷体" panose="02010609060101010101" pitchFamily="49" charset="-122"/>
            </a:endParaRPr>
          </a:p>
          <a:p>
            <a:pPr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目前嵌入式系统使用以太网接口通常有两种方式：</a:t>
            </a:r>
            <a:endParaRPr lang="en-US" altLang="zh-CN" sz="2400" dirty="0">
              <a:latin typeface="Times New Roman" panose="02020603050405020304" pitchFamily="18" charset="0"/>
              <a:ea typeface="楷体" panose="02010609060101010101" pitchFamily="49" charset="-122"/>
            </a:endParaRPr>
          </a:p>
          <a:p>
            <a:pPr marL="342900" indent="-342900" eaLnBrk="1" hangingPunct="1">
              <a:lnSpc>
                <a:spcPct val="150000"/>
              </a:lnSpc>
              <a:buFont typeface="Wingdings" panose="05000000000000000000" pitchFamily="2" charset="2"/>
              <a:buChar char="ü"/>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一是片上系统携带</a:t>
            </a:r>
            <a:r>
              <a:rPr lang="en-US" altLang="zh-CN" sz="2400" dirty="0">
                <a:latin typeface="Times New Roman" panose="02020603050405020304" pitchFamily="18" charset="0"/>
                <a:ea typeface="楷体" panose="02010609060101010101" pitchFamily="49" charset="-122"/>
              </a:rPr>
              <a:t>MAC</a:t>
            </a:r>
            <a:r>
              <a:rPr lang="zh-CN" altLang="zh-CN" sz="2400" dirty="0">
                <a:latin typeface="Times New Roman" panose="02020603050405020304" pitchFamily="18" charset="0"/>
                <a:ea typeface="楷体" panose="02010609060101010101" pitchFamily="49" charset="-122"/>
              </a:rPr>
              <a:t>控制器配合</a:t>
            </a:r>
            <a:r>
              <a:rPr lang="zh-CN" altLang="zh-CN" sz="2400" b="1" dirty="0">
                <a:solidFill>
                  <a:srgbClr val="FF0000"/>
                </a:solidFill>
                <a:latin typeface="Times New Roman" panose="02020603050405020304" pitchFamily="18" charset="0"/>
                <a:ea typeface="楷体" panose="02010609060101010101" pitchFamily="49" charset="-122"/>
              </a:rPr>
              <a:t>外接</a:t>
            </a:r>
            <a:r>
              <a:rPr lang="en-US" altLang="zh-CN" sz="2400" b="1" dirty="0">
                <a:solidFill>
                  <a:srgbClr val="FF0000"/>
                </a:solidFill>
                <a:latin typeface="Times New Roman" panose="02020603050405020304" pitchFamily="18" charset="0"/>
                <a:ea typeface="楷体" panose="02010609060101010101" pitchFamily="49" charset="-122"/>
              </a:rPr>
              <a:t>PHY</a:t>
            </a:r>
            <a:r>
              <a:rPr lang="zh-CN" altLang="zh-CN" sz="2400" b="1" dirty="0">
                <a:solidFill>
                  <a:srgbClr val="FF0000"/>
                </a:solidFill>
                <a:latin typeface="Times New Roman" panose="02020603050405020304" pitchFamily="18" charset="0"/>
                <a:ea typeface="楷体" panose="02010609060101010101" pitchFamily="49" charset="-122"/>
              </a:rPr>
              <a:t>芯片</a:t>
            </a:r>
            <a:r>
              <a:rPr lang="zh-CN" altLang="zh-CN" sz="2400" dirty="0">
                <a:latin typeface="Times New Roman" panose="02020603050405020304" pitchFamily="18" charset="0"/>
                <a:ea typeface="楷体" panose="02010609060101010101" pitchFamily="49" charset="-122"/>
              </a:rPr>
              <a:t>，如</a:t>
            </a:r>
            <a:r>
              <a:rPr lang="en-US" altLang="zh-CN" sz="2400" dirty="0">
                <a:latin typeface="Times New Roman" panose="02020603050405020304" pitchFamily="18" charset="0"/>
                <a:ea typeface="楷体" panose="02010609060101010101" pitchFamily="49" charset="-122"/>
              </a:rPr>
              <a:t>RTL8201</a:t>
            </a:r>
            <a:r>
              <a:rPr lang="zh-CN" altLang="zh-CN" sz="2400" dirty="0">
                <a:latin typeface="Times New Roman" panose="02020603050405020304" pitchFamily="18" charset="0"/>
                <a:ea typeface="楷体" panose="02010609060101010101" pitchFamily="49" charset="-122"/>
              </a:rPr>
              <a:t>等；</a:t>
            </a:r>
            <a:endParaRPr lang="en-US" altLang="zh-CN" sz="2400" dirty="0">
              <a:latin typeface="Times New Roman" panose="02020603050405020304" pitchFamily="18" charset="0"/>
              <a:ea typeface="楷体" panose="02010609060101010101" pitchFamily="49" charset="-122"/>
            </a:endParaRPr>
          </a:p>
          <a:p>
            <a:pPr marL="342900" indent="-342900" eaLnBrk="1" hangingPunct="1">
              <a:lnSpc>
                <a:spcPct val="150000"/>
              </a:lnSpc>
              <a:buFont typeface="Wingdings" panose="05000000000000000000" pitchFamily="2" charset="2"/>
              <a:buChar char="ü"/>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二是片上系统外接同时</a:t>
            </a:r>
            <a:r>
              <a:rPr lang="zh-CN" altLang="zh-CN" sz="2400" b="1" dirty="0">
                <a:solidFill>
                  <a:srgbClr val="FF0000"/>
                </a:solidFill>
                <a:latin typeface="Times New Roman" panose="02020603050405020304" pitchFamily="18" charset="0"/>
                <a:ea typeface="楷体" panose="02010609060101010101" pitchFamily="49" charset="-122"/>
              </a:rPr>
              <a:t>具有</a:t>
            </a:r>
            <a:r>
              <a:rPr lang="en-US" altLang="zh-CN" sz="2400" b="1" dirty="0">
                <a:solidFill>
                  <a:srgbClr val="FF0000"/>
                </a:solidFill>
                <a:latin typeface="Times New Roman" panose="02020603050405020304" pitchFamily="18" charset="0"/>
                <a:ea typeface="楷体" panose="02010609060101010101" pitchFamily="49" charset="-122"/>
              </a:rPr>
              <a:t>MAC</a:t>
            </a:r>
            <a:r>
              <a:rPr lang="zh-CN" altLang="zh-CN" sz="2400" b="1" dirty="0">
                <a:solidFill>
                  <a:srgbClr val="FF0000"/>
                </a:solidFill>
                <a:latin typeface="Times New Roman" panose="02020603050405020304" pitchFamily="18" charset="0"/>
                <a:ea typeface="楷体" panose="02010609060101010101" pitchFamily="49" charset="-122"/>
              </a:rPr>
              <a:t>控制器和</a:t>
            </a:r>
            <a:r>
              <a:rPr lang="en-US" altLang="zh-CN" sz="2400" b="1" dirty="0">
                <a:solidFill>
                  <a:srgbClr val="FF0000"/>
                </a:solidFill>
                <a:latin typeface="Times New Roman" panose="02020603050405020304" pitchFamily="18" charset="0"/>
                <a:ea typeface="楷体" panose="02010609060101010101" pitchFamily="49" charset="-122"/>
              </a:rPr>
              <a:t>PHY</a:t>
            </a:r>
            <a:r>
              <a:rPr lang="zh-CN" altLang="zh-CN" sz="2400" b="1" dirty="0">
                <a:solidFill>
                  <a:srgbClr val="FF0000"/>
                </a:solidFill>
                <a:latin typeface="Times New Roman" panose="02020603050405020304" pitchFamily="18" charset="0"/>
                <a:ea typeface="楷体" panose="02010609060101010101" pitchFamily="49" charset="-122"/>
              </a:rPr>
              <a:t>接收器的网卡芯片</a:t>
            </a:r>
            <a:r>
              <a:rPr lang="zh-CN" altLang="zh-CN" sz="2400" dirty="0">
                <a:latin typeface="Times New Roman" panose="02020603050405020304" pitchFamily="18" charset="0"/>
                <a:ea typeface="楷体" panose="02010609060101010101" pitchFamily="49" charset="-122"/>
              </a:rPr>
              <a:t>，如</a:t>
            </a:r>
            <a:r>
              <a:rPr lang="en-US" altLang="zh-CN" sz="2400" dirty="0">
                <a:latin typeface="Times New Roman" panose="02020603050405020304" pitchFamily="18" charset="0"/>
                <a:ea typeface="楷体" panose="02010609060101010101" pitchFamily="49" charset="-122"/>
              </a:rPr>
              <a:t>DM9000</a:t>
            </a:r>
            <a:r>
              <a:rPr lang="zh-CN" altLang="zh-CN" sz="2400" dirty="0">
                <a:latin typeface="Times New Roman" panose="02020603050405020304" pitchFamily="18" charset="0"/>
                <a:ea typeface="楷体" panose="02010609060101010101" pitchFamily="49" charset="-122"/>
              </a:rPr>
              <a:t>等。</a:t>
            </a:r>
            <a:endParaRPr lang="zh-CN" altLang="zh-CN" sz="240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楷体" panose="02010609060101010101" pitchFamily="49" charset="-122"/>
              </a:rPr>
              <a:t>嵌入式网络设备驱动设计</a:t>
            </a:r>
            <a:endParaRPr lang="zh-CN" altLang="zh-CN" sz="2800" dirty="0">
              <a:latin typeface="Times New Roman" panose="02020603050405020304" pitchFamily="18" charset="0"/>
              <a:ea typeface="楷体" panose="02010609060101010101" pitchFamily="49" charset="-122"/>
            </a:endParaRPr>
          </a:p>
          <a:p>
            <a:pPr eaLnBrk="1" hangingPunct="1"/>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r>
              <a:rPr kumimoji="1" lang="zh-CN" altLang="en-US" sz="2800" b="0" kern="0" dirty="0">
                <a:solidFill>
                  <a:schemeClr val="tx1"/>
                </a:solidFill>
                <a:latin typeface="+mn-ea"/>
                <a:ea typeface="+mn-ea"/>
                <a:cs typeface="Times New Roman" panose="02020603050405020304" pitchFamily="18" charset="0"/>
              </a:rPr>
              <a:t>   </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矩形 1"/>
          <p:cNvSpPr>
            <a:spLocks noChangeArrowheads="1"/>
          </p:cNvSpPr>
          <p:nvPr/>
        </p:nvSpPr>
        <p:spPr bwMode="auto">
          <a:xfrm>
            <a:off x="335360" y="1052736"/>
            <a:ext cx="11737304" cy="454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28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与字符设备和块设备的驱动程序处理方法有些类似，为了达到屏蔽网络环境中物理网络设备的多样性的效果，</a:t>
            </a:r>
            <a:r>
              <a:rPr lang="en-US" altLang="zh-CN" sz="2400" dirty="0">
                <a:latin typeface="Times New Roman" panose="02020603050405020304" pitchFamily="18" charset="0"/>
                <a:ea typeface="楷体" panose="02010609060101010101" pitchFamily="49" charset="-122"/>
              </a:rPr>
              <a:t>Linux </a:t>
            </a:r>
            <a:r>
              <a:rPr lang="zh-CN" altLang="zh-CN" sz="2400" dirty="0">
                <a:latin typeface="Times New Roman" panose="02020603050405020304" pitchFamily="18" charset="0"/>
                <a:ea typeface="楷体" panose="02010609060101010101" pitchFamily="49" charset="-122"/>
              </a:rPr>
              <a:t>操作系统利用面向对象的思想</a:t>
            </a:r>
            <a:r>
              <a:rPr lang="zh-CN" altLang="en-US" sz="2400" dirty="0">
                <a:latin typeface="Times New Roman" panose="02020603050405020304" pitchFamily="18" charset="0"/>
                <a:ea typeface="楷体" panose="02010609060101010101" pitchFamily="49" charset="-122"/>
              </a:rPr>
              <a:t>，</a:t>
            </a:r>
            <a:r>
              <a:rPr lang="zh-CN" altLang="zh-CN" sz="2400" b="1" dirty="0">
                <a:solidFill>
                  <a:srgbClr val="FF0000"/>
                </a:solidFill>
                <a:latin typeface="Times New Roman" panose="02020603050405020304" pitchFamily="18" charset="0"/>
                <a:ea typeface="楷体" panose="02010609060101010101" pitchFamily="49" charset="-122"/>
              </a:rPr>
              <a:t>对所有的网络物理设备进行抽象，并定义一个统一的接口。</a:t>
            </a:r>
            <a:endParaRPr lang="en-US" altLang="zh-CN" sz="2400" dirty="0">
              <a:latin typeface="Times New Roman" panose="02020603050405020304" pitchFamily="18" charset="0"/>
              <a:ea typeface="楷体" panose="02010609060101010101" pitchFamily="49" charset="-122"/>
            </a:endParaRPr>
          </a:p>
          <a:p>
            <a:pPr algn="just"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与其他两类设备驱动程序的框架不同的是，网络设备驱动程序有着自身的特点：</a:t>
            </a:r>
            <a:endParaRPr lang="en-US" altLang="zh-CN" sz="2400" dirty="0">
              <a:latin typeface="Times New Roman" panose="02020603050405020304" pitchFamily="18" charset="0"/>
              <a:ea typeface="楷体" panose="02010609060101010101" pitchFamily="49" charset="-122"/>
            </a:endParaRPr>
          </a:p>
          <a:p>
            <a:pPr algn="just"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第一，网络接口是用一个 </a:t>
            </a:r>
            <a:r>
              <a:rPr lang="en-US" altLang="zh-CN" sz="2400" dirty="0" err="1">
                <a:latin typeface="Times New Roman" panose="02020603050405020304" pitchFamily="18" charset="0"/>
                <a:ea typeface="楷体" panose="02010609060101010101" pitchFamily="49" charset="-122"/>
              </a:rPr>
              <a:t>net_device</a:t>
            </a: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数据结构表示的。字符设备或块设备在文件系统中都存在一个相应的特殊设备的文件来表示其相对应的设备，如</a:t>
            </a:r>
            <a:r>
              <a:rPr lang="en-US" altLang="zh-CN" sz="2400" dirty="0">
                <a:latin typeface="Times New Roman" panose="02020603050405020304" pitchFamily="18" charset="0"/>
                <a:ea typeface="楷体" panose="02010609060101010101" pitchFamily="49" charset="-122"/>
              </a:rPr>
              <a:t>/dev/hda1</a:t>
            </a:r>
            <a:r>
              <a:rPr lang="zh-CN" altLang="zh-CN"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/dev/tty1 </a:t>
            </a:r>
            <a:r>
              <a:rPr lang="zh-CN" altLang="zh-CN" sz="2400" dirty="0">
                <a:latin typeface="Times New Roman" panose="02020603050405020304" pitchFamily="18" charset="0"/>
                <a:ea typeface="楷体" panose="02010609060101010101" pitchFamily="49" charset="-122"/>
              </a:rPr>
              <a:t>等。网络设备在对数据包进行发送或接收时，则直接通过网络接口（套接字</a:t>
            </a:r>
            <a:r>
              <a:rPr lang="en-US" altLang="zh-CN" sz="2400" dirty="0">
                <a:latin typeface="Times New Roman" panose="02020603050405020304" pitchFamily="18" charset="0"/>
                <a:ea typeface="楷体" panose="02010609060101010101" pitchFamily="49" charset="-122"/>
              </a:rPr>
              <a:t>socket</a:t>
            </a:r>
            <a:r>
              <a:rPr lang="zh-CN" altLang="zh-CN" sz="2400" dirty="0">
                <a:latin typeface="Times New Roman" panose="02020603050405020304" pitchFamily="18" charset="0"/>
                <a:ea typeface="楷体" panose="02010609060101010101" pitchFamily="49" charset="-122"/>
              </a:rPr>
              <a:t>）访问，</a:t>
            </a:r>
            <a:r>
              <a:rPr lang="zh-CN" altLang="zh-CN" sz="2400" b="1" dirty="0">
                <a:solidFill>
                  <a:srgbClr val="FF0000"/>
                </a:solidFill>
                <a:latin typeface="Times New Roman" panose="02020603050405020304" pitchFamily="18" charset="0"/>
                <a:ea typeface="楷体" panose="02010609060101010101" pitchFamily="49" charset="-122"/>
              </a:rPr>
              <a:t>不需要进行文件上的操作</a:t>
            </a:r>
            <a:r>
              <a:rPr lang="zh-CN" altLang="zh-CN" sz="2400" dirty="0">
                <a:latin typeface="Times New Roman" panose="02020603050405020304" pitchFamily="18" charset="0"/>
                <a:ea typeface="楷体" panose="02010609060101010101" pitchFamily="49" charset="-122"/>
              </a:rPr>
              <a:t>。</a:t>
            </a:r>
            <a:endParaRPr lang="zh-CN" altLang="zh-CN" sz="240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楷体" panose="02010609060101010101" pitchFamily="49" charset="-122"/>
              </a:rPr>
              <a:t>嵌入式网络设备驱动设计</a:t>
            </a:r>
            <a:endParaRPr lang="zh-CN" altLang="zh-CN" sz="2800" dirty="0">
              <a:latin typeface="Times New Roman" panose="02020603050405020304" pitchFamily="18" charset="0"/>
              <a:ea typeface="楷体" panose="02010609060101010101" pitchFamily="49" charset="-122"/>
            </a:endParaRPr>
          </a:p>
          <a:p>
            <a:pPr eaLnBrk="1" hangingPunct="1"/>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r>
              <a:rPr kumimoji="1" lang="zh-CN" altLang="en-US" sz="2800" b="0" kern="0" dirty="0">
                <a:solidFill>
                  <a:schemeClr val="tx1"/>
                </a:solidFill>
                <a:latin typeface="+mn-ea"/>
                <a:ea typeface="+mn-ea"/>
                <a:cs typeface="Times New Roman" panose="02020603050405020304" pitchFamily="18" charset="0"/>
              </a:rPr>
              <a:t>   </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矩形 1"/>
          <p:cNvSpPr>
            <a:spLocks noChangeArrowheads="1"/>
          </p:cNvSpPr>
          <p:nvPr/>
        </p:nvSpPr>
        <p:spPr bwMode="auto">
          <a:xfrm>
            <a:off x="157448" y="1340768"/>
            <a:ext cx="11521280" cy="390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第二，网络接口是在</a:t>
            </a:r>
            <a:r>
              <a:rPr lang="zh-CN" altLang="zh-CN" sz="2400" b="1" dirty="0">
                <a:solidFill>
                  <a:srgbClr val="FF0000"/>
                </a:solidFill>
                <a:latin typeface="Times New Roman" panose="02020603050405020304" pitchFamily="18" charset="0"/>
                <a:ea typeface="楷体" panose="02010609060101010101" pitchFamily="49" charset="-122"/>
              </a:rPr>
              <a:t>系统初始化时实时生成</a:t>
            </a:r>
            <a:r>
              <a:rPr lang="zh-CN" altLang="zh-CN" sz="2400" dirty="0">
                <a:latin typeface="Times New Roman" panose="02020603050405020304" pitchFamily="18" charset="0"/>
                <a:ea typeface="楷体" panose="02010609060101010101" pitchFamily="49" charset="-122"/>
              </a:rPr>
              <a:t>的，当物理网络设备不存在时，也不存在与之相对应的 </a:t>
            </a:r>
            <a:r>
              <a:rPr lang="en-US" altLang="zh-CN" sz="2400" dirty="0">
                <a:latin typeface="Times New Roman" panose="02020603050405020304" pitchFamily="18" charset="0"/>
                <a:ea typeface="楷体" panose="02010609060101010101" pitchFamily="49" charset="-122"/>
              </a:rPr>
              <a:t>device </a:t>
            </a:r>
            <a:r>
              <a:rPr lang="zh-CN" altLang="zh-CN" sz="2400" dirty="0">
                <a:latin typeface="Times New Roman" panose="02020603050405020304" pitchFamily="18" charset="0"/>
                <a:ea typeface="楷体" panose="02010609060101010101" pitchFamily="49" charset="-122"/>
              </a:rPr>
              <a:t>结构。而即使字符设备和块设备的物理设备不存在，在</a:t>
            </a:r>
            <a:r>
              <a:rPr lang="en-US" altLang="zh-CN" sz="2400" dirty="0">
                <a:latin typeface="Times New Roman" panose="02020603050405020304" pitchFamily="18" charset="0"/>
                <a:ea typeface="楷体" panose="02010609060101010101" pitchFamily="49" charset="-122"/>
              </a:rPr>
              <a:t>/dev </a:t>
            </a:r>
            <a:r>
              <a:rPr lang="zh-CN" altLang="zh-CN" sz="2400" dirty="0">
                <a:latin typeface="Times New Roman" panose="02020603050405020304" pitchFamily="18" charset="0"/>
                <a:ea typeface="楷体" panose="02010609060101010101" pitchFamily="49" charset="-122"/>
              </a:rPr>
              <a:t>下也必定有与之相对应的文件。</a:t>
            </a:r>
            <a:endParaRPr lang="en-US" altLang="zh-CN" sz="2400" dirty="0">
              <a:latin typeface="Times New Roman" panose="02020603050405020304" pitchFamily="18" charset="0"/>
              <a:ea typeface="楷体" panose="02010609060101010101" pitchFamily="49" charset="-122"/>
            </a:endParaRPr>
          </a:p>
          <a:p>
            <a:pPr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嵌入式</a:t>
            </a:r>
            <a:r>
              <a:rPr lang="en-US" altLang="zh-CN" sz="2400" dirty="0">
                <a:latin typeface="Times New Roman" panose="02020603050405020304" pitchFamily="18" charset="0"/>
                <a:ea typeface="楷体" panose="02010609060101010101" pitchFamily="49" charset="-122"/>
              </a:rPr>
              <a:t>Linux </a:t>
            </a:r>
            <a:r>
              <a:rPr lang="zh-CN" altLang="zh-CN" sz="2400" dirty="0">
                <a:latin typeface="Times New Roman" panose="02020603050405020304" pitchFamily="18" charset="0"/>
                <a:ea typeface="楷体" panose="02010609060101010101" pitchFamily="49" charset="-122"/>
              </a:rPr>
              <a:t>的网络系统主要采用 </a:t>
            </a:r>
            <a:r>
              <a:rPr lang="en-US" altLang="zh-CN" sz="2400" dirty="0">
                <a:latin typeface="Times New Roman" panose="02020603050405020304" pitchFamily="18" charset="0"/>
                <a:ea typeface="楷体" panose="02010609060101010101" pitchFamily="49" charset="-122"/>
              </a:rPr>
              <a:t>socket </a:t>
            </a:r>
            <a:r>
              <a:rPr lang="zh-CN" altLang="zh-CN" sz="2400" dirty="0">
                <a:latin typeface="Times New Roman" panose="02020603050405020304" pitchFamily="18" charset="0"/>
                <a:ea typeface="楷体" panose="02010609060101010101" pitchFamily="49" charset="-122"/>
              </a:rPr>
              <a:t>机制，操作系统和驱动程序之间定义专门的数据结构 </a:t>
            </a:r>
            <a:r>
              <a:rPr lang="en-US" altLang="zh-CN" sz="2400" dirty="0" err="1">
                <a:latin typeface="Times New Roman" panose="02020603050405020304" pitchFamily="18" charset="0"/>
                <a:ea typeface="楷体" panose="02010609060101010101" pitchFamily="49" charset="-122"/>
              </a:rPr>
              <a:t>sk_buff</a:t>
            </a: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用来进行数据包的发送与接收。</a:t>
            </a:r>
            <a:endParaRPr lang="zh-CN" altLang="zh-CN" sz="2400" dirty="0">
              <a:latin typeface="Times New Roman" panose="02020603050405020304" pitchFamily="18" charset="0"/>
              <a:ea typeface="楷体" panose="02010609060101010101" pitchFamily="49" charset="-122"/>
            </a:endParaRPr>
          </a:p>
          <a:p>
            <a:pPr eaLnBrk="1" hangingPunct="1">
              <a:lnSpc>
                <a:spcPct val="150000"/>
              </a:lnSpc>
            </a:pPr>
            <a:r>
              <a:rPr lang="en-US" altLang="zh-CN" sz="24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对于 </a:t>
            </a:r>
            <a:r>
              <a:rPr lang="en-US" altLang="zh-CN" sz="2400" dirty="0">
                <a:latin typeface="Times New Roman" panose="02020603050405020304" pitchFamily="18" charset="0"/>
                <a:ea typeface="楷体" panose="02010609060101010101" pitchFamily="49" charset="-122"/>
              </a:rPr>
              <a:t>Linux </a:t>
            </a:r>
            <a:r>
              <a:rPr lang="zh-CN" altLang="zh-CN" sz="2400" dirty="0">
                <a:latin typeface="Times New Roman" panose="02020603050405020304" pitchFamily="18" charset="0"/>
                <a:ea typeface="楷体" panose="02010609060101010101" pitchFamily="49" charset="-122"/>
              </a:rPr>
              <a:t>网络设备驱动程序可以分为网络协议接口层、网络设备接口层、提供实际功能的设备驱动功能层和网络设备与媒介层等四个层。</a:t>
            </a:r>
            <a:endParaRPr lang="zh-CN" altLang="en-US" sz="240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楷体" panose="02010609060101010101" pitchFamily="49" charset="-122"/>
              </a:rPr>
              <a:t>嵌入式网络设备驱动设计</a:t>
            </a:r>
            <a:endParaRPr lang="zh-CN" altLang="zh-CN" sz="2800" dirty="0">
              <a:latin typeface="Times New Roman" panose="02020603050405020304" pitchFamily="18" charset="0"/>
              <a:ea typeface="楷体" panose="02010609060101010101" pitchFamily="49" charset="-122"/>
            </a:endParaRPr>
          </a:p>
          <a:p>
            <a:pPr eaLnBrk="1" hangingPunct="1"/>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a:p>
            <a:pPr eaLnBrk="1" hangingPunct="1"/>
            <a:r>
              <a:rPr kumimoji="1" lang="zh-CN" altLang="en-US" sz="2800" b="0" kern="0" dirty="0">
                <a:solidFill>
                  <a:schemeClr val="tx1"/>
                </a:solidFill>
                <a:latin typeface="+mn-ea"/>
                <a:ea typeface="+mn-ea"/>
                <a:cs typeface="Times New Roman" panose="02020603050405020304" pitchFamily="18" charset="0"/>
              </a:rPr>
              <a:t>    </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72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87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
          <p:cNvSpPr>
            <a:spLocks noChangeArrowheads="1"/>
          </p:cNvSpPr>
          <p:nvPr/>
        </p:nvSpPr>
        <p:spPr bwMode="auto">
          <a:xfrm>
            <a:off x="263352" y="714694"/>
            <a:ext cx="48705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333333"/>
                </a:solidFill>
                <a:latin typeface="Times New Roman" panose="02020603050405020304" pitchFamily="18" charset="0"/>
                <a:ea typeface="楷体" panose="02010609060101010101" pitchFamily="49" charset="-122"/>
                <a:cs typeface="Arial" panose="020B0604020202020204" pitchFamily="34" charset="0"/>
              </a:rPr>
              <a:t>6.2</a:t>
            </a:r>
            <a:r>
              <a:rPr lang="zh-CN" altLang="zh-CN" sz="2800" b="1" dirty="0">
                <a:solidFill>
                  <a:srgbClr val="333333"/>
                </a:solidFill>
                <a:latin typeface="Times New Roman" panose="02020603050405020304" pitchFamily="18" charset="0"/>
                <a:ea typeface="楷体" panose="02010609060101010101" pitchFamily="49" charset="-122"/>
                <a:cs typeface="Arial" panose="020B0604020202020204" pitchFamily="34" charset="0"/>
              </a:rPr>
              <a:t>.1 网络设备驱动程序框架</a:t>
            </a:r>
            <a:endParaRPr lang="zh-CN" altLang="zh-CN" sz="2800" dirty="0">
              <a:latin typeface="Times New Roman" panose="02020603050405020304" pitchFamily="18" charset="0"/>
              <a:ea typeface="楷体" panose="02010609060101010101" pitchFamily="49" charset="-122"/>
            </a:endParaRPr>
          </a:p>
        </p:txBody>
      </p:sp>
      <p:pic>
        <p:nvPicPr>
          <p:cNvPr id="15974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7568" y="1422399"/>
            <a:ext cx="7469187"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48" name="矩形 2"/>
          <p:cNvSpPr>
            <a:spLocks noChangeArrowheads="1"/>
          </p:cNvSpPr>
          <p:nvPr/>
        </p:nvSpPr>
        <p:spPr bwMode="auto">
          <a:xfrm>
            <a:off x="3791744" y="5724524"/>
            <a:ext cx="2954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dirty="0"/>
              <a:t>网络设备驱动模型层次结构</a:t>
            </a:r>
            <a:endParaRPr lang="zh-CN" altLang="en-US" dirty="0"/>
          </a:p>
        </p:txBody>
      </p:sp>
      <p:sp>
        <p:nvSpPr>
          <p:cNvPr id="2"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楷体" panose="02010609060101010101" pitchFamily="49" charset="-122"/>
              </a:rPr>
              <a:t>嵌入式网络设备驱动设计</a:t>
            </a:r>
            <a:r>
              <a:rPr kumimoji="1" lang="zh-CN" altLang="en-US" sz="2800" b="0" kern="0" dirty="0">
                <a:solidFill>
                  <a:schemeClr val="tx1"/>
                </a:solidFill>
                <a:latin typeface="+mn-ea"/>
                <a:ea typeface="+mn-ea"/>
                <a:cs typeface="Times New Roman" panose="02020603050405020304" pitchFamily="18" charset="0"/>
              </a:rPr>
              <a:t>  </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
          <p:cNvSpPr>
            <a:spLocks noChangeArrowheads="1"/>
          </p:cNvSpPr>
          <p:nvPr/>
        </p:nvSpPr>
        <p:spPr bwMode="auto">
          <a:xfrm>
            <a:off x="25350" y="783593"/>
            <a:ext cx="5479705"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400" b="1" dirty="0">
                <a:solidFill>
                  <a:srgbClr val="333333"/>
                </a:solidFill>
                <a:latin typeface="Times New Roman" panose="02020603050405020304" pitchFamily="18" charset="0"/>
                <a:ea typeface="楷体" panose="02010609060101010101" pitchFamily="49" charset="-122"/>
                <a:cs typeface="Arial" panose="020B0604020202020204" pitchFamily="34" charset="0"/>
              </a:rPr>
              <a:t>6.2</a:t>
            </a:r>
            <a:r>
              <a:rPr lang="zh-CN" altLang="zh-CN" sz="2400" b="1" dirty="0">
                <a:solidFill>
                  <a:srgbClr val="333333"/>
                </a:solidFill>
                <a:latin typeface="Times New Roman" panose="02020603050405020304" pitchFamily="18" charset="0"/>
                <a:ea typeface="楷体" panose="02010609060101010101" pitchFamily="49" charset="-122"/>
                <a:cs typeface="Arial" panose="020B0604020202020204" pitchFamily="34" charset="0"/>
              </a:rPr>
              <a:t>.2 网络设备驱动程序关键数据结构</a:t>
            </a:r>
            <a:endParaRPr lang="zh-CN" altLang="zh-CN" sz="2400" dirty="0">
              <a:latin typeface="Times New Roman" panose="02020603050405020304" pitchFamily="18" charset="0"/>
              <a:ea typeface="楷体" panose="02010609060101010101" pitchFamily="49" charset="-122"/>
            </a:endParaRPr>
          </a:p>
        </p:txBody>
      </p:sp>
      <p:sp>
        <p:nvSpPr>
          <p:cNvPr id="162821" name="矩形 1"/>
          <p:cNvSpPr>
            <a:spLocks noChangeArrowheads="1"/>
          </p:cNvSpPr>
          <p:nvPr/>
        </p:nvSpPr>
        <p:spPr bwMode="auto">
          <a:xfrm>
            <a:off x="335360" y="1556792"/>
            <a:ext cx="11665296" cy="1418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dirty="0">
                <a:latin typeface="Times New Roman" panose="02020603050405020304" pitchFamily="18" charset="0"/>
                <a:ea typeface="楷体" panose="02010609060101010101" pitchFamily="49" charset="-122"/>
              </a:rPr>
              <a:t>        Linux </a:t>
            </a:r>
            <a:r>
              <a:rPr lang="zh-CN" altLang="zh-CN" sz="2000" dirty="0">
                <a:latin typeface="Times New Roman" panose="02020603050405020304" pitchFamily="18" charset="0"/>
                <a:ea typeface="楷体" panose="02010609060101010101" pitchFamily="49" charset="-122"/>
              </a:rPr>
              <a:t>中网络驱动程序中最重要的工作是根据上层网络设备接口层定义的 </a:t>
            </a:r>
            <a:r>
              <a:rPr lang="en-US" altLang="zh-CN" sz="2000" dirty="0" err="1">
                <a:latin typeface="Times New Roman" panose="02020603050405020304" pitchFamily="18" charset="0"/>
                <a:ea typeface="楷体" panose="02010609060101010101" pitchFamily="49" charset="-122"/>
              </a:rPr>
              <a:t>net_device</a:t>
            </a:r>
            <a:r>
              <a:rPr lang="en-US" altLang="zh-CN" sz="2000" dirty="0">
                <a:latin typeface="Times New Roman" panose="02020603050405020304" pitchFamily="18" charset="0"/>
                <a:ea typeface="楷体" panose="02010609060101010101" pitchFamily="49" charset="-122"/>
              </a:rPr>
              <a:t> </a:t>
            </a:r>
            <a:r>
              <a:rPr lang="zh-CN" altLang="zh-CN" sz="2000" dirty="0">
                <a:latin typeface="Times New Roman" panose="02020603050405020304" pitchFamily="18" charset="0"/>
                <a:ea typeface="楷体" panose="02010609060101010101" pitchFamily="49" charset="-122"/>
              </a:rPr>
              <a:t>数据结构和底层硬件特性，完成网络设备驱动程序的功能，主要包括数据的接收、发送等。</a:t>
            </a:r>
            <a:endParaRPr lang="en-US"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zh-CN" sz="2000" dirty="0">
                <a:latin typeface="Times New Roman" panose="02020603050405020304" pitchFamily="18" charset="0"/>
                <a:ea typeface="楷体" panose="02010609060101010101" pitchFamily="49" charset="-122"/>
              </a:rPr>
              <a:t>网络驱动程序部分最重要的就是这两个数据结构：</a:t>
            </a:r>
            <a:r>
              <a:rPr lang="zh-CN" altLang="zh-CN" sz="2000" b="1" dirty="0">
                <a:solidFill>
                  <a:srgbClr val="FF0000"/>
                </a:solidFill>
                <a:latin typeface="Times New Roman" panose="02020603050405020304" pitchFamily="18" charset="0"/>
                <a:ea typeface="楷体" panose="02010609060101010101" pitchFamily="49" charset="-122"/>
              </a:rPr>
              <a:t>一个是 </a:t>
            </a:r>
            <a:r>
              <a:rPr lang="en-US" altLang="zh-CN" sz="2000" b="1" dirty="0" err="1">
                <a:solidFill>
                  <a:srgbClr val="FF0000"/>
                </a:solidFill>
                <a:latin typeface="Times New Roman" panose="02020603050405020304" pitchFamily="18" charset="0"/>
                <a:ea typeface="楷体" panose="02010609060101010101" pitchFamily="49" charset="-122"/>
              </a:rPr>
              <a:t>sk_buff</a:t>
            </a:r>
            <a:r>
              <a:rPr lang="en-US" altLang="zh-CN" sz="2000" b="1" dirty="0">
                <a:solidFill>
                  <a:srgbClr val="FF0000"/>
                </a:solidFill>
                <a:latin typeface="Times New Roman" panose="02020603050405020304" pitchFamily="18" charset="0"/>
                <a:ea typeface="楷体" panose="02010609060101010101" pitchFamily="49" charset="-122"/>
              </a:rPr>
              <a:t> </a:t>
            </a:r>
            <a:r>
              <a:rPr lang="zh-CN" altLang="zh-CN" sz="2000" b="1" dirty="0">
                <a:solidFill>
                  <a:srgbClr val="FF0000"/>
                </a:solidFill>
                <a:latin typeface="Times New Roman" panose="02020603050405020304" pitchFamily="18" charset="0"/>
                <a:ea typeface="楷体" panose="02010609060101010101" pitchFamily="49" charset="-122"/>
              </a:rPr>
              <a:t>数据结构</a:t>
            </a:r>
            <a:r>
              <a:rPr lang="zh-CN" altLang="en-US" sz="2000" b="1" dirty="0">
                <a:solidFill>
                  <a:srgbClr val="FF0000"/>
                </a:solidFill>
                <a:latin typeface="Times New Roman" panose="02020603050405020304" pitchFamily="18" charset="0"/>
                <a:ea typeface="楷体" panose="02010609060101010101" pitchFamily="49" charset="-122"/>
              </a:rPr>
              <a:t>和</a:t>
            </a:r>
            <a:r>
              <a:rPr lang="en-US" altLang="zh-CN" sz="2000" b="1" dirty="0" err="1">
                <a:solidFill>
                  <a:srgbClr val="FF0000"/>
                </a:solidFill>
                <a:latin typeface="Times New Roman" panose="02020603050405020304" pitchFamily="18" charset="0"/>
                <a:ea typeface="楷体" panose="02010609060101010101" pitchFamily="49" charset="-122"/>
              </a:rPr>
              <a:t>net_device</a:t>
            </a:r>
            <a:r>
              <a:rPr lang="en-US" altLang="zh-CN" sz="2000" b="1" dirty="0">
                <a:solidFill>
                  <a:srgbClr val="FF0000"/>
                </a:solidFill>
                <a:latin typeface="Times New Roman" panose="02020603050405020304" pitchFamily="18" charset="0"/>
                <a:ea typeface="楷体" panose="02010609060101010101" pitchFamily="49" charset="-122"/>
              </a:rPr>
              <a:t> </a:t>
            </a:r>
            <a:r>
              <a:rPr lang="zh-CN" altLang="zh-CN" sz="2000" b="1" dirty="0">
                <a:solidFill>
                  <a:srgbClr val="FF0000"/>
                </a:solidFill>
                <a:latin typeface="Times New Roman" panose="02020603050405020304" pitchFamily="18" charset="0"/>
                <a:ea typeface="楷体" panose="02010609060101010101" pitchFamily="49" charset="-122"/>
              </a:rPr>
              <a:t>数据结构</a:t>
            </a:r>
            <a:r>
              <a:rPr lang="zh-CN" altLang="en-US" sz="2000" dirty="0">
                <a:latin typeface="Times New Roman" panose="02020603050405020304" pitchFamily="18" charset="0"/>
                <a:ea typeface="楷体" panose="02010609060101010101" pitchFamily="49" charset="-122"/>
              </a:rPr>
              <a:t>。</a:t>
            </a:r>
            <a:endParaRPr lang="zh-CN" altLang="en-US" sz="2000" dirty="0">
              <a:latin typeface="Times New Roman" panose="02020603050405020304" pitchFamily="18" charset="0"/>
              <a:ea typeface="楷体" panose="02010609060101010101" pitchFamily="49" charset="-122"/>
            </a:endParaRPr>
          </a:p>
        </p:txBody>
      </p:sp>
      <p:sp>
        <p:nvSpPr>
          <p:cNvPr id="2" name="矩形 1"/>
          <p:cNvSpPr>
            <a:spLocks noChangeArrowheads="1"/>
          </p:cNvSpPr>
          <p:nvPr/>
        </p:nvSpPr>
        <p:spPr bwMode="auto">
          <a:xfrm>
            <a:off x="479376" y="3068960"/>
            <a:ext cx="5616624" cy="301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000" b="1" dirty="0">
                <a:solidFill>
                  <a:srgbClr val="FF0000"/>
                </a:solidFill>
                <a:latin typeface="Times New Roman" panose="02020603050405020304" pitchFamily="18" charset="0"/>
                <a:ea typeface="楷体" panose="02010609060101010101" pitchFamily="49" charset="-122"/>
              </a:rPr>
              <a:t>        </a:t>
            </a:r>
            <a:r>
              <a:rPr lang="en-US" altLang="zh-CN" sz="2000" b="1" dirty="0" err="1">
                <a:solidFill>
                  <a:srgbClr val="FF0000"/>
                </a:solidFill>
                <a:latin typeface="Times New Roman" panose="02020603050405020304" pitchFamily="18" charset="0"/>
                <a:ea typeface="楷体" panose="02010609060101010101" pitchFamily="49" charset="-122"/>
              </a:rPr>
              <a:t>Sk_buff</a:t>
            </a:r>
            <a:r>
              <a:rPr lang="en-US" altLang="zh-CN" sz="2000" b="1" dirty="0">
                <a:solidFill>
                  <a:srgbClr val="FF0000"/>
                </a:solidFill>
                <a:latin typeface="Times New Roman" panose="02020603050405020304" pitchFamily="18" charset="0"/>
                <a:ea typeface="楷体" panose="02010609060101010101" pitchFamily="49" charset="-122"/>
              </a:rPr>
              <a:t> </a:t>
            </a:r>
            <a:r>
              <a:rPr lang="zh-CN" altLang="zh-CN" sz="2000" dirty="0">
                <a:latin typeface="Times New Roman" panose="02020603050405020304" pitchFamily="18" charset="0"/>
                <a:ea typeface="楷体" panose="02010609060101010101" pitchFamily="49" charset="-122"/>
              </a:rPr>
              <a:t>位于网络协议接口层，用于在</a:t>
            </a:r>
            <a:r>
              <a:rPr lang="en-US" altLang="zh-CN" sz="2000" dirty="0" err="1">
                <a:latin typeface="Times New Roman" panose="02020603050405020304" pitchFamily="18" charset="0"/>
                <a:ea typeface="楷体" panose="02010609060101010101" pitchFamily="49" charset="-122"/>
              </a:rPr>
              <a:t>linux</a:t>
            </a:r>
            <a:r>
              <a:rPr lang="zh-CN" altLang="zh-CN" sz="2000" dirty="0">
                <a:latin typeface="Times New Roman" panose="02020603050405020304" pitchFamily="18" charset="0"/>
                <a:ea typeface="楷体" panose="02010609060101010101" pitchFamily="49" charset="-122"/>
              </a:rPr>
              <a:t>网络子系统各层次之间传递数据。定义在</a:t>
            </a:r>
            <a:r>
              <a:rPr lang="en-US" altLang="zh-CN" sz="2000" dirty="0">
                <a:latin typeface="Times New Roman" panose="02020603050405020304" pitchFamily="18" charset="0"/>
                <a:ea typeface="楷体" panose="02010609060101010101" pitchFamily="49" charset="-122"/>
              </a:rPr>
              <a:t>include/</a:t>
            </a:r>
            <a:r>
              <a:rPr lang="en-US" altLang="zh-CN" sz="2000" dirty="0" err="1">
                <a:latin typeface="Times New Roman" panose="02020603050405020304" pitchFamily="18" charset="0"/>
                <a:ea typeface="楷体" panose="02010609060101010101" pitchFamily="49" charset="-122"/>
              </a:rPr>
              <a:t>linux</a:t>
            </a:r>
            <a:r>
              <a:rPr lang="en-US" altLang="zh-CN" sz="2000" dirty="0">
                <a:latin typeface="Times New Roman" panose="02020603050405020304" pitchFamily="18" charset="0"/>
                <a:ea typeface="楷体" panose="02010609060101010101" pitchFamily="49" charset="-122"/>
              </a:rPr>
              <a:t>/</a:t>
            </a:r>
            <a:r>
              <a:rPr lang="en-US" altLang="zh-CN" sz="2000" dirty="0" err="1">
                <a:latin typeface="Times New Roman" panose="02020603050405020304" pitchFamily="18" charset="0"/>
                <a:ea typeface="楷体" panose="02010609060101010101" pitchFamily="49" charset="-122"/>
              </a:rPr>
              <a:t>skbuff.h</a:t>
            </a:r>
            <a:r>
              <a:rPr lang="zh-CN" altLang="zh-CN" sz="2000" dirty="0">
                <a:latin typeface="Times New Roman" panose="02020603050405020304" pitchFamily="18" charset="0"/>
                <a:ea typeface="楷体" panose="02010609060101010101" pitchFamily="49" charset="-122"/>
              </a:rPr>
              <a:t>中。其主要使用思想是：当发送数据包时，将要发送的数据存入</a:t>
            </a:r>
            <a:r>
              <a:rPr lang="en-US" altLang="zh-CN" sz="2000" dirty="0" err="1">
                <a:latin typeface="Times New Roman" panose="02020603050405020304" pitchFamily="18" charset="0"/>
                <a:ea typeface="楷体" panose="02010609060101010101" pitchFamily="49" charset="-122"/>
              </a:rPr>
              <a:t>sk_buff</a:t>
            </a:r>
            <a:r>
              <a:rPr lang="zh-CN" altLang="zh-CN" sz="2000" dirty="0">
                <a:latin typeface="Times New Roman" panose="02020603050405020304" pitchFamily="18" charset="0"/>
                <a:ea typeface="楷体" panose="02010609060101010101" pitchFamily="49" charset="-122"/>
              </a:rPr>
              <a:t>中，传递给下层，</a:t>
            </a:r>
            <a:r>
              <a:rPr lang="zh-CN" altLang="zh-CN" sz="2000" b="1" dirty="0">
                <a:solidFill>
                  <a:srgbClr val="FF0000"/>
                </a:solidFill>
                <a:latin typeface="Times New Roman" panose="02020603050405020304" pitchFamily="18" charset="0"/>
                <a:ea typeface="楷体" panose="02010609060101010101" pitchFamily="49" charset="-122"/>
              </a:rPr>
              <a:t>通过添加相应的协议头</a:t>
            </a:r>
            <a:r>
              <a:rPr lang="zh-CN" altLang="zh-CN" sz="2000" dirty="0">
                <a:latin typeface="Times New Roman" panose="02020603050405020304" pitchFamily="18" charset="0"/>
                <a:ea typeface="楷体" panose="02010609060101010101" pitchFamily="49" charset="-122"/>
              </a:rPr>
              <a:t>交给网络设备发送；当接收数据包时，想将数据保存在</a:t>
            </a:r>
            <a:r>
              <a:rPr lang="en-US" altLang="zh-CN" sz="2000" dirty="0" err="1">
                <a:latin typeface="Times New Roman" panose="02020603050405020304" pitchFamily="18" charset="0"/>
                <a:ea typeface="楷体" panose="02010609060101010101" pitchFamily="49" charset="-122"/>
              </a:rPr>
              <a:t>sk_buff</a:t>
            </a:r>
            <a:r>
              <a:rPr lang="zh-CN" altLang="zh-CN" sz="2000" dirty="0">
                <a:latin typeface="Times New Roman" panose="02020603050405020304" pitchFamily="18" charset="0"/>
                <a:ea typeface="楷体" panose="02010609060101010101" pitchFamily="49" charset="-122"/>
              </a:rPr>
              <a:t>中，并传递到上层，</a:t>
            </a:r>
            <a:r>
              <a:rPr lang="zh-CN" altLang="zh-CN" sz="2000" b="1" dirty="0">
                <a:solidFill>
                  <a:srgbClr val="FF0000"/>
                </a:solidFill>
                <a:latin typeface="Times New Roman" panose="02020603050405020304" pitchFamily="18" charset="0"/>
                <a:ea typeface="楷体" panose="02010609060101010101" pitchFamily="49" charset="-122"/>
              </a:rPr>
              <a:t>上层通过剥去协议头</a:t>
            </a:r>
            <a:r>
              <a:rPr lang="zh-CN" altLang="zh-CN" sz="2000" dirty="0">
                <a:latin typeface="Times New Roman" panose="02020603050405020304" pitchFamily="18" charset="0"/>
                <a:ea typeface="楷体" panose="02010609060101010101" pitchFamily="49" charset="-122"/>
              </a:rPr>
              <a:t>直至交给用户。</a:t>
            </a:r>
            <a:endParaRPr lang="zh-CN" altLang="en-US" sz="2000" dirty="0">
              <a:latin typeface="Times New Roman" panose="02020603050405020304" pitchFamily="18" charset="0"/>
              <a:ea typeface="楷体" panose="02010609060101010101" pitchFamily="49" charset="-122"/>
            </a:endParaRPr>
          </a:p>
        </p:txBody>
      </p:sp>
      <p:sp>
        <p:nvSpPr>
          <p:cNvPr id="3" name="矩形 1"/>
          <p:cNvSpPr>
            <a:spLocks noChangeArrowheads="1"/>
          </p:cNvSpPr>
          <p:nvPr/>
        </p:nvSpPr>
        <p:spPr bwMode="auto">
          <a:xfrm>
            <a:off x="6456040" y="3212976"/>
            <a:ext cx="5112495" cy="2642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000" b="1" dirty="0">
                <a:solidFill>
                  <a:srgbClr val="FF0000"/>
                </a:solidFill>
                <a:latin typeface="Times New Roman" panose="02020603050405020304" pitchFamily="18" charset="0"/>
                <a:ea typeface="楷体" panose="02010609060101010101" pitchFamily="49" charset="-122"/>
              </a:rPr>
              <a:t>        </a:t>
            </a:r>
            <a:r>
              <a:rPr lang="en-US" altLang="zh-CN" sz="2000" b="1" dirty="0" err="1">
                <a:solidFill>
                  <a:srgbClr val="FF0000"/>
                </a:solidFill>
                <a:latin typeface="Times New Roman" panose="02020603050405020304" pitchFamily="18" charset="0"/>
                <a:ea typeface="楷体" panose="02010609060101010101" pitchFamily="49" charset="-122"/>
              </a:rPr>
              <a:t>net_device</a:t>
            </a:r>
            <a:r>
              <a:rPr lang="en-US" altLang="zh-CN" sz="2000" b="1" dirty="0">
                <a:solidFill>
                  <a:srgbClr val="FF0000"/>
                </a:solidFill>
                <a:latin typeface="Times New Roman" panose="02020603050405020304" pitchFamily="18" charset="0"/>
                <a:ea typeface="楷体" panose="02010609060101010101" pitchFamily="49" charset="-122"/>
              </a:rPr>
              <a:t> </a:t>
            </a:r>
            <a:r>
              <a:rPr lang="zh-CN" altLang="zh-CN" sz="2000" dirty="0">
                <a:latin typeface="Times New Roman" panose="02020603050405020304" pitchFamily="18" charset="0"/>
                <a:ea typeface="楷体" panose="02010609060101010101" pitchFamily="49" charset="-122"/>
              </a:rPr>
              <a:t>存储一个网络接口的重要信息，是网络驱动程序的核心。在逻辑上，它可以分割为两个部分：可见部分和隐藏部分。可见部分是由外部赋值；隐藏部分的域段仅面向系统内部，它们可以随时被改变。</a:t>
            </a:r>
            <a:r>
              <a:rPr lang="en-US" altLang="zh-CN" sz="2000" dirty="0" err="1">
                <a:latin typeface="Times New Roman" panose="02020603050405020304" pitchFamily="18" charset="0"/>
                <a:ea typeface="楷体" panose="02010609060101010101" pitchFamily="49" charset="-122"/>
              </a:rPr>
              <a:t>net_device</a:t>
            </a:r>
            <a:r>
              <a:rPr lang="zh-CN" altLang="zh-CN" sz="2000" dirty="0">
                <a:latin typeface="Times New Roman" panose="02020603050405020304" pitchFamily="18" charset="0"/>
                <a:ea typeface="楷体" panose="02010609060101010101" pitchFamily="49" charset="-122"/>
              </a:rPr>
              <a:t>结构体位于</a:t>
            </a:r>
            <a:r>
              <a:rPr lang="zh-CN" altLang="zh-CN" sz="2000" b="1" dirty="0">
                <a:solidFill>
                  <a:srgbClr val="FF0000"/>
                </a:solidFill>
                <a:latin typeface="Times New Roman" panose="02020603050405020304" pitchFamily="18" charset="0"/>
                <a:ea typeface="楷体" panose="02010609060101010101" pitchFamily="49" charset="-122"/>
              </a:rPr>
              <a:t>网络设备接口层</a:t>
            </a:r>
            <a:r>
              <a:rPr lang="zh-CN" altLang="zh-CN" sz="2000" dirty="0">
                <a:latin typeface="Times New Roman" panose="02020603050405020304" pitchFamily="18" charset="0"/>
                <a:ea typeface="楷体" panose="02010609060101010101" pitchFamily="49" charset="-122"/>
              </a:rPr>
              <a:t>，用于描述一个网络设备。</a:t>
            </a:r>
            <a:endParaRPr lang="zh-CN" altLang="en-US" sz="2000" dirty="0">
              <a:latin typeface="Times New Roman" panose="02020603050405020304" pitchFamily="18" charset="0"/>
              <a:ea typeface="楷体" panose="02010609060101010101" pitchFamily="49" charset="-122"/>
            </a:endParaRPr>
          </a:p>
        </p:txBody>
      </p:sp>
      <p:sp>
        <p:nvSpPr>
          <p:cNvPr id="4"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楷体" panose="02010609060101010101" pitchFamily="49" charset="-122"/>
              </a:rPr>
              <a:t>嵌入式网络设备驱动设计</a:t>
            </a:r>
            <a:r>
              <a:rPr kumimoji="1" lang="zh-CN" altLang="en-US" sz="2800" b="0" kern="0" dirty="0">
                <a:solidFill>
                  <a:schemeClr val="tx1"/>
                </a:solidFill>
                <a:latin typeface="+mn-ea"/>
                <a:ea typeface="+mn-ea"/>
                <a:cs typeface="Times New Roman" panose="02020603050405020304" pitchFamily="18" charset="0"/>
              </a:rPr>
              <a:t>  </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p:bldP spid="2" grpId="0"/>
      <p:bldP spid="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
          <p:cNvSpPr>
            <a:spLocks noChangeArrowheads="1"/>
          </p:cNvSpPr>
          <p:nvPr/>
        </p:nvSpPr>
        <p:spPr bwMode="auto">
          <a:xfrm>
            <a:off x="19421" y="980728"/>
            <a:ext cx="55470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dirty="0">
                <a:solidFill>
                  <a:srgbClr val="333333"/>
                </a:solidFill>
                <a:latin typeface="Cambria" panose="02040503050406030204" pitchFamily="18" charset="0"/>
                <a:cs typeface="Arial" panose="020B0604020202020204" pitchFamily="34" charset="0"/>
              </a:rPr>
              <a:t>6.2</a:t>
            </a:r>
            <a:r>
              <a:rPr lang="zh-CN" altLang="zh-CN" sz="2400" b="1" dirty="0">
                <a:solidFill>
                  <a:srgbClr val="333333"/>
                </a:solidFill>
                <a:latin typeface="Cambria" panose="02040503050406030204" pitchFamily="18" charset="0"/>
                <a:cs typeface="Arial" panose="020B0604020202020204" pitchFamily="34" charset="0"/>
              </a:rPr>
              <a:t>.3 网络设备驱动程序设计方法概述</a:t>
            </a:r>
            <a:endParaRPr lang="zh-CN" altLang="zh-CN" sz="2400" dirty="0"/>
          </a:p>
        </p:txBody>
      </p:sp>
      <p:sp>
        <p:nvSpPr>
          <p:cNvPr id="165891" name="矩形 2"/>
          <p:cNvSpPr>
            <a:spLocks noChangeArrowheads="1"/>
          </p:cNvSpPr>
          <p:nvPr/>
        </p:nvSpPr>
        <p:spPr bwMode="auto">
          <a:xfrm>
            <a:off x="335107" y="1628557"/>
            <a:ext cx="11521280" cy="2330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2800" dirty="0">
                <a:latin typeface="Times New Roman" panose="02020603050405020304" pitchFamily="18" charset="0"/>
                <a:ea typeface="楷体" panose="02010609060101010101" pitchFamily="49" charset="-122"/>
              </a:rPr>
              <a:t>        </a:t>
            </a:r>
            <a:r>
              <a:rPr lang="zh-CN" altLang="zh-CN" sz="2400" dirty="0">
                <a:latin typeface="Times New Roman" panose="02020603050405020304" pitchFamily="18" charset="0"/>
                <a:ea typeface="楷体" panose="02010609060101010101" pitchFamily="49" charset="-122"/>
              </a:rPr>
              <a:t>网络设备驱动程序的设计需要完成</a:t>
            </a:r>
            <a:r>
              <a:rPr lang="zh-CN" altLang="zh-CN" sz="2400" b="1" u="sng" dirty="0">
                <a:solidFill>
                  <a:srgbClr val="FF0000"/>
                </a:solidFill>
                <a:latin typeface="Times New Roman" panose="02020603050405020304" pitchFamily="18" charset="0"/>
                <a:ea typeface="楷体" panose="02010609060101010101" pitchFamily="49" charset="-122"/>
              </a:rPr>
              <a:t>网络设备的注册</a:t>
            </a:r>
            <a:r>
              <a:rPr lang="zh-CN" altLang="zh-CN" sz="2400" dirty="0">
                <a:latin typeface="Times New Roman" panose="02020603050405020304" pitchFamily="18" charset="0"/>
                <a:ea typeface="楷体" panose="02010609060101010101" pitchFamily="49" charset="-122"/>
              </a:rPr>
              <a:t>、</a:t>
            </a:r>
            <a:r>
              <a:rPr lang="zh-CN" altLang="zh-CN" sz="2400" b="1" u="sng" dirty="0">
                <a:solidFill>
                  <a:srgbClr val="FF0000"/>
                </a:solidFill>
                <a:latin typeface="Times New Roman" panose="02020603050405020304" pitchFamily="18" charset="0"/>
                <a:ea typeface="楷体" panose="02010609060101010101" pitchFamily="49" charset="-122"/>
              </a:rPr>
              <a:t>初始化与注销</a:t>
            </a:r>
            <a:r>
              <a:rPr lang="zh-CN" altLang="zh-CN" sz="2400" dirty="0">
                <a:latin typeface="Times New Roman" panose="02020603050405020304" pitchFamily="18" charset="0"/>
                <a:ea typeface="楷体" panose="02010609060101010101" pitchFamily="49" charset="-122"/>
              </a:rPr>
              <a:t>， 以及进行</a:t>
            </a:r>
            <a:r>
              <a:rPr lang="zh-CN" altLang="zh-CN" sz="2400" b="1" u="sng" dirty="0">
                <a:solidFill>
                  <a:srgbClr val="FF0000"/>
                </a:solidFill>
                <a:latin typeface="Times New Roman" panose="02020603050405020304" pitchFamily="18" charset="0"/>
                <a:ea typeface="楷体" panose="02010609060101010101" pitchFamily="49" charset="-122"/>
              </a:rPr>
              <a:t>发送和接收数据处理</a:t>
            </a:r>
            <a:r>
              <a:rPr lang="zh-CN" altLang="zh-CN" sz="2400" dirty="0">
                <a:latin typeface="Times New Roman" panose="02020603050405020304" pitchFamily="18" charset="0"/>
                <a:ea typeface="楷体" panose="02010609060101010101" pitchFamily="49" charset="-122"/>
              </a:rPr>
              <a:t>，并能针对</a:t>
            </a:r>
            <a:r>
              <a:rPr lang="zh-CN" altLang="zh-CN" sz="2400" b="1" u="sng" dirty="0">
                <a:solidFill>
                  <a:srgbClr val="FF0000"/>
                </a:solidFill>
                <a:latin typeface="Times New Roman" panose="02020603050405020304" pitchFamily="18" charset="0"/>
                <a:ea typeface="楷体" panose="02010609060101010101" pitchFamily="49" charset="-122"/>
              </a:rPr>
              <a:t>传送超时、中断</a:t>
            </a:r>
            <a:r>
              <a:rPr lang="zh-CN" altLang="zh-CN" sz="2400" dirty="0">
                <a:latin typeface="Times New Roman" panose="02020603050405020304" pitchFamily="18" charset="0"/>
                <a:ea typeface="楷体" panose="02010609060101010101" pitchFamily="49" charset="-122"/>
              </a:rPr>
              <a:t>等情况进行及时处理。在</a:t>
            </a:r>
            <a:r>
              <a:rPr lang="en-US" altLang="zh-CN" sz="2400" dirty="0">
                <a:latin typeface="Times New Roman" panose="02020603050405020304" pitchFamily="18" charset="0"/>
                <a:ea typeface="楷体" panose="02010609060101010101" pitchFamily="49" charset="-122"/>
              </a:rPr>
              <a:t> Linux </a:t>
            </a:r>
            <a:r>
              <a:rPr lang="zh-CN" altLang="zh-CN" sz="2400" dirty="0">
                <a:latin typeface="Times New Roman" panose="02020603050405020304" pitchFamily="18" charset="0"/>
                <a:ea typeface="楷体" panose="02010609060101010101" pitchFamily="49" charset="-122"/>
              </a:rPr>
              <a:t>内核中提供了设备驱动功能层主要的数据结构和函数的</a:t>
            </a:r>
            <a:r>
              <a:rPr lang="zh-CN" altLang="zh-CN" sz="2400" b="1" dirty="0">
                <a:solidFill>
                  <a:srgbClr val="FF0000"/>
                </a:solidFill>
                <a:latin typeface="Times New Roman" panose="02020603050405020304" pitchFamily="18" charset="0"/>
                <a:ea typeface="楷体" panose="02010609060101010101" pitchFamily="49" charset="-122"/>
              </a:rPr>
              <a:t>设计模板</a:t>
            </a:r>
            <a:r>
              <a:rPr lang="zh-CN" altLang="zh-CN" sz="2400" dirty="0">
                <a:latin typeface="Times New Roman" panose="02020603050405020304" pitchFamily="18" charset="0"/>
                <a:ea typeface="楷体" panose="02010609060101010101" pitchFamily="49" charset="-122"/>
              </a:rPr>
              <a:t>。普通开发者只需要根据实际硬件情况完成“</a:t>
            </a:r>
            <a:r>
              <a:rPr lang="zh-CN" altLang="zh-CN" sz="2400" b="1" dirty="0">
                <a:solidFill>
                  <a:srgbClr val="FF0000"/>
                </a:solidFill>
                <a:latin typeface="Times New Roman" panose="02020603050405020304" pitchFamily="18" charset="0"/>
                <a:ea typeface="楷体" panose="02010609060101010101" pitchFamily="49" charset="-122"/>
              </a:rPr>
              <a:t>填空</a:t>
            </a:r>
            <a:r>
              <a:rPr lang="zh-CN" altLang="zh-CN" sz="2400" dirty="0">
                <a:latin typeface="Times New Roman" panose="02020603050405020304" pitchFamily="18" charset="0"/>
                <a:ea typeface="楷体" panose="02010609060101010101" pitchFamily="49" charset="-122"/>
              </a:rPr>
              <a:t>”步骤即可完成相关工作。</a:t>
            </a:r>
            <a:endParaRPr lang="zh-CN" altLang="zh-CN" sz="280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楷体" panose="02010609060101010101" pitchFamily="49" charset="-122"/>
              </a:rPr>
              <a:t>嵌入式网络设备驱动设计</a:t>
            </a:r>
            <a:r>
              <a:rPr kumimoji="1" lang="zh-CN" altLang="en-US" sz="2800" b="0" kern="0" dirty="0">
                <a:solidFill>
                  <a:schemeClr val="tx1"/>
                </a:solidFill>
                <a:latin typeface="+mn-ea"/>
                <a:ea typeface="+mn-ea"/>
                <a:cs typeface="Times New Roman" panose="02020603050405020304" pitchFamily="18" charset="0"/>
              </a:rPr>
              <a:t>  </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矩形 1"/>
          <p:cNvSpPr>
            <a:spLocks noChangeArrowheads="1"/>
          </p:cNvSpPr>
          <p:nvPr/>
        </p:nvSpPr>
        <p:spPr bwMode="auto">
          <a:xfrm>
            <a:off x="191344" y="840085"/>
            <a:ext cx="70321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dirty="0">
                <a:latin typeface="Times New Roman" panose="02020603050405020304" pitchFamily="18" charset="0"/>
                <a:ea typeface="楷体" panose="02010609060101010101" pitchFamily="49" charset="-122"/>
              </a:rPr>
              <a:t>网络设备驱动程序示例-网卡DM9000驱动程序分析</a:t>
            </a:r>
            <a:endParaRPr lang="zh-CN" altLang="zh-CN" sz="2400" dirty="0">
              <a:latin typeface="Times New Roman" panose="02020603050405020304" pitchFamily="18" charset="0"/>
              <a:ea typeface="楷体" panose="02010609060101010101" pitchFamily="49" charset="-122"/>
            </a:endParaRPr>
          </a:p>
        </p:txBody>
      </p:sp>
      <p:pic>
        <p:nvPicPr>
          <p:cNvPr id="16793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24392" y="806450"/>
            <a:ext cx="1871663"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a:spLocks noChangeArrowheads="1"/>
          </p:cNvSpPr>
          <p:nvPr/>
        </p:nvSpPr>
        <p:spPr bwMode="auto">
          <a:xfrm>
            <a:off x="263352" y="1700808"/>
            <a:ext cx="8928992" cy="326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2000" dirty="0">
                <a:latin typeface="Times New Roman" panose="02020603050405020304" pitchFamily="18" charset="0"/>
                <a:ea typeface="楷体" panose="02010609060101010101" pitchFamily="49" charset="-122"/>
              </a:rPr>
              <a:t>        DM9000</a:t>
            </a:r>
            <a:r>
              <a:rPr lang="zh-CN" altLang="zh-CN" sz="2000" dirty="0">
                <a:latin typeface="Times New Roman" panose="02020603050405020304" pitchFamily="18" charset="0"/>
                <a:ea typeface="楷体" panose="02010609060101010101" pitchFamily="49" charset="-122"/>
              </a:rPr>
              <a:t>网卡的初始化不光是复位以太网卡，还包括其他设置。以太网卡的复位分为为硬件复位和软件复位。</a:t>
            </a:r>
            <a:r>
              <a:rPr lang="zh-CN" altLang="zh-CN" sz="2000" b="1" dirty="0">
                <a:solidFill>
                  <a:srgbClr val="FF0000"/>
                </a:solidFill>
                <a:latin typeface="Times New Roman" panose="02020603050405020304" pitchFamily="18" charset="0"/>
                <a:ea typeface="楷体" panose="02010609060101010101" pitchFamily="49" charset="-122"/>
              </a:rPr>
              <a:t>硬件复位通过给 </a:t>
            </a:r>
            <a:r>
              <a:rPr lang="en-US" altLang="zh-CN" sz="2000" b="1" dirty="0">
                <a:solidFill>
                  <a:srgbClr val="FF0000"/>
                </a:solidFill>
                <a:latin typeface="Times New Roman" panose="02020603050405020304" pitchFamily="18" charset="0"/>
                <a:ea typeface="楷体" panose="02010609060101010101" pitchFamily="49" charset="-122"/>
              </a:rPr>
              <a:t>DM9000 </a:t>
            </a:r>
            <a:r>
              <a:rPr lang="zh-CN" altLang="zh-CN" sz="2000" b="1" dirty="0">
                <a:solidFill>
                  <a:srgbClr val="FF0000"/>
                </a:solidFill>
                <a:latin typeface="Times New Roman" panose="02020603050405020304" pitchFamily="18" charset="0"/>
                <a:ea typeface="楷体" panose="02010609060101010101" pitchFamily="49" charset="-122"/>
              </a:rPr>
              <a:t>的 </a:t>
            </a:r>
            <a:r>
              <a:rPr lang="en-US" altLang="zh-CN" sz="2000" b="1" dirty="0">
                <a:solidFill>
                  <a:srgbClr val="FF0000"/>
                </a:solidFill>
                <a:latin typeface="Times New Roman" panose="02020603050405020304" pitchFamily="18" charset="0"/>
                <a:ea typeface="楷体" panose="02010609060101010101" pitchFamily="49" charset="-122"/>
              </a:rPr>
              <a:t>RST </a:t>
            </a:r>
            <a:r>
              <a:rPr lang="zh-CN" altLang="zh-CN" sz="2000" b="1" dirty="0">
                <a:solidFill>
                  <a:srgbClr val="FF0000"/>
                </a:solidFill>
                <a:latin typeface="Times New Roman" panose="02020603050405020304" pitchFamily="18" charset="0"/>
                <a:ea typeface="楷体" panose="02010609060101010101" pitchFamily="49" charset="-122"/>
              </a:rPr>
              <a:t>引脚一个高电平脉冲来复位以太网卡。软件复位通过写 </a:t>
            </a:r>
            <a:r>
              <a:rPr lang="en-US" altLang="zh-CN" sz="2000" b="1" dirty="0">
                <a:solidFill>
                  <a:srgbClr val="FF0000"/>
                </a:solidFill>
                <a:latin typeface="Times New Roman" panose="02020603050405020304" pitchFamily="18" charset="0"/>
                <a:ea typeface="楷体" panose="02010609060101010101" pitchFamily="49" charset="-122"/>
              </a:rPr>
              <a:t>dm9000_reset </a:t>
            </a:r>
            <a:r>
              <a:rPr lang="zh-CN" altLang="zh-CN" sz="2000" b="1" dirty="0">
                <a:solidFill>
                  <a:srgbClr val="FF0000"/>
                </a:solidFill>
                <a:latin typeface="Times New Roman" panose="02020603050405020304" pitchFamily="18" charset="0"/>
                <a:ea typeface="楷体" panose="02010609060101010101" pitchFamily="49" charset="-122"/>
              </a:rPr>
              <a:t>函数复位。</a:t>
            </a:r>
            <a:endParaRPr lang="zh-CN" altLang="zh-CN" sz="2000" b="1" dirty="0">
              <a:solidFill>
                <a:srgbClr val="FF0000"/>
              </a:solidFill>
              <a:latin typeface="Times New Roman" panose="02020603050405020304" pitchFamily="18" charset="0"/>
              <a:ea typeface="楷体" panose="02010609060101010101" pitchFamily="49" charset="-122"/>
            </a:endParaRPr>
          </a:p>
          <a:p>
            <a:pPr indent="457200" algn="just" eaLnBrk="1" hangingPunct="1">
              <a:lnSpc>
                <a:spcPct val="150000"/>
              </a:lnSpc>
            </a:pPr>
            <a:r>
              <a:rPr lang="zh-CN" altLang="zh-CN" sz="2000" dirty="0">
                <a:latin typeface="Times New Roman" panose="02020603050405020304" pitchFamily="18" charset="0"/>
                <a:ea typeface="楷体" panose="02010609060101010101" pitchFamily="49" charset="-122"/>
              </a:rPr>
              <a:t>初始化的第二步是设置寄存器的初始值。网卡寄存器中保存</a:t>
            </a:r>
            <a:r>
              <a:rPr lang="zh-CN" altLang="zh-CN" sz="2000" b="1" u="sng" dirty="0">
                <a:solidFill>
                  <a:srgbClr val="FF0000"/>
                </a:solidFill>
                <a:latin typeface="Times New Roman" panose="02020603050405020304" pitchFamily="18" charset="0"/>
                <a:ea typeface="楷体" panose="02010609060101010101" pitchFamily="49" charset="-122"/>
              </a:rPr>
              <a:t>以太网的物理地址</a:t>
            </a:r>
            <a:r>
              <a:rPr lang="zh-CN" altLang="zh-CN" sz="2000" dirty="0">
                <a:latin typeface="Times New Roman" panose="02020603050405020304" pitchFamily="18" charset="0"/>
                <a:ea typeface="楷体" panose="02010609060101010101" pitchFamily="49" charset="-122"/>
              </a:rPr>
              <a:t>，当与网卡寄存器保存的以太网物理地址相同的以太网帧才能被接收。硬件复位必须是以太网口的第一个复位。硬件复位后要经过一定时间的等待时间才能对以太网口进行读写的操作。</a:t>
            </a:r>
            <a:endParaRPr lang="zh-CN" altLang="zh-CN" sz="2000" dirty="0">
              <a:latin typeface="Times New Roman" panose="02020603050405020304" pitchFamily="18" charset="0"/>
              <a:ea typeface="楷体" panose="02010609060101010101" pitchFamily="49" charset="-122"/>
            </a:endParaRPr>
          </a:p>
        </p:txBody>
      </p:sp>
      <p:sp>
        <p:nvSpPr>
          <p:cNvPr id="3"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楷体" panose="02010609060101010101" pitchFamily="49" charset="-122"/>
              </a:rPr>
              <a:t>嵌入式网络设备驱动设计</a:t>
            </a:r>
            <a:r>
              <a:rPr kumimoji="1" lang="zh-CN" altLang="en-US" sz="2800" b="0" kern="0" dirty="0">
                <a:solidFill>
                  <a:schemeClr val="tx1"/>
                </a:solidFill>
                <a:latin typeface="+mn-ea"/>
                <a:ea typeface="+mn-ea"/>
                <a:cs typeface="Times New Roman" panose="02020603050405020304" pitchFamily="18" charset="0"/>
              </a:rPr>
              <a:t>  </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noChangeArrowheads="1"/>
          </p:cNvSpPr>
          <p:nvPr>
            <p:ph type="title"/>
          </p:nvPr>
        </p:nvSpPr>
        <p:spPr>
          <a:xfrm>
            <a:off x="335360" y="692696"/>
            <a:ext cx="11377264" cy="4608512"/>
          </a:xfrm>
        </p:spPr>
        <p:txBody>
          <a:bodyPr anchor="t" anchorCtr="0"/>
          <a:lstStyle/>
          <a:p>
            <a:pPr eaLnBrk="1" hangingPunct="1">
              <a:lnSpc>
                <a:spcPct val="150000"/>
              </a:lnSpc>
            </a:pPr>
            <a:r>
              <a:rPr lang="en-US" altLang="zh-CN" sz="2400" dirty="0">
                <a:latin typeface="Times New Roman" panose="02020603050405020304" pitchFamily="18" charset="0"/>
                <a:ea typeface="楷体" panose="02010609060101010101" pitchFamily="49" charset="-122"/>
              </a:rPr>
              <a:t>6.3  A/D</a:t>
            </a:r>
            <a:r>
              <a:rPr lang="zh-CN" altLang="zh-CN" sz="2400" dirty="0">
                <a:latin typeface="Times New Roman" panose="02020603050405020304" pitchFamily="18" charset="0"/>
                <a:ea typeface="楷体" panose="02010609060101010101" pitchFamily="49" charset="-122"/>
              </a:rPr>
              <a:t>转换功能驱动实例</a:t>
            </a:r>
            <a:br>
              <a:rPr lang="en-US" altLang="zh-CN" sz="2400" dirty="0">
                <a:latin typeface="Times New Roman" panose="02020603050405020304" pitchFamily="18" charset="0"/>
                <a:ea typeface="楷体" panose="02010609060101010101" pitchFamily="49" charset="-122"/>
              </a:rPr>
            </a:br>
            <a:r>
              <a:rPr lang="en-US" altLang="zh-CN" sz="2400" dirty="0">
                <a:latin typeface="Times New Roman" panose="02020603050405020304" pitchFamily="18" charset="0"/>
                <a:ea typeface="楷体" panose="02010609060101010101" pitchFamily="49" charset="-122"/>
              </a:rPr>
              <a:t>       </a:t>
            </a:r>
            <a:r>
              <a:rPr lang="en-US" altLang="zh-CN" sz="2200" b="0" dirty="0">
                <a:latin typeface="Times New Roman" panose="02020603050405020304" pitchFamily="18" charset="0"/>
                <a:ea typeface="+mn-ea"/>
                <a:cs typeface="Times New Roman" panose="02020603050405020304" pitchFamily="18" charset="0"/>
              </a:rPr>
              <a:t>ARM S3C440BX</a:t>
            </a:r>
            <a:r>
              <a:rPr lang="zh-CN" altLang="zh-CN" sz="2200" b="0" dirty="0">
                <a:latin typeface="Times New Roman" panose="02020603050405020304" pitchFamily="18" charset="0"/>
                <a:ea typeface="+mn-ea"/>
                <a:cs typeface="Times New Roman" panose="02020603050405020304" pitchFamily="18" charset="0"/>
              </a:rPr>
              <a:t>芯片自带一个</a:t>
            </a:r>
            <a:r>
              <a:rPr lang="en-US" altLang="zh-CN" sz="2200" b="0" dirty="0">
                <a:solidFill>
                  <a:srgbClr val="FF0000"/>
                </a:solidFill>
                <a:latin typeface="Times New Roman" panose="02020603050405020304" pitchFamily="18" charset="0"/>
                <a:ea typeface="+mn-ea"/>
                <a:cs typeface="Times New Roman" panose="02020603050405020304" pitchFamily="18" charset="0"/>
              </a:rPr>
              <a:t>8</a:t>
            </a:r>
            <a:r>
              <a:rPr lang="zh-CN" altLang="zh-CN" sz="2200" b="0" dirty="0">
                <a:solidFill>
                  <a:srgbClr val="FF0000"/>
                </a:solidFill>
                <a:latin typeface="Times New Roman" panose="02020603050405020304" pitchFamily="18" charset="0"/>
                <a:ea typeface="+mn-ea"/>
                <a:cs typeface="Times New Roman" panose="02020603050405020304" pitchFamily="18" charset="0"/>
              </a:rPr>
              <a:t>路模拟信号输入的</a:t>
            </a:r>
            <a:r>
              <a:rPr lang="en-US" altLang="zh-CN" sz="2200" b="0" dirty="0">
                <a:solidFill>
                  <a:srgbClr val="FF0000"/>
                </a:solidFill>
                <a:latin typeface="Times New Roman" panose="02020603050405020304" pitchFamily="18" charset="0"/>
                <a:ea typeface="+mn-ea"/>
                <a:cs typeface="Times New Roman" panose="02020603050405020304" pitchFamily="18" charset="0"/>
              </a:rPr>
              <a:t>10</a:t>
            </a:r>
            <a:r>
              <a:rPr lang="zh-CN" altLang="zh-CN" sz="2200" b="0" dirty="0">
                <a:solidFill>
                  <a:srgbClr val="FF0000"/>
                </a:solidFill>
                <a:latin typeface="Times New Roman" panose="02020603050405020304" pitchFamily="18" charset="0"/>
                <a:ea typeface="+mn-ea"/>
                <a:cs typeface="Times New Roman" panose="02020603050405020304" pitchFamily="18" charset="0"/>
              </a:rPr>
              <a:t>位</a:t>
            </a:r>
            <a:r>
              <a:rPr lang="en-US" altLang="zh-CN" sz="2200" b="0" dirty="0">
                <a:solidFill>
                  <a:srgbClr val="FF0000"/>
                </a:solidFill>
                <a:latin typeface="Times New Roman" panose="02020603050405020304" pitchFamily="18" charset="0"/>
                <a:ea typeface="+mn-ea"/>
                <a:cs typeface="Times New Roman" panose="02020603050405020304" pitchFamily="18" charset="0"/>
              </a:rPr>
              <a:t>A/D</a:t>
            </a:r>
            <a:r>
              <a:rPr lang="zh-CN" altLang="zh-CN" sz="2200" b="0" dirty="0">
                <a:solidFill>
                  <a:srgbClr val="FF0000"/>
                </a:solidFill>
                <a:latin typeface="Times New Roman" panose="02020603050405020304" pitchFamily="18" charset="0"/>
                <a:ea typeface="+mn-ea"/>
                <a:cs typeface="Times New Roman" panose="02020603050405020304" pitchFamily="18" charset="0"/>
              </a:rPr>
              <a:t>转换器</a:t>
            </a:r>
            <a:r>
              <a:rPr lang="zh-CN" altLang="zh-CN" sz="2200" b="0" dirty="0">
                <a:latin typeface="Times New Roman" panose="02020603050405020304" pitchFamily="18" charset="0"/>
                <a:ea typeface="+mn-ea"/>
                <a:cs typeface="Times New Roman" panose="02020603050405020304" pitchFamily="18" charset="0"/>
              </a:rPr>
              <a:t>，该转换器通过软件编程选择设置为</a:t>
            </a:r>
            <a:r>
              <a:rPr lang="en-US" altLang="zh-CN" sz="2200" b="0" dirty="0">
                <a:latin typeface="Times New Roman" panose="02020603050405020304" pitchFamily="18" charset="0"/>
                <a:ea typeface="+mn-ea"/>
                <a:cs typeface="Times New Roman" panose="02020603050405020304" pitchFamily="18" charset="0"/>
              </a:rPr>
              <a:t>Sleep</a:t>
            </a:r>
            <a:r>
              <a:rPr lang="zh-CN" altLang="zh-CN" sz="2200" b="0" dirty="0">
                <a:latin typeface="Times New Roman" panose="02020603050405020304" pitchFamily="18" charset="0"/>
                <a:ea typeface="+mn-ea"/>
                <a:cs typeface="Times New Roman" panose="02020603050405020304" pitchFamily="18" charset="0"/>
              </a:rPr>
              <a:t>模式时，可以节电，减少功率损失。它的主要特性是最大转换率为</a:t>
            </a:r>
            <a:r>
              <a:rPr lang="en-US" altLang="zh-CN" sz="2200" b="0" dirty="0">
                <a:latin typeface="Times New Roman" panose="02020603050405020304" pitchFamily="18" charset="0"/>
                <a:ea typeface="+mn-ea"/>
                <a:cs typeface="Times New Roman" panose="02020603050405020304" pitchFamily="18" charset="0"/>
              </a:rPr>
              <a:t>500</a:t>
            </a:r>
            <a:r>
              <a:rPr lang="zh-CN" altLang="zh-CN" sz="2200" b="0" dirty="0">
                <a:latin typeface="Times New Roman" panose="02020603050405020304" pitchFamily="18" charset="0"/>
                <a:ea typeface="+mn-ea"/>
                <a:cs typeface="Times New Roman" panose="02020603050405020304" pitchFamily="18" charset="0"/>
              </a:rPr>
              <a:t>千次每秒，非线性度为正负１位，输入电压范围为</a:t>
            </a:r>
            <a:r>
              <a:rPr lang="en-US" altLang="zh-CN" sz="2200" b="0" dirty="0">
                <a:latin typeface="Times New Roman" panose="02020603050405020304" pitchFamily="18" charset="0"/>
                <a:ea typeface="+mn-ea"/>
                <a:cs typeface="Times New Roman" panose="02020603050405020304" pitchFamily="18" charset="0"/>
              </a:rPr>
              <a:t>0</a:t>
            </a:r>
            <a:r>
              <a:rPr lang="zh-CN" altLang="zh-CN"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2.5 V</a:t>
            </a:r>
            <a:r>
              <a:rPr lang="zh-CN" altLang="zh-CN" sz="2200" b="0" dirty="0">
                <a:latin typeface="Times New Roman" panose="02020603050405020304" pitchFamily="18" charset="0"/>
                <a:ea typeface="+mn-ea"/>
                <a:cs typeface="Times New Roman" panose="02020603050405020304" pitchFamily="18" charset="0"/>
              </a:rPr>
              <a:t>，输入带宽为</a:t>
            </a:r>
            <a:r>
              <a:rPr lang="en-US" altLang="zh-CN" sz="2200" b="0" dirty="0">
                <a:latin typeface="Times New Roman" panose="02020603050405020304" pitchFamily="18" charset="0"/>
                <a:ea typeface="+mn-ea"/>
                <a:cs typeface="Times New Roman" panose="02020603050405020304" pitchFamily="18" charset="0"/>
              </a:rPr>
              <a:t>0</a:t>
            </a:r>
            <a:r>
              <a:rPr lang="zh-CN" altLang="zh-CN"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100 Hz</a:t>
            </a:r>
            <a:r>
              <a:rPr lang="zh-CN" altLang="zh-CN" sz="2200" b="0" dirty="0">
                <a:latin typeface="Times New Roman" panose="02020603050405020304" pitchFamily="18" charset="0"/>
                <a:ea typeface="+mn-ea"/>
                <a:cs typeface="Times New Roman" panose="02020603050405020304" pitchFamily="18" charset="0"/>
              </a:rPr>
              <a:t>。</a:t>
            </a:r>
            <a:br>
              <a:rPr lang="zh-CN" altLang="zh-CN" sz="2400" dirty="0">
                <a:latin typeface="Times New Roman" panose="02020603050405020304" pitchFamily="18" charset="0"/>
                <a:ea typeface="楷体" panose="02010609060101010101" pitchFamily="49" charset="-122"/>
              </a:rPr>
            </a:br>
            <a:r>
              <a:rPr lang="zh-CN" altLang="en-US" sz="2400" dirty="0">
                <a:latin typeface="Times New Roman" panose="02020603050405020304" pitchFamily="18" charset="0"/>
                <a:ea typeface="楷体" panose="02010609060101010101" pitchFamily="49" charset="-122"/>
              </a:rPr>
              <a:t>　</a:t>
            </a:r>
            <a:r>
              <a:rPr lang="zh-CN" altLang="en-US" sz="2400" b="0" dirty="0">
                <a:latin typeface="Times New Roman" panose="02020603050405020304" pitchFamily="18" charset="0"/>
                <a:ea typeface="楷体" panose="02010609060101010101" pitchFamily="49" charset="-122"/>
              </a:rPr>
              <a:t>　</a:t>
            </a:r>
            <a:r>
              <a:rPr lang="en-US" altLang="zh-CN" sz="2200" b="0" dirty="0">
                <a:latin typeface="Times New Roman" panose="02020603050405020304" pitchFamily="18" charset="0"/>
                <a:ea typeface="楷体" panose="02010609060101010101" pitchFamily="49" charset="-122"/>
              </a:rPr>
              <a:t>1</a:t>
            </a:r>
            <a:r>
              <a:rPr lang="zh-CN" altLang="zh-CN" sz="2200" b="0" dirty="0">
                <a:latin typeface="Times New Roman" panose="02020603050405020304" pitchFamily="18" charset="0"/>
                <a:ea typeface="楷体" panose="02010609060101010101" pitchFamily="49" charset="-122"/>
              </a:rPr>
              <a:t>．</a:t>
            </a:r>
            <a:r>
              <a:rPr lang="en-US" altLang="zh-CN" sz="2200" b="0" dirty="0">
                <a:latin typeface="Times New Roman" panose="02020603050405020304" pitchFamily="18" charset="0"/>
                <a:ea typeface="楷体" panose="02010609060101010101" pitchFamily="49" charset="-122"/>
              </a:rPr>
              <a:t>ADC(A/D Conversion)</a:t>
            </a:r>
            <a:r>
              <a:rPr lang="zh-CN" altLang="zh-CN" sz="2200" b="0" dirty="0">
                <a:latin typeface="Times New Roman" panose="02020603050405020304" pitchFamily="18" charset="0"/>
                <a:ea typeface="楷体" panose="02010609060101010101" pitchFamily="49" charset="-122"/>
              </a:rPr>
              <a:t>的引脚设置</a:t>
            </a:r>
            <a:br>
              <a:rPr lang="zh-CN" altLang="zh-CN" sz="2200" b="0" dirty="0">
                <a:latin typeface="Times New Roman" panose="02020603050405020304" pitchFamily="18" charset="0"/>
                <a:ea typeface="楷体" panose="02010609060101010101" pitchFamily="49" charset="-122"/>
              </a:rPr>
            </a:br>
            <a:r>
              <a:rPr lang="zh-CN" altLang="en-US" sz="2200" b="0" dirty="0">
                <a:latin typeface="Times New Roman" panose="02020603050405020304" pitchFamily="18" charset="0"/>
                <a:ea typeface="楷体" panose="02010609060101010101" pitchFamily="49" charset="-122"/>
              </a:rPr>
              <a:t>　　</a:t>
            </a:r>
            <a:r>
              <a:rPr lang="en-US" altLang="zh-CN" sz="2200" b="0" dirty="0">
                <a:latin typeface="Times New Roman" panose="02020603050405020304" pitchFamily="18" charset="0"/>
                <a:ea typeface="楷体" panose="02010609060101010101" pitchFamily="49" charset="-122"/>
              </a:rPr>
              <a:t>S3C440BX</a:t>
            </a:r>
            <a:r>
              <a:rPr lang="zh-CN" altLang="zh-CN" sz="2200" b="0" dirty="0">
                <a:latin typeface="Times New Roman" panose="02020603050405020304" pitchFamily="18" charset="0"/>
                <a:ea typeface="楷体" panose="02010609060101010101" pitchFamily="49" charset="-122"/>
              </a:rPr>
              <a:t>芯片与</a:t>
            </a:r>
            <a:r>
              <a:rPr lang="en-US" altLang="zh-CN" sz="2200" b="0" dirty="0">
                <a:latin typeface="Times New Roman" panose="02020603050405020304" pitchFamily="18" charset="0"/>
                <a:ea typeface="楷体" panose="02010609060101010101" pitchFamily="49" charset="-122"/>
              </a:rPr>
              <a:t>A/D</a:t>
            </a:r>
            <a:r>
              <a:rPr lang="zh-CN" altLang="zh-CN" sz="2200" b="0" dirty="0">
                <a:latin typeface="Times New Roman" panose="02020603050405020304" pitchFamily="18" charset="0"/>
                <a:ea typeface="楷体" panose="02010609060101010101" pitchFamily="49" charset="-122"/>
              </a:rPr>
              <a:t>功能有关的引脚如表</a:t>
            </a:r>
            <a:r>
              <a:rPr lang="en-US" altLang="zh-CN" sz="2200" b="0" dirty="0">
                <a:latin typeface="Times New Roman" panose="02020603050405020304" pitchFamily="18" charset="0"/>
                <a:ea typeface="楷体" panose="02010609060101010101" pitchFamily="49" charset="-122"/>
              </a:rPr>
              <a:t>4-6</a:t>
            </a:r>
            <a:r>
              <a:rPr lang="zh-CN" altLang="zh-CN" sz="2200" b="0" dirty="0">
                <a:latin typeface="Times New Roman" panose="02020603050405020304" pitchFamily="18" charset="0"/>
                <a:ea typeface="楷体" panose="02010609060101010101" pitchFamily="49" charset="-122"/>
              </a:rPr>
              <a:t>所示，其中</a:t>
            </a:r>
            <a:r>
              <a:rPr lang="en-US" altLang="zh-CN" sz="2200" b="0" dirty="0">
                <a:latin typeface="Times New Roman" panose="02020603050405020304" pitchFamily="18" charset="0"/>
                <a:ea typeface="楷体" panose="02010609060101010101" pitchFamily="49" charset="-122"/>
              </a:rPr>
              <a:t>AIN[7:0]</a:t>
            </a:r>
            <a:r>
              <a:rPr lang="zh-CN" altLang="zh-CN" sz="2200" b="0" dirty="0">
                <a:latin typeface="Times New Roman" panose="02020603050405020304" pitchFamily="18" charset="0"/>
                <a:ea typeface="楷体" panose="02010609060101010101" pitchFamily="49" charset="-122"/>
              </a:rPr>
              <a:t>为</a:t>
            </a:r>
            <a:r>
              <a:rPr lang="en-US" altLang="zh-CN" sz="2200" b="0" dirty="0">
                <a:latin typeface="Times New Roman" panose="02020603050405020304" pitchFamily="18" charset="0"/>
                <a:ea typeface="楷体" panose="02010609060101010101" pitchFamily="49" charset="-122"/>
              </a:rPr>
              <a:t>8</a:t>
            </a:r>
            <a:r>
              <a:rPr lang="zh-CN" altLang="zh-CN" sz="2200" b="0" dirty="0">
                <a:latin typeface="Times New Roman" panose="02020603050405020304" pitchFamily="18" charset="0"/>
                <a:ea typeface="楷体" panose="02010609060101010101" pitchFamily="49" charset="-122"/>
              </a:rPr>
              <a:t>路模拟采集通道，</a:t>
            </a:r>
            <a:r>
              <a:rPr lang="en-US" altLang="zh-CN" sz="2200" b="0" dirty="0">
                <a:latin typeface="Times New Roman" panose="02020603050405020304" pitchFamily="18" charset="0"/>
                <a:ea typeface="楷体" panose="02010609060101010101" pitchFamily="49" charset="-122"/>
              </a:rPr>
              <a:t>AREFT</a:t>
            </a:r>
            <a:r>
              <a:rPr lang="zh-CN" altLang="zh-CN" sz="2200" b="0" dirty="0">
                <a:latin typeface="Times New Roman" panose="02020603050405020304" pitchFamily="18" charset="0"/>
                <a:ea typeface="楷体" panose="02010609060101010101" pitchFamily="49" charset="-122"/>
              </a:rPr>
              <a:t>为参考正电压，</a:t>
            </a:r>
            <a:r>
              <a:rPr lang="en-US" altLang="zh-CN" sz="2200" b="0" dirty="0">
                <a:latin typeface="Times New Roman" panose="02020603050405020304" pitchFamily="18" charset="0"/>
                <a:ea typeface="楷体" panose="02010609060101010101" pitchFamily="49" charset="-122"/>
              </a:rPr>
              <a:t>AREFB</a:t>
            </a:r>
            <a:r>
              <a:rPr lang="zh-CN" altLang="zh-CN" sz="2200" b="0" dirty="0">
                <a:latin typeface="Times New Roman" panose="02020603050405020304" pitchFamily="18" charset="0"/>
                <a:ea typeface="楷体" panose="02010609060101010101" pitchFamily="49" charset="-122"/>
              </a:rPr>
              <a:t>为参考负电压，</a:t>
            </a:r>
            <a:r>
              <a:rPr lang="en-US" altLang="zh-CN" sz="2200" b="0" dirty="0">
                <a:latin typeface="Times New Roman" panose="02020603050405020304" pitchFamily="18" charset="0"/>
                <a:ea typeface="楷体" panose="02010609060101010101" pitchFamily="49" charset="-122"/>
              </a:rPr>
              <a:t>AVCOM</a:t>
            </a:r>
            <a:r>
              <a:rPr lang="zh-CN" altLang="zh-CN" sz="2200" b="0" dirty="0">
                <a:latin typeface="Times New Roman" panose="02020603050405020304" pitchFamily="18" charset="0"/>
                <a:ea typeface="楷体" panose="02010609060101010101" pitchFamily="49" charset="-122"/>
              </a:rPr>
              <a:t>为模拟共电压。</a:t>
            </a:r>
            <a:endParaRPr lang="zh-CN" altLang="en-US" sz="2200" b="0" dirty="0">
              <a:latin typeface="Times New Roman" panose="02020603050405020304" pitchFamily="18" charset="0"/>
              <a:ea typeface="楷体" panose="02010609060101010101" pitchFamily="49" charset="-122"/>
            </a:endParaRPr>
          </a:p>
        </p:txBody>
      </p:sp>
      <p:sp>
        <p:nvSpPr>
          <p:cNvPr id="2"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楷体" panose="02010609060101010101" pitchFamily="49" charset="-122"/>
              </a:rPr>
              <a:t>A/D</a:t>
            </a:r>
            <a:r>
              <a:rPr lang="zh-CN" altLang="zh-CN" sz="2800" dirty="0">
                <a:latin typeface="Times New Roman" panose="02020603050405020304" pitchFamily="18" charset="0"/>
                <a:ea typeface="楷体" panose="02010609060101010101" pitchFamily="49" charset="-122"/>
              </a:rPr>
              <a:t>转换功能驱动实例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1360" y="1772920"/>
            <a:ext cx="8148320" cy="2840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楷体" panose="02010609060101010101" pitchFamily="49" charset="-122"/>
              </a:rPr>
              <a:t>A/D</a:t>
            </a:r>
            <a:r>
              <a:rPr lang="zh-CN" altLang="zh-CN" sz="2800" dirty="0">
                <a:latin typeface="Times New Roman" panose="02020603050405020304" pitchFamily="18" charset="0"/>
                <a:ea typeface="楷体" panose="02010609060101010101" pitchFamily="49" charset="-122"/>
              </a:rPr>
              <a:t>转换功能驱动实例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内容占位符 2"/>
          <p:cNvSpPr>
            <a:spLocks noGrp="1" noChangeArrowheads="1"/>
          </p:cNvSpPr>
          <p:nvPr>
            <p:ph idx="1"/>
          </p:nvPr>
        </p:nvSpPr>
        <p:spPr>
          <a:xfrm>
            <a:off x="3935760" y="3760639"/>
            <a:ext cx="3240360" cy="468313"/>
          </a:xfrm>
        </p:spPr>
        <p:txBody>
          <a:bodyPr/>
          <a:lstStyle/>
          <a:p>
            <a:pPr marL="0" indent="0" eaLnBrk="1" hangingPunct="1">
              <a:buNone/>
            </a:pPr>
            <a:r>
              <a:rPr lang="en-US" altLang="zh-CN" dirty="0">
                <a:latin typeface="Times New Roman" panose="02020603050405020304" pitchFamily="18" charset="0"/>
                <a:ea typeface="楷体" panose="02010609060101010101" pitchFamily="49" charset="-122"/>
              </a:rPr>
              <a:t> </a:t>
            </a:r>
            <a:r>
              <a:rPr lang="zh-CN" altLang="zh-CN" dirty="0">
                <a:latin typeface="Times New Roman" panose="02020603050405020304" pitchFamily="18" charset="0"/>
                <a:ea typeface="楷体" panose="02010609060101010101" pitchFamily="49" charset="-122"/>
              </a:rPr>
              <a:t>外部引脚配置参考</a:t>
            </a:r>
            <a:endParaRPr lang="zh-CN" altLang="en-US" dirty="0">
              <a:latin typeface="Times New Roman" panose="02020603050405020304" pitchFamily="18" charset="0"/>
              <a:ea typeface="楷体" panose="02010609060101010101" pitchFamily="49" charset="-122"/>
            </a:endParaRPr>
          </a:p>
        </p:txBody>
      </p:sp>
      <p:pic>
        <p:nvPicPr>
          <p:cNvPr id="119811" name="图片 5" descr="4-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9536" y="1844824"/>
            <a:ext cx="7775575"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191344" y="19939"/>
            <a:ext cx="10972800" cy="57467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6. </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设备驱动介绍</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楷体" panose="02010609060101010101" pitchFamily="49" charset="-122"/>
              </a:rPr>
              <a:t>A/D</a:t>
            </a:r>
            <a:r>
              <a:rPr lang="zh-CN" altLang="zh-CN" sz="2800" dirty="0">
                <a:latin typeface="Times New Roman" panose="02020603050405020304" pitchFamily="18" charset="0"/>
                <a:ea typeface="楷体" panose="02010609060101010101" pitchFamily="49" charset="-122"/>
              </a:rPr>
              <a:t>转换功能驱动实例</a:t>
            </a:r>
            <a:endParaRPr kumimoji="1" lang="zh-CN" altLang="en-US" sz="2800" b="0" kern="0" dirty="0">
              <a:solidFill>
                <a:schemeClr val="tx1"/>
              </a:solidFill>
              <a:latin typeface="+mn-ea"/>
              <a:ea typeface="+mn-ea"/>
              <a:cs typeface="Times New Roman" panose="02020603050405020304" pitchFamily="18" charset="0"/>
            </a:endParaRPr>
          </a:p>
        </p:txBody>
      </p:sp>
    </p:spTree>
  </p:cSld>
  <p:clrMapOvr>
    <a:masterClrMapping/>
  </p:clrMapOvr>
  <p:transition/>
</p:sld>
</file>

<file path=ppt/tags/tag1.xml><?xml version="1.0" encoding="utf-8"?>
<p:tagLst xmlns:p="http://schemas.openxmlformats.org/presentationml/2006/main">
  <p:tag name="KSO_WPP_MARK_KEY" val="9f918fb3-812c-4078-ac84-a9d440091a4c"/>
  <p:tag name="COMMONDATA" val="eyJoZGlkIjoiMjJkMzQ0MzM0NDA0YWU2ZjNmMzUyYTdlZDAzYmNkMTkifQ=="/>
</p:tagLst>
</file>

<file path=ppt/theme/theme1.xml><?xml version="1.0" encoding="utf-8"?>
<a:theme xmlns:a="http://schemas.openxmlformats.org/drawingml/2006/main" name="zxd01">
  <a:themeElements>
    <a:clrScheme name="空军工程大学电讯工程学院网络工程系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空军工程大学电讯工程学院网络工程系">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黑体" panose="02010609060101010101" pitchFamily="2" charset="-122"/>
          </a:defRPr>
        </a:defPPr>
      </a:lstStyle>
    </a:lnDef>
  </a:objectDefaults>
  <a:extraClrSchemeLst>
    <a:extraClrScheme>
      <a:clrScheme name="空军工程大学电讯工程学院网络工程系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空军工程大学电讯工程学院网络工程系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空军工程大学电讯工程学院网络工程系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空军工程大学电讯工程学院网络工程系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空军工程大学电讯工程学院网络工程系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空军工程大学电讯工程学院网络工程系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空军工程大学电讯工程学院网络工程系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空军工程大学电讯工程学院网络工程系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空军工程大学电讯工程学院网络工程系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空军工程大学电讯工程学院网络工程系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空军工程大学电讯工程学院网络工程系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空军工程大学电讯工程学院网络工程系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空军工程大学电讯工程学院网络工程系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gdouzxd</Template>
  <TotalTime>0</TotalTime>
  <Words>25007</Words>
  <Application>WPS 演示</Application>
  <PresentationFormat>宽屏</PresentationFormat>
  <Paragraphs>1107</Paragraphs>
  <Slides>108</Slides>
  <Notes>27</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108</vt:i4>
      </vt:variant>
    </vt:vector>
  </HeadingPairs>
  <TitlesOfParts>
    <vt:vector size="124" baseType="lpstr">
      <vt:lpstr>Arial</vt:lpstr>
      <vt:lpstr>宋体</vt:lpstr>
      <vt:lpstr>Wingdings</vt:lpstr>
      <vt:lpstr>Tahoma</vt:lpstr>
      <vt:lpstr>黑体</vt:lpstr>
      <vt:lpstr>Times New Roman</vt:lpstr>
      <vt:lpstr>华文楷体</vt:lpstr>
      <vt:lpstr>楷体</vt:lpstr>
      <vt:lpstr>微软雅黑</vt:lpstr>
      <vt:lpstr>Arial Unicode MS</vt:lpstr>
      <vt:lpstr>Times New Roman</vt:lpstr>
      <vt:lpstr>Wingdings 2</vt:lpstr>
      <vt:lpstr>Symbol</vt:lpstr>
      <vt:lpstr>Cambria</vt:lpstr>
      <vt:lpstr>zxd01</vt:lpstr>
      <vt:lpstr>Equation.3</vt:lpstr>
      <vt:lpstr>第5章  BootLoader与设备驱动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Make工程管理器</vt:lpstr>
      <vt:lpstr> </vt:lpstr>
      <vt:lpstr> </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  A/D转换功能驱动实例        ARM S3C440BX芯片自带一个8路模拟信号输入的10位A/D转换器，该转换器通过软件编程选择设置为Sleep模式时，可以节电，减少功率损失。它的主要特性是最大转换率为500千次每秒，非线性度为正负１位，输入电压范围为0～2.5 V，输入带宽为0～100 Hz。 　　1．ADC(A/D Conversion)的引脚设置 　　S3C440BX芯片与A/D功能有关的引脚如表4-6所示，其中AIN[7:0]为8路模拟采集通道，AREFT为参考正电压，AREFB为参考负电压，AVCOM为模拟共电压。</vt:lpstr>
      <vt:lpstr>PowerPoint 演示文稿</vt:lpstr>
      <vt:lpstr>PowerPoint 演示文稿</vt:lpstr>
      <vt:lpstr>　　2．ADC转换时间的计算 　　A/D转换时间即完成一次A/D转换所需要的时间。如果系统时钟为66 MHz且ADC时钟源的预分频值为9，则10位数字量的转换时间为</vt:lpstr>
      <vt:lpstr>　　3．ADC相关寄存器及其设置 　　与A/D转换相关的寄存器主要有如下三个： 　　(1)  ADCPSR：采样预分频寄存器。其地址和意义如表4-7所示。</vt:lpstr>
      <vt:lpstr>PowerPoint 演示文稿</vt:lpstr>
      <vt:lpstr>PowerPoint 演示文稿</vt:lpstr>
      <vt:lpstr>PowerPoint 演示文稿</vt:lpstr>
      <vt:lpstr>5.  ADC驱动程序参考代码 下面是ADC驱动函数参考程序。 (1) 定义与ADC相关的控制位。 #define ADCCON_FLAG		0x40 #define ADCCON_SLEEP		0x20   #define ADCCON_ADIN0		(0x0&lt;&lt;2) #define ADCCON_ADIN1		(0x1&lt;&lt;2) #define ADCCON_ADIN2		(0x2&lt;&lt;2) #define ADCCON_ADIN3		(0x3&lt;&lt;2) #define ADCCON_ADIN4		(0x4&lt;&lt;2) #define ADCCON_ADIN5		(0x5&lt;&lt;2) #define ADCCON_ADIN6		(0x6&lt;&lt;2) #define ADCCON_ADIN7		(0x7&lt;&lt;2)   #define ADCCON_READ_START		0x2 #define ADCCON_ENABLE_START	0x1 </vt:lpstr>
      <vt:lpstr>(2)  ADC初始化函数。 /************************************************************************** 【功能说明】ADC转换时钟频率=2*(预分频值+1)*16             MCLK=64 MHz时，转换时间计算如下：             64/2*(20+1)/16=95.2kHz=10.5μs **************************************************************************/ void init_ADdevice(void) {   rADCPSR=20;              	  //设置采样预分频寄存器ADCPSR   rADCCON=ADCCON_SLEEP;   //设置采样控制寄存器ADCCON，初始化ADC为睡眠模式 } </vt:lpstr>
      <vt:lpstr>(3)  ADC数据转换。 /*************************************************** 【功能说明】设置通道2进行ADC数据采样转换并返回转换结果 **************************************************************************/ int GetADresult(int channel) {   rADCCON=(channel&lt;&lt;2)|ADCCON_ENABLE_START;   Delay(10);   while(!(rADCCON &amp; ADCCON_FLAG)); 	//等待转换结束   return rADCDAT;                   	//返回采样值 } </vt:lpstr>
      <vt:lpstr>(4)  ADC中断服务。 /*************************************************** 【功能说明】设置ADC为IRQ(普通中断请求)并编写中断服务子程序 ***************************************************/ void __irq AD_Isr(void) {   rI_ISPC=BIT_ADC;  //通知中断控制器ADC中断服务结束，相应的pending位被清零 } </vt:lpstr>
    </vt:vector>
  </TitlesOfParts>
  <Company>wp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朱旭东</dc:creator>
  <cp:lastModifiedBy>黎川滔</cp:lastModifiedBy>
  <cp:revision>353</cp:revision>
  <dcterms:created xsi:type="dcterms:W3CDTF">2008-03-13T07:21:00Z</dcterms:created>
  <dcterms:modified xsi:type="dcterms:W3CDTF">2024-11-09T11:17:42Z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CA48E110E05245EA82E4A0E8B392E955_13</vt:lpwstr>
  </property>
  <property fmtid="{D5CDD505-2E9C-101B-9397-08002B2CF9AE}" pid="3" name="KSOProductBuildVer">
    <vt:lpwstr>2052-12.1.0.18608</vt:lpwstr>
  </property>
</Properties>
</file>