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81" r:id="rId2"/>
    <p:sldId id="283" r:id="rId3"/>
    <p:sldId id="302" r:id="rId4"/>
    <p:sldId id="313" r:id="rId5"/>
    <p:sldId id="520" r:id="rId6"/>
    <p:sldId id="523" r:id="rId7"/>
    <p:sldId id="521" r:id="rId8"/>
    <p:sldId id="524" r:id="rId9"/>
    <p:sldId id="529" r:id="rId10"/>
    <p:sldId id="528" r:id="rId11"/>
    <p:sldId id="527" r:id="rId12"/>
    <p:sldId id="525" r:id="rId13"/>
    <p:sldId id="534" r:id="rId14"/>
    <p:sldId id="605" r:id="rId15"/>
    <p:sldId id="533" r:id="rId16"/>
    <p:sldId id="532" r:id="rId17"/>
    <p:sldId id="531" r:id="rId18"/>
    <p:sldId id="535" r:id="rId19"/>
    <p:sldId id="538" r:id="rId20"/>
    <p:sldId id="545" r:id="rId21"/>
    <p:sldId id="537" r:id="rId22"/>
    <p:sldId id="536" r:id="rId23"/>
    <p:sldId id="539" r:id="rId24"/>
    <p:sldId id="542" r:id="rId25"/>
    <p:sldId id="610" r:id="rId26"/>
    <p:sldId id="611" r:id="rId27"/>
    <p:sldId id="612" r:id="rId28"/>
    <p:sldId id="543" r:id="rId29"/>
    <p:sldId id="546" r:id="rId30"/>
    <p:sldId id="552" r:id="rId31"/>
    <p:sldId id="553" r:id="rId32"/>
    <p:sldId id="554" r:id="rId33"/>
    <p:sldId id="549" r:id="rId34"/>
    <p:sldId id="550" r:id="rId35"/>
    <p:sldId id="548" r:id="rId36"/>
    <p:sldId id="555" r:id="rId37"/>
    <p:sldId id="558" r:id="rId38"/>
    <p:sldId id="557" r:id="rId39"/>
    <p:sldId id="556" r:id="rId40"/>
    <p:sldId id="559" r:id="rId41"/>
    <p:sldId id="561" r:id="rId42"/>
    <p:sldId id="560" r:id="rId43"/>
    <p:sldId id="562" r:id="rId44"/>
    <p:sldId id="563" r:id="rId45"/>
    <p:sldId id="608" r:id="rId46"/>
    <p:sldId id="564" r:id="rId47"/>
    <p:sldId id="565" r:id="rId48"/>
    <p:sldId id="568" r:id="rId49"/>
    <p:sldId id="567" r:id="rId50"/>
    <p:sldId id="566" r:id="rId51"/>
    <p:sldId id="569" r:id="rId52"/>
    <p:sldId id="570" r:id="rId53"/>
    <p:sldId id="573" r:id="rId54"/>
    <p:sldId id="572" r:id="rId55"/>
    <p:sldId id="571" r:id="rId56"/>
    <p:sldId id="574" r:id="rId57"/>
    <p:sldId id="577" r:id="rId58"/>
    <p:sldId id="606" r:id="rId59"/>
    <p:sldId id="607" r:id="rId60"/>
    <p:sldId id="626" r:id="rId61"/>
    <p:sldId id="576" r:id="rId62"/>
    <p:sldId id="578" r:id="rId63"/>
    <p:sldId id="583" r:id="rId64"/>
    <p:sldId id="582" r:id="rId65"/>
    <p:sldId id="586" r:id="rId66"/>
    <p:sldId id="585" r:id="rId67"/>
    <p:sldId id="587" r:id="rId68"/>
    <p:sldId id="588" r:id="rId69"/>
    <p:sldId id="575" r:id="rId70"/>
    <p:sldId id="589" r:id="rId71"/>
    <p:sldId id="590" r:id="rId72"/>
    <p:sldId id="609" r:id="rId73"/>
    <p:sldId id="594" r:id="rId74"/>
    <p:sldId id="593" r:id="rId75"/>
    <p:sldId id="592" r:id="rId76"/>
  </p:sldIdLst>
  <p:sldSz cx="12192000" cy="6858000"/>
  <p:notesSz cx="6858000" cy="9144000"/>
  <p:custDataLst>
    <p:tags r:id="rId78"/>
  </p:custDataLst>
  <p:defaultTextStyle>
    <a:defPPr>
      <a:defRPr lang="en-US"/>
    </a:defPPr>
    <a:lvl1pPr algn="l" rtl="0" eaLnBrk="0" fontAlgn="base" hangingPunct="0">
      <a:spcBef>
        <a:spcPct val="0"/>
      </a:spcBef>
      <a:spcAft>
        <a:spcPct val="0"/>
      </a:spcAft>
      <a:defRPr sz="2400" b="1" kern="1200">
        <a:solidFill>
          <a:srgbClr val="FFFFFF"/>
        </a:solidFill>
        <a:latin typeface="Times New Roman" panose="02020603050405020304" pitchFamily="18" charset="0"/>
        <a:ea typeface="新宋体-18030" pitchFamily="49" charset="-122"/>
        <a:cs typeface="+mn-cs"/>
      </a:defRPr>
    </a:lvl1pPr>
    <a:lvl2pPr marL="457200" algn="l" rtl="0" eaLnBrk="0" fontAlgn="base" hangingPunct="0">
      <a:spcBef>
        <a:spcPct val="0"/>
      </a:spcBef>
      <a:spcAft>
        <a:spcPct val="0"/>
      </a:spcAft>
      <a:defRPr sz="2400" b="1" kern="1200">
        <a:solidFill>
          <a:srgbClr val="FFFFFF"/>
        </a:solidFill>
        <a:latin typeface="Times New Roman" panose="02020603050405020304" pitchFamily="18" charset="0"/>
        <a:ea typeface="新宋体-18030" pitchFamily="49" charset="-122"/>
        <a:cs typeface="+mn-cs"/>
      </a:defRPr>
    </a:lvl2pPr>
    <a:lvl3pPr marL="914400" algn="l" rtl="0" eaLnBrk="0" fontAlgn="base" hangingPunct="0">
      <a:spcBef>
        <a:spcPct val="0"/>
      </a:spcBef>
      <a:spcAft>
        <a:spcPct val="0"/>
      </a:spcAft>
      <a:defRPr sz="2400" b="1" kern="1200">
        <a:solidFill>
          <a:srgbClr val="FFFFFF"/>
        </a:solidFill>
        <a:latin typeface="Times New Roman" panose="02020603050405020304" pitchFamily="18" charset="0"/>
        <a:ea typeface="新宋体-18030" pitchFamily="49" charset="-122"/>
        <a:cs typeface="+mn-cs"/>
      </a:defRPr>
    </a:lvl3pPr>
    <a:lvl4pPr marL="1371600" algn="l" rtl="0" eaLnBrk="0" fontAlgn="base" hangingPunct="0">
      <a:spcBef>
        <a:spcPct val="0"/>
      </a:spcBef>
      <a:spcAft>
        <a:spcPct val="0"/>
      </a:spcAft>
      <a:defRPr sz="2400" b="1" kern="1200">
        <a:solidFill>
          <a:srgbClr val="FFFFFF"/>
        </a:solidFill>
        <a:latin typeface="Times New Roman" panose="02020603050405020304" pitchFamily="18" charset="0"/>
        <a:ea typeface="新宋体-18030" pitchFamily="49" charset="-122"/>
        <a:cs typeface="+mn-cs"/>
      </a:defRPr>
    </a:lvl4pPr>
    <a:lvl5pPr marL="1828800" algn="l" rtl="0" eaLnBrk="0" fontAlgn="base" hangingPunct="0">
      <a:spcBef>
        <a:spcPct val="0"/>
      </a:spcBef>
      <a:spcAft>
        <a:spcPct val="0"/>
      </a:spcAft>
      <a:defRPr sz="2400" b="1" kern="1200">
        <a:solidFill>
          <a:srgbClr val="FFFFFF"/>
        </a:solidFill>
        <a:latin typeface="Times New Roman" panose="02020603050405020304" pitchFamily="18" charset="0"/>
        <a:ea typeface="新宋体-18030" pitchFamily="49" charset="-122"/>
        <a:cs typeface="+mn-cs"/>
      </a:defRPr>
    </a:lvl5pPr>
    <a:lvl6pPr marL="2286000" algn="l" defTabSz="914400" rtl="0" eaLnBrk="1" latinLnBrk="0" hangingPunct="1">
      <a:defRPr sz="2400" b="1" kern="1200">
        <a:solidFill>
          <a:srgbClr val="FFFFFF"/>
        </a:solidFill>
        <a:latin typeface="Times New Roman" panose="02020603050405020304" pitchFamily="18" charset="0"/>
        <a:ea typeface="新宋体-18030" pitchFamily="49" charset="-122"/>
        <a:cs typeface="+mn-cs"/>
      </a:defRPr>
    </a:lvl6pPr>
    <a:lvl7pPr marL="2743200" algn="l" defTabSz="914400" rtl="0" eaLnBrk="1" latinLnBrk="0" hangingPunct="1">
      <a:defRPr sz="2400" b="1" kern="1200">
        <a:solidFill>
          <a:srgbClr val="FFFFFF"/>
        </a:solidFill>
        <a:latin typeface="Times New Roman" panose="02020603050405020304" pitchFamily="18" charset="0"/>
        <a:ea typeface="新宋体-18030" pitchFamily="49" charset="-122"/>
        <a:cs typeface="+mn-cs"/>
      </a:defRPr>
    </a:lvl7pPr>
    <a:lvl8pPr marL="3200400" algn="l" defTabSz="914400" rtl="0" eaLnBrk="1" latinLnBrk="0" hangingPunct="1">
      <a:defRPr sz="2400" b="1" kern="1200">
        <a:solidFill>
          <a:srgbClr val="FFFFFF"/>
        </a:solidFill>
        <a:latin typeface="Times New Roman" panose="02020603050405020304" pitchFamily="18" charset="0"/>
        <a:ea typeface="新宋体-18030" pitchFamily="49" charset="-122"/>
        <a:cs typeface="+mn-cs"/>
      </a:defRPr>
    </a:lvl8pPr>
    <a:lvl9pPr marL="3657600" algn="l" defTabSz="914400" rtl="0" eaLnBrk="1" latinLnBrk="0" hangingPunct="1">
      <a:defRPr sz="2400" b="1" kern="1200">
        <a:solidFill>
          <a:srgbClr val="FFFFFF"/>
        </a:solidFill>
        <a:latin typeface="Times New Roman" panose="02020603050405020304" pitchFamily="18" charset="0"/>
        <a:ea typeface="新宋体-18030" pitchFamily="49"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D2C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1" autoAdjust="0"/>
    <p:restoredTop sz="83775" autoAdjust="0"/>
  </p:normalViewPr>
  <p:slideViewPr>
    <p:cSldViewPr showGuides="1">
      <p:cViewPr varScale="1">
        <p:scale>
          <a:sx n="92" d="100"/>
          <a:sy n="92" d="100"/>
        </p:scale>
        <p:origin x="84" y="208"/>
      </p:cViewPr>
      <p:guideLst>
        <p:guide orient="horz" pos="2188"/>
        <p:guide pos="3839"/>
      </p:guideLst>
    </p:cSldViewPr>
  </p:slideViewPr>
  <p:outlineViewPr>
    <p:cViewPr>
      <p:scale>
        <a:sx n="33" d="100"/>
        <a:sy n="33" d="100"/>
      </p:scale>
      <p:origin x="0" y="7627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buClrTx/>
              <a:buFontTx/>
              <a:buNone/>
              <a:defRPr kumimoji="1" sz="1200" b="0">
                <a:solidFill>
                  <a:schemeClr val="tx1"/>
                </a:solidFill>
                <a:ea typeface="宋体" panose="02010600030101010101"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buClrTx/>
              <a:buFontTx/>
              <a:buNone/>
              <a:defRPr kumimoji="1" sz="1200" b="0">
                <a:solidFill>
                  <a:schemeClr val="tx1"/>
                </a:solidFill>
                <a:ea typeface="宋体" panose="02010600030101010101"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buClrTx/>
              <a:buFontTx/>
              <a:buNone/>
              <a:defRPr kumimoji="1" sz="1200" b="0">
                <a:solidFill>
                  <a:schemeClr val="tx1"/>
                </a:solidFill>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b="0">
                <a:solidFill>
                  <a:schemeClr val="tx1"/>
                </a:solidFill>
                <a:ea typeface="宋体" panose="02010600030101010101" pitchFamily="2" charset="-122"/>
              </a:defRPr>
            </a:lvl1pPr>
          </a:lstStyle>
          <a:p>
            <a:pPr>
              <a:defRPr/>
            </a:pPr>
            <a:fld id="{8FFDC401-1D22-47C8-AD5A-B4E451E933BE}"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终端采用</a:t>
            </a:r>
            <a:r>
              <a:rPr lang="en-US" altLang="zh-CN"/>
              <a:t>GUI</a:t>
            </a:r>
            <a:r>
              <a:rPr lang="zh-CN" altLang="en-US"/>
              <a:t>界面交互，使终端和</a:t>
            </a:r>
            <a:r>
              <a:rPr lang="en-US" altLang="zh-CN"/>
              <a:t>PC</a:t>
            </a:r>
            <a:r>
              <a:rPr lang="zh-CN" altLang="en-US"/>
              <a:t>通过串口实现终端嵌入式数据库的数据上传到</a:t>
            </a:r>
            <a:r>
              <a:rPr lang="en-US" altLang="zh-CN"/>
              <a:t>PC</a:t>
            </a:r>
            <a:r>
              <a:rPr lang="zh-CN" altLang="en-US"/>
              <a:t>端大容量数据库进行管理，反过来</a:t>
            </a:r>
            <a:r>
              <a:rPr lang="en-US" altLang="zh-CN"/>
              <a:t>PC</a:t>
            </a:r>
            <a:r>
              <a:rPr lang="zh-CN" altLang="en-US"/>
              <a:t>端数据库数据下载到终端</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Tokenizer</a:t>
            </a:r>
            <a:r>
              <a:rPr lang="zh-CN" altLang="en-US"/>
              <a:t>用于分词。</a:t>
            </a:r>
            <a:r>
              <a:rPr lang="en-US" altLang="zh-CN"/>
              <a:t>Parser</a:t>
            </a:r>
            <a:r>
              <a:rPr lang="zh-CN" altLang="en-US"/>
              <a:t>用于语法分析。</a:t>
            </a:r>
            <a:r>
              <a:rPr lang="en-US" altLang="zh-CN"/>
              <a:t>Code generator</a:t>
            </a:r>
            <a:r>
              <a:rPr lang="zh-CN" altLang="en-US"/>
              <a:t>生成可执行代码。</a:t>
            </a:r>
            <a:r>
              <a:rPr lang="en-US" altLang="zh-CN"/>
              <a:t>Pager</a:t>
            </a:r>
            <a:r>
              <a:rPr lang="zh-CN" altLang="en-US"/>
              <a:t>用于缓存且连接</a:t>
            </a:r>
            <a:r>
              <a:rPr lang="en-US" altLang="zh-CN"/>
              <a:t>OS Interface</a:t>
            </a:r>
            <a:r>
              <a:rPr lang="zh-CN" altLang="en-US"/>
              <a:t>对文件进行读写，对事务进行管理。</a:t>
            </a:r>
            <a:r>
              <a:rPr lang="en-US" altLang="zh-CN"/>
              <a:t>B-Tree</a:t>
            </a:r>
            <a:r>
              <a:rPr lang="zh-CN" altLang="en-US"/>
              <a:t>用于进行索引。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回调函数：例如使用了</a:t>
            </a:r>
            <a:r>
              <a:rPr lang="en-US" altLang="zh-CN"/>
              <a:t>SELECT</a:t>
            </a:r>
            <a:r>
              <a:rPr lang="zh-CN" altLang="en-US"/>
              <a:t>查找后，可以将查找结果作为回调函数参数传到回调函数，作出各种处理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a:xfrm>
            <a:off x="1" y="6318250"/>
            <a:ext cx="1200151"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a:xfrm>
            <a:off x="1" y="6308725"/>
            <a:ext cx="1200151" cy="457200"/>
          </a:xfrm>
        </p:spPr>
        <p:txBody>
          <a:bodyPr/>
          <a:lstStyle>
            <a:lvl1pPr>
              <a:defRPr/>
            </a:lvl1pPr>
          </a:lstStyle>
          <a:p>
            <a:pPr>
              <a:defRPr/>
            </a:pPr>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a:lvl1pPr>
          </a:lstStyle>
          <a:p>
            <a:pPr>
              <a:defRPr/>
            </a:pPr>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sldNum" sz="quarter" idx="10"/>
          </p:nvPr>
        </p:nvSpPr>
        <p:spPr>
          <a:xfrm>
            <a:off x="0" y="6308725"/>
            <a:ext cx="1295400" cy="457200"/>
          </a:xfrm>
        </p:spPr>
        <p:txBody>
          <a:bodyPr/>
          <a:lstStyle>
            <a:lvl1pPr>
              <a:defRPr/>
            </a:lvl1pPr>
          </a:lstStyle>
          <a:p>
            <a:pPr>
              <a:defRPr/>
            </a:pPr>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p>
        </p:txBody>
      </p:sp>
      <p:sp>
        <p:nvSpPr>
          <p:cNvPr id="5" name="Rectangle 6"/>
          <p:cNvSpPr>
            <a:spLocks noGrp="1" noChangeArrowheads="1"/>
          </p:cNvSpPr>
          <p:nvPr>
            <p:ph type="sldNum" sz="quarter" idx="10"/>
          </p:nvPr>
        </p:nvSpPr>
        <p:spPr>
          <a:xfrm>
            <a:off x="0" y="6237288"/>
            <a:ext cx="1295400" cy="457200"/>
          </a:xfrm>
        </p:spPr>
        <p:txBody>
          <a:bodyPr/>
          <a:lstStyle>
            <a:lvl1pPr>
              <a:defRPr/>
            </a:lvl1pPr>
          </a:lstStyle>
          <a:p>
            <a:pPr>
              <a:defRPr/>
            </a:pPr>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a:xfrm>
            <a:off x="0" y="6354763"/>
            <a:ext cx="1390651"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p:cNvSpPr>
            <a:spLocks noGrp="1" noChangeArrowheads="1"/>
          </p:cNvSpPr>
          <p:nvPr>
            <p:ph type="sldNum" sz="quarter" idx="10"/>
          </p:nvPr>
        </p:nvSpPr>
        <p:spPr>
          <a:xfrm>
            <a:off x="61385" y="6273800"/>
            <a:ext cx="1426633"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6"/>
          <p:cNvSpPr>
            <a:spLocks noGrp="1" noChangeArrowheads="1"/>
          </p:cNvSpPr>
          <p:nvPr>
            <p:ph type="sldNum" sz="quarter" idx="10"/>
          </p:nvPr>
        </p:nvSpPr>
        <p:spPr>
          <a:xfrm>
            <a:off x="46568" y="6343650"/>
            <a:ext cx="1056217"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Rectangle 6"/>
          <p:cNvSpPr>
            <a:spLocks noGrp="1" noChangeArrowheads="1"/>
          </p:cNvSpPr>
          <p:nvPr>
            <p:ph type="sldNum" sz="quarter" idx="10"/>
          </p:nvPr>
        </p:nvSpPr>
        <p:spPr>
          <a:xfrm>
            <a:off x="1" y="6308725"/>
            <a:ext cx="960967"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6"/>
          <p:cNvSpPr>
            <a:spLocks noGrp="1" noChangeArrowheads="1"/>
          </p:cNvSpPr>
          <p:nvPr>
            <p:ph type="sldNum" sz="quarter" idx="10"/>
          </p:nvPr>
        </p:nvSpPr>
        <p:spPr>
          <a:xfrm>
            <a:off x="46567" y="6237288"/>
            <a:ext cx="960967"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6"/>
          <p:cNvSpPr>
            <a:spLocks noGrp="1" noChangeArrowheads="1"/>
          </p:cNvSpPr>
          <p:nvPr>
            <p:ph type="sldNum" sz="quarter" idx="10"/>
          </p:nvPr>
        </p:nvSpPr>
        <p:spPr>
          <a:xfrm>
            <a:off x="0" y="6308725"/>
            <a:ext cx="1678517" cy="457200"/>
          </a:xfrm>
        </p:spPr>
        <p:txBody>
          <a:bodyPr/>
          <a:lstStyle>
            <a:lvl1pPr>
              <a:defRPr/>
            </a:lvl1pPr>
          </a:lstStyle>
          <a:p>
            <a:pPr>
              <a:defRPr/>
            </a:pPr>
            <a:endParaRPr lang="en-US" altLang="zh-CN"/>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6"/>
          <p:cNvSpPr>
            <a:spLocks noGrp="1" noChangeArrowheads="1"/>
          </p:cNvSpPr>
          <p:nvPr>
            <p:ph type="sldNum" sz="quarter" idx="10"/>
          </p:nvPr>
        </p:nvSpPr>
        <p:spPr>
          <a:xfrm>
            <a:off x="0" y="6262688"/>
            <a:ext cx="1295400" cy="457200"/>
          </a:xfrm>
        </p:spPr>
        <p:txBody>
          <a:bodyPr/>
          <a:lstStyle>
            <a:lvl1pPr>
              <a:defRPr/>
            </a:lvl1pPr>
          </a:lstStyle>
          <a:p>
            <a:pPr>
              <a:defRPr/>
            </a:pPr>
            <a:endParaRPr lang="en-US" altLang="zh-CN"/>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4"/>
          <p:cNvSpPr>
            <a:spLocks noGrp="1" noChangeArrowheads="1"/>
          </p:cNvSpPr>
          <p:nvPr>
            <p:ph type="body" idx="1"/>
          </p:nvPr>
        </p:nvSpPr>
        <p:spPr bwMode="auto">
          <a:xfrm>
            <a:off x="431801" y="865188"/>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p:txBody>
      </p:sp>
      <p:grpSp>
        <p:nvGrpSpPr>
          <p:cNvPr id="4100" name="Group 21"/>
          <p:cNvGrpSpPr/>
          <p:nvPr/>
        </p:nvGrpSpPr>
        <p:grpSpPr bwMode="auto">
          <a:xfrm>
            <a:off x="0" y="6218238"/>
            <a:ext cx="12192000" cy="19050"/>
            <a:chOff x="0" y="3917"/>
            <a:chExt cx="5760" cy="12"/>
          </a:xfrm>
        </p:grpSpPr>
        <p:sp>
          <p:nvSpPr>
            <p:cNvPr id="4103" name="Freeform 17"/>
            <p:cNvSpPr/>
            <p:nvPr/>
          </p:nvSpPr>
          <p:spPr bwMode="ltGray">
            <a:xfrm>
              <a:off x="767" y="3917"/>
              <a:ext cx="252" cy="12"/>
            </a:xfrm>
            <a:custGeom>
              <a:avLst/>
              <a:gdLst>
                <a:gd name="T0" fmla="*/ 288 w 251"/>
                <a:gd name="T1" fmla="*/ 0 h 12"/>
                <a:gd name="T2" fmla="*/ 0 w 251"/>
                <a:gd name="T3" fmla="*/ 0 h 12"/>
                <a:gd name="T4" fmla="*/ 0 w 251"/>
                <a:gd name="T5" fmla="*/ 12 h 12"/>
                <a:gd name="T6" fmla="*/ 288 w 251"/>
                <a:gd name="T7" fmla="*/ 12 h 12"/>
                <a:gd name="T8" fmla="*/ 288 w 251"/>
                <a:gd name="T9" fmla="*/ 0 h 12"/>
                <a:gd name="T10" fmla="*/ 288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104" name="Freeform 18"/>
            <p:cNvSpPr/>
            <p:nvPr/>
          </p:nvSpPr>
          <p:spPr bwMode="ltGray">
            <a:xfrm>
              <a:off x="0" y="3917"/>
              <a:ext cx="351" cy="12"/>
            </a:xfrm>
            <a:custGeom>
              <a:avLst/>
              <a:gdLst>
                <a:gd name="T0" fmla="*/ 0 w 251"/>
                <a:gd name="T1" fmla="*/ 0 h 12"/>
                <a:gd name="T2" fmla="*/ 0 w 251"/>
                <a:gd name="T3" fmla="*/ 12 h 12"/>
                <a:gd name="T4" fmla="*/ 61462312 w 251"/>
                <a:gd name="T5" fmla="*/ 12 h 12"/>
                <a:gd name="T6" fmla="*/ 61462312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105" name="Freeform 19"/>
            <p:cNvSpPr/>
            <p:nvPr/>
          </p:nvSpPr>
          <p:spPr bwMode="ltGray">
            <a:xfrm>
              <a:off x="1021" y="3917"/>
              <a:ext cx="4739" cy="12"/>
            </a:xfrm>
            <a:custGeom>
              <a:avLst/>
              <a:gdLst>
                <a:gd name="T0" fmla="*/ 5311 w 4724"/>
                <a:gd name="T1" fmla="*/ 0 h 12"/>
                <a:gd name="T2" fmla="*/ 0 w 4724"/>
                <a:gd name="T3" fmla="*/ 0 h 12"/>
                <a:gd name="T4" fmla="*/ 0 w 4724"/>
                <a:gd name="T5" fmla="*/ 12 h 12"/>
                <a:gd name="T6" fmla="*/ 5311 w 4724"/>
                <a:gd name="T7" fmla="*/ 12 h 12"/>
                <a:gd name="T8" fmla="*/ 5311 w 4724"/>
                <a:gd name="T9" fmla="*/ 0 h 12"/>
                <a:gd name="T10" fmla="*/ 5311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1572" name="Freeform 20"/>
            <p:cNvSpPr/>
            <p:nvPr/>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sz="2400">
                <a:ea typeface="黑体" panose="02010609060101010101" pitchFamily="2" charset="-122"/>
              </a:endParaRPr>
            </a:p>
          </p:txBody>
        </p:sp>
      </p:grpSp>
      <p:pic>
        <p:nvPicPr>
          <p:cNvPr id="4101" name="图片 1"/>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352584" y="1"/>
            <a:ext cx="792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078818" y="638175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outerShdw blurRad="38100" dist="38100" dir="2700000" algn="tl">
                    <a:srgbClr val="C0C0C0"/>
                  </a:outerShdw>
                </a:effectLst>
                <a:latin typeface="Times New Roman" panose="02020603050405020304" pitchFamily="18"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animEffect transition="in" filter="diamond(in)">
                                      <p:cBhvr>
                                        <p:cTn id="11" dur="2000"/>
                                        <p:tgtEl>
                                          <p:spTgt spid="1027">
                                            <p:txEl>
                                              <p:pRg st="0" end="0"/>
                                            </p:txEl>
                                          </p:spTgt>
                                        </p:tgtEl>
                                      </p:cBhvr>
                                    </p:animEffect>
                                  </p:childTnLst>
                                </p:cTn>
                              </p:par>
                              <p:par>
                                <p:cTn id="12" presetID="8" presetClass="entr" presetSubtype="16" fill="hold" grpId="0" nodeType="withEffect">
                                  <p:stCondLst>
                                    <p:cond delay="0"/>
                                  </p:stCondLst>
                                  <p:childTnLst>
                                    <p:set>
                                      <p:cBhvr>
                                        <p:cTn id="13" dur="1" fill="hold">
                                          <p:stCondLst>
                                            <p:cond delay="0"/>
                                          </p:stCondLst>
                                        </p:cTn>
                                        <p:tgtEl>
                                          <p:spTgt spid="1027">
                                            <p:txEl>
                                              <p:pRg st="1" end="1"/>
                                            </p:txEl>
                                          </p:spTgt>
                                        </p:tgtEl>
                                        <p:attrNameLst>
                                          <p:attrName>style.visibility</p:attrName>
                                        </p:attrNameLst>
                                      </p:cBhvr>
                                      <p:to>
                                        <p:strVal val="visible"/>
                                      </p:to>
                                    </p:set>
                                    <p:animEffect transition="in" filter="diamond(in)">
                                      <p:cBhvr>
                                        <p:cTn id="14" dur="2000"/>
                                        <p:tgtEl>
                                          <p:spTgt spid="1027">
                                            <p:txEl>
                                              <p:pRg st="1" end="1"/>
                                            </p:txEl>
                                          </p:spTgt>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diamond(in)">
                                      <p:cBhvr>
                                        <p:cTn id="17" dur="2000"/>
                                        <p:tgtEl>
                                          <p:spTgt spid="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2000"/>
                        <p:tgtEl>
                          <p:spTgt spid="1027"/>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2000"/>
                        <p:tgtEl>
                          <p:spTgt spid="1027"/>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2000"/>
                        <p:tgtEl>
                          <p:spTgt spid="1027"/>
                        </p:tgtEl>
                      </p:cBhvr>
                    </p:animEffect>
                  </p:childTnLst>
                </p:cTn>
              </p:par>
            </p:tnLst>
          </p:tmpl>
        </p:tmplLst>
      </p:bldP>
    </p:bldLst>
  </p:timing>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oracle.com/database/technologies/related/berkeleydb-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ctrTitle"/>
          </p:nvPr>
        </p:nvSpPr>
        <p:spPr>
          <a:xfrm>
            <a:off x="1415480" y="1484784"/>
            <a:ext cx="8496944" cy="2952328"/>
          </a:xfrm>
        </p:spPr>
        <p:txBody>
          <a:bodyPr/>
          <a:lstStyle/>
          <a:p>
            <a:pPr algn="ctr" eaLnBrk="1" hangingPunct="1">
              <a:lnSpc>
                <a:spcPct val="150000"/>
              </a:lnSpc>
            </a:pPr>
            <a:r>
              <a:rPr lang="zh-CN" altLang="en-US" sz="4400" dirty="0">
                <a:solidFill>
                  <a:schemeClr val="tx1"/>
                </a:solidFill>
                <a:latin typeface="楷体" panose="02010609060101010101" pitchFamily="49" charset="-122"/>
                <a:ea typeface="楷体" panose="02010609060101010101" pitchFamily="49" charset="-122"/>
              </a:rPr>
              <a:t>第七章 </a:t>
            </a:r>
            <a:r>
              <a:rPr lang="zh-CN" altLang="en-GB" sz="4400" dirty="0">
                <a:solidFill>
                  <a:schemeClr val="tx1"/>
                </a:solidFill>
                <a:latin typeface="楷体" panose="02010609060101010101" pitchFamily="49" charset="-122"/>
                <a:ea typeface="楷体" panose="02010609060101010101" pitchFamily="49" charset="-122"/>
              </a:rPr>
              <a:t>嵌入式数据库</a:t>
            </a:r>
            <a:r>
              <a:rPr lang="zh-CN" altLang="en-US" sz="4400" dirty="0">
                <a:solidFill>
                  <a:schemeClr val="tx1"/>
                </a:solidFill>
                <a:latin typeface="楷体" panose="02010609060101010101" pitchFamily="49" charset="-122"/>
                <a:ea typeface="楷体" panose="02010609060101010101" pitchFamily="49" charset="-122"/>
              </a:rPr>
              <a:t>原理与应用</a:t>
            </a:r>
            <a:r>
              <a:rPr lang="zh-CN" altLang="en-GB" sz="4400" dirty="0">
                <a:solidFill>
                  <a:schemeClr val="tx1"/>
                </a:solidFill>
                <a:latin typeface="楷体" panose="02010609060101010101" pitchFamily="49" charset="-122"/>
                <a:ea typeface="楷体" panose="02010609060101010101" pitchFamily="49" charset="-122"/>
              </a:rPr>
              <a:t> </a:t>
            </a:r>
            <a:endParaRPr lang="zh-CN" altLang="en-US" sz="4400"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strip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263352" y="764704"/>
            <a:ext cx="11449272" cy="4392613"/>
          </a:xfrm>
        </p:spPr>
        <p:txBody>
          <a:bodyPr/>
          <a:lstStyle/>
          <a:p>
            <a:pPr marL="0" indent="0" eaLnBrk="1" hangingPunct="1">
              <a:lnSpc>
                <a:spcPct val="150000"/>
              </a:lnSpc>
              <a:buNone/>
            </a:pPr>
            <a:r>
              <a:rPr lang="en-US" altLang="zh-CN" dirty="0">
                <a:latin typeface="Times New Roman" panose="02020603050405020304" pitchFamily="18" charset="0"/>
              </a:rPr>
              <a:t>2</a:t>
            </a:r>
            <a:r>
              <a:rPr lang="zh-CN" altLang="en-US" dirty="0">
                <a:latin typeface="Times New Roman" panose="02020603050405020304" pitchFamily="18" charset="0"/>
              </a:rPr>
              <a:t>）</a:t>
            </a:r>
            <a:r>
              <a:rPr lang="zh-CN" altLang="en-GB" dirty="0">
                <a:latin typeface="Times New Roman" panose="02020603050405020304" pitchFamily="18" charset="0"/>
              </a:rPr>
              <a:t>可靠性</a:t>
            </a:r>
          </a:p>
          <a:p>
            <a:pPr lvl="1" algn="just" eaLnBrk="1" hangingPunct="1">
              <a:lnSpc>
                <a:spcPct val="150000"/>
              </a:lnSpc>
            </a:pPr>
            <a:r>
              <a:rPr lang="zh-CN" altLang="en-GB" sz="2330" b="0" dirty="0">
                <a:latin typeface="Times New Roman" panose="02020603050405020304" pitchFamily="18" charset="0"/>
              </a:rPr>
              <a:t>嵌入式系统必须能够在</a:t>
            </a:r>
            <a:r>
              <a:rPr lang="zh-CN" altLang="en-GB" sz="2330" dirty="0">
                <a:solidFill>
                  <a:srgbClr val="FF0000"/>
                </a:solidFill>
                <a:latin typeface="Times New Roman" panose="02020603050405020304" pitchFamily="18" charset="0"/>
              </a:rPr>
              <a:t>没有人工干预的情况下，长时间不间断地运行</a:t>
            </a:r>
            <a:r>
              <a:rPr lang="zh-CN" altLang="en-GB" sz="2330" b="0" dirty="0">
                <a:latin typeface="Times New Roman" panose="02020603050405020304" pitchFamily="18" charset="0"/>
              </a:rPr>
              <a:t>。同时要求数据库操作具备可预知性，而且系统的大小和性能也都必须是可预知的，这样才能保证系统的性能。嵌入式系统中会不可避免地与底层硬件打交道，因此在数据管理时，也要有</a:t>
            </a:r>
            <a:r>
              <a:rPr lang="zh-CN" altLang="en-GB" sz="2330" dirty="0">
                <a:solidFill>
                  <a:srgbClr val="FF0000"/>
                </a:solidFill>
                <a:latin typeface="Times New Roman" panose="02020603050405020304" pitchFamily="18" charset="0"/>
              </a:rPr>
              <a:t>底层控制的能力</a:t>
            </a:r>
            <a:r>
              <a:rPr lang="zh-CN" altLang="en-GB" sz="2330" b="0" dirty="0">
                <a:latin typeface="Times New Roman" panose="02020603050405020304" pitchFamily="18" charset="0"/>
              </a:rPr>
              <a:t>，如什么时候会发生磁盘操作，磁盘操作的次数，如何控制等。底层控制的能力是决定数据库管理操作的关键。 </a:t>
            </a:r>
            <a:endParaRPr lang="zh-CN" altLang="en-US" sz="2330" b="0" dirty="0">
              <a:latin typeface="Times New Roman" panose="02020603050405020304" pitchFamily="18" charset="0"/>
            </a:endParaRPr>
          </a:p>
        </p:txBody>
      </p:sp>
      <p:sp>
        <p:nvSpPr>
          <p:cNvPr id="2" name="标题 1">
            <a:extLst>
              <a:ext uri="{FF2B5EF4-FFF2-40B4-BE49-F238E27FC236}">
                <a16:creationId xmlns:a16="http://schemas.microsoft.com/office/drawing/2014/main" id="{94000460-839C-23F3-72D4-2BF1480B3C04}"/>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7D91CD0D-FA37-70C4-39AF-B31B7CF50F49}"/>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1344" y="836712"/>
            <a:ext cx="11665296" cy="4895625"/>
          </a:xfrm>
        </p:spPr>
        <p:txBody>
          <a:bodyPr/>
          <a:lstStyle/>
          <a:p>
            <a:pPr marL="0" indent="0" eaLnBrk="1" hangingPunct="1">
              <a:lnSpc>
                <a:spcPct val="150000"/>
              </a:lnSpc>
              <a:buNone/>
            </a:pPr>
            <a:r>
              <a:rPr lang="en-US" altLang="zh-CN" dirty="0">
                <a:latin typeface="Times New Roman" panose="02020603050405020304" pitchFamily="18" charset="0"/>
              </a:rPr>
              <a:t>3</a:t>
            </a:r>
            <a:r>
              <a:rPr lang="zh-CN" altLang="en-US" dirty="0">
                <a:latin typeface="Times New Roman" panose="02020603050405020304" pitchFamily="18" charset="0"/>
              </a:rPr>
              <a:t>）</a:t>
            </a:r>
            <a:r>
              <a:rPr lang="zh-CN" altLang="en-GB" dirty="0">
                <a:latin typeface="Times New Roman" panose="02020603050405020304" pitchFamily="18" charset="0"/>
              </a:rPr>
              <a:t>实时性</a:t>
            </a:r>
          </a:p>
          <a:p>
            <a:pPr lvl="1" algn="just" eaLnBrk="1" hangingPunct="1">
              <a:lnSpc>
                <a:spcPct val="150000"/>
              </a:lnSpc>
            </a:pPr>
            <a:r>
              <a:rPr lang="zh-CN" altLang="en-GB" sz="2330" b="0" dirty="0">
                <a:latin typeface="Times New Roman" panose="02020603050405020304" pitchFamily="18" charset="0"/>
              </a:rPr>
              <a:t>实时性和嵌入性是分不开的。只有具有了嵌入性的数据库才能够第一时间得到系统的资源，对系统的请求在第一时间内做出响应。但是，并不是具有嵌入性就一定具有实时性。</a:t>
            </a:r>
            <a:r>
              <a:rPr lang="zh-CN" altLang="en-GB" sz="2330" dirty="0">
                <a:solidFill>
                  <a:srgbClr val="FF0000"/>
                </a:solidFill>
                <a:latin typeface="Times New Roman" panose="02020603050405020304" pitchFamily="18" charset="0"/>
              </a:rPr>
              <a:t>要想嵌入式数据库具有很好的实时性，必须做很多额外的工作。</a:t>
            </a:r>
            <a:endParaRPr lang="en-US" altLang="zh-CN" sz="2330" b="0" dirty="0">
              <a:latin typeface="Times New Roman" panose="02020603050405020304" pitchFamily="18" charset="0"/>
            </a:endParaRPr>
          </a:p>
          <a:p>
            <a:pPr marL="0" indent="0" eaLnBrk="1" hangingPunct="1">
              <a:lnSpc>
                <a:spcPct val="150000"/>
              </a:lnSpc>
              <a:buNone/>
            </a:pPr>
            <a:r>
              <a:rPr lang="en-US" altLang="zh-CN" dirty="0">
                <a:latin typeface="Times New Roman" panose="02020603050405020304" pitchFamily="18" charset="0"/>
              </a:rPr>
              <a:t>4</a:t>
            </a:r>
            <a:r>
              <a:rPr lang="zh-CN" altLang="en-US" dirty="0">
                <a:latin typeface="Times New Roman" panose="02020603050405020304" pitchFamily="18" charset="0"/>
              </a:rPr>
              <a:t>）</a:t>
            </a:r>
            <a:r>
              <a:rPr lang="zh-CN" altLang="en-GB" dirty="0">
                <a:latin typeface="Times New Roman" panose="02020603050405020304" pitchFamily="18" charset="0"/>
              </a:rPr>
              <a:t>移动性</a:t>
            </a:r>
          </a:p>
          <a:p>
            <a:pPr lvl="1" algn="just" eaLnBrk="1" hangingPunct="1">
              <a:lnSpc>
                <a:spcPct val="150000"/>
              </a:lnSpc>
            </a:pPr>
            <a:r>
              <a:rPr lang="zh-CN" altLang="en-GB" sz="2330" b="0" dirty="0">
                <a:latin typeface="Times New Roman" panose="02020603050405020304" pitchFamily="18" charset="0"/>
              </a:rPr>
              <a:t>是目前在国内提的比较多的一个说法，</a:t>
            </a:r>
            <a:r>
              <a:rPr lang="zh-CN" altLang="en-GB" sz="2330" dirty="0">
                <a:solidFill>
                  <a:srgbClr val="FF0000"/>
                </a:solidFill>
                <a:latin typeface="Times New Roman" panose="02020603050405020304" pitchFamily="18" charset="0"/>
              </a:rPr>
              <a:t>这和目前国内移动设备的大规模应用有关。</a:t>
            </a:r>
            <a:r>
              <a:rPr lang="zh-CN" altLang="en-GB" sz="2330" b="0" dirty="0">
                <a:latin typeface="Times New Roman" panose="02020603050405020304" pitchFamily="18" charset="0"/>
              </a:rPr>
              <a:t>可以这么说，具有嵌入性的数据库一定具有比较好的移动性，但是具有比较好的移动性的数据库，不一定具有嵌入性。</a:t>
            </a:r>
            <a:endParaRPr lang="zh-CN" altLang="en-US" sz="2330" b="0" dirty="0">
              <a:latin typeface="Times New Roman" panose="02020603050405020304" pitchFamily="18" charset="0"/>
            </a:endParaRPr>
          </a:p>
        </p:txBody>
      </p:sp>
      <p:sp>
        <p:nvSpPr>
          <p:cNvPr id="2" name="标题 1">
            <a:extLst>
              <a:ext uri="{FF2B5EF4-FFF2-40B4-BE49-F238E27FC236}">
                <a16:creationId xmlns:a16="http://schemas.microsoft.com/office/drawing/2014/main" id="{E673510F-7227-7E35-32DA-0DA14EFE605B}"/>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7AA16750-4115-9B2B-106E-495BB58A73FE}"/>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76835" y="764540"/>
            <a:ext cx="11779885" cy="5039995"/>
          </a:xfrm>
        </p:spPr>
        <p:txBody>
          <a:bodyPr>
            <a:noAutofit/>
          </a:bodyPr>
          <a:lstStyle/>
          <a:p>
            <a:pPr marL="0" indent="0" eaLnBrk="1" hangingPunct="1">
              <a:lnSpc>
                <a:spcPct val="150000"/>
              </a:lnSpc>
              <a:buNone/>
              <a:defRPr/>
            </a:pPr>
            <a:r>
              <a:rPr lang="en-US" altLang="zh-CN" dirty="0">
                <a:latin typeface="Times New Roman" panose="02020603050405020304" pitchFamily="18" charset="0"/>
              </a:rPr>
              <a:t>5</a:t>
            </a:r>
            <a:r>
              <a:rPr lang="zh-CN" altLang="en-US" dirty="0">
                <a:latin typeface="Times New Roman" panose="02020603050405020304" pitchFamily="18" charset="0"/>
              </a:rPr>
              <a:t>）</a:t>
            </a:r>
            <a:r>
              <a:rPr lang="zh-CN" altLang="en-GB" dirty="0">
                <a:latin typeface="Times New Roman" panose="02020603050405020304" pitchFamily="18" charset="0"/>
              </a:rPr>
              <a:t>可定制性</a:t>
            </a:r>
          </a:p>
          <a:p>
            <a:pPr lvl="1" algn="just" eaLnBrk="1" hangingPunct="1">
              <a:lnSpc>
                <a:spcPct val="150000"/>
              </a:lnSpc>
              <a:defRPr/>
            </a:pPr>
            <a:r>
              <a:rPr lang="zh-CN" altLang="en-GB" sz="2330" b="0" dirty="0">
                <a:latin typeface="Times New Roman" panose="02020603050405020304" pitchFamily="18" charset="0"/>
              </a:rPr>
              <a:t>在嵌入式场合显得尤为重要。</a:t>
            </a:r>
          </a:p>
          <a:p>
            <a:pPr lvl="1" algn="just" eaLnBrk="1" hangingPunct="1">
              <a:lnSpc>
                <a:spcPct val="150000"/>
              </a:lnSpc>
              <a:defRPr/>
            </a:pPr>
            <a:r>
              <a:rPr lang="zh-CN" altLang="en-GB" sz="2330" b="0" dirty="0">
                <a:latin typeface="Times New Roman" panose="02020603050405020304" pitchFamily="18" charset="0"/>
              </a:rPr>
              <a:t>首先</a:t>
            </a:r>
            <a:r>
              <a:rPr lang="zh-CN" altLang="en-GB" sz="2330" dirty="0">
                <a:solidFill>
                  <a:srgbClr val="FF0000"/>
                </a:solidFill>
                <a:latin typeface="Times New Roman" panose="02020603050405020304" pitchFamily="18" charset="0"/>
              </a:rPr>
              <a:t>嵌入式场合硬件和软件的平台都是千差万别</a:t>
            </a:r>
            <a:r>
              <a:rPr lang="zh-CN" altLang="en-GB" sz="2330" b="0" dirty="0">
                <a:latin typeface="Times New Roman" panose="02020603050405020304" pitchFamily="18" charset="0"/>
              </a:rPr>
              <a:t>，基本都是客户根据需要自己选择的结果。所以嵌入式场合的数据库必须能够支持非常多的平台。</a:t>
            </a:r>
          </a:p>
          <a:p>
            <a:pPr lvl="1" algn="just" eaLnBrk="1" hangingPunct="1">
              <a:lnSpc>
                <a:spcPct val="150000"/>
              </a:lnSpc>
              <a:defRPr/>
            </a:pPr>
            <a:r>
              <a:rPr lang="zh-CN" altLang="en-GB" sz="2330" b="0" dirty="0">
                <a:latin typeface="Times New Roman" panose="02020603050405020304" pitchFamily="18" charset="0"/>
              </a:rPr>
              <a:t>同时，数据存储要支持常见的存储设备，如</a:t>
            </a:r>
            <a:r>
              <a:rPr lang="en-GB" altLang="zh-CN" sz="2330" b="0" dirty="0">
                <a:latin typeface="Times New Roman" panose="02020603050405020304" pitchFamily="18" charset="0"/>
              </a:rPr>
              <a:t>CF/Flash/HD</a:t>
            </a:r>
            <a:r>
              <a:rPr lang="zh-CN" altLang="en-GB" sz="2330" b="0" dirty="0">
                <a:latin typeface="Times New Roman" panose="02020603050405020304" pitchFamily="18" charset="0"/>
              </a:rPr>
              <a:t>等。</a:t>
            </a:r>
          </a:p>
          <a:p>
            <a:pPr lvl="1" algn="just" eaLnBrk="1" hangingPunct="1">
              <a:lnSpc>
                <a:spcPct val="150000"/>
              </a:lnSpc>
              <a:defRPr/>
            </a:pPr>
            <a:r>
              <a:rPr lang="zh-CN" altLang="en-GB" sz="2330" b="0" dirty="0">
                <a:latin typeface="Times New Roman" panose="02020603050405020304" pitchFamily="18" charset="0"/>
              </a:rPr>
              <a:t>多进程和多线程是必备的，现在的嵌入式系统已经远远不是当初的简单的编程，代码量增大，功能日益复杂，所以必然要支持多线程和多进程。</a:t>
            </a:r>
          </a:p>
          <a:p>
            <a:pPr lvl="1" algn="just" eaLnBrk="1" hangingPunct="1">
              <a:lnSpc>
                <a:spcPct val="150000"/>
              </a:lnSpc>
              <a:defRPr/>
            </a:pPr>
            <a:r>
              <a:rPr lang="en-GB" altLang="zh-CN" sz="2330" dirty="0">
                <a:solidFill>
                  <a:srgbClr val="FF0000"/>
                </a:solidFill>
                <a:latin typeface="Times New Roman" panose="02020603050405020304" pitchFamily="18" charset="0"/>
              </a:rPr>
              <a:t>C/C++</a:t>
            </a:r>
            <a:r>
              <a:rPr lang="zh-CN" altLang="en-GB" sz="2330" dirty="0">
                <a:solidFill>
                  <a:srgbClr val="FF0000"/>
                </a:solidFill>
                <a:latin typeface="Times New Roman" panose="02020603050405020304" pitchFamily="18" charset="0"/>
              </a:rPr>
              <a:t>和</a:t>
            </a:r>
            <a:r>
              <a:rPr lang="en-GB" altLang="zh-CN" sz="2330" dirty="0">
                <a:solidFill>
                  <a:srgbClr val="FF0000"/>
                </a:solidFill>
                <a:latin typeface="Times New Roman" panose="02020603050405020304" pitchFamily="18" charset="0"/>
              </a:rPr>
              <a:t>SQL</a:t>
            </a:r>
            <a:r>
              <a:rPr lang="zh-CN" altLang="en-GB" sz="2330" dirty="0">
                <a:solidFill>
                  <a:srgbClr val="FF0000"/>
                </a:solidFill>
                <a:latin typeface="Times New Roman" panose="02020603050405020304" pitchFamily="18" charset="0"/>
              </a:rPr>
              <a:t>接口的支持</a:t>
            </a:r>
            <a:r>
              <a:rPr lang="zh-CN" altLang="en-GB" sz="2330" b="0" dirty="0">
                <a:latin typeface="Times New Roman" panose="02020603050405020304" pitchFamily="18" charset="0"/>
              </a:rPr>
              <a:t>也是必备的，同时嵌入式场合用的最多的标准的</a:t>
            </a:r>
            <a:r>
              <a:rPr lang="en-GB" altLang="zh-CN" sz="2330" b="0" dirty="0">
                <a:latin typeface="Times New Roman" panose="02020603050405020304" pitchFamily="18" charset="0"/>
              </a:rPr>
              <a:t>C/C++</a:t>
            </a:r>
            <a:r>
              <a:rPr lang="zh-CN" altLang="en-GB" sz="2330" b="0" dirty="0">
                <a:latin typeface="Times New Roman" panose="02020603050405020304" pitchFamily="18" charset="0"/>
              </a:rPr>
              <a:t>接口。</a:t>
            </a:r>
          </a:p>
        </p:txBody>
      </p:sp>
      <p:sp>
        <p:nvSpPr>
          <p:cNvPr id="2" name="标题 1">
            <a:extLst>
              <a:ext uri="{FF2B5EF4-FFF2-40B4-BE49-F238E27FC236}">
                <a16:creationId xmlns:a16="http://schemas.microsoft.com/office/drawing/2014/main" id="{9FD8BB56-478D-8B6F-BD85-48C2C1DFA773}"/>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E194D814-2A3B-1799-7CE4-9F8D3D80A4B4}"/>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155885" y="1044017"/>
            <a:ext cx="11737304" cy="4769965"/>
          </a:xfrm>
        </p:spPr>
        <p:txBody>
          <a:bodyPr/>
          <a:lstStyle/>
          <a:p>
            <a:pPr eaLnBrk="1" hangingPunct="1">
              <a:lnSpc>
                <a:spcPct val="150000"/>
              </a:lnSpc>
            </a:pPr>
            <a:r>
              <a:rPr lang="zh-CN" altLang="en-GB" dirty="0">
                <a:solidFill>
                  <a:srgbClr val="FF0000"/>
                </a:solidFill>
                <a:latin typeface="Times New Roman" panose="02020603050405020304" pitchFamily="18" charset="0"/>
              </a:rPr>
              <a:t>面向软件嵌入数据库。</a:t>
            </a:r>
            <a:r>
              <a:rPr lang="zh-CN" altLang="en-GB" b="0" dirty="0">
                <a:latin typeface="Times New Roman" panose="02020603050405020304" pitchFamily="18" charset="0"/>
              </a:rPr>
              <a:t>它将数据库作为组件嵌入到其他的软件系统中。一般用在对数据库的</a:t>
            </a:r>
            <a:r>
              <a:rPr lang="zh-CN" altLang="en-GB" dirty="0">
                <a:solidFill>
                  <a:srgbClr val="FF0000"/>
                </a:solidFill>
                <a:latin typeface="Times New Roman" panose="02020603050405020304" pitchFamily="18" charset="0"/>
              </a:rPr>
              <a:t>安全性、稳定性和速度要求比较高</a:t>
            </a:r>
            <a:r>
              <a:rPr lang="zh-CN" altLang="en-GB" b="0" dirty="0">
                <a:latin typeface="Times New Roman" panose="02020603050405020304" pitchFamily="18" charset="0"/>
              </a:rPr>
              <a:t>的系统中。这种结构资源消耗低，最终用户不用维护数据库，甚至感受不到数据的存在。</a:t>
            </a:r>
          </a:p>
          <a:p>
            <a:pPr eaLnBrk="1" hangingPunct="1">
              <a:lnSpc>
                <a:spcPct val="150000"/>
              </a:lnSpc>
            </a:pPr>
            <a:r>
              <a:rPr lang="zh-CN" altLang="en-GB" dirty="0">
                <a:solidFill>
                  <a:srgbClr val="FF0000"/>
                </a:solidFill>
                <a:latin typeface="Times New Roman" panose="02020603050405020304" pitchFamily="18" charset="0"/>
              </a:rPr>
              <a:t>面向设备嵌入数据库。</a:t>
            </a:r>
            <a:r>
              <a:rPr lang="zh-CN" altLang="en-GB" b="0" dirty="0">
                <a:latin typeface="Times New Roman" panose="02020603050405020304" pitchFamily="18" charset="0"/>
              </a:rPr>
              <a:t>它将关系型数据库嵌入到设备当中去，作为设备数据处理的核心组件。这种场合要求数据库有</a:t>
            </a:r>
            <a:r>
              <a:rPr lang="zh-CN" altLang="en-GB" dirty="0">
                <a:solidFill>
                  <a:srgbClr val="FF0000"/>
                </a:solidFill>
                <a:latin typeface="Times New Roman" panose="02020603050405020304" pitchFamily="18" charset="0"/>
              </a:rPr>
              <a:t>很高的实时性和稳定性</a:t>
            </a:r>
            <a:r>
              <a:rPr lang="zh-CN" altLang="en-GB" b="0" dirty="0">
                <a:latin typeface="Times New Roman" panose="02020603050405020304" pitchFamily="18" charset="0"/>
              </a:rPr>
              <a:t>，一般运行在实时性非常高的操作系统当中。</a:t>
            </a:r>
            <a:endParaRPr lang="en-US" altLang="zh-CN" b="0" dirty="0">
              <a:latin typeface="Times New Roman" panose="02020603050405020304" pitchFamily="18" charset="0"/>
            </a:endParaRPr>
          </a:p>
          <a:p>
            <a:pPr eaLnBrk="1" hangingPunct="1">
              <a:lnSpc>
                <a:spcPct val="150000"/>
              </a:lnSpc>
            </a:pPr>
            <a:r>
              <a:rPr lang="zh-CN" altLang="en-GB" dirty="0">
                <a:solidFill>
                  <a:srgbClr val="FF0000"/>
                </a:solidFill>
                <a:latin typeface="Times New Roman" panose="02020603050405020304" pitchFamily="18" charset="0"/>
              </a:rPr>
              <a:t>内存数据库。</a:t>
            </a:r>
            <a:r>
              <a:rPr lang="zh-CN" altLang="en-GB" b="0" dirty="0">
                <a:latin typeface="Times New Roman" panose="02020603050405020304" pitchFamily="18" charset="0"/>
              </a:rPr>
              <a:t>数据库直接</a:t>
            </a:r>
            <a:r>
              <a:rPr lang="zh-CN" altLang="en-GB" dirty="0">
                <a:solidFill>
                  <a:srgbClr val="FF0000"/>
                </a:solidFill>
                <a:latin typeface="Times New Roman" panose="02020603050405020304" pitchFamily="18" charset="0"/>
              </a:rPr>
              <a:t>在内存内运行</a:t>
            </a:r>
            <a:r>
              <a:rPr lang="zh-CN" altLang="en-GB" b="0" dirty="0">
                <a:latin typeface="Times New Roman" panose="02020603050405020304" pitchFamily="18" charset="0"/>
              </a:rPr>
              <a:t>，数据处理更加高速，不过安全性等方面需要额外的手段来保障。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3203B9D0-CFF1-7FE7-0386-56B7F98B7EAB}"/>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54D25EBD-4F03-E3AB-11B8-6A467AC548C0}"/>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a:xfrm>
            <a:off x="47328" y="709588"/>
            <a:ext cx="10972800" cy="574675"/>
          </a:xfrm>
        </p:spPr>
        <p:txBody>
          <a:bodyPr/>
          <a:lstStyle/>
          <a:p>
            <a:r>
              <a:rPr lang="zh-CN" altLang="zh-CN" dirty="0"/>
              <a:t>开源数据库性能对比表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48077012"/>
              </p:ext>
            </p:extLst>
          </p:nvPr>
        </p:nvGraphicFramePr>
        <p:xfrm>
          <a:off x="263352" y="1628800"/>
          <a:ext cx="11737304" cy="4519612"/>
        </p:xfrm>
        <a:graphic>
          <a:graphicData uri="http://schemas.openxmlformats.org/drawingml/2006/table">
            <a:tbl>
              <a:tblPr firstRow="1" firstCol="1" lastRow="1" lastCol="1" bandRow="1" bandCol="1">
                <a:tableStyleId>{5C22544A-7EE6-4342-B048-85BDC9FD1C3A}</a:tableStyleId>
              </a:tblPr>
              <a:tblGrid>
                <a:gridCol w="1676168">
                  <a:extLst>
                    <a:ext uri="{9D8B030D-6E8A-4147-A177-3AD203B41FA5}">
                      <a16:colId xmlns:a16="http://schemas.microsoft.com/office/drawing/2014/main" val="20000"/>
                    </a:ext>
                  </a:extLst>
                </a:gridCol>
                <a:gridCol w="1049865">
                  <a:extLst>
                    <a:ext uri="{9D8B030D-6E8A-4147-A177-3AD203B41FA5}">
                      <a16:colId xmlns:a16="http://schemas.microsoft.com/office/drawing/2014/main" val="20001"/>
                    </a:ext>
                  </a:extLst>
                </a:gridCol>
                <a:gridCol w="1141410">
                  <a:extLst>
                    <a:ext uri="{9D8B030D-6E8A-4147-A177-3AD203B41FA5}">
                      <a16:colId xmlns:a16="http://schemas.microsoft.com/office/drawing/2014/main" val="20002"/>
                    </a:ext>
                  </a:extLst>
                </a:gridCol>
                <a:gridCol w="1983304">
                  <a:extLst>
                    <a:ext uri="{9D8B030D-6E8A-4147-A177-3AD203B41FA5}">
                      <a16:colId xmlns:a16="http://schemas.microsoft.com/office/drawing/2014/main" val="20003"/>
                    </a:ext>
                  </a:extLst>
                </a:gridCol>
                <a:gridCol w="1958935">
                  <a:extLst>
                    <a:ext uri="{9D8B030D-6E8A-4147-A177-3AD203B41FA5}">
                      <a16:colId xmlns:a16="http://schemas.microsoft.com/office/drawing/2014/main" val="20004"/>
                    </a:ext>
                  </a:extLst>
                </a:gridCol>
                <a:gridCol w="2250078">
                  <a:extLst>
                    <a:ext uri="{9D8B030D-6E8A-4147-A177-3AD203B41FA5}">
                      <a16:colId xmlns:a16="http://schemas.microsoft.com/office/drawing/2014/main" val="20005"/>
                    </a:ext>
                  </a:extLst>
                </a:gridCol>
                <a:gridCol w="1677544">
                  <a:extLst>
                    <a:ext uri="{9D8B030D-6E8A-4147-A177-3AD203B41FA5}">
                      <a16:colId xmlns:a16="http://schemas.microsoft.com/office/drawing/2014/main" val="20006"/>
                    </a:ext>
                  </a:extLst>
                </a:gridCol>
              </a:tblGrid>
              <a:tr h="1132586">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产品名称</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速度</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稳定性</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数据库容量</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SQL</a:t>
                      </a:r>
                      <a:r>
                        <a:rPr lang="zh-CN" sz="2000" kern="100" dirty="0">
                          <a:solidFill>
                            <a:srgbClr val="000000"/>
                          </a:solidFill>
                          <a:effectLst/>
                          <a:latin typeface="华文楷体" panose="02010600040101010101" pitchFamily="2" charset="-122"/>
                          <a:ea typeface="华文楷体" panose="02010600040101010101" pitchFamily="2" charset="-122"/>
                        </a:rPr>
                        <a:t>支持</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Win32</a:t>
                      </a:r>
                      <a:r>
                        <a:rPr lang="zh-CN" sz="2000" kern="100" dirty="0">
                          <a:solidFill>
                            <a:srgbClr val="000000"/>
                          </a:solidFill>
                          <a:effectLst/>
                          <a:latin typeface="华文楷体" panose="02010600040101010101" pitchFamily="2" charset="-122"/>
                          <a:ea typeface="华文楷体" panose="02010600040101010101" pitchFamily="2" charset="-122"/>
                        </a:rPr>
                        <a:t>平台下最小体积</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a:solidFill>
                            <a:srgbClr val="000000"/>
                          </a:solidFill>
                          <a:effectLst/>
                          <a:latin typeface="华文楷体" panose="02010600040101010101" pitchFamily="2" charset="-122"/>
                          <a:ea typeface="华文楷体" panose="02010600040101010101" pitchFamily="2" charset="-122"/>
                        </a:rPr>
                        <a:t>数据操纵</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751046">
                <a:tc>
                  <a:txBody>
                    <a:bodyPr/>
                    <a:lstStyle/>
                    <a:p>
                      <a:pPr indent="1270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SQLite</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最快</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好</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2TB</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大部分SQL-92</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374KB</a:t>
                      </a:r>
                    </a:p>
                  </a:txBody>
                  <a:tcPr marL="68580" marR="68580" marT="0" marB="0"/>
                </a:tc>
                <a:tc>
                  <a:txBody>
                    <a:bodyPr/>
                    <a:lstStyle/>
                    <a:p>
                      <a:pPr indent="266700" algn="just">
                        <a:lnSpc>
                          <a:spcPct val="125000"/>
                        </a:lnSpc>
                        <a:spcAft>
                          <a:spcPts val="0"/>
                        </a:spcAft>
                      </a:pPr>
                      <a:r>
                        <a:rPr lang="en-US" sz="2000" kern="100">
                          <a:solidFill>
                            <a:srgbClr val="000000"/>
                          </a:solidFill>
                          <a:effectLst/>
                          <a:latin typeface="华文楷体" panose="02010600040101010101" pitchFamily="2" charset="-122"/>
                          <a:ea typeface="华文楷体" panose="02010600040101010101" pitchFamily="2" charset="-122"/>
                        </a:rPr>
                        <a:t>SQL</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r h="751046">
                <a:tc>
                  <a:txBody>
                    <a:bodyPr/>
                    <a:lstStyle/>
                    <a:p>
                      <a:pPr indent="127000" algn="just">
                        <a:lnSpc>
                          <a:spcPct val="125000"/>
                        </a:lnSpc>
                        <a:spcAft>
                          <a:spcPts val="0"/>
                        </a:spcAft>
                      </a:pPr>
                      <a:r>
                        <a:rPr lang="en-US" sz="2000" kern="100">
                          <a:solidFill>
                            <a:srgbClr val="000000"/>
                          </a:solidFill>
                          <a:effectLst/>
                          <a:latin typeface="华文楷体" panose="02010600040101010101" pitchFamily="2" charset="-122"/>
                          <a:ea typeface="华文楷体" panose="02010600040101010101" pitchFamily="2" charset="-122"/>
                        </a:rPr>
                        <a:t>Berkeley DB</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快</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好</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256TB</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不支持</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840KB</a:t>
                      </a:r>
                    </a:p>
                  </a:txBody>
                  <a:tcPr marL="68580" marR="68580" marT="0" marB="0"/>
                </a:tc>
                <a:tc>
                  <a:txBody>
                    <a:bodyPr/>
                    <a:lstStyle/>
                    <a:p>
                      <a:pPr indent="127000" algn="just">
                        <a:lnSpc>
                          <a:spcPct val="125000"/>
                        </a:lnSpc>
                        <a:spcAft>
                          <a:spcPts val="0"/>
                        </a:spcAft>
                      </a:pPr>
                      <a:r>
                        <a:rPr lang="zh-CN" sz="2000" kern="100">
                          <a:solidFill>
                            <a:srgbClr val="000000"/>
                          </a:solidFill>
                          <a:effectLst/>
                          <a:latin typeface="华文楷体" panose="02010600040101010101" pitchFamily="2" charset="-122"/>
                          <a:ea typeface="华文楷体" panose="02010600040101010101" pitchFamily="2" charset="-122"/>
                        </a:rPr>
                        <a:t>仅应用程序接口</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extLst>
                  <a:ext uri="{0D108BD9-81ED-4DB2-BD59-A6C34878D82A}">
                    <a16:rowId xmlns:a16="http://schemas.microsoft.com/office/drawing/2014/main" val="10002"/>
                  </a:ext>
                </a:extLst>
              </a:tr>
              <a:tr h="1147446">
                <a:tc>
                  <a:txBody>
                    <a:bodyPr/>
                    <a:lstStyle/>
                    <a:p>
                      <a:pPr indent="1270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Firebird</a:t>
                      </a:r>
                      <a:r>
                        <a:rPr lang="zh-CN" sz="2000" kern="100" dirty="0">
                          <a:solidFill>
                            <a:srgbClr val="000000"/>
                          </a:solidFill>
                          <a:effectLst/>
                          <a:latin typeface="华文楷体" panose="02010600040101010101" pitchFamily="2" charset="-122"/>
                          <a:ea typeface="华文楷体" panose="02010600040101010101" pitchFamily="2" charset="-122"/>
                        </a:rPr>
                        <a:t>嵌入式服务器版</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快</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好</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64TB</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完全SQL-92与大部分SQL-99</a:t>
                      </a:r>
                    </a:p>
                  </a:txBody>
                  <a:tcPr marL="68580" marR="68580" marT="0" marB="0"/>
                </a:tc>
                <a:tc>
                  <a:txBody>
                    <a:bodyPr/>
                    <a:lstStyle/>
                    <a:p>
                      <a:pPr indent="266700" algn="just">
                        <a:lnSpc>
                          <a:spcPct val="125000"/>
                        </a:lnSpc>
                        <a:spcAft>
                          <a:spcPts val="0"/>
                        </a:spcAft>
                        <a:buClrTx/>
                        <a:buSzTx/>
                        <a:buFontTx/>
                      </a:pPr>
                      <a:r>
                        <a:rPr lang="en-US" sz="2000" b="1" kern="100" dirty="0">
                          <a:solidFill>
                            <a:srgbClr val="000000"/>
                          </a:solidFill>
                          <a:effectLst/>
                          <a:latin typeface="华文楷体" panose="02010600040101010101" pitchFamily="2" charset="-122"/>
                          <a:ea typeface="华文楷体" panose="02010600040101010101" pitchFamily="2" charset="-122"/>
                        </a:rPr>
                        <a:t>3.68M</a:t>
                      </a:r>
                    </a:p>
                  </a:txBody>
                  <a:tcPr marL="68580" marR="68580" marT="0" marB="0"/>
                </a:tc>
                <a:tc>
                  <a:txBody>
                    <a:bodyPr/>
                    <a:lstStyle/>
                    <a:p>
                      <a:pPr indent="2667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SQL</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extLst>
                  <a:ext uri="{0D108BD9-81ED-4DB2-BD59-A6C34878D82A}">
                    <a16:rowId xmlns:a16="http://schemas.microsoft.com/office/drawing/2014/main" val="10003"/>
                  </a:ext>
                </a:extLst>
              </a:tr>
              <a:tr h="737488">
                <a:tc>
                  <a:txBody>
                    <a:bodyPr/>
                    <a:lstStyle/>
                    <a:p>
                      <a:pPr indent="127000" algn="just">
                        <a:lnSpc>
                          <a:spcPct val="125000"/>
                        </a:lnSpc>
                        <a:spcAft>
                          <a:spcPts val="0"/>
                        </a:spcAft>
                      </a:pPr>
                      <a:r>
                        <a:rPr lang="en-US" sz="2000" kern="100">
                          <a:solidFill>
                            <a:srgbClr val="000000"/>
                          </a:solidFill>
                          <a:effectLst/>
                          <a:latin typeface="华文楷体" panose="02010600040101010101" pitchFamily="2" charset="-122"/>
                          <a:ea typeface="华文楷体" panose="02010600040101010101" pitchFamily="2" charset="-122"/>
                        </a:rPr>
                        <a:t>SQL CE</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慢</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a:solidFill>
                            <a:srgbClr val="000000"/>
                          </a:solidFill>
                          <a:effectLst/>
                          <a:latin typeface="华文楷体" panose="02010600040101010101" pitchFamily="2" charset="-122"/>
                          <a:ea typeface="华文楷体" panose="02010600040101010101" pitchFamily="2" charset="-122"/>
                        </a:rPr>
                        <a:t>好</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pPr>
                      <a:r>
                        <a:rPr lang="en-US" sz="2000" kern="100">
                          <a:solidFill>
                            <a:srgbClr val="000000"/>
                          </a:solidFill>
                          <a:effectLst/>
                          <a:latin typeface="华文楷体" panose="02010600040101010101" pitchFamily="2" charset="-122"/>
                          <a:ea typeface="华文楷体" panose="02010600040101010101" pitchFamily="2" charset="-122"/>
                        </a:rPr>
                        <a:t>4GB</a:t>
                      </a:r>
                      <a:endParaRPr lang="zh-CN" sz="200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127000" algn="just">
                        <a:lnSpc>
                          <a:spcPct val="125000"/>
                        </a:lnSpc>
                        <a:spcAft>
                          <a:spcPts val="0"/>
                        </a:spcAft>
                      </a:pPr>
                      <a:r>
                        <a:rPr lang="zh-CN" sz="2000" kern="100" dirty="0">
                          <a:solidFill>
                            <a:srgbClr val="000000"/>
                          </a:solidFill>
                          <a:effectLst/>
                          <a:latin typeface="华文楷体" panose="02010600040101010101" pitchFamily="2" charset="-122"/>
                          <a:ea typeface="华文楷体" panose="02010600040101010101" pitchFamily="2" charset="-122"/>
                        </a:rPr>
                        <a:t>完全</a:t>
                      </a:r>
                      <a:r>
                        <a:rPr lang="en-US" sz="2000" kern="100" dirty="0">
                          <a:solidFill>
                            <a:srgbClr val="000000"/>
                          </a:solidFill>
                          <a:effectLst/>
                          <a:latin typeface="华文楷体" panose="02010600040101010101" pitchFamily="2" charset="-122"/>
                          <a:ea typeface="华文楷体" panose="02010600040101010101" pitchFamily="2" charset="-122"/>
                        </a:rPr>
                        <a:t>SQL-92</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3MB</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tc>
                  <a:txBody>
                    <a:bodyPr/>
                    <a:lstStyle/>
                    <a:p>
                      <a:pPr indent="266700" algn="just">
                        <a:lnSpc>
                          <a:spcPct val="125000"/>
                        </a:lnSpc>
                        <a:spcAft>
                          <a:spcPts val="0"/>
                        </a:spcAft>
                      </a:pPr>
                      <a:r>
                        <a:rPr lang="en-US" sz="2000" kern="100" dirty="0">
                          <a:solidFill>
                            <a:srgbClr val="000000"/>
                          </a:solidFill>
                          <a:effectLst/>
                          <a:latin typeface="华文楷体" panose="02010600040101010101" pitchFamily="2" charset="-122"/>
                          <a:ea typeface="华文楷体" panose="02010600040101010101" pitchFamily="2" charset="-122"/>
                        </a:rPr>
                        <a:t>SQL</a:t>
                      </a:r>
                      <a:endParaRPr lang="zh-CN" sz="2000" dirty="0">
                        <a:solidFill>
                          <a:srgbClr val="000000"/>
                        </a:solidFill>
                        <a:effectLst/>
                        <a:latin typeface="华文楷体" panose="02010600040101010101" pitchFamily="2" charset="-122"/>
                        <a:ea typeface="华文楷体" panose="02010600040101010101" pitchFamily="2" charset="-122"/>
                        <a:cs typeface="Times New Roman" panose="02020603050405020304"/>
                      </a:endParaRPr>
                    </a:p>
                  </a:txBody>
                  <a:tcPr marL="68580" marR="68580" marT="0" marB="0"/>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CC5CB1FE-6547-DB43-4DEF-45B92FDEF48B}"/>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592" y="799032"/>
            <a:ext cx="7510463" cy="620713"/>
          </a:xfrm>
        </p:spPr>
        <p:txBody>
          <a:bodyPr/>
          <a:lstStyle/>
          <a:p>
            <a:pPr eaLnBrk="1" hangingPunct="1"/>
            <a:r>
              <a:rPr lang="en-GB" altLang="zh-CN" sz="2800" dirty="0">
                <a:latin typeface="Times New Roman" panose="02020603050405020304" pitchFamily="18" charset="0"/>
              </a:rPr>
              <a:t>1.3 </a:t>
            </a:r>
            <a:r>
              <a:rPr lang="zh-CN" altLang="en-GB" sz="2800" dirty="0">
                <a:latin typeface="Times New Roman" panose="02020603050405020304" pitchFamily="18" charset="0"/>
              </a:rPr>
              <a:t>嵌入式数据库的应用 </a:t>
            </a:r>
            <a:endParaRPr lang="zh-CN" altLang="en-US" sz="2800" dirty="0">
              <a:latin typeface="Times New Roman" panose="02020603050405020304" pitchFamily="18" charset="0"/>
            </a:endParaRPr>
          </a:p>
        </p:txBody>
      </p:sp>
      <p:sp>
        <p:nvSpPr>
          <p:cNvPr id="71683" name="Rectangle 3"/>
          <p:cNvSpPr>
            <a:spLocks noGrp="1" noChangeArrowheads="1"/>
          </p:cNvSpPr>
          <p:nvPr>
            <p:ph idx="1"/>
          </p:nvPr>
        </p:nvSpPr>
        <p:spPr>
          <a:xfrm>
            <a:off x="191344" y="1556792"/>
            <a:ext cx="11737304" cy="4176464"/>
          </a:xfrm>
        </p:spPr>
        <p:txBody>
          <a:bodyPr>
            <a:normAutofit/>
          </a:bodyPr>
          <a:lstStyle/>
          <a:p>
            <a:pPr marL="0" indent="0" eaLnBrk="1" hangingPunct="1">
              <a:lnSpc>
                <a:spcPct val="150000"/>
              </a:lnSpc>
              <a:buNone/>
            </a:pPr>
            <a:r>
              <a:rPr lang="en-GB" altLang="zh-CN" sz="2000" dirty="0">
                <a:latin typeface="Times New Roman" panose="02020603050405020304" pitchFamily="18" charset="0"/>
              </a:rPr>
              <a:t>1.</a:t>
            </a:r>
            <a:r>
              <a:rPr lang="zh-CN" altLang="en-GB" sz="2000" dirty="0">
                <a:latin typeface="Times New Roman" panose="02020603050405020304" pitchFamily="18" charset="0"/>
              </a:rPr>
              <a:t>医疗领域</a:t>
            </a:r>
          </a:p>
          <a:p>
            <a:pPr algn="just" eaLnBrk="1" hangingPunct="1">
              <a:lnSpc>
                <a:spcPct val="150000"/>
              </a:lnSpc>
            </a:pPr>
            <a:r>
              <a:rPr lang="zh-CN" altLang="en-GB" sz="2000" b="0" dirty="0">
                <a:latin typeface="Times New Roman" panose="02020603050405020304" pitchFamily="18" charset="0"/>
              </a:rPr>
              <a:t>北美和欧洲的一些著名的厂商利用嵌入式数据库开发过完整的</a:t>
            </a:r>
            <a:r>
              <a:rPr lang="zh-CN" altLang="en-GB" sz="2000" dirty="0">
                <a:solidFill>
                  <a:srgbClr val="FF0000"/>
                </a:solidFill>
                <a:latin typeface="Times New Roman" panose="02020603050405020304" pitchFamily="18" charset="0"/>
              </a:rPr>
              <a:t>电子病历系统</a:t>
            </a:r>
            <a:r>
              <a:rPr lang="zh-CN" altLang="en-GB" sz="2000" b="0" dirty="0">
                <a:latin typeface="Times New Roman" panose="02020603050405020304" pitchFamily="18" charset="0"/>
              </a:rPr>
              <a:t>，同时将数据库嵌入到医疗器械当中。这样医疗系统的</a:t>
            </a:r>
            <a:r>
              <a:rPr lang="zh-CN" altLang="en-GB" sz="2000" dirty="0">
                <a:solidFill>
                  <a:srgbClr val="FF0000"/>
                </a:solidFill>
                <a:latin typeface="Times New Roman" panose="02020603050405020304" pitchFamily="18" charset="0"/>
              </a:rPr>
              <a:t>各个环节可以无缝地和各种医疗设备进行数据交流，</a:t>
            </a:r>
            <a:r>
              <a:rPr lang="zh-CN" altLang="en-GB" sz="2000" b="0" dirty="0">
                <a:latin typeface="Times New Roman" panose="02020603050405020304" pitchFamily="18" charset="0"/>
              </a:rPr>
              <a:t>并轻松地处理这些设备送过来的数据信息，在必要的时候共享给有权限查看的用户。</a:t>
            </a:r>
          </a:p>
          <a:p>
            <a:pPr marL="0" indent="0" algn="just" eaLnBrk="1" hangingPunct="1">
              <a:lnSpc>
                <a:spcPct val="150000"/>
              </a:lnSpc>
              <a:buNone/>
            </a:pPr>
            <a:r>
              <a:rPr lang="en-GB" altLang="zh-CN" sz="2000" dirty="0">
                <a:latin typeface="Times New Roman" panose="02020603050405020304" pitchFamily="18" charset="0"/>
              </a:rPr>
              <a:t>2.</a:t>
            </a:r>
            <a:r>
              <a:rPr lang="zh-CN" altLang="en-GB" sz="2000" dirty="0">
                <a:latin typeface="Times New Roman" panose="02020603050405020304" pitchFamily="18" charset="0"/>
              </a:rPr>
              <a:t>军事设备和系统</a:t>
            </a:r>
          </a:p>
          <a:p>
            <a:pPr algn="just" eaLnBrk="1" hangingPunct="1">
              <a:lnSpc>
                <a:spcPct val="150000"/>
              </a:lnSpc>
            </a:pPr>
            <a:r>
              <a:rPr lang="zh-CN" altLang="en-GB" sz="2000" b="0" dirty="0">
                <a:latin typeface="Times New Roman" panose="02020603050405020304" pitchFamily="18" charset="0"/>
              </a:rPr>
              <a:t>一些著名的军事机构和全球著名的武器生产商将嵌入式数据库运用到他们的系统控制装置、战士武器、军舰装置、火箭和导弹装置中。</a:t>
            </a:r>
            <a:r>
              <a:rPr lang="zh-CN" altLang="en-GB" sz="2000" dirty="0">
                <a:solidFill>
                  <a:srgbClr val="FF0000"/>
                </a:solidFill>
                <a:latin typeface="Times New Roman" panose="02020603050405020304" pitchFamily="18" charset="0"/>
              </a:rPr>
              <a:t>这些场合用的数据库有很多的安全设定和特化设定</a:t>
            </a:r>
            <a:r>
              <a:rPr lang="zh-CN" altLang="en-GB" sz="2000" b="0" dirty="0">
                <a:latin typeface="Times New Roman" panose="02020603050405020304" pitchFamily="18" charset="0"/>
              </a:rPr>
              <a:t>，基本上严格按照每个客户的技术标准的要求来特化引擎级构件。具体的应用级的构件由客户自己完成。</a:t>
            </a:r>
            <a:endParaRPr lang="zh-CN" altLang="en-US" sz="2000" b="0" dirty="0">
              <a:latin typeface="Times New Roman" panose="02020603050405020304" pitchFamily="18" charset="0"/>
            </a:endParaRPr>
          </a:p>
        </p:txBody>
      </p:sp>
      <p:sp>
        <p:nvSpPr>
          <p:cNvPr id="2" name="文本框 1">
            <a:extLst>
              <a:ext uri="{FF2B5EF4-FFF2-40B4-BE49-F238E27FC236}">
                <a16:creationId xmlns:a16="http://schemas.microsoft.com/office/drawing/2014/main" id="{3593BA40-6B26-4B59-8ED4-0EF53150E771}"/>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19336" y="980728"/>
            <a:ext cx="11665296" cy="4896544"/>
          </a:xfrm>
        </p:spPr>
        <p:txBody>
          <a:bodyPr>
            <a:normAutofit/>
          </a:bodyPr>
          <a:lstStyle/>
          <a:p>
            <a:pPr marL="0" indent="0" eaLnBrk="1" hangingPunct="1">
              <a:lnSpc>
                <a:spcPct val="150000"/>
              </a:lnSpc>
              <a:buNone/>
              <a:defRPr/>
            </a:pPr>
            <a:r>
              <a:rPr lang="en-GB" altLang="zh-CN" sz="2000" dirty="0">
                <a:latin typeface="Times New Roman" panose="02020603050405020304" pitchFamily="18" charset="0"/>
              </a:rPr>
              <a:t>3.</a:t>
            </a:r>
            <a:r>
              <a:rPr lang="zh-CN" altLang="en-GB" sz="2000" dirty="0">
                <a:latin typeface="Times New Roman" panose="02020603050405020304" pitchFamily="18" charset="0"/>
              </a:rPr>
              <a:t>地理信息系统</a:t>
            </a:r>
          </a:p>
          <a:p>
            <a:pPr algn="just" eaLnBrk="1" hangingPunct="1">
              <a:lnSpc>
                <a:spcPct val="150000"/>
              </a:lnSpc>
              <a:defRPr/>
            </a:pPr>
            <a:r>
              <a:rPr lang="zh-CN" altLang="en-GB" sz="2000" b="0" dirty="0">
                <a:latin typeface="Times New Roman" panose="02020603050405020304" pitchFamily="18" charset="0"/>
              </a:rPr>
              <a:t>地理信息包括的范围很广，在国外地理信息系统已经发展了很多年，国内这几年也逐渐加大对地理信息系统方面的投入。嵌入式数据库在地理信息系统方面的应用非常广泛。如，</a:t>
            </a:r>
            <a:r>
              <a:rPr lang="zh-CN" altLang="en-GB" sz="2000" dirty="0">
                <a:solidFill>
                  <a:srgbClr val="FF0000"/>
                </a:solidFill>
                <a:latin typeface="Times New Roman" panose="02020603050405020304" pitchFamily="18" charset="0"/>
              </a:rPr>
              <a:t>空间数据分析系统、卫星天气数据、龙卷风和飓风监控及预测、大气研究监测装置、天气数据监测、相关卫星气象和海洋数据的采集装置、导航系统</a:t>
            </a:r>
            <a:r>
              <a:rPr lang="zh-CN" altLang="en-GB" sz="2000" b="0" dirty="0">
                <a:latin typeface="Times New Roman" panose="02020603050405020304" pitchFamily="18" charset="0"/>
              </a:rPr>
              <a:t>等等。几乎涉及到地理信息的方方面面。</a:t>
            </a:r>
          </a:p>
          <a:p>
            <a:pPr marL="0" indent="0" algn="just" eaLnBrk="1" hangingPunct="1">
              <a:lnSpc>
                <a:spcPct val="150000"/>
              </a:lnSpc>
              <a:buNone/>
              <a:defRPr/>
            </a:pPr>
            <a:r>
              <a:rPr lang="en-GB" altLang="zh-CN" sz="2000" dirty="0">
                <a:latin typeface="Times New Roman" panose="02020603050405020304" pitchFamily="18" charset="0"/>
              </a:rPr>
              <a:t>4.</a:t>
            </a:r>
            <a:r>
              <a:rPr lang="zh-CN" altLang="en-GB" sz="2000" dirty="0">
                <a:latin typeface="Times New Roman" panose="02020603050405020304" pitchFamily="18" charset="0"/>
              </a:rPr>
              <a:t>工业控制</a:t>
            </a:r>
          </a:p>
          <a:p>
            <a:pPr algn="just" eaLnBrk="1" hangingPunct="1">
              <a:lnSpc>
                <a:spcPct val="150000"/>
              </a:lnSpc>
              <a:defRPr/>
            </a:pPr>
            <a:r>
              <a:rPr lang="zh-CN" altLang="en-GB" sz="2000" b="0" dirty="0">
                <a:latin typeface="Times New Roman" panose="02020603050405020304" pitchFamily="18" charset="0"/>
              </a:rPr>
              <a:t>工业控制的一个基本方式是一个反馈的闭环或半闭环的控制方式。随着工业控制技术的发展，简单的数据采集方式和反馈方式基本上很难满足要求。采用嵌入式数据库即能够进行高速的数据采集，也能够快速的反馈。正因为如此，在一些核电站</a:t>
            </a:r>
            <a:r>
              <a:rPr lang="zh-CN" altLang="en-GB" sz="2000" dirty="0">
                <a:solidFill>
                  <a:srgbClr val="FF0000"/>
                </a:solidFill>
                <a:latin typeface="Times New Roman" panose="02020603050405020304" pitchFamily="18" charset="0"/>
              </a:rPr>
              <a:t>监控装置</a:t>
            </a:r>
            <a:r>
              <a:rPr lang="zh-CN" altLang="en-GB" sz="2000" b="0" dirty="0">
                <a:latin typeface="Times New Roman" panose="02020603050405020304" pitchFamily="18" charset="0"/>
              </a:rPr>
              <a:t>、化学工厂系统监控装置、电话制造系统监控装置、汽车引擎监控装置及工业级机器人中有广泛应用。</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A2F20DC3-24AC-319B-E1F3-B4208EE381D8}"/>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7786B100-A4C0-B353-1E95-16CD5EF0C1F7}"/>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335280" y="802005"/>
            <a:ext cx="11377295" cy="5447030"/>
          </a:xfrm>
        </p:spPr>
        <p:txBody>
          <a:bodyPr>
            <a:normAutofit/>
          </a:bodyPr>
          <a:lstStyle/>
          <a:p>
            <a:pPr marL="0" indent="0" eaLnBrk="1" hangingPunct="1">
              <a:lnSpc>
                <a:spcPct val="150000"/>
              </a:lnSpc>
              <a:buNone/>
              <a:defRPr/>
            </a:pPr>
            <a:r>
              <a:rPr lang="en-GB" altLang="zh-CN" sz="2000" dirty="0">
                <a:latin typeface="Times New Roman" panose="02020603050405020304" pitchFamily="18" charset="0"/>
              </a:rPr>
              <a:t>5.</a:t>
            </a:r>
            <a:r>
              <a:rPr lang="zh-CN" altLang="en-GB" sz="2000" dirty="0">
                <a:latin typeface="Times New Roman" panose="02020603050405020304" pitchFamily="18" charset="0"/>
              </a:rPr>
              <a:t>网络通讯</a:t>
            </a:r>
          </a:p>
          <a:p>
            <a:pPr eaLnBrk="1" hangingPunct="1">
              <a:lnSpc>
                <a:spcPct val="150000"/>
              </a:lnSpc>
              <a:defRPr/>
            </a:pPr>
            <a:r>
              <a:rPr lang="zh-CN" altLang="en-GB" sz="2000" b="0" dirty="0">
                <a:latin typeface="Times New Roman" panose="02020603050405020304" pitchFamily="18" charset="0"/>
              </a:rPr>
              <a:t>随着互联网的发展，网络越来越普及，网络设备的处理能力越来越强、各种要求也越来越高，运用嵌入式数据库也成了必然趋势。我们现在日常见到的很多</a:t>
            </a:r>
            <a:r>
              <a:rPr lang="zh-CN" altLang="en-GB" sz="2000" dirty="0">
                <a:solidFill>
                  <a:srgbClr val="FF0000"/>
                </a:solidFill>
                <a:latin typeface="Times New Roman" panose="02020603050405020304" pitchFamily="18" charset="0"/>
              </a:rPr>
              <a:t>网络设备和系统</a:t>
            </a:r>
            <a:r>
              <a:rPr lang="zh-CN" altLang="en-GB" sz="2000" b="0" dirty="0">
                <a:latin typeface="Times New Roman" panose="02020603050405020304" pitchFamily="18" charset="0"/>
              </a:rPr>
              <a:t>都已经使用了嵌入式数据库。嵌入式数据库在一些企业内部互联网装置、网络传输的分布式管理装置、语音邮件追踪系统、</a:t>
            </a:r>
            <a:r>
              <a:rPr lang="en-GB" altLang="zh-CN" sz="2000" b="0" dirty="0">
                <a:latin typeface="Times New Roman" panose="02020603050405020304" pitchFamily="18" charset="0"/>
              </a:rPr>
              <a:t>VoIP</a:t>
            </a:r>
            <a:r>
              <a:rPr lang="zh-CN" altLang="en-GB" sz="2000" b="0" dirty="0">
                <a:latin typeface="Times New Roman" panose="02020603050405020304" pitchFamily="18" charset="0"/>
              </a:rPr>
              <a:t>交换机、路由器、基站控制器等系统中都有应用。</a:t>
            </a:r>
          </a:p>
          <a:p>
            <a:pPr marL="0" indent="0" eaLnBrk="1" hangingPunct="1">
              <a:lnSpc>
                <a:spcPct val="150000"/>
              </a:lnSpc>
              <a:buNone/>
              <a:defRPr/>
            </a:pPr>
            <a:r>
              <a:rPr lang="en-GB" altLang="zh-CN" sz="2000" dirty="0">
                <a:latin typeface="Times New Roman" panose="02020603050405020304" pitchFamily="18" charset="0"/>
              </a:rPr>
              <a:t>6.</a:t>
            </a:r>
            <a:r>
              <a:rPr lang="zh-CN" altLang="en-GB" sz="2000" dirty="0">
                <a:latin typeface="Times New Roman" panose="02020603050405020304" pitchFamily="18" charset="0"/>
              </a:rPr>
              <a:t>空间探索</a:t>
            </a:r>
          </a:p>
          <a:p>
            <a:pPr eaLnBrk="1" hangingPunct="1">
              <a:lnSpc>
                <a:spcPct val="150000"/>
              </a:lnSpc>
              <a:defRPr/>
            </a:pPr>
            <a:r>
              <a:rPr lang="zh-CN" altLang="en-GB" sz="2000" b="0" dirty="0">
                <a:latin typeface="Times New Roman" panose="02020603050405020304" pitchFamily="18" charset="0"/>
              </a:rPr>
              <a:t>一些全球著名的机构将嵌入式数据库用在一些著名的空间探索装置中，如大家熟知的一些</a:t>
            </a:r>
            <a:r>
              <a:rPr lang="zh-CN" altLang="en-GB" sz="2000" dirty="0">
                <a:solidFill>
                  <a:srgbClr val="FF0000"/>
                </a:solidFill>
                <a:latin typeface="Times New Roman" panose="02020603050405020304" pitchFamily="18" charset="0"/>
              </a:rPr>
              <a:t>太阳系内行星的探测</a:t>
            </a:r>
            <a:r>
              <a:rPr lang="zh-CN" altLang="en-GB" sz="2000" b="0" dirty="0">
                <a:latin typeface="Times New Roman" panose="02020603050405020304" pitchFamily="18" charset="0"/>
              </a:rPr>
              <a:t>器等。 </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C6DFFBF5-65DA-CF76-E062-BAFB2D9E1C8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9EBE5CE0-01A9-79C9-077B-88EA02F98B53}"/>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335360" y="1196752"/>
            <a:ext cx="11305255" cy="3168386"/>
          </a:xfrm>
        </p:spPr>
        <p:txBody>
          <a:bodyPr/>
          <a:lstStyle/>
          <a:p>
            <a:pPr marL="0" indent="0" eaLnBrk="1" hangingPunct="1">
              <a:lnSpc>
                <a:spcPct val="150000"/>
              </a:lnSpc>
              <a:buNone/>
            </a:pPr>
            <a:r>
              <a:rPr lang="en-GB" altLang="zh-CN" sz="2000" dirty="0">
                <a:latin typeface="Times New Roman" panose="02020603050405020304" pitchFamily="18" charset="0"/>
              </a:rPr>
              <a:t>7.</a:t>
            </a:r>
            <a:r>
              <a:rPr lang="zh-CN" altLang="en-GB" sz="2000" dirty="0">
                <a:latin typeface="Times New Roman" panose="02020603050405020304" pitchFamily="18" charset="0"/>
              </a:rPr>
              <a:t>消费类电子</a:t>
            </a:r>
          </a:p>
          <a:p>
            <a:pPr lvl="1" eaLnBrk="1" hangingPunct="1">
              <a:lnSpc>
                <a:spcPct val="150000"/>
              </a:lnSpc>
            </a:pPr>
            <a:r>
              <a:rPr lang="zh-CN" altLang="en-GB" b="0" dirty="0">
                <a:latin typeface="Times New Roman" panose="02020603050405020304" pitchFamily="18" charset="0"/>
              </a:rPr>
              <a:t>目前在中国消费类电子比较火热，它包含的范围也非常广。如：个人消费相关的</a:t>
            </a:r>
            <a:r>
              <a:rPr lang="en-GB" altLang="zh-CN" b="0" dirty="0">
                <a:latin typeface="Times New Roman" panose="02020603050405020304" pitchFamily="18" charset="0"/>
              </a:rPr>
              <a:t>PND</a:t>
            </a:r>
            <a:r>
              <a:rPr lang="zh-CN" altLang="en-GB" b="0" dirty="0">
                <a:latin typeface="Times New Roman" panose="02020603050405020304" pitchFamily="18" charset="0"/>
              </a:rPr>
              <a:t>、</a:t>
            </a:r>
            <a:r>
              <a:rPr lang="zh-CN" altLang="en-GB" dirty="0">
                <a:solidFill>
                  <a:srgbClr val="FF0000"/>
                </a:solidFill>
                <a:latin typeface="Times New Roman" panose="02020603050405020304" pitchFamily="18" charset="0"/>
              </a:rPr>
              <a:t>移动电话</a:t>
            </a:r>
            <a:r>
              <a:rPr lang="zh-CN" altLang="en-GB" b="0" dirty="0">
                <a:latin typeface="Times New Roman" panose="02020603050405020304" pitchFamily="18" charset="0"/>
              </a:rPr>
              <a:t>、</a:t>
            </a:r>
            <a:r>
              <a:rPr lang="en-GB" altLang="zh-CN" b="0" dirty="0">
                <a:latin typeface="Times New Roman" panose="02020603050405020304" pitchFamily="18" charset="0"/>
              </a:rPr>
              <a:t>PDA</a:t>
            </a:r>
            <a:r>
              <a:rPr lang="zh-CN" altLang="en-GB" b="0" dirty="0">
                <a:latin typeface="Times New Roman" panose="02020603050405020304" pitchFamily="18" charset="0"/>
              </a:rPr>
              <a:t>、</a:t>
            </a:r>
            <a:r>
              <a:rPr lang="en-GB" altLang="zh-CN" b="0" dirty="0" err="1">
                <a:latin typeface="Times New Roman" panose="02020603050405020304" pitchFamily="18" charset="0"/>
              </a:rPr>
              <a:t>SmartPhone</a:t>
            </a:r>
            <a:r>
              <a:rPr lang="zh-CN" altLang="en-GB" b="0" dirty="0">
                <a:latin typeface="Times New Roman" panose="02020603050405020304" pitchFamily="18" charset="0"/>
              </a:rPr>
              <a:t>、数码产品等</a:t>
            </a:r>
            <a:r>
              <a:rPr lang="en-GB" altLang="zh-CN" b="0" dirty="0">
                <a:latin typeface="Times New Roman" panose="02020603050405020304" pitchFamily="18" charset="0"/>
              </a:rPr>
              <a:t>;</a:t>
            </a:r>
            <a:r>
              <a:rPr lang="zh-CN" altLang="en-GB" b="0" dirty="0">
                <a:latin typeface="Times New Roman" panose="02020603050405020304" pitchFamily="18" charset="0"/>
              </a:rPr>
              <a:t>信息家电和智能办公相关的机顶盒、家用多媒体盒、互联网电视接收装置、打印机、一体机等</a:t>
            </a:r>
            <a:r>
              <a:rPr lang="en-GB" altLang="zh-CN" b="0" dirty="0">
                <a:latin typeface="Times New Roman" panose="02020603050405020304" pitchFamily="18" charset="0"/>
              </a:rPr>
              <a:t>;</a:t>
            </a:r>
            <a:r>
              <a:rPr lang="zh-CN" altLang="en-GB" b="0" dirty="0">
                <a:latin typeface="Times New Roman" panose="02020603050405020304" pitchFamily="18" charset="0"/>
              </a:rPr>
              <a:t>还有</a:t>
            </a:r>
            <a:r>
              <a:rPr lang="zh-CN" altLang="en-GB" dirty="0">
                <a:solidFill>
                  <a:srgbClr val="FF0000"/>
                </a:solidFill>
                <a:latin typeface="Times New Roman" panose="02020603050405020304" pitchFamily="18" charset="0"/>
              </a:rPr>
              <a:t>汽车电子</a:t>
            </a:r>
            <a:r>
              <a:rPr lang="zh-CN" altLang="en-GB" b="0" dirty="0">
                <a:latin typeface="Times New Roman" panose="02020603050405020304" pitchFamily="18" charset="0"/>
              </a:rPr>
              <a:t>等。在欧美和日本不仅在这些方面已经有不少的成功应用和技术积累，还正在和亚太的一些著名厂商积极展开新的合作和研发，目前已经取得实质性的成果。</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988BB132-4344-AB94-0532-84E671E18DE2}"/>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191B8AC0-7FAE-A027-18DC-F9F11ABA61CD}"/>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1344" y="890690"/>
            <a:ext cx="10972800" cy="574675"/>
          </a:xfrm>
        </p:spPr>
        <p:txBody>
          <a:bodyPr/>
          <a:lstStyle/>
          <a:p>
            <a:pPr eaLnBrk="1" hangingPunct="1"/>
            <a:r>
              <a:rPr lang="en-GB" altLang="zh-CN" sz="2800" dirty="0">
                <a:latin typeface="Times New Roman" panose="02020603050405020304" pitchFamily="18" charset="0"/>
              </a:rPr>
              <a:t>2  SQLite</a:t>
            </a:r>
            <a:r>
              <a:rPr lang="zh-CN" altLang="en-GB" sz="2800" dirty="0">
                <a:latin typeface="Times New Roman" panose="02020603050405020304" pitchFamily="18" charset="0"/>
              </a:rPr>
              <a:t>数据库</a:t>
            </a:r>
            <a:endParaRPr lang="zh-CN" altLang="en-US" sz="2800" dirty="0">
              <a:latin typeface="Times New Roman" panose="02020603050405020304" pitchFamily="18" charset="0"/>
            </a:endParaRPr>
          </a:p>
        </p:txBody>
      </p:sp>
      <p:sp>
        <p:nvSpPr>
          <p:cNvPr id="75779" name="Rectangle 3"/>
          <p:cNvSpPr>
            <a:spLocks noGrp="1" noChangeArrowheads="1"/>
          </p:cNvSpPr>
          <p:nvPr>
            <p:ph idx="1"/>
          </p:nvPr>
        </p:nvSpPr>
        <p:spPr>
          <a:xfrm>
            <a:off x="1199456" y="1556792"/>
            <a:ext cx="7560840" cy="4320480"/>
          </a:xfrm>
        </p:spPr>
        <p:txBody>
          <a:bodyPr/>
          <a:lstStyle/>
          <a:p>
            <a:pPr marL="0" indent="0" eaLnBrk="1" hangingPunct="1">
              <a:lnSpc>
                <a:spcPct val="150000"/>
              </a:lnSpc>
              <a:buNone/>
            </a:pPr>
            <a:r>
              <a:rPr lang="en-GB" altLang="zh-CN" dirty="0">
                <a:latin typeface="Times New Roman" panose="02020603050405020304" pitchFamily="18" charset="0"/>
              </a:rPr>
              <a:t>2.1 SQLite</a:t>
            </a:r>
            <a:r>
              <a:rPr lang="zh-CN" altLang="en-GB" dirty="0">
                <a:latin typeface="Times New Roman" panose="02020603050405020304" pitchFamily="18" charset="0"/>
              </a:rPr>
              <a:t>数据库概述 </a:t>
            </a:r>
          </a:p>
          <a:p>
            <a:pPr marL="0" indent="0" algn="just" eaLnBrk="1" hangingPunct="1">
              <a:lnSpc>
                <a:spcPct val="150000"/>
              </a:lnSpc>
              <a:buNone/>
            </a:pPr>
            <a:r>
              <a:rPr lang="en-GB" altLang="zh-CN" dirty="0">
                <a:latin typeface="Times New Roman" panose="02020603050405020304" pitchFamily="18" charset="0"/>
              </a:rPr>
              <a:t>2.2 SQLite</a:t>
            </a:r>
            <a:r>
              <a:rPr lang="zh-CN" altLang="en-GB" dirty="0">
                <a:latin typeface="Times New Roman" panose="02020603050405020304" pitchFamily="18" charset="0"/>
              </a:rPr>
              <a:t>数据库的安装</a:t>
            </a:r>
          </a:p>
          <a:p>
            <a:pPr marL="0" indent="0" eaLnBrk="1" hangingPunct="1">
              <a:lnSpc>
                <a:spcPct val="150000"/>
              </a:lnSpc>
              <a:buNone/>
            </a:pPr>
            <a:r>
              <a:rPr lang="en-GB" altLang="zh-CN" dirty="0">
                <a:latin typeface="Times New Roman" panose="02020603050405020304" pitchFamily="18" charset="0"/>
              </a:rPr>
              <a:t>2.3 SQLite</a:t>
            </a:r>
            <a:r>
              <a:rPr lang="zh-CN" altLang="en-GB" dirty="0">
                <a:latin typeface="Times New Roman" panose="02020603050405020304" pitchFamily="18" charset="0"/>
              </a:rPr>
              <a:t>数据库基本命令 </a:t>
            </a:r>
          </a:p>
          <a:p>
            <a:pPr marL="0" indent="0" eaLnBrk="1" hangingPunct="1">
              <a:lnSpc>
                <a:spcPct val="150000"/>
              </a:lnSpc>
              <a:buNone/>
            </a:pPr>
            <a:r>
              <a:rPr lang="en-GB" altLang="zh-CN" dirty="0">
                <a:latin typeface="Times New Roman" panose="02020603050405020304" pitchFamily="18" charset="0"/>
              </a:rPr>
              <a:t>2.4 SQLite</a:t>
            </a:r>
            <a:r>
              <a:rPr lang="zh-CN" altLang="en-GB" dirty="0">
                <a:latin typeface="Times New Roman" panose="02020603050405020304" pitchFamily="18" charset="0"/>
              </a:rPr>
              <a:t>数据库管理命令 </a:t>
            </a:r>
          </a:p>
          <a:p>
            <a:pPr marL="0" indent="0" algn="just" eaLnBrk="1" hangingPunct="1">
              <a:lnSpc>
                <a:spcPct val="150000"/>
              </a:lnSpc>
              <a:buNone/>
            </a:pPr>
            <a:r>
              <a:rPr lang="en-GB" altLang="zh-CN" dirty="0">
                <a:latin typeface="Times New Roman" panose="02020603050405020304" pitchFamily="18" charset="0"/>
              </a:rPr>
              <a:t>2.5 SQLite</a:t>
            </a:r>
            <a:r>
              <a:rPr lang="zh-CN" altLang="en-GB" dirty="0">
                <a:latin typeface="Times New Roman" panose="02020603050405020304" pitchFamily="18" charset="0"/>
              </a:rPr>
              <a:t>的</a:t>
            </a:r>
            <a:r>
              <a:rPr lang="en-GB" altLang="zh-CN" dirty="0">
                <a:latin typeface="Times New Roman" panose="02020603050405020304" pitchFamily="18" charset="0"/>
              </a:rPr>
              <a:t>API</a:t>
            </a:r>
            <a:r>
              <a:rPr lang="zh-CN" altLang="en-GB" dirty="0">
                <a:latin typeface="Times New Roman" panose="02020603050405020304" pitchFamily="18" charset="0"/>
              </a:rPr>
              <a:t>函数</a:t>
            </a:r>
          </a:p>
          <a:p>
            <a:pPr marL="0" indent="0" algn="just" eaLnBrk="1" hangingPunct="1">
              <a:lnSpc>
                <a:spcPct val="150000"/>
              </a:lnSpc>
              <a:buNone/>
            </a:pPr>
            <a:r>
              <a:rPr lang="en-GB" altLang="zh-CN" dirty="0">
                <a:latin typeface="Times New Roman" panose="02020603050405020304" pitchFamily="18" charset="0"/>
              </a:rPr>
              <a:t>2.6 SQLite</a:t>
            </a:r>
            <a:r>
              <a:rPr lang="zh-CN" altLang="en-GB" dirty="0">
                <a:latin typeface="Times New Roman" panose="02020603050405020304" pitchFamily="18" charset="0"/>
              </a:rPr>
              <a:t>实例分析</a:t>
            </a:r>
            <a:endParaRPr lang="en-US" altLang="zh-CN" dirty="0">
              <a:latin typeface="Times New Roman" panose="02020603050405020304" pitchFamily="18" charset="0"/>
            </a:endParaRPr>
          </a:p>
          <a:p>
            <a:pPr marL="0" indent="0" algn="just" eaLnBrk="1" hangingPunct="1">
              <a:lnSpc>
                <a:spcPct val="150000"/>
              </a:lnSpc>
              <a:buNone/>
            </a:pPr>
            <a:r>
              <a:rPr lang="en-US" altLang="zh-CN" dirty="0">
                <a:latin typeface="Times New Roman" panose="02020603050405020304" pitchFamily="18" charset="0"/>
              </a:rPr>
              <a:t>2.7 SQLite</a:t>
            </a:r>
            <a:r>
              <a:rPr lang="zh-CN" altLang="en-US" dirty="0">
                <a:latin typeface="Times New Roman" panose="02020603050405020304" pitchFamily="18" charset="0"/>
              </a:rPr>
              <a:t>数据库的移植</a:t>
            </a:r>
          </a:p>
        </p:txBody>
      </p:sp>
      <p:sp>
        <p:nvSpPr>
          <p:cNvPr id="2" name="文本框 1">
            <a:extLst>
              <a:ext uri="{FF2B5EF4-FFF2-40B4-BE49-F238E27FC236}">
                <a16:creationId xmlns:a16="http://schemas.microsoft.com/office/drawing/2014/main" id="{4B339AA0-D68D-B6C7-AA0F-A405DDBBFAFA}"/>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内容提要</a:t>
            </a:r>
            <a:r>
              <a:rPr lang="en-US" altLang="zh-CN">
                <a:latin typeface="Times New Roman" panose="02020603050405020304" pitchFamily="18" charset="0"/>
              </a:rPr>
              <a:t>:</a:t>
            </a:r>
          </a:p>
        </p:txBody>
      </p:sp>
      <p:sp>
        <p:nvSpPr>
          <p:cNvPr id="55299" name="Rectangle 3"/>
          <p:cNvSpPr>
            <a:spLocks noGrp="1" noChangeArrowheads="1"/>
          </p:cNvSpPr>
          <p:nvPr>
            <p:ph idx="1"/>
          </p:nvPr>
        </p:nvSpPr>
        <p:spPr>
          <a:xfrm>
            <a:off x="1631504" y="1556792"/>
            <a:ext cx="8568855" cy="3499916"/>
          </a:xfrm>
        </p:spPr>
        <p:txBody>
          <a:bodyPr/>
          <a:lstStyle/>
          <a:p>
            <a:pPr marL="0" indent="0" eaLnBrk="1" hangingPunct="1">
              <a:lnSpc>
                <a:spcPct val="200000"/>
              </a:lnSpc>
              <a:buNone/>
            </a:pPr>
            <a:r>
              <a:rPr lang="en-GB" altLang="zh-CN"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GB" altLang="zh-CN" dirty="0">
                <a:latin typeface="Times New Roman" panose="02020603050405020304" pitchFamily="18" charset="0"/>
              </a:rPr>
              <a:t> </a:t>
            </a:r>
            <a:r>
              <a:rPr lang="zh-CN" altLang="en-GB" dirty="0">
                <a:solidFill>
                  <a:srgbClr val="FF0000"/>
                </a:solidFill>
                <a:latin typeface="Times New Roman" panose="02020603050405020304" pitchFamily="18" charset="0"/>
              </a:rPr>
              <a:t>嵌入式数据库概述 </a:t>
            </a:r>
          </a:p>
          <a:p>
            <a:pPr marL="0" indent="0" eaLnBrk="1" hangingPunct="1">
              <a:lnSpc>
                <a:spcPct val="200000"/>
              </a:lnSpc>
              <a:buNone/>
            </a:pPr>
            <a:r>
              <a:rPr lang="en-GB" altLang="zh-CN" dirty="0">
                <a:latin typeface="Times New Roman" panose="02020603050405020304" pitchFamily="18" charset="0"/>
              </a:rPr>
              <a:t>2.  SQLite</a:t>
            </a:r>
            <a:r>
              <a:rPr lang="zh-CN" altLang="en-GB" dirty="0">
                <a:latin typeface="Times New Roman" panose="02020603050405020304" pitchFamily="18" charset="0"/>
              </a:rPr>
              <a:t>数据库</a:t>
            </a:r>
          </a:p>
          <a:p>
            <a:pPr marL="0" indent="0" eaLnBrk="1" hangingPunct="1">
              <a:lnSpc>
                <a:spcPct val="200000"/>
              </a:lnSpc>
              <a:buNone/>
            </a:pPr>
            <a:r>
              <a:rPr lang="en-GB" altLang="zh-CN" dirty="0">
                <a:latin typeface="Times New Roman" panose="02020603050405020304" pitchFamily="18" charset="0"/>
              </a:rPr>
              <a:t>3.  </a:t>
            </a:r>
            <a:r>
              <a:rPr lang="en-GB" altLang="zh-CN" dirty="0" err="1">
                <a:latin typeface="Times New Roman" panose="02020603050405020304" pitchFamily="18" charset="0"/>
              </a:rPr>
              <a:t>mSQL</a:t>
            </a:r>
            <a:r>
              <a:rPr lang="zh-CN" altLang="en-GB" dirty="0">
                <a:latin typeface="Times New Roman" panose="02020603050405020304" pitchFamily="18" charset="0"/>
              </a:rPr>
              <a:t>数据库 </a:t>
            </a:r>
          </a:p>
          <a:p>
            <a:pPr marL="0" indent="0" eaLnBrk="1" hangingPunct="1">
              <a:lnSpc>
                <a:spcPct val="200000"/>
              </a:lnSpc>
              <a:buNone/>
            </a:pPr>
            <a:r>
              <a:rPr lang="en-GB" altLang="zh-CN" dirty="0">
                <a:latin typeface="Times New Roman" panose="02020603050405020304" pitchFamily="18" charset="0"/>
              </a:rPr>
              <a:t>4.  Berkeley DB</a:t>
            </a:r>
            <a:r>
              <a:rPr lang="zh-CN" altLang="en-GB" dirty="0">
                <a:latin typeface="Times New Roman" panose="02020603050405020304" pitchFamily="18" charset="0"/>
              </a:rPr>
              <a:t>数据库 </a:t>
            </a:r>
          </a:p>
          <a:p>
            <a:pPr eaLnBrk="1" hangingPunct="1">
              <a:lnSpc>
                <a:spcPct val="200000"/>
              </a:lnSpc>
            </a:pPr>
            <a:endParaRPr lang="zh-CN" altLang="en-GB" dirty="0">
              <a:latin typeface="Times New Roman" panose="02020603050405020304" pitchFamily="18" charset="0"/>
            </a:endParaRPr>
          </a:p>
        </p:txBody>
      </p:sp>
    </p:spTree>
  </p:cSld>
  <p:clrMapOvr>
    <a:masterClrMapping/>
  </p:clrMapOvr>
  <p:transition>
    <p:strip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7328" y="908720"/>
            <a:ext cx="10972800" cy="574675"/>
          </a:xfrm>
        </p:spPr>
        <p:txBody>
          <a:bodyPr/>
          <a:lstStyle/>
          <a:p>
            <a:pPr eaLnBrk="1" hangingPunct="1"/>
            <a:r>
              <a:rPr lang="en-GB" altLang="zh-CN" dirty="0">
                <a:latin typeface="Times New Roman" panose="02020603050405020304" pitchFamily="18" charset="0"/>
              </a:rPr>
              <a:t>2.1 SQLite</a:t>
            </a:r>
            <a:r>
              <a:rPr lang="zh-CN" altLang="en-GB" dirty="0">
                <a:latin typeface="Times New Roman" panose="02020603050405020304" pitchFamily="18" charset="0"/>
              </a:rPr>
              <a:t>数据库概述</a:t>
            </a:r>
            <a:endParaRPr lang="zh-CN" altLang="en-US" dirty="0">
              <a:latin typeface="Times New Roman" panose="02020603050405020304" pitchFamily="18" charset="0"/>
            </a:endParaRPr>
          </a:p>
        </p:txBody>
      </p:sp>
      <p:sp>
        <p:nvSpPr>
          <p:cNvPr id="76803" name="Rectangle 3"/>
          <p:cNvSpPr>
            <a:spLocks noGrp="1" noChangeArrowheads="1"/>
          </p:cNvSpPr>
          <p:nvPr>
            <p:ph idx="1"/>
          </p:nvPr>
        </p:nvSpPr>
        <p:spPr>
          <a:xfrm>
            <a:off x="695400" y="1844824"/>
            <a:ext cx="6624736" cy="2419796"/>
          </a:xfrm>
        </p:spPr>
        <p:txBody>
          <a:bodyPr/>
          <a:lstStyle/>
          <a:p>
            <a:pPr marL="0" indent="0" eaLnBrk="1" hangingPunct="1">
              <a:lnSpc>
                <a:spcPct val="150000"/>
              </a:lnSpc>
              <a:buNone/>
            </a:pPr>
            <a:r>
              <a:rPr lang="en-GB" altLang="zh-CN" dirty="0">
                <a:latin typeface="Times New Roman" panose="02020603050405020304" pitchFamily="18" charset="0"/>
              </a:rPr>
              <a:t>1</a:t>
            </a:r>
            <a:r>
              <a:rPr lang="zh-CN" altLang="en-US" dirty="0">
                <a:latin typeface="Times New Roman" panose="02020603050405020304" pitchFamily="18" charset="0"/>
              </a:rPr>
              <a:t>）</a:t>
            </a:r>
            <a:r>
              <a:rPr lang="en-GB" altLang="zh-CN" dirty="0">
                <a:latin typeface="Times New Roman" panose="02020603050405020304" pitchFamily="18" charset="0"/>
              </a:rPr>
              <a:t> </a:t>
            </a:r>
            <a:r>
              <a:rPr lang="zh-CN" altLang="en-GB" dirty="0">
                <a:latin typeface="Times New Roman" panose="02020603050405020304" pitchFamily="18" charset="0"/>
              </a:rPr>
              <a:t>概述 </a:t>
            </a:r>
          </a:p>
          <a:p>
            <a:pPr marL="0" indent="0" eaLnBrk="1" hangingPunct="1">
              <a:lnSpc>
                <a:spcPct val="150000"/>
              </a:lnSpc>
              <a:buNone/>
            </a:pPr>
            <a:r>
              <a:rPr lang="en-GB" altLang="zh-CN" dirty="0">
                <a:latin typeface="Times New Roman" panose="02020603050405020304" pitchFamily="18" charset="0"/>
              </a:rPr>
              <a:t>2</a:t>
            </a:r>
            <a:r>
              <a:rPr lang="zh-CN" altLang="en-US" dirty="0">
                <a:latin typeface="Times New Roman" panose="02020603050405020304" pitchFamily="18" charset="0"/>
              </a:rPr>
              <a:t>）</a:t>
            </a:r>
            <a:r>
              <a:rPr lang="en-GB" altLang="zh-CN" dirty="0">
                <a:latin typeface="Times New Roman" panose="02020603050405020304" pitchFamily="18" charset="0"/>
              </a:rPr>
              <a:t> SQLite</a:t>
            </a:r>
            <a:r>
              <a:rPr lang="zh-CN" altLang="en-GB" dirty="0">
                <a:latin typeface="Times New Roman" panose="02020603050405020304" pitchFamily="18" charset="0"/>
              </a:rPr>
              <a:t>组件</a:t>
            </a:r>
          </a:p>
          <a:p>
            <a:pPr marL="0" indent="0" eaLnBrk="1" hangingPunct="1">
              <a:lnSpc>
                <a:spcPct val="150000"/>
              </a:lnSpc>
              <a:buNone/>
            </a:pPr>
            <a:r>
              <a:rPr lang="en-GB" altLang="zh-CN" dirty="0">
                <a:latin typeface="Times New Roman" panose="02020603050405020304" pitchFamily="18" charset="0"/>
              </a:rPr>
              <a:t>3</a:t>
            </a:r>
            <a:r>
              <a:rPr lang="zh-CN" altLang="en-US" dirty="0">
                <a:latin typeface="Times New Roman" panose="02020603050405020304" pitchFamily="18" charset="0"/>
              </a:rPr>
              <a:t>）</a:t>
            </a:r>
            <a:r>
              <a:rPr lang="en-GB" altLang="zh-CN" dirty="0">
                <a:latin typeface="Times New Roman" panose="02020603050405020304" pitchFamily="18" charset="0"/>
              </a:rPr>
              <a:t> </a:t>
            </a:r>
            <a:r>
              <a:rPr lang="zh-CN" altLang="en-GB" dirty="0">
                <a:latin typeface="Times New Roman" panose="02020603050405020304" pitchFamily="18" charset="0"/>
              </a:rPr>
              <a:t>数据类型</a:t>
            </a:r>
            <a:endParaRPr lang="zh-CN" altLang="en-US" dirty="0">
              <a:latin typeface="Times New Roman" panose="02020603050405020304" pitchFamily="18" charset="0"/>
            </a:endParaRPr>
          </a:p>
        </p:txBody>
      </p:sp>
      <p:sp>
        <p:nvSpPr>
          <p:cNvPr id="3" name="文本框 2">
            <a:extLst>
              <a:ext uri="{FF2B5EF4-FFF2-40B4-BE49-F238E27FC236}">
                <a16:creationId xmlns:a16="http://schemas.microsoft.com/office/drawing/2014/main" id="{D9E1CBB4-1AF4-1CDA-4849-531A137EF70E}"/>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263352" y="728662"/>
            <a:ext cx="11809312" cy="5400675"/>
          </a:xfrm>
        </p:spPr>
        <p:txBody>
          <a:bodyPr>
            <a:normAutofit/>
          </a:bodyPr>
          <a:lstStyle/>
          <a:p>
            <a:pPr marL="0" indent="0" eaLnBrk="1" hangingPunct="1">
              <a:lnSpc>
                <a:spcPct val="150000"/>
              </a:lnSpc>
              <a:buNone/>
              <a:defRPr/>
            </a:pPr>
            <a:r>
              <a:rPr lang="en-GB" altLang="zh-CN" dirty="0">
                <a:latin typeface="Times New Roman" panose="02020603050405020304" pitchFamily="18" charset="0"/>
              </a:rPr>
              <a:t>1</a:t>
            </a:r>
            <a:r>
              <a:rPr lang="zh-CN" altLang="en-US" dirty="0">
                <a:latin typeface="Times New Roman" panose="02020603050405020304" pitchFamily="18" charset="0"/>
              </a:rPr>
              <a:t>）</a:t>
            </a:r>
            <a:r>
              <a:rPr lang="zh-CN" altLang="en-GB" dirty="0">
                <a:latin typeface="Times New Roman" panose="02020603050405020304" pitchFamily="18" charset="0"/>
              </a:rPr>
              <a:t>概述 </a:t>
            </a:r>
            <a:endParaRPr lang="en-GB" altLang="zh-CN" dirty="0">
              <a:latin typeface="Times New Roman" panose="02020603050405020304" pitchFamily="18" charset="0"/>
            </a:endParaRPr>
          </a:p>
          <a:p>
            <a:pPr algn="just" eaLnBrk="1" hangingPunct="1">
              <a:lnSpc>
                <a:spcPct val="150000"/>
              </a:lnSpc>
              <a:defRPr/>
            </a:pPr>
            <a:r>
              <a:rPr lang="en-GB" altLang="zh-CN" sz="2200" b="0" dirty="0" err="1">
                <a:latin typeface="Times New Roman" panose="02020603050405020304" pitchFamily="18" charset="0"/>
              </a:rPr>
              <a:t>SQLite</a:t>
            </a:r>
            <a:r>
              <a:rPr lang="en-GB" altLang="zh-CN" sz="2200" b="0" dirty="0">
                <a:latin typeface="Times New Roman" panose="02020603050405020304" pitchFamily="18" charset="0"/>
              </a:rPr>
              <a:t> </a:t>
            </a:r>
            <a:r>
              <a:rPr lang="zh-CN" altLang="en-GB" sz="2200" b="0" dirty="0">
                <a:latin typeface="Times New Roman" panose="02020603050405020304" pitchFamily="18" charset="0"/>
              </a:rPr>
              <a:t>是 </a:t>
            </a:r>
            <a:r>
              <a:rPr lang="en-GB" altLang="zh-CN" sz="2200" b="0" dirty="0">
                <a:latin typeface="Times New Roman" panose="02020603050405020304" pitchFamily="18" charset="0"/>
              </a:rPr>
              <a:t>D. Richard </a:t>
            </a:r>
            <a:r>
              <a:rPr lang="en-GB" altLang="zh-CN" sz="2200" b="0" dirty="0" err="1">
                <a:latin typeface="Times New Roman" panose="02020603050405020304" pitchFamily="18" charset="0"/>
              </a:rPr>
              <a:t>Hipp</a:t>
            </a:r>
            <a:r>
              <a:rPr lang="en-GB" altLang="zh-CN" sz="2200" b="0" dirty="0">
                <a:latin typeface="Times New Roman" panose="02020603050405020304" pitchFamily="18" charset="0"/>
              </a:rPr>
              <a:t> </a:t>
            </a:r>
            <a:r>
              <a:rPr lang="zh-CN" altLang="en-GB" sz="2200" dirty="0">
                <a:solidFill>
                  <a:srgbClr val="FF0000"/>
                </a:solidFill>
                <a:latin typeface="Times New Roman" panose="02020603050405020304" pitchFamily="18" charset="0"/>
              </a:rPr>
              <a:t>用 </a:t>
            </a:r>
            <a:r>
              <a:rPr lang="en-GB" altLang="zh-CN" sz="2200" dirty="0">
                <a:solidFill>
                  <a:srgbClr val="FF0000"/>
                </a:solidFill>
                <a:latin typeface="Times New Roman" panose="02020603050405020304" pitchFamily="18" charset="0"/>
              </a:rPr>
              <a:t>C </a:t>
            </a:r>
            <a:r>
              <a:rPr lang="zh-CN" altLang="en-GB" sz="2200" dirty="0">
                <a:solidFill>
                  <a:srgbClr val="FF0000"/>
                </a:solidFill>
                <a:latin typeface="Times New Roman" panose="02020603050405020304" pitchFamily="18" charset="0"/>
              </a:rPr>
              <a:t>语言编写的开源嵌入式数据库引擎</a:t>
            </a:r>
            <a:r>
              <a:rPr lang="zh-CN" altLang="en-GB" sz="2200" b="0" dirty="0">
                <a:latin typeface="Times New Roman" panose="02020603050405020304" pitchFamily="18" charset="0"/>
              </a:rPr>
              <a:t>。发布于</a:t>
            </a:r>
            <a:r>
              <a:rPr lang="en-GB" altLang="zh-CN" sz="2200" b="0" dirty="0">
                <a:latin typeface="Times New Roman" panose="02020603050405020304" pitchFamily="18" charset="0"/>
              </a:rPr>
              <a:t>2000</a:t>
            </a:r>
            <a:r>
              <a:rPr lang="zh-CN" altLang="en-GB" sz="2200" b="0" dirty="0">
                <a:latin typeface="Times New Roman" panose="02020603050405020304" pitchFamily="18" charset="0"/>
              </a:rPr>
              <a:t>年</a:t>
            </a:r>
            <a:r>
              <a:rPr lang="en-GB" altLang="zh-CN" sz="2200" b="0" dirty="0">
                <a:latin typeface="Times New Roman" panose="02020603050405020304" pitchFamily="18" charset="0"/>
              </a:rPr>
              <a:t>8</a:t>
            </a:r>
            <a:r>
              <a:rPr lang="zh-CN" altLang="en-GB" sz="2200" b="0" dirty="0">
                <a:latin typeface="Times New Roman" panose="02020603050405020304" pitchFamily="18" charset="0"/>
              </a:rPr>
              <a:t>月。它是完全独立的，不具有外部依赖性。</a:t>
            </a:r>
            <a:r>
              <a:rPr lang="en-GB" altLang="zh-CN" sz="2200" dirty="0" err="1">
                <a:solidFill>
                  <a:srgbClr val="FF0000"/>
                </a:solidFill>
                <a:latin typeface="Times New Roman" panose="02020603050405020304" pitchFamily="18" charset="0"/>
              </a:rPr>
              <a:t>SQLite</a:t>
            </a:r>
            <a:r>
              <a:rPr lang="en-GB" altLang="zh-CN" sz="2200" dirty="0">
                <a:solidFill>
                  <a:srgbClr val="FF0000"/>
                </a:solidFill>
                <a:latin typeface="Times New Roman" panose="02020603050405020304" pitchFamily="18" charset="0"/>
              </a:rPr>
              <a:t> </a:t>
            </a:r>
            <a:r>
              <a:rPr lang="zh-CN" altLang="en-GB" sz="2200" dirty="0">
                <a:solidFill>
                  <a:srgbClr val="FF0000"/>
                </a:solidFill>
                <a:latin typeface="Times New Roman" panose="02020603050405020304" pitchFamily="18" charset="0"/>
              </a:rPr>
              <a:t>支持多数 </a:t>
            </a:r>
            <a:r>
              <a:rPr lang="en-GB" altLang="zh-CN" sz="2200" dirty="0">
                <a:solidFill>
                  <a:srgbClr val="FF0000"/>
                </a:solidFill>
                <a:latin typeface="Times New Roman" panose="02020603050405020304" pitchFamily="18" charset="0"/>
              </a:rPr>
              <a:t>SQL92 </a:t>
            </a:r>
            <a:r>
              <a:rPr lang="zh-CN" altLang="en-GB" sz="2200" dirty="0">
                <a:solidFill>
                  <a:srgbClr val="FF0000"/>
                </a:solidFill>
                <a:latin typeface="Times New Roman" panose="02020603050405020304" pitchFamily="18" charset="0"/>
              </a:rPr>
              <a:t>标准</a:t>
            </a:r>
            <a:r>
              <a:rPr lang="zh-CN" altLang="en-GB" sz="2200" b="0" dirty="0">
                <a:latin typeface="Times New Roman" panose="02020603050405020304" pitchFamily="18" charset="0"/>
              </a:rPr>
              <a:t>，可以在所有主要的操作系统上运行，并且支持大多数计算机语言。</a:t>
            </a:r>
            <a:r>
              <a:rPr lang="en-GB" altLang="zh-CN" sz="2200" b="0" dirty="0" err="1">
                <a:latin typeface="Times New Roman" panose="02020603050405020304" pitchFamily="18" charset="0"/>
              </a:rPr>
              <a:t>SQLite</a:t>
            </a:r>
            <a:r>
              <a:rPr lang="en-GB" altLang="zh-CN" sz="2200" b="0" dirty="0">
                <a:latin typeface="Times New Roman" panose="02020603050405020304" pitchFamily="18" charset="0"/>
              </a:rPr>
              <a:t> </a:t>
            </a:r>
            <a:r>
              <a:rPr lang="zh-CN" altLang="en-GB" sz="2200" b="0" dirty="0">
                <a:latin typeface="Times New Roman" panose="02020603050405020304" pitchFamily="18" charset="0"/>
              </a:rPr>
              <a:t>还非常健壮。其创建者保守地估计 </a:t>
            </a:r>
            <a:r>
              <a:rPr lang="en-GB" altLang="zh-CN" sz="2200" b="0" dirty="0" err="1">
                <a:latin typeface="Times New Roman" panose="02020603050405020304" pitchFamily="18" charset="0"/>
              </a:rPr>
              <a:t>SQLite</a:t>
            </a:r>
            <a:r>
              <a:rPr lang="en-GB" altLang="zh-CN" sz="2200" b="0" dirty="0">
                <a:latin typeface="Times New Roman" panose="02020603050405020304" pitchFamily="18" charset="0"/>
              </a:rPr>
              <a:t> </a:t>
            </a:r>
            <a:r>
              <a:rPr lang="zh-CN" altLang="en-GB" sz="2200" b="0" dirty="0">
                <a:latin typeface="Times New Roman" panose="02020603050405020304" pitchFamily="18" charset="0"/>
              </a:rPr>
              <a:t>可以处理每天负担多达 </a:t>
            </a:r>
            <a:r>
              <a:rPr lang="en-GB" altLang="zh-CN" sz="2200" b="0" dirty="0">
                <a:latin typeface="Times New Roman" panose="02020603050405020304" pitchFamily="18" charset="0"/>
              </a:rPr>
              <a:t>100,00 </a:t>
            </a:r>
            <a:r>
              <a:rPr lang="zh-CN" altLang="en-GB" sz="2200" b="0" dirty="0">
                <a:latin typeface="Times New Roman" panose="02020603050405020304" pitchFamily="18" charset="0"/>
              </a:rPr>
              <a:t>次点击率的 </a:t>
            </a:r>
            <a:r>
              <a:rPr lang="en-GB" altLang="zh-CN" sz="2200" b="0" dirty="0">
                <a:latin typeface="Times New Roman" panose="02020603050405020304" pitchFamily="18" charset="0"/>
              </a:rPr>
              <a:t>Web </a:t>
            </a:r>
            <a:r>
              <a:rPr lang="zh-CN" altLang="en-GB" sz="2200" b="0" dirty="0">
                <a:latin typeface="Times New Roman" panose="02020603050405020304" pitchFamily="18" charset="0"/>
              </a:rPr>
              <a:t>站点，并且 </a:t>
            </a:r>
            <a:r>
              <a:rPr lang="en-GB" altLang="zh-CN" sz="2200" b="0" dirty="0" err="1">
                <a:latin typeface="Times New Roman" panose="02020603050405020304" pitchFamily="18" charset="0"/>
              </a:rPr>
              <a:t>SQLite</a:t>
            </a:r>
            <a:r>
              <a:rPr lang="en-GB" altLang="zh-CN" sz="2200" b="0" dirty="0">
                <a:latin typeface="Times New Roman" panose="02020603050405020304" pitchFamily="18" charset="0"/>
              </a:rPr>
              <a:t> </a:t>
            </a:r>
            <a:r>
              <a:rPr lang="zh-CN" altLang="en-GB" sz="2200" b="0" dirty="0">
                <a:latin typeface="Times New Roman" panose="02020603050405020304" pitchFamily="18" charset="0"/>
              </a:rPr>
              <a:t>有时候可以处理 </a:t>
            </a:r>
            <a:r>
              <a:rPr lang="en-GB" altLang="zh-CN" sz="2200" b="0" dirty="0">
                <a:latin typeface="Times New Roman" panose="02020603050405020304" pitchFamily="18" charset="0"/>
              </a:rPr>
              <a:t>10 </a:t>
            </a:r>
            <a:r>
              <a:rPr lang="zh-CN" altLang="en-GB" sz="2200" b="0" dirty="0">
                <a:latin typeface="Times New Roman" panose="02020603050405020304" pitchFamily="18" charset="0"/>
              </a:rPr>
              <a:t>倍于上述数字的负载。</a:t>
            </a:r>
          </a:p>
          <a:p>
            <a:pPr algn="just" eaLnBrk="1" hangingPunct="1">
              <a:lnSpc>
                <a:spcPct val="150000"/>
              </a:lnSpc>
              <a:defRPr/>
            </a:pPr>
            <a:r>
              <a:rPr lang="en-GB" altLang="zh-CN" sz="2200" b="0" dirty="0" err="1">
                <a:latin typeface="Times New Roman" panose="02020603050405020304" pitchFamily="18" charset="0"/>
              </a:rPr>
              <a:t>SQLite</a:t>
            </a:r>
            <a:r>
              <a:rPr lang="en-GB" altLang="zh-CN" sz="2200" b="0" dirty="0">
                <a:latin typeface="Times New Roman" panose="02020603050405020304" pitchFamily="18" charset="0"/>
              </a:rPr>
              <a:t> </a:t>
            </a:r>
            <a:r>
              <a:rPr lang="zh-CN" altLang="en-GB" sz="2200" b="0" dirty="0">
                <a:latin typeface="Times New Roman" panose="02020603050405020304" pitchFamily="18" charset="0"/>
              </a:rPr>
              <a:t>对 </a:t>
            </a:r>
            <a:r>
              <a:rPr lang="en-GB" altLang="zh-CN" sz="2200" b="0" dirty="0">
                <a:latin typeface="Times New Roman" panose="02020603050405020304" pitchFamily="18" charset="0"/>
              </a:rPr>
              <a:t>SQL92 </a:t>
            </a:r>
            <a:r>
              <a:rPr lang="zh-CN" altLang="en-GB" sz="2200" b="0" dirty="0">
                <a:latin typeface="Times New Roman" panose="02020603050405020304" pitchFamily="18" charset="0"/>
              </a:rPr>
              <a:t>标准的支持包括索引、限制、触发和查看。</a:t>
            </a:r>
            <a:r>
              <a:rPr lang="en-GB" altLang="zh-CN" sz="2200" dirty="0" err="1">
                <a:solidFill>
                  <a:srgbClr val="FF0000"/>
                </a:solidFill>
                <a:latin typeface="Times New Roman" panose="02020603050405020304" pitchFamily="18" charset="0"/>
              </a:rPr>
              <a:t>SQLite</a:t>
            </a:r>
            <a:r>
              <a:rPr lang="en-GB" altLang="zh-CN" sz="2200" dirty="0">
                <a:solidFill>
                  <a:srgbClr val="FF0000"/>
                </a:solidFill>
                <a:latin typeface="Times New Roman" panose="02020603050405020304" pitchFamily="18" charset="0"/>
              </a:rPr>
              <a:t> </a:t>
            </a:r>
            <a:r>
              <a:rPr lang="zh-CN" altLang="en-GB" sz="2200" dirty="0">
                <a:solidFill>
                  <a:srgbClr val="FF0000"/>
                </a:solidFill>
                <a:latin typeface="Times New Roman" panose="02020603050405020304" pitchFamily="18" charset="0"/>
              </a:rPr>
              <a:t>不支持外键限制，但支持原子的、一致的、独立和持久 </a:t>
            </a:r>
            <a:r>
              <a:rPr lang="en-GB" altLang="zh-CN" sz="2200" dirty="0">
                <a:solidFill>
                  <a:srgbClr val="FF0000"/>
                </a:solidFill>
                <a:latin typeface="Times New Roman" panose="02020603050405020304" pitchFamily="18" charset="0"/>
              </a:rPr>
              <a:t>(ACID) </a:t>
            </a:r>
            <a:r>
              <a:rPr lang="zh-CN" altLang="en-GB" sz="2200" dirty="0">
                <a:solidFill>
                  <a:srgbClr val="FF0000"/>
                </a:solidFill>
                <a:latin typeface="Times New Roman" panose="02020603050405020304" pitchFamily="18" charset="0"/>
              </a:rPr>
              <a:t>的事务（后面会提供有关 </a:t>
            </a:r>
            <a:r>
              <a:rPr lang="en-GB" altLang="zh-CN" sz="2200" dirty="0">
                <a:solidFill>
                  <a:srgbClr val="FF0000"/>
                </a:solidFill>
                <a:latin typeface="Times New Roman" panose="02020603050405020304" pitchFamily="18" charset="0"/>
              </a:rPr>
              <a:t>ACID </a:t>
            </a:r>
            <a:r>
              <a:rPr lang="zh-CN" altLang="en-GB" sz="2200" dirty="0">
                <a:solidFill>
                  <a:srgbClr val="FF0000"/>
                </a:solidFill>
                <a:latin typeface="Times New Roman" panose="02020603050405020304" pitchFamily="18" charset="0"/>
              </a:rPr>
              <a:t>的更多信息）。 </a:t>
            </a:r>
          </a:p>
        </p:txBody>
      </p:sp>
      <p:sp>
        <p:nvSpPr>
          <p:cNvPr id="2" name="标题 1">
            <a:extLst>
              <a:ext uri="{FF2B5EF4-FFF2-40B4-BE49-F238E27FC236}">
                <a16:creationId xmlns:a16="http://schemas.microsoft.com/office/drawing/2014/main" id="{67CABB3C-AFBF-651A-6E76-C48E0101FC72}"/>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BBDED61F-4430-D6B7-2B5E-4CE9F4B445A0}"/>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335360" y="908720"/>
            <a:ext cx="11449272" cy="4392612"/>
          </a:xfrm>
        </p:spPr>
        <p:txBody>
          <a:bodyPr/>
          <a:lstStyle/>
          <a:p>
            <a:pPr eaLnBrk="1" hangingPunct="1">
              <a:lnSpc>
                <a:spcPct val="200000"/>
              </a:lnSpc>
            </a:pPr>
            <a:r>
              <a:rPr lang="en-GB" altLang="zh-CN" sz="2200" b="0" dirty="0">
                <a:latin typeface="Times New Roman" panose="02020603050405020304" pitchFamily="18" charset="0"/>
              </a:rPr>
              <a:t>SQLite </a:t>
            </a:r>
            <a:r>
              <a:rPr lang="zh-CN" altLang="en-GB" sz="2200" b="0" dirty="0">
                <a:latin typeface="Times New Roman" panose="02020603050405020304" pitchFamily="18" charset="0"/>
              </a:rPr>
              <a:t>通过</a:t>
            </a:r>
            <a:r>
              <a:rPr lang="zh-CN" altLang="en-GB" sz="2200" dirty="0">
                <a:solidFill>
                  <a:srgbClr val="FF0000"/>
                </a:solidFill>
                <a:latin typeface="Times New Roman" panose="02020603050405020304" pitchFamily="18" charset="0"/>
              </a:rPr>
              <a:t>数据库级上的独占性共享锁</a:t>
            </a:r>
            <a:r>
              <a:rPr lang="zh-CN" altLang="en-GB" sz="2200" b="0" dirty="0">
                <a:latin typeface="Times New Roman" panose="02020603050405020304" pitchFamily="18" charset="0"/>
              </a:rPr>
              <a:t>定来实现独立事务处理。这意味着当多个进程和线程可以在同一时间从同一数据库读取数据，但只有一个可以写入数据。在某个进程或线程向数据库执行写入操作之前，必须获得独占锁定。在发出独占锁定后，其他的读或写操作将不会再发生。</a:t>
            </a:r>
            <a:endParaRPr lang="zh-CN" altLang="en-US" sz="2200" b="0" dirty="0">
              <a:latin typeface="Times New Roman" panose="02020603050405020304" pitchFamily="18" charset="0"/>
            </a:endParaRPr>
          </a:p>
        </p:txBody>
      </p:sp>
      <p:sp>
        <p:nvSpPr>
          <p:cNvPr id="2" name="标题 1">
            <a:extLst>
              <a:ext uri="{FF2B5EF4-FFF2-40B4-BE49-F238E27FC236}">
                <a16:creationId xmlns:a16="http://schemas.microsoft.com/office/drawing/2014/main" id="{54ACCF64-A60E-4578-BFA3-E45778990CB2}"/>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185F83C5-1855-F02D-7759-05BC1B7F1FC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407368" y="909637"/>
            <a:ext cx="4896544" cy="5038725"/>
          </a:xfrm>
        </p:spPr>
        <p:txBody>
          <a:bodyPr>
            <a:normAutofit/>
          </a:bodyPr>
          <a:lstStyle/>
          <a:p>
            <a:pPr marL="0" indent="0" eaLnBrk="1" hangingPunct="1">
              <a:lnSpc>
                <a:spcPct val="150000"/>
              </a:lnSpc>
              <a:buNone/>
            </a:pPr>
            <a:r>
              <a:rPr lang="en-GB" altLang="zh-CN" sz="2800" dirty="0">
                <a:latin typeface="Times New Roman" panose="02020603050405020304" pitchFamily="18" charset="0"/>
              </a:rPr>
              <a:t>2</a:t>
            </a:r>
            <a:r>
              <a:rPr lang="zh-CN" altLang="en-US" sz="2800" dirty="0">
                <a:latin typeface="Times New Roman" panose="02020603050405020304" pitchFamily="18" charset="0"/>
              </a:rPr>
              <a:t>）</a:t>
            </a:r>
            <a:r>
              <a:rPr lang="en-GB" altLang="zh-CN" sz="2800" dirty="0">
                <a:latin typeface="Times New Roman" panose="02020603050405020304" pitchFamily="18" charset="0"/>
              </a:rPr>
              <a:t>SQLite</a:t>
            </a:r>
            <a:r>
              <a:rPr lang="zh-CN" altLang="en-GB" sz="2800" dirty="0">
                <a:latin typeface="Times New Roman" panose="02020603050405020304" pitchFamily="18" charset="0"/>
              </a:rPr>
              <a:t>组件 </a:t>
            </a:r>
            <a:endParaRPr lang="en-GB" altLang="zh-CN" sz="2800" dirty="0">
              <a:latin typeface="Times New Roman" panose="02020603050405020304" pitchFamily="18" charset="0"/>
            </a:endParaRPr>
          </a:p>
          <a:p>
            <a:pPr algn="just" eaLnBrk="1" hangingPunct="1">
              <a:lnSpc>
                <a:spcPct val="150000"/>
              </a:lnSpc>
            </a:pPr>
            <a:r>
              <a:rPr lang="en-GB" altLang="zh-CN" sz="2000" b="0" dirty="0">
                <a:latin typeface="Times New Roman" panose="02020603050405020304" pitchFamily="18" charset="0"/>
              </a:rPr>
              <a:t>SQLite </a:t>
            </a:r>
            <a:r>
              <a:rPr lang="zh-CN" altLang="en-GB" sz="2000" b="0" dirty="0">
                <a:latin typeface="Times New Roman" panose="02020603050405020304" pitchFamily="18" charset="0"/>
              </a:rPr>
              <a:t>由以下几个组件组成：</a:t>
            </a:r>
            <a:r>
              <a:rPr lang="en-GB" altLang="zh-CN" sz="2000" dirty="0">
                <a:solidFill>
                  <a:srgbClr val="FF0000"/>
                </a:solidFill>
                <a:latin typeface="Times New Roman" panose="02020603050405020304" pitchFamily="18" charset="0"/>
              </a:rPr>
              <a:t>SQL </a:t>
            </a:r>
            <a:r>
              <a:rPr lang="zh-CN" altLang="en-GB" sz="2000" dirty="0">
                <a:solidFill>
                  <a:srgbClr val="FF0000"/>
                </a:solidFill>
                <a:latin typeface="Times New Roman" panose="02020603050405020304" pitchFamily="18" charset="0"/>
              </a:rPr>
              <a:t>编译器、内核、后端以及附件</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SQLite </a:t>
            </a:r>
            <a:r>
              <a:rPr lang="zh-CN" altLang="en-GB" sz="2000" b="0" dirty="0">
                <a:latin typeface="Times New Roman" panose="02020603050405020304" pitchFamily="18" charset="0"/>
              </a:rPr>
              <a:t>通过利用虚拟机和虚拟数据库引擎（</a:t>
            </a:r>
            <a:r>
              <a:rPr lang="en-GB" altLang="zh-CN" sz="2000" b="0" dirty="0">
                <a:latin typeface="Times New Roman" panose="02020603050405020304" pitchFamily="18" charset="0"/>
              </a:rPr>
              <a:t>VDBE</a:t>
            </a:r>
            <a:r>
              <a:rPr lang="zh-CN" altLang="en-GB" sz="2000" b="0" dirty="0">
                <a:latin typeface="Times New Roman" panose="02020603050405020304" pitchFamily="18" charset="0"/>
              </a:rPr>
              <a:t>），使调试、修改和扩展 </a:t>
            </a:r>
            <a:r>
              <a:rPr lang="en-GB" altLang="zh-CN" sz="2000" b="0" dirty="0">
                <a:latin typeface="Times New Roman" panose="02020603050405020304" pitchFamily="18" charset="0"/>
              </a:rPr>
              <a:t>SQLite </a:t>
            </a:r>
            <a:r>
              <a:rPr lang="zh-CN" altLang="en-GB" sz="2000" b="0" dirty="0">
                <a:latin typeface="Times New Roman" panose="02020603050405020304" pitchFamily="18" charset="0"/>
              </a:rPr>
              <a:t>的内核变得更加方便。所有 </a:t>
            </a:r>
            <a:r>
              <a:rPr lang="en-GB" altLang="zh-CN" sz="2000" b="0" dirty="0">
                <a:latin typeface="Times New Roman" panose="02020603050405020304" pitchFamily="18" charset="0"/>
              </a:rPr>
              <a:t>SQL </a:t>
            </a:r>
            <a:r>
              <a:rPr lang="zh-CN" altLang="en-GB" sz="2000" b="0" dirty="0">
                <a:latin typeface="Times New Roman" panose="02020603050405020304" pitchFamily="18" charset="0"/>
              </a:rPr>
              <a:t>语句都被编译成易读的、可以在 </a:t>
            </a:r>
            <a:r>
              <a:rPr lang="en-GB" altLang="zh-CN" sz="2000" b="0" dirty="0">
                <a:latin typeface="Times New Roman" panose="02020603050405020304" pitchFamily="18" charset="0"/>
              </a:rPr>
              <a:t>SQLite </a:t>
            </a:r>
            <a:r>
              <a:rPr lang="zh-CN" altLang="en-GB" sz="2000" b="0" dirty="0">
                <a:latin typeface="Times New Roman" panose="02020603050405020304" pitchFamily="18" charset="0"/>
              </a:rPr>
              <a:t>虚拟机中执行的程序集。</a:t>
            </a:r>
            <a:endParaRPr lang="zh-CN" altLang="en-US" sz="2000" b="0" dirty="0">
              <a:latin typeface="Times New Roman" panose="02020603050405020304" pitchFamily="18" charset="0"/>
            </a:endParaRPr>
          </a:p>
        </p:txBody>
      </p:sp>
      <p:pic>
        <p:nvPicPr>
          <p:cNvPr id="798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0" y="836613"/>
            <a:ext cx="467392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15049B3-2D7E-1BB9-FDBF-C090395898E6}"/>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11A8415D-83A0-3CEA-0DCB-FAF41A19A162}"/>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407368" y="819944"/>
            <a:ext cx="11233151" cy="5218112"/>
          </a:xfrm>
        </p:spPr>
        <p:txBody>
          <a:bodyPr/>
          <a:lstStyle/>
          <a:p>
            <a:pPr marL="0" indent="0" eaLnBrk="1" hangingPunct="1">
              <a:lnSpc>
                <a:spcPct val="150000"/>
              </a:lnSpc>
              <a:buNone/>
            </a:pPr>
            <a:r>
              <a:rPr lang="en-GB" altLang="zh-CN" sz="2800" b="0" dirty="0">
                <a:latin typeface="Times New Roman" panose="02020603050405020304" pitchFamily="18" charset="0"/>
              </a:rPr>
              <a:t>3</a:t>
            </a:r>
            <a:r>
              <a:rPr lang="zh-CN" altLang="en-US" sz="2800" b="0" dirty="0">
                <a:latin typeface="Times New Roman" panose="02020603050405020304" pitchFamily="18" charset="0"/>
              </a:rPr>
              <a:t>）</a:t>
            </a:r>
            <a:r>
              <a:rPr lang="zh-CN" altLang="en-GB" sz="2800" b="0" dirty="0">
                <a:latin typeface="Times New Roman" panose="02020603050405020304" pitchFamily="18" charset="0"/>
              </a:rPr>
              <a:t>数据类型</a:t>
            </a:r>
          </a:p>
          <a:p>
            <a:pPr algn="just" eaLnBrk="1" hangingPunct="1">
              <a:lnSpc>
                <a:spcPct val="150000"/>
              </a:lnSpc>
            </a:pPr>
            <a:r>
              <a:rPr lang="en-GB" altLang="zh-CN" b="0" dirty="0">
                <a:latin typeface="Times New Roman" panose="02020603050405020304" pitchFamily="18" charset="0"/>
              </a:rPr>
              <a:t>SQLite </a:t>
            </a:r>
            <a:r>
              <a:rPr lang="zh-CN" altLang="en-GB" dirty="0">
                <a:solidFill>
                  <a:srgbClr val="FF0000"/>
                </a:solidFill>
                <a:latin typeface="Times New Roman" panose="02020603050405020304" pitchFamily="18" charset="0"/>
              </a:rPr>
              <a:t>不支持静态数据类型，而是使用列关系。（不会先指定类型）</a:t>
            </a:r>
            <a:endParaRPr lang="zh-CN" altLang="en-GB" b="0" dirty="0">
              <a:latin typeface="Times New Roman" panose="02020603050405020304" pitchFamily="18" charset="0"/>
            </a:endParaRPr>
          </a:p>
          <a:p>
            <a:pPr algn="just" eaLnBrk="1" hangingPunct="1">
              <a:lnSpc>
                <a:spcPct val="150000"/>
              </a:lnSpc>
            </a:pPr>
            <a:r>
              <a:rPr lang="zh-CN" altLang="en-GB" b="0" dirty="0">
                <a:latin typeface="Times New Roman" panose="02020603050405020304" pitchFamily="18" charset="0"/>
              </a:rPr>
              <a:t>当某个值插入数据库时，</a:t>
            </a:r>
            <a:r>
              <a:rPr lang="en-GB" altLang="zh-CN" b="0" dirty="0">
                <a:latin typeface="Times New Roman" panose="02020603050405020304" pitchFamily="18" charset="0"/>
              </a:rPr>
              <a:t>SQLite </a:t>
            </a:r>
            <a:r>
              <a:rPr lang="zh-CN" altLang="en-GB" b="0" dirty="0">
                <a:latin typeface="Times New Roman" panose="02020603050405020304" pitchFamily="18" charset="0"/>
              </a:rPr>
              <a:t>将检查它的类型。如果该类型与关联的列不匹配，则 </a:t>
            </a:r>
            <a:r>
              <a:rPr lang="en-GB" altLang="zh-CN" b="0" dirty="0">
                <a:latin typeface="Times New Roman" panose="02020603050405020304" pitchFamily="18" charset="0"/>
              </a:rPr>
              <a:t>SQLite </a:t>
            </a:r>
            <a:r>
              <a:rPr lang="zh-CN" altLang="en-GB" b="0" dirty="0">
                <a:latin typeface="Times New Roman" panose="02020603050405020304" pitchFamily="18" charset="0"/>
              </a:rPr>
              <a:t>会尝试将该值转换成列类型。如果不能转换，则该值将作为其本身具有的类型存储。</a:t>
            </a:r>
          </a:p>
          <a:p>
            <a:pPr algn="just" eaLnBrk="1" hangingPunct="1">
              <a:lnSpc>
                <a:spcPct val="150000"/>
              </a:lnSpc>
            </a:pPr>
            <a:r>
              <a:rPr lang="en-GB" altLang="zh-CN" b="0" dirty="0">
                <a:latin typeface="Times New Roman" panose="02020603050405020304" pitchFamily="18" charset="0"/>
              </a:rPr>
              <a:t>SQLite </a:t>
            </a:r>
            <a:r>
              <a:rPr lang="zh-CN" altLang="en-GB" b="0" dirty="0">
                <a:latin typeface="Times New Roman" panose="02020603050405020304" pitchFamily="18" charset="0"/>
              </a:rPr>
              <a:t>支持</a:t>
            </a:r>
            <a:r>
              <a:rPr lang="zh-CN" altLang="en-GB" dirty="0">
                <a:solidFill>
                  <a:srgbClr val="FF0000"/>
                </a:solidFill>
                <a:latin typeface="Times New Roman" panose="02020603050405020304" pitchFamily="18" charset="0"/>
              </a:rPr>
              <a:t> </a:t>
            </a:r>
            <a:r>
              <a:rPr lang="en-GB" altLang="zh-CN" dirty="0">
                <a:solidFill>
                  <a:srgbClr val="FF0000"/>
                </a:solidFill>
                <a:latin typeface="Times New Roman" panose="02020603050405020304" pitchFamily="18" charset="0"/>
              </a:rPr>
              <a:t>NULL</a:t>
            </a:r>
            <a:r>
              <a:rPr lang="zh-CN" altLang="en-GB" dirty="0">
                <a:solidFill>
                  <a:srgbClr val="FF0000"/>
                </a:solidFill>
                <a:latin typeface="Times New Roman" panose="02020603050405020304" pitchFamily="18" charset="0"/>
              </a:rPr>
              <a:t>、</a:t>
            </a:r>
            <a:r>
              <a:rPr lang="en-GB" altLang="zh-CN" dirty="0">
                <a:solidFill>
                  <a:srgbClr val="FF0000"/>
                </a:solidFill>
                <a:latin typeface="Times New Roman" panose="02020603050405020304" pitchFamily="18" charset="0"/>
              </a:rPr>
              <a:t>INTEGER</a:t>
            </a:r>
            <a:r>
              <a:rPr lang="zh-CN" altLang="en-GB" dirty="0">
                <a:solidFill>
                  <a:srgbClr val="FF0000"/>
                </a:solidFill>
                <a:latin typeface="Times New Roman" panose="02020603050405020304" pitchFamily="18" charset="0"/>
              </a:rPr>
              <a:t>、</a:t>
            </a:r>
            <a:r>
              <a:rPr lang="en-GB" altLang="zh-CN" dirty="0">
                <a:solidFill>
                  <a:srgbClr val="FF0000"/>
                </a:solidFill>
                <a:latin typeface="Times New Roman" panose="02020603050405020304" pitchFamily="18" charset="0"/>
              </a:rPr>
              <a:t>REAL</a:t>
            </a:r>
            <a:r>
              <a:rPr lang="zh-CN" altLang="en-GB" dirty="0">
                <a:solidFill>
                  <a:srgbClr val="FF0000"/>
                </a:solidFill>
                <a:latin typeface="Times New Roman" panose="02020603050405020304" pitchFamily="18" charset="0"/>
              </a:rPr>
              <a:t>、</a:t>
            </a:r>
            <a:r>
              <a:rPr lang="en-GB" altLang="zh-CN" dirty="0">
                <a:solidFill>
                  <a:srgbClr val="FF0000"/>
                </a:solidFill>
                <a:latin typeface="Times New Roman" panose="02020603050405020304" pitchFamily="18" charset="0"/>
              </a:rPr>
              <a:t>TEXT </a:t>
            </a:r>
            <a:r>
              <a:rPr lang="zh-CN" altLang="en-GB" dirty="0">
                <a:solidFill>
                  <a:srgbClr val="FF0000"/>
                </a:solidFill>
                <a:latin typeface="Times New Roman" panose="02020603050405020304" pitchFamily="18" charset="0"/>
              </a:rPr>
              <a:t>和 </a:t>
            </a:r>
            <a:r>
              <a:rPr lang="en-GB" altLang="zh-CN" dirty="0">
                <a:solidFill>
                  <a:srgbClr val="FF0000"/>
                </a:solidFill>
                <a:latin typeface="Times New Roman" panose="02020603050405020304" pitchFamily="18" charset="0"/>
              </a:rPr>
              <a:t>BLOB</a:t>
            </a:r>
            <a:r>
              <a:rPr lang="en-GB" altLang="zh-CN" b="0" dirty="0">
                <a:latin typeface="Times New Roman" panose="02020603050405020304" pitchFamily="18" charset="0"/>
              </a:rPr>
              <a:t> </a:t>
            </a:r>
            <a:r>
              <a:rPr lang="zh-CN" altLang="en-GB" b="0" dirty="0">
                <a:latin typeface="Times New Roman" panose="02020603050405020304" pitchFamily="18" charset="0"/>
              </a:rPr>
              <a:t>数据类型。</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836BAAF7-31E4-6350-1D70-16F5AFAC8937}"/>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BB1EB5C4-6D12-2F38-2B23-2CFD0EB6DEF5}"/>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noChangeArrowheads="1"/>
          </p:cNvSpPr>
          <p:nvPr>
            <p:ph idx="1"/>
          </p:nvPr>
        </p:nvSpPr>
        <p:spPr>
          <a:xfrm>
            <a:off x="407670" y="819785"/>
            <a:ext cx="11233150" cy="5144135"/>
          </a:xfrm>
        </p:spPr>
        <p:txBody>
          <a:bodyPr/>
          <a:lstStyle/>
          <a:p>
            <a:pPr marL="0" indent="0" eaLnBrk="1" hangingPunct="1">
              <a:lnSpc>
                <a:spcPct val="150000"/>
              </a:lnSpc>
              <a:buNone/>
            </a:pPr>
            <a:r>
              <a:rPr lang="en-US" altLang="zh-CN" b="0" dirty="0"/>
              <a:t>SQLite</a:t>
            </a:r>
            <a:r>
              <a:rPr lang="zh-CN" altLang="zh-CN" b="0" dirty="0"/>
              <a:t>采用的是</a:t>
            </a:r>
            <a:r>
              <a:rPr lang="zh-CN" altLang="zh-CN" dirty="0">
                <a:solidFill>
                  <a:srgbClr val="FF0000"/>
                </a:solidFill>
              </a:rPr>
              <a:t>弱类型</a:t>
            </a:r>
            <a:r>
              <a:rPr lang="zh-CN" altLang="zh-CN" b="0" dirty="0"/>
              <a:t>的数据。</a:t>
            </a:r>
            <a:r>
              <a:rPr lang="en-US" altLang="zh-CN" b="0" dirty="0"/>
              <a:t>SQLite 3.0</a:t>
            </a:r>
            <a:r>
              <a:rPr lang="zh-CN" altLang="zh-CN" b="0" dirty="0"/>
              <a:t>及以后版本支持更多的数据类型。每个数据值本身的数据类型可以是下列五种类型对象之一：</a:t>
            </a:r>
            <a:r>
              <a:rPr lang="en-US" altLang="zh-CN" b="0" dirty="0"/>
              <a:t> </a:t>
            </a:r>
            <a:endParaRPr lang="zh-CN" altLang="zh-CN" b="0" dirty="0"/>
          </a:p>
          <a:p>
            <a:pPr marL="0" indent="0" eaLnBrk="1" hangingPunct="1">
              <a:lnSpc>
                <a:spcPct val="150000"/>
              </a:lnSpc>
              <a:buNone/>
            </a:pPr>
            <a:r>
              <a:rPr lang="zh-CN" altLang="zh-CN" b="0" dirty="0"/>
              <a:t>（</a:t>
            </a:r>
            <a:r>
              <a:rPr lang="en-US" altLang="zh-CN" b="0" dirty="0"/>
              <a:t>1</a:t>
            </a:r>
            <a:r>
              <a:rPr lang="zh-CN" altLang="zh-CN" b="0" dirty="0"/>
              <a:t>）</a:t>
            </a:r>
            <a:r>
              <a:rPr lang="en-US" altLang="zh-CN" b="0" dirty="0"/>
              <a:t>NULL</a:t>
            </a:r>
            <a:r>
              <a:rPr lang="zh-CN" altLang="zh-CN" b="0" dirty="0"/>
              <a:t>，空值；</a:t>
            </a:r>
            <a:r>
              <a:rPr lang="en-US" altLang="zh-CN" b="0" dirty="0"/>
              <a:t>  </a:t>
            </a:r>
            <a:endParaRPr lang="zh-CN" altLang="zh-CN" b="0" dirty="0"/>
          </a:p>
          <a:p>
            <a:pPr marL="0" indent="0" eaLnBrk="1" hangingPunct="1">
              <a:lnSpc>
                <a:spcPct val="150000"/>
              </a:lnSpc>
              <a:buNone/>
            </a:pPr>
            <a:r>
              <a:rPr lang="zh-CN" altLang="zh-CN" b="0" dirty="0"/>
              <a:t>（</a:t>
            </a:r>
            <a:r>
              <a:rPr lang="en-US" altLang="zh-CN" b="0" dirty="0"/>
              <a:t>2</a:t>
            </a:r>
            <a:r>
              <a:rPr lang="zh-CN" altLang="zh-CN" b="0" dirty="0"/>
              <a:t>）</a:t>
            </a:r>
            <a:r>
              <a:rPr lang="en-US" altLang="zh-CN" b="0" dirty="0"/>
              <a:t>INTEGER</a:t>
            </a:r>
            <a:r>
              <a:rPr lang="zh-CN" altLang="zh-CN" b="0" dirty="0"/>
              <a:t>，整型，</a:t>
            </a:r>
            <a:r>
              <a:rPr lang="zh-CN" altLang="zh-CN" dirty="0">
                <a:solidFill>
                  <a:srgbClr val="FF0000"/>
                </a:solidFill>
              </a:rPr>
              <a:t>根据大小</a:t>
            </a:r>
            <a:r>
              <a:rPr lang="zh-CN" altLang="zh-CN" b="0" dirty="0"/>
              <a:t>使用</a:t>
            </a:r>
            <a:r>
              <a:rPr lang="en-US" altLang="zh-CN" b="0" dirty="0"/>
              <a:t>1</a:t>
            </a:r>
            <a:r>
              <a:rPr lang="zh-CN" altLang="zh-CN" b="0" dirty="0"/>
              <a:t>、</a:t>
            </a:r>
            <a:r>
              <a:rPr lang="en-US" altLang="zh-CN" b="0" dirty="0"/>
              <a:t>2</a:t>
            </a:r>
            <a:r>
              <a:rPr lang="zh-CN" altLang="zh-CN" b="0" dirty="0"/>
              <a:t>、</a:t>
            </a:r>
            <a:r>
              <a:rPr lang="en-US" altLang="zh-CN" b="0" dirty="0"/>
              <a:t>3</a:t>
            </a:r>
            <a:r>
              <a:rPr lang="zh-CN" altLang="zh-CN" b="0" dirty="0"/>
              <a:t>、</a:t>
            </a:r>
            <a:r>
              <a:rPr lang="en-US" altLang="zh-CN" b="0" dirty="0"/>
              <a:t>4</a:t>
            </a:r>
            <a:r>
              <a:rPr lang="zh-CN" altLang="zh-CN" b="0" dirty="0"/>
              <a:t>、</a:t>
            </a:r>
            <a:r>
              <a:rPr lang="en-US" altLang="zh-CN" b="0" dirty="0"/>
              <a:t>6</a:t>
            </a:r>
            <a:r>
              <a:rPr lang="zh-CN" altLang="zh-CN" b="0" dirty="0"/>
              <a:t>、</a:t>
            </a:r>
            <a:r>
              <a:rPr lang="en-US" altLang="zh-CN" b="0" dirty="0"/>
              <a:t>8</a:t>
            </a:r>
            <a:r>
              <a:rPr lang="zh-CN" altLang="zh-CN" b="0" dirty="0"/>
              <a:t>个字节来存储；</a:t>
            </a:r>
          </a:p>
          <a:p>
            <a:pPr marL="0" indent="0" eaLnBrk="1" hangingPunct="1">
              <a:lnSpc>
                <a:spcPct val="150000"/>
              </a:lnSpc>
              <a:buNone/>
            </a:pPr>
            <a:r>
              <a:rPr lang="zh-CN" altLang="zh-CN" b="0" dirty="0"/>
              <a:t>（</a:t>
            </a:r>
            <a:r>
              <a:rPr lang="en-US" altLang="zh-CN" b="0" dirty="0"/>
              <a:t>3</a:t>
            </a:r>
            <a:r>
              <a:rPr lang="zh-CN" altLang="zh-CN" b="0" dirty="0"/>
              <a:t>）</a:t>
            </a:r>
            <a:r>
              <a:rPr lang="en-US" altLang="zh-CN" b="0" dirty="0"/>
              <a:t>REAL</a:t>
            </a:r>
            <a:r>
              <a:rPr lang="zh-CN" altLang="zh-CN" b="0" dirty="0"/>
              <a:t>，浮点型，用来存储</a:t>
            </a:r>
            <a:r>
              <a:rPr lang="en-US" altLang="zh-CN" b="0" dirty="0"/>
              <a:t>8</a:t>
            </a:r>
            <a:r>
              <a:rPr lang="zh-CN" altLang="zh-CN" b="0" dirty="0"/>
              <a:t>个字节的</a:t>
            </a:r>
            <a:r>
              <a:rPr lang="en-US" altLang="zh-CN" b="0" dirty="0"/>
              <a:t>IEEE</a:t>
            </a:r>
            <a:r>
              <a:rPr lang="zh-CN" altLang="zh-CN" b="0" dirty="0"/>
              <a:t>浮点；</a:t>
            </a:r>
            <a:r>
              <a:rPr lang="en-US" altLang="zh-CN" b="0" dirty="0"/>
              <a:t> </a:t>
            </a:r>
            <a:endParaRPr lang="zh-CN" altLang="zh-CN" b="0" dirty="0"/>
          </a:p>
          <a:p>
            <a:pPr marL="0" indent="0" eaLnBrk="1" hangingPunct="1">
              <a:lnSpc>
                <a:spcPct val="150000"/>
              </a:lnSpc>
              <a:buNone/>
            </a:pPr>
            <a:r>
              <a:rPr lang="zh-CN" altLang="zh-CN" b="0" dirty="0"/>
              <a:t>（</a:t>
            </a:r>
            <a:r>
              <a:rPr lang="en-US" altLang="zh-CN" b="0" dirty="0"/>
              <a:t>4</a:t>
            </a:r>
            <a:r>
              <a:rPr lang="zh-CN" altLang="zh-CN" b="0" dirty="0"/>
              <a:t>）</a:t>
            </a:r>
            <a:r>
              <a:rPr lang="en-US" altLang="zh-CN" b="0" dirty="0"/>
              <a:t>TEXT</a:t>
            </a:r>
            <a:r>
              <a:rPr lang="zh-CN" altLang="zh-CN" b="0" dirty="0"/>
              <a:t>，文本字符串，使用</a:t>
            </a:r>
            <a:r>
              <a:rPr lang="en-US" altLang="zh-CN" b="0" dirty="0"/>
              <a:t>UTF-8</a:t>
            </a:r>
            <a:r>
              <a:rPr lang="zh-CN" altLang="zh-CN" b="0" dirty="0"/>
              <a:t>、</a:t>
            </a:r>
            <a:r>
              <a:rPr lang="en-US" altLang="zh-CN" b="0" dirty="0"/>
              <a:t>UTF-16</a:t>
            </a:r>
            <a:r>
              <a:rPr lang="zh-CN" altLang="zh-CN" b="0" dirty="0"/>
              <a:t>、</a:t>
            </a:r>
            <a:r>
              <a:rPr lang="en-US" altLang="zh-CN" b="0" dirty="0"/>
              <a:t>UTF-32</a:t>
            </a:r>
            <a:r>
              <a:rPr lang="zh-CN" altLang="zh-CN" b="0" dirty="0"/>
              <a:t>等保存数据；</a:t>
            </a:r>
            <a:r>
              <a:rPr lang="en-US" altLang="zh-CN" b="0" dirty="0"/>
              <a:t>  </a:t>
            </a:r>
            <a:endParaRPr lang="zh-CN" altLang="zh-CN" b="0" dirty="0"/>
          </a:p>
          <a:p>
            <a:pPr marL="0" indent="0" eaLnBrk="1" hangingPunct="1">
              <a:lnSpc>
                <a:spcPct val="150000"/>
              </a:lnSpc>
              <a:buNone/>
            </a:pPr>
            <a:r>
              <a:rPr lang="zh-CN" altLang="zh-CN" b="0" dirty="0"/>
              <a:t>（</a:t>
            </a:r>
            <a:r>
              <a:rPr lang="en-US" altLang="zh-CN" b="0" dirty="0"/>
              <a:t>5</a:t>
            </a:r>
            <a:r>
              <a:rPr lang="zh-CN" altLang="zh-CN" b="0" dirty="0"/>
              <a:t>）</a:t>
            </a:r>
            <a:r>
              <a:rPr lang="en-US" altLang="zh-CN" b="0" dirty="0"/>
              <a:t>BLOB</a:t>
            </a:r>
            <a:r>
              <a:rPr lang="zh-CN" altLang="zh-CN" b="0" dirty="0"/>
              <a:t>（</a:t>
            </a:r>
            <a:r>
              <a:rPr lang="en-US" altLang="zh-CN" b="0" dirty="0"/>
              <a:t>Binary Large Objects</a:t>
            </a:r>
            <a:r>
              <a:rPr lang="zh-CN" altLang="zh-CN" b="0" dirty="0"/>
              <a:t>），二进制类型，</a:t>
            </a:r>
            <a:r>
              <a:rPr lang="zh-CN" altLang="zh-CN" dirty="0">
                <a:solidFill>
                  <a:srgbClr val="FF0000"/>
                </a:solidFill>
              </a:rPr>
              <a:t>按照二进制存储</a:t>
            </a:r>
            <a:r>
              <a:rPr lang="zh-CN" altLang="zh-CN" b="0" dirty="0"/>
              <a:t>，不做任何改变。例如，被序列化后的图像数据。</a:t>
            </a:r>
          </a:p>
          <a:p>
            <a:pPr marL="0" indent="0">
              <a:lnSpc>
                <a:spcPct val="150000"/>
              </a:lnSpc>
              <a:buNone/>
            </a:pPr>
            <a:endParaRPr lang="zh-CN" altLang="en-US" b="0" dirty="0"/>
          </a:p>
        </p:txBody>
      </p:sp>
      <p:sp>
        <p:nvSpPr>
          <p:cNvPr id="2" name="标题 1">
            <a:extLst>
              <a:ext uri="{FF2B5EF4-FFF2-40B4-BE49-F238E27FC236}">
                <a16:creationId xmlns:a16="http://schemas.microsoft.com/office/drawing/2014/main" id="{32A0240C-5E85-D952-B755-39E0230D2ECB}"/>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8BF6BCE1-F5BE-2153-B948-20EDD5A98519}"/>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p:nvPr>
        </p:nvSpPr>
        <p:spPr/>
        <p:txBody>
          <a:bodyPr/>
          <a:lstStyle/>
          <a:p>
            <a:r>
              <a:rPr lang="en-US" altLang="zh-CN" sz="2800">
                <a:latin typeface="Times New Roman" panose="02020603050405020304" pitchFamily="18" charset="0"/>
                <a:ea typeface="楷体" panose="02010609060101010101" pitchFamily="49" charset="-122"/>
              </a:rPr>
              <a:t>SQLite</a:t>
            </a:r>
            <a:r>
              <a:rPr lang="zh-CN" altLang="zh-CN" sz="2800">
                <a:latin typeface="Times New Roman" panose="02020603050405020304" pitchFamily="18" charset="0"/>
                <a:ea typeface="楷体" panose="02010609060101010101" pitchFamily="49" charset="-122"/>
              </a:rPr>
              <a:t>接受的数据类型（扩展）</a:t>
            </a:r>
            <a:endParaRPr lang="zh-CN" altLang="en-US" sz="2800">
              <a:latin typeface="Times New Roman" panose="02020603050405020304" pitchFamily="18" charset="0"/>
              <a:ea typeface="楷体" panose="02010609060101010101" pitchFamily="49" charset="-122"/>
            </a:endParaRPr>
          </a:p>
        </p:txBody>
      </p:sp>
      <p:graphicFrame>
        <p:nvGraphicFramePr>
          <p:cNvPr id="4" name="表格 3"/>
          <p:cNvGraphicFramePr>
            <a:graphicFrameLocks noGrp="1"/>
          </p:cNvGraphicFramePr>
          <p:nvPr/>
        </p:nvGraphicFramePr>
        <p:xfrm>
          <a:off x="263352" y="652463"/>
          <a:ext cx="11593287" cy="5834062"/>
        </p:xfrm>
        <a:graphic>
          <a:graphicData uri="http://schemas.openxmlformats.org/drawingml/2006/table">
            <a:tbl>
              <a:tblPr firstRow="1" firstCol="1" bandRow="1">
                <a:tableStyleId>{21E4AEA4-8DFA-4A89-87EB-49C32662AFE0}</a:tableStyleId>
              </a:tblPr>
              <a:tblGrid>
                <a:gridCol w="2160240">
                  <a:extLst>
                    <a:ext uri="{9D8B030D-6E8A-4147-A177-3AD203B41FA5}">
                      <a16:colId xmlns:a16="http://schemas.microsoft.com/office/drawing/2014/main" val="20000"/>
                    </a:ext>
                  </a:extLst>
                </a:gridCol>
                <a:gridCol w="9433047">
                  <a:extLst>
                    <a:ext uri="{9D8B030D-6E8A-4147-A177-3AD203B41FA5}">
                      <a16:colId xmlns:a16="http://schemas.microsoft.com/office/drawing/2014/main" val="20001"/>
                    </a:ext>
                  </a:extLst>
                </a:gridCol>
              </a:tblGrid>
              <a:tr h="361319">
                <a:tc>
                  <a:txBody>
                    <a:bodyPr/>
                    <a:lstStyle/>
                    <a:p>
                      <a:pPr indent="266700" algn="just">
                        <a:lnSpc>
                          <a:spcPct val="125000"/>
                        </a:lnSpc>
                        <a:spcAft>
                          <a:spcPts val="0"/>
                        </a:spcAft>
                      </a:pPr>
                      <a:r>
                        <a:rPr lang="zh-CN" sz="2000" kern="100" baseline="0" dirty="0">
                          <a:solidFill>
                            <a:schemeClr val="bg1"/>
                          </a:solidFill>
                          <a:effectLst/>
                          <a:latin typeface="Times New Roman" panose="02020603050405020304" pitchFamily="18" charset="0"/>
                          <a:ea typeface="楷体" panose="02010609060101010101" pitchFamily="49" charset="-122"/>
                        </a:rPr>
                        <a:t>数据类型</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chemeClr val="bg1"/>
                          </a:solidFill>
                          <a:effectLst/>
                          <a:latin typeface="Times New Roman" panose="02020603050405020304" pitchFamily="18" charset="0"/>
                          <a:ea typeface="楷体" panose="02010609060101010101" pitchFamily="49" charset="-122"/>
                        </a:rPr>
                        <a:t>说明</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0"/>
                  </a:ext>
                </a:extLst>
              </a:tr>
              <a:tr h="375038">
                <a:tc>
                  <a:txBody>
                    <a:bodyPr/>
                    <a:lstStyle/>
                    <a:p>
                      <a:pPr indent="266700" algn="just">
                        <a:lnSpc>
                          <a:spcPct val="125000"/>
                        </a:lnSpc>
                        <a:spcAft>
                          <a:spcPts val="0"/>
                        </a:spcAft>
                      </a:pPr>
                      <a:r>
                        <a:rPr lang="en-US" sz="2000" kern="100" baseline="0" dirty="0" err="1">
                          <a:solidFill>
                            <a:schemeClr val="bg1"/>
                          </a:solidFill>
                          <a:effectLst/>
                          <a:latin typeface="Times New Roman" panose="02020603050405020304" pitchFamily="18" charset="0"/>
                          <a:ea typeface="楷体" panose="02010609060101010101" pitchFamily="49" charset="-122"/>
                        </a:rPr>
                        <a:t>smallint</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en-US" sz="2000" kern="100" baseline="0" dirty="0">
                          <a:solidFill>
                            <a:srgbClr val="000000"/>
                          </a:solidFill>
                          <a:effectLst/>
                          <a:latin typeface="Times New Roman" panose="02020603050405020304" pitchFamily="18" charset="0"/>
                          <a:ea typeface="楷体" panose="02010609060101010101" pitchFamily="49" charset="-122"/>
                        </a:rPr>
                        <a:t>16 </a:t>
                      </a:r>
                      <a:r>
                        <a:rPr lang="zh-CN" sz="2000" kern="100" baseline="0" dirty="0">
                          <a:solidFill>
                            <a:srgbClr val="000000"/>
                          </a:solidFill>
                          <a:effectLst/>
                          <a:latin typeface="Times New Roman" panose="02020603050405020304" pitchFamily="18" charset="0"/>
                          <a:ea typeface="楷体" panose="02010609060101010101" pitchFamily="49" charset="-122"/>
                        </a:rPr>
                        <a:t>位元的整数</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1"/>
                  </a:ext>
                </a:extLst>
              </a:tr>
              <a:tr h="375038">
                <a:tc>
                  <a:txBody>
                    <a:bodyPr/>
                    <a:lstStyle/>
                    <a:p>
                      <a:pPr indent="266700" algn="just">
                        <a:lnSpc>
                          <a:spcPct val="125000"/>
                        </a:lnSpc>
                        <a:spcAft>
                          <a:spcPts val="0"/>
                        </a:spcAft>
                      </a:pPr>
                      <a:r>
                        <a:rPr lang="en-US" sz="2000" kern="100" baseline="0" dirty="0" err="1">
                          <a:solidFill>
                            <a:schemeClr val="bg1"/>
                          </a:solidFill>
                          <a:effectLst/>
                          <a:latin typeface="Times New Roman" panose="02020603050405020304" pitchFamily="18" charset="0"/>
                          <a:ea typeface="楷体" panose="02010609060101010101" pitchFamily="49" charset="-122"/>
                        </a:rPr>
                        <a:t>interger</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en-US" sz="2000" kern="100" baseline="0" dirty="0">
                          <a:solidFill>
                            <a:srgbClr val="000000"/>
                          </a:solidFill>
                          <a:effectLst/>
                          <a:latin typeface="Times New Roman" panose="02020603050405020304" pitchFamily="18" charset="0"/>
                          <a:ea typeface="楷体" panose="02010609060101010101" pitchFamily="49" charset="-122"/>
                        </a:rPr>
                        <a:t>32 </a:t>
                      </a:r>
                      <a:r>
                        <a:rPr lang="zh-CN" sz="2000" kern="100" baseline="0" dirty="0">
                          <a:solidFill>
                            <a:srgbClr val="000000"/>
                          </a:solidFill>
                          <a:effectLst/>
                          <a:latin typeface="Times New Roman" panose="02020603050405020304" pitchFamily="18" charset="0"/>
                          <a:ea typeface="楷体" panose="02010609060101010101" pitchFamily="49" charset="-122"/>
                        </a:rPr>
                        <a:t>位元的整数</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2"/>
                  </a:ext>
                </a:extLst>
              </a:tr>
              <a:tr h="793593">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decimal(p</a:t>
                      </a:r>
                      <a:r>
                        <a:rPr lang="zh-CN" sz="2000" kern="100" baseline="0" dirty="0">
                          <a:solidFill>
                            <a:schemeClr val="bg1"/>
                          </a:solidFill>
                          <a:effectLst/>
                          <a:latin typeface="Times New Roman" panose="02020603050405020304" pitchFamily="18" charset="0"/>
                          <a:ea typeface="楷体" panose="02010609060101010101" pitchFamily="49" charset="-122"/>
                        </a:rPr>
                        <a:t>，</a:t>
                      </a:r>
                      <a:r>
                        <a:rPr lang="en-US" sz="2000" kern="100" baseline="0" dirty="0">
                          <a:solidFill>
                            <a:schemeClr val="bg1"/>
                          </a:solidFill>
                          <a:effectLst/>
                          <a:latin typeface="Times New Roman" panose="02020603050405020304" pitchFamily="18" charset="0"/>
                          <a:ea typeface="楷体" panose="02010609060101010101" pitchFamily="49" charset="-122"/>
                        </a:rPr>
                        <a:t>s)</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精确值</a:t>
                      </a:r>
                      <a:r>
                        <a:rPr lang="en-US" sz="2000" kern="100" baseline="0" dirty="0">
                          <a:solidFill>
                            <a:srgbClr val="000000"/>
                          </a:solidFill>
                          <a:effectLst/>
                          <a:latin typeface="Times New Roman" panose="02020603050405020304" pitchFamily="18" charset="0"/>
                          <a:ea typeface="楷体" panose="02010609060101010101" pitchFamily="49" charset="-122"/>
                        </a:rPr>
                        <a:t>p</a:t>
                      </a:r>
                      <a:r>
                        <a:rPr lang="zh-CN" sz="2000" kern="100" baseline="0" dirty="0">
                          <a:solidFill>
                            <a:srgbClr val="000000"/>
                          </a:solidFill>
                          <a:effectLst/>
                          <a:latin typeface="Times New Roman" panose="02020603050405020304" pitchFamily="18" charset="0"/>
                          <a:ea typeface="楷体" panose="02010609060101010101" pitchFamily="49" charset="-122"/>
                        </a:rPr>
                        <a:t>是指全部有几个数</a:t>
                      </a:r>
                      <a:r>
                        <a:rPr lang="en-US" sz="2000" kern="100" baseline="0" dirty="0">
                          <a:solidFill>
                            <a:srgbClr val="000000"/>
                          </a:solidFill>
                          <a:effectLst/>
                          <a:latin typeface="Times New Roman" panose="02020603050405020304" pitchFamily="18" charset="0"/>
                          <a:ea typeface="楷体" panose="02010609060101010101" pitchFamily="49" charset="-122"/>
                        </a:rPr>
                        <a:t>(digits)</a:t>
                      </a:r>
                      <a:r>
                        <a:rPr lang="zh-CN" sz="2000" kern="100" baseline="0" dirty="0">
                          <a:solidFill>
                            <a:srgbClr val="000000"/>
                          </a:solidFill>
                          <a:effectLst/>
                          <a:latin typeface="Times New Roman" panose="02020603050405020304" pitchFamily="18" charset="0"/>
                          <a:ea typeface="楷体" panose="02010609060101010101" pitchFamily="49" charset="-122"/>
                        </a:rPr>
                        <a:t>大小值，</a:t>
                      </a:r>
                      <a:r>
                        <a:rPr lang="en-US" sz="2000" kern="100" baseline="0" dirty="0">
                          <a:solidFill>
                            <a:srgbClr val="000000"/>
                          </a:solidFill>
                          <a:effectLst/>
                          <a:latin typeface="Times New Roman" panose="02020603050405020304" pitchFamily="18" charset="0"/>
                          <a:ea typeface="楷体" panose="02010609060101010101" pitchFamily="49" charset="-122"/>
                        </a:rPr>
                        <a:t>s</a:t>
                      </a:r>
                      <a:r>
                        <a:rPr lang="zh-CN" sz="2000" kern="100" baseline="0" dirty="0">
                          <a:solidFill>
                            <a:srgbClr val="000000"/>
                          </a:solidFill>
                          <a:effectLst/>
                          <a:latin typeface="Times New Roman" panose="02020603050405020304" pitchFamily="18" charset="0"/>
                          <a:ea typeface="楷体" panose="02010609060101010101" pitchFamily="49" charset="-122"/>
                        </a:rPr>
                        <a:t>是指小数点後有几位数。如未特别指定，则默认设为</a:t>
                      </a:r>
                      <a:r>
                        <a:rPr lang="en-US" sz="2000" kern="100" baseline="0" dirty="0">
                          <a:solidFill>
                            <a:srgbClr val="000000"/>
                          </a:solidFill>
                          <a:effectLst/>
                          <a:latin typeface="Times New Roman" panose="02020603050405020304" pitchFamily="18" charset="0"/>
                          <a:ea typeface="楷体" panose="02010609060101010101" pitchFamily="49" charset="-122"/>
                        </a:rPr>
                        <a:t> p=5; s=0</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3"/>
                  </a:ext>
                </a:extLst>
              </a:tr>
              <a:tr h="37503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float</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en-US" sz="2000" kern="100" baseline="0" dirty="0">
                          <a:solidFill>
                            <a:srgbClr val="000000"/>
                          </a:solidFill>
                          <a:effectLst/>
                          <a:latin typeface="Times New Roman" panose="02020603050405020304" pitchFamily="18" charset="0"/>
                          <a:ea typeface="楷体" panose="02010609060101010101" pitchFamily="49" charset="-122"/>
                        </a:rPr>
                        <a:t>32</a:t>
                      </a:r>
                      <a:r>
                        <a:rPr lang="zh-CN" sz="2000" kern="100" baseline="0" dirty="0">
                          <a:solidFill>
                            <a:srgbClr val="000000"/>
                          </a:solidFill>
                          <a:effectLst/>
                          <a:latin typeface="Times New Roman" panose="02020603050405020304" pitchFamily="18" charset="0"/>
                          <a:ea typeface="楷体" panose="02010609060101010101" pitchFamily="49" charset="-122"/>
                        </a:rPr>
                        <a:t>位元的实数</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4"/>
                  </a:ext>
                </a:extLst>
              </a:tr>
              <a:tr h="37503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double</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en-US" sz="2000" kern="100" baseline="0" dirty="0">
                          <a:solidFill>
                            <a:srgbClr val="000000"/>
                          </a:solidFill>
                          <a:effectLst/>
                          <a:latin typeface="Times New Roman" panose="02020603050405020304" pitchFamily="18" charset="0"/>
                          <a:ea typeface="楷体" panose="02010609060101010101" pitchFamily="49" charset="-122"/>
                        </a:rPr>
                        <a:t>64</a:t>
                      </a:r>
                      <a:r>
                        <a:rPr lang="zh-CN" sz="2000" kern="100" baseline="0" dirty="0">
                          <a:solidFill>
                            <a:srgbClr val="000000"/>
                          </a:solidFill>
                          <a:effectLst/>
                          <a:latin typeface="Times New Roman" panose="02020603050405020304" pitchFamily="18" charset="0"/>
                          <a:ea typeface="楷体" panose="02010609060101010101" pitchFamily="49" charset="-122"/>
                        </a:rPr>
                        <a:t>位元的实数</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5"/>
                  </a:ext>
                </a:extLst>
              </a:tr>
              <a:tr h="37503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char(n)</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en-US" sz="2000" kern="100" baseline="0" dirty="0">
                          <a:solidFill>
                            <a:srgbClr val="000000"/>
                          </a:solidFill>
                          <a:effectLst/>
                          <a:latin typeface="Times New Roman" panose="02020603050405020304" pitchFamily="18" charset="0"/>
                          <a:ea typeface="楷体" panose="02010609060101010101" pitchFamily="49" charset="-122"/>
                        </a:rPr>
                        <a:t>n </a:t>
                      </a:r>
                      <a:r>
                        <a:rPr lang="zh-CN" sz="2000" kern="100" baseline="0" dirty="0">
                          <a:solidFill>
                            <a:srgbClr val="000000"/>
                          </a:solidFill>
                          <a:effectLst/>
                          <a:latin typeface="Times New Roman" panose="02020603050405020304" pitchFamily="18" charset="0"/>
                          <a:ea typeface="楷体" panose="02010609060101010101" pitchFamily="49" charset="-122"/>
                        </a:rPr>
                        <a:t>长度的字串，</a:t>
                      </a:r>
                      <a:r>
                        <a:rPr lang="en-US" sz="2000" kern="100" baseline="0" dirty="0">
                          <a:solidFill>
                            <a:srgbClr val="000000"/>
                          </a:solidFill>
                          <a:effectLst/>
                          <a:latin typeface="Times New Roman" panose="02020603050405020304" pitchFamily="18" charset="0"/>
                          <a:ea typeface="楷体" panose="02010609060101010101" pitchFamily="49" charset="-122"/>
                        </a:rPr>
                        <a:t>n</a:t>
                      </a:r>
                      <a:r>
                        <a:rPr lang="zh-CN" sz="2000" kern="100" baseline="0" dirty="0">
                          <a:solidFill>
                            <a:srgbClr val="000000"/>
                          </a:solidFill>
                          <a:effectLst/>
                          <a:latin typeface="Times New Roman" panose="02020603050405020304" pitchFamily="18" charset="0"/>
                          <a:ea typeface="楷体" panose="02010609060101010101" pitchFamily="49" charset="-122"/>
                        </a:rPr>
                        <a:t>不能超过</a:t>
                      </a:r>
                      <a:r>
                        <a:rPr lang="en-US" sz="2000" kern="100" baseline="0" dirty="0">
                          <a:solidFill>
                            <a:srgbClr val="000000"/>
                          </a:solidFill>
                          <a:effectLst/>
                          <a:latin typeface="Times New Roman" panose="02020603050405020304" pitchFamily="18" charset="0"/>
                          <a:ea typeface="楷体" panose="02010609060101010101" pitchFamily="49" charset="-122"/>
                        </a:rPr>
                        <a:t> 254</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6"/>
                  </a:ext>
                </a:extLst>
              </a:tr>
              <a:tr h="46669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varchar(n)</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长度不固定且其最大长度为</a:t>
                      </a:r>
                      <a:r>
                        <a:rPr lang="en-US" sz="2000" kern="100" baseline="0" dirty="0">
                          <a:solidFill>
                            <a:srgbClr val="000000"/>
                          </a:solidFill>
                          <a:effectLst/>
                          <a:latin typeface="Times New Roman" panose="02020603050405020304" pitchFamily="18" charset="0"/>
                          <a:ea typeface="楷体" panose="02010609060101010101" pitchFamily="49" charset="-122"/>
                        </a:rPr>
                        <a:t> n </a:t>
                      </a:r>
                      <a:r>
                        <a:rPr lang="zh-CN" sz="2000" kern="100" baseline="0" dirty="0">
                          <a:solidFill>
                            <a:srgbClr val="000000"/>
                          </a:solidFill>
                          <a:effectLst/>
                          <a:latin typeface="Times New Roman" panose="02020603050405020304" pitchFamily="18" charset="0"/>
                          <a:ea typeface="楷体" panose="02010609060101010101" pitchFamily="49" charset="-122"/>
                        </a:rPr>
                        <a:t>的字串，</a:t>
                      </a:r>
                      <a:r>
                        <a:rPr lang="en-US" sz="2000" kern="100" baseline="0" dirty="0">
                          <a:solidFill>
                            <a:srgbClr val="000000"/>
                          </a:solidFill>
                          <a:effectLst/>
                          <a:latin typeface="Times New Roman" panose="02020603050405020304" pitchFamily="18" charset="0"/>
                          <a:ea typeface="楷体" panose="02010609060101010101" pitchFamily="49" charset="-122"/>
                        </a:rPr>
                        <a:t>n</a:t>
                      </a:r>
                      <a:r>
                        <a:rPr lang="zh-CN" sz="2000" kern="100" baseline="0" dirty="0">
                          <a:solidFill>
                            <a:srgbClr val="000000"/>
                          </a:solidFill>
                          <a:effectLst/>
                          <a:latin typeface="Times New Roman" panose="02020603050405020304" pitchFamily="18" charset="0"/>
                          <a:ea typeface="楷体" panose="02010609060101010101" pitchFamily="49" charset="-122"/>
                        </a:rPr>
                        <a:t>不能超过</a:t>
                      </a:r>
                      <a:r>
                        <a:rPr lang="en-US" sz="2000" kern="100" baseline="0" dirty="0">
                          <a:solidFill>
                            <a:srgbClr val="000000"/>
                          </a:solidFill>
                          <a:effectLst/>
                          <a:latin typeface="Times New Roman" panose="02020603050405020304" pitchFamily="18" charset="0"/>
                          <a:ea typeface="楷体" panose="02010609060101010101" pitchFamily="49" charset="-122"/>
                        </a:rPr>
                        <a:t> 4000</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7"/>
                  </a:ext>
                </a:extLst>
              </a:tr>
              <a:tr h="793593">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graphic(n)</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类似</a:t>
                      </a:r>
                      <a:r>
                        <a:rPr lang="en-US" sz="2000" kern="100" baseline="0" dirty="0">
                          <a:solidFill>
                            <a:srgbClr val="000000"/>
                          </a:solidFill>
                          <a:effectLst/>
                          <a:latin typeface="Times New Roman" panose="02020603050405020304" pitchFamily="18" charset="0"/>
                          <a:ea typeface="楷体" panose="02010609060101010101" pitchFamily="49" charset="-122"/>
                        </a:rPr>
                        <a:t>char(n) </a:t>
                      </a:r>
                      <a:r>
                        <a:rPr lang="zh-CN" sz="2000" kern="100" baseline="0" dirty="0">
                          <a:solidFill>
                            <a:srgbClr val="000000"/>
                          </a:solidFill>
                          <a:effectLst/>
                          <a:latin typeface="Times New Roman" panose="02020603050405020304" pitchFamily="18" charset="0"/>
                          <a:ea typeface="楷体" panose="02010609060101010101" pitchFamily="49" charset="-122"/>
                        </a:rPr>
                        <a:t>，但其单位是两个字元</a:t>
                      </a:r>
                      <a:r>
                        <a:rPr lang="en-US" sz="2000" kern="100" baseline="0" dirty="0">
                          <a:solidFill>
                            <a:srgbClr val="000000"/>
                          </a:solidFill>
                          <a:effectLst/>
                          <a:latin typeface="Times New Roman" panose="02020603050405020304" pitchFamily="18" charset="0"/>
                          <a:ea typeface="楷体" panose="02010609060101010101" pitchFamily="49" charset="-122"/>
                        </a:rPr>
                        <a:t> double-bytes</a:t>
                      </a:r>
                      <a:r>
                        <a:rPr lang="zh-CN" sz="2000" kern="100" baseline="0" dirty="0">
                          <a:solidFill>
                            <a:srgbClr val="000000"/>
                          </a:solidFill>
                          <a:effectLst/>
                          <a:latin typeface="Times New Roman" panose="02020603050405020304" pitchFamily="18" charset="0"/>
                          <a:ea typeface="楷体" panose="02010609060101010101" pitchFamily="49" charset="-122"/>
                        </a:rPr>
                        <a:t>，</a:t>
                      </a:r>
                      <a:r>
                        <a:rPr lang="en-US" sz="2000" kern="100" baseline="0" dirty="0">
                          <a:solidFill>
                            <a:srgbClr val="000000"/>
                          </a:solidFill>
                          <a:effectLst/>
                          <a:latin typeface="Times New Roman" panose="02020603050405020304" pitchFamily="18" charset="0"/>
                          <a:ea typeface="楷体" panose="02010609060101010101" pitchFamily="49" charset="-122"/>
                        </a:rPr>
                        <a:t> n</a:t>
                      </a:r>
                      <a:r>
                        <a:rPr lang="zh-CN" sz="2000" kern="100" baseline="0" dirty="0">
                          <a:solidFill>
                            <a:srgbClr val="000000"/>
                          </a:solidFill>
                          <a:effectLst/>
                          <a:latin typeface="Times New Roman" panose="02020603050405020304" pitchFamily="18" charset="0"/>
                          <a:ea typeface="楷体" panose="02010609060101010101" pitchFamily="49" charset="-122"/>
                        </a:rPr>
                        <a:t>不能超过</a:t>
                      </a:r>
                      <a:r>
                        <a:rPr lang="en-US" sz="2000" kern="100" baseline="0" dirty="0">
                          <a:solidFill>
                            <a:srgbClr val="000000"/>
                          </a:solidFill>
                          <a:effectLst/>
                          <a:latin typeface="Times New Roman" panose="02020603050405020304" pitchFamily="18" charset="0"/>
                          <a:ea typeface="楷体" panose="02010609060101010101" pitchFamily="49" charset="-122"/>
                        </a:rPr>
                        <a:t>127</a:t>
                      </a:r>
                      <a:r>
                        <a:rPr lang="zh-CN" sz="2000" kern="100" baseline="0" dirty="0">
                          <a:solidFill>
                            <a:srgbClr val="000000"/>
                          </a:solidFill>
                          <a:effectLst/>
                          <a:latin typeface="Times New Roman" panose="02020603050405020304" pitchFamily="18" charset="0"/>
                          <a:ea typeface="楷体" panose="02010609060101010101" pitchFamily="49" charset="-122"/>
                        </a:rPr>
                        <a:t>。</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8"/>
                  </a:ext>
                </a:extLst>
              </a:tr>
              <a:tr h="793593">
                <a:tc>
                  <a:txBody>
                    <a:bodyPr/>
                    <a:lstStyle/>
                    <a:p>
                      <a:pPr indent="127000" algn="just">
                        <a:lnSpc>
                          <a:spcPct val="125000"/>
                        </a:lnSpc>
                        <a:spcAft>
                          <a:spcPts val="0"/>
                        </a:spcAft>
                      </a:pPr>
                      <a:r>
                        <a:rPr lang="en-US" sz="2000" kern="100" baseline="0" dirty="0" err="1">
                          <a:solidFill>
                            <a:schemeClr val="bg1"/>
                          </a:solidFill>
                          <a:effectLst/>
                          <a:latin typeface="Times New Roman" panose="02020603050405020304" pitchFamily="18" charset="0"/>
                          <a:ea typeface="楷体" panose="02010609060101010101" pitchFamily="49" charset="-122"/>
                        </a:rPr>
                        <a:t>vargraphic</a:t>
                      </a:r>
                      <a:r>
                        <a:rPr lang="en-US" sz="2000" kern="100" baseline="0" dirty="0">
                          <a:solidFill>
                            <a:schemeClr val="bg1"/>
                          </a:solidFill>
                          <a:effectLst/>
                          <a:latin typeface="Times New Roman" panose="02020603050405020304" pitchFamily="18" charset="0"/>
                          <a:ea typeface="楷体" panose="02010609060101010101" pitchFamily="49" charset="-122"/>
                        </a:rPr>
                        <a:t>(n)</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可变长度且其最大长度为</a:t>
                      </a:r>
                      <a:r>
                        <a:rPr lang="en-US" sz="2000" kern="100" baseline="0" dirty="0">
                          <a:solidFill>
                            <a:srgbClr val="000000"/>
                          </a:solidFill>
                          <a:effectLst/>
                          <a:latin typeface="Times New Roman" panose="02020603050405020304" pitchFamily="18" charset="0"/>
                          <a:ea typeface="楷体" panose="02010609060101010101" pitchFamily="49" charset="-122"/>
                        </a:rPr>
                        <a:t> n </a:t>
                      </a:r>
                      <a:r>
                        <a:rPr lang="zh-CN" sz="2000" kern="100" baseline="0" dirty="0">
                          <a:solidFill>
                            <a:srgbClr val="000000"/>
                          </a:solidFill>
                          <a:effectLst/>
                          <a:latin typeface="Times New Roman" panose="02020603050405020304" pitchFamily="18" charset="0"/>
                          <a:ea typeface="楷体" panose="02010609060101010101" pitchFamily="49" charset="-122"/>
                        </a:rPr>
                        <a:t>的双字元字串，</a:t>
                      </a:r>
                      <a:r>
                        <a:rPr lang="en-US" sz="2000" kern="100" baseline="0" dirty="0">
                          <a:solidFill>
                            <a:srgbClr val="000000"/>
                          </a:solidFill>
                          <a:effectLst/>
                          <a:latin typeface="Times New Roman" panose="02020603050405020304" pitchFamily="18" charset="0"/>
                          <a:ea typeface="楷体" panose="02010609060101010101" pitchFamily="49" charset="-122"/>
                        </a:rPr>
                        <a:t>n</a:t>
                      </a:r>
                      <a:r>
                        <a:rPr lang="zh-CN" sz="2000" kern="100" baseline="0" dirty="0">
                          <a:solidFill>
                            <a:srgbClr val="000000"/>
                          </a:solidFill>
                          <a:effectLst/>
                          <a:latin typeface="Times New Roman" panose="02020603050405020304" pitchFamily="18" charset="0"/>
                          <a:ea typeface="楷体" panose="02010609060101010101" pitchFamily="49" charset="-122"/>
                        </a:rPr>
                        <a:t>不能超过</a:t>
                      </a:r>
                      <a:r>
                        <a:rPr lang="en-US" sz="2000" kern="100" baseline="0" dirty="0">
                          <a:solidFill>
                            <a:srgbClr val="000000"/>
                          </a:solidFill>
                          <a:effectLst/>
                          <a:latin typeface="Times New Roman" panose="02020603050405020304" pitchFamily="18" charset="0"/>
                          <a:ea typeface="楷体" panose="02010609060101010101" pitchFamily="49" charset="-122"/>
                        </a:rPr>
                        <a:t> 2000 </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09"/>
                  </a:ext>
                </a:extLst>
              </a:tr>
              <a:tr h="37503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date</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包含年份、月份、日期</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10"/>
                  </a:ext>
                </a:extLst>
              </a:tr>
              <a:tr h="375038">
                <a:tc>
                  <a:txBody>
                    <a:bodyPr/>
                    <a:lstStyle/>
                    <a:p>
                      <a:pPr indent="266700" algn="just">
                        <a:lnSpc>
                          <a:spcPct val="125000"/>
                        </a:lnSpc>
                        <a:spcAft>
                          <a:spcPts val="0"/>
                        </a:spcAft>
                      </a:pPr>
                      <a:r>
                        <a:rPr lang="en-US" sz="2000" kern="100" baseline="0" dirty="0">
                          <a:solidFill>
                            <a:schemeClr val="bg1"/>
                          </a:solidFill>
                          <a:effectLst/>
                          <a:latin typeface="Times New Roman" panose="02020603050405020304" pitchFamily="18" charset="0"/>
                          <a:ea typeface="楷体" panose="02010609060101010101" pitchFamily="49" charset="-122"/>
                        </a:rPr>
                        <a:t>time</a:t>
                      </a:r>
                      <a:endParaRPr lang="zh-CN" sz="2000" baseline="0" dirty="0">
                        <a:solidFill>
                          <a:schemeClr val="bg1"/>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tc>
                  <a:txBody>
                    <a:bodyPr/>
                    <a:lstStyle/>
                    <a:p>
                      <a:pPr indent="266700" algn="just">
                        <a:lnSpc>
                          <a:spcPct val="125000"/>
                        </a:lnSpc>
                        <a:spcAft>
                          <a:spcPts val="0"/>
                        </a:spcAft>
                      </a:pPr>
                      <a:r>
                        <a:rPr lang="zh-CN" sz="2000" kern="100" baseline="0" dirty="0">
                          <a:solidFill>
                            <a:srgbClr val="000000"/>
                          </a:solidFill>
                          <a:effectLst/>
                          <a:latin typeface="Times New Roman" panose="02020603050405020304" pitchFamily="18" charset="0"/>
                          <a:ea typeface="楷体" panose="02010609060101010101" pitchFamily="49" charset="-122"/>
                        </a:rPr>
                        <a:t>包含小时、分钟、秒</a:t>
                      </a:r>
                      <a:endParaRPr lang="zh-CN" sz="2000" baseline="0" dirty="0">
                        <a:solidFill>
                          <a:srgbClr val="000000"/>
                        </a:solidFill>
                        <a:effectLst/>
                        <a:latin typeface="Times New Roman" panose="02020603050405020304" pitchFamily="18" charset="0"/>
                        <a:ea typeface="楷体" panose="02010609060101010101" pitchFamily="49" charset="-122"/>
                        <a:cs typeface="Times New Roman" panose="02020603050405020304"/>
                      </a:endParaRPr>
                    </a:p>
                  </a:txBody>
                  <a:tcPr marL="68585" marR="68585" marT="0" marB="0"/>
                </a:tc>
                <a:extLst>
                  <a:ext uri="{0D108BD9-81ED-4DB2-BD59-A6C34878D82A}">
                    <a16:rowId xmlns:a16="http://schemas.microsoft.com/office/drawing/2014/main" val="10011"/>
                  </a:ext>
                </a:extLst>
              </a:tr>
            </a:tbl>
          </a:graphicData>
        </a:graphic>
      </p:graphicFrame>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51538" y="836712"/>
            <a:ext cx="10972800" cy="574675"/>
          </a:xfrm>
        </p:spPr>
        <p:txBody>
          <a:bodyPr/>
          <a:lstStyle/>
          <a:p>
            <a:r>
              <a:rPr lang="en-US" altLang="zh-CN" sz="2800" dirty="0"/>
              <a:t>SQLite</a:t>
            </a:r>
            <a:r>
              <a:rPr lang="zh-CN" altLang="en-US" sz="2800" dirty="0"/>
              <a:t>数据类型的兼容性</a:t>
            </a:r>
          </a:p>
        </p:txBody>
      </p:sp>
      <p:sp>
        <p:nvSpPr>
          <p:cNvPr id="83971" name="内容占位符 2"/>
          <p:cNvSpPr>
            <a:spLocks noGrp="1" noChangeArrowheads="1"/>
          </p:cNvSpPr>
          <p:nvPr>
            <p:ph idx="1"/>
          </p:nvPr>
        </p:nvSpPr>
        <p:spPr>
          <a:xfrm>
            <a:off x="227348" y="1556792"/>
            <a:ext cx="10621180" cy="4680520"/>
          </a:xfrm>
        </p:spPr>
        <p:txBody>
          <a:bodyPr/>
          <a:lstStyle/>
          <a:p>
            <a:pPr>
              <a:lnSpc>
                <a:spcPct val="150000"/>
              </a:lnSpc>
            </a:pPr>
            <a:r>
              <a:rPr lang="zh-CN" altLang="zh-CN" sz="2200" b="0" dirty="0"/>
              <a:t>为了增强</a:t>
            </a:r>
            <a:r>
              <a:rPr lang="en-US" altLang="zh-CN" sz="2200" b="0" dirty="0"/>
              <a:t>SQLite</a:t>
            </a:r>
            <a:r>
              <a:rPr lang="zh-CN" altLang="zh-CN" sz="2200" b="0" dirty="0"/>
              <a:t>数据库和其他数据库列类型的兼容性，</a:t>
            </a:r>
            <a:r>
              <a:rPr lang="en-US" altLang="zh-CN" sz="2200" b="0" dirty="0"/>
              <a:t>SQLite</a:t>
            </a:r>
            <a:r>
              <a:rPr lang="zh-CN" altLang="zh-CN" sz="2200" b="0" dirty="0"/>
              <a:t>支持列的</a:t>
            </a:r>
            <a:r>
              <a:rPr lang="zh-CN" altLang="zh-CN" sz="2200" dirty="0">
                <a:solidFill>
                  <a:srgbClr val="FF0000"/>
                </a:solidFill>
              </a:rPr>
              <a:t>“类型亲和性”</a:t>
            </a:r>
            <a:r>
              <a:rPr lang="zh-CN" altLang="zh-CN" sz="2200" b="0" dirty="0"/>
              <a:t>。列的亲和性是为该列所存储的数据</a:t>
            </a:r>
            <a:r>
              <a:rPr lang="zh-CN" altLang="zh-CN" sz="2200" dirty="0">
                <a:solidFill>
                  <a:srgbClr val="FF0000"/>
                </a:solidFill>
              </a:rPr>
              <a:t>建议</a:t>
            </a:r>
            <a:r>
              <a:rPr lang="zh-CN" altLang="zh-CN" sz="2200" b="0" dirty="0"/>
              <a:t>一个类型（注意是建议而不是指定）。对于某些列，如果给出了建议类型，数据库将</a:t>
            </a:r>
            <a:r>
              <a:rPr lang="zh-CN" altLang="zh-CN" sz="2200" dirty="0">
                <a:solidFill>
                  <a:srgbClr val="FF0000"/>
                </a:solidFill>
              </a:rPr>
              <a:t>按建议的类型先转换再存储</a:t>
            </a:r>
            <a:r>
              <a:rPr lang="zh-CN" altLang="zh-CN" sz="2200" b="0" dirty="0"/>
              <a:t>，这个被优先使用的数据类型则被称为</a:t>
            </a:r>
            <a:r>
              <a:rPr lang="en-US" altLang="zh-CN" sz="2200" b="0" dirty="0"/>
              <a:t>"</a:t>
            </a:r>
            <a:r>
              <a:rPr lang="zh-CN" altLang="zh-CN" sz="2200" b="0" dirty="0"/>
              <a:t>亲和类型</a:t>
            </a:r>
            <a:r>
              <a:rPr lang="en-US" altLang="zh-CN" sz="2200" b="0" dirty="0"/>
              <a:t>"</a:t>
            </a:r>
            <a:r>
              <a:rPr lang="zh-CN" altLang="zh-CN" sz="2200" b="0" dirty="0"/>
              <a:t>。</a:t>
            </a:r>
          </a:p>
          <a:p>
            <a:pPr>
              <a:lnSpc>
                <a:spcPct val="150000"/>
              </a:lnSpc>
            </a:pPr>
            <a:r>
              <a:rPr lang="zh-CN" altLang="zh-CN" sz="2200" b="0" dirty="0"/>
              <a:t>在</a:t>
            </a:r>
            <a:r>
              <a:rPr lang="en-US" altLang="zh-CN" sz="2200" b="0" dirty="0"/>
              <a:t>SQLite3.0</a:t>
            </a:r>
            <a:r>
              <a:rPr lang="zh-CN" altLang="zh-CN" sz="2200" b="0" dirty="0"/>
              <a:t>版中数据库中的列类型有五种类型亲和性：</a:t>
            </a:r>
            <a:r>
              <a:rPr lang="zh-CN" altLang="zh-CN" sz="2200" dirty="0">
                <a:solidFill>
                  <a:srgbClr val="FF0000"/>
                </a:solidFill>
              </a:rPr>
              <a:t>文本类型、数字类型、整数类型、浮点类型、</a:t>
            </a:r>
            <a:r>
              <a:rPr lang="en-US" altLang="zh-CN" sz="2200" dirty="0">
                <a:solidFill>
                  <a:srgbClr val="FF0000"/>
                </a:solidFill>
              </a:rPr>
              <a:t>NULL</a:t>
            </a:r>
            <a:r>
              <a:rPr lang="zh-CN" altLang="zh-CN" sz="2200" dirty="0">
                <a:solidFill>
                  <a:srgbClr val="FF0000"/>
                </a:solidFill>
              </a:rPr>
              <a:t>无类型</a:t>
            </a:r>
            <a:r>
              <a:rPr lang="zh-CN" altLang="zh-CN" sz="2200" b="0" dirty="0"/>
              <a:t>。</a:t>
            </a:r>
            <a:endParaRPr lang="en-US" altLang="zh-CN" sz="2200" b="0" dirty="0"/>
          </a:p>
          <a:p>
            <a:pPr>
              <a:lnSpc>
                <a:spcPct val="150000"/>
              </a:lnSpc>
            </a:pPr>
            <a:r>
              <a:rPr lang="zh-CN" altLang="en-US" sz="2200" b="0" dirty="0"/>
              <a:t>例如：一个数字数据被插入到一个具有文本型亲和性的列，在存储之前数字将被转换成文本。</a:t>
            </a:r>
          </a:p>
          <a:p>
            <a:pPr marL="0" indent="0">
              <a:lnSpc>
                <a:spcPct val="150000"/>
              </a:lnSpc>
              <a:buNone/>
            </a:pPr>
            <a:endParaRPr lang="zh-CN" altLang="en-US" b="0" dirty="0"/>
          </a:p>
        </p:txBody>
      </p:sp>
      <p:sp>
        <p:nvSpPr>
          <p:cNvPr id="2" name="文本框 1">
            <a:extLst>
              <a:ext uri="{FF2B5EF4-FFF2-40B4-BE49-F238E27FC236}">
                <a16:creationId xmlns:a16="http://schemas.microsoft.com/office/drawing/2014/main" id="{0AD69A75-106F-A49C-93AC-208341DFA853}"/>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9336" y="980728"/>
            <a:ext cx="10972800" cy="574675"/>
          </a:xfrm>
        </p:spPr>
        <p:txBody>
          <a:bodyPr/>
          <a:lstStyle/>
          <a:p>
            <a:pPr eaLnBrk="1" hangingPunct="1"/>
            <a:r>
              <a:rPr lang="en-GB" altLang="zh-CN" sz="2800" dirty="0">
                <a:latin typeface="Times New Roman" panose="02020603050405020304" pitchFamily="18" charset="0"/>
              </a:rPr>
              <a:t>2.2 SQLite</a:t>
            </a:r>
            <a:r>
              <a:rPr lang="zh-CN" altLang="en-GB" sz="2800" dirty="0">
                <a:latin typeface="Times New Roman" panose="02020603050405020304" pitchFamily="18" charset="0"/>
              </a:rPr>
              <a:t>数据库的安装 </a:t>
            </a:r>
            <a:endParaRPr lang="zh-CN" altLang="en-US" sz="2800" dirty="0">
              <a:latin typeface="Times New Roman" panose="02020603050405020304" pitchFamily="18" charset="0"/>
            </a:endParaRPr>
          </a:p>
        </p:txBody>
      </p:sp>
      <p:sp>
        <p:nvSpPr>
          <p:cNvPr id="84995" name="Rectangle 3"/>
          <p:cNvSpPr>
            <a:spLocks noGrp="1" noChangeArrowheads="1"/>
          </p:cNvSpPr>
          <p:nvPr>
            <p:ph idx="1"/>
          </p:nvPr>
        </p:nvSpPr>
        <p:spPr>
          <a:xfrm>
            <a:off x="119336" y="1700808"/>
            <a:ext cx="11593287" cy="4393033"/>
          </a:xfrm>
        </p:spPr>
        <p:txBody>
          <a:bodyPr/>
          <a:lstStyle/>
          <a:p>
            <a:pPr eaLnBrk="1" hangingPunct="1">
              <a:lnSpc>
                <a:spcPct val="150000"/>
              </a:lnSpc>
            </a:pPr>
            <a:r>
              <a:rPr lang="en-GB" altLang="zh-CN" sz="2200" b="0" dirty="0" err="1">
                <a:latin typeface="Times New Roman" panose="02020603050405020304" pitchFamily="18" charset="0"/>
                <a:ea typeface="楷体" panose="02010609060101010101" pitchFamily="49" charset="-122"/>
              </a:rPr>
              <a:t>Sqlite</a:t>
            </a:r>
            <a:r>
              <a:rPr lang="zh-CN" altLang="en-GB" sz="2200" b="0" dirty="0">
                <a:latin typeface="Times New Roman" panose="02020603050405020304" pitchFamily="18" charset="0"/>
                <a:ea typeface="楷体" panose="02010609060101010101" pitchFamily="49" charset="-122"/>
              </a:rPr>
              <a:t>是一个面向嵌入式系统的数据库，</a:t>
            </a:r>
            <a:r>
              <a:rPr lang="zh-CN" altLang="en-GB" sz="2200" dirty="0">
                <a:solidFill>
                  <a:srgbClr val="FF0000"/>
                </a:solidFill>
                <a:latin typeface="Times New Roman" panose="02020603050405020304" pitchFamily="18" charset="0"/>
                <a:ea typeface="楷体" panose="02010609060101010101" pitchFamily="49" charset="-122"/>
              </a:rPr>
              <a:t>编译完成只有</a:t>
            </a:r>
            <a:r>
              <a:rPr lang="en-GB" altLang="zh-CN" sz="2200" dirty="0">
                <a:solidFill>
                  <a:srgbClr val="FF0000"/>
                </a:solidFill>
                <a:latin typeface="Times New Roman" panose="02020603050405020304" pitchFamily="18" charset="0"/>
                <a:ea typeface="楷体" panose="02010609060101010101" pitchFamily="49" charset="-122"/>
              </a:rPr>
              <a:t>200K</a:t>
            </a:r>
            <a:r>
              <a:rPr lang="zh-CN" altLang="en-GB" sz="2200" b="0" dirty="0">
                <a:latin typeface="Times New Roman" panose="02020603050405020304" pitchFamily="18" charset="0"/>
                <a:ea typeface="楷体" panose="02010609060101010101" pitchFamily="49" charset="-122"/>
              </a:rPr>
              <a:t>，同时支持</a:t>
            </a:r>
            <a:r>
              <a:rPr lang="en-GB" altLang="zh-CN" sz="2200" dirty="0">
                <a:solidFill>
                  <a:srgbClr val="FF0000"/>
                </a:solidFill>
                <a:latin typeface="Times New Roman" panose="02020603050405020304" pitchFamily="18" charset="0"/>
                <a:ea typeface="楷体" panose="02010609060101010101" pitchFamily="49" charset="-122"/>
              </a:rPr>
              <a:t>2T</a:t>
            </a:r>
            <a:r>
              <a:rPr lang="zh-CN" altLang="en-GB" sz="2200" b="0" dirty="0">
                <a:latin typeface="Times New Roman" panose="02020603050405020304" pitchFamily="18" charset="0"/>
                <a:ea typeface="楷体" panose="02010609060101010101" pitchFamily="49" charset="-122"/>
              </a:rPr>
              <a:t>的数据记录。对于嵌入式设备是一个很好的数据库引擎。</a:t>
            </a:r>
          </a:p>
          <a:p>
            <a:pPr eaLnBrk="1" hangingPunct="1">
              <a:lnSpc>
                <a:spcPct val="150000"/>
              </a:lnSpc>
            </a:pPr>
            <a:r>
              <a:rPr lang="en-GB" altLang="zh-CN" sz="2200" b="0" dirty="0">
                <a:latin typeface="Times New Roman" panose="02020603050405020304" pitchFamily="18" charset="0"/>
                <a:ea typeface="楷体" panose="02010609060101010101" pitchFamily="49" charset="-122"/>
              </a:rPr>
              <a:t>SQLite</a:t>
            </a:r>
            <a:r>
              <a:rPr lang="zh-CN" altLang="en-GB" sz="2200" b="0" dirty="0">
                <a:latin typeface="Times New Roman" panose="02020603050405020304" pitchFamily="18" charset="0"/>
                <a:ea typeface="楷体" panose="02010609060101010101" pitchFamily="49" charset="-122"/>
              </a:rPr>
              <a:t>是</a:t>
            </a:r>
            <a:r>
              <a:rPr lang="zh-CN" altLang="en-GB" sz="2200" dirty="0">
                <a:solidFill>
                  <a:srgbClr val="FF0000"/>
                </a:solidFill>
                <a:latin typeface="Times New Roman" panose="02020603050405020304" pitchFamily="18" charset="0"/>
                <a:ea typeface="楷体" panose="02010609060101010101" pitchFamily="49" charset="-122"/>
              </a:rPr>
              <a:t>源码开放</a:t>
            </a:r>
            <a:r>
              <a:rPr lang="zh-CN" altLang="en-GB" sz="2200" b="0" dirty="0">
                <a:latin typeface="Times New Roman" panose="02020603050405020304" pitchFamily="18" charset="0"/>
                <a:ea typeface="楷体" panose="02010609060101010101" pitchFamily="49" charset="-122"/>
              </a:rPr>
              <a:t>，可以直接到网上免费下载源码包，其下载地址为：</a:t>
            </a:r>
            <a:r>
              <a:rPr lang="en-GB" altLang="zh-CN" sz="2200" b="0" dirty="0">
                <a:latin typeface="Times New Roman" panose="02020603050405020304" pitchFamily="18" charset="0"/>
                <a:ea typeface="楷体" panose="02010609060101010101" pitchFamily="49" charset="-122"/>
              </a:rPr>
              <a:t>http://www.sqlite.org/download.html</a:t>
            </a:r>
            <a:r>
              <a:rPr lang="zh-CN" altLang="en-GB" sz="2200" b="0" dirty="0">
                <a:latin typeface="Times New Roman" panose="02020603050405020304" pitchFamily="18" charset="0"/>
                <a:ea typeface="楷体" panose="02010609060101010101" pitchFamily="49" charset="-122"/>
              </a:rPr>
              <a:t>。 其安装过程</a:t>
            </a:r>
            <a:r>
              <a:rPr lang="zh-CN" altLang="en-US" sz="2200" b="0" dirty="0">
                <a:latin typeface="Times New Roman" panose="02020603050405020304" pitchFamily="18" charset="0"/>
                <a:ea typeface="楷体" panose="02010609060101010101" pitchFamily="49" charset="-122"/>
              </a:rPr>
              <a:t>非常简单：</a:t>
            </a:r>
            <a:r>
              <a:rPr lang="en-US" altLang="zh-CN" sz="2200" b="0" dirty="0">
                <a:latin typeface="Times New Roman" panose="02020603050405020304" pitchFamily="18" charset="0"/>
                <a:ea typeface="楷体" panose="02010609060101010101" pitchFamily="49" charset="-122"/>
              </a:rPr>
              <a:t>apt-get install </a:t>
            </a:r>
            <a:r>
              <a:rPr lang="en-US" altLang="zh-CN" sz="2200" b="0" dirty="0" err="1">
                <a:latin typeface="Times New Roman" panose="02020603050405020304" pitchFamily="18" charset="0"/>
                <a:ea typeface="楷体" panose="02010609060101010101" pitchFamily="49" charset="-122"/>
              </a:rPr>
              <a:t>sqlite</a:t>
            </a:r>
            <a:r>
              <a:rPr lang="zh-CN" altLang="en-US" sz="2200" b="0" dirty="0">
                <a:latin typeface="Times New Roman" panose="02020603050405020304" pitchFamily="18" charset="0"/>
                <a:ea typeface="楷体" panose="02010609060101010101" pitchFamily="49" charset="-122"/>
              </a:rPr>
              <a:t>安装，在本机使用，移植使用需要下载源代码：</a:t>
            </a:r>
            <a:r>
              <a:rPr lang="en-US" altLang="zh-CN" sz="2200" b="0" dirty="0">
                <a:latin typeface="Times New Roman" panose="02020603050405020304" pitchFamily="18" charset="0"/>
                <a:ea typeface="楷体" panose="02010609060101010101" pitchFamily="49" charset="-122"/>
              </a:rPr>
              <a:t>https://www.sqlite.org/download.html</a:t>
            </a:r>
            <a:endParaRPr lang="en-US" altLang="zh-CN" sz="2200" b="0" dirty="0">
              <a:solidFill>
                <a:srgbClr val="333333"/>
              </a:solidFill>
              <a:latin typeface="Times New Roman" panose="02020603050405020304" pitchFamily="18" charset="0"/>
              <a:ea typeface="楷体" panose="02010609060101010101" pitchFamily="49" charset="-122"/>
            </a:endParaRPr>
          </a:p>
          <a:p>
            <a:pPr eaLnBrk="1" hangingPunct="1">
              <a:lnSpc>
                <a:spcPct val="150000"/>
              </a:lnSpc>
            </a:pPr>
            <a:r>
              <a:rPr lang="en-US" altLang="zh-CN" sz="2200" b="0" dirty="0">
                <a:solidFill>
                  <a:srgbClr val="333333"/>
                </a:solidFill>
                <a:latin typeface="Times New Roman" panose="02020603050405020304" pitchFamily="18" charset="0"/>
                <a:ea typeface="楷体" panose="02010609060101010101" pitchFamily="49" charset="-122"/>
              </a:rPr>
              <a:t>1. sqlite-amalgamation-3330000.zip</a:t>
            </a:r>
            <a:r>
              <a:rPr lang="zh-CN" altLang="en-US" sz="2200" b="0" dirty="0">
                <a:solidFill>
                  <a:srgbClr val="333333"/>
                </a:solidFill>
                <a:latin typeface="Times New Roman" panose="02020603050405020304" pitchFamily="18" charset="0"/>
                <a:ea typeface="楷体" panose="02010609060101010101" pitchFamily="49" charset="-122"/>
              </a:rPr>
              <a:t>：通过源码文件生成命令行程序</a:t>
            </a:r>
            <a:br>
              <a:rPr lang="zh-CN" altLang="en-US" sz="2200" b="0" dirty="0">
                <a:latin typeface="Times New Roman" panose="02020603050405020304" pitchFamily="18" charset="0"/>
                <a:ea typeface="楷体" panose="02010609060101010101" pitchFamily="49" charset="-122"/>
              </a:rPr>
            </a:br>
            <a:r>
              <a:rPr lang="en-US" altLang="zh-CN" sz="2200" b="0" dirty="0">
                <a:solidFill>
                  <a:srgbClr val="333333"/>
                </a:solidFill>
                <a:latin typeface="Times New Roman" panose="02020603050405020304" pitchFamily="18" charset="0"/>
                <a:ea typeface="楷体" panose="02010609060101010101" pitchFamily="49" charset="-122"/>
              </a:rPr>
              <a:t>2. sqlite-autoconf-3330000.tar.gz</a:t>
            </a:r>
            <a:r>
              <a:rPr lang="zh-CN" altLang="en-US" sz="2200" b="0" dirty="0">
                <a:solidFill>
                  <a:srgbClr val="333333"/>
                </a:solidFill>
                <a:latin typeface="Times New Roman" panose="02020603050405020304" pitchFamily="18" charset="0"/>
                <a:ea typeface="楷体" panose="02010609060101010101" pitchFamily="49" charset="-122"/>
              </a:rPr>
              <a:t>：通过</a:t>
            </a:r>
            <a:r>
              <a:rPr lang="en-US" altLang="zh-CN" sz="2200" b="0" dirty="0">
                <a:solidFill>
                  <a:srgbClr val="333333"/>
                </a:solidFill>
                <a:latin typeface="Times New Roman" panose="02020603050405020304" pitchFamily="18" charset="0"/>
                <a:ea typeface="楷体" panose="02010609060101010101" pitchFamily="49" charset="-122"/>
              </a:rPr>
              <a:t>configure-make-make install</a:t>
            </a:r>
            <a:r>
              <a:rPr lang="zh-CN" altLang="en-US" sz="2200" b="0" dirty="0">
                <a:solidFill>
                  <a:srgbClr val="333333"/>
                </a:solidFill>
                <a:latin typeface="Times New Roman" panose="02020603050405020304" pitchFamily="18" charset="0"/>
                <a:ea typeface="楷体" panose="02010609060101010101" pitchFamily="49" charset="-122"/>
              </a:rPr>
              <a:t>三部曲生成命令行程序及库文件，库文件可以用于自己程序开发</a:t>
            </a:r>
            <a:endParaRPr lang="zh-CN" altLang="en-US" sz="2200" b="0" dirty="0">
              <a:latin typeface="Times New Roman" panose="02020603050405020304" pitchFamily="18" charset="0"/>
              <a:ea typeface="楷体" panose="02010609060101010101" pitchFamily="49" charset="-122"/>
            </a:endParaRPr>
          </a:p>
        </p:txBody>
      </p:sp>
      <p:sp>
        <p:nvSpPr>
          <p:cNvPr id="2" name="文本框 1">
            <a:extLst>
              <a:ext uri="{FF2B5EF4-FFF2-40B4-BE49-F238E27FC236}">
                <a16:creationId xmlns:a16="http://schemas.microsoft.com/office/drawing/2014/main" id="{81B4B998-6E78-518E-8DB3-614519268160}"/>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263352" y="836614"/>
            <a:ext cx="11809312" cy="3240457"/>
          </a:xfrm>
        </p:spPr>
        <p:txBody>
          <a:bodyPr>
            <a:normAutofit fontScale="85000" lnSpcReduction="10000"/>
          </a:bodyPr>
          <a:lstStyle/>
          <a:p>
            <a:pPr eaLnBrk="1" hangingPunct="1">
              <a:lnSpc>
                <a:spcPct val="150000"/>
              </a:lnSpc>
            </a:pPr>
            <a:r>
              <a:rPr lang="zh-CN" altLang="en-GB" dirty="0">
                <a:latin typeface="Times New Roman" panose="02020603050405020304" pitchFamily="18" charset="0"/>
              </a:rPr>
              <a:t>交叉编译与安装 </a:t>
            </a:r>
          </a:p>
          <a:p>
            <a:pPr eaLnBrk="1" hangingPunct="1">
              <a:lnSpc>
                <a:spcPct val="150000"/>
              </a:lnSpc>
            </a:pPr>
            <a:r>
              <a:rPr lang="zh-CN" altLang="en-GB" b="0" dirty="0">
                <a:latin typeface="Times New Roman" panose="02020603050405020304" pitchFamily="18" charset="0"/>
              </a:rPr>
              <a:t>如果要把</a:t>
            </a:r>
            <a:r>
              <a:rPr lang="en-GB" altLang="zh-CN" b="0" dirty="0">
                <a:latin typeface="Times New Roman" panose="02020603050405020304" pitchFamily="18" charset="0"/>
              </a:rPr>
              <a:t>SQLite3</a:t>
            </a:r>
            <a:r>
              <a:rPr lang="zh-CN" altLang="en-GB" b="0" dirty="0">
                <a:latin typeface="Times New Roman" panose="02020603050405020304" pitchFamily="18" charset="0"/>
              </a:rPr>
              <a:t>运行在嵌入式体系上，则需要对</a:t>
            </a:r>
            <a:r>
              <a:rPr lang="en-GB" altLang="zh-CN" b="0" dirty="0">
                <a:latin typeface="Times New Roman" panose="02020603050405020304" pitchFamily="18" charset="0"/>
              </a:rPr>
              <a:t>SQLite3</a:t>
            </a:r>
            <a:r>
              <a:rPr lang="zh-CN" altLang="en-GB" b="0" dirty="0">
                <a:latin typeface="Times New Roman" panose="02020603050405020304" pitchFamily="18" charset="0"/>
              </a:rPr>
              <a:t>进行交叉编译。以编译在</a:t>
            </a:r>
            <a:r>
              <a:rPr lang="en-GB" altLang="zh-CN" b="0" dirty="0">
                <a:latin typeface="Times New Roman" panose="02020603050405020304" pitchFamily="18" charset="0"/>
              </a:rPr>
              <a:t>ARM</a:t>
            </a:r>
            <a:r>
              <a:rPr lang="zh-CN" altLang="en-GB" b="0" dirty="0">
                <a:latin typeface="Times New Roman" panose="02020603050405020304" pitchFamily="18" charset="0"/>
              </a:rPr>
              <a:t>体系运行的</a:t>
            </a:r>
            <a:r>
              <a:rPr lang="en-GB" altLang="zh-CN" b="0" dirty="0">
                <a:latin typeface="Times New Roman" panose="02020603050405020304" pitchFamily="18" charset="0"/>
              </a:rPr>
              <a:t>SQLite3</a:t>
            </a:r>
            <a:r>
              <a:rPr lang="zh-CN" altLang="en-GB" b="0" dirty="0">
                <a:latin typeface="Times New Roman" panose="02020603050405020304" pitchFamily="18" charset="0"/>
              </a:rPr>
              <a:t>为例，基本操作步骤和前面一致，只是更改了配置信息。</a:t>
            </a:r>
            <a:endParaRPr lang="en-GB" altLang="zh-CN" b="0" dirty="0">
              <a:latin typeface="Times New Roman" panose="02020603050405020304" pitchFamily="18" charset="0"/>
            </a:endParaRPr>
          </a:p>
          <a:p>
            <a:pPr eaLnBrk="1" hangingPunct="1">
              <a:lnSpc>
                <a:spcPct val="150000"/>
              </a:lnSpc>
            </a:pPr>
            <a:r>
              <a:rPr lang="en-GB" altLang="zh-CN" b="0" dirty="0">
                <a:latin typeface="Times New Roman" panose="02020603050405020304" pitchFamily="18" charset="0"/>
              </a:rPr>
              <a:t>--</a:t>
            </a:r>
            <a:r>
              <a:rPr lang="en-GB" altLang="zh-CN" b="0" dirty="0" err="1">
                <a:latin typeface="Times New Roman" panose="02020603050405020304" pitchFamily="18" charset="0"/>
              </a:rPr>
              <a:t>disabel-tcl</a:t>
            </a:r>
            <a:r>
              <a:rPr lang="zh-CN" altLang="en-GB" b="0" dirty="0">
                <a:latin typeface="Times New Roman" panose="02020603050405020304" pitchFamily="18" charset="0"/>
              </a:rPr>
              <a:t>参数表示屏蔽掉</a:t>
            </a:r>
            <a:r>
              <a:rPr lang="en-GB" altLang="zh-CN" b="0" dirty="0" err="1">
                <a:latin typeface="Times New Roman" panose="02020603050405020304" pitchFamily="18" charset="0"/>
              </a:rPr>
              <a:t>tcl</a:t>
            </a:r>
            <a:r>
              <a:rPr lang="zh-CN" altLang="en-GB" b="0" dirty="0">
                <a:latin typeface="Times New Roman" panose="02020603050405020304" pitchFamily="18" charset="0"/>
              </a:rPr>
              <a:t>库；</a:t>
            </a:r>
            <a:r>
              <a:rPr lang="en-GB" altLang="zh-CN" b="0" dirty="0">
                <a:latin typeface="Times New Roman" panose="02020603050405020304" pitchFamily="18" charset="0"/>
              </a:rPr>
              <a:t>-prefix</a:t>
            </a:r>
            <a:r>
              <a:rPr lang="zh-CN" altLang="en-GB" b="0" dirty="0">
                <a:latin typeface="Times New Roman" panose="02020603050405020304" pitchFamily="18" charset="0"/>
              </a:rPr>
              <a:t>参数指定安装的路径，在这里</a:t>
            </a:r>
            <a:r>
              <a:rPr lang="en-GB" altLang="zh-CN" b="0" dirty="0">
                <a:latin typeface="Times New Roman" panose="02020603050405020304" pitchFamily="18" charset="0"/>
              </a:rPr>
              <a:t>/</a:t>
            </a:r>
            <a:r>
              <a:rPr lang="en-GB" altLang="zh-CN" b="0" dirty="0" err="1">
                <a:latin typeface="Times New Roman" panose="02020603050405020304" pitchFamily="18" charset="0"/>
              </a:rPr>
              <a:t>usr</a:t>
            </a:r>
            <a:r>
              <a:rPr lang="en-GB" altLang="zh-CN" b="0" dirty="0">
                <a:latin typeface="Times New Roman" panose="02020603050405020304" pitchFamily="18" charset="0"/>
              </a:rPr>
              <a:t>/local</a:t>
            </a:r>
            <a:r>
              <a:rPr lang="zh-CN" altLang="en-GB" b="0" dirty="0">
                <a:latin typeface="Times New Roman" panose="02020603050405020304" pitchFamily="18" charset="0"/>
              </a:rPr>
              <a:t>为指定的安装</a:t>
            </a:r>
            <a:r>
              <a:rPr lang="en-GB" altLang="zh-CN" b="0" dirty="0">
                <a:latin typeface="Times New Roman" panose="02020603050405020304" pitchFamily="18" charset="0"/>
              </a:rPr>
              <a:t>bin</a:t>
            </a:r>
            <a:r>
              <a:rPr lang="zh-CN" altLang="en-GB" b="0" dirty="0">
                <a:latin typeface="Times New Roman" panose="02020603050405020304" pitchFamily="18" charset="0"/>
              </a:rPr>
              <a:t>、</a:t>
            </a:r>
            <a:r>
              <a:rPr lang="en-GB" altLang="zh-CN" b="0" dirty="0">
                <a:latin typeface="Times New Roman" panose="02020603050405020304" pitchFamily="18" charset="0"/>
              </a:rPr>
              <a:t>lib</a:t>
            </a:r>
            <a:r>
              <a:rPr lang="zh-CN" altLang="en-GB" b="0" dirty="0">
                <a:latin typeface="Times New Roman" panose="02020603050405020304" pitchFamily="18" charset="0"/>
              </a:rPr>
              <a:t>、</a:t>
            </a:r>
            <a:r>
              <a:rPr lang="en-GB" altLang="zh-CN" b="0" dirty="0">
                <a:latin typeface="Times New Roman" panose="02020603050405020304" pitchFamily="18" charset="0"/>
              </a:rPr>
              <a:t>include</a:t>
            </a:r>
            <a:r>
              <a:rPr lang="zh-CN" altLang="en-GB" b="0" dirty="0">
                <a:latin typeface="Times New Roman" panose="02020603050405020304" pitchFamily="18" charset="0"/>
              </a:rPr>
              <a:t>路径；</a:t>
            </a:r>
            <a:r>
              <a:rPr lang="en-GB" altLang="zh-CN" b="0" dirty="0">
                <a:latin typeface="Times New Roman" panose="02020603050405020304" pitchFamily="18" charset="0"/>
              </a:rPr>
              <a:t>--host</a:t>
            </a:r>
            <a:r>
              <a:rPr lang="zh-CN" altLang="en-GB" b="0" dirty="0">
                <a:latin typeface="Times New Roman" panose="02020603050405020304" pitchFamily="18" charset="0"/>
              </a:rPr>
              <a:t>参数指定交叉编译器。这里</a:t>
            </a:r>
            <a:r>
              <a:rPr lang="en-GB" altLang="zh-CN" b="0" dirty="0">
                <a:latin typeface="Times New Roman" panose="02020603050405020304" pitchFamily="18" charset="0"/>
              </a:rPr>
              <a:t>armv4l-unknown-linux</a:t>
            </a:r>
            <a:r>
              <a:rPr lang="zh-CN" altLang="en-GB" b="0" dirty="0">
                <a:latin typeface="Times New Roman" panose="02020603050405020304" pitchFamily="18" charset="0"/>
              </a:rPr>
              <a:t>为交叉编译器。需要指出的是，该交叉编译器需要提前安装好，并且交叉编译器的路径已经加入到环境变量中。配置完后，编译安装的步骤和本地安装一致。 </a:t>
            </a:r>
            <a:endParaRPr lang="zh-CN" altLang="en-US" b="0" dirty="0">
              <a:latin typeface="Times New Roman" panose="02020603050405020304" pitchFamily="18" charset="0"/>
            </a:endParaRPr>
          </a:p>
        </p:txBody>
      </p:sp>
      <p:sp>
        <p:nvSpPr>
          <p:cNvPr id="86020" name="Text Box 4"/>
          <p:cNvSpPr txBox="1">
            <a:spLocks noChangeArrowheads="1"/>
          </p:cNvSpPr>
          <p:nvPr/>
        </p:nvSpPr>
        <p:spPr bwMode="auto">
          <a:xfrm>
            <a:off x="3647728" y="3645024"/>
            <a:ext cx="7777162" cy="504056"/>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./configure –disable –</a:t>
            </a:r>
            <a:r>
              <a:rPr lang="en-US" altLang="zh-CN" sz="2000" b="0" dirty="0" err="1">
                <a:solidFill>
                  <a:srgbClr val="000000"/>
                </a:solidFill>
                <a:latin typeface="Times New Roman" panose="02020603050405020304" pitchFamily="18" charset="0"/>
                <a:ea typeface="宋体" panose="02010600030101010101" pitchFamily="2" charset="-122"/>
              </a:rPr>
              <a:t>tcl</a:t>
            </a:r>
            <a:r>
              <a:rPr lang="en-US" altLang="zh-CN" sz="2000" b="0" dirty="0">
                <a:solidFill>
                  <a:srgbClr val="000000"/>
                </a:solidFill>
                <a:latin typeface="Times New Roman" panose="02020603050405020304" pitchFamily="18" charset="0"/>
                <a:ea typeface="宋体" panose="02010600030101010101" pitchFamily="2" charset="-122"/>
              </a:rPr>
              <a:t> –host=arm-</a:t>
            </a:r>
            <a:r>
              <a:rPr lang="en-US" altLang="zh-CN" sz="2000" b="0" dirty="0" err="1">
                <a:solidFill>
                  <a:srgbClr val="000000"/>
                </a:solidFill>
                <a:latin typeface="Times New Roman" panose="02020603050405020304" pitchFamily="18" charset="0"/>
                <a:ea typeface="宋体" panose="02010600030101010101" pitchFamily="2" charset="-122"/>
              </a:rPr>
              <a:t>linux</a:t>
            </a:r>
            <a:r>
              <a:rPr lang="en-US" altLang="zh-CN" sz="2000" b="0" dirty="0">
                <a:solidFill>
                  <a:srgbClr val="000000"/>
                </a:solidFill>
                <a:latin typeface="Times New Roman" panose="02020603050405020304" pitchFamily="18" charset="0"/>
                <a:ea typeface="宋体" panose="02010600030101010101" pitchFamily="2" charset="-122"/>
              </a:rPr>
              <a:t>-</a:t>
            </a:r>
            <a:r>
              <a:rPr lang="en-US" altLang="zh-CN" sz="2000" b="0" dirty="0" err="1">
                <a:solidFill>
                  <a:srgbClr val="000000"/>
                </a:solidFill>
                <a:latin typeface="Times New Roman" panose="02020603050405020304" pitchFamily="18" charset="0"/>
                <a:ea typeface="宋体" panose="02010600030101010101" pitchFamily="2" charset="-122"/>
              </a:rPr>
              <a:t>gnueabihf</a:t>
            </a:r>
            <a:r>
              <a:rPr lang="en-US" altLang="zh-CN" sz="2000" b="0" dirty="0">
                <a:solidFill>
                  <a:srgbClr val="000000"/>
                </a:solidFill>
                <a:latin typeface="Times New Roman" panose="02020603050405020304" pitchFamily="18" charset="0"/>
                <a:ea typeface="宋体" panose="02010600030101010101" pitchFamily="2" charset="-122"/>
              </a:rPr>
              <a:t> –prefix=/</a:t>
            </a:r>
            <a:r>
              <a:rPr lang="en-US" altLang="zh-CN" sz="2000" b="0" dirty="0" err="1">
                <a:solidFill>
                  <a:srgbClr val="000000"/>
                </a:solidFill>
                <a:latin typeface="Times New Roman" panose="02020603050405020304" pitchFamily="18" charset="0"/>
                <a:ea typeface="宋体" panose="02010600030101010101" pitchFamily="2" charset="-122"/>
              </a:rPr>
              <a:t>usr</a:t>
            </a:r>
            <a:r>
              <a:rPr lang="en-US" altLang="zh-CN" sz="2000" b="0" dirty="0">
                <a:solidFill>
                  <a:srgbClr val="000000"/>
                </a:solidFill>
                <a:latin typeface="Times New Roman" panose="02020603050405020304" pitchFamily="18" charset="0"/>
                <a:ea typeface="宋体" panose="02010600030101010101" pitchFamily="2" charset="-122"/>
              </a:rPr>
              <a:t>/local</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    </a:t>
            </a:r>
            <a:endParaRPr lang="en-US" altLang="zh-CN" sz="2000" b="0" dirty="0">
              <a:solidFill>
                <a:srgbClr val="000000"/>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05" y="4265295"/>
            <a:ext cx="7679690" cy="1728470"/>
          </a:xfrm>
          <a:prstGeom prst="rect">
            <a:avLst/>
          </a:prstGeom>
        </p:spPr>
      </p:pic>
      <p:sp>
        <p:nvSpPr>
          <p:cNvPr id="2" name="标题 1">
            <a:extLst>
              <a:ext uri="{FF2B5EF4-FFF2-40B4-BE49-F238E27FC236}">
                <a16:creationId xmlns:a16="http://schemas.microsoft.com/office/drawing/2014/main" id="{3BB65EB3-4882-D90D-4CC1-32E0866C2315}"/>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3CDA5EA8-5E99-1814-57CD-E698A2A9A05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839416" y="1700808"/>
            <a:ext cx="8424863" cy="2779836"/>
          </a:xfrm>
        </p:spPr>
        <p:txBody>
          <a:bodyPr/>
          <a:lstStyle/>
          <a:p>
            <a:pPr algn="just" eaLnBrk="1" hangingPunct="1">
              <a:lnSpc>
                <a:spcPct val="200000"/>
              </a:lnSpc>
            </a:pPr>
            <a:r>
              <a:rPr lang="en-GB" altLang="zh-CN" dirty="0">
                <a:latin typeface="Times New Roman" panose="02020603050405020304" pitchFamily="18" charset="0"/>
              </a:rPr>
              <a:t>1.1</a:t>
            </a:r>
            <a:r>
              <a:rPr lang="zh-CN" altLang="en-GB" dirty="0">
                <a:latin typeface="Times New Roman" panose="02020603050405020304" pitchFamily="18" charset="0"/>
              </a:rPr>
              <a:t>嵌入式数据库简介</a:t>
            </a:r>
          </a:p>
          <a:p>
            <a:pPr eaLnBrk="1" hangingPunct="1">
              <a:lnSpc>
                <a:spcPct val="200000"/>
              </a:lnSpc>
            </a:pPr>
            <a:r>
              <a:rPr lang="en-GB" altLang="zh-CN" dirty="0">
                <a:latin typeface="Times New Roman" panose="02020603050405020304" pitchFamily="18" charset="0"/>
              </a:rPr>
              <a:t>1.2 </a:t>
            </a:r>
            <a:r>
              <a:rPr lang="zh-CN" altLang="en-GB" dirty="0">
                <a:latin typeface="Times New Roman" panose="02020603050405020304" pitchFamily="18" charset="0"/>
              </a:rPr>
              <a:t>嵌入式数据库的特点及分类 </a:t>
            </a:r>
            <a:endParaRPr lang="en-GB" altLang="zh-CN" dirty="0">
              <a:latin typeface="Times New Roman" panose="02020603050405020304" pitchFamily="18" charset="0"/>
            </a:endParaRPr>
          </a:p>
          <a:p>
            <a:pPr eaLnBrk="1" hangingPunct="1">
              <a:lnSpc>
                <a:spcPct val="200000"/>
              </a:lnSpc>
            </a:pPr>
            <a:r>
              <a:rPr lang="en-GB" altLang="zh-CN" dirty="0">
                <a:latin typeface="Times New Roman" panose="02020603050405020304" pitchFamily="18" charset="0"/>
              </a:rPr>
              <a:t>1.3 </a:t>
            </a:r>
            <a:r>
              <a:rPr lang="zh-CN" altLang="en-GB" dirty="0">
                <a:latin typeface="Times New Roman" panose="02020603050405020304" pitchFamily="18" charset="0"/>
              </a:rPr>
              <a:t>嵌入式数据库的应用 </a:t>
            </a:r>
            <a:endParaRPr lang="zh-CN" altLang="en-US" dirty="0">
              <a:latin typeface="Times New Roman" panose="02020603050405020304" pitchFamily="18" charset="0"/>
            </a:endParaRPr>
          </a:p>
        </p:txBody>
      </p:sp>
      <p:sp>
        <p:nvSpPr>
          <p:cNvPr id="2" name="文本框 1">
            <a:extLst>
              <a:ext uri="{FF2B5EF4-FFF2-40B4-BE49-F238E27FC236}">
                <a16:creationId xmlns:a16="http://schemas.microsoft.com/office/drawing/2014/main" id="{95FC10F0-7CD1-4DD7-A47E-2449FCFE9FD6}"/>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3F353C5F-442B-7651-2BB1-ADE8CF1A23F9}"/>
              </a:ext>
            </a:extLst>
          </p:cNvPr>
          <p:cNvSpPr>
            <a:spLocks noGrp="1"/>
          </p:cNvSpPr>
          <p:nvPr>
            <p:ph type="title"/>
          </p:nvPr>
        </p:nvSpPr>
        <p:spPr/>
        <p:txBody>
          <a:bodyPr/>
          <a:lstStyle/>
          <a:p>
            <a:r>
              <a:rPr lang="en-US" altLang="zh-CN" dirty="0"/>
              <a:t> </a:t>
            </a:r>
            <a:endParaRPr lang="zh-CN" altLang="en-US" dirty="0"/>
          </a:p>
        </p:txBody>
      </p:sp>
    </p:spTree>
  </p:cSld>
  <p:clrMapOvr>
    <a:masterClrMapping/>
  </p:clrMapOvr>
  <p:transition>
    <p:strip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0048" y="908720"/>
            <a:ext cx="10972800" cy="574675"/>
          </a:xfrm>
        </p:spPr>
        <p:txBody>
          <a:bodyPr/>
          <a:lstStyle/>
          <a:p>
            <a:pPr eaLnBrk="1" hangingPunct="1"/>
            <a:r>
              <a:rPr lang="en-GB" altLang="zh-CN" sz="2800" dirty="0">
                <a:latin typeface="Times New Roman" panose="02020603050405020304" pitchFamily="18" charset="0"/>
              </a:rPr>
              <a:t>2.3 SQLite</a:t>
            </a:r>
            <a:r>
              <a:rPr lang="zh-CN" altLang="en-GB" sz="2800" dirty="0">
                <a:latin typeface="Times New Roman" panose="02020603050405020304" pitchFamily="18" charset="0"/>
              </a:rPr>
              <a:t>数据库基本命令 </a:t>
            </a:r>
            <a:endParaRPr lang="zh-CN" altLang="en-US" sz="2800" dirty="0">
              <a:latin typeface="Times New Roman" panose="02020603050405020304" pitchFamily="18" charset="0"/>
            </a:endParaRPr>
          </a:p>
        </p:txBody>
      </p:sp>
      <p:sp>
        <p:nvSpPr>
          <p:cNvPr id="88067" name="Rectangle 3"/>
          <p:cNvSpPr>
            <a:spLocks noGrp="1" noChangeArrowheads="1"/>
          </p:cNvSpPr>
          <p:nvPr>
            <p:ph idx="1"/>
          </p:nvPr>
        </p:nvSpPr>
        <p:spPr>
          <a:xfrm>
            <a:off x="119336" y="1700808"/>
            <a:ext cx="11737304" cy="2736304"/>
          </a:xfrm>
        </p:spPr>
        <p:txBody>
          <a:bodyPr/>
          <a:lstStyle/>
          <a:p>
            <a:pPr eaLnBrk="1" hangingPunct="1">
              <a:lnSpc>
                <a:spcPct val="150000"/>
              </a:lnSpc>
              <a:buFont typeface="Wingdings" panose="05000000000000000000" pitchFamily="2" charset="2"/>
              <a:buChar char="ü"/>
            </a:pPr>
            <a:r>
              <a:rPr lang="zh-CN" altLang="en-GB" sz="2000" b="0" dirty="0">
                <a:latin typeface="Times New Roman" panose="02020603050405020304" pitchFamily="18" charset="0"/>
              </a:rPr>
              <a:t>便于学习，结合实例来说明命令的使用，假设要设计一个个人信息管理系统。首先我们根据需求来设计一个数据库，命名为</a:t>
            </a:r>
            <a:r>
              <a:rPr lang="en-GB" altLang="zh-CN" sz="2000" b="0" dirty="0" err="1">
                <a:latin typeface="Times New Roman" panose="02020603050405020304" pitchFamily="18" charset="0"/>
              </a:rPr>
              <a:t>test.db</a:t>
            </a:r>
            <a:endParaRPr lang="en-US" altLang="zh-CN" sz="2000" b="0" dirty="0">
              <a:latin typeface="Times New Roman" panose="02020603050405020304" pitchFamily="18" charset="0"/>
            </a:endParaRPr>
          </a:p>
          <a:p>
            <a:pPr eaLnBrk="1" hangingPunct="1">
              <a:lnSpc>
                <a:spcPct val="150000"/>
              </a:lnSpc>
              <a:buFont typeface="Wingdings" panose="05000000000000000000" pitchFamily="2" charset="2"/>
              <a:buChar char="ü"/>
            </a:pPr>
            <a:r>
              <a:rPr lang="zh-CN" altLang="en-US" sz="2000" b="0" dirty="0">
                <a:latin typeface="Times New Roman" panose="02020603050405020304" pitchFamily="18" charset="0"/>
              </a:rPr>
              <a:t>然后创建一个表，</a:t>
            </a:r>
            <a:r>
              <a:rPr lang="en-GB" altLang="zh-CN" sz="2000" b="0" dirty="0">
                <a:latin typeface="Times New Roman" panose="02020603050405020304" pitchFamily="18" charset="0"/>
              </a:rPr>
              <a:t>people</a:t>
            </a:r>
            <a:r>
              <a:rPr lang="zh-CN" altLang="en-US" sz="2000" b="0" dirty="0">
                <a:latin typeface="Times New Roman" panose="02020603050405020304" pitchFamily="18" charset="0"/>
              </a:rPr>
              <a:t>（</a:t>
            </a:r>
            <a:r>
              <a:rPr lang="en-US" altLang="zh-CN" sz="2000" b="0" dirty="0">
                <a:latin typeface="Times New Roman" panose="02020603050405020304" pitchFamily="18" charset="0"/>
              </a:rPr>
              <a:t>ID integer primary key, name varchar(10), age integer, num varchar(18))</a:t>
            </a:r>
          </a:p>
          <a:p>
            <a:pPr marL="0" indent="0" eaLnBrk="1" hangingPunct="1">
              <a:lnSpc>
                <a:spcPct val="150000"/>
              </a:lnSpc>
              <a:buNone/>
            </a:pPr>
            <a:r>
              <a:rPr lang="zh-CN" altLang="en-GB" sz="2000" dirty="0">
                <a:latin typeface="Times New Roman" panose="02020603050405020304" pitchFamily="18" charset="0"/>
              </a:rPr>
              <a:t>（</a:t>
            </a:r>
            <a:r>
              <a:rPr lang="en-GB" altLang="zh-CN" sz="2000" dirty="0">
                <a:latin typeface="Times New Roman" panose="02020603050405020304" pitchFamily="18" charset="0"/>
              </a:rPr>
              <a:t>1</a:t>
            </a:r>
            <a:r>
              <a:rPr lang="zh-CN" altLang="en-GB" sz="2000" dirty="0">
                <a:latin typeface="Times New Roman" panose="02020603050405020304" pitchFamily="18" charset="0"/>
              </a:rPr>
              <a:t>）建立数据库</a:t>
            </a:r>
          </a:p>
          <a:p>
            <a:pPr eaLnBrk="1" hangingPunct="1">
              <a:lnSpc>
                <a:spcPct val="150000"/>
              </a:lnSpc>
              <a:buFont typeface="Wingdings" panose="05000000000000000000" pitchFamily="2" charset="2"/>
              <a:buChar char="ü"/>
            </a:pPr>
            <a:r>
              <a:rPr lang="zh-CN" altLang="en-GB" sz="2000" b="0" dirty="0">
                <a:latin typeface="Times New Roman" panose="02020603050405020304" pitchFamily="18" charset="0"/>
              </a:rPr>
              <a:t>用</a:t>
            </a:r>
            <a:r>
              <a:rPr lang="en-GB" altLang="zh-CN" sz="2000" b="0" dirty="0">
                <a:latin typeface="Times New Roman" panose="02020603050405020304" pitchFamily="18" charset="0"/>
              </a:rPr>
              <a:t>sqlite3</a:t>
            </a:r>
            <a:r>
              <a:rPr lang="zh-CN" altLang="en-GB" sz="2000" b="0" dirty="0">
                <a:latin typeface="Times New Roman" panose="02020603050405020304" pitchFamily="18" charset="0"/>
              </a:rPr>
              <a:t>建立数据库的方法很简单，启动终端，只需输入如下命令： </a:t>
            </a:r>
            <a:endParaRPr lang="zh-CN" altLang="en-US" sz="2000" b="0" dirty="0">
              <a:latin typeface="Times New Roman" panose="02020603050405020304" pitchFamily="18" charset="0"/>
            </a:endParaRPr>
          </a:p>
        </p:txBody>
      </p:sp>
      <p:sp>
        <p:nvSpPr>
          <p:cNvPr id="88068" name="Text Box 4"/>
          <p:cNvSpPr txBox="1">
            <a:spLocks noChangeArrowheads="1"/>
          </p:cNvSpPr>
          <p:nvPr/>
        </p:nvSpPr>
        <p:spPr bwMode="auto">
          <a:xfrm>
            <a:off x="1703512" y="4580979"/>
            <a:ext cx="7848600" cy="15843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it-IT" altLang="zh-CN" b="0" dirty="0">
                <a:solidFill>
                  <a:srgbClr val="000000"/>
                </a:solidFill>
                <a:latin typeface="Times New Roman" panose="02020603050405020304" pitchFamily="18" charset="0"/>
                <a:ea typeface="宋体" panose="02010600030101010101" pitchFamily="2" charset="-122"/>
              </a:rPr>
              <a:t>chris@ubuntu:~/zxd$ sqlite3 test.db</a:t>
            </a:r>
          </a:p>
          <a:p>
            <a:pPr algn="just" eaLnBrk="1" hangingPunct="1">
              <a:spcBef>
                <a:spcPct val="0"/>
              </a:spcBef>
              <a:buClrTx/>
              <a:buFontTx/>
              <a:buNone/>
            </a:pPr>
            <a:r>
              <a:rPr lang="it-IT" altLang="zh-CN" b="0" dirty="0">
                <a:solidFill>
                  <a:srgbClr val="000000"/>
                </a:solidFill>
                <a:latin typeface="Times New Roman" panose="02020603050405020304" pitchFamily="18" charset="0"/>
                <a:ea typeface="宋体" panose="02010600030101010101" pitchFamily="2" charset="-122"/>
              </a:rPr>
              <a:t>SQLite version 3.22.0 2018-01-22 18:45:57</a:t>
            </a:r>
          </a:p>
          <a:p>
            <a:pPr algn="just" eaLnBrk="1" hangingPunct="1">
              <a:spcBef>
                <a:spcPct val="0"/>
              </a:spcBef>
              <a:buClrTx/>
              <a:buFontTx/>
              <a:buNone/>
            </a:pPr>
            <a:r>
              <a:rPr lang="it-IT" altLang="zh-CN" b="0" dirty="0">
                <a:solidFill>
                  <a:srgbClr val="000000"/>
                </a:solidFill>
                <a:latin typeface="Times New Roman" panose="02020603050405020304" pitchFamily="18" charset="0"/>
                <a:ea typeface="宋体" panose="02010600030101010101" pitchFamily="2" charset="-122"/>
              </a:rPr>
              <a:t>Enter ".help" for usage hints.</a:t>
            </a:r>
            <a:endParaRPr lang="en-US" altLang="zh-CN" b="0" dirty="0">
              <a:solidFill>
                <a:srgbClr val="000000"/>
              </a:solidFill>
              <a:latin typeface="Arial" panose="020B06040202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0AEA05D1-EADF-17C8-E8AC-EBAE13435452}"/>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119336" y="765176"/>
            <a:ext cx="11809312" cy="5616575"/>
          </a:xfrm>
        </p:spPr>
        <p:txBody>
          <a:bodyPr>
            <a:normAutofit fontScale="77500" lnSpcReduction="20000"/>
          </a:bodyPr>
          <a:lstStyle/>
          <a:p>
            <a:pPr marL="0" indent="0" eaLnBrk="1" hangingPunct="1">
              <a:lnSpc>
                <a:spcPct val="170000"/>
              </a:lnSpc>
              <a:buNone/>
              <a:defRPr/>
            </a:pPr>
            <a:r>
              <a:rPr lang="zh-CN" altLang="en-GB" sz="2800" dirty="0">
                <a:latin typeface="Times New Roman" panose="02020603050405020304" pitchFamily="18" charset="0"/>
              </a:rPr>
              <a:t>（</a:t>
            </a:r>
            <a:r>
              <a:rPr lang="en-GB" altLang="zh-CN" sz="2800" dirty="0">
                <a:latin typeface="Times New Roman" panose="02020603050405020304" pitchFamily="18" charset="0"/>
              </a:rPr>
              <a:t>2</a:t>
            </a:r>
            <a:r>
              <a:rPr lang="zh-CN" altLang="en-GB" sz="2800" dirty="0">
                <a:latin typeface="Times New Roman" panose="02020603050405020304" pitchFamily="18" charset="0"/>
              </a:rPr>
              <a:t>）建立表</a:t>
            </a:r>
          </a:p>
          <a:p>
            <a:pPr eaLnBrk="1" hangingPunct="1">
              <a:lnSpc>
                <a:spcPct val="170000"/>
              </a:lnSpc>
              <a:buFont typeface="Wingdings" panose="05000000000000000000" pitchFamily="2" charset="2"/>
              <a:buChar char="ü"/>
              <a:defRPr/>
            </a:pPr>
            <a:r>
              <a:rPr lang="en-GB" altLang="zh-CN" sz="2800" b="0" dirty="0">
                <a:latin typeface="Times New Roman" panose="02020603050405020304" pitchFamily="18" charset="0"/>
              </a:rPr>
              <a:t>create table</a:t>
            </a:r>
            <a:r>
              <a:rPr lang="zh-CN" altLang="en-GB" sz="2800" b="0" dirty="0">
                <a:latin typeface="Times New Roman" panose="02020603050405020304" pitchFamily="18" charset="0"/>
              </a:rPr>
              <a:t>指令的语法为：</a:t>
            </a:r>
          </a:p>
          <a:p>
            <a:pPr eaLnBrk="1" hangingPunct="1">
              <a:lnSpc>
                <a:spcPct val="170000"/>
              </a:lnSpc>
              <a:buFont typeface="Wingdings" panose="05000000000000000000" pitchFamily="2" charset="2"/>
              <a:buChar char="ü"/>
              <a:defRPr/>
            </a:pPr>
            <a:r>
              <a:rPr lang="en-GB" altLang="zh-CN" sz="2800" b="0" dirty="0">
                <a:latin typeface="Times New Roman" panose="02020603050405020304" pitchFamily="18" charset="0"/>
              </a:rPr>
              <a:t>create table </a:t>
            </a:r>
            <a:r>
              <a:rPr lang="en-GB" altLang="zh-CN" sz="2800" b="0" dirty="0" err="1">
                <a:latin typeface="Times New Roman" panose="02020603050405020304" pitchFamily="18" charset="0"/>
              </a:rPr>
              <a:t>table_name</a:t>
            </a:r>
            <a:r>
              <a:rPr lang="en-GB" altLang="zh-CN" sz="2800" b="0" dirty="0">
                <a:latin typeface="Times New Roman" panose="02020603050405020304" pitchFamily="18" charset="0"/>
              </a:rPr>
              <a:t>(field1, field2, field3, ...);</a:t>
            </a:r>
          </a:p>
          <a:p>
            <a:pPr eaLnBrk="1" hangingPunct="1">
              <a:lnSpc>
                <a:spcPct val="170000"/>
              </a:lnSpc>
              <a:buFont typeface="Wingdings" panose="05000000000000000000" pitchFamily="2" charset="2"/>
              <a:buChar char="ü"/>
              <a:defRPr/>
            </a:pPr>
            <a:r>
              <a:rPr lang="en-GB" altLang="zh-CN" sz="2800" b="0" dirty="0" err="1">
                <a:latin typeface="Times New Roman" panose="02020603050405020304" pitchFamily="18" charset="0"/>
              </a:rPr>
              <a:t>table_name</a:t>
            </a:r>
            <a:r>
              <a:rPr lang="zh-CN" altLang="en-GB" sz="2800" b="0" dirty="0">
                <a:latin typeface="Times New Roman" panose="02020603050405020304" pitchFamily="18" charset="0"/>
              </a:rPr>
              <a:t>是数据表的名称，</a:t>
            </a:r>
            <a:r>
              <a:rPr lang="en-GB" altLang="zh-CN" sz="2800" b="0" dirty="0" err="1">
                <a:latin typeface="Times New Roman" panose="02020603050405020304" pitchFamily="18" charset="0"/>
              </a:rPr>
              <a:t>fieldx</a:t>
            </a:r>
            <a:r>
              <a:rPr lang="zh-CN" altLang="en-GB" sz="2800" b="0" dirty="0">
                <a:latin typeface="Times New Roman" panose="02020603050405020304" pitchFamily="18" charset="0"/>
              </a:rPr>
              <a:t>则是字段的名字。</a:t>
            </a:r>
            <a:r>
              <a:rPr lang="en-GB" altLang="zh-CN" sz="2800" b="0" dirty="0">
                <a:latin typeface="Times New Roman" panose="02020603050405020304" pitchFamily="18" charset="0"/>
              </a:rPr>
              <a:t>sqlite3</a:t>
            </a:r>
            <a:r>
              <a:rPr lang="zh-CN" altLang="en-GB" sz="2800" b="0" dirty="0">
                <a:latin typeface="Times New Roman" panose="02020603050405020304" pitchFamily="18" charset="0"/>
              </a:rPr>
              <a:t>与许多</a:t>
            </a:r>
            <a:r>
              <a:rPr lang="en-GB" altLang="zh-CN" sz="2800" b="0" dirty="0">
                <a:latin typeface="Times New Roman" panose="02020603050405020304" pitchFamily="18" charset="0"/>
              </a:rPr>
              <a:t>SQL</a:t>
            </a:r>
            <a:r>
              <a:rPr lang="zh-CN" altLang="en-GB" sz="2800" b="0" dirty="0">
                <a:latin typeface="Times New Roman" panose="02020603050405020304" pitchFamily="18" charset="0"/>
              </a:rPr>
              <a:t>数据库软件不同的是，它不在乎字段属于哪一种数据型态</a:t>
            </a:r>
            <a:r>
              <a:rPr lang="en-GB" altLang="zh-CN" sz="2800" b="0" dirty="0">
                <a:latin typeface="Times New Roman" panose="02020603050405020304" pitchFamily="18" charset="0"/>
              </a:rPr>
              <a:t>,sqlite3</a:t>
            </a:r>
            <a:r>
              <a:rPr lang="zh-CN" altLang="en-GB" sz="2800" b="0" dirty="0">
                <a:latin typeface="Times New Roman" panose="02020603050405020304" pitchFamily="18" charset="0"/>
              </a:rPr>
              <a:t>的字段可以储存任何类型：文字、数字、大量文字（</a:t>
            </a:r>
            <a:r>
              <a:rPr lang="en-GB" altLang="zh-CN" sz="2800" b="0" dirty="0">
                <a:latin typeface="Times New Roman" panose="02020603050405020304" pitchFamily="18" charset="0"/>
              </a:rPr>
              <a:t>blub</a:t>
            </a:r>
            <a:r>
              <a:rPr lang="zh-CN" altLang="en-GB" sz="2800" b="0" dirty="0">
                <a:latin typeface="Times New Roman" panose="02020603050405020304" pitchFamily="18" charset="0"/>
              </a:rPr>
              <a:t>），它会在适时自动转换。</a:t>
            </a:r>
          </a:p>
          <a:p>
            <a:pPr eaLnBrk="1" hangingPunct="1">
              <a:lnSpc>
                <a:spcPct val="170000"/>
              </a:lnSpc>
              <a:buFont typeface="Wingdings" panose="05000000000000000000" pitchFamily="2" charset="2"/>
              <a:buChar char="ü"/>
              <a:defRPr/>
            </a:pPr>
            <a:r>
              <a:rPr lang="zh-CN" altLang="en-GB" sz="2800" b="0" dirty="0">
                <a:latin typeface="Times New Roman" panose="02020603050405020304" pitchFamily="18" charset="0"/>
              </a:rPr>
              <a:t>假设我们要建一个名叫</a:t>
            </a:r>
            <a:r>
              <a:rPr lang="en-GB" altLang="zh-CN" sz="2800" b="0" dirty="0">
                <a:latin typeface="Times New Roman" panose="02020603050405020304" pitchFamily="18" charset="0"/>
              </a:rPr>
              <a:t>people</a:t>
            </a:r>
            <a:r>
              <a:rPr lang="zh-CN" altLang="en-GB" sz="2800" b="0" dirty="0">
                <a:latin typeface="Times New Roman" panose="02020603050405020304" pitchFamily="18" charset="0"/>
              </a:rPr>
              <a:t>的数据表，只要键入以下指令就可以了：</a:t>
            </a:r>
          </a:p>
          <a:p>
            <a:pPr eaLnBrk="1" hangingPunct="1">
              <a:lnSpc>
                <a:spcPct val="170000"/>
              </a:lnSpc>
              <a:buFont typeface="Wingdings" panose="05000000000000000000" pitchFamily="2" charset="2"/>
              <a:buChar char="ü"/>
              <a:defRPr/>
            </a:pPr>
            <a:r>
              <a:rPr lang="en-GB" altLang="zh-CN" sz="2800" b="0" dirty="0">
                <a:latin typeface="Times New Roman" panose="02020603050405020304" pitchFamily="18" charset="0"/>
              </a:rPr>
              <a:t>CREATE TABLE people(ID integer primary </a:t>
            </a:r>
            <a:r>
              <a:rPr lang="en-GB" altLang="zh-CN" sz="2800" b="0" dirty="0" err="1">
                <a:latin typeface="Times New Roman" panose="02020603050405020304" pitchFamily="18" charset="0"/>
              </a:rPr>
              <a:t>key,name</a:t>
            </a:r>
            <a:r>
              <a:rPr lang="en-GB" altLang="zh-CN" sz="2800" b="0" dirty="0">
                <a:latin typeface="Times New Roman" panose="02020603050405020304" pitchFamily="18" charset="0"/>
              </a:rPr>
              <a:t> </a:t>
            </a:r>
            <a:r>
              <a:rPr lang="en-GB" altLang="zh-CN" sz="2800" b="0" dirty="0" err="1">
                <a:latin typeface="Times New Roman" panose="02020603050405020304" pitchFamily="18" charset="0"/>
              </a:rPr>
              <a:t>varchar</a:t>
            </a:r>
            <a:r>
              <a:rPr lang="en-GB" altLang="zh-CN" sz="2800" b="0" dirty="0">
                <a:latin typeface="Times New Roman" panose="02020603050405020304" pitchFamily="18" charset="0"/>
              </a:rPr>
              <a:t>(10),age </a:t>
            </a:r>
            <a:r>
              <a:rPr lang="en-GB" altLang="zh-CN" sz="2800" b="0" dirty="0" err="1">
                <a:latin typeface="Times New Roman" panose="02020603050405020304" pitchFamily="18" charset="0"/>
              </a:rPr>
              <a:t>integer,num</a:t>
            </a:r>
            <a:r>
              <a:rPr lang="en-GB" altLang="zh-CN" sz="2800" b="0" dirty="0">
                <a:latin typeface="Times New Roman" panose="02020603050405020304" pitchFamily="18" charset="0"/>
              </a:rPr>
              <a:t> </a:t>
            </a:r>
            <a:r>
              <a:rPr lang="en-GB" altLang="zh-CN" sz="2800" b="0" dirty="0" err="1">
                <a:latin typeface="Times New Roman" panose="02020603050405020304" pitchFamily="18" charset="0"/>
              </a:rPr>
              <a:t>varchar</a:t>
            </a:r>
            <a:r>
              <a:rPr lang="en-GB" altLang="zh-CN" sz="2800" b="0" dirty="0">
                <a:latin typeface="Times New Roman" panose="02020603050405020304" pitchFamily="18" charset="0"/>
              </a:rPr>
              <a:t>(18));</a:t>
            </a:r>
          </a:p>
          <a:p>
            <a:pPr eaLnBrk="1" hangingPunct="1">
              <a:lnSpc>
                <a:spcPct val="170000"/>
              </a:lnSpc>
              <a:buFont typeface="Wingdings" panose="05000000000000000000" pitchFamily="2" charset="2"/>
              <a:buChar char="ü"/>
              <a:defRPr/>
            </a:pPr>
            <a:r>
              <a:rPr lang="zh-CN" altLang="en-GB" sz="2800" b="0" dirty="0">
                <a:latin typeface="Times New Roman" panose="02020603050405020304" pitchFamily="18" charset="0"/>
              </a:rPr>
              <a:t>执行以上命令建立了一个名叫</a:t>
            </a:r>
            <a:r>
              <a:rPr lang="en-GB" altLang="zh-CN" sz="2800" b="0" dirty="0">
                <a:latin typeface="Times New Roman" panose="02020603050405020304" pitchFamily="18" charset="0"/>
              </a:rPr>
              <a:t>people</a:t>
            </a:r>
            <a:r>
              <a:rPr lang="zh-CN" altLang="en-GB" sz="2800" b="0" dirty="0">
                <a:latin typeface="Times New Roman" panose="02020603050405020304" pitchFamily="18" charset="0"/>
              </a:rPr>
              <a:t>的数据表，里面有</a:t>
            </a:r>
            <a:r>
              <a:rPr lang="en-GB" altLang="zh-CN" sz="2800" b="0" dirty="0">
                <a:latin typeface="Times New Roman" panose="02020603050405020304" pitchFamily="18" charset="0"/>
              </a:rPr>
              <a:t>ID</a:t>
            </a:r>
            <a:r>
              <a:rPr lang="zh-CN" altLang="en-GB" sz="2800" b="0" dirty="0">
                <a:latin typeface="Times New Roman" panose="02020603050405020304" pitchFamily="18" charset="0"/>
              </a:rPr>
              <a:t>、</a:t>
            </a:r>
            <a:r>
              <a:rPr lang="en-GB" altLang="zh-CN" sz="2800" b="0" dirty="0">
                <a:latin typeface="Times New Roman" panose="02020603050405020304" pitchFamily="18" charset="0"/>
              </a:rPr>
              <a:t>name</a:t>
            </a:r>
            <a:r>
              <a:rPr lang="zh-CN" altLang="en-GB" sz="2800" b="0" dirty="0">
                <a:latin typeface="Times New Roman" panose="02020603050405020304" pitchFamily="18" charset="0"/>
              </a:rPr>
              <a:t>、</a:t>
            </a:r>
            <a:r>
              <a:rPr lang="en-GB" altLang="zh-CN" sz="2800" b="0" dirty="0">
                <a:latin typeface="Times New Roman" panose="02020603050405020304" pitchFamily="18" charset="0"/>
              </a:rPr>
              <a:t>age</a:t>
            </a:r>
            <a:r>
              <a:rPr lang="zh-CN" altLang="en-GB" sz="2800" b="0" dirty="0">
                <a:latin typeface="Times New Roman" panose="02020603050405020304" pitchFamily="18" charset="0"/>
              </a:rPr>
              <a:t>、</a:t>
            </a:r>
            <a:r>
              <a:rPr lang="en-GB" altLang="zh-CN" sz="2800" b="0" dirty="0">
                <a:latin typeface="Times New Roman" panose="02020603050405020304" pitchFamily="18" charset="0"/>
              </a:rPr>
              <a:t>num</a:t>
            </a:r>
            <a:r>
              <a:rPr lang="zh-CN" altLang="en-GB" sz="2800" b="0" dirty="0">
                <a:latin typeface="Times New Roman" panose="02020603050405020304" pitchFamily="18" charset="0"/>
              </a:rPr>
              <a:t>四个字段。</a:t>
            </a:r>
            <a:endParaRPr lang="zh-CN" altLang="en-US" sz="2800" b="0" dirty="0">
              <a:latin typeface="Times New Roman" panose="02020603050405020304" pitchFamily="18" charset="0"/>
            </a:endParaRPr>
          </a:p>
        </p:txBody>
      </p:sp>
      <p:sp>
        <p:nvSpPr>
          <p:cNvPr id="2" name="标题 1">
            <a:extLst>
              <a:ext uri="{FF2B5EF4-FFF2-40B4-BE49-F238E27FC236}">
                <a16:creationId xmlns:a16="http://schemas.microsoft.com/office/drawing/2014/main" id="{6B7C84CF-1797-0928-AC89-96AE6AB0CD43}"/>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DD15FBCC-6D53-36C3-C8B9-1C0BE8319A9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119336" y="764704"/>
            <a:ext cx="11881320" cy="4897437"/>
          </a:xfrm>
        </p:spPr>
        <p:txBody>
          <a:bodyPr/>
          <a:lstStyle/>
          <a:p>
            <a:pPr marL="0" indent="0" eaLnBrk="1" hangingPunct="1">
              <a:lnSpc>
                <a:spcPct val="150000"/>
              </a:lnSpc>
              <a:buNone/>
            </a:pPr>
            <a:r>
              <a:rPr lang="zh-CN" altLang="en-GB" dirty="0">
                <a:latin typeface="Times New Roman" panose="02020603050405020304" pitchFamily="18" charset="0"/>
              </a:rPr>
              <a:t>（</a:t>
            </a:r>
            <a:r>
              <a:rPr lang="en-GB" altLang="zh-CN" dirty="0">
                <a:latin typeface="Times New Roman" panose="02020603050405020304" pitchFamily="18" charset="0"/>
              </a:rPr>
              <a:t>3</a:t>
            </a:r>
            <a:r>
              <a:rPr lang="zh-CN" altLang="en-GB" dirty="0">
                <a:latin typeface="Times New Roman" panose="02020603050405020304" pitchFamily="18" charset="0"/>
              </a:rPr>
              <a:t>）建立索引</a:t>
            </a:r>
          </a:p>
          <a:p>
            <a:pPr eaLnBrk="1" hangingPunct="1">
              <a:lnSpc>
                <a:spcPct val="150000"/>
              </a:lnSpc>
              <a:buFont typeface="Wingdings" panose="05000000000000000000" pitchFamily="2" charset="2"/>
              <a:buChar char="ü"/>
            </a:pPr>
            <a:r>
              <a:rPr lang="zh-CN" altLang="en-GB" b="0" dirty="0">
                <a:latin typeface="Times New Roman" panose="02020603050405020304" pitchFamily="18" charset="0"/>
              </a:rPr>
              <a:t>如果数据表有相当多的数据，我们便会建立索引来加快速度。这个指令的语法为：</a:t>
            </a:r>
          </a:p>
          <a:p>
            <a:pPr eaLnBrk="1" hangingPunct="1">
              <a:lnSpc>
                <a:spcPct val="150000"/>
              </a:lnSpc>
              <a:buFont typeface="Wingdings" panose="05000000000000000000" pitchFamily="2" charset="2"/>
              <a:buChar char="ü"/>
            </a:pPr>
            <a:r>
              <a:rPr lang="en-GB" altLang="zh-CN" b="0" dirty="0">
                <a:latin typeface="Times New Roman" panose="02020603050405020304" pitchFamily="18" charset="0"/>
              </a:rPr>
              <a:t>create index </a:t>
            </a:r>
            <a:r>
              <a:rPr lang="en-GB" altLang="zh-CN" b="0" dirty="0" err="1">
                <a:latin typeface="Times New Roman" panose="02020603050405020304" pitchFamily="18" charset="0"/>
              </a:rPr>
              <a:t>index_name</a:t>
            </a:r>
            <a:r>
              <a:rPr lang="en-GB" altLang="zh-CN" b="0" dirty="0">
                <a:latin typeface="Times New Roman" panose="02020603050405020304" pitchFamily="18" charset="0"/>
              </a:rPr>
              <a:t> on </a:t>
            </a:r>
            <a:r>
              <a:rPr lang="en-GB" altLang="zh-CN" b="0" dirty="0" err="1">
                <a:latin typeface="Times New Roman" panose="02020603050405020304" pitchFamily="18" charset="0"/>
              </a:rPr>
              <a:t>table_name</a:t>
            </a:r>
            <a:r>
              <a:rPr lang="en-GB" altLang="zh-CN" b="0" dirty="0">
                <a:latin typeface="Times New Roman" panose="02020603050405020304" pitchFamily="18" charset="0"/>
              </a:rPr>
              <a:t>(</a:t>
            </a:r>
            <a:r>
              <a:rPr lang="en-GB" altLang="zh-CN" b="0" dirty="0" err="1">
                <a:latin typeface="Times New Roman" panose="02020603050405020304" pitchFamily="18" charset="0"/>
              </a:rPr>
              <a:t>field_to_be_indexed</a:t>
            </a:r>
            <a:r>
              <a:rPr lang="en-GB" altLang="zh-CN" b="0" dirty="0">
                <a:latin typeface="Times New Roman" panose="02020603050405020304" pitchFamily="18" charset="0"/>
              </a:rPr>
              <a:t>);</a:t>
            </a:r>
          </a:p>
          <a:p>
            <a:pPr eaLnBrk="1" hangingPunct="1">
              <a:lnSpc>
                <a:spcPct val="150000"/>
              </a:lnSpc>
              <a:buFont typeface="Wingdings" panose="05000000000000000000" pitchFamily="2" charset="2"/>
              <a:buChar char="ü"/>
            </a:pPr>
            <a:r>
              <a:rPr lang="zh-CN" altLang="en-GB" b="0" dirty="0">
                <a:latin typeface="Times New Roman" panose="02020603050405020304" pitchFamily="18" charset="0"/>
              </a:rPr>
              <a:t>针对上面的数据表</a:t>
            </a:r>
            <a:r>
              <a:rPr lang="en-GB" altLang="zh-CN" b="0" dirty="0">
                <a:latin typeface="Times New Roman" panose="02020603050405020304" pitchFamily="18" charset="0"/>
              </a:rPr>
              <a:t>people</a:t>
            </a:r>
            <a:r>
              <a:rPr lang="zh-CN" altLang="en-GB" b="0" dirty="0">
                <a:latin typeface="Times New Roman" panose="02020603050405020304" pitchFamily="18" charset="0"/>
              </a:rPr>
              <a:t>建立一个索引，则可以使用如下命令：</a:t>
            </a:r>
          </a:p>
          <a:p>
            <a:pPr eaLnBrk="1" hangingPunct="1">
              <a:lnSpc>
                <a:spcPct val="150000"/>
              </a:lnSpc>
              <a:buFont typeface="Wingdings" panose="05000000000000000000" pitchFamily="2" charset="2"/>
              <a:buChar char="ü"/>
            </a:pPr>
            <a:r>
              <a:rPr lang="en-GB" altLang="zh-CN" b="0" dirty="0">
                <a:latin typeface="Times New Roman" panose="02020603050405020304" pitchFamily="18" charset="0"/>
              </a:rPr>
              <a:t>create index </a:t>
            </a:r>
            <a:r>
              <a:rPr lang="en-GB" altLang="zh-CN" b="0" dirty="0" err="1">
                <a:latin typeface="Times New Roman" panose="02020603050405020304" pitchFamily="18" charset="0"/>
              </a:rPr>
              <a:t>people_title_index</a:t>
            </a:r>
            <a:r>
              <a:rPr lang="en-GB" altLang="zh-CN" b="0" dirty="0">
                <a:latin typeface="Times New Roman" panose="02020603050405020304" pitchFamily="18" charset="0"/>
              </a:rPr>
              <a:t> on </a:t>
            </a:r>
            <a:r>
              <a:rPr lang="en-GB" altLang="zh-CN" dirty="0">
                <a:solidFill>
                  <a:srgbClr val="FF0000"/>
                </a:solidFill>
                <a:latin typeface="Times New Roman" panose="02020603050405020304" pitchFamily="18" charset="0"/>
              </a:rPr>
              <a:t>people(name);</a:t>
            </a:r>
          </a:p>
          <a:p>
            <a:pPr eaLnBrk="1" hangingPunct="1">
              <a:lnSpc>
                <a:spcPct val="150000"/>
              </a:lnSpc>
              <a:buFont typeface="Wingdings" panose="05000000000000000000" pitchFamily="2" charset="2"/>
              <a:buChar char="ü"/>
            </a:pPr>
            <a:r>
              <a:rPr lang="zh-CN" altLang="en-GB" b="0" dirty="0">
                <a:latin typeface="Times New Roman" panose="02020603050405020304" pitchFamily="18" charset="0"/>
              </a:rPr>
              <a:t>意思是</a:t>
            </a:r>
            <a:r>
              <a:rPr lang="zh-CN" altLang="en-GB" dirty="0">
                <a:solidFill>
                  <a:srgbClr val="FF0000"/>
                </a:solidFill>
                <a:latin typeface="Times New Roman" panose="02020603050405020304" pitchFamily="18" charset="0"/>
              </a:rPr>
              <a:t>针对</a:t>
            </a:r>
            <a:r>
              <a:rPr lang="en-GB" altLang="zh-CN" dirty="0">
                <a:solidFill>
                  <a:srgbClr val="FF0000"/>
                </a:solidFill>
                <a:latin typeface="Times New Roman" panose="02020603050405020304" pitchFamily="18" charset="0"/>
              </a:rPr>
              <a:t>people</a:t>
            </a:r>
            <a:r>
              <a:rPr lang="zh-CN" altLang="en-GB" dirty="0">
                <a:solidFill>
                  <a:srgbClr val="FF0000"/>
                </a:solidFill>
                <a:latin typeface="Times New Roman" panose="02020603050405020304" pitchFamily="18" charset="0"/>
              </a:rPr>
              <a:t>数据表的</a:t>
            </a:r>
            <a:r>
              <a:rPr lang="en-GB" altLang="zh-CN" dirty="0">
                <a:solidFill>
                  <a:srgbClr val="FF0000"/>
                </a:solidFill>
                <a:latin typeface="Times New Roman" panose="02020603050405020304" pitchFamily="18" charset="0"/>
              </a:rPr>
              <a:t>name</a:t>
            </a:r>
            <a:r>
              <a:rPr lang="zh-CN" altLang="en-GB" dirty="0">
                <a:solidFill>
                  <a:srgbClr val="FF0000"/>
                </a:solidFill>
                <a:latin typeface="Times New Roman" panose="02020603050405020304" pitchFamily="18" charset="0"/>
              </a:rPr>
              <a:t>字段</a:t>
            </a:r>
            <a:r>
              <a:rPr lang="zh-CN" altLang="en-GB" b="0" dirty="0">
                <a:latin typeface="Times New Roman" panose="02020603050405020304" pitchFamily="18" charset="0"/>
              </a:rPr>
              <a:t>，建立一个名叫</a:t>
            </a:r>
            <a:r>
              <a:rPr lang="en-GB" altLang="zh-CN" b="0" dirty="0" err="1">
                <a:latin typeface="Times New Roman" panose="02020603050405020304" pitchFamily="18" charset="0"/>
              </a:rPr>
              <a:t>people_name_index</a:t>
            </a:r>
            <a:r>
              <a:rPr lang="zh-CN" altLang="en-GB" b="0" dirty="0">
                <a:latin typeface="Times New Roman" panose="02020603050405020304" pitchFamily="18" charset="0"/>
              </a:rPr>
              <a:t>的索引。一旦建立了索引，</a:t>
            </a:r>
            <a:r>
              <a:rPr lang="en-GB" altLang="zh-CN" b="0" dirty="0">
                <a:latin typeface="Times New Roman" panose="02020603050405020304" pitchFamily="18" charset="0"/>
              </a:rPr>
              <a:t>sqlite3</a:t>
            </a:r>
            <a:r>
              <a:rPr lang="zh-CN" altLang="en-GB" b="0" dirty="0">
                <a:latin typeface="Times New Roman" panose="02020603050405020304" pitchFamily="18" charset="0"/>
              </a:rPr>
              <a:t>会在针对该字段作查询时，自动使用该索引。这一切的操作都是在幕后自动发生的，无须使用者特别指令。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E3BA94F0-5B3E-71E5-EDAD-5BFB8891CDA0}"/>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E5E95319-8A57-71D3-52FE-98F19BA103C5}"/>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99356" y="603251"/>
            <a:ext cx="11593288" cy="5544616"/>
          </a:xfrm>
        </p:spPr>
        <p:txBody>
          <a:bodyPr/>
          <a:lstStyle/>
          <a:p>
            <a:pPr marL="0" indent="0" eaLnBrk="1" hangingPunct="1">
              <a:lnSpc>
                <a:spcPct val="200000"/>
              </a:lnSpc>
              <a:buNone/>
            </a:pPr>
            <a:r>
              <a:rPr lang="zh-CN" altLang="en-GB" dirty="0">
                <a:latin typeface="Times New Roman" panose="02020603050405020304" pitchFamily="18" charset="0"/>
              </a:rPr>
              <a:t>（</a:t>
            </a:r>
            <a:r>
              <a:rPr lang="en-GB" altLang="zh-CN" dirty="0">
                <a:latin typeface="Times New Roman" panose="02020603050405020304" pitchFamily="18" charset="0"/>
              </a:rPr>
              <a:t>4</a:t>
            </a:r>
            <a:r>
              <a:rPr lang="zh-CN" altLang="en-GB" dirty="0">
                <a:latin typeface="Times New Roman" panose="02020603050405020304" pitchFamily="18" charset="0"/>
              </a:rPr>
              <a:t>）插入记录</a:t>
            </a:r>
          </a:p>
          <a:p>
            <a:pPr eaLnBrk="1" hangingPunct="1">
              <a:lnSpc>
                <a:spcPct val="200000"/>
              </a:lnSpc>
              <a:buFont typeface="Wingdings" panose="05000000000000000000" pitchFamily="2" charset="2"/>
              <a:buChar char="ü"/>
            </a:pPr>
            <a:r>
              <a:rPr lang="zh-CN" altLang="en-GB" b="0" dirty="0">
                <a:latin typeface="Times New Roman" panose="02020603050405020304" pitchFamily="18" charset="0"/>
              </a:rPr>
              <a:t>使用</a:t>
            </a:r>
            <a:r>
              <a:rPr lang="en-GB" altLang="zh-CN" b="0" dirty="0">
                <a:latin typeface="Times New Roman" panose="02020603050405020304" pitchFamily="18" charset="0"/>
              </a:rPr>
              <a:t>insert into</a:t>
            </a:r>
            <a:r>
              <a:rPr lang="zh-CN" altLang="en-GB" b="0" dirty="0">
                <a:latin typeface="Times New Roman" panose="02020603050405020304" pitchFamily="18" charset="0"/>
              </a:rPr>
              <a:t>指令，语法为：</a:t>
            </a:r>
            <a:r>
              <a:rPr lang="en-GB" altLang="zh-CN" b="0" dirty="0">
                <a:latin typeface="Times New Roman" panose="02020603050405020304" pitchFamily="18" charset="0"/>
              </a:rPr>
              <a:t>insert into </a:t>
            </a:r>
            <a:r>
              <a:rPr lang="en-GB" altLang="zh-CN" b="0" dirty="0" err="1">
                <a:latin typeface="Times New Roman" panose="02020603050405020304" pitchFamily="18" charset="0"/>
              </a:rPr>
              <a:t>table_name</a:t>
            </a:r>
            <a:r>
              <a:rPr lang="en-GB" altLang="zh-CN" b="0" dirty="0">
                <a:latin typeface="Times New Roman" panose="02020603050405020304" pitchFamily="18" charset="0"/>
              </a:rPr>
              <a:t> values(data1, data2, data3, ...);</a:t>
            </a:r>
          </a:p>
          <a:p>
            <a:pPr eaLnBrk="1" hangingPunct="1">
              <a:lnSpc>
                <a:spcPct val="200000"/>
              </a:lnSpc>
              <a:buFont typeface="Wingdings" panose="05000000000000000000" pitchFamily="2" charset="2"/>
              <a:buChar char="ü"/>
            </a:pPr>
            <a:r>
              <a:rPr lang="zh-CN" altLang="en-GB" b="0" dirty="0">
                <a:latin typeface="Times New Roman" panose="02020603050405020304" pitchFamily="18" charset="0"/>
              </a:rPr>
              <a:t>例如在</a:t>
            </a:r>
            <a:r>
              <a:rPr lang="en-GB" altLang="zh-CN" b="0" dirty="0">
                <a:latin typeface="Times New Roman" panose="02020603050405020304" pitchFamily="18" charset="0"/>
              </a:rPr>
              <a:t>people</a:t>
            </a:r>
            <a:r>
              <a:rPr lang="zh-CN" altLang="en-GB" b="0" dirty="0">
                <a:latin typeface="Times New Roman" panose="02020603050405020304" pitchFamily="18" charset="0"/>
              </a:rPr>
              <a:t>数据表中，我们使用如下命令加入记录：</a:t>
            </a:r>
          </a:p>
          <a:p>
            <a:pPr eaLnBrk="1" hangingPunct="1">
              <a:lnSpc>
                <a:spcPct val="200000"/>
              </a:lnSpc>
              <a:buFont typeface="Wingdings" panose="05000000000000000000" pitchFamily="2" charset="2"/>
              <a:buChar char="ü"/>
            </a:pPr>
            <a:r>
              <a:rPr lang="en-GB" altLang="zh-CN" b="0" dirty="0">
                <a:latin typeface="Times New Roman" panose="02020603050405020304" pitchFamily="18" charset="0"/>
              </a:rPr>
              <a:t>insert into people VALUES(1,'LiMing',20,'362302198901010214');</a:t>
            </a:r>
          </a:p>
          <a:p>
            <a:pPr eaLnBrk="1" hangingPunct="1">
              <a:lnSpc>
                <a:spcPct val="200000"/>
              </a:lnSpc>
              <a:buFont typeface="Wingdings" panose="05000000000000000000" pitchFamily="2" charset="2"/>
              <a:buChar char="ü"/>
            </a:pPr>
            <a:r>
              <a:rPr lang="en-GB" altLang="zh-CN" b="0" dirty="0">
                <a:latin typeface="Times New Roman" panose="02020603050405020304" pitchFamily="18" charset="0"/>
              </a:rPr>
              <a:t>insert into people VALUES(2,'LiSi',21,'362302199008010284');</a:t>
            </a:r>
          </a:p>
          <a:p>
            <a:pPr eaLnBrk="1" hangingPunct="1">
              <a:lnSpc>
                <a:spcPct val="200000"/>
              </a:lnSpc>
              <a:buFont typeface="Wingdings" panose="05000000000000000000" pitchFamily="2" charset="2"/>
              <a:buChar char="ü"/>
            </a:pPr>
            <a:r>
              <a:rPr lang="en-GB" altLang="zh-CN" b="0" dirty="0">
                <a:latin typeface="Times New Roman" panose="02020603050405020304" pitchFamily="18" charset="0"/>
              </a:rPr>
              <a:t>insert into people VALUES(3,'WangWu',20,'362302198908080984');</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7431E78E-92CA-BD98-01C4-C0257F7A1D86}"/>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BDD5B20C-69FA-74F9-9F8D-6AFDFEE02765}"/>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191344" y="819944"/>
            <a:ext cx="11737304" cy="5218112"/>
          </a:xfrm>
        </p:spPr>
        <p:txBody>
          <a:bodyPr>
            <a:normAutofit/>
          </a:bodyPr>
          <a:lstStyle/>
          <a:p>
            <a:pPr marL="0" indent="0" eaLnBrk="1" hangingPunct="1">
              <a:lnSpc>
                <a:spcPct val="150000"/>
              </a:lnSpc>
              <a:buNone/>
              <a:defRPr/>
            </a:pPr>
            <a:r>
              <a:rPr lang="zh-CN" altLang="en-GB" dirty="0">
                <a:latin typeface="Times New Roman" panose="02020603050405020304" pitchFamily="18" charset="0"/>
              </a:rPr>
              <a:t>（</a:t>
            </a:r>
            <a:r>
              <a:rPr lang="en-US" altLang="zh-CN" dirty="0">
                <a:latin typeface="Times New Roman" panose="02020603050405020304" pitchFamily="18" charset="0"/>
              </a:rPr>
              <a:t>5</a:t>
            </a:r>
            <a:r>
              <a:rPr lang="zh-CN" altLang="en-GB" dirty="0">
                <a:latin typeface="Times New Roman" panose="02020603050405020304" pitchFamily="18" charset="0"/>
              </a:rPr>
              <a:t>）查询记录</a:t>
            </a:r>
          </a:p>
          <a:p>
            <a:pPr eaLnBrk="1" hangingPunct="1">
              <a:lnSpc>
                <a:spcPct val="150000"/>
              </a:lnSpc>
              <a:buFont typeface="Wingdings" panose="05000000000000000000" pitchFamily="2" charset="2"/>
              <a:buChar char="ü"/>
              <a:defRPr/>
            </a:pPr>
            <a:r>
              <a:rPr lang="zh-CN" altLang="en-GB" b="0" dirty="0">
                <a:latin typeface="Times New Roman" panose="02020603050405020304" pitchFamily="18" charset="0"/>
              </a:rPr>
              <a:t>查询记录的命令为</a:t>
            </a:r>
            <a:r>
              <a:rPr lang="en-GB" altLang="zh-CN" b="0" dirty="0">
                <a:latin typeface="Times New Roman" panose="02020603050405020304" pitchFamily="18" charset="0"/>
              </a:rPr>
              <a:t>select</a:t>
            </a:r>
            <a:r>
              <a:rPr lang="zh-CN" altLang="en-GB" b="0" dirty="0">
                <a:latin typeface="Times New Roman" panose="02020603050405020304" pitchFamily="18" charset="0"/>
              </a:rPr>
              <a:t>，其基本格式如下：</a:t>
            </a:r>
          </a:p>
          <a:p>
            <a:pPr eaLnBrk="1" hangingPunct="1">
              <a:lnSpc>
                <a:spcPct val="150000"/>
              </a:lnSpc>
              <a:buFont typeface="Wingdings" panose="05000000000000000000" pitchFamily="2" charset="2"/>
              <a:buChar char="ü"/>
              <a:defRPr/>
            </a:pPr>
            <a:r>
              <a:rPr lang="en-GB" altLang="zh-CN" b="0" dirty="0">
                <a:latin typeface="Times New Roman" panose="02020603050405020304" pitchFamily="18" charset="0"/>
              </a:rPr>
              <a:t>select columns from </a:t>
            </a:r>
            <a:r>
              <a:rPr lang="en-GB" altLang="zh-CN" b="0" dirty="0" err="1">
                <a:latin typeface="Times New Roman" panose="02020603050405020304" pitchFamily="18" charset="0"/>
              </a:rPr>
              <a:t>table_name</a:t>
            </a:r>
            <a:r>
              <a:rPr lang="en-GB" altLang="zh-CN" b="0" dirty="0">
                <a:latin typeface="Times New Roman" panose="02020603050405020304" pitchFamily="18" charset="0"/>
              </a:rPr>
              <a:t> where expression;</a:t>
            </a:r>
          </a:p>
          <a:p>
            <a:pPr eaLnBrk="1" hangingPunct="1">
              <a:lnSpc>
                <a:spcPct val="150000"/>
              </a:lnSpc>
              <a:buFont typeface="Wingdings" panose="05000000000000000000" pitchFamily="2" charset="2"/>
              <a:buChar char="ü"/>
              <a:defRPr/>
            </a:pPr>
            <a:r>
              <a:rPr lang="zh-CN" altLang="en-GB" b="0" dirty="0">
                <a:latin typeface="Times New Roman" panose="02020603050405020304" pitchFamily="18" charset="0"/>
              </a:rPr>
              <a:t>以下是</a:t>
            </a:r>
            <a:r>
              <a:rPr lang="en-GB" altLang="zh-CN" b="0" dirty="0">
                <a:latin typeface="Times New Roman" panose="02020603050405020304" pitchFamily="18" charset="0"/>
              </a:rPr>
              <a:t>select</a:t>
            </a:r>
            <a:r>
              <a:rPr lang="zh-CN" altLang="en-GB" b="0" dirty="0">
                <a:latin typeface="Times New Roman" panose="02020603050405020304" pitchFamily="18" charset="0"/>
              </a:rPr>
              <a:t>命令的一些例子：</a:t>
            </a:r>
          </a:p>
          <a:p>
            <a:pPr eaLnBrk="1" hangingPunct="1">
              <a:lnSpc>
                <a:spcPct val="150000"/>
              </a:lnSpc>
              <a:buFont typeface="Wingdings" panose="05000000000000000000" pitchFamily="2" charset="2"/>
              <a:buChar char="ü"/>
              <a:defRPr/>
            </a:pPr>
            <a:r>
              <a:rPr lang="en-GB" altLang="zh-CN" b="0" dirty="0">
                <a:latin typeface="Times New Roman" panose="02020603050405020304" pitchFamily="18" charset="0"/>
              </a:rPr>
              <a:t>select * from people;</a:t>
            </a:r>
            <a:r>
              <a:rPr lang="zh-CN" altLang="en-GB" b="0" dirty="0">
                <a:latin typeface="Times New Roman" panose="02020603050405020304" pitchFamily="18" charset="0"/>
              </a:rPr>
              <a:t>当然是列出所有数据库的内容</a:t>
            </a:r>
          </a:p>
          <a:p>
            <a:pPr eaLnBrk="1" hangingPunct="1">
              <a:lnSpc>
                <a:spcPct val="150000"/>
              </a:lnSpc>
              <a:buFont typeface="Wingdings" panose="05000000000000000000" pitchFamily="2" charset="2"/>
              <a:buChar char="ü"/>
              <a:defRPr/>
            </a:pPr>
            <a:r>
              <a:rPr lang="en-GB" altLang="zh-CN" b="0" dirty="0">
                <a:latin typeface="Times New Roman" panose="02020603050405020304" pitchFamily="18" charset="0"/>
              </a:rPr>
              <a:t>select * from people where name='</a:t>
            </a:r>
            <a:r>
              <a:rPr lang="en-GB" altLang="zh-CN" b="0" dirty="0" err="1">
                <a:latin typeface="Times New Roman" panose="02020603050405020304" pitchFamily="18" charset="0"/>
              </a:rPr>
              <a:t>LiSi</a:t>
            </a:r>
            <a:r>
              <a:rPr lang="en-GB" altLang="zh-CN" b="0" dirty="0">
                <a:latin typeface="Times New Roman" panose="02020603050405020304" pitchFamily="18" charset="0"/>
              </a:rPr>
              <a:t>'; </a:t>
            </a:r>
            <a:r>
              <a:rPr lang="zh-CN" altLang="en-GB" b="0" dirty="0">
                <a:latin typeface="Times New Roman" panose="02020603050405020304" pitchFamily="18" charset="0"/>
              </a:rPr>
              <a:t>查找姓名为</a:t>
            </a:r>
            <a:r>
              <a:rPr lang="en-GB" altLang="zh-CN" b="0" dirty="0" err="1">
                <a:latin typeface="Times New Roman" panose="02020603050405020304" pitchFamily="18" charset="0"/>
              </a:rPr>
              <a:t>LiSi</a:t>
            </a:r>
            <a:r>
              <a:rPr lang="zh-CN" altLang="en-GB" b="0" dirty="0">
                <a:latin typeface="Times New Roman" panose="02020603050405020304" pitchFamily="18" charset="0"/>
              </a:rPr>
              <a:t>的记录</a:t>
            </a:r>
          </a:p>
          <a:p>
            <a:pPr eaLnBrk="1" hangingPunct="1">
              <a:lnSpc>
                <a:spcPct val="150000"/>
              </a:lnSpc>
              <a:buFont typeface="Wingdings" panose="05000000000000000000" pitchFamily="2" charset="2"/>
              <a:buChar char="ü"/>
              <a:defRPr/>
            </a:pPr>
            <a:r>
              <a:rPr lang="en-GB" altLang="zh-CN" b="0" dirty="0">
                <a:latin typeface="Times New Roman" panose="02020603050405020304" pitchFamily="18" charset="0"/>
              </a:rPr>
              <a:t>select</a:t>
            </a:r>
            <a:r>
              <a:rPr lang="zh-CN" altLang="en-GB" b="0" dirty="0">
                <a:latin typeface="Times New Roman" panose="02020603050405020304" pitchFamily="18" charset="0"/>
              </a:rPr>
              <a:t>指令是</a:t>
            </a:r>
            <a:r>
              <a:rPr lang="en-GB" altLang="zh-CN" b="0" dirty="0">
                <a:latin typeface="Times New Roman" panose="02020603050405020304" pitchFamily="18" charset="0"/>
              </a:rPr>
              <a:t>SQL</a:t>
            </a:r>
            <a:r>
              <a:rPr lang="zh-CN" altLang="en-GB" b="0" dirty="0">
                <a:latin typeface="Times New Roman" panose="02020603050405020304" pitchFamily="18" charset="0"/>
              </a:rPr>
              <a:t>中最强大的指令，这里只是简单介绍</a:t>
            </a:r>
            <a:r>
              <a:rPr lang="en-GB" altLang="zh-CN" b="0" dirty="0">
                <a:latin typeface="Times New Roman" panose="02020603050405020304" pitchFamily="18" charset="0"/>
              </a:rPr>
              <a:t>select</a:t>
            </a:r>
            <a:r>
              <a:rPr lang="zh-CN" altLang="en-GB" b="0" dirty="0">
                <a:latin typeface="Times New Roman" panose="02020603050405020304" pitchFamily="18" charset="0"/>
              </a:rPr>
              <a:t>的基本用法，进一步的各种组合，请大家参考有关数据库的书籍 </a:t>
            </a:r>
            <a:endParaRPr lang="zh-CN" altLang="en-US" b="0" dirty="0">
              <a:latin typeface="Times New Roman" panose="02020603050405020304" pitchFamily="18" charset="0"/>
            </a:endParaRPr>
          </a:p>
        </p:txBody>
      </p:sp>
      <p:sp>
        <p:nvSpPr>
          <p:cNvPr id="2" name="文本框 1">
            <a:extLst>
              <a:ext uri="{FF2B5EF4-FFF2-40B4-BE49-F238E27FC236}">
                <a16:creationId xmlns:a16="http://schemas.microsoft.com/office/drawing/2014/main" id="{D7991D03-C9AD-3CA1-BC8B-FB8724F6963E}"/>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normAutofit/>
          </a:bodyPr>
          <a:lstStyle/>
          <a:p>
            <a:pPr marL="0" indent="0" eaLnBrk="1" hangingPunct="1">
              <a:lnSpc>
                <a:spcPct val="200000"/>
              </a:lnSpc>
              <a:buNone/>
            </a:pPr>
            <a:r>
              <a:rPr lang="zh-CN" altLang="en-GB" dirty="0">
                <a:latin typeface="Times New Roman" panose="02020603050405020304" pitchFamily="18" charset="0"/>
              </a:rPr>
              <a:t>（</a:t>
            </a:r>
            <a:r>
              <a:rPr lang="en-GB" altLang="zh-CN" dirty="0">
                <a:latin typeface="Times New Roman" panose="02020603050405020304" pitchFamily="18" charset="0"/>
              </a:rPr>
              <a:t>6</a:t>
            </a:r>
            <a:r>
              <a:rPr lang="zh-CN" altLang="en-GB" dirty="0">
                <a:latin typeface="Times New Roman" panose="02020603050405020304" pitchFamily="18" charset="0"/>
              </a:rPr>
              <a:t>）修改或删除记录</a:t>
            </a:r>
          </a:p>
          <a:p>
            <a:pPr eaLnBrk="1" hangingPunct="1">
              <a:lnSpc>
                <a:spcPct val="200000"/>
              </a:lnSpc>
              <a:buFont typeface="Wingdings" panose="05000000000000000000" pitchFamily="2" charset="2"/>
              <a:buChar char="ü"/>
            </a:pPr>
            <a:r>
              <a:rPr lang="zh-CN" altLang="en-GB" b="0" dirty="0">
                <a:latin typeface="Times New Roman" panose="02020603050405020304" pitchFamily="18" charset="0"/>
              </a:rPr>
              <a:t>掌握</a:t>
            </a:r>
            <a:r>
              <a:rPr lang="en-GB" altLang="zh-CN" b="0" dirty="0">
                <a:latin typeface="Times New Roman" panose="02020603050405020304" pitchFamily="18" charset="0"/>
              </a:rPr>
              <a:t>select</a:t>
            </a:r>
            <a:r>
              <a:rPr lang="zh-CN" altLang="en-GB" b="0" dirty="0">
                <a:latin typeface="Times New Roman" panose="02020603050405020304" pitchFamily="18" charset="0"/>
              </a:rPr>
              <a:t>语句的用法非常重要，因为要在</a:t>
            </a:r>
            <a:r>
              <a:rPr lang="en-GB" altLang="zh-CN" b="0" dirty="0" err="1">
                <a:latin typeface="Times New Roman" panose="02020603050405020304" pitchFamily="18" charset="0"/>
              </a:rPr>
              <a:t>sqlite</a:t>
            </a:r>
            <a:r>
              <a:rPr lang="zh-CN" altLang="en-GB" b="0" dirty="0">
                <a:latin typeface="Times New Roman" panose="02020603050405020304" pitchFamily="18" charset="0"/>
              </a:rPr>
              <a:t>中更改或删除记录，其语法是类似的。修改记录的命令为</a:t>
            </a:r>
            <a:r>
              <a:rPr lang="en-GB" altLang="zh-CN" b="0" dirty="0">
                <a:latin typeface="Times New Roman" panose="02020603050405020304" pitchFamily="18" charset="0"/>
              </a:rPr>
              <a:t>update</a:t>
            </a:r>
            <a:r>
              <a:rPr lang="zh-CN" altLang="en-GB" b="0" dirty="0">
                <a:latin typeface="Times New Roman" panose="02020603050405020304" pitchFamily="18" charset="0"/>
              </a:rPr>
              <a:t>，删除记录的命令为</a:t>
            </a:r>
            <a:r>
              <a:rPr lang="en-GB" altLang="zh-CN" b="0" dirty="0">
                <a:latin typeface="Times New Roman" panose="02020603050405020304" pitchFamily="18" charset="0"/>
              </a:rPr>
              <a:t>delete</a:t>
            </a:r>
            <a:r>
              <a:rPr lang="zh-CN" altLang="en-GB" b="0" dirty="0">
                <a:latin typeface="Times New Roman" panose="02020603050405020304" pitchFamily="18" charset="0"/>
              </a:rPr>
              <a:t>，其使用如下：</a:t>
            </a:r>
          </a:p>
          <a:p>
            <a:pPr eaLnBrk="1" hangingPunct="1">
              <a:lnSpc>
                <a:spcPct val="200000"/>
              </a:lnSpc>
              <a:buFont typeface="Wingdings" panose="05000000000000000000" pitchFamily="2" charset="2"/>
              <a:buChar char="ü"/>
            </a:pPr>
            <a:r>
              <a:rPr lang="en-GB" altLang="zh-CN" b="0" dirty="0">
                <a:latin typeface="Times New Roman" panose="02020603050405020304" pitchFamily="18" charset="0"/>
              </a:rPr>
              <a:t>update people set name='</a:t>
            </a:r>
            <a:r>
              <a:rPr lang="en-GB" altLang="zh-CN" b="0" dirty="0" err="1">
                <a:latin typeface="Times New Roman" panose="02020603050405020304" pitchFamily="18" charset="0"/>
              </a:rPr>
              <a:t>Lisi</a:t>
            </a:r>
            <a:r>
              <a:rPr lang="en-GB" altLang="zh-CN" b="0" dirty="0">
                <a:latin typeface="Times New Roman" panose="02020603050405020304" pitchFamily="18" charset="0"/>
              </a:rPr>
              <a:t>' where name='</a:t>
            </a:r>
            <a:r>
              <a:rPr lang="en-GB" altLang="zh-CN" b="0" dirty="0" err="1">
                <a:latin typeface="Times New Roman" panose="02020603050405020304" pitchFamily="18" charset="0"/>
              </a:rPr>
              <a:t>LiSi</a:t>
            </a:r>
            <a:r>
              <a:rPr lang="en-GB" altLang="zh-CN" b="0" dirty="0">
                <a:latin typeface="Times New Roman" panose="02020603050405020304" pitchFamily="18" charset="0"/>
              </a:rPr>
              <a:t>';</a:t>
            </a:r>
            <a:r>
              <a:rPr lang="zh-CN" altLang="en-GB" b="0" dirty="0">
                <a:latin typeface="Times New Roman" panose="02020603050405020304" pitchFamily="18" charset="0"/>
              </a:rPr>
              <a:t>修改姓名为</a:t>
            </a:r>
            <a:r>
              <a:rPr lang="en-GB" altLang="zh-CN" b="0" dirty="0" err="1">
                <a:latin typeface="Times New Roman" panose="02020603050405020304" pitchFamily="18" charset="0"/>
              </a:rPr>
              <a:t>LiSi</a:t>
            </a:r>
            <a:r>
              <a:rPr lang="zh-CN" altLang="en-GB" b="0" dirty="0">
                <a:latin typeface="Times New Roman" panose="02020603050405020304" pitchFamily="18" charset="0"/>
              </a:rPr>
              <a:t>的记录</a:t>
            </a:r>
          </a:p>
          <a:p>
            <a:pPr eaLnBrk="1" hangingPunct="1">
              <a:lnSpc>
                <a:spcPct val="200000"/>
              </a:lnSpc>
              <a:buFont typeface="Wingdings" panose="05000000000000000000" pitchFamily="2" charset="2"/>
              <a:buChar char="ü"/>
            </a:pPr>
            <a:r>
              <a:rPr lang="en-GB" altLang="zh-CN" b="0" dirty="0">
                <a:latin typeface="Times New Roman" panose="02020603050405020304" pitchFamily="18" charset="0"/>
              </a:rPr>
              <a:t>delete from people where name='</a:t>
            </a:r>
            <a:r>
              <a:rPr lang="en-GB" altLang="zh-CN" b="0" dirty="0" err="1">
                <a:latin typeface="Times New Roman" panose="02020603050405020304" pitchFamily="18" charset="0"/>
              </a:rPr>
              <a:t>Lisi</a:t>
            </a:r>
            <a:r>
              <a:rPr lang="en-GB" altLang="zh-CN" b="0" dirty="0">
                <a:latin typeface="Times New Roman" panose="02020603050405020304" pitchFamily="18" charset="0"/>
              </a:rPr>
              <a:t>'; </a:t>
            </a:r>
            <a:r>
              <a:rPr lang="zh-CN" altLang="en-GB" b="0" dirty="0">
                <a:latin typeface="Times New Roman" panose="02020603050405020304" pitchFamily="18" charset="0"/>
              </a:rPr>
              <a:t>删除姓名为</a:t>
            </a:r>
            <a:r>
              <a:rPr lang="en-GB" altLang="zh-CN" b="0" dirty="0" err="1">
                <a:latin typeface="Times New Roman" panose="02020603050405020304" pitchFamily="18" charset="0"/>
              </a:rPr>
              <a:t>Lisi</a:t>
            </a:r>
            <a:r>
              <a:rPr lang="zh-CN" altLang="en-GB" b="0" dirty="0">
                <a:latin typeface="Times New Roman" panose="02020603050405020304" pitchFamily="18" charset="0"/>
              </a:rPr>
              <a:t>的记录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6323CF3F-B085-E867-FDD1-39C295D835EA}"/>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D924D258-1F04-1B90-2499-203C695754FF}"/>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335360" y="1628800"/>
            <a:ext cx="11233151" cy="4248472"/>
          </a:xfrm>
        </p:spPr>
        <p:txBody>
          <a:bodyPr/>
          <a:lstStyle/>
          <a:p>
            <a:pPr marL="0" indent="0" algn="just" eaLnBrk="1" hangingPunct="1">
              <a:lnSpc>
                <a:spcPct val="150000"/>
              </a:lnSpc>
              <a:buNone/>
            </a:pPr>
            <a:r>
              <a:rPr lang="zh-CN" altLang="en-GB" b="0" dirty="0">
                <a:latin typeface="Times New Roman" panose="02020603050405020304" pitchFamily="18" charset="0"/>
              </a:rPr>
              <a:t>        在终端输入</a:t>
            </a:r>
            <a:r>
              <a:rPr lang="en-GB" altLang="zh-CN" b="0" dirty="0">
                <a:latin typeface="Times New Roman" panose="02020603050405020304" pitchFamily="18" charset="0"/>
              </a:rPr>
              <a:t>sqlite3</a:t>
            </a:r>
            <a:r>
              <a:rPr lang="zh-CN" altLang="en-GB" b="0" dirty="0">
                <a:latin typeface="Times New Roman" panose="02020603050405020304" pitchFamily="18" charset="0"/>
              </a:rPr>
              <a:t>命令启动数据库系统后，就会出现</a:t>
            </a:r>
            <a:r>
              <a:rPr lang="en-GB" altLang="zh-CN" b="0" dirty="0" err="1">
                <a:latin typeface="Times New Roman" panose="02020603050405020304" pitchFamily="18" charset="0"/>
              </a:rPr>
              <a:t>sqlite</a:t>
            </a:r>
            <a:r>
              <a:rPr lang="en-GB" altLang="zh-CN" b="0" dirty="0">
                <a:latin typeface="Times New Roman" panose="02020603050405020304" pitchFamily="18" charset="0"/>
              </a:rPr>
              <a:t>-&gt;</a:t>
            </a:r>
            <a:r>
              <a:rPr lang="zh-CN" altLang="en-GB" b="0" dirty="0">
                <a:latin typeface="Times New Roman" panose="02020603050405020304" pitchFamily="18" charset="0"/>
              </a:rPr>
              <a:t>提示符，在提示符下输入命令即可操作</a:t>
            </a:r>
            <a:r>
              <a:rPr lang="en-GB" altLang="zh-CN" b="0" dirty="0">
                <a:latin typeface="Times New Roman" panose="02020603050405020304" pitchFamily="18" charset="0"/>
              </a:rPr>
              <a:t>SQLite3</a:t>
            </a:r>
            <a:r>
              <a:rPr lang="zh-CN" altLang="en-GB" b="0" dirty="0">
                <a:latin typeface="Times New Roman" panose="02020603050405020304" pitchFamily="18" charset="0"/>
              </a:rPr>
              <a:t>数据库，数据库的管理可以使用命令行方式，也可以使用图形化方式进行管理。</a:t>
            </a:r>
          </a:p>
          <a:p>
            <a:pPr marL="0" indent="0" algn="just" eaLnBrk="1" hangingPunct="1">
              <a:lnSpc>
                <a:spcPct val="150000"/>
              </a:lnSpc>
              <a:buNone/>
            </a:pPr>
            <a:r>
              <a:rPr lang="en-GB" altLang="zh-CN" b="0" dirty="0">
                <a:latin typeface="Times New Roman" panose="02020603050405020304" pitchFamily="18" charset="0"/>
              </a:rPr>
              <a:t>1. </a:t>
            </a:r>
            <a:r>
              <a:rPr lang="zh-CN" altLang="en-GB" b="0" dirty="0">
                <a:latin typeface="Times New Roman" panose="02020603050405020304" pitchFamily="18" charset="0"/>
              </a:rPr>
              <a:t>命令行方式管理命令</a:t>
            </a:r>
          </a:p>
          <a:p>
            <a:pPr marL="0" indent="0" algn="just" eaLnBrk="1" hangingPunct="1">
              <a:lnSpc>
                <a:spcPct val="150000"/>
              </a:lnSpc>
              <a:buNone/>
            </a:pPr>
            <a:r>
              <a:rPr lang="en-GB" altLang="zh-CN" b="0" dirty="0">
                <a:latin typeface="Times New Roman" panose="02020603050405020304" pitchFamily="18" charset="0"/>
              </a:rPr>
              <a:t>    (1)  Help</a:t>
            </a:r>
            <a:r>
              <a:rPr lang="zh-CN" altLang="en-GB" b="0" dirty="0">
                <a:latin typeface="Times New Roman" panose="02020603050405020304" pitchFamily="18" charset="0"/>
              </a:rPr>
              <a:t>命令</a:t>
            </a:r>
          </a:p>
          <a:p>
            <a:pPr algn="just" eaLnBrk="1" hangingPunct="1">
              <a:lnSpc>
                <a:spcPct val="150000"/>
              </a:lnSpc>
              <a:buFont typeface="Wingdings" panose="05000000000000000000" pitchFamily="2" charset="2"/>
              <a:buChar char="ü"/>
            </a:pPr>
            <a:r>
              <a:rPr lang="zh-CN" altLang="en-GB" b="0" dirty="0">
                <a:latin typeface="Times New Roman" panose="02020603050405020304" pitchFamily="18" charset="0"/>
              </a:rPr>
              <a:t>启动</a:t>
            </a:r>
            <a:r>
              <a:rPr lang="en-GB" altLang="zh-CN" b="0" dirty="0" err="1">
                <a:latin typeface="Times New Roman" panose="02020603050405020304" pitchFamily="18" charset="0"/>
              </a:rPr>
              <a:t>sqlite</a:t>
            </a:r>
            <a:r>
              <a:rPr lang="zh-CN" altLang="en-GB" b="0" dirty="0">
                <a:latin typeface="Times New Roman" panose="02020603050405020304" pitchFamily="18" charset="0"/>
              </a:rPr>
              <a:t>数据管理系统后，出现提示符</a:t>
            </a:r>
            <a:r>
              <a:rPr lang="en-GB" altLang="zh-CN" b="0" dirty="0" err="1">
                <a:latin typeface="Times New Roman" panose="02020603050405020304" pitchFamily="18" charset="0"/>
              </a:rPr>
              <a:t>sqlite</a:t>
            </a:r>
            <a:r>
              <a:rPr lang="en-GB" altLang="zh-CN" b="0" dirty="0">
                <a:latin typeface="Times New Roman" panose="02020603050405020304" pitchFamily="18" charset="0"/>
              </a:rPr>
              <a:t>-&gt;</a:t>
            </a:r>
            <a:r>
              <a:rPr lang="zh-CN" altLang="en-GB" b="0" dirty="0">
                <a:latin typeface="Times New Roman" panose="02020603050405020304" pitchFamily="18" charset="0"/>
              </a:rPr>
              <a:t>，则可以输入数据库管理命令了，注意命令之前必须用“</a:t>
            </a:r>
            <a:r>
              <a:rPr lang="en-GB" altLang="zh-CN" b="0" dirty="0">
                <a:latin typeface="Times New Roman" panose="02020603050405020304" pitchFamily="18" charset="0"/>
              </a:rPr>
              <a:t>.”</a:t>
            </a:r>
            <a:r>
              <a:rPr lang="zh-CN" altLang="en-GB" b="0" dirty="0">
                <a:latin typeface="Times New Roman" panose="02020603050405020304" pitchFamily="18" charset="0"/>
              </a:rPr>
              <a:t>开头，比如</a:t>
            </a:r>
            <a:r>
              <a:rPr lang="en-GB" altLang="zh-CN" b="0" dirty="0">
                <a:latin typeface="Times New Roman" panose="02020603050405020304" pitchFamily="18" charset="0"/>
              </a:rPr>
              <a:t>help</a:t>
            </a:r>
            <a:r>
              <a:rPr lang="zh-CN" altLang="en-GB" b="0" dirty="0">
                <a:latin typeface="Times New Roman" panose="02020603050405020304" pitchFamily="18" charset="0"/>
              </a:rPr>
              <a:t>命令的执行如下：</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AA5F8968-9534-8C59-5FB6-19BE3A22EFAF}"/>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057E013A-4BB9-F7A8-E5E8-D3B40593BB00}"/>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2">
            <a:extLst>
              <a:ext uri="{FF2B5EF4-FFF2-40B4-BE49-F238E27FC236}">
                <a16:creationId xmlns:a16="http://schemas.microsoft.com/office/drawing/2014/main" id="{5EF46201-E1A8-45B3-04C5-EBD4CB4C7DE0}"/>
              </a:ext>
            </a:extLst>
          </p:cNvPr>
          <p:cNvSpPr txBox="1">
            <a:spLocks noChangeArrowheads="1"/>
          </p:cNvSpPr>
          <p:nvPr/>
        </p:nvSpPr>
        <p:spPr bwMode="auto">
          <a:xfrm>
            <a:off x="90048" y="908720"/>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GB" altLang="zh-CN" sz="2800" kern="0" dirty="0">
                <a:latin typeface="Times New Roman" panose="02020603050405020304" pitchFamily="18" charset="0"/>
              </a:rPr>
              <a:t>2.</a:t>
            </a:r>
            <a:r>
              <a:rPr lang="en-US" altLang="zh-CN" sz="2800" kern="0" dirty="0">
                <a:latin typeface="Times New Roman" panose="02020603050405020304" pitchFamily="18" charset="0"/>
              </a:rPr>
              <a:t>4</a:t>
            </a:r>
            <a:r>
              <a:rPr lang="en-GB" altLang="zh-CN" sz="2800" kern="0" dirty="0">
                <a:latin typeface="Times New Roman" panose="02020603050405020304" pitchFamily="18" charset="0"/>
              </a:rPr>
              <a:t> SQLite</a:t>
            </a:r>
            <a:r>
              <a:rPr lang="zh-CN" altLang="en-GB" sz="2800" kern="0" dirty="0">
                <a:latin typeface="Times New Roman" panose="02020603050405020304" pitchFamily="18" charset="0"/>
              </a:rPr>
              <a:t>数据库</a:t>
            </a:r>
            <a:r>
              <a:rPr lang="zh-CN" altLang="en-US" sz="2800" kern="0" dirty="0">
                <a:latin typeface="Times New Roman" panose="02020603050405020304" pitchFamily="18" charset="0"/>
              </a:rPr>
              <a:t>管理</a:t>
            </a:r>
            <a:r>
              <a:rPr lang="zh-CN" altLang="en-GB" sz="2800" kern="0" dirty="0">
                <a:latin typeface="Times New Roman" panose="02020603050405020304" pitchFamily="18" charset="0"/>
              </a:rPr>
              <a:t>命令 </a:t>
            </a:r>
            <a:endParaRPr lang="zh-CN" altLang="en-US" sz="2800" kern="0" dirty="0">
              <a:latin typeface="Times New Roman" panose="02020603050405020304" pitchFamily="18" charset="0"/>
            </a:endParaRPr>
          </a:p>
        </p:txBody>
      </p:sp>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8"/>
          <p:cNvSpPr txBox="1">
            <a:spLocks noChangeArrowheads="1"/>
          </p:cNvSpPr>
          <p:nvPr/>
        </p:nvSpPr>
        <p:spPr bwMode="auto">
          <a:xfrm>
            <a:off x="1919288" y="2060576"/>
            <a:ext cx="8280400" cy="29178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&gt; .help</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.backup ?DB? FILE      Backup DB (default "main") to FILE</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.bail ON|OFF                Stop after hitting an error.  Default OFF</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.databases                     List names and files of attached databases</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.dump ?TABLE? ...      Dump the database in an SQL text format</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                                     If TABLE specified, only dump tables matching</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                                     LIKE pattern TABLE.</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a:t>
            </a:r>
          </a:p>
          <a:p>
            <a:pPr algn="just" eaLnBrk="1" hangingPunct="1">
              <a:spcBef>
                <a:spcPct val="0"/>
              </a:spcBef>
              <a:buClrTx/>
              <a:buFontTx/>
              <a:buNone/>
            </a:pPr>
            <a:r>
              <a:rPr lang="en-US" altLang="zh-CN" sz="1000" b="0" dirty="0">
                <a:solidFill>
                  <a:srgbClr val="000000"/>
                </a:solidFill>
                <a:latin typeface="Times New Roman" panose="02020603050405020304" pitchFamily="18" charset="0"/>
                <a:ea typeface="宋体" panose="02010600030101010101" pitchFamily="2" charset="-122"/>
              </a:rPr>
              <a:t> </a:t>
            </a:r>
            <a:endParaRPr lang="en-US" altLang="zh-CN" sz="1800" b="0" dirty="0">
              <a:solidFill>
                <a:srgbClr val="000000"/>
              </a:solidFill>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3797B311-E5CC-CCB0-7624-2FE904C9E4A2}"/>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381C5E83-D25E-BE8D-491D-0E9B432396FB}"/>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263352" y="825837"/>
            <a:ext cx="11665296" cy="1163004"/>
          </a:xfrm>
        </p:spPr>
        <p:txBody>
          <a:bodyPr/>
          <a:lstStyle/>
          <a:p>
            <a:pPr marL="0" indent="0" eaLnBrk="1" hangingPunct="1">
              <a:buNone/>
            </a:pPr>
            <a:r>
              <a:rPr lang="en-GB" altLang="zh-CN" b="0" dirty="0">
                <a:latin typeface="Times New Roman" panose="02020603050405020304" pitchFamily="18" charset="0"/>
              </a:rPr>
              <a:t>     (2) Database</a:t>
            </a:r>
            <a:r>
              <a:rPr lang="zh-CN" altLang="en-GB" b="0" dirty="0">
                <a:latin typeface="Times New Roman" panose="02020603050405020304" pitchFamily="18" charset="0"/>
              </a:rPr>
              <a:t>命令</a:t>
            </a:r>
          </a:p>
          <a:p>
            <a:pPr eaLnBrk="1" hangingPunct="1">
              <a:buFont typeface="Wingdings" panose="05000000000000000000" pitchFamily="2" charset="2"/>
              <a:buChar char="ü"/>
            </a:pPr>
            <a:r>
              <a:rPr lang="en-GB" altLang="zh-CN" b="0" dirty="0">
                <a:latin typeface="Times New Roman" panose="02020603050405020304" pitchFamily="18" charset="0"/>
              </a:rPr>
              <a:t>Database</a:t>
            </a:r>
            <a:r>
              <a:rPr lang="zh-CN" altLang="en-GB" b="0" dirty="0">
                <a:latin typeface="Times New Roman" panose="02020603050405020304" pitchFamily="18" charset="0"/>
              </a:rPr>
              <a:t>命令用于查看当前的数据库，其命令格式如下：</a:t>
            </a:r>
            <a:endParaRPr lang="zh-CN" altLang="en-US" b="0" dirty="0">
              <a:latin typeface="Times New Roman" panose="02020603050405020304" pitchFamily="18" charset="0"/>
            </a:endParaRPr>
          </a:p>
        </p:txBody>
      </p:sp>
      <p:sp>
        <p:nvSpPr>
          <p:cNvPr id="96260" name="Text Box 4"/>
          <p:cNvSpPr txBox="1">
            <a:spLocks noChangeArrowheads="1"/>
          </p:cNvSpPr>
          <p:nvPr/>
        </p:nvSpPr>
        <p:spPr bwMode="auto">
          <a:xfrm>
            <a:off x="2063552" y="2060848"/>
            <a:ext cx="6985000" cy="15843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&gt;.database</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seq  name             file                                                      </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 -------------  ---------------------------------------------</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    main            /root/</a:t>
            </a: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a:t>
            </a:r>
            <a:r>
              <a:rPr lang="en-US" altLang="zh-CN" sz="2000" b="0" dirty="0" err="1">
                <a:solidFill>
                  <a:srgbClr val="000000"/>
                </a:solidFill>
                <a:latin typeface="Times New Roman" panose="02020603050405020304" pitchFamily="18" charset="0"/>
                <a:ea typeface="宋体" panose="02010600030101010101" pitchFamily="2" charset="-122"/>
              </a:rPr>
              <a:t>test.db</a:t>
            </a:r>
            <a:r>
              <a:rPr lang="en-US" altLang="zh-CN" sz="2000" b="0" dirty="0">
                <a:solidFill>
                  <a:srgbClr val="000000"/>
                </a:solidFill>
                <a:latin typeface="Times New Roman" panose="02020603050405020304" pitchFamily="18" charset="0"/>
                <a:ea typeface="宋体" panose="02010600030101010101" pitchFamily="2" charset="-122"/>
              </a:rPr>
              <a:t>   </a:t>
            </a:r>
          </a:p>
          <a:p>
            <a:pPr algn="just"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    temp</a:t>
            </a:r>
            <a:endParaRPr lang="en-US" altLang="zh-CN" sz="2000" b="0" dirty="0">
              <a:solidFill>
                <a:srgbClr val="000000"/>
              </a:solidFill>
              <a:latin typeface="Arial" panose="020B0604020202020204" pitchFamily="34" charset="0"/>
              <a:ea typeface="宋体" panose="02010600030101010101" pitchFamily="2" charset="-122"/>
            </a:endParaRPr>
          </a:p>
        </p:txBody>
      </p:sp>
      <p:sp>
        <p:nvSpPr>
          <p:cNvPr id="96261" name="Rectangle 5"/>
          <p:cNvSpPr>
            <a:spLocks noChangeArrowheads="1"/>
          </p:cNvSpPr>
          <p:nvPr/>
        </p:nvSpPr>
        <p:spPr bwMode="auto">
          <a:xfrm>
            <a:off x="551384" y="4304036"/>
            <a:ext cx="11017224"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Font typeface="Wingdings" panose="05000000000000000000" pitchFamily="2" charset="2"/>
              <a:buChar char="q"/>
              <a:tabLst>
                <a:tab pos="5019675" algn="l"/>
              </a:tabLst>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tabLst>
                <a:tab pos="5019675" algn="l"/>
              </a:tabLst>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tabLst>
                <a:tab pos="5019675" algn="l"/>
              </a:tabLst>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tabLst>
                <a:tab pos="50196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50196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50196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50196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50196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5019675"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GB" b="0" dirty="0">
                <a:latin typeface="Times New Roman" panose="02020603050405020304" pitchFamily="18" charset="0"/>
                <a:ea typeface="楷体" panose="02010609060101010101" pitchFamily="49" charset="-122"/>
              </a:rPr>
              <a:t>输入</a:t>
            </a:r>
            <a:r>
              <a:rPr lang="en-GB" altLang="zh-CN" b="0" dirty="0">
                <a:latin typeface="Times New Roman" panose="02020603050405020304" pitchFamily="18" charset="0"/>
                <a:ea typeface="楷体" panose="02010609060101010101" pitchFamily="49" charset="-122"/>
              </a:rPr>
              <a:t>.database</a:t>
            </a:r>
            <a:r>
              <a:rPr lang="zh-CN" altLang="en-GB" b="0" dirty="0">
                <a:latin typeface="Times New Roman" panose="02020603050405020304" pitchFamily="18" charset="0"/>
                <a:ea typeface="楷体" panose="02010609060101010101" pitchFamily="49" charset="-122"/>
              </a:rPr>
              <a:t>命令后，即可按顺序显示当前的数据库，并且显示对应数据库的文件，这里是</a:t>
            </a:r>
            <a:r>
              <a:rPr lang="en-GB" altLang="zh-CN" b="0" dirty="0">
                <a:latin typeface="Times New Roman" panose="02020603050405020304" pitchFamily="18" charset="0"/>
                <a:ea typeface="楷体" panose="02010609060101010101" pitchFamily="49" charset="-122"/>
              </a:rPr>
              <a:t>/root/</a:t>
            </a:r>
            <a:r>
              <a:rPr lang="en-GB" altLang="zh-CN" b="0" dirty="0" err="1">
                <a:latin typeface="Times New Roman" panose="02020603050405020304" pitchFamily="18" charset="0"/>
                <a:ea typeface="楷体" panose="02010609060101010101" pitchFamily="49" charset="-122"/>
              </a:rPr>
              <a:t>sqlite</a:t>
            </a:r>
            <a:r>
              <a:rPr lang="en-GB" altLang="zh-CN" b="0" dirty="0">
                <a:latin typeface="Times New Roman" panose="02020603050405020304" pitchFamily="18" charset="0"/>
                <a:ea typeface="楷体" panose="02010609060101010101" pitchFamily="49" charset="-122"/>
              </a:rPr>
              <a:t>/</a:t>
            </a:r>
            <a:r>
              <a:rPr lang="en-GB" altLang="zh-CN" b="0" dirty="0" err="1">
                <a:latin typeface="Times New Roman" panose="02020603050405020304" pitchFamily="18" charset="0"/>
                <a:ea typeface="楷体" panose="02010609060101010101" pitchFamily="49" charset="-122"/>
              </a:rPr>
              <a:t>test.db</a:t>
            </a:r>
            <a:r>
              <a:rPr lang="zh-CN" altLang="en-GB" b="0" dirty="0">
                <a:latin typeface="Times New Roman" panose="02020603050405020304" pitchFamily="18" charset="0"/>
                <a:ea typeface="楷体" panose="02010609060101010101" pitchFamily="49" charset="-122"/>
              </a:rPr>
              <a:t>文件。</a:t>
            </a:r>
          </a:p>
        </p:txBody>
      </p:sp>
      <p:sp>
        <p:nvSpPr>
          <p:cNvPr id="2" name="标题 1">
            <a:extLst>
              <a:ext uri="{FF2B5EF4-FFF2-40B4-BE49-F238E27FC236}">
                <a16:creationId xmlns:a16="http://schemas.microsoft.com/office/drawing/2014/main" id="{70258B95-27B8-F1A9-B2C9-13F81C98BEB2}"/>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40A2A05F-4782-71BA-117C-9C2BE8D2FE93}"/>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119336" y="692944"/>
            <a:ext cx="11809312" cy="5472112"/>
          </a:xfrm>
        </p:spPr>
        <p:txBody>
          <a:bodyPr>
            <a:normAutofit lnSpcReduction="10000"/>
          </a:bodyPr>
          <a:lstStyle/>
          <a:p>
            <a:pPr marL="0" indent="0" eaLnBrk="1" hangingPunct="1">
              <a:lnSpc>
                <a:spcPct val="120000"/>
              </a:lnSpc>
              <a:buNone/>
              <a:defRPr/>
            </a:pPr>
            <a:r>
              <a:rPr lang="en-GB" altLang="zh-CN" b="0" dirty="0">
                <a:latin typeface="Times New Roman" panose="02020603050405020304" pitchFamily="18" charset="0"/>
              </a:rPr>
              <a:t>(3) Tables</a:t>
            </a:r>
            <a:r>
              <a:rPr lang="zh-CN" altLang="en-GB" b="0" dirty="0">
                <a:latin typeface="Times New Roman" panose="02020603050405020304" pitchFamily="18" charset="0"/>
              </a:rPr>
              <a:t>命令</a:t>
            </a:r>
          </a:p>
          <a:p>
            <a:pPr marL="702000" eaLnBrk="1" hangingPunct="1">
              <a:lnSpc>
                <a:spcPct val="120000"/>
              </a:lnSpc>
              <a:buFont typeface="Wingdings" panose="05000000000000000000" pitchFamily="2" charset="2"/>
              <a:buChar char="ü"/>
              <a:defRPr/>
            </a:pPr>
            <a:r>
              <a:rPr lang="en-GB" altLang="zh-CN" b="0" dirty="0">
                <a:latin typeface="Times New Roman" panose="02020603050405020304" pitchFamily="18" charset="0"/>
              </a:rPr>
              <a:t>        Tables</a:t>
            </a:r>
            <a:r>
              <a:rPr lang="zh-CN" altLang="en-GB" b="0" dirty="0">
                <a:latin typeface="Times New Roman" panose="02020603050405020304" pitchFamily="18" charset="0"/>
              </a:rPr>
              <a:t>命令用于查看当前数据库中有多少个数据表，其命令格式如下：</a:t>
            </a:r>
          </a:p>
          <a:p>
            <a:pPr marL="702000" eaLnBrk="1" hangingPunct="1">
              <a:lnSpc>
                <a:spcPct val="120000"/>
              </a:lnSpc>
              <a:buFont typeface="Wingdings" panose="05000000000000000000" pitchFamily="2" charset="2"/>
              <a:buChar char="ü"/>
              <a:defRPr/>
            </a:pPr>
            <a:r>
              <a:rPr lang="en-GB" altLang="zh-CN" b="0" dirty="0">
                <a:latin typeface="Times New Roman" panose="02020603050405020304" pitchFamily="18" charset="0"/>
              </a:rPr>
              <a:t>         </a:t>
            </a:r>
            <a:r>
              <a:rPr lang="en-GB" altLang="zh-CN" b="0" dirty="0" err="1">
                <a:latin typeface="Times New Roman" panose="02020603050405020304" pitchFamily="18" charset="0"/>
              </a:rPr>
              <a:t>sqlite</a:t>
            </a:r>
            <a:r>
              <a:rPr lang="en-GB" altLang="zh-CN" b="0" dirty="0">
                <a:latin typeface="Times New Roman" panose="02020603050405020304" pitchFamily="18" charset="0"/>
              </a:rPr>
              <a:t>&gt; .tables</a:t>
            </a:r>
          </a:p>
          <a:p>
            <a:pPr marL="702000" eaLnBrk="1" hangingPunct="1">
              <a:lnSpc>
                <a:spcPct val="120000"/>
              </a:lnSpc>
              <a:buFont typeface="Wingdings" panose="05000000000000000000" pitchFamily="2" charset="2"/>
              <a:buChar char="ü"/>
              <a:defRPr/>
            </a:pPr>
            <a:r>
              <a:rPr lang="en-GB" altLang="zh-CN" b="0" dirty="0">
                <a:latin typeface="Times New Roman" panose="02020603050405020304" pitchFamily="18" charset="0"/>
              </a:rPr>
              <a:t>         people</a:t>
            </a:r>
            <a:br>
              <a:rPr lang="en-GB" altLang="zh-CN" b="0" dirty="0">
                <a:latin typeface="Times New Roman" panose="02020603050405020304" pitchFamily="18" charset="0"/>
              </a:rPr>
            </a:br>
            <a:r>
              <a:rPr lang="zh-CN" altLang="en-GB" b="0" dirty="0">
                <a:latin typeface="Times New Roman" panose="02020603050405020304" pitchFamily="18" charset="0"/>
              </a:rPr>
              <a:t>输入</a:t>
            </a:r>
            <a:r>
              <a:rPr lang="en-GB" altLang="zh-CN" b="0" dirty="0">
                <a:latin typeface="Times New Roman" panose="02020603050405020304" pitchFamily="18" charset="0"/>
              </a:rPr>
              <a:t>.tables</a:t>
            </a:r>
            <a:r>
              <a:rPr lang="zh-CN" altLang="en-GB" b="0" dirty="0">
                <a:latin typeface="Times New Roman" panose="02020603050405020304" pitchFamily="18" charset="0"/>
              </a:rPr>
              <a:t>命令后，可以看出，在这个数据库中存在一个</a:t>
            </a:r>
            <a:r>
              <a:rPr lang="en-GB" altLang="zh-CN" b="0" dirty="0">
                <a:latin typeface="Times New Roman" panose="02020603050405020304" pitchFamily="18" charset="0"/>
              </a:rPr>
              <a:t>people</a:t>
            </a:r>
            <a:r>
              <a:rPr lang="zh-CN" altLang="en-GB" b="0" dirty="0">
                <a:latin typeface="Times New Roman" panose="02020603050405020304" pitchFamily="18" charset="0"/>
              </a:rPr>
              <a:t>的数据表。</a:t>
            </a:r>
          </a:p>
          <a:p>
            <a:pPr marL="0" indent="0" eaLnBrk="1" hangingPunct="1">
              <a:lnSpc>
                <a:spcPct val="120000"/>
              </a:lnSpc>
              <a:buNone/>
              <a:defRPr/>
            </a:pPr>
            <a:r>
              <a:rPr lang="en-GB" altLang="zh-CN" b="0" dirty="0">
                <a:latin typeface="Times New Roman" panose="02020603050405020304" pitchFamily="18" charset="0"/>
              </a:rPr>
              <a:t>(4) Schema</a:t>
            </a:r>
            <a:r>
              <a:rPr lang="zh-CN" altLang="en-GB" b="0" dirty="0">
                <a:latin typeface="Times New Roman" panose="02020603050405020304" pitchFamily="18" charset="0"/>
              </a:rPr>
              <a:t>命令</a:t>
            </a:r>
          </a:p>
          <a:p>
            <a:pPr marL="702000" eaLnBrk="1" hangingPunct="1">
              <a:lnSpc>
                <a:spcPct val="120000"/>
              </a:lnSpc>
              <a:buFont typeface="Wingdings" panose="05000000000000000000" pitchFamily="2" charset="2"/>
              <a:buChar char="ü"/>
              <a:defRPr/>
            </a:pPr>
            <a:r>
              <a:rPr lang="en-GB" altLang="zh-CN" b="0" dirty="0">
                <a:latin typeface="Times New Roman" panose="02020603050405020304" pitchFamily="18" charset="0"/>
              </a:rPr>
              <a:t>Schema</a:t>
            </a:r>
            <a:r>
              <a:rPr lang="zh-CN" altLang="en-GB" b="0" dirty="0">
                <a:latin typeface="Times New Roman" panose="02020603050405020304" pitchFamily="18" charset="0"/>
              </a:rPr>
              <a:t>命令用于查看</a:t>
            </a:r>
            <a:r>
              <a:rPr lang="zh-CN" altLang="en-GB" dirty="0">
                <a:solidFill>
                  <a:srgbClr val="FF0000"/>
                </a:solidFill>
                <a:latin typeface="Times New Roman" panose="02020603050405020304" pitchFamily="18" charset="0"/>
              </a:rPr>
              <a:t>数据表的结构</a:t>
            </a:r>
            <a:r>
              <a:rPr lang="zh-CN" altLang="en-GB" b="0" dirty="0">
                <a:latin typeface="Times New Roman" panose="02020603050405020304" pitchFamily="18" charset="0"/>
              </a:rPr>
              <a:t>，其命令格式如下：</a:t>
            </a:r>
          </a:p>
          <a:p>
            <a:pPr marL="702000" eaLnBrk="1" hangingPunct="1">
              <a:lnSpc>
                <a:spcPct val="120000"/>
              </a:lnSpc>
              <a:buFont typeface="Wingdings" panose="05000000000000000000" pitchFamily="2" charset="2"/>
              <a:buChar char="ü"/>
              <a:defRPr/>
            </a:pPr>
            <a:r>
              <a:rPr lang="en-GB" altLang="zh-CN" b="0" dirty="0">
                <a:latin typeface="Times New Roman" panose="02020603050405020304" pitchFamily="18" charset="0"/>
              </a:rPr>
              <a:t>     </a:t>
            </a:r>
            <a:r>
              <a:rPr lang="en-GB" altLang="zh-CN" b="0" dirty="0" err="1">
                <a:latin typeface="Times New Roman" panose="02020603050405020304" pitchFamily="18" charset="0"/>
              </a:rPr>
              <a:t>sqlite</a:t>
            </a:r>
            <a:r>
              <a:rPr lang="en-GB" altLang="zh-CN" b="0" dirty="0">
                <a:latin typeface="Times New Roman" panose="02020603050405020304" pitchFamily="18" charset="0"/>
              </a:rPr>
              <a:t>&gt; .schema people</a:t>
            </a:r>
          </a:p>
          <a:p>
            <a:pPr marL="702000" eaLnBrk="1" hangingPunct="1">
              <a:lnSpc>
                <a:spcPct val="150000"/>
              </a:lnSpc>
              <a:buFont typeface="Wingdings" panose="05000000000000000000" pitchFamily="2" charset="2"/>
              <a:buChar char="ü"/>
              <a:defRPr/>
            </a:pPr>
            <a:r>
              <a:rPr lang="en-GB" altLang="zh-CN" b="0" dirty="0">
                <a:latin typeface="Times New Roman" panose="02020603050405020304" pitchFamily="18" charset="0"/>
              </a:rPr>
              <a:t>     CREATE TABLE people(ID integer primary </a:t>
            </a:r>
            <a:r>
              <a:rPr lang="en-GB" altLang="zh-CN" b="0" dirty="0" err="1">
                <a:latin typeface="Times New Roman" panose="02020603050405020304" pitchFamily="18" charset="0"/>
              </a:rPr>
              <a:t>key,name</a:t>
            </a:r>
            <a:r>
              <a:rPr lang="en-GB" altLang="zh-CN" b="0" dirty="0">
                <a:latin typeface="Times New Roman" panose="02020603050405020304" pitchFamily="18" charset="0"/>
              </a:rPr>
              <a:t>         varchar(10),age </a:t>
            </a:r>
            <a:r>
              <a:rPr lang="en-GB" altLang="zh-CN" b="0" dirty="0" err="1">
                <a:latin typeface="Times New Roman" panose="02020603050405020304" pitchFamily="18" charset="0"/>
              </a:rPr>
              <a:t>integer,num</a:t>
            </a:r>
            <a:r>
              <a:rPr lang="en-GB" altLang="zh-CN" b="0" dirty="0">
                <a:latin typeface="Times New Roman" panose="02020603050405020304" pitchFamily="18" charset="0"/>
              </a:rPr>
              <a:t> varchar(18));</a:t>
            </a:r>
            <a:br>
              <a:rPr lang="en-GB" altLang="zh-CN" b="0" dirty="0">
                <a:latin typeface="Times New Roman" panose="02020603050405020304" pitchFamily="18" charset="0"/>
              </a:rPr>
            </a:br>
            <a:r>
              <a:rPr lang="zh-CN" altLang="en-GB" b="0" dirty="0">
                <a:latin typeface="Times New Roman" panose="02020603050405020304" pitchFamily="18" charset="0"/>
              </a:rPr>
              <a:t>输入</a:t>
            </a:r>
            <a:r>
              <a:rPr lang="en-GB" altLang="zh-CN" b="0" dirty="0">
                <a:latin typeface="Times New Roman" panose="02020603050405020304" pitchFamily="18" charset="0"/>
              </a:rPr>
              <a:t>.schema people</a:t>
            </a:r>
            <a:r>
              <a:rPr lang="zh-CN" altLang="en-GB" b="0" dirty="0">
                <a:latin typeface="Times New Roman" panose="02020603050405020304" pitchFamily="18" charset="0"/>
              </a:rPr>
              <a:t>命令后，即可显示 </a:t>
            </a:r>
            <a:r>
              <a:rPr lang="en-GB" altLang="zh-CN" b="0" dirty="0">
                <a:latin typeface="Times New Roman" panose="02020603050405020304" pitchFamily="18" charset="0"/>
              </a:rPr>
              <a:t>people</a:t>
            </a:r>
            <a:r>
              <a:rPr lang="zh-CN" altLang="en-GB" b="0" dirty="0">
                <a:latin typeface="Times New Roman" panose="02020603050405020304" pitchFamily="18" charset="0"/>
              </a:rPr>
              <a:t>数据表的结构。</a:t>
            </a:r>
            <a:endParaRPr lang="en-GB" altLang="zh-CN" b="0" dirty="0">
              <a:latin typeface="Times New Roman" panose="02020603050405020304" pitchFamily="18" charset="0"/>
            </a:endParaRPr>
          </a:p>
          <a:p>
            <a:pPr marL="609600" indent="-609600" eaLnBrk="1" hangingPunct="1">
              <a:lnSpc>
                <a:spcPct val="120000"/>
              </a:lnSpc>
              <a:defRPr/>
            </a:pP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3609DA3C-7E1C-DF8F-34A8-4C78D618A3B3}"/>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13358C27-5534-24C7-2FD8-413F539AF3EC}"/>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91344" y="1700808"/>
            <a:ext cx="11593288" cy="4103985"/>
          </a:xfrm>
        </p:spPr>
        <p:txBody>
          <a:bodyPr/>
          <a:lstStyle/>
          <a:p>
            <a:pPr eaLnBrk="1" hangingPunct="1">
              <a:lnSpc>
                <a:spcPct val="120000"/>
              </a:lnSpc>
            </a:pPr>
            <a:r>
              <a:rPr lang="zh-CN" altLang="en-GB" dirty="0">
                <a:latin typeface="Times New Roman" panose="02020603050405020304" pitchFamily="18" charset="0"/>
              </a:rPr>
              <a:t>嵌入式数据库将数据库系统与操作系统和具体应用集成在一起，运行在各种智能嵌入式设备上。</a:t>
            </a:r>
          </a:p>
          <a:p>
            <a:pPr eaLnBrk="1" hangingPunct="1">
              <a:lnSpc>
                <a:spcPct val="120000"/>
              </a:lnSpc>
            </a:pPr>
            <a:endParaRPr lang="zh-CN" altLang="en-GB" dirty="0">
              <a:solidFill>
                <a:schemeClr val="tx1"/>
              </a:solidFill>
              <a:latin typeface="Times New Roman" panose="02020603050405020304" pitchFamily="18" charset="0"/>
            </a:endParaRPr>
          </a:p>
          <a:p>
            <a:pPr eaLnBrk="1" hangingPunct="1">
              <a:lnSpc>
                <a:spcPct val="120000"/>
              </a:lnSpc>
            </a:pPr>
            <a:r>
              <a:rPr lang="zh-CN" altLang="en-GB" dirty="0">
                <a:solidFill>
                  <a:schemeClr val="tx1"/>
                </a:solidFill>
                <a:latin typeface="Times New Roman" panose="02020603050405020304" pitchFamily="18" charset="0"/>
              </a:rPr>
              <a:t>优点：体积小；便携性和易用性强，功能较完备。</a:t>
            </a:r>
          </a:p>
          <a:p>
            <a:pPr eaLnBrk="1" hangingPunct="1">
              <a:lnSpc>
                <a:spcPct val="120000"/>
              </a:lnSpc>
            </a:pPr>
            <a:r>
              <a:rPr lang="zh-CN" altLang="en-GB" dirty="0">
                <a:solidFill>
                  <a:schemeClr val="tx1"/>
                </a:solidFill>
                <a:latin typeface="Times New Roman" panose="02020603050405020304" pitchFamily="18" charset="0"/>
              </a:rPr>
              <a:t>缺点：受嵌入式设备资源有限和随处放置影响，数据可靠性较低。</a:t>
            </a:r>
          </a:p>
          <a:p>
            <a:pPr eaLnBrk="1" hangingPunct="1">
              <a:lnSpc>
                <a:spcPct val="120000"/>
              </a:lnSpc>
            </a:pPr>
            <a:endParaRPr lang="zh-CN" altLang="en-US" dirty="0">
              <a:latin typeface="Times New Roman" panose="02020603050405020304" pitchFamily="18" charset="0"/>
            </a:endParaRPr>
          </a:p>
          <a:p>
            <a:pPr eaLnBrk="1" hangingPunct="1">
              <a:lnSpc>
                <a:spcPct val="120000"/>
              </a:lnSpc>
            </a:pPr>
            <a:r>
              <a:rPr lang="zh-CN" altLang="en-US" dirty="0">
                <a:solidFill>
                  <a:srgbClr val="FF0000"/>
                </a:solidFill>
                <a:latin typeface="Times New Roman" panose="02020603050405020304" pitchFamily="18" charset="0"/>
              </a:rPr>
              <a:t>数据可靠性问题：采用终端嵌入式数据库</a:t>
            </a:r>
            <a:r>
              <a:rPr lang="en-US" altLang="zh-CN" dirty="0">
                <a:solidFill>
                  <a:srgbClr val="FF0000"/>
                </a:solidFill>
                <a:latin typeface="Times New Roman" panose="02020603050405020304" pitchFamily="18" charset="0"/>
              </a:rPr>
              <a:t>+PC</a:t>
            </a:r>
            <a:r>
              <a:rPr lang="zh-CN" altLang="en-US" dirty="0">
                <a:solidFill>
                  <a:srgbClr val="FF0000"/>
                </a:solidFill>
                <a:latin typeface="Times New Roman" panose="02020603050405020304" pitchFamily="18" charset="0"/>
              </a:rPr>
              <a:t>服务端大容量数据库</a:t>
            </a:r>
          </a:p>
        </p:txBody>
      </p:sp>
      <p:sp>
        <p:nvSpPr>
          <p:cNvPr id="2" name="标题 1">
            <a:extLst>
              <a:ext uri="{FF2B5EF4-FFF2-40B4-BE49-F238E27FC236}">
                <a16:creationId xmlns:a16="http://schemas.microsoft.com/office/drawing/2014/main" id="{402EF006-19EF-4814-D9ED-B0551FA9275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41090F65-822C-70B4-FCD4-74041B3C10B9}"/>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2">
            <a:extLst>
              <a:ext uri="{FF2B5EF4-FFF2-40B4-BE49-F238E27FC236}">
                <a16:creationId xmlns:a16="http://schemas.microsoft.com/office/drawing/2014/main" id="{D57FEDAA-6D08-8D6D-D9E6-8893A98C7863}"/>
              </a:ext>
            </a:extLst>
          </p:cNvPr>
          <p:cNvSpPr txBox="1">
            <a:spLocks noChangeArrowheads="1"/>
          </p:cNvSpPr>
          <p:nvPr/>
        </p:nvSpPr>
        <p:spPr bwMode="auto">
          <a:xfrm>
            <a:off x="191344" y="105273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GB" altLang="zh-CN" sz="2800" kern="0" dirty="0">
                <a:latin typeface="Times New Roman" panose="02020603050405020304" pitchFamily="18" charset="0"/>
              </a:rPr>
              <a:t>1.</a:t>
            </a:r>
            <a:r>
              <a:rPr lang="en-US" altLang="zh-CN" sz="2800" kern="0" dirty="0">
                <a:latin typeface="Times New Roman" panose="02020603050405020304" pitchFamily="18" charset="0"/>
              </a:rPr>
              <a:t>1</a:t>
            </a:r>
            <a:r>
              <a:rPr lang="en-GB" altLang="zh-CN" sz="2800" kern="0" dirty="0">
                <a:latin typeface="Times New Roman" panose="02020603050405020304" pitchFamily="18" charset="0"/>
              </a:rPr>
              <a:t> </a:t>
            </a:r>
            <a:r>
              <a:rPr lang="zh-CN" altLang="en-GB" sz="2800" kern="0" dirty="0">
                <a:latin typeface="Times New Roman" panose="02020603050405020304" pitchFamily="18" charset="0"/>
              </a:rPr>
              <a:t>嵌入式数据库</a:t>
            </a:r>
            <a:r>
              <a:rPr lang="zh-CN" altLang="en-US" sz="2800" kern="0" dirty="0">
                <a:latin typeface="Times New Roman" panose="02020603050405020304" pitchFamily="18" charset="0"/>
              </a:rPr>
              <a:t>简介</a:t>
            </a:r>
          </a:p>
        </p:txBody>
      </p:sp>
    </p:spTree>
  </p:cSld>
  <p:clrMapOvr>
    <a:masterClrMapping/>
  </p:clrMapOvr>
  <p:transition>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774701" y="767987"/>
            <a:ext cx="8785225" cy="1152797"/>
          </a:xfrm>
        </p:spPr>
        <p:txBody>
          <a:bodyPr/>
          <a:lstStyle/>
          <a:p>
            <a:pPr marL="0" indent="0" eaLnBrk="1" hangingPunct="1">
              <a:buNone/>
            </a:pPr>
            <a:r>
              <a:rPr lang="en-GB" altLang="zh-CN" b="0" dirty="0">
                <a:latin typeface="Times New Roman" panose="02020603050405020304" pitchFamily="18" charset="0"/>
              </a:rPr>
              <a:t>(5) Output</a:t>
            </a:r>
            <a:r>
              <a:rPr lang="zh-CN" altLang="en-GB" b="0" dirty="0">
                <a:latin typeface="Times New Roman" panose="02020603050405020304" pitchFamily="18" charset="0"/>
              </a:rPr>
              <a:t>命令</a:t>
            </a:r>
          </a:p>
          <a:p>
            <a:pPr marL="702000" eaLnBrk="1" hangingPunct="1">
              <a:buFont typeface="Wingdings" panose="05000000000000000000" pitchFamily="2" charset="2"/>
              <a:buChar char="ü"/>
            </a:pPr>
            <a:r>
              <a:rPr lang="en-GB" altLang="zh-CN" b="0" dirty="0">
                <a:latin typeface="Times New Roman" panose="02020603050405020304" pitchFamily="18" charset="0"/>
              </a:rPr>
              <a:t>Output</a:t>
            </a:r>
            <a:r>
              <a:rPr lang="zh-CN" altLang="en-GB" b="0" dirty="0">
                <a:latin typeface="Times New Roman" panose="02020603050405020304" pitchFamily="18" charset="0"/>
              </a:rPr>
              <a:t>命令用于把查询的结果输出到文件，其格式如下：</a:t>
            </a:r>
            <a:endParaRPr lang="zh-CN" altLang="en-US" b="0" dirty="0">
              <a:latin typeface="Times New Roman" panose="02020603050405020304" pitchFamily="18" charset="0"/>
            </a:endParaRPr>
          </a:p>
        </p:txBody>
      </p:sp>
      <p:sp>
        <p:nvSpPr>
          <p:cNvPr id="98308" name="Text Box 4"/>
          <p:cNvSpPr txBox="1">
            <a:spLocks noChangeArrowheads="1"/>
          </p:cNvSpPr>
          <p:nvPr/>
        </p:nvSpPr>
        <p:spPr bwMode="auto">
          <a:xfrm>
            <a:off x="2436548" y="2215311"/>
            <a:ext cx="6192837" cy="14954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&gt; .output zxd.txt</a:t>
            </a:r>
          </a:p>
          <a:p>
            <a:pPr algn="just" eaLnBrk="1" hangingPunct="1">
              <a:spcBef>
                <a:spcPct val="0"/>
              </a:spcBef>
              <a:buClrTx/>
              <a:buFontTx/>
              <a:buNone/>
            </a:pP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&gt; select * from people;</a:t>
            </a:r>
          </a:p>
          <a:p>
            <a:pPr algn="just" eaLnBrk="1" hangingPunct="1">
              <a:spcBef>
                <a:spcPct val="0"/>
              </a:spcBef>
              <a:buClrTx/>
              <a:buFontTx/>
              <a:buNone/>
            </a:pPr>
            <a:r>
              <a:rPr lang="en-US" altLang="zh-CN" sz="2000" b="0" dirty="0" err="1">
                <a:solidFill>
                  <a:srgbClr val="000000"/>
                </a:solidFill>
                <a:latin typeface="Times New Roman" panose="02020603050405020304" pitchFamily="18" charset="0"/>
                <a:ea typeface="宋体" panose="02010600030101010101" pitchFamily="2" charset="-122"/>
              </a:rPr>
              <a:t>sqlite</a:t>
            </a:r>
            <a:r>
              <a:rPr lang="en-US" altLang="zh-CN" sz="2000" b="0" dirty="0">
                <a:solidFill>
                  <a:srgbClr val="000000"/>
                </a:solidFill>
                <a:latin typeface="Times New Roman" panose="02020603050405020304" pitchFamily="18" charset="0"/>
                <a:ea typeface="宋体" panose="02010600030101010101" pitchFamily="2" charset="-122"/>
              </a:rPr>
              <a:t>&gt;.exit</a:t>
            </a:r>
          </a:p>
          <a:p>
            <a:pPr algn="just" eaLnBrk="1" hangingPunct="1">
              <a:spcBef>
                <a:spcPct val="0"/>
              </a:spcBef>
              <a:buClrTx/>
              <a:buFontTx/>
              <a:buNone/>
            </a:pPr>
            <a:r>
              <a:rPr lang="zh-CN" altLang="en-US" sz="2000" b="0" dirty="0">
                <a:solidFill>
                  <a:srgbClr val="000000"/>
                </a:solidFill>
                <a:latin typeface="Times New Roman" panose="02020603050405020304" pitchFamily="18" charset="0"/>
                <a:ea typeface="宋体" panose="02010600030101010101" pitchFamily="2" charset="-122"/>
              </a:rPr>
              <a:t>或者使用</a:t>
            </a:r>
            <a:r>
              <a:rPr lang="en-US" altLang="zh-CN" sz="2000" b="0" dirty="0">
                <a:solidFill>
                  <a:srgbClr val="000000"/>
                </a:solidFill>
                <a:latin typeface="Times New Roman" panose="02020603050405020304" pitchFamily="18" charset="0"/>
                <a:ea typeface="宋体" panose="02010600030101010101" pitchFamily="2" charset="-122"/>
              </a:rPr>
              <a:t> .output </a:t>
            </a:r>
            <a:r>
              <a:rPr lang="en-US" altLang="zh-CN" sz="2000" b="0" dirty="0" err="1">
                <a:solidFill>
                  <a:srgbClr val="000000"/>
                </a:solidFill>
                <a:latin typeface="Times New Roman" panose="02020603050405020304" pitchFamily="18" charset="0"/>
                <a:ea typeface="宋体" panose="02010600030101010101" pitchFamily="2" charset="-122"/>
              </a:rPr>
              <a:t>stdout</a:t>
            </a:r>
            <a:r>
              <a:rPr lang="zh-CN" altLang="en-US" sz="2000" b="0" dirty="0">
                <a:solidFill>
                  <a:srgbClr val="000000"/>
                </a:solidFill>
                <a:latin typeface="Times New Roman" panose="02020603050405020304" pitchFamily="18" charset="0"/>
                <a:ea typeface="宋体" panose="02010600030101010101" pitchFamily="2" charset="-122"/>
              </a:rPr>
              <a:t>，输出到屏幕</a:t>
            </a:r>
            <a:endParaRPr lang="en-US" altLang="zh-CN" sz="2000" b="0" dirty="0">
              <a:solidFill>
                <a:srgbClr val="000000"/>
              </a:solidFill>
              <a:latin typeface="Arial" panose="020B0604020202020204" pitchFamily="34" charset="0"/>
              <a:ea typeface="宋体" panose="02010600030101010101" pitchFamily="2" charset="-122"/>
            </a:endParaRPr>
          </a:p>
        </p:txBody>
      </p:sp>
      <p:sp>
        <p:nvSpPr>
          <p:cNvPr id="98309" name="Rectangle 5"/>
          <p:cNvSpPr>
            <a:spLocks noChangeArrowheads="1"/>
          </p:cNvSpPr>
          <p:nvPr/>
        </p:nvSpPr>
        <p:spPr bwMode="auto">
          <a:xfrm>
            <a:off x="774701" y="4202423"/>
            <a:ext cx="10577883"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kumimoji="1" lang="zh-CN" altLang="en-GB" b="0" dirty="0">
                <a:latin typeface="楷体" panose="02010609060101010101" pitchFamily="49" charset="-122"/>
                <a:ea typeface="楷体" panose="02010609060101010101" pitchFamily="49" charset="-122"/>
              </a:rPr>
              <a:t>退出后，即可在当前目录下找到</a:t>
            </a:r>
            <a:r>
              <a:rPr kumimoji="1" lang="en-GB" altLang="zh-CN" b="0" dirty="0">
                <a:latin typeface="楷体" panose="02010609060101010101" pitchFamily="49" charset="-122"/>
                <a:ea typeface="楷体" panose="02010609060101010101" pitchFamily="49" charset="-122"/>
              </a:rPr>
              <a:t>zxd.txt</a:t>
            </a:r>
            <a:r>
              <a:rPr kumimoji="1" lang="zh-CN" altLang="en-GB" b="0" dirty="0">
                <a:latin typeface="楷体" panose="02010609060101010101" pitchFamily="49" charset="-122"/>
                <a:ea typeface="楷体" panose="02010609060101010101" pitchFamily="49" charset="-122"/>
              </a:rPr>
              <a:t>文件，然后使用</a:t>
            </a:r>
            <a:r>
              <a:rPr kumimoji="1" lang="en-GB" altLang="zh-CN" b="0" dirty="0">
                <a:latin typeface="楷体" panose="02010609060101010101" pitchFamily="49" charset="-122"/>
                <a:ea typeface="楷体" panose="02010609060101010101" pitchFamily="49" charset="-122"/>
              </a:rPr>
              <a:t>cat</a:t>
            </a:r>
            <a:r>
              <a:rPr kumimoji="1" lang="zh-CN" altLang="en-GB" b="0" dirty="0">
                <a:latin typeface="楷体" panose="02010609060101010101" pitchFamily="49" charset="-122"/>
                <a:ea typeface="楷体" panose="02010609060101010101" pitchFamily="49" charset="-122"/>
              </a:rPr>
              <a:t>命令显示其内容</a:t>
            </a:r>
            <a:endParaRPr kumimoji="1" lang="zh-CN" altLang="en-US" b="0" dirty="0">
              <a:latin typeface="楷体" panose="02010609060101010101" pitchFamily="49" charset="-122"/>
              <a:ea typeface="楷体" panose="02010609060101010101" pitchFamily="49" charset="-122"/>
            </a:endParaRPr>
          </a:p>
        </p:txBody>
      </p:sp>
      <p:sp>
        <p:nvSpPr>
          <p:cNvPr id="2" name="标题 1">
            <a:extLst>
              <a:ext uri="{FF2B5EF4-FFF2-40B4-BE49-F238E27FC236}">
                <a16:creationId xmlns:a16="http://schemas.microsoft.com/office/drawing/2014/main" id="{F4E5F0AB-871E-2842-5C5B-039AB4C57F12}"/>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47AC82AB-124D-12C8-E71E-CDE8BF0A2336}"/>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263352" y="836613"/>
            <a:ext cx="11737304" cy="1584275"/>
          </a:xfrm>
        </p:spPr>
        <p:txBody>
          <a:bodyPr/>
          <a:lstStyle/>
          <a:p>
            <a:pPr marL="0" indent="0" eaLnBrk="1" hangingPunct="1">
              <a:buNone/>
            </a:pPr>
            <a:r>
              <a:rPr lang="en-GB" altLang="zh-CN" b="0" dirty="0">
                <a:latin typeface="Times New Roman" panose="02020603050405020304" pitchFamily="18" charset="0"/>
              </a:rPr>
              <a:t>(6) Dump</a:t>
            </a:r>
            <a:r>
              <a:rPr lang="zh-CN" altLang="en-GB" b="0" dirty="0">
                <a:latin typeface="Times New Roman" panose="02020603050405020304" pitchFamily="18" charset="0"/>
              </a:rPr>
              <a:t>命令</a:t>
            </a:r>
          </a:p>
          <a:p>
            <a:pPr marL="702000" algn="just" eaLnBrk="1" hangingPunct="1">
              <a:buFont typeface="Wingdings" panose="05000000000000000000" pitchFamily="2" charset="2"/>
              <a:buChar char="ü"/>
            </a:pPr>
            <a:r>
              <a:rPr lang="zh-CN" altLang="en-GB" b="0" dirty="0">
                <a:latin typeface="Times New Roman" panose="02020603050405020304" pitchFamily="18" charset="0"/>
              </a:rPr>
              <a:t>使用</a:t>
            </a:r>
            <a:r>
              <a:rPr lang="en-GB" altLang="zh-CN" b="0" dirty="0">
                <a:latin typeface="Times New Roman" panose="02020603050405020304" pitchFamily="18" charset="0"/>
              </a:rPr>
              <a:t>.dump </a:t>
            </a:r>
            <a:r>
              <a:rPr lang="zh-CN" altLang="en-GB" b="0" dirty="0">
                <a:latin typeface="Times New Roman" panose="02020603050405020304" pitchFamily="18" charset="0"/>
              </a:rPr>
              <a:t>命令</a:t>
            </a:r>
            <a:r>
              <a:rPr lang="zh-CN" altLang="en-GB" dirty="0">
                <a:solidFill>
                  <a:srgbClr val="FF0000"/>
                </a:solidFill>
                <a:latin typeface="Times New Roman" panose="02020603050405020304" pitchFamily="18" charset="0"/>
              </a:rPr>
              <a:t>可以输出表结构，同时输出操作记录。</a:t>
            </a:r>
            <a:r>
              <a:rPr lang="zh-CN" altLang="en-GB" b="0" dirty="0">
                <a:latin typeface="Times New Roman" panose="02020603050405020304" pitchFamily="18" charset="0"/>
              </a:rPr>
              <a:t>这样可以创建一个包含必要命令和数据的文件，从而重新创建数据库。</a:t>
            </a:r>
            <a:r>
              <a:rPr lang="en-GB" altLang="zh-CN" dirty="0">
                <a:solidFill>
                  <a:srgbClr val="FF0000"/>
                </a:solidFill>
                <a:latin typeface="Times New Roman" panose="02020603050405020304" pitchFamily="18" charset="0"/>
              </a:rPr>
              <a:t>.dump </a:t>
            </a:r>
            <a:r>
              <a:rPr lang="zh-CN" altLang="en-GB" dirty="0">
                <a:solidFill>
                  <a:srgbClr val="FF0000"/>
                </a:solidFill>
                <a:latin typeface="Times New Roman" panose="02020603050405020304" pitchFamily="18" charset="0"/>
              </a:rPr>
              <a:t>命令也可以用于备份数据库表</a:t>
            </a:r>
            <a:r>
              <a:rPr lang="zh-CN" altLang="en-GB" b="0" dirty="0">
                <a:latin typeface="Times New Roman" panose="02020603050405020304" pitchFamily="18" charset="0"/>
              </a:rPr>
              <a:t>，其操作格式如下。</a:t>
            </a:r>
            <a:endParaRPr lang="zh-CN" altLang="en-US" b="0" dirty="0">
              <a:latin typeface="Times New Roman" panose="02020603050405020304" pitchFamily="18" charset="0"/>
            </a:endParaRPr>
          </a:p>
        </p:txBody>
      </p:sp>
      <p:sp>
        <p:nvSpPr>
          <p:cNvPr id="99332" name="Text Box 4"/>
          <p:cNvSpPr txBox="1">
            <a:spLocks noChangeArrowheads="1"/>
          </p:cNvSpPr>
          <p:nvPr/>
        </p:nvSpPr>
        <p:spPr bwMode="auto">
          <a:xfrm>
            <a:off x="2209800" y="2515394"/>
            <a:ext cx="7772400" cy="31257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800" b="0" dirty="0" err="1">
                <a:solidFill>
                  <a:srgbClr val="000000"/>
                </a:solidFill>
                <a:latin typeface="Times New Roman" panose="02020603050405020304" pitchFamily="18" charset="0"/>
                <a:ea typeface="宋体" panose="02010600030101010101" pitchFamily="2" charset="-122"/>
              </a:rPr>
              <a:t>sqlite</a:t>
            </a:r>
            <a:r>
              <a:rPr lang="en-US" altLang="zh-CN" sz="1800" b="0" dirty="0">
                <a:solidFill>
                  <a:srgbClr val="000000"/>
                </a:solidFill>
                <a:latin typeface="Times New Roman" panose="02020603050405020304" pitchFamily="18" charset="0"/>
                <a:ea typeface="宋体" panose="02010600030101010101" pitchFamily="2" charset="-122"/>
              </a:rPr>
              <a:t>&gt; .dump</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PRAGMA </a:t>
            </a:r>
            <a:r>
              <a:rPr lang="en-US" altLang="zh-CN" sz="1800" b="0" dirty="0" err="1">
                <a:solidFill>
                  <a:srgbClr val="000000"/>
                </a:solidFill>
                <a:latin typeface="Times New Roman" panose="02020603050405020304" pitchFamily="18" charset="0"/>
                <a:ea typeface="宋体" panose="02010600030101010101" pitchFamily="2" charset="-122"/>
              </a:rPr>
              <a:t>foreign_keys</a:t>
            </a:r>
            <a:r>
              <a:rPr lang="en-US" altLang="zh-CN" sz="1800" b="0" dirty="0">
                <a:solidFill>
                  <a:srgbClr val="000000"/>
                </a:solidFill>
                <a:latin typeface="Times New Roman" panose="02020603050405020304" pitchFamily="18" charset="0"/>
                <a:ea typeface="宋体" panose="02010600030101010101" pitchFamily="2" charset="-122"/>
              </a:rPr>
              <a:t>=OFF;</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BEGIN TRANSACTION;</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CREATE TABLE people(ID integer primary </a:t>
            </a:r>
            <a:r>
              <a:rPr lang="en-US" altLang="zh-CN" sz="1800" b="0" dirty="0" err="1">
                <a:solidFill>
                  <a:srgbClr val="000000"/>
                </a:solidFill>
                <a:latin typeface="Times New Roman" panose="02020603050405020304" pitchFamily="18" charset="0"/>
                <a:ea typeface="宋体" panose="02010600030101010101" pitchFamily="2" charset="-122"/>
              </a:rPr>
              <a:t>key,name</a:t>
            </a:r>
            <a:r>
              <a:rPr lang="en-US" altLang="zh-CN" sz="1800" b="0" dirty="0">
                <a:solidFill>
                  <a:srgbClr val="000000"/>
                </a:solidFill>
                <a:latin typeface="Times New Roman" panose="02020603050405020304" pitchFamily="18" charset="0"/>
                <a:ea typeface="宋体" panose="02010600030101010101" pitchFamily="2" charset="-122"/>
              </a:rPr>
              <a:t> varchar(10),age </a:t>
            </a:r>
            <a:r>
              <a:rPr lang="en-US" altLang="zh-CN" sz="1800" b="0" dirty="0" err="1">
                <a:solidFill>
                  <a:srgbClr val="000000"/>
                </a:solidFill>
                <a:latin typeface="Times New Roman" panose="02020603050405020304" pitchFamily="18" charset="0"/>
                <a:ea typeface="宋体" panose="02010600030101010101" pitchFamily="2" charset="-122"/>
              </a:rPr>
              <a:t>integer,num</a:t>
            </a:r>
            <a:r>
              <a:rPr lang="en-US" altLang="zh-CN" sz="1800" b="0" dirty="0">
                <a:solidFill>
                  <a:srgbClr val="000000"/>
                </a:solidFill>
                <a:latin typeface="Times New Roman" panose="02020603050405020304" pitchFamily="18" charset="0"/>
                <a:ea typeface="宋体" panose="02010600030101010101" pitchFamily="2" charset="-122"/>
              </a:rPr>
              <a:t> varchar(18));</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INSERT INTO "people" VALUES(1,'LiMing',20,'362302198901010214');</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INSERT INTO "people" VALUES(2,'LiSi',21,'362302199008010284');</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INSERT INTO "people" VALUES(3,'WangWu',20,'362302198908080984');</a:t>
            </a:r>
          </a:p>
          <a:p>
            <a:pPr algn="just" eaLnBrk="1" hangingPunct="1">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COMMIT;</a:t>
            </a:r>
          </a:p>
          <a:p>
            <a:pPr algn="just" eaLnBrk="1" hangingPunct="1">
              <a:spcBef>
                <a:spcPct val="0"/>
              </a:spcBef>
              <a:buClrTx/>
              <a:buFontTx/>
              <a:buNone/>
            </a:pPr>
            <a:r>
              <a:rPr lang="en-US" altLang="zh-CN" sz="1800" b="0" dirty="0" err="1">
                <a:solidFill>
                  <a:srgbClr val="000000"/>
                </a:solidFill>
                <a:latin typeface="Times New Roman" panose="02020603050405020304" pitchFamily="18" charset="0"/>
                <a:ea typeface="宋体" panose="02010600030101010101" pitchFamily="2" charset="-122"/>
              </a:rPr>
              <a:t>sqlite</a:t>
            </a:r>
            <a:r>
              <a:rPr lang="en-US" altLang="zh-CN" sz="1800" b="0" dirty="0">
                <a:solidFill>
                  <a:srgbClr val="000000"/>
                </a:solidFill>
                <a:latin typeface="Times New Roman" panose="02020603050405020304" pitchFamily="18" charset="0"/>
                <a:ea typeface="宋体" panose="02010600030101010101" pitchFamily="2" charset="-122"/>
              </a:rPr>
              <a:t>&gt;</a:t>
            </a:r>
            <a:endParaRPr lang="en-US" altLang="zh-CN" sz="1800" b="0" dirty="0">
              <a:solidFill>
                <a:srgbClr val="000000"/>
              </a:solidFill>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5A77C38C-262D-8BB0-A253-3AAC535FDB2E}"/>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04ABBDA1-25FD-F826-B2B4-C4F753E7A9E5}"/>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479377" y="1066801"/>
            <a:ext cx="10585176" cy="2722563"/>
          </a:xfrm>
        </p:spPr>
        <p:txBody>
          <a:bodyPr/>
          <a:lstStyle/>
          <a:p>
            <a:pPr marL="0" indent="0" eaLnBrk="1" hangingPunct="1">
              <a:buNone/>
            </a:pPr>
            <a:r>
              <a:rPr lang="en-GB" altLang="zh-CN" sz="2800" b="0" dirty="0">
                <a:latin typeface="Times New Roman" panose="02020603050405020304" pitchFamily="18" charset="0"/>
              </a:rPr>
              <a:t>(7) quit/exit</a:t>
            </a:r>
          </a:p>
          <a:p>
            <a:pPr marL="702000" eaLnBrk="1" hangingPunct="1">
              <a:buFont typeface="Wingdings" panose="05000000000000000000" pitchFamily="2" charset="2"/>
              <a:buChar char="ü"/>
            </a:pPr>
            <a:r>
              <a:rPr lang="zh-CN" altLang="en-GB" sz="2800" b="0" dirty="0">
                <a:latin typeface="Times New Roman" panose="02020603050405020304" pitchFamily="18" charset="0"/>
              </a:rPr>
              <a:t>这两个命令用于退出</a:t>
            </a:r>
            <a:r>
              <a:rPr lang="en-GB" altLang="zh-CN" sz="2800" b="0" dirty="0" err="1">
                <a:latin typeface="Times New Roman" panose="02020603050405020304" pitchFamily="18" charset="0"/>
              </a:rPr>
              <a:t>sqlite</a:t>
            </a:r>
            <a:r>
              <a:rPr lang="zh-CN" altLang="en-GB" sz="2800" b="0" dirty="0">
                <a:latin typeface="Times New Roman" panose="02020603050405020304" pitchFamily="18" charset="0"/>
              </a:rPr>
              <a:t>数据库系统：</a:t>
            </a:r>
            <a:endParaRPr lang="en-US" altLang="zh-CN" sz="2800" b="0" dirty="0">
              <a:latin typeface="Times New Roman" panose="02020603050405020304" pitchFamily="18" charset="0"/>
            </a:endParaRPr>
          </a:p>
          <a:p>
            <a:pPr marL="702000" eaLnBrk="1" hangingPunct="1">
              <a:buFont typeface="Wingdings" panose="05000000000000000000" pitchFamily="2" charset="2"/>
              <a:buChar char="ü"/>
            </a:pPr>
            <a:r>
              <a:rPr lang="zh-CN" altLang="en-US" sz="2800" b="0" dirty="0">
                <a:latin typeface="Times New Roman" panose="02020603050405020304" pitchFamily="18" charset="0"/>
              </a:rPr>
              <a:t>如果是退出</a:t>
            </a:r>
            <a:r>
              <a:rPr lang="en-US" altLang="zh-CN" sz="2800" b="0" dirty="0" err="1">
                <a:latin typeface="Times New Roman" panose="02020603050405020304" pitchFamily="18" charset="0"/>
              </a:rPr>
              <a:t>datebase</a:t>
            </a:r>
            <a:r>
              <a:rPr lang="zh-CN" altLang="en-US" sz="2800" b="0" dirty="0">
                <a:latin typeface="Times New Roman" panose="02020603050405020304" pitchFamily="18" charset="0"/>
              </a:rPr>
              <a:t>或者</a:t>
            </a:r>
            <a:r>
              <a:rPr lang="en-US" altLang="zh-CN" sz="2800" b="0" dirty="0">
                <a:latin typeface="Times New Roman" panose="02020603050405020304" pitchFamily="18" charset="0"/>
              </a:rPr>
              <a:t>table</a:t>
            </a:r>
            <a:r>
              <a:rPr lang="zh-CN" altLang="en-US" sz="2800" b="0" dirty="0">
                <a:latin typeface="Times New Roman" panose="02020603050405020304" pitchFamily="18" charset="0"/>
              </a:rPr>
              <a:t>状态，则是</a:t>
            </a:r>
            <a:r>
              <a:rPr lang="zh-CN" altLang="en-US" sz="2800" b="0" dirty="0">
                <a:solidFill>
                  <a:srgbClr val="FF0000"/>
                </a:solidFill>
                <a:latin typeface="Times New Roman" panose="02020603050405020304" pitchFamily="18" charset="0"/>
              </a:rPr>
              <a:t>；</a:t>
            </a:r>
            <a:r>
              <a:rPr lang="zh-CN" altLang="en-US" sz="2800" b="0" dirty="0">
                <a:latin typeface="Times New Roman" panose="02020603050405020304" pitchFamily="18" charset="0"/>
              </a:rPr>
              <a:t>回车</a:t>
            </a:r>
          </a:p>
        </p:txBody>
      </p:sp>
      <p:sp>
        <p:nvSpPr>
          <p:cNvPr id="2" name="标题 1">
            <a:extLst>
              <a:ext uri="{FF2B5EF4-FFF2-40B4-BE49-F238E27FC236}">
                <a16:creationId xmlns:a16="http://schemas.microsoft.com/office/drawing/2014/main" id="{9BDF6A80-19F4-288E-68F5-C5B24934D7A4}"/>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2B5C3EC2-4C65-79B6-C04D-2AB8029C463A}"/>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335360" y="764704"/>
            <a:ext cx="11593288" cy="4896544"/>
          </a:xfrm>
        </p:spPr>
        <p:txBody>
          <a:bodyPr/>
          <a:lstStyle/>
          <a:p>
            <a:pPr marL="0" indent="0" eaLnBrk="1" hangingPunct="1">
              <a:lnSpc>
                <a:spcPct val="150000"/>
              </a:lnSpc>
              <a:buNone/>
            </a:pPr>
            <a:r>
              <a:rPr lang="en-GB" altLang="zh-CN" b="0" dirty="0">
                <a:latin typeface="Times New Roman" panose="02020603050405020304" pitchFamily="18" charset="0"/>
              </a:rPr>
              <a:t>2.</a:t>
            </a:r>
            <a:r>
              <a:rPr lang="zh-CN" altLang="en-GB" b="0" dirty="0">
                <a:latin typeface="Times New Roman" panose="02020603050405020304" pitchFamily="18" charset="0"/>
              </a:rPr>
              <a:t>图形化管理工具</a:t>
            </a:r>
          </a:p>
          <a:p>
            <a:pPr algn="just" eaLnBrk="1" hangingPunct="1">
              <a:lnSpc>
                <a:spcPct val="150000"/>
              </a:lnSpc>
            </a:pPr>
            <a:r>
              <a:rPr lang="zh-CN" altLang="en-GB" b="0" dirty="0">
                <a:latin typeface="Times New Roman" panose="02020603050405020304" pitchFamily="18" charset="0"/>
              </a:rPr>
              <a:t>管理</a:t>
            </a:r>
            <a:r>
              <a:rPr lang="en-GB" altLang="zh-CN" b="0" dirty="0">
                <a:latin typeface="Times New Roman" panose="02020603050405020304" pitchFamily="18" charset="0"/>
              </a:rPr>
              <a:t>SQLite</a:t>
            </a:r>
            <a:r>
              <a:rPr lang="zh-CN" altLang="en-GB" b="0" dirty="0">
                <a:latin typeface="Times New Roman" panose="02020603050405020304" pitchFamily="18" charset="0"/>
              </a:rPr>
              <a:t>数据库除命令行外，网络上还有很多开源的可视化的</a:t>
            </a:r>
            <a:r>
              <a:rPr lang="en-GB" altLang="zh-CN" b="0" dirty="0">
                <a:latin typeface="Times New Roman" panose="02020603050405020304" pitchFamily="18" charset="0"/>
              </a:rPr>
              <a:t>SQLite</a:t>
            </a:r>
            <a:r>
              <a:rPr lang="zh-CN" altLang="en-GB" b="0" dirty="0">
                <a:latin typeface="Times New Roman" panose="02020603050405020304" pitchFamily="18" charset="0"/>
              </a:rPr>
              <a:t>数据库管理工具，登陆</a:t>
            </a:r>
            <a:r>
              <a:rPr lang="en-GB" altLang="zh-CN" b="0" dirty="0">
                <a:latin typeface="Times New Roman" panose="02020603050405020304" pitchFamily="18" charset="0"/>
              </a:rPr>
              <a:t>https://sourceforge.net/</a:t>
            </a:r>
            <a:r>
              <a:rPr lang="zh-CN" altLang="en-GB" b="0" dirty="0">
                <a:latin typeface="Times New Roman" panose="02020603050405020304" pitchFamily="18" charset="0"/>
              </a:rPr>
              <a:t>或者通过其他搜索引擎（</a:t>
            </a:r>
            <a:r>
              <a:rPr lang="en-GB" altLang="zh-CN" b="0" dirty="0">
                <a:latin typeface="Times New Roman" panose="02020603050405020304" pitchFamily="18" charset="0"/>
              </a:rPr>
              <a:t>GOOOGLE/BAIDU),</a:t>
            </a:r>
            <a:r>
              <a:rPr lang="zh-CN" altLang="en-GB" b="0" dirty="0">
                <a:latin typeface="Times New Roman" panose="02020603050405020304" pitchFamily="18" charset="0"/>
              </a:rPr>
              <a:t>输入“</a:t>
            </a:r>
            <a:r>
              <a:rPr lang="en-GB" altLang="zh-CN" b="0" dirty="0">
                <a:latin typeface="Times New Roman" panose="02020603050405020304" pitchFamily="18" charset="0"/>
              </a:rPr>
              <a:t>SQLite”</a:t>
            </a:r>
            <a:r>
              <a:rPr lang="zh-CN" altLang="en-GB" b="0" dirty="0">
                <a:latin typeface="Times New Roman" panose="02020603050405020304" pitchFamily="18" charset="0"/>
              </a:rPr>
              <a:t>可以找到一大片相关工具，比如，</a:t>
            </a:r>
            <a:r>
              <a:rPr lang="en-GB" altLang="zh-CN" b="0" dirty="0">
                <a:latin typeface="Times New Roman" panose="02020603050405020304" pitchFamily="18" charset="0"/>
              </a:rPr>
              <a:t>SQLite Database Browser</a:t>
            </a:r>
            <a:r>
              <a:rPr lang="zh-CN" altLang="en-GB" b="0" dirty="0">
                <a:latin typeface="Times New Roman" panose="02020603050405020304" pitchFamily="18" charset="0"/>
              </a:rPr>
              <a:t>、</a:t>
            </a:r>
            <a:r>
              <a:rPr lang="en-GB" altLang="zh-CN" b="0" dirty="0">
                <a:latin typeface="Times New Roman" panose="02020603050405020304" pitchFamily="18" charset="0"/>
              </a:rPr>
              <a:t>SQLite Administrator... </a:t>
            </a:r>
            <a:r>
              <a:rPr lang="zh-CN" altLang="en-GB" b="0" dirty="0">
                <a:latin typeface="Times New Roman" panose="02020603050405020304" pitchFamily="18" charset="0"/>
              </a:rPr>
              <a:t>等等。这里推荐</a:t>
            </a:r>
            <a:r>
              <a:rPr lang="en-GB" altLang="zh-CN" b="0" dirty="0">
                <a:latin typeface="Times New Roman" panose="02020603050405020304" pitchFamily="18" charset="0"/>
              </a:rPr>
              <a:t>SQLite Administrator</a:t>
            </a:r>
            <a:r>
              <a:rPr lang="zh-CN" altLang="en-GB" b="0" dirty="0">
                <a:latin typeface="Times New Roman" panose="02020603050405020304" pitchFamily="18" charset="0"/>
              </a:rPr>
              <a:t>工具，该工具界面支持简体中文、界面比较简洁、数据库相关管理操作相对比较简便，该工具可以登陆</a:t>
            </a:r>
            <a:r>
              <a:rPr lang="en-GB" altLang="zh-CN" b="0" dirty="0">
                <a:latin typeface="Times New Roman" panose="02020603050405020304" pitchFamily="18" charset="0"/>
              </a:rPr>
              <a:t>http://sqliteadmin.orbmu2k.de/</a:t>
            </a:r>
            <a:r>
              <a:rPr lang="zh-CN" altLang="en-GB" b="0" dirty="0">
                <a:latin typeface="Times New Roman" panose="02020603050405020304" pitchFamily="18" charset="0"/>
              </a:rPr>
              <a:t>下载，其操作界面如图</a:t>
            </a:r>
            <a:r>
              <a:rPr lang="en-GB" altLang="zh-CN" b="0" dirty="0">
                <a:latin typeface="Times New Roman" panose="02020603050405020304" pitchFamily="18" charset="0"/>
              </a:rPr>
              <a:t>8-3</a:t>
            </a:r>
            <a:r>
              <a:rPr lang="zh-CN" altLang="en-GB" b="0" dirty="0">
                <a:latin typeface="Times New Roman" panose="02020603050405020304" pitchFamily="18" charset="0"/>
              </a:rPr>
              <a:t>所示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0A4FB27E-EBB2-8A5F-ACDC-18FCB7DC13F9}"/>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43F5C49B-7FB4-5D70-886F-E1AB0D050BDF}"/>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980728"/>
            <a:ext cx="8280400"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FD4B39B-09BF-F38C-B9B0-05F3F3352252}"/>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B8E7B5F5-66D4-1DE4-87C1-2E14594123FC}"/>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noChangeArrowheads="1"/>
          </p:cNvSpPr>
          <p:nvPr>
            <p:ph type="title"/>
          </p:nvPr>
        </p:nvSpPr>
        <p:spPr>
          <a:xfrm>
            <a:off x="119336" y="836712"/>
            <a:ext cx="10972800" cy="574675"/>
          </a:xfrm>
        </p:spPr>
        <p:txBody>
          <a:bodyPr/>
          <a:lstStyle/>
          <a:p>
            <a:r>
              <a:rPr lang="en-GB" altLang="zh-CN" sz="2800" dirty="0">
                <a:latin typeface="Times New Roman" panose="02020603050405020304" pitchFamily="18" charset="0"/>
              </a:rPr>
              <a:t>2.</a:t>
            </a:r>
            <a:r>
              <a:rPr lang="en-US" altLang="zh-CN" sz="2800" dirty="0">
                <a:latin typeface="Times New Roman" panose="02020603050405020304" pitchFamily="18" charset="0"/>
              </a:rPr>
              <a:t>5</a:t>
            </a:r>
            <a:r>
              <a:rPr lang="en-GB" altLang="zh-CN" sz="2800" dirty="0">
                <a:latin typeface="Times New Roman" panose="02020603050405020304" pitchFamily="18" charset="0"/>
              </a:rPr>
              <a:t> SQLite</a:t>
            </a:r>
            <a:r>
              <a:rPr lang="zh-CN" altLang="en-GB" sz="2800" dirty="0">
                <a:latin typeface="Times New Roman" panose="02020603050405020304" pitchFamily="18" charset="0"/>
              </a:rPr>
              <a:t>的</a:t>
            </a:r>
            <a:r>
              <a:rPr lang="en-GB" altLang="zh-CN" sz="2800" dirty="0">
                <a:latin typeface="Times New Roman" panose="02020603050405020304" pitchFamily="18" charset="0"/>
              </a:rPr>
              <a:t>API</a:t>
            </a:r>
            <a:r>
              <a:rPr lang="zh-CN" altLang="en-GB" sz="2800" dirty="0">
                <a:latin typeface="Times New Roman" panose="02020603050405020304" pitchFamily="18" charset="0"/>
              </a:rPr>
              <a:t>函数 </a:t>
            </a:r>
            <a:endParaRPr lang="zh-CN" altLang="en-US" sz="2800" dirty="0"/>
          </a:p>
        </p:txBody>
      </p:sp>
      <p:sp>
        <p:nvSpPr>
          <p:cNvPr id="103427" name="内容占位符 2"/>
          <p:cNvSpPr>
            <a:spLocks noGrp="1" noChangeArrowheads="1"/>
          </p:cNvSpPr>
          <p:nvPr>
            <p:ph idx="1"/>
          </p:nvPr>
        </p:nvSpPr>
        <p:spPr>
          <a:xfrm>
            <a:off x="407368" y="1658824"/>
            <a:ext cx="11233151" cy="4219996"/>
          </a:xfrm>
        </p:spPr>
        <p:txBody>
          <a:bodyPr/>
          <a:lstStyle/>
          <a:p>
            <a:pPr eaLnBrk="1" hangingPunct="1">
              <a:buFont typeface="Wingdings" panose="05000000000000000000" pitchFamily="2" charset="2"/>
              <a:buChar char="ü"/>
            </a:pPr>
            <a:r>
              <a:rPr lang="zh-CN" altLang="zh-CN" sz="2000" dirty="0"/>
              <a:t>核心</a:t>
            </a:r>
            <a:r>
              <a:rPr lang="en-US" altLang="zh-CN" sz="2000" dirty="0"/>
              <a:t>C API</a:t>
            </a:r>
            <a:r>
              <a:rPr lang="zh-CN" altLang="zh-CN" sz="2000" dirty="0"/>
              <a:t>主要与执行</a:t>
            </a:r>
            <a:r>
              <a:rPr lang="en-US" altLang="zh-CN" sz="2000" dirty="0"/>
              <a:t>SQL</a:t>
            </a:r>
            <a:r>
              <a:rPr lang="zh-CN" altLang="zh-CN" sz="2000" dirty="0"/>
              <a:t>命令有关。核心</a:t>
            </a:r>
            <a:r>
              <a:rPr lang="en-US" altLang="zh-CN" sz="2000" dirty="0"/>
              <a:t>C API</a:t>
            </a:r>
            <a:r>
              <a:rPr lang="zh-CN" altLang="zh-CN" sz="2000" dirty="0"/>
              <a:t>大约有十个。它们分别是：</a:t>
            </a:r>
          </a:p>
          <a:p>
            <a:pPr eaLnBrk="1" hangingPunct="1">
              <a:buFont typeface="Wingdings" panose="05000000000000000000" pitchFamily="2" charset="2"/>
              <a:buChar char="ü"/>
            </a:pPr>
            <a:r>
              <a:rPr lang="en-US" altLang="zh-CN" sz="2000" b="0" dirty="0"/>
              <a:t>sqlite3_open()</a:t>
            </a:r>
            <a:endParaRPr lang="zh-CN" altLang="zh-CN" sz="2000" b="0" dirty="0"/>
          </a:p>
          <a:p>
            <a:pPr eaLnBrk="1" hangingPunct="1">
              <a:buFont typeface="Wingdings" panose="05000000000000000000" pitchFamily="2" charset="2"/>
              <a:buChar char="ü"/>
            </a:pPr>
            <a:r>
              <a:rPr lang="en-US" altLang="zh-CN" sz="2000" b="0" dirty="0"/>
              <a:t>sqlite3_prepare()</a:t>
            </a:r>
            <a:endParaRPr lang="zh-CN" altLang="zh-CN" sz="2000" b="0" dirty="0"/>
          </a:p>
          <a:p>
            <a:pPr eaLnBrk="1" hangingPunct="1">
              <a:buFont typeface="Wingdings" panose="05000000000000000000" pitchFamily="2" charset="2"/>
              <a:buChar char="ü"/>
            </a:pPr>
            <a:r>
              <a:rPr lang="en-US" altLang="zh-CN" sz="2000" b="0" dirty="0"/>
              <a:t>sqlite3_step()</a:t>
            </a:r>
            <a:endParaRPr lang="zh-CN" altLang="zh-CN" sz="2000" b="0" dirty="0"/>
          </a:p>
          <a:p>
            <a:pPr eaLnBrk="1" hangingPunct="1">
              <a:buFont typeface="Wingdings" panose="05000000000000000000" pitchFamily="2" charset="2"/>
              <a:buChar char="ü"/>
            </a:pPr>
            <a:r>
              <a:rPr lang="en-US" altLang="zh-CN" sz="2000" b="0" dirty="0"/>
              <a:t>sqlite3_column()</a:t>
            </a:r>
            <a:endParaRPr lang="zh-CN" altLang="zh-CN" sz="2000" b="0" dirty="0"/>
          </a:p>
          <a:p>
            <a:pPr eaLnBrk="1" hangingPunct="1">
              <a:buFont typeface="Wingdings" panose="05000000000000000000" pitchFamily="2" charset="2"/>
              <a:buChar char="ü"/>
            </a:pPr>
            <a:r>
              <a:rPr lang="en-US" altLang="zh-CN" sz="2000" b="0" dirty="0"/>
              <a:t>sqlite3_finalize()</a:t>
            </a:r>
            <a:endParaRPr lang="zh-CN" altLang="zh-CN" sz="2000" b="0" dirty="0"/>
          </a:p>
          <a:p>
            <a:pPr eaLnBrk="1" hangingPunct="1">
              <a:buFont typeface="Wingdings" panose="05000000000000000000" pitchFamily="2" charset="2"/>
              <a:buChar char="ü"/>
            </a:pPr>
            <a:r>
              <a:rPr lang="en-US" altLang="zh-CN" sz="2000" b="0" dirty="0"/>
              <a:t>sqlite3_close()</a:t>
            </a:r>
            <a:endParaRPr lang="zh-CN" altLang="zh-CN" sz="2000" b="0" dirty="0"/>
          </a:p>
          <a:p>
            <a:pPr eaLnBrk="1" hangingPunct="1">
              <a:buFont typeface="Wingdings" panose="05000000000000000000" pitchFamily="2" charset="2"/>
              <a:buChar char="ü"/>
            </a:pPr>
            <a:r>
              <a:rPr lang="en-US" altLang="zh-CN" sz="2000" b="0" dirty="0"/>
              <a:t>sqlite3_exec()</a:t>
            </a:r>
            <a:endParaRPr lang="zh-CN" altLang="zh-CN" sz="2000" b="0" dirty="0"/>
          </a:p>
          <a:p>
            <a:pPr eaLnBrk="1" hangingPunct="1">
              <a:buFont typeface="Wingdings" panose="05000000000000000000" pitchFamily="2" charset="2"/>
              <a:buChar char="ü"/>
            </a:pPr>
            <a:r>
              <a:rPr lang="en-US" altLang="zh-CN" sz="2000" b="0" dirty="0"/>
              <a:t>sqlite3_get_table()</a:t>
            </a:r>
            <a:endParaRPr lang="zh-CN" altLang="zh-CN" sz="2000" b="0" dirty="0"/>
          </a:p>
          <a:p>
            <a:pPr eaLnBrk="1" hangingPunct="1">
              <a:buFont typeface="Wingdings" panose="05000000000000000000" pitchFamily="2" charset="2"/>
              <a:buChar char="ü"/>
            </a:pPr>
            <a:r>
              <a:rPr lang="en-US" altLang="zh-CN" sz="2000" b="0" dirty="0"/>
              <a:t>sqlite3_reset()</a:t>
            </a:r>
            <a:endParaRPr lang="zh-CN" altLang="zh-CN" sz="2000" b="0" dirty="0"/>
          </a:p>
          <a:p>
            <a:pPr eaLnBrk="1" hangingPunct="1">
              <a:buFont typeface="Wingdings" panose="05000000000000000000" pitchFamily="2" charset="2"/>
              <a:buChar char="ü"/>
            </a:pPr>
            <a:r>
              <a:rPr lang="en-US" altLang="zh-CN" sz="2000" b="0" dirty="0"/>
              <a:t>sqlite3_bind()</a:t>
            </a:r>
            <a:endParaRPr lang="zh-CN" altLang="en-US" sz="2000" b="0" dirty="0"/>
          </a:p>
        </p:txBody>
      </p:sp>
      <p:sp>
        <p:nvSpPr>
          <p:cNvPr id="3" name="文本框 2">
            <a:extLst>
              <a:ext uri="{FF2B5EF4-FFF2-40B4-BE49-F238E27FC236}">
                <a16:creationId xmlns:a16="http://schemas.microsoft.com/office/drawing/2014/main" id="{11CEA479-8A78-4930-52A7-B1BDAB0E562D}"/>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299356" y="764704"/>
            <a:ext cx="11593288" cy="5400600"/>
          </a:xfrm>
        </p:spPr>
        <p:txBody>
          <a:bodyPr>
            <a:normAutofit fontScale="92500" lnSpcReduction="10000"/>
          </a:bodyPr>
          <a:lstStyle/>
          <a:p>
            <a:pPr marL="0" indent="0" eaLnBrk="1" hangingPunct="1">
              <a:lnSpc>
                <a:spcPct val="150000"/>
              </a:lnSpc>
              <a:buNone/>
            </a:pPr>
            <a:r>
              <a:rPr lang="en-GB" altLang="zh-CN" dirty="0">
                <a:latin typeface="Times New Roman" panose="02020603050405020304" pitchFamily="18" charset="0"/>
              </a:rPr>
              <a:t>1.</a:t>
            </a:r>
            <a:r>
              <a:rPr lang="zh-CN" altLang="en-GB" dirty="0">
                <a:latin typeface="Times New Roman" panose="02020603050405020304" pitchFamily="18" charset="0"/>
              </a:rPr>
              <a:t>打开数据库 </a:t>
            </a:r>
          </a:p>
          <a:p>
            <a:pPr marL="0" indent="0" eaLnBrk="1" hangingPunct="1">
              <a:lnSpc>
                <a:spcPct val="150000"/>
              </a:lnSpc>
              <a:buNone/>
            </a:pPr>
            <a:r>
              <a:rPr lang="zh-CN" altLang="en-GB" b="0" dirty="0">
                <a:latin typeface="Times New Roman" panose="02020603050405020304" pitchFamily="18" charset="0"/>
              </a:rPr>
              <a:t>打开数据库的函数格式如下：</a:t>
            </a:r>
          </a:p>
          <a:p>
            <a:pPr marL="0" indent="0" eaLnBrk="1" hangingPunct="1">
              <a:lnSpc>
                <a:spcPct val="150000"/>
              </a:lnSpc>
              <a:buNone/>
            </a:pPr>
            <a:r>
              <a:rPr lang="en-GB" altLang="zh-CN" b="0" dirty="0">
                <a:latin typeface="Times New Roman" panose="02020603050405020304" pitchFamily="18" charset="0"/>
              </a:rPr>
              <a:t>int sqlite3_open( </a:t>
            </a:r>
          </a:p>
          <a:p>
            <a:pPr marL="0" indent="0" eaLnBrk="1" hangingPunct="1">
              <a:lnSpc>
                <a:spcPct val="150000"/>
              </a:lnSpc>
              <a:buNone/>
            </a:pPr>
            <a:r>
              <a:rPr lang="en-GB" altLang="zh-CN" b="0" dirty="0" err="1">
                <a:latin typeface="Times New Roman" panose="02020603050405020304" pitchFamily="18" charset="0"/>
              </a:rPr>
              <a:t>const</a:t>
            </a:r>
            <a:r>
              <a:rPr lang="en-GB" altLang="zh-CN" b="0" dirty="0">
                <a:latin typeface="Times New Roman" panose="02020603050405020304" pitchFamily="18" charset="0"/>
              </a:rPr>
              <a:t> char *filename, /* </a:t>
            </a:r>
            <a:r>
              <a:rPr lang="zh-CN" altLang="en-GB" b="0" dirty="0">
                <a:latin typeface="Times New Roman" panose="02020603050405020304" pitchFamily="18" charset="0"/>
              </a:rPr>
              <a:t>数据库名称*</a:t>
            </a:r>
            <a:r>
              <a:rPr lang="en-GB" altLang="zh-CN" b="0" dirty="0">
                <a:latin typeface="Times New Roman" panose="02020603050405020304" pitchFamily="18" charset="0"/>
              </a:rPr>
              <a:t>/ </a:t>
            </a:r>
          </a:p>
          <a:p>
            <a:pPr marL="0" indent="0" eaLnBrk="1" hangingPunct="1">
              <a:lnSpc>
                <a:spcPct val="150000"/>
              </a:lnSpc>
              <a:buNone/>
            </a:pPr>
            <a:r>
              <a:rPr lang="en-GB" altLang="zh-CN" b="0" dirty="0">
                <a:latin typeface="Times New Roman" panose="02020603050405020304" pitchFamily="18" charset="0"/>
              </a:rPr>
              <a:t>sqlite3 **</a:t>
            </a:r>
            <a:r>
              <a:rPr lang="en-GB" altLang="zh-CN" b="0" dirty="0" err="1">
                <a:latin typeface="Times New Roman" panose="02020603050405020304" pitchFamily="18" charset="0"/>
              </a:rPr>
              <a:t>ppDb</a:t>
            </a:r>
            <a:r>
              <a:rPr lang="en-GB" altLang="zh-CN" b="0" dirty="0">
                <a:latin typeface="Times New Roman" panose="02020603050405020304" pitchFamily="18" charset="0"/>
              </a:rPr>
              <a:t>        /* </a:t>
            </a:r>
            <a:r>
              <a:rPr lang="zh-CN" altLang="en-GB" b="0" dirty="0">
                <a:latin typeface="Times New Roman" panose="02020603050405020304" pitchFamily="18" charset="0"/>
              </a:rPr>
              <a:t>输出参数， </a:t>
            </a:r>
            <a:r>
              <a:rPr lang="en-GB" altLang="zh-CN" b="0" dirty="0">
                <a:latin typeface="Times New Roman" panose="02020603050405020304" pitchFamily="18" charset="0"/>
              </a:rPr>
              <a:t>SQLite</a:t>
            </a:r>
            <a:r>
              <a:rPr lang="zh-CN" altLang="en-GB" b="0" dirty="0">
                <a:latin typeface="Times New Roman" panose="02020603050405020304" pitchFamily="18" charset="0"/>
              </a:rPr>
              <a:t>数据库句柄 * </a:t>
            </a:r>
            <a:r>
              <a:rPr lang="en-GB" altLang="zh-CN" b="0" dirty="0">
                <a:latin typeface="Times New Roman" panose="02020603050405020304" pitchFamily="18" charset="0"/>
              </a:rPr>
              <a:t>/ </a:t>
            </a:r>
          </a:p>
          <a:p>
            <a:pPr marL="0" indent="0" eaLnBrk="1" hangingPunct="1">
              <a:lnSpc>
                <a:spcPct val="150000"/>
              </a:lnSpc>
              <a:buNone/>
            </a:pPr>
            <a:r>
              <a:rPr lang="en-GB" altLang="zh-CN" b="0" dirty="0">
                <a:latin typeface="Times New Roman" panose="02020603050405020304" pitchFamily="18" charset="0"/>
              </a:rPr>
              <a:t>); </a:t>
            </a:r>
          </a:p>
          <a:p>
            <a:pPr marL="0" indent="0" algn="just" eaLnBrk="1" hangingPunct="1">
              <a:lnSpc>
                <a:spcPct val="150000"/>
              </a:lnSpc>
              <a:buNone/>
            </a:pPr>
            <a:r>
              <a:rPr lang="zh-CN" altLang="en-GB" b="0" dirty="0">
                <a:latin typeface="Times New Roman" panose="02020603050405020304" pitchFamily="18" charset="0"/>
              </a:rPr>
              <a:t>该函数用来打开或创建一个</a:t>
            </a:r>
            <a:r>
              <a:rPr lang="en-GB" altLang="zh-CN" b="0" dirty="0">
                <a:latin typeface="Times New Roman" panose="02020603050405020304" pitchFamily="18" charset="0"/>
              </a:rPr>
              <a:t>SQLite3</a:t>
            </a:r>
            <a:r>
              <a:rPr lang="zh-CN" altLang="en-GB" b="0" dirty="0">
                <a:latin typeface="Times New Roman" panose="02020603050405020304" pitchFamily="18" charset="0"/>
              </a:rPr>
              <a:t>数据库。如果在包含该函数的文件所在的路径下有同名的数据库（*</a:t>
            </a:r>
            <a:r>
              <a:rPr lang="en-GB" altLang="zh-CN" b="0" dirty="0">
                <a:latin typeface="Times New Roman" panose="02020603050405020304" pitchFamily="18" charset="0"/>
              </a:rPr>
              <a:t>.</a:t>
            </a:r>
            <a:r>
              <a:rPr lang="en-GB" altLang="zh-CN" b="0" dirty="0" err="1">
                <a:latin typeface="Times New Roman" panose="02020603050405020304" pitchFamily="18" charset="0"/>
              </a:rPr>
              <a:t>db</a:t>
            </a:r>
            <a:r>
              <a:rPr lang="zh-CN" altLang="en-GB" b="0" dirty="0">
                <a:latin typeface="Times New Roman" panose="02020603050405020304" pitchFamily="18" charset="0"/>
              </a:rPr>
              <a:t>），则打开数据库，如果不存在数据库，则创建一个同名的数据库在该路径下。如果打开或创建数据库成功，则该函数返回</a:t>
            </a:r>
            <a:r>
              <a:rPr lang="en-GB" altLang="zh-CN" b="0" dirty="0">
                <a:latin typeface="Times New Roman" panose="02020603050405020304" pitchFamily="18" charset="0"/>
              </a:rPr>
              <a:t>0</a:t>
            </a:r>
            <a:r>
              <a:rPr lang="zh-CN" altLang="en-GB" b="0" dirty="0">
                <a:latin typeface="Times New Roman" panose="02020603050405020304" pitchFamily="18" charset="0"/>
              </a:rPr>
              <a:t>，输出参数为</a:t>
            </a:r>
            <a:r>
              <a:rPr lang="en-GB" altLang="zh-CN" b="0" dirty="0">
                <a:latin typeface="Times New Roman" panose="02020603050405020304" pitchFamily="18" charset="0"/>
              </a:rPr>
              <a:t>sqlite3</a:t>
            </a:r>
            <a:r>
              <a:rPr lang="zh-CN" altLang="en-GB" b="0" dirty="0">
                <a:latin typeface="Times New Roman" panose="02020603050405020304" pitchFamily="18" charset="0"/>
              </a:rPr>
              <a:t>类型的变量，后续对该数据库的操作，通过该参数进行传递。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9F64FFD2-5FE5-8000-6090-430087DFB2B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91D11343-37AD-A4F6-D415-192F39C08E43}"/>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191344" y="764704"/>
            <a:ext cx="11737304" cy="5472608"/>
          </a:xfrm>
        </p:spPr>
        <p:txBody>
          <a:bodyPr/>
          <a:lstStyle/>
          <a:p>
            <a:pPr marL="0" indent="0" eaLnBrk="1" hangingPunct="1">
              <a:buNone/>
            </a:pPr>
            <a:r>
              <a:rPr lang="en-GB" altLang="zh-CN" sz="2000" dirty="0">
                <a:latin typeface="Times New Roman" panose="02020603050405020304" pitchFamily="18" charset="0"/>
              </a:rPr>
              <a:t>2.</a:t>
            </a:r>
            <a:r>
              <a:rPr lang="zh-CN" altLang="en-GB" sz="2000" dirty="0">
                <a:latin typeface="Times New Roman" panose="02020603050405020304" pitchFamily="18" charset="0"/>
              </a:rPr>
              <a:t>关闭数据库 </a:t>
            </a:r>
          </a:p>
          <a:p>
            <a:pPr marL="0" indent="0" eaLnBrk="1" hangingPunct="1">
              <a:buNone/>
            </a:pPr>
            <a:r>
              <a:rPr lang="zh-CN" altLang="en-GB" sz="2000" b="0" dirty="0">
                <a:latin typeface="Times New Roman" panose="02020603050405020304" pitchFamily="18" charset="0"/>
              </a:rPr>
              <a:t>关闭数据库的函数格式如下：</a:t>
            </a:r>
          </a:p>
          <a:p>
            <a:pPr marL="0" indent="0" eaLnBrk="1" hangingPunct="1">
              <a:buNone/>
            </a:pPr>
            <a:r>
              <a:rPr lang="en-GB" altLang="zh-CN" sz="2000" b="0" dirty="0">
                <a:latin typeface="Times New Roman" panose="02020603050405020304" pitchFamily="18" charset="0"/>
              </a:rPr>
              <a:t>int sqlite3_close(sqlite3 *</a:t>
            </a:r>
            <a:r>
              <a:rPr lang="en-GB" altLang="zh-CN" sz="2000" b="0" dirty="0" err="1">
                <a:latin typeface="Times New Roman" panose="02020603050405020304" pitchFamily="18" charset="0"/>
              </a:rPr>
              <a:t>db</a:t>
            </a:r>
            <a:r>
              <a:rPr lang="en-GB" altLang="zh-CN" sz="2000" b="0" dirty="0">
                <a:latin typeface="Times New Roman" panose="02020603050405020304" pitchFamily="18" charset="0"/>
              </a:rPr>
              <a:t>); </a:t>
            </a:r>
          </a:p>
          <a:p>
            <a:pPr marL="0" indent="0" eaLnBrk="1" hangingPunct="1">
              <a:buNone/>
            </a:pPr>
            <a:r>
              <a:rPr lang="zh-CN" altLang="en-GB" sz="2000" b="0" dirty="0">
                <a:latin typeface="Times New Roman" panose="02020603050405020304" pitchFamily="18" charset="0"/>
              </a:rPr>
              <a:t>当结束对数据库的操作时，调用该函数来实现关闭数据库，该函数的一个参数是成功打开数据库时的输出参数</a:t>
            </a:r>
            <a:r>
              <a:rPr lang="en-GB" altLang="zh-CN" sz="2000" b="0" dirty="0">
                <a:latin typeface="Times New Roman" panose="02020603050405020304" pitchFamily="18" charset="0"/>
              </a:rPr>
              <a:t>—sqlite3</a:t>
            </a:r>
            <a:r>
              <a:rPr lang="zh-CN" altLang="en-GB" sz="2000" b="0" dirty="0">
                <a:latin typeface="Times New Roman" panose="02020603050405020304" pitchFamily="18" charset="0"/>
              </a:rPr>
              <a:t>类型的变量。</a:t>
            </a:r>
          </a:p>
          <a:p>
            <a:pPr marL="0" indent="0" eaLnBrk="1" hangingPunct="1">
              <a:buNone/>
            </a:pPr>
            <a:r>
              <a:rPr lang="en-GB" altLang="zh-CN" sz="2000" dirty="0">
                <a:latin typeface="Times New Roman" panose="02020603050405020304" pitchFamily="18" charset="0"/>
              </a:rPr>
              <a:t>3.</a:t>
            </a:r>
            <a:r>
              <a:rPr lang="zh-CN" altLang="en-GB" sz="2000" dirty="0">
                <a:latin typeface="Times New Roman" panose="02020603050405020304" pitchFamily="18" charset="0"/>
              </a:rPr>
              <a:t>执行函数 </a:t>
            </a:r>
          </a:p>
          <a:p>
            <a:pPr marL="0" indent="0" eaLnBrk="1" hangingPunct="1">
              <a:buNone/>
            </a:pPr>
            <a:r>
              <a:rPr lang="en-GB" altLang="zh-CN" sz="2000" b="0" dirty="0">
                <a:latin typeface="Times New Roman" panose="02020603050405020304" pitchFamily="18" charset="0"/>
              </a:rPr>
              <a:t>int sqlite3_exec( </a:t>
            </a:r>
          </a:p>
          <a:p>
            <a:pPr marL="0" indent="0" eaLnBrk="1" hangingPunct="1">
              <a:buNone/>
            </a:pPr>
            <a:r>
              <a:rPr lang="en-GB" altLang="zh-CN" sz="2000" b="0" dirty="0">
                <a:latin typeface="Times New Roman" panose="02020603050405020304" pitchFamily="18" charset="0"/>
              </a:rPr>
              <a:t>sqlite3*,             /* </a:t>
            </a:r>
            <a:r>
              <a:rPr lang="zh-CN" altLang="en-GB" sz="2000" b="0" dirty="0">
                <a:latin typeface="Times New Roman" panose="02020603050405020304" pitchFamily="18" charset="0"/>
              </a:rPr>
              <a:t>打开的数据库名称*</a:t>
            </a:r>
            <a:r>
              <a:rPr lang="en-GB" altLang="zh-CN" sz="2000" b="0" dirty="0">
                <a:latin typeface="Times New Roman" panose="02020603050405020304" pitchFamily="18" charset="0"/>
              </a:rPr>
              <a:t>/ </a:t>
            </a:r>
          </a:p>
          <a:p>
            <a:pPr marL="0" indent="0" eaLnBrk="1" hangingPunct="1">
              <a:buNone/>
            </a:pPr>
            <a:r>
              <a:rPr lang="en-GB" altLang="zh-CN" sz="2000" b="0" dirty="0" err="1">
                <a:latin typeface="Times New Roman" panose="02020603050405020304" pitchFamily="18" charset="0"/>
              </a:rPr>
              <a:t>const</a:t>
            </a:r>
            <a:r>
              <a:rPr lang="en-GB" altLang="zh-CN" sz="2000" b="0" dirty="0">
                <a:latin typeface="Times New Roman" panose="02020603050405020304" pitchFamily="18" charset="0"/>
              </a:rPr>
              <a:t> char *</a:t>
            </a:r>
            <a:r>
              <a:rPr lang="en-GB" altLang="zh-CN" sz="2000" b="0" dirty="0" err="1">
                <a:latin typeface="Times New Roman" panose="02020603050405020304" pitchFamily="18" charset="0"/>
              </a:rPr>
              <a:t>sql</a:t>
            </a:r>
            <a:r>
              <a:rPr lang="en-GB" altLang="zh-CN" sz="2000" b="0" dirty="0">
                <a:latin typeface="Times New Roman" panose="02020603050405020304" pitchFamily="18" charset="0"/>
              </a:rPr>
              <a:t>,      /* </a:t>
            </a:r>
            <a:r>
              <a:rPr lang="zh-CN" altLang="en-GB" sz="2000" b="0" dirty="0">
                <a:latin typeface="Times New Roman" panose="02020603050405020304" pitchFamily="18" charset="0"/>
              </a:rPr>
              <a:t>要执行的</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语句*</a:t>
            </a:r>
            <a:r>
              <a:rPr lang="en-GB" altLang="zh-CN" sz="2000" b="0" dirty="0">
                <a:latin typeface="Times New Roman" panose="02020603050405020304" pitchFamily="18" charset="0"/>
              </a:rPr>
              <a:t>/</a:t>
            </a:r>
          </a:p>
          <a:p>
            <a:pPr marL="0" indent="0" eaLnBrk="1" hangingPunct="1">
              <a:buNone/>
            </a:pPr>
            <a:r>
              <a:rPr lang="en-GB" altLang="zh-CN" sz="2000" b="0" dirty="0" err="1">
                <a:latin typeface="Times New Roman" panose="02020603050405020304" pitchFamily="18" charset="0"/>
              </a:rPr>
              <a:t>sqlite_callback</a:t>
            </a:r>
            <a:r>
              <a:rPr lang="en-GB" altLang="zh-CN" sz="2000" b="0" dirty="0">
                <a:latin typeface="Times New Roman" panose="02020603050405020304" pitchFamily="18" charset="0"/>
              </a:rPr>
              <a:t>,      /*</a:t>
            </a:r>
            <a:r>
              <a:rPr lang="zh-CN" altLang="en-GB" sz="2000" b="0" dirty="0">
                <a:latin typeface="Times New Roman" panose="02020603050405020304" pitchFamily="18" charset="0"/>
              </a:rPr>
              <a:t>回调函数 *</a:t>
            </a:r>
            <a:r>
              <a:rPr lang="en-GB" altLang="zh-CN" sz="2000" b="0" dirty="0">
                <a:latin typeface="Times New Roman" panose="02020603050405020304" pitchFamily="18" charset="0"/>
              </a:rPr>
              <a:t>/ </a:t>
            </a:r>
          </a:p>
          <a:p>
            <a:pPr marL="0" indent="0" eaLnBrk="1" hangingPunct="1">
              <a:buNone/>
            </a:pPr>
            <a:r>
              <a:rPr lang="en-GB" altLang="zh-CN" sz="2000" b="0" dirty="0">
                <a:latin typeface="Times New Roman" panose="02020603050405020304" pitchFamily="18" charset="0"/>
              </a:rPr>
              <a:t>void *,               /*</a:t>
            </a:r>
            <a:r>
              <a:rPr lang="zh-CN" altLang="en-GB" sz="2000" b="0" dirty="0">
                <a:latin typeface="Times New Roman" panose="02020603050405020304" pitchFamily="18" charset="0"/>
              </a:rPr>
              <a:t>回调函数的参数*</a:t>
            </a:r>
            <a:r>
              <a:rPr lang="en-GB" altLang="zh-CN" sz="2000" b="0" dirty="0">
                <a:latin typeface="Times New Roman" panose="02020603050405020304" pitchFamily="18" charset="0"/>
              </a:rPr>
              <a:t>/</a:t>
            </a:r>
          </a:p>
          <a:p>
            <a:pPr marL="0" indent="0" eaLnBrk="1" hangingPunct="1">
              <a:buNone/>
            </a:pPr>
            <a:r>
              <a:rPr lang="en-GB" altLang="zh-CN" sz="2000" b="0" dirty="0">
                <a:latin typeface="Times New Roman" panose="02020603050405020304" pitchFamily="18" charset="0"/>
              </a:rPr>
              <a:t>char **</a:t>
            </a:r>
            <a:r>
              <a:rPr lang="en-GB" altLang="zh-CN" sz="2000" b="0" dirty="0" err="1">
                <a:latin typeface="Times New Roman" panose="02020603050405020304" pitchFamily="18" charset="0"/>
              </a:rPr>
              <a:t>errmsg</a:t>
            </a:r>
            <a:r>
              <a:rPr lang="en-GB" altLang="zh-CN" sz="2000" b="0" dirty="0">
                <a:latin typeface="Times New Roman" panose="02020603050405020304" pitchFamily="18" charset="0"/>
              </a:rPr>
              <a:t>         /* </a:t>
            </a:r>
            <a:r>
              <a:rPr lang="zh-CN" altLang="en-GB" sz="2000" b="0" dirty="0">
                <a:latin typeface="Times New Roman" panose="02020603050405020304" pitchFamily="18" charset="0"/>
              </a:rPr>
              <a:t>错误信息*</a:t>
            </a:r>
            <a:r>
              <a:rPr lang="en-GB" altLang="zh-CN" sz="2000" b="0" dirty="0">
                <a:latin typeface="Times New Roman" panose="02020603050405020304" pitchFamily="18" charset="0"/>
              </a:rPr>
              <a:t>/</a:t>
            </a:r>
          </a:p>
          <a:p>
            <a:pPr marL="0" indent="0" eaLnBrk="1" hangingPunct="1">
              <a:buNone/>
            </a:pPr>
            <a:r>
              <a:rPr lang="en-GB" altLang="zh-CN" sz="2000" b="0" dirty="0">
                <a:latin typeface="Times New Roman" panose="02020603050405020304" pitchFamily="18" charset="0"/>
              </a:rPr>
              <a:t>); </a:t>
            </a:r>
          </a:p>
          <a:p>
            <a:pPr marL="0" indent="0" eaLnBrk="1" hangingPunct="1">
              <a:buNone/>
            </a:pPr>
            <a:r>
              <a:rPr lang="zh-CN" altLang="en-GB" sz="2000" b="0" dirty="0">
                <a:latin typeface="Times New Roman" panose="02020603050405020304" pitchFamily="18" charset="0"/>
              </a:rPr>
              <a:t>实现对数据库操作时，可以通过调用该函数来完成，</a:t>
            </a:r>
            <a:r>
              <a:rPr lang="en-GB" altLang="zh-CN" sz="2000" b="0" dirty="0" err="1">
                <a:latin typeface="Times New Roman" panose="02020603050405020304" pitchFamily="18" charset="0"/>
              </a:rPr>
              <a:t>sql</a:t>
            </a:r>
            <a:r>
              <a:rPr lang="zh-CN" altLang="en-GB" sz="2000" b="0" dirty="0">
                <a:latin typeface="Times New Roman" panose="02020603050405020304" pitchFamily="18" charset="0"/>
              </a:rPr>
              <a:t>参数为具体操作数据库的</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语句。在执行过程中，如果出现错误，相应错误信息可以存放在</a:t>
            </a:r>
            <a:r>
              <a:rPr lang="en-GB" altLang="zh-CN" sz="2000" b="0" dirty="0" err="1">
                <a:latin typeface="Times New Roman" panose="02020603050405020304" pitchFamily="18" charset="0"/>
              </a:rPr>
              <a:t>errmsg</a:t>
            </a:r>
            <a:r>
              <a:rPr lang="zh-CN" altLang="en-GB" sz="2000" b="0" dirty="0">
                <a:latin typeface="Times New Roman" panose="02020603050405020304" pitchFamily="18" charset="0"/>
              </a:rPr>
              <a:t>变量中。</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EFFF7803-5C53-C281-830F-144C64F2C2E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D0F5A37F-5A75-8575-AFF1-24EB2A9F8CAF}"/>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227348" y="836712"/>
            <a:ext cx="11737304" cy="5184576"/>
          </a:xfrm>
        </p:spPr>
        <p:txBody>
          <a:bodyPr>
            <a:normAutofit fontScale="92500" lnSpcReduction="10000"/>
          </a:bodyPr>
          <a:lstStyle/>
          <a:p>
            <a:pPr marL="0" indent="0" eaLnBrk="1" hangingPunct="1">
              <a:lnSpc>
                <a:spcPct val="160000"/>
              </a:lnSpc>
              <a:buNone/>
            </a:pPr>
            <a:r>
              <a:rPr lang="en-GB" altLang="zh-CN" dirty="0">
                <a:latin typeface="Times New Roman" panose="02020603050405020304" pitchFamily="18" charset="0"/>
              </a:rPr>
              <a:t>4</a:t>
            </a:r>
            <a:r>
              <a:rPr lang="zh-CN" altLang="en-GB" dirty="0">
                <a:latin typeface="Times New Roman" panose="02020603050405020304" pitchFamily="18" charset="0"/>
              </a:rPr>
              <a:t>．释放内存函数 </a:t>
            </a:r>
          </a:p>
          <a:p>
            <a:pPr marL="0" indent="0" eaLnBrk="1" hangingPunct="1">
              <a:lnSpc>
                <a:spcPct val="160000"/>
              </a:lnSpc>
              <a:buNone/>
            </a:pPr>
            <a:r>
              <a:rPr lang="zh-CN" altLang="en-GB" b="0" dirty="0">
                <a:latin typeface="Times New Roman" panose="02020603050405020304" pitchFamily="18" charset="0"/>
              </a:rPr>
              <a:t>释放内存函数的格式如下：</a:t>
            </a:r>
          </a:p>
          <a:p>
            <a:pPr marL="0" indent="0" eaLnBrk="1" hangingPunct="1">
              <a:lnSpc>
                <a:spcPct val="160000"/>
              </a:lnSpc>
              <a:buNone/>
            </a:pPr>
            <a:r>
              <a:rPr lang="en-GB" altLang="zh-CN" b="0" dirty="0">
                <a:latin typeface="Times New Roman" panose="02020603050405020304" pitchFamily="18" charset="0"/>
              </a:rPr>
              <a:t>void sqlite3_free(char *z); </a:t>
            </a:r>
          </a:p>
          <a:p>
            <a:pPr marL="0" indent="0" eaLnBrk="1" hangingPunct="1">
              <a:lnSpc>
                <a:spcPct val="160000"/>
              </a:lnSpc>
              <a:buNone/>
            </a:pPr>
            <a:r>
              <a:rPr lang="zh-CN" altLang="en-GB" b="0" dirty="0">
                <a:latin typeface="Times New Roman" panose="02020603050405020304" pitchFamily="18" charset="0"/>
              </a:rPr>
              <a:t>在对数据库操作时，如果需要</a:t>
            </a:r>
            <a:r>
              <a:rPr lang="zh-CN" altLang="en-GB" dirty="0">
                <a:solidFill>
                  <a:srgbClr val="FF0000"/>
                </a:solidFill>
                <a:latin typeface="Times New Roman" panose="02020603050405020304" pitchFamily="18" charset="0"/>
              </a:rPr>
              <a:t>释放在中间过程中保存在内存的数据</a:t>
            </a:r>
            <a:r>
              <a:rPr lang="zh-CN" altLang="en-GB" b="0" dirty="0">
                <a:latin typeface="Times New Roman" panose="02020603050405020304" pitchFamily="18" charset="0"/>
              </a:rPr>
              <a:t>，可以通过该函数来清除内存空间。例如错误信息。</a:t>
            </a:r>
          </a:p>
          <a:p>
            <a:pPr marL="0" indent="0" eaLnBrk="1" hangingPunct="1">
              <a:lnSpc>
                <a:spcPct val="160000"/>
              </a:lnSpc>
              <a:buNone/>
            </a:pPr>
            <a:r>
              <a:rPr lang="en-US" altLang="zh-CN" dirty="0">
                <a:latin typeface="Times New Roman" panose="02020603050405020304" pitchFamily="18" charset="0"/>
              </a:rPr>
              <a:t>5</a:t>
            </a:r>
            <a:r>
              <a:rPr lang="zh-CN" altLang="en-GB" dirty="0">
                <a:latin typeface="Times New Roman" panose="02020603050405020304" pitchFamily="18" charset="0"/>
              </a:rPr>
              <a:t>．显示错误信息 </a:t>
            </a:r>
          </a:p>
          <a:p>
            <a:pPr marL="0" indent="0" eaLnBrk="1" hangingPunct="1">
              <a:lnSpc>
                <a:spcPct val="160000"/>
              </a:lnSpc>
              <a:buNone/>
            </a:pPr>
            <a:r>
              <a:rPr lang="zh-CN" altLang="en-GB" b="0" dirty="0">
                <a:latin typeface="Times New Roman" panose="02020603050405020304" pitchFamily="18" charset="0"/>
              </a:rPr>
              <a:t>显示错误信息函数的格式如下：</a:t>
            </a:r>
          </a:p>
          <a:p>
            <a:pPr marL="0" indent="0" eaLnBrk="1" hangingPunct="1">
              <a:lnSpc>
                <a:spcPct val="160000"/>
              </a:lnSpc>
              <a:buNone/>
            </a:pPr>
            <a:r>
              <a:rPr lang="en-GB" altLang="zh-CN" b="0" dirty="0" err="1">
                <a:latin typeface="Times New Roman" panose="02020603050405020304" pitchFamily="18" charset="0"/>
              </a:rPr>
              <a:t>const</a:t>
            </a:r>
            <a:r>
              <a:rPr lang="en-GB" altLang="zh-CN" b="0" dirty="0">
                <a:latin typeface="Times New Roman" panose="02020603050405020304" pitchFamily="18" charset="0"/>
              </a:rPr>
              <a:t> char *sqlite3_errmsg(sqlite3*) </a:t>
            </a:r>
          </a:p>
          <a:p>
            <a:pPr marL="0" indent="0" eaLnBrk="1" hangingPunct="1">
              <a:lnSpc>
                <a:spcPct val="160000"/>
              </a:lnSpc>
              <a:buNone/>
            </a:pPr>
            <a:r>
              <a:rPr lang="zh-CN" altLang="en-GB" b="0" dirty="0">
                <a:latin typeface="Times New Roman" panose="02020603050405020304" pitchFamily="18" charset="0"/>
              </a:rPr>
              <a:t>通过</a:t>
            </a:r>
            <a:r>
              <a:rPr lang="en-GB" altLang="zh-CN" b="0" dirty="0">
                <a:latin typeface="Times New Roman" panose="02020603050405020304" pitchFamily="18" charset="0"/>
              </a:rPr>
              <a:t>API</a:t>
            </a:r>
            <a:r>
              <a:rPr lang="zh-CN" altLang="en-GB" b="0" dirty="0">
                <a:latin typeface="Times New Roman" panose="02020603050405020304" pitchFamily="18" charset="0"/>
              </a:rPr>
              <a:t>函数实现对数据库操作的过程中，出现的错误信息可以通过该函数给出。</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EA34937A-6236-39F9-DC19-770EA3BEC6E1}"/>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AFF5B7CD-BF20-8B5F-3F2F-DC645A0140EB}"/>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263352" y="765175"/>
            <a:ext cx="11665296" cy="5327650"/>
          </a:xfrm>
        </p:spPr>
        <p:txBody>
          <a:bodyPr>
            <a:normAutofit fontScale="92500" lnSpcReduction="10000"/>
          </a:bodyPr>
          <a:lstStyle/>
          <a:p>
            <a:pPr marL="0" indent="0" eaLnBrk="1" hangingPunct="1">
              <a:lnSpc>
                <a:spcPct val="150000"/>
              </a:lnSpc>
              <a:buNone/>
            </a:pPr>
            <a:r>
              <a:rPr lang="en-GB" altLang="zh-CN" sz="1800" dirty="0">
                <a:latin typeface="Times New Roman" panose="02020603050405020304" pitchFamily="18" charset="0"/>
              </a:rPr>
              <a:t>6</a:t>
            </a:r>
            <a:r>
              <a:rPr lang="zh-CN" altLang="en-GB" sz="1800" dirty="0">
                <a:latin typeface="Times New Roman" panose="02020603050405020304" pitchFamily="18" charset="0"/>
              </a:rPr>
              <a:t>．获取结果集 </a:t>
            </a:r>
          </a:p>
          <a:p>
            <a:pPr marL="0" indent="0" eaLnBrk="1" hangingPunct="1">
              <a:lnSpc>
                <a:spcPct val="150000"/>
              </a:lnSpc>
              <a:buNone/>
            </a:pPr>
            <a:r>
              <a:rPr lang="zh-CN" altLang="en-GB" sz="1800" b="0" dirty="0">
                <a:latin typeface="Times New Roman" panose="02020603050405020304" pitchFamily="18" charset="0"/>
              </a:rPr>
              <a:t>获取结果集函数的格式如下：</a:t>
            </a:r>
          </a:p>
          <a:p>
            <a:pPr marL="0" indent="0" eaLnBrk="1" hangingPunct="1">
              <a:lnSpc>
                <a:spcPct val="150000"/>
              </a:lnSpc>
              <a:buNone/>
            </a:pPr>
            <a:r>
              <a:rPr lang="en-GB" altLang="zh-CN" sz="1800" b="0" dirty="0">
                <a:latin typeface="Times New Roman" panose="02020603050405020304" pitchFamily="18" charset="0"/>
              </a:rPr>
              <a:t>int sqlite3_get_table( </a:t>
            </a:r>
          </a:p>
          <a:p>
            <a:pPr marL="0" indent="0" eaLnBrk="1" hangingPunct="1">
              <a:lnSpc>
                <a:spcPct val="150000"/>
              </a:lnSpc>
              <a:buNone/>
            </a:pPr>
            <a:r>
              <a:rPr lang="en-GB" altLang="zh-CN" sz="1800" b="0" dirty="0">
                <a:latin typeface="Times New Roman" panose="02020603050405020304" pitchFamily="18" charset="0"/>
              </a:rPr>
              <a:t>sqlite3*,          /* </a:t>
            </a:r>
            <a:r>
              <a:rPr lang="zh-CN" altLang="en-GB" sz="1800" b="0" dirty="0">
                <a:latin typeface="Times New Roman" panose="02020603050405020304" pitchFamily="18" charset="0"/>
              </a:rPr>
              <a:t>打开的数据库名称*</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err="1">
                <a:latin typeface="Times New Roman" panose="02020603050405020304" pitchFamily="18" charset="0"/>
              </a:rPr>
              <a:t>const</a:t>
            </a:r>
            <a:r>
              <a:rPr lang="en-GB" altLang="zh-CN" sz="1800" b="0" dirty="0">
                <a:latin typeface="Times New Roman" panose="02020603050405020304" pitchFamily="18" charset="0"/>
              </a:rPr>
              <a:t> char *</a:t>
            </a:r>
            <a:r>
              <a:rPr lang="en-GB" altLang="zh-CN" sz="1800" b="0" dirty="0" err="1">
                <a:latin typeface="Times New Roman" panose="02020603050405020304" pitchFamily="18" charset="0"/>
              </a:rPr>
              <a:t>sql</a:t>
            </a:r>
            <a:r>
              <a:rPr lang="en-GB" altLang="zh-CN" sz="1800" b="0" dirty="0">
                <a:latin typeface="Times New Roman" panose="02020603050405020304" pitchFamily="18" charset="0"/>
              </a:rPr>
              <a:t>,   /* </a:t>
            </a:r>
            <a:r>
              <a:rPr lang="zh-CN" altLang="en-GB" sz="1800" b="0" dirty="0">
                <a:latin typeface="Times New Roman" panose="02020603050405020304" pitchFamily="18" charset="0"/>
              </a:rPr>
              <a:t>要执行的</a:t>
            </a:r>
            <a:r>
              <a:rPr lang="en-GB" altLang="zh-CN" sz="1800" b="0" dirty="0">
                <a:latin typeface="Times New Roman" panose="02020603050405020304" pitchFamily="18" charset="0"/>
              </a:rPr>
              <a:t>SQL</a:t>
            </a:r>
            <a:r>
              <a:rPr lang="zh-CN" altLang="en-GB" sz="1800" b="0" dirty="0">
                <a:latin typeface="Times New Roman" panose="02020603050405020304" pitchFamily="18" charset="0"/>
              </a:rPr>
              <a:t>语句*</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a:latin typeface="Times New Roman" panose="02020603050405020304" pitchFamily="18" charset="0"/>
              </a:rPr>
              <a:t>char ***</a:t>
            </a:r>
            <a:r>
              <a:rPr lang="en-GB" altLang="zh-CN" sz="1800" b="0" dirty="0" err="1">
                <a:latin typeface="Times New Roman" panose="02020603050405020304" pitchFamily="18" charset="0"/>
              </a:rPr>
              <a:t>resultp</a:t>
            </a:r>
            <a:r>
              <a:rPr lang="en-GB" altLang="zh-CN" sz="1800" b="0" dirty="0">
                <a:latin typeface="Times New Roman" panose="02020603050405020304" pitchFamily="18" charset="0"/>
              </a:rPr>
              <a:t>,   /* </a:t>
            </a:r>
            <a:r>
              <a:rPr lang="zh-CN" altLang="en-GB" sz="1800" b="0" dirty="0">
                <a:latin typeface="Times New Roman" panose="02020603050405020304" pitchFamily="18" charset="0"/>
              </a:rPr>
              <a:t>结果集*</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a:latin typeface="Times New Roman" panose="02020603050405020304" pitchFamily="18" charset="0"/>
              </a:rPr>
              <a:t>int *</a:t>
            </a:r>
            <a:r>
              <a:rPr lang="en-GB" altLang="zh-CN" sz="1800" b="0" dirty="0" err="1">
                <a:latin typeface="Times New Roman" panose="02020603050405020304" pitchFamily="18" charset="0"/>
              </a:rPr>
              <a:t>nrow</a:t>
            </a:r>
            <a:r>
              <a:rPr lang="en-GB" altLang="zh-CN" sz="1800" b="0" dirty="0">
                <a:latin typeface="Times New Roman" panose="02020603050405020304" pitchFamily="18" charset="0"/>
              </a:rPr>
              <a:t>,         /* </a:t>
            </a:r>
            <a:r>
              <a:rPr lang="zh-CN" altLang="en-GB" sz="1800" b="0" dirty="0">
                <a:latin typeface="Times New Roman" panose="02020603050405020304" pitchFamily="18" charset="0"/>
              </a:rPr>
              <a:t>结果集的行数*</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a:latin typeface="Times New Roman" panose="02020603050405020304" pitchFamily="18" charset="0"/>
              </a:rPr>
              <a:t>int *</a:t>
            </a:r>
            <a:r>
              <a:rPr lang="en-GB" altLang="zh-CN" sz="1800" b="0" dirty="0" err="1">
                <a:latin typeface="Times New Roman" panose="02020603050405020304" pitchFamily="18" charset="0"/>
              </a:rPr>
              <a:t>ncolumn</a:t>
            </a:r>
            <a:r>
              <a:rPr lang="en-GB" altLang="zh-CN" sz="1800" b="0" dirty="0">
                <a:latin typeface="Times New Roman" panose="02020603050405020304" pitchFamily="18" charset="0"/>
              </a:rPr>
              <a:t>,      /* </a:t>
            </a:r>
            <a:r>
              <a:rPr lang="zh-CN" altLang="en-GB" sz="1800" b="0" dirty="0">
                <a:latin typeface="Times New Roman" panose="02020603050405020304" pitchFamily="18" charset="0"/>
              </a:rPr>
              <a:t>结果集的列数*</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a:latin typeface="Times New Roman" panose="02020603050405020304" pitchFamily="18" charset="0"/>
              </a:rPr>
              <a:t>char **</a:t>
            </a:r>
            <a:r>
              <a:rPr lang="en-GB" altLang="zh-CN" sz="1800" b="0" dirty="0" err="1">
                <a:latin typeface="Times New Roman" panose="02020603050405020304" pitchFamily="18" charset="0"/>
              </a:rPr>
              <a:t>errmsg</a:t>
            </a:r>
            <a:r>
              <a:rPr lang="en-GB" altLang="zh-CN" sz="1800" b="0" dirty="0">
                <a:latin typeface="Times New Roman" panose="02020603050405020304" pitchFamily="18" charset="0"/>
              </a:rPr>
              <a:t>      /* </a:t>
            </a:r>
            <a:r>
              <a:rPr lang="zh-CN" altLang="en-GB" sz="1800" b="0" dirty="0">
                <a:latin typeface="Times New Roman" panose="02020603050405020304" pitchFamily="18" charset="0"/>
              </a:rPr>
              <a:t>错误信息*</a:t>
            </a:r>
            <a:r>
              <a:rPr lang="en-GB" altLang="zh-CN" sz="1800" b="0" dirty="0">
                <a:latin typeface="Times New Roman" panose="02020603050405020304" pitchFamily="18" charset="0"/>
              </a:rPr>
              <a:t>/ </a:t>
            </a:r>
          </a:p>
          <a:p>
            <a:pPr marL="0" indent="0" eaLnBrk="1" hangingPunct="1">
              <a:lnSpc>
                <a:spcPct val="150000"/>
              </a:lnSpc>
              <a:buNone/>
            </a:pPr>
            <a:r>
              <a:rPr lang="en-GB" altLang="zh-CN" sz="1800" b="0" dirty="0">
                <a:latin typeface="Times New Roman" panose="02020603050405020304" pitchFamily="18" charset="0"/>
              </a:rPr>
              <a:t>); </a:t>
            </a:r>
          </a:p>
          <a:p>
            <a:pPr marL="0" indent="0" eaLnBrk="1" hangingPunct="1">
              <a:lnSpc>
                <a:spcPct val="150000"/>
              </a:lnSpc>
              <a:buNone/>
            </a:pPr>
            <a:r>
              <a:rPr lang="zh-CN" altLang="en-GB" sz="1800" b="0" dirty="0">
                <a:latin typeface="Times New Roman" panose="02020603050405020304" pitchFamily="18" charset="0"/>
              </a:rPr>
              <a:t>对数据库进行查询操作时，可以通过该函数来获取结果集。该函数的入口参数为查询的</a:t>
            </a:r>
            <a:r>
              <a:rPr lang="en-GB" altLang="zh-CN" sz="1800" b="0" dirty="0">
                <a:latin typeface="Times New Roman" panose="02020603050405020304" pitchFamily="18" charset="0"/>
              </a:rPr>
              <a:t>SQL</a:t>
            </a:r>
            <a:r>
              <a:rPr lang="zh-CN" altLang="en-GB" sz="1800" b="0" dirty="0">
                <a:latin typeface="Times New Roman" panose="02020603050405020304" pitchFamily="18" charset="0"/>
              </a:rPr>
              <a:t>语句，出口参数</a:t>
            </a:r>
            <a:r>
              <a:rPr lang="zh-CN" altLang="en-GB" sz="1800" dirty="0">
                <a:solidFill>
                  <a:srgbClr val="FF0000"/>
                </a:solidFill>
                <a:latin typeface="Times New Roman" panose="02020603050405020304" pitchFamily="18" charset="0"/>
              </a:rPr>
              <a:t>有二维数据指针，指示查询结果的内容，还有结果集的行数和列数</a:t>
            </a:r>
            <a:r>
              <a:rPr lang="zh-CN" altLang="en-GB" sz="1800" b="0" dirty="0">
                <a:latin typeface="Times New Roman" panose="02020603050405020304" pitchFamily="18" charset="0"/>
              </a:rPr>
              <a:t>，这里面的行数为纯记录的条数，但是</a:t>
            </a:r>
            <a:r>
              <a:rPr lang="en-GB" altLang="zh-CN" sz="1800" b="0" dirty="0" err="1">
                <a:latin typeface="Times New Roman" panose="02020603050405020304" pitchFamily="18" charset="0"/>
              </a:rPr>
              <a:t>resultp</a:t>
            </a:r>
            <a:r>
              <a:rPr lang="zh-CN" altLang="en-GB" sz="1800" b="0" dirty="0">
                <a:latin typeface="Times New Roman" panose="02020603050405020304" pitchFamily="18" charset="0"/>
              </a:rPr>
              <a:t>数组里包含一行字段名的值。 </a:t>
            </a:r>
            <a:endParaRPr lang="zh-CN" altLang="en-US" sz="1800" b="0" dirty="0">
              <a:latin typeface="Times New Roman" panose="02020603050405020304" pitchFamily="18" charset="0"/>
            </a:endParaRPr>
          </a:p>
        </p:txBody>
      </p:sp>
      <p:sp>
        <p:nvSpPr>
          <p:cNvPr id="2" name="标题 1">
            <a:extLst>
              <a:ext uri="{FF2B5EF4-FFF2-40B4-BE49-F238E27FC236}">
                <a16:creationId xmlns:a16="http://schemas.microsoft.com/office/drawing/2014/main" id="{3CB6D45B-790F-3936-0FA4-83A2686F4CC7}"/>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28ED2891-270A-667B-AB84-7D21EDA99F08}"/>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551384" y="981075"/>
            <a:ext cx="11233248" cy="4895850"/>
          </a:xfrm>
        </p:spPr>
        <p:txBody>
          <a:bodyPr/>
          <a:lstStyle/>
          <a:p>
            <a:pPr algn="just" eaLnBrk="1" hangingPunct="1">
              <a:lnSpc>
                <a:spcPct val="150000"/>
              </a:lnSpc>
            </a:pPr>
            <a:r>
              <a:rPr lang="zh-CN" altLang="en-GB" b="0" dirty="0">
                <a:latin typeface="Times New Roman" panose="02020603050405020304" pitchFamily="18" charset="0"/>
              </a:rPr>
              <a:t>嵌入式数据库的名称来自其独特的运行模式。</a:t>
            </a:r>
          </a:p>
          <a:p>
            <a:pPr algn="just" eaLnBrk="1" hangingPunct="1">
              <a:lnSpc>
                <a:spcPct val="150000"/>
              </a:lnSpc>
            </a:pPr>
            <a:r>
              <a:rPr lang="zh-CN" altLang="en-GB" b="0" dirty="0">
                <a:latin typeface="Times New Roman" panose="02020603050405020304" pitchFamily="18" charset="0"/>
              </a:rPr>
              <a:t>这种数据库嵌入到了应用程序进程中，消除了与客户机服务器配置相关的开销。</a:t>
            </a:r>
          </a:p>
          <a:p>
            <a:pPr algn="just" eaLnBrk="1" hangingPunct="1">
              <a:lnSpc>
                <a:spcPct val="150000"/>
              </a:lnSpc>
            </a:pPr>
            <a:r>
              <a:rPr lang="zh-CN" altLang="en-GB" dirty="0">
                <a:solidFill>
                  <a:srgbClr val="FF0000"/>
                </a:solidFill>
                <a:latin typeface="Times New Roman" panose="02020603050405020304" pitchFamily="18" charset="0"/>
              </a:rPr>
              <a:t>轻量级，需要内存少。代码编写精简，运行速度快。</a:t>
            </a:r>
          </a:p>
          <a:p>
            <a:pPr algn="just" eaLnBrk="1" hangingPunct="1">
              <a:lnSpc>
                <a:spcPct val="150000"/>
              </a:lnSpc>
            </a:pPr>
            <a:r>
              <a:rPr lang="zh-CN" altLang="en-GB" b="0" dirty="0">
                <a:latin typeface="Times New Roman" panose="02020603050405020304" pitchFamily="18" charset="0"/>
              </a:rPr>
              <a:t>嵌入式运行模式允许嵌入式数据库通过 </a:t>
            </a:r>
            <a:r>
              <a:rPr lang="en-GB" altLang="zh-CN" b="0" dirty="0">
                <a:latin typeface="Times New Roman" panose="02020603050405020304" pitchFamily="18" charset="0"/>
              </a:rPr>
              <a:t>SQL </a:t>
            </a:r>
            <a:r>
              <a:rPr lang="zh-CN" altLang="en-GB" b="0" dirty="0">
                <a:latin typeface="Times New Roman" panose="02020603050405020304" pitchFamily="18" charset="0"/>
              </a:rPr>
              <a:t>来轻松管理应用程序数据，而不依靠原始的文本文件。嵌入式数据库还提供零配置运行模式，这样可以启用其中一个并运行一个快照。 </a:t>
            </a:r>
          </a:p>
        </p:txBody>
      </p:sp>
      <p:sp>
        <p:nvSpPr>
          <p:cNvPr id="2" name="标题 1">
            <a:extLst>
              <a:ext uri="{FF2B5EF4-FFF2-40B4-BE49-F238E27FC236}">
                <a16:creationId xmlns:a16="http://schemas.microsoft.com/office/drawing/2014/main" id="{7D0909EB-B2F5-BE13-EC78-409990043FC3}"/>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96919263-AEA4-A02C-1416-FD8E4FC27207}"/>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263352" y="764704"/>
            <a:ext cx="11665296" cy="5472608"/>
          </a:xfrm>
        </p:spPr>
        <p:txBody>
          <a:bodyPr/>
          <a:lstStyle/>
          <a:p>
            <a:pPr marL="0" indent="0" eaLnBrk="1" hangingPunct="1">
              <a:lnSpc>
                <a:spcPct val="150000"/>
              </a:lnSpc>
              <a:buNone/>
            </a:pPr>
            <a:r>
              <a:rPr lang="en-GB" altLang="zh-CN" sz="2000" dirty="0">
                <a:latin typeface="Times New Roman" panose="02020603050405020304" pitchFamily="18" charset="0"/>
              </a:rPr>
              <a:t>7.</a:t>
            </a:r>
            <a:r>
              <a:rPr lang="zh-CN" altLang="en-GB" sz="2000" dirty="0">
                <a:latin typeface="Times New Roman" panose="02020603050405020304" pitchFamily="18" charset="0"/>
              </a:rPr>
              <a:t>释放结果集</a:t>
            </a:r>
          </a:p>
          <a:p>
            <a:pPr marL="0" indent="0" eaLnBrk="1" hangingPunct="1">
              <a:lnSpc>
                <a:spcPct val="150000"/>
              </a:lnSpc>
              <a:buNone/>
            </a:pPr>
            <a:r>
              <a:rPr lang="zh-CN" altLang="en-GB" sz="2000" b="0" dirty="0">
                <a:latin typeface="Times New Roman" panose="02020603050405020304" pitchFamily="18" charset="0"/>
              </a:rPr>
              <a:t>释放结果集函数格式如下：</a:t>
            </a:r>
          </a:p>
          <a:p>
            <a:pPr marL="0" indent="0" eaLnBrk="1" hangingPunct="1">
              <a:lnSpc>
                <a:spcPct val="150000"/>
              </a:lnSpc>
              <a:buNone/>
            </a:pPr>
            <a:r>
              <a:rPr lang="en-GB" altLang="zh-CN" sz="2000" b="0" dirty="0">
                <a:latin typeface="Times New Roman" panose="02020603050405020304" pitchFamily="18" charset="0"/>
              </a:rPr>
              <a:t>int sqlite3_free_table(char **result);</a:t>
            </a:r>
          </a:p>
          <a:p>
            <a:pPr marL="0" indent="0" eaLnBrk="1" hangingPunct="1">
              <a:lnSpc>
                <a:spcPct val="150000"/>
              </a:lnSpc>
              <a:buNone/>
            </a:pPr>
            <a:r>
              <a:rPr lang="zh-CN" altLang="en-GB" sz="2000" b="0" dirty="0">
                <a:latin typeface="Times New Roman" panose="02020603050405020304" pitchFamily="18" charset="0"/>
              </a:rPr>
              <a:t>释放</a:t>
            </a:r>
            <a:r>
              <a:rPr lang="en-GB" altLang="zh-CN" sz="2000" b="0" dirty="0">
                <a:latin typeface="Times New Roman" panose="02020603050405020304" pitchFamily="18" charset="0"/>
              </a:rPr>
              <a:t>sqlite3_get_table()</a:t>
            </a:r>
            <a:r>
              <a:rPr lang="zh-CN" altLang="en-GB" sz="2000" b="0" dirty="0">
                <a:latin typeface="Times New Roman" panose="02020603050405020304" pitchFamily="18" charset="0"/>
              </a:rPr>
              <a:t>函数所分配的</a:t>
            </a:r>
            <a:r>
              <a:rPr lang="zh-CN" altLang="en-GB" sz="2000" dirty="0">
                <a:solidFill>
                  <a:srgbClr val="FF0000"/>
                </a:solidFill>
                <a:latin typeface="Times New Roman" panose="02020603050405020304" pitchFamily="18" charset="0"/>
              </a:rPr>
              <a:t>内存空间</a:t>
            </a:r>
            <a:r>
              <a:rPr lang="zh-CN" altLang="en-GB" sz="2000" b="0" dirty="0">
                <a:latin typeface="Times New Roman" panose="02020603050405020304" pitchFamily="18" charset="0"/>
              </a:rPr>
              <a:t>。</a:t>
            </a:r>
          </a:p>
          <a:p>
            <a:pPr marL="0" indent="0" eaLnBrk="1" hangingPunct="1">
              <a:lnSpc>
                <a:spcPct val="150000"/>
              </a:lnSpc>
              <a:buNone/>
            </a:pPr>
            <a:r>
              <a:rPr lang="en-US" altLang="zh-CN" sz="2000" dirty="0">
                <a:latin typeface="Times New Roman" panose="02020603050405020304" pitchFamily="18" charset="0"/>
              </a:rPr>
              <a:t>8.</a:t>
            </a:r>
            <a:r>
              <a:rPr lang="zh-CN" altLang="en-GB" sz="2000" dirty="0">
                <a:latin typeface="Times New Roman" panose="02020603050405020304" pitchFamily="18" charset="0"/>
              </a:rPr>
              <a:t>声明</a:t>
            </a:r>
            <a:r>
              <a:rPr lang="en-GB" altLang="zh-CN" sz="2000" dirty="0">
                <a:latin typeface="Times New Roman" panose="02020603050405020304" pitchFamily="18" charset="0"/>
              </a:rPr>
              <a:t>SQL</a:t>
            </a:r>
            <a:r>
              <a:rPr lang="zh-CN" altLang="en-GB" sz="2000" dirty="0">
                <a:latin typeface="Times New Roman" panose="02020603050405020304" pitchFamily="18" charset="0"/>
              </a:rPr>
              <a:t>语句</a:t>
            </a:r>
          </a:p>
          <a:p>
            <a:pPr marL="0" indent="0" eaLnBrk="1" hangingPunct="1">
              <a:lnSpc>
                <a:spcPct val="150000"/>
              </a:lnSpc>
              <a:buNone/>
            </a:pPr>
            <a:r>
              <a:rPr lang="zh-CN" altLang="en-GB" sz="2000" b="0" dirty="0">
                <a:latin typeface="Times New Roman" panose="02020603050405020304" pitchFamily="18" charset="0"/>
              </a:rPr>
              <a:t>声明</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语句的函数格式如下：</a:t>
            </a:r>
          </a:p>
          <a:p>
            <a:pPr marL="0" indent="0" eaLnBrk="1" hangingPunct="1">
              <a:lnSpc>
                <a:spcPct val="150000"/>
              </a:lnSpc>
              <a:buNone/>
            </a:pPr>
            <a:r>
              <a:rPr lang="en-GB" altLang="zh-CN" sz="2000" b="0" dirty="0">
                <a:latin typeface="Times New Roman" panose="02020603050405020304" pitchFamily="18" charset="0"/>
              </a:rPr>
              <a:t>int sqlite3_prepare(sqlite3*, </a:t>
            </a:r>
            <a:r>
              <a:rPr lang="en-GB" altLang="zh-CN" sz="2000" b="0" dirty="0" err="1">
                <a:latin typeface="Times New Roman" panose="02020603050405020304" pitchFamily="18" charset="0"/>
              </a:rPr>
              <a:t>const</a:t>
            </a:r>
            <a:r>
              <a:rPr lang="en-GB" altLang="zh-CN" sz="2000" b="0" dirty="0">
                <a:latin typeface="Times New Roman" panose="02020603050405020304" pitchFamily="18" charset="0"/>
              </a:rPr>
              <a:t> char*, int, sqlite3_stmt**, </a:t>
            </a:r>
            <a:r>
              <a:rPr lang="en-GB" altLang="zh-CN" sz="2000" b="0" dirty="0" err="1">
                <a:latin typeface="Times New Roman" panose="02020603050405020304" pitchFamily="18" charset="0"/>
              </a:rPr>
              <a:t>const</a:t>
            </a:r>
            <a:r>
              <a:rPr lang="en-GB" altLang="zh-CN" sz="2000" b="0" dirty="0">
                <a:latin typeface="Times New Roman" panose="02020603050405020304" pitchFamily="18" charset="0"/>
              </a:rPr>
              <a:t> char**);</a:t>
            </a:r>
          </a:p>
          <a:p>
            <a:pPr marL="0" indent="0" eaLnBrk="1" hangingPunct="1">
              <a:lnSpc>
                <a:spcPct val="150000"/>
              </a:lnSpc>
              <a:buNone/>
            </a:pPr>
            <a:r>
              <a:rPr lang="zh-CN" altLang="en-GB" sz="2000" b="0" dirty="0">
                <a:latin typeface="Times New Roman" panose="02020603050405020304" pitchFamily="18" charset="0"/>
              </a:rPr>
              <a:t>该接口把一条</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语句</a:t>
            </a:r>
            <a:r>
              <a:rPr lang="zh-CN" altLang="en-GB" sz="2000" dirty="0">
                <a:solidFill>
                  <a:srgbClr val="FF0000"/>
                </a:solidFill>
                <a:latin typeface="Times New Roman" panose="02020603050405020304" pitchFamily="18" charset="0"/>
              </a:rPr>
              <a:t>编译成字节码留给后面的执行函数</a:t>
            </a:r>
            <a:r>
              <a:rPr lang="zh-CN" altLang="en-GB" sz="2000" b="0" dirty="0">
                <a:latin typeface="Times New Roman" panose="02020603050405020304" pitchFamily="18" charset="0"/>
              </a:rPr>
              <a:t>，使用该接口访问数据库是当前比较好的一种方法。（</a:t>
            </a:r>
            <a:r>
              <a:rPr lang="zh-CN" altLang="en-US" sz="2000" b="0" dirty="0">
                <a:latin typeface="Times New Roman" panose="02020603050405020304" pitchFamily="18" charset="0"/>
              </a:rPr>
              <a:t>针对重复语句，例如连续的</a:t>
            </a:r>
            <a:r>
              <a:rPr lang="en-US" altLang="zh-CN" sz="2000" b="0" dirty="0">
                <a:latin typeface="Times New Roman" panose="02020603050405020304" pitchFamily="18" charset="0"/>
              </a:rPr>
              <a:t>insert</a:t>
            </a:r>
            <a:r>
              <a:rPr lang="zh-CN" altLang="en-US" sz="2000" b="0" dirty="0">
                <a:latin typeface="Times New Roman" panose="02020603050405020304" pitchFamily="18" charset="0"/>
              </a:rPr>
              <a:t>）</a:t>
            </a:r>
          </a:p>
        </p:txBody>
      </p:sp>
      <p:sp>
        <p:nvSpPr>
          <p:cNvPr id="2" name="标题 1">
            <a:extLst>
              <a:ext uri="{FF2B5EF4-FFF2-40B4-BE49-F238E27FC236}">
                <a16:creationId xmlns:a16="http://schemas.microsoft.com/office/drawing/2014/main" id="{D307175B-01B8-9339-C420-86812BF64507}"/>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084AA18A-5EC7-F9E0-8C26-72C3B6B8A75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191344" y="1124744"/>
            <a:ext cx="11809312" cy="5040313"/>
          </a:xfrm>
        </p:spPr>
        <p:txBody>
          <a:bodyPr/>
          <a:lstStyle/>
          <a:p>
            <a:pPr marL="0" indent="0" eaLnBrk="1" hangingPunct="1">
              <a:lnSpc>
                <a:spcPct val="150000"/>
              </a:lnSpc>
              <a:buNone/>
            </a:pPr>
            <a:r>
              <a:rPr lang="en-GB" altLang="zh-CN" sz="2000" dirty="0">
                <a:latin typeface="Times New Roman" panose="02020603050405020304" pitchFamily="18" charset="0"/>
              </a:rPr>
              <a:t>9.</a:t>
            </a:r>
            <a:r>
              <a:rPr lang="zh-CN" altLang="en-GB" sz="2000" dirty="0">
                <a:latin typeface="Times New Roman" panose="02020603050405020304" pitchFamily="18" charset="0"/>
              </a:rPr>
              <a:t>销毁</a:t>
            </a:r>
            <a:r>
              <a:rPr lang="en-GB" altLang="zh-CN" sz="2000" dirty="0">
                <a:latin typeface="Times New Roman" panose="02020603050405020304" pitchFamily="18" charset="0"/>
              </a:rPr>
              <a:t>SQL</a:t>
            </a:r>
            <a:r>
              <a:rPr lang="zh-CN" altLang="en-GB" sz="2000" dirty="0">
                <a:latin typeface="Times New Roman" panose="02020603050405020304" pitchFamily="18" charset="0"/>
              </a:rPr>
              <a:t>声明</a:t>
            </a:r>
          </a:p>
          <a:p>
            <a:pPr marL="0" indent="0" eaLnBrk="1" hangingPunct="1">
              <a:lnSpc>
                <a:spcPct val="150000"/>
              </a:lnSpc>
              <a:buNone/>
            </a:pPr>
            <a:r>
              <a:rPr lang="en-GB" altLang="zh-CN" sz="2000" b="0" dirty="0">
                <a:latin typeface="Times New Roman" panose="02020603050405020304" pitchFamily="18" charset="0"/>
              </a:rPr>
              <a:t>int sqlite3_finalize(sqlite3_stmt*); </a:t>
            </a:r>
          </a:p>
          <a:p>
            <a:pPr marL="0" indent="0" eaLnBrk="1" hangingPunct="1">
              <a:lnSpc>
                <a:spcPct val="150000"/>
              </a:lnSpc>
              <a:buNone/>
            </a:pPr>
            <a:r>
              <a:rPr lang="zh-CN" altLang="en-GB" sz="2000" b="0" dirty="0">
                <a:latin typeface="Times New Roman" panose="02020603050405020304" pitchFamily="18" charset="0"/>
              </a:rPr>
              <a:t>该函数将销毁一个准备好的</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声明， 在数据库关闭之前，所有准备好的声明都必须被释放销毁</a:t>
            </a:r>
            <a:r>
              <a:rPr lang="en-GB" altLang="zh-CN" sz="2000" b="0" dirty="0">
                <a:latin typeface="Times New Roman" panose="02020603050405020304" pitchFamily="18" charset="0"/>
              </a:rPr>
              <a:t>. </a:t>
            </a:r>
          </a:p>
          <a:p>
            <a:pPr marL="0" indent="0" eaLnBrk="1" hangingPunct="1">
              <a:lnSpc>
                <a:spcPct val="150000"/>
              </a:lnSpc>
              <a:buNone/>
            </a:pPr>
            <a:r>
              <a:rPr lang="en-GB" altLang="zh-CN" sz="2000" dirty="0">
                <a:latin typeface="Times New Roman" panose="02020603050405020304" pitchFamily="18" charset="0"/>
              </a:rPr>
              <a:t>10</a:t>
            </a:r>
            <a:r>
              <a:rPr lang="zh-CN" altLang="en-GB" sz="2000" dirty="0">
                <a:latin typeface="Times New Roman" panose="02020603050405020304" pitchFamily="18" charset="0"/>
              </a:rPr>
              <a:t>．重置</a:t>
            </a:r>
            <a:r>
              <a:rPr lang="en-GB" altLang="zh-CN" sz="2000" dirty="0">
                <a:latin typeface="Times New Roman" panose="02020603050405020304" pitchFamily="18" charset="0"/>
              </a:rPr>
              <a:t>SQL</a:t>
            </a:r>
            <a:r>
              <a:rPr lang="zh-CN" altLang="en-GB" sz="2000" dirty="0">
                <a:latin typeface="Times New Roman" panose="02020603050405020304" pitchFamily="18" charset="0"/>
              </a:rPr>
              <a:t>声明</a:t>
            </a:r>
          </a:p>
          <a:p>
            <a:pPr marL="0" indent="0" eaLnBrk="1" hangingPunct="1">
              <a:lnSpc>
                <a:spcPct val="150000"/>
              </a:lnSpc>
              <a:buNone/>
            </a:pPr>
            <a:r>
              <a:rPr lang="zh-CN" altLang="en-GB" sz="2000" b="0" dirty="0">
                <a:latin typeface="Times New Roman" panose="02020603050405020304" pitchFamily="18" charset="0"/>
              </a:rPr>
              <a:t>重置</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声明的函数格式如下：</a:t>
            </a:r>
          </a:p>
          <a:p>
            <a:pPr marL="0" indent="0" eaLnBrk="1" hangingPunct="1">
              <a:lnSpc>
                <a:spcPct val="150000"/>
              </a:lnSpc>
              <a:buNone/>
            </a:pPr>
            <a:r>
              <a:rPr lang="en-GB" altLang="zh-CN" sz="2000" b="0" dirty="0">
                <a:latin typeface="Times New Roman" panose="02020603050405020304" pitchFamily="18" charset="0"/>
              </a:rPr>
              <a:t>int sqlite3_reset(sqlite3_stmt*); </a:t>
            </a:r>
          </a:p>
          <a:p>
            <a:pPr marL="0" indent="0" eaLnBrk="1" hangingPunct="1">
              <a:lnSpc>
                <a:spcPct val="150000"/>
              </a:lnSpc>
              <a:buNone/>
            </a:pPr>
            <a:r>
              <a:rPr lang="zh-CN" altLang="en-GB" sz="2000" b="0" dirty="0">
                <a:latin typeface="Times New Roman" panose="02020603050405020304" pitchFamily="18" charset="0"/>
              </a:rPr>
              <a:t>函数用来重置一个</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声明的状态，使得它可以被再次执行。</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00541F63-FB31-1CA4-4347-CA1A1F158838}"/>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592976CB-7771-7E95-48D4-A40FCB3F1A1C}"/>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63352" y="743632"/>
            <a:ext cx="10972800" cy="574675"/>
          </a:xfrm>
        </p:spPr>
        <p:txBody>
          <a:bodyPr/>
          <a:lstStyle/>
          <a:p>
            <a:pPr eaLnBrk="1" hangingPunct="1"/>
            <a:r>
              <a:rPr lang="en-GB" altLang="zh-CN" sz="2800" dirty="0">
                <a:latin typeface="Times New Roman" panose="02020603050405020304" pitchFamily="18" charset="0"/>
              </a:rPr>
              <a:t>2.6 SQLite</a:t>
            </a:r>
            <a:r>
              <a:rPr lang="zh-CN" altLang="en-GB" sz="2800" dirty="0">
                <a:latin typeface="Times New Roman" panose="02020603050405020304" pitchFamily="18" charset="0"/>
              </a:rPr>
              <a:t>实例分析 </a:t>
            </a:r>
            <a:endParaRPr lang="zh-CN" altLang="en-US" sz="2800" dirty="0">
              <a:latin typeface="Times New Roman" panose="02020603050405020304" pitchFamily="18" charset="0"/>
            </a:endParaRPr>
          </a:p>
        </p:txBody>
      </p:sp>
      <p:sp>
        <p:nvSpPr>
          <p:cNvPr id="110595" name="Text Box 4"/>
          <p:cNvSpPr>
            <a:spLocks noGrp="1" noChangeArrowheads="1"/>
          </p:cNvSpPr>
          <p:nvPr>
            <p:ph idx="1"/>
          </p:nvPr>
        </p:nvSpPr>
        <p:spPr>
          <a:xfrm>
            <a:off x="407368" y="1772816"/>
            <a:ext cx="10225039" cy="4054214"/>
          </a:xfrm>
          <a:solidFill>
            <a:srgbClr val="DDDDDD"/>
          </a:solidFill>
        </p:spPr>
        <p:txBody>
          <a:bodyPr>
            <a:normAutofit fontScale="70000" lnSpcReduction="20000"/>
          </a:bodyPr>
          <a:lstStyle/>
          <a:p>
            <a:pPr marL="0" indent="0" eaLnBrk="1" hangingPunct="1">
              <a:lnSpc>
                <a:spcPct val="120000"/>
              </a:lnSpc>
              <a:buNone/>
            </a:pPr>
            <a:r>
              <a:rPr lang="en-US" altLang="zh-CN" sz="2000" b="0" dirty="0">
                <a:solidFill>
                  <a:srgbClr val="000000"/>
                </a:solidFill>
                <a:latin typeface="Times New Roman" panose="02020603050405020304" pitchFamily="18" charset="0"/>
              </a:rPr>
              <a:t>/***</a:t>
            </a:r>
            <a:r>
              <a:rPr lang="it-IT" altLang="zh-CN" sz="2000" b="0" dirty="0">
                <a:solidFill>
                  <a:schemeClr val="tx1"/>
                </a:solidFill>
                <a:ea typeface="楷体" panose="02010609060101010101" pitchFamily="49" charset="-122"/>
              </a:rPr>
              <a:t> sqlite3</a:t>
            </a:r>
            <a:r>
              <a:rPr lang="en-US" altLang="zh-CN" sz="2000" b="0" dirty="0" err="1">
                <a:solidFill>
                  <a:schemeClr val="tx1"/>
                </a:solidFill>
                <a:ea typeface="楷体" panose="02010609060101010101" pitchFamily="49" charset="-122"/>
              </a:rPr>
              <a:t>example</a:t>
            </a:r>
            <a:r>
              <a:rPr lang="en-US" altLang="zh-CN" sz="2000" b="0" dirty="0" err="1">
                <a:solidFill>
                  <a:srgbClr val="000000"/>
                </a:solidFill>
                <a:latin typeface="Times New Roman" panose="02020603050405020304" pitchFamily="18" charset="0"/>
              </a:rPr>
              <a:t>.c</a:t>
            </a:r>
            <a:r>
              <a:rPr lang="en-US" altLang="zh-CN" sz="2000" b="0" dirty="0">
                <a:solidFill>
                  <a:srgbClr val="000000"/>
                </a:solidFill>
                <a:latin typeface="Times New Roman" panose="02020603050405020304" pitchFamily="18" charset="0"/>
              </a:rPr>
              <a:t>*****/</a:t>
            </a:r>
          </a:p>
          <a:p>
            <a:pPr marL="0" indent="0" eaLnBrk="1" hangingPunct="1">
              <a:lnSpc>
                <a:spcPct val="120000"/>
              </a:lnSpc>
              <a:buNone/>
            </a:pPr>
            <a:r>
              <a:rPr lang="en-US" altLang="zh-CN" sz="2000" b="0" dirty="0">
                <a:solidFill>
                  <a:srgbClr val="000000"/>
                </a:solidFill>
                <a:latin typeface="Times New Roman" panose="02020603050405020304" pitchFamily="18" charset="0"/>
              </a:rPr>
              <a:t>#include&lt;stdio.h&gt;</a:t>
            </a:r>
          </a:p>
          <a:p>
            <a:pPr marL="0" indent="0" eaLnBrk="1" hangingPunct="1">
              <a:lnSpc>
                <a:spcPct val="120000"/>
              </a:lnSpc>
              <a:buNone/>
            </a:pPr>
            <a:r>
              <a:rPr lang="en-US" altLang="zh-CN" sz="2000" b="0" dirty="0">
                <a:solidFill>
                  <a:srgbClr val="000000"/>
                </a:solidFill>
                <a:latin typeface="Times New Roman" panose="02020603050405020304" pitchFamily="18" charset="0"/>
              </a:rPr>
              <a:t>#include&lt;sqlite3.h&gt;</a:t>
            </a:r>
          </a:p>
          <a:p>
            <a:pPr marL="0" indent="0" eaLnBrk="1" hangingPunct="1">
              <a:lnSpc>
                <a:spcPct val="120000"/>
              </a:lnSpc>
              <a:buNone/>
            </a:pPr>
            <a:r>
              <a:rPr lang="en-US" altLang="zh-CN" sz="2000" b="0" dirty="0">
                <a:solidFill>
                  <a:srgbClr val="000000"/>
                </a:solidFill>
                <a:latin typeface="Times New Roman" panose="02020603050405020304" pitchFamily="18" charset="0"/>
              </a:rPr>
              <a:t>int main()</a:t>
            </a:r>
          </a:p>
          <a:p>
            <a:pPr marL="0" indent="0" eaLnBrk="1" hangingPunct="1">
              <a:lnSpc>
                <a:spcPct val="120000"/>
              </a:lnSpc>
              <a:buNone/>
            </a:pPr>
            <a:r>
              <a:rPr lang="en-US" altLang="zh-CN" sz="2000" b="0" dirty="0">
                <a:solidFill>
                  <a:srgbClr val="000000"/>
                </a:solidFill>
                <a:latin typeface="Times New Roman" panose="02020603050405020304" pitchFamily="18" charset="0"/>
              </a:rPr>
              <a:t>{	sqlite3 *</a:t>
            </a:r>
            <a:r>
              <a:rPr lang="en-US" altLang="zh-CN" sz="2000" b="0" dirty="0" err="1">
                <a:solidFill>
                  <a:srgbClr val="000000"/>
                </a:solidFill>
                <a:latin typeface="Times New Roman" panose="02020603050405020304" pitchFamily="18" charset="0"/>
              </a:rPr>
              <a:t>db</a:t>
            </a:r>
            <a:r>
              <a:rPr lang="en-US" altLang="zh-CN" sz="2000" b="0" dirty="0">
                <a:solidFill>
                  <a:srgbClr val="000000"/>
                </a:solidFill>
                <a:latin typeface="Times New Roman" panose="02020603050405020304" pitchFamily="18" charset="0"/>
              </a:rPr>
              <a:t>=NULL;</a:t>
            </a:r>
          </a:p>
          <a:p>
            <a:pPr marL="0" indent="0" eaLnBrk="1" hangingPunct="1">
              <a:lnSpc>
                <a:spcPct val="120000"/>
              </a:lnSpc>
              <a:buNone/>
            </a:pPr>
            <a:r>
              <a:rPr lang="en-US" altLang="zh-CN" sz="2000" b="0" dirty="0">
                <a:solidFill>
                  <a:srgbClr val="000000"/>
                </a:solidFill>
                <a:latin typeface="Times New Roman" panose="02020603050405020304" pitchFamily="18" charset="0"/>
              </a:rPr>
              <a:t>	int </a:t>
            </a:r>
            <a:r>
              <a:rPr lang="en-US" altLang="zh-CN" sz="2000" b="0" dirty="0" err="1">
                <a:solidFill>
                  <a:srgbClr val="000000"/>
                </a:solidFill>
                <a:latin typeface="Times New Roman" panose="02020603050405020304" pitchFamily="18" charset="0"/>
              </a:rPr>
              <a:t>rc</a:t>
            </a:r>
            <a:r>
              <a:rPr lang="en-US" altLang="zh-CN" sz="2000" b="0" dirty="0">
                <a:solidFill>
                  <a:srgbClr val="000000"/>
                </a:solidFill>
                <a:latin typeface="Times New Roman" panose="02020603050405020304" pitchFamily="18" charset="0"/>
              </a:rPr>
              <a:t>;</a:t>
            </a:r>
          </a:p>
          <a:p>
            <a:pPr marL="0" indent="0" eaLnBrk="1" hangingPunct="1">
              <a:lnSpc>
                <a:spcPct val="120000"/>
              </a:lnSpc>
              <a:buNone/>
            </a:pPr>
            <a:r>
              <a:rPr lang="en-US" altLang="zh-CN" sz="2000" b="0" dirty="0">
                <a:solidFill>
                  <a:srgbClr val="000000"/>
                </a:solidFill>
                <a:latin typeface="Times New Roman" panose="02020603050405020304" pitchFamily="18" charset="0"/>
              </a:rPr>
              <a:t>	char *</a:t>
            </a:r>
            <a:r>
              <a:rPr lang="en-US" altLang="zh-CN" sz="2000" b="0" dirty="0" err="1">
                <a:solidFill>
                  <a:srgbClr val="000000"/>
                </a:solidFill>
                <a:latin typeface="Times New Roman" panose="02020603050405020304" pitchFamily="18" charset="0"/>
              </a:rPr>
              <a:t>Errormsg</a:t>
            </a:r>
            <a:r>
              <a:rPr lang="en-US" altLang="zh-CN" sz="2000" b="0" dirty="0">
                <a:solidFill>
                  <a:srgbClr val="000000"/>
                </a:solidFill>
                <a:latin typeface="Times New Roman" panose="02020603050405020304" pitchFamily="18" charset="0"/>
              </a:rPr>
              <a:t>;</a:t>
            </a:r>
          </a:p>
          <a:p>
            <a:pPr marL="0" indent="0" eaLnBrk="1" hangingPunct="1">
              <a:lnSpc>
                <a:spcPct val="120000"/>
              </a:lnSpc>
              <a:buNone/>
            </a:pPr>
            <a:r>
              <a:rPr lang="en-US" altLang="zh-CN" sz="2000" b="0" dirty="0">
                <a:solidFill>
                  <a:srgbClr val="000000"/>
                </a:solidFill>
                <a:latin typeface="Times New Roman" panose="02020603050405020304" pitchFamily="18" charset="0"/>
              </a:rPr>
              <a:t>	int row;</a:t>
            </a:r>
          </a:p>
          <a:p>
            <a:pPr marL="0" indent="0" eaLnBrk="1" hangingPunct="1">
              <a:lnSpc>
                <a:spcPct val="120000"/>
              </a:lnSpc>
              <a:buNone/>
            </a:pPr>
            <a:r>
              <a:rPr lang="en-US" altLang="zh-CN" sz="2000" b="0" dirty="0">
                <a:solidFill>
                  <a:srgbClr val="000000"/>
                </a:solidFill>
                <a:latin typeface="Times New Roman" panose="02020603050405020304" pitchFamily="18" charset="0"/>
              </a:rPr>
              <a:t>	int col;</a:t>
            </a:r>
          </a:p>
          <a:p>
            <a:pPr marL="0" indent="0" eaLnBrk="1" hangingPunct="1">
              <a:lnSpc>
                <a:spcPct val="120000"/>
              </a:lnSpc>
              <a:buNone/>
            </a:pPr>
            <a:r>
              <a:rPr lang="en-US" altLang="zh-CN" sz="2000" b="0" dirty="0">
                <a:solidFill>
                  <a:srgbClr val="000000"/>
                </a:solidFill>
                <a:latin typeface="Times New Roman" panose="02020603050405020304" pitchFamily="18" charset="0"/>
              </a:rPr>
              <a:t>	</a:t>
            </a:r>
            <a:r>
              <a:rPr lang="sv-SE" altLang="zh-CN" sz="2000" b="0" dirty="0">
                <a:solidFill>
                  <a:srgbClr val="000000"/>
                </a:solidFill>
                <a:latin typeface="Times New Roman" panose="02020603050405020304" pitchFamily="18" charset="0"/>
              </a:rPr>
              <a:t>char **Result;</a:t>
            </a:r>
          </a:p>
          <a:p>
            <a:pPr marL="0" indent="0" eaLnBrk="1" hangingPunct="1">
              <a:lnSpc>
                <a:spcPct val="120000"/>
              </a:lnSpc>
              <a:buNone/>
            </a:pPr>
            <a:r>
              <a:rPr lang="sv-SE" altLang="zh-CN" sz="2000" b="0" dirty="0">
                <a:solidFill>
                  <a:srgbClr val="000000"/>
                </a:solidFill>
                <a:latin typeface="Times New Roman" panose="02020603050405020304" pitchFamily="18" charset="0"/>
              </a:rPr>
              <a:t>	int i=0;</a:t>
            </a:r>
          </a:p>
          <a:p>
            <a:pPr marL="0" indent="0" eaLnBrk="1" hangingPunct="1">
              <a:lnSpc>
                <a:spcPct val="120000"/>
              </a:lnSpc>
              <a:buNone/>
            </a:pPr>
            <a:r>
              <a:rPr lang="sv-SE" altLang="zh-CN" sz="2000" b="0" dirty="0">
                <a:solidFill>
                  <a:srgbClr val="000000"/>
                </a:solidFill>
                <a:latin typeface="Times New Roman" panose="02020603050405020304" pitchFamily="18" charset="0"/>
              </a:rPr>
              <a:t>	int j=0;</a:t>
            </a:r>
          </a:p>
          <a:p>
            <a:pPr marL="0" indent="0" eaLnBrk="1" hangingPunct="1">
              <a:lnSpc>
                <a:spcPct val="120000"/>
              </a:lnSpc>
              <a:buNone/>
            </a:pPr>
            <a:r>
              <a:rPr lang="sv-SE" altLang="zh-CN" sz="2000" b="0" dirty="0">
                <a:solidFill>
                  <a:srgbClr val="000000"/>
                </a:solidFill>
                <a:latin typeface="Times New Roman" panose="02020603050405020304" pitchFamily="18" charset="0"/>
              </a:rPr>
              <a:t>	</a:t>
            </a:r>
            <a:r>
              <a:rPr lang="en-US" altLang="zh-CN" sz="2000" b="0" dirty="0" err="1">
                <a:solidFill>
                  <a:srgbClr val="000000"/>
                </a:solidFill>
                <a:latin typeface="Times New Roman" panose="02020603050405020304" pitchFamily="18" charset="0"/>
              </a:rPr>
              <a:t>rc</a:t>
            </a:r>
            <a:r>
              <a:rPr lang="en-US" altLang="zh-CN" sz="2000" b="0" dirty="0">
                <a:solidFill>
                  <a:srgbClr val="000000"/>
                </a:solidFill>
                <a:latin typeface="Times New Roman" panose="02020603050405020304" pitchFamily="18" charset="0"/>
              </a:rPr>
              <a:t> =sqlite3_open("test.</a:t>
            </a:r>
            <a:r>
              <a:rPr lang="en-US" altLang="zh-CN" sz="2000" b="0" dirty="0" err="1">
                <a:solidFill>
                  <a:srgbClr val="000000"/>
                </a:solidFill>
                <a:latin typeface="Times New Roman" panose="02020603050405020304" pitchFamily="18" charset="0"/>
              </a:rPr>
              <a:t>db</a:t>
            </a:r>
            <a:r>
              <a:rPr lang="en-US" altLang="zh-CN" sz="2000" b="0" dirty="0">
                <a:solidFill>
                  <a:srgbClr val="000000"/>
                </a:solidFill>
                <a:latin typeface="Times New Roman" panose="02020603050405020304" pitchFamily="18" charset="0"/>
              </a:rPr>
              <a:t>",&amp;</a:t>
            </a:r>
            <a:r>
              <a:rPr lang="en-US" altLang="zh-CN" sz="2000" b="0" dirty="0" err="1">
                <a:solidFill>
                  <a:srgbClr val="000000"/>
                </a:solidFill>
                <a:latin typeface="Times New Roman" panose="02020603050405020304" pitchFamily="18" charset="0"/>
              </a:rPr>
              <a:t>db</a:t>
            </a:r>
            <a:r>
              <a:rPr lang="en-US" altLang="zh-CN" sz="2000" b="0" dirty="0">
                <a:solidFill>
                  <a:srgbClr val="000000"/>
                </a:solidFill>
                <a:latin typeface="Times New Roman" panose="02020603050405020304" pitchFamily="18" charset="0"/>
              </a:rPr>
              <a:t>);</a:t>
            </a:r>
          </a:p>
          <a:p>
            <a:pPr marL="0" indent="0" eaLnBrk="1" hangingPunct="1">
              <a:lnSpc>
                <a:spcPct val="120000"/>
              </a:lnSpc>
              <a:buNone/>
            </a:pPr>
            <a:r>
              <a:rPr lang="en-US" altLang="zh-CN" sz="2000" b="0" dirty="0">
                <a:solidFill>
                  <a:srgbClr val="000000"/>
                </a:solidFill>
                <a:latin typeface="Times New Roman" panose="02020603050405020304" pitchFamily="18" charset="0"/>
              </a:rPr>
              <a:t>	if(</a:t>
            </a:r>
            <a:r>
              <a:rPr lang="en-US" altLang="zh-CN" sz="2000" b="0" dirty="0" err="1">
                <a:solidFill>
                  <a:srgbClr val="000000"/>
                </a:solidFill>
                <a:latin typeface="Times New Roman" panose="02020603050405020304" pitchFamily="18" charset="0"/>
              </a:rPr>
              <a:t>rc</a:t>
            </a:r>
            <a:r>
              <a:rPr lang="en-US" altLang="zh-CN" sz="2000" b="0" dirty="0">
                <a:solidFill>
                  <a:srgbClr val="000000"/>
                </a:solidFill>
                <a:latin typeface="Times New Roman" panose="02020603050405020304" pitchFamily="18" charset="0"/>
              </a:rPr>
              <a:t>)</a:t>
            </a:r>
          </a:p>
        </p:txBody>
      </p:sp>
      <p:sp>
        <p:nvSpPr>
          <p:cNvPr id="2" name="文本框 1">
            <a:extLst>
              <a:ext uri="{FF2B5EF4-FFF2-40B4-BE49-F238E27FC236}">
                <a16:creationId xmlns:a16="http://schemas.microsoft.com/office/drawing/2014/main" id="{429F2A38-4BAB-699D-19E0-5BCFEDCC2A7C}"/>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4"/>
          <p:cNvSpPr>
            <a:spLocks noGrp="1" noChangeArrowheads="1"/>
          </p:cNvSpPr>
          <p:nvPr>
            <p:ph idx="1"/>
          </p:nvPr>
        </p:nvSpPr>
        <p:spPr>
          <a:xfrm>
            <a:off x="551384" y="1268760"/>
            <a:ext cx="10657184" cy="4968552"/>
          </a:xfrm>
          <a:solidFill>
            <a:srgbClr val="DDDDDD"/>
          </a:solidFill>
        </p:spPr>
        <p:txBody>
          <a:bodyPr/>
          <a:lstStyle/>
          <a:p>
            <a:pPr marL="0" indent="0" eaLnBrk="1" hangingPunct="1">
              <a:lnSpc>
                <a:spcPct val="120000"/>
              </a:lnSpc>
              <a:buNone/>
            </a:pPr>
            <a:r>
              <a:rPr lang="zh-CN" altLang="en-US" sz="1600" dirty="0">
                <a:solidFill>
                  <a:srgbClr val="000000"/>
                </a:solidFill>
                <a:latin typeface="Times New Roman" panose="02020603050405020304" pitchFamily="18" charset="0"/>
              </a:rPr>
              <a:t>	</a:t>
            </a:r>
            <a:r>
              <a:rPr lang="en-US" altLang="zh-CN" sz="1600" dirty="0">
                <a:solidFill>
                  <a:srgbClr val="000000"/>
                </a:solidFill>
                <a:latin typeface="Times New Roman" panose="02020603050405020304" pitchFamily="18" charset="0"/>
              </a:rPr>
              <a:t>{</a:t>
            </a:r>
            <a:r>
              <a:rPr lang="en-US" altLang="zh-CN" sz="1600" dirty="0" err="1">
                <a:solidFill>
                  <a:srgbClr val="000000"/>
                </a:solidFill>
                <a:latin typeface="Times New Roman" panose="02020603050405020304" pitchFamily="18" charset="0"/>
              </a:rPr>
              <a:t>fprintf</a:t>
            </a:r>
            <a:r>
              <a:rPr lang="en-US" altLang="zh-CN" sz="1600" dirty="0">
                <a:solidFill>
                  <a:srgbClr val="000000"/>
                </a:solidFill>
                <a:latin typeface="Times New Roman" panose="02020603050405020304" pitchFamily="18" charset="0"/>
              </a:rPr>
              <a:t>(stderr,"</a:t>
            </a:r>
            <a:r>
              <a:rPr lang="en-US" altLang="zh-CN" sz="1600" dirty="0" err="1">
                <a:solidFill>
                  <a:srgbClr val="000000"/>
                </a:solidFill>
                <a:latin typeface="Times New Roman" panose="02020603050405020304" pitchFamily="18" charset="0"/>
              </a:rPr>
              <a:t>cant,t</a:t>
            </a:r>
            <a:r>
              <a:rPr lang="en-US" altLang="zh-CN" sz="1600" dirty="0">
                <a:solidFill>
                  <a:srgbClr val="000000"/>
                </a:solidFill>
                <a:latin typeface="Times New Roman" panose="02020603050405020304" pitchFamily="18" charset="0"/>
              </a:rPr>
              <a:t> open:%s\n",sqlite3_errmsg(</a:t>
            </a:r>
            <a:r>
              <a:rPr lang="en-US" altLang="zh-CN" sz="1600" dirty="0" err="1">
                <a:solidFill>
                  <a:srgbClr val="000000"/>
                </a:solidFill>
                <a:latin typeface="Times New Roman" panose="02020603050405020304" pitchFamily="18" charset="0"/>
              </a:rPr>
              <a:t>db</a:t>
            </a:r>
            <a:r>
              <a:rPr lang="en-US" altLang="zh-CN" sz="1600" dirty="0">
                <a:solidFill>
                  <a:srgbClr val="000000"/>
                </a:solidFill>
                <a:latin typeface="Times New Roman" panose="02020603050405020304" pitchFamily="18" charset="0"/>
              </a:rPr>
              <a:t>));</a:t>
            </a:r>
          </a:p>
          <a:p>
            <a:pPr marL="0" indent="0" eaLnBrk="1" hangingPunct="1">
              <a:lnSpc>
                <a:spcPct val="120000"/>
              </a:lnSpc>
              <a:buNone/>
            </a:pPr>
            <a:r>
              <a:rPr lang="en-US" altLang="zh-CN" sz="1600" dirty="0">
                <a:solidFill>
                  <a:srgbClr val="000000"/>
                </a:solidFill>
                <a:latin typeface="Times New Roman" panose="02020603050405020304" pitchFamily="18" charset="0"/>
              </a:rPr>
              <a:t>	 sqlite3_close(</a:t>
            </a:r>
            <a:r>
              <a:rPr lang="en-US" altLang="zh-CN" sz="1600" dirty="0" err="1">
                <a:solidFill>
                  <a:srgbClr val="000000"/>
                </a:solidFill>
                <a:latin typeface="Times New Roman" panose="02020603050405020304" pitchFamily="18" charset="0"/>
              </a:rPr>
              <a:t>db</a:t>
            </a:r>
            <a:r>
              <a:rPr lang="en-US" altLang="zh-CN" sz="1600" dirty="0">
                <a:solidFill>
                  <a:srgbClr val="000000"/>
                </a:solidFill>
                <a:latin typeface="Times New Roman" panose="02020603050405020304" pitchFamily="18" charset="0"/>
              </a:rPr>
              <a:t>);</a:t>
            </a:r>
          </a:p>
          <a:p>
            <a:pPr marL="0" indent="0" eaLnBrk="1" hangingPunct="1">
              <a:lnSpc>
                <a:spcPct val="120000"/>
              </a:lnSpc>
              <a:buNone/>
            </a:pPr>
            <a:r>
              <a:rPr lang="en-US" altLang="zh-CN" sz="1600" dirty="0">
                <a:solidFill>
                  <a:srgbClr val="000000"/>
                </a:solidFill>
                <a:latin typeface="Times New Roman" panose="02020603050405020304" pitchFamily="18" charset="0"/>
              </a:rPr>
              <a:t>	 return 1;	}</a:t>
            </a:r>
          </a:p>
          <a:p>
            <a:pPr marL="0" indent="0" eaLnBrk="1" hangingPunct="1">
              <a:lnSpc>
                <a:spcPct val="120000"/>
              </a:lnSpc>
              <a:buNone/>
            </a:pPr>
            <a:r>
              <a:rPr lang="en-US" altLang="zh-CN" sz="1600" dirty="0">
                <a:solidFill>
                  <a:srgbClr val="000000"/>
                </a:solidFill>
                <a:latin typeface="Times New Roman" panose="02020603050405020304" pitchFamily="18" charset="0"/>
              </a:rPr>
              <a:t>	else</a:t>
            </a:r>
          </a:p>
          <a:p>
            <a:pPr marL="0" indent="0" eaLnBrk="1" hangingPunct="1">
              <a:lnSpc>
                <a:spcPct val="12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printf</a:t>
            </a:r>
            <a:r>
              <a:rPr lang="en-US" altLang="zh-CN" sz="1600" dirty="0">
                <a:solidFill>
                  <a:srgbClr val="000000"/>
                </a:solidFill>
                <a:latin typeface="Times New Roman" panose="02020603050405020304" pitchFamily="18" charset="0"/>
              </a:rPr>
              <a:t>("open </a:t>
            </a:r>
            <a:r>
              <a:rPr lang="en-US" altLang="zh-CN" sz="1600" dirty="0" err="1">
                <a:solidFill>
                  <a:srgbClr val="000000"/>
                </a:solidFill>
                <a:latin typeface="Times New Roman" panose="02020603050405020304" pitchFamily="18" charset="0"/>
              </a:rPr>
              <a:t>successly</a:t>
            </a:r>
            <a:r>
              <a:rPr lang="en-US" altLang="zh-CN" sz="1600" dirty="0">
                <a:solidFill>
                  <a:srgbClr val="000000"/>
                </a:solidFill>
                <a:latin typeface="Times New Roman" panose="02020603050405020304" pitchFamily="18" charset="0"/>
              </a:rPr>
              <a:t>!\n");	}</a:t>
            </a:r>
          </a:p>
          <a:p>
            <a:pPr marL="0" indent="0" eaLnBrk="1" hangingPunct="1">
              <a:lnSpc>
                <a:spcPct val="120000"/>
              </a:lnSpc>
              <a:buNone/>
            </a:pPr>
            <a:r>
              <a:rPr lang="en-US" altLang="zh-CN" sz="1600" dirty="0">
                <a:solidFill>
                  <a:srgbClr val="000000"/>
                </a:solidFill>
                <a:latin typeface="Times New Roman" panose="02020603050405020304" pitchFamily="18" charset="0"/>
              </a:rPr>
              <a:t>	char *</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="create table people(ID integer primary </a:t>
            </a:r>
            <a:r>
              <a:rPr lang="en-US" altLang="zh-CN" sz="1600" dirty="0" err="1">
                <a:solidFill>
                  <a:srgbClr val="000000"/>
                </a:solidFill>
                <a:latin typeface="Times New Roman" panose="02020603050405020304" pitchFamily="18" charset="0"/>
              </a:rPr>
              <a:t>key,name</a:t>
            </a:r>
            <a:r>
              <a:rPr lang="en-US" altLang="zh-CN" sz="1600" dirty="0">
                <a:solidFill>
                  <a:srgbClr val="000000"/>
                </a:solidFill>
                <a:latin typeface="Times New Roman" panose="02020603050405020304" pitchFamily="18" charset="0"/>
              </a:rPr>
              <a:t> varchar(10),age </a:t>
            </a:r>
            <a:r>
              <a:rPr lang="en-US" altLang="zh-CN" sz="1600" dirty="0" err="1">
                <a:solidFill>
                  <a:srgbClr val="000000"/>
                </a:solidFill>
                <a:latin typeface="Times New Roman" panose="02020603050405020304" pitchFamily="18" charset="0"/>
              </a:rPr>
              <a:t>integer,num</a:t>
            </a:r>
            <a:r>
              <a:rPr lang="en-US" altLang="zh-CN" sz="1600" dirty="0">
                <a:solidFill>
                  <a:srgbClr val="000000"/>
                </a:solidFill>
                <a:latin typeface="Times New Roman" panose="02020603050405020304" pitchFamily="18" charset="0"/>
              </a:rPr>
              <a:t> varchar(18))";</a:t>
            </a:r>
          </a:p>
          <a:p>
            <a:pPr marL="0" indent="0" eaLnBrk="1" hangingPunct="1">
              <a:lnSpc>
                <a:spcPct val="120000"/>
              </a:lnSpc>
              <a:buNone/>
            </a:pPr>
            <a:r>
              <a:rPr lang="en-US" altLang="zh-CN" sz="1600" dirty="0">
                <a:solidFill>
                  <a:srgbClr val="000000"/>
                </a:solidFill>
                <a:latin typeface="Times New Roman" panose="02020603050405020304" pitchFamily="18" charset="0"/>
              </a:rPr>
              <a:t>	sqlite3_exec(db,sql,0,0,&amp;Errormsg);</a:t>
            </a:r>
          </a:p>
          <a:p>
            <a:pPr marL="0" indent="0" eaLnBrk="1" hangingPunct="1">
              <a:lnSpc>
                <a:spcPct val="12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="insert into people values(1,'LiMing',20,'362302198901010214')";</a:t>
            </a:r>
          </a:p>
          <a:p>
            <a:pPr marL="0" indent="0" eaLnBrk="1" hangingPunct="1">
              <a:lnSpc>
                <a:spcPct val="120000"/>
              </a:lnSpc>
              <a:buNone/>
            </a:pPr>
            <a:r>
              <a:rPr lang="en-US" altLang="zh-CN" sz="1600" dirty="0">
                <a:solidFill>
                  <a:srgbClr val="000000"/>
                </a:solidFill>
                <a:latin typeface="Times New Roman" panose="02020603050405020304" pitchFamily="18" charset="0"/>
              </a:rPr>
              <a:t>	sqlite3_exec(db,sql,0,0,&amp;Errormsg);</a:t>
            </a:r>
          </a:p>
          <a:p>
            <a:pPr marL="0" indent="0" eaLnBrk="1" hangingPunct="1">
              <a:lnSpc>
                <a:spcPct val="12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="insert into people values(2,'LiSi',21,'362302199008010284')";</a:t>
            </a:r>
          </a:p>
          <a:p>
            <a:pPr marL="0" indent="0" eaLnBrk="1" hangingPunct="1">
              <a:lnSpc>
                <a:spcPct val="120000"/>
              </a:lnSpc>
              <a:buNone/>
            </a:pPr>
            <a:r>
              <a:rPr lang="en-US" altLang="zh-CN" sz="1600" dirty="0">
                <a:solidFill>
                  <a:srgbClr val="000000"/>
                </a:solidFill>
                <a:latin typeface="Times New Roman" panose="02020603050405020304" pitchFamily="18" charset="0"/>
              </a:rPr>
              <a:t>	sqlite3_exec(db,sql,0,0,&amp;Errormsg);</a:t>
            </a:r>
          </a:p>
          <a:p>
            <a:pPr marL="0" indent="0" eaLnBrk="1" hangingPunct="1">
              <a:lnSpc>
                <a:spcPct val="12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="insert into people values(3,'WangWu',20,'362302198908080984')";</a:t>
            </a:r>
          </a:p>
          <a:p>
            <a:pPr marL="0" indent="0" eaLnBrk="1" hangingPunct="1">
              <a:lnSpc>
                <a:spcPct val="120000"/>
              </a:lnSpc>
              <a:buNone/>
            </a:pPr>
            <a:r>
              <a:rPr lang="en-US" altLang="zh-CN" sz="1600" dirty="0">
                <a:solidFill>
                  <a:srgbClr val="000000"/>
                </a:solidFill>
                <a:latin typeface="Times New Roman" panose="02020603050405020304" pitchFamily="18" charset="0"/>
              </a:rPr>
              <a:t>	sqlite3_exec(db,sql,0,0,&amp;Errormsg);</a:t>
            </a:r>
          </a:p>
          <a:p>
            <a:pPr marL="0" indent="0" eaLnBrk="1" hangingPunct="1">
              <a:lnSpc>
                <a:spcPct val="12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="select * from people";</a:t>
            </a:r>
          </a:p>
        </p:txBody>
      </p:sp>
      <p:sp>
        <p:nvSpPr>
          <p:cNvPr id="2" name="标题 1">
            <a:extLst>
              <a:ext uri="{FF2B5EF4-FFF2-40B4-BE49-F238E27FC236}">
                <a16:creationId xmlns:a16="http://schemas.microsoft.com/office/drawing/2014/main" id="{B0C6CD23-B927-B283-7163-A133596216E5}"/>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527BEE5C-5AC6-5010-D7DD-CF76BF6E84A4}"/>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07368" y="692696"/>
            <a:ext cx="10294457" cy="5472608"/>
          </a:xfrm>
          <a:solidFill>
            <a:srgbClr val="D2CFD3"/>
          </a:solidFill>
        </p:spPr>
        <p:txBody>
          <a:bodyPr/>
          <a:lstStyle/>
          <a:p>
            <a:pPr marL="0" indent="0" eaLnBrk="1" hangingPunct="1">
              <a:lnSpc>
                <a:spcPct val="150000"/>
              </a:lnSpc>
              <a:buNone/>
            </a:pPr>
            <a:r>
              <a:rPr lang="en-US" altLang="zh-CN" sz="1600" dirty="0">
                <a:solidFill>
                  <a:srgbClr val="000000"/>
                </a:solidFill>
                <a:latin typeface="Times New Roman" panose="02020603050405020304" pitchFamily="18" charset="0"/>
              </a:rPr>
              <a:t>	sqlite3_get_table(db,</a:t>
            </a:r>
            <a:r>
              <a:rPr lang="en-US" altLang="zh-CN" sz="1600" dirty="0" err="1">
                <a:solidFill>
                  <a:srgbClr val="000000"/>
                </a:solidFill>
                <a:latin typeface="Times New Roman" panose="02020603050405020304" pitchFamily="18" charset="0"/>
              </a:rPr>
              <a:t>sql</a:t>
            </a:r>
            <a:r>
              <a:rPr lang="en-US" altLang="zh-CN" sz="1600" dirty="0">
                <a:solidFill>
                  <a:srgbClr val="000000"/>
                </a:solidFill>
                <a:latin typeface="Times New Roman" panose="02020603050405020304" pitchFamily="18" charset="0"/>
              </a:rPr>
              <a:t>,&amp;Result,&amp;row,&amp;col,&amp;</a:t>
            </a:r>
            <a:r>
              <a:rPr lang="en-US" altLang="zh-CN" sz="1600" dirty="0" err="1">
                <a:solidFill>
                  <a:srgbClr val="000000"/>
                </a:solidFill>
                <a:latin typeface="Times New Roman" panose="02020603050405020304" pitchFamily="18" charset="0"/>
              </a:rPr>
              <a:t>Errormsg</a:t>
            </a:r>
            <a:r>
              <a:rPr lang="en-US" altLang="zh-CN" sz="1600" dirty="0">
                <a:solidFill>
                  <a:srgbClr val="000000"/>
                </a:solidFill>
                <a:latin typeface="Times New Roman" panose="02020603050405020304" pitchFamily="18" charset="0"/>
              </a:rPr>
              <a:t>);</a:t>
            </a:r>
          </a:p>
          <a:p>
            <a:pPr marL="0" indent="0" eaLnBrk="1" hangingPunct="1">
              <a:lnSpc>
                <a:spcPct val="150000"/>
              </a:lnSpc>
              <a:buNone/>
            </a:pPr>
            <a:r>
              <a:rPr lang="en-US" altLang="zh-CN" sz="1600" dirty="0" err="1">
                <a:solidFill>
                  <a:srgbClr val="000000"/>
                </a:solidFill>
                <a:latin typeface="Times New Roman" panose="02020603050405020304" pitchFamily="18" charset="0"/>
              </a:rPr>
              <a:t>printf</a:t>
            </a:r>
            <a:r>
              <a:rPr lang="en-US" altLang="zh-CN" sz="1600" dirty="0">
                <a:solidFill>
                  <a:srgbClr val="000000"/>
                </a:solidFill>
                <a:latin typeface="Times New Roman" panose="02020603050405020304" pitchFamily="18" charset="0"/>
              </a:rPr>
              <a:t>("row=%d column=%d\n\n",</a:t>
            </a:r>
            <a:r>
              <a:rPr lang="en-US" altLang="zh-CN" sz="1600" dirty="0" err="1">
                <a:solidFill>
                  <a:srgbClr val="000000"/>
                </a:solidFill>
                <a:latin typeface="Times New Roman" panose="02020603050405020304" pitchFamily="18" charset="0"/>
              </a:rPr>
              <a:t>row,col</a:t>
            </a:r>
            <a:r>
              <a:rPr lang="en-US" altLang="zh-CN" sz="1600" dirty="0">
                <a:solidFill>
                  <a:srgbClr val="000000"/>
                </a:solidFill>
                <a:latin typeface="Times New Roman" panose="02020603050405020304" pitchFamily="18" charset="0"/>
              </a:rPr>
              <a:t>);</a:t>
            </a:r>
          </a:p>
          <a:p>
            <a:pPr marL="0" indent="0" eaLnBrk="1" hangingPunct="1">
              <a:lnSpc>
                <a:spcPct val="150000"/>
              </a:lnSpc>
              <a:buNone/>
            </a:pPr>
            <a:r>
              <a:rPr lang="en-US" altLang="zh-CN" sz="1600" dirty="0">
                <a:solidFill>
                  <a:srgbClr val="000000"/>
                </a:solidFill>
                <a:latin typeface="Times New Roman" panose="02020603050405020304" pitchFamily="18" charset="0"/>
              </a:rPr>
              <a:t>	for(</a:t>
            </a:r>
            <a:r>
              <a:rPr lang="en-US" altLang="zh-CN" sz="1600" dirty="0" err="1">
                <a:solidFill>
                  <a:srgbClr val="000000"/>
                </a:solidFill>
                <a:latin typeface="Times New Roman" panose="02020603050405020304" pitchFamily="18" charset="0"/>
              </a:rPr>
              <a:t>i</a:t>
            </a:r>
            <a:r>
              <a:rPr lang="en-US" altLang="zh-CN" sz="1600" dirty="0">
                <a:solidFill>
                  <a:srgbClr val="000000"/>
                </a:solidFill>
                <a:latin typeface="Times New Roman" panose="02020603050405020304" pitchFamily="18" charset="0"/>
              </a:rPr>
              <a:t>=0;i&lt;row+1;i++)</a:t>
            </a:r>
          </a:p>
          <a:p>
            <a:pPr marL="0" indent="0" eaLnBrk="1" hangingPunct="1">
              <a:lnSpc>
                <a:spcPct val="150000"/>
              </a:lnSpc>
              <a:buNone/>
            </a:pPr>
            <a:r>
              <a:rPr lang="en-US" altLang="zh-CN" sz="1600" dirty="0">
                <a:solidFill>
                  <a:srgbClr val="000000"/>
                </a:solidFill>
                <a:latin typeface="Times New Roman" panose="02020603050405020304" pitchFamily="18" charset="0"/>
              </a:rPr>
              <a:t>	{	for(j=0;j&lt;</a:t>
            </a:r>
            <a:r>
              <a:rPr lang="en-US" altLang="zh-CN" sz="1600" dirty="0" err="1">
                <a:solidFill>
                  <a:srgbClr val="000000"/>
                </a:solidFill>
                <a:latin typeface="Times New Roman" panose="02020603050405020304" pitchFamily="18" charset="0"/>
              </a:rPr>
              <a:t>col;j</a:t>
            </a:r>
            <a:r>
              <a:rPr lang="en-US" altLang="zh-CN" sz="1600" dirty="0">
                <a:solidFill>
                  <a:srgbClr val="000000"/>
                </a:solidFill>
                <a:latin typeface="Times New Roman" panose="02020603050405020304" pitchFamily="18" charset="0"/>
              </a:rPr>
              <a:t>++)</a:t>
            </a:r>
          </a:p>
          <a:p>
            <a:pPr marL="0" indent="0" eaLnBrk="1" hangingPunct="1">
              <a:lnSpc>
                <a:spcPct val="15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printf</a:t>
            </a:r>
            <a:r>
              <a:rPr lang="en-US" altLang="zh-CN" sz="1600" dirty="0">
                <a:solidFill>
                  <a:srgbClr val="000000"/>
                </a:solidFill>
                <a:latin typeface="Times New Roman" panose="02020603050405020304" pitchFamily="18" charset="0"/>
              </a:rPr>
              <a:t>("%s\</a:t>
            </a:r>
            <a:r>
              <a:rPr lang="en-US" altLang="zh-CN" sz="1600" dirty="0" err="1">
                <a:solidFill>
                  <a:srgbClr val="000000"/>
                </a:solidFill>
                <a:latin typeface="Times New Roman" panose="02020603050405020304" pitchFamily="18" charset="0"/>
              </a:rPr>
              <a:t>t",Result</a:t>
            </a:r>
            <a:r>
              <a:rPr lang="en-US" altLang="zh-CN" sz="1600" dirty="0">
                <a:solidFill>
                  <a:srgbClr val="000000"/>
                </a:solidFill>
                <a:latin typeface="Times New Roman" panose="02020603050405020304" pitchFamily="18" charset="0"/>
              </a:rPr>
              <a:t>[</a:t>
            </a:r>
            <a:r>
              <a:rPr lang="en-US" altLang="zh-CN" sz="1600" dirty="0" err="1">
                <a:solidFill>
                  <a:srgbClr val="000000"/>
                </a:solidFill>
                <a:latin typeface="Times New Roman" panose="02020603050405020304" pitchFamily="18" charset="0"/>
              </a:rPr>
              <a:t>j+i</a:t>
            </a:r>
            <a:r>
              <a:rPr lang="en-US" altLang="zh-CN" sz="1600" dirty="0">
                <a:solidFill>
                  <a:srgbClr val="000000"/>
                </a:solidFill>
                <a:latin typeface="Times New Roman" panose="02020603050405020304" pitchFamily="18" charset="0"/>
              </a:rPr>
              <a:t>*col]);}</a:t>
            </a:r>
          </a:p>
          <a:p>
            <a:pPr marL="0" indent="0" eaLnBrk="1" hangingPunct="1">
              <a:lnSpc>
                <a:spcPct val="150000"/>
              </a:lnSpc>
              <a:buNone/>
            </a:pPr>
            <a:r>
              <a:rPr lang="en-US" altLang="zh-CN" sz="1600" dirty="0">
                <a:solidFill>
                  <a:srgbClr val="000000"/>
                </a:solidFill>
                <a:latin typeface="Times New Roman" panose="02020603050405020304" pitchFamily="18" charset="0"/>
              </a:rPr>
              <a:t>		</a:t>
            </a:r>
            <a:r>
              <a:rPr lang="en-US" altLang="zh-CN" sz="1600" dirty="0" err="1">
                <a:solidFill>
                  <a:srgbClr val="000000"/>
                </a:solidFill>
                <a:latin typeface="Times New Roman" panose="02020603050405020304" pitchFamily="18" charset="0"/>
              </a:rPr>
              <a:t>printf</a:t>
            </a:r>
            <a:r>
              <a:rPr lang="en-US" altLang="zh-CN" sz="1600" dirty="0">
                <a:solidFill>
                  <a:srgbClr val="000000"/>
                </a:solidFill>
                <a:latin typeface="Times New Roman" panose="02020603050405020304" pitchFamily="18" charset="0"/>
              </a:rPr>
              <a:t>("\n");		</a:t>
            </a:r>
          </a:p>
          <a:p>
            <a:pPr marL="0" indent="0" eaLnBrk="1" hangingPunct="1">
              <a:lnSpc>
                <a:spcPct val="150000"/>
              </a:lnSpc>
              <a:buNone/>
            </a:pPr>
            <a:r>
              <a:rPr lang="en-US" altLang="zh-CN" sz="1600" dirty="0">
                <a:solidFill>
                  <a:srgbClr val="000000"/>
                </a:solidFill>
                <a:latin typeface="Times New Roman" panose="02020603050405020304" pitchFamily="18" charset="0"/>
              </a:rPr>
              <a:t>	}</a:t>
            </a:r>
          </a:p>
          <a:p>
            <a:pPr marL="0" indent="0" eaLnBrk="1" hangingPunct="1">
              <a:lnSpc>
                <a:spcPct val="150000"/>
              </a:lnSpc>
              <a:buNone/>
            </a:pPr>
            <a:r>
              <a:rPr lang="en-US" altLang="zh-CN" sz="1600" dirty="0">
                <a:solidFill>
                  <a:srgbClr val="000000"/>
                </a:solidFill>
                <a:latin typeface="Times New Roman" panose="02020603050405020304" pitchFamily="18" charset="0"/>
              </a:rPr>
              <a:t>	sqlite3_free(</a:t>
            </a:r>
            <a:r>
              <a:rPr lang="en-US" altLang="zh-CN" sz="1600" dirty="0" err="1">
                <a:solidFill>
                  <a:srgbClr val="000000"/>
                </a:solidFill>
                <a:latin typeface="Times New Roman" panose="02020603050405020304" pitchFamily="18" charset="0"/>
              </a:rPr>
              <a:t>Errormsg</a:t>
            </a:r>
            <a:r>
              <a:rPr lang="en-US" altLang="zh-CN" sz="1600" dirty="0">
                <a:solidFill>
                  <a:srgbClr val="000000"/>
                </a:solidFill>
                <a:latin typeface="Times New Roman" panose="02020603050405020304" pitchFamily="18" charset="0"/>
              </a:rPr>
              <a:t>);</a:t>
            </a:r>
          </a:p>
          <a:p>
            <a:pPr marL="0" indent="0" eaLnBrk="1" hangingPunct="1">
              <a:lnSpc>
                <a:spcPct val="150000"/>
              </a:lnSpc>
              <a:buNone/>
            </a:pPr>
            <a:r>
              <a:rPr lang="en-US" altLang="zh-CN" sz="1600" dirty="0">
                <a:solidFill>
                  <a:srgbClr val="000000"/>
                </a:solidFill>
                <a:latin typeface="Times New Roman" panose="02020603050405020304" pitchFamily="18" charset="0"/>
              </a:rPr>
              <a:t>	sqlite3_free_table(Result);</a:t>
            </a:r>
          </a:p>
          <a:p>
            <a:pPr marL="0" indent="0" eaLnBrk="1" hangingPunct="1">
              <a:lnSpc>
                <a:spcPct val="150000"/>
              </a:lnSpc>
              <a:buNone/>
            </a:pPr>
            <a:r>
              <a:rPr lang="en-US" altLang="zh-CN" sz="1600" dirty="0">
                <a:solidFill>
                  <a:srgbClr val="000000"/>
                </a:solidFill>
                <a:latin typeface="Times New Roman" panose="02020603050405020304" pitchFamily="18" charset="0"/>
              </a:rPr>
              <a:t>	sqlite3_close(</a:t>
            </a:r>
            <a:r>
              <a:rPr lang="en-US" altLang="zh-CN" sz="1600" dirty="0" err="1">
                <a:solidFill>
                  <a:srgbClr val="000000"/>
                </a:solidFill>
                <a:latin typeface="Times New Roman" panose="02020603050405020304" pitchFamily="18" charset="0"/>
              </a:rPr>
              <a:t>db</a:t>
            </a:r>
            <a:r>
              <a:rPr lang="en-US" altLang="zh-CN" sz="1600" dirty="0">
                <a:solidFill>
                  <a:srgbClr val="000000"/>
                </a:solidFill>
                <a:latin typeface="Times New Roman" panose="02020603050405020304" pitchFamily="18" charset="0"/>
              </a:rPr>
              <a:t>);</a:t>
            </a:r>
          </a:p>
          <a:p>
            <a:pPr marL="0" indent="0" eaLnBrk="1" hangingPunct="1">
              <a:lnSpc>
                <a:spcPct val="150000"/>
              </a:lnSpc>
              <a:buNone/>
            </a:pPr>
            <a:r>
              <a:rPr lang="en-US" altLang="zh-CN" sz="1600" dirty="0">
                <a:solidFill>
                  <a:srgbClr val="000000"/>
                </a:solidFill>
                <a:latin typeface="Times New Roman" panose="02020603050405020304" pitchFamily="18" charset="0"/>
              </a:rPr>
              <a:t>	return 0;</a:t>
            </a:r>
          </a:p>
          <a:p>
            <a:pPr marL="0" indent="0" eaLnBrk="1" hangingPunct="1">
              <a:lnSpc>
                <a:spcPct val="150000"/>
              </a:lnSpc>
              <a:buNone/>
            </a:pPr>
            <a:r>
              <a:rPr lang="en-US" altLang="zh-CN" sz="1600" dirty="0">
                <a:solidFill>
                  <a:srgbClr val="000000"/>
                </a:solidFill>
                <a:latin typeface="Times New Roman" panose="02020603050405020304" pitchFamily="18" charset="0"/>
              </a:rPr>
              <a:t>}</a:t>
            </a:r>
          </a:p>
          <a:p>
            <a:pPr marL="0" indent="0" eaLnBrk="1" hangingPunct="1">
              <a:lnSpc>
                <a:spcPct val="150000"/>
              </a:lnSpc>
              <a:buNone/>
            </a:pPr>
            <a:endParaRPr lang="zh-CN" altLang="en-US" sz="1600" dirty="0">
              <a:solidFill>
                <a:srgbClr val="000000"/>
              </a:solidFill>
              <a:latin typeface="Times New Roman" panose="02020603050405020304" pitchFamily="18" charset="0"/>
            </a:endParaRPr>
          </a:p>
        </p:txBody>
      </p:sp>
      <p:sp>
        <p:nvSpPr>
          <p:cNvPr id="2" name="标题 1">
            <a:extLst>
              <a:ext uri="{FF2B5EF4-FFF2-40B4-BE49-F238E27FC236}">
                <a16:creationId xmlns:a16="http://schemas.microsoft.com/office/drawing/2014/main" id="{D917D674-A5CB-5B80-8947-5A0B0885947E}"/>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116FFB13-0D10-4DA5-C0B2-18836858E131}"/>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335361" y="764704"/>
            <a:ext cx="10684006" cy="5256584"/>
          </a:xfrm>
          <a:prstGeom prst="rect">
            <a:avLst/>
          </a:prstGeom>
          <a:noFill/>
          <a:ln w="9525">
            <a:noFill/>
            <a:miter lim="800000"/>
          </a:ln>
        </p:spPr>
        <p:txBody>
          <a:bodyPr/>
          <a:lstStyle/>
          <a:p>
            <a:pPr algn="just" eaLnBrk="1" hangingPunct="1">
              <a:lnSpc>
                <a:spcPct val="150000"/>
              </a:lnSpc>
              <a:defRPr/>
            </a:pPr>
            <a:r>
              <a:rPr lang="zh-CN" altLang="en-US" sz="1600" dirty="0">
                <a:solidFill>
                  <a:schemeClr val="tx1"/>
                </a:solidFill>
                <a:ea typeface="楷体" panose="02010609060101010101" pitchFamily="49" charset="-122"/>
              </a:rPr>
              <a:t>程序的编译运行过程如下： </a:t>
            </a:r>
            <a:endParaRPr lang="it-IT" altLang="zh-CN" sz="1600" dirty="0">
              <a:solidFill>
                <a:schemeClr val="tx1"/>
              </a:solidFill>
              <a:ea typeface="楷体" panose="02010609060101010101" pitchFamily="49" charset="-122"/>
            </a:endParaRPr>
          </a:p>
          <a:p>
            <a:pPr algn="just" eaLnBrk="1" hangingPunct="1">
              <a:lnSpc>
                <a:spcPct val="150000"/>
              </a:lnSpc>
              <a:defRPr/>
            </a:pPr>
            <a:r>
              <a:rPr lang="it-IT" altLang="zh-CN" sz="1600" b="0" dirty="0">
                <a:solidFill>
                  <a:schemeClr val="tx1"/>
                </a:solidFill>
                <a:ea typeface="楷体" panose="02010609060101010101" pitchFamily="49" charset="-122"/>
              </a:rPr>
              <a:t>gcc –o sqlite3</a:t>
            </a:r>
            <a:r>
              <a:rPr lang="en-US" altLang="zh-CN" sz="1600" b="0" dirty="0">
                <a:solidFill>
                  <a:schemeClr val="tx1"/>
                </a:solidFill>
                <a:ea typeface="楷体" panose="02010609060101010101" pitchFamily="49" charset="-122"/>
              </a:rPr>
              <a:t>example</a:t>
            </a:r>
            <a:r>
              <a:rPr lang="it-IT" altLang="zh-CN" sz="1600" b="0" dirty="0">
                <a:solidFill>
                  <a:schemeClr val="tx1"/>
                </a:solidFill>
                <a:ea typeface="楷体" panose="02010609060101010101" pitchFamily="49" charset="-122"/>
              </a:rPr>
              <a:t> sqlite3</a:t>
            </a:r>
            <a:r>
              <a:rPr lang="en-US" altLang="zh-CN" sz="1600" b="0" dirty="0">
                <a:solidFill>
                  <a:schemeClr val="tx1"/>
                </a:solidFill>
                <a:ea typeface="楷体" panose="02010609060101010101" pitchFamily="49" charset="-122"/>
              </a:rPr>
              <a:t>example</a:t>
            </a:r>
            <a:r>
              <a:rPr lang="it-IT" altLang="zh-CN" sz="1600" b="0" dirty="0">
                <a:solidFill>
                  <a:schemeClr val="tx1"/>
                </a:solidFill>
                <a:ea typeface="楷体" panose="02010609060101010101" pitchFamily="49" charset="-122"/>
              </a:rPr>
              <a:t>.c -lsqlite3</a:t>
            </a:r>
          </a:p>
          <a:p>
            <a:pPr algn="just" eaLnBrk="1" hangingPunct="1">
              <a:lnSpc>
                <a:spcPct val="150000"/>
              </a:lnSpc>
              <a:defRPr/>
            </a:pPr>
            <a:r>
              <a:rPr lang="zh-CN" altLang="en-US" sz="1600" dirty="0">
                <a:solidFill>
                  <a:schemeClr val="tx1"/>
                </a:solidFill>
                <a:ea typeface="楷体" panose="02010609060101010101" pitchFamily="49" charset="-122"/>
              </a:rPr>
              <a:t>出错信息：</a:t>
            </a:r>
            <a:endParaRPr lang="en-US" altLang="zh-CN" sz="1600" dirty="0">
              <a:solidFill>
                <a:schemeClr val="tx1"/>
              </a:solidFill>
              <a:ea typeface="楷体" panose="02010609060101010101" pitchFamily="49" charset="-122"/>
            </a:endParaRPr>
          </a:p>
          <a:p>
            <a:pPr algn="just" eaLnBrk="1" hangingPunct="1">
              <a:lnSpc>
                <a:spcPct val="150000"/>
              </a:lnSpc>
              <a:defRPr/>
            </a:pPr>
            <a:r>
              <a:rPr lang="en-US" altLang="zh-CN" sz="1600" b="0" dirty="0">
                <a:solidFill>
                  <a:schemeClr val="tx1"/>
                </a:solidFill>
                <a:ea typeface="楷体" panose="02010609060101010101" pitchFamily="49" charset="-122"/>
              </a:rPr>
              <a:t>sqlite.c:2:10: fatal error: sqlite3.h: No such file or directory</a:t>
            </a:r>
            <a:r>
              <a:rPr lang="zh-CN" altLang="en-US" sz="1600" b="0" dirty="0">
                <a:solidFill>
                  <a:schemeClr val="tx1"/>
                </a:solidFill>
                <a:ea typeface="楷体" panose="02010609060101010101" pitchFamily="49" charset="-122"/>
              </a:rPr>
              <a:t>（原因：缺少库函数）</a:t>
            </a:r>
            <a:endParaRPr lang="en-US" altLang="zh-CN" sz="1600" b="0" dirty="0">
              <a:solidFill>
                <a:schemeClr val="tx1"/>
              </a:solidFill>
              <a:ea typeface="楷体" panose="02010609060101010101" pitchFamily="49" charset="-122"/>
            </a:endParaRPr>
          </a:p>
          <a:p>
            <a:pPr algn="just" eaLnBrk="1" hangingPunct="1">
              <a:lnSpc>
                <a:spcPct val="150000"/>
              </a:lnSpc>
              <a:defRPr/>
            </a:pPr>
            <a:r>
              <a:rPr lang="zh-CN" altLang="en-US" sz="1600" dirty="0">
                <a:solidFill>
                  <a:schemeClr val="tx1"/>
                </a:solidFill>
                <a:ea typeface="楷体" panose="02010609060101010101" pitchFamily="49" charset="-122"/>
              </a:rPr>
              <a:t>解决办法：</a:t>
            </a:r>
            <a:endParaRPr lang="en-US" altLang="zh-CN" sz="1600" dirty="0">
              <a:solidFill>
                <a:schemeClr val="tx1"/>
              </a:solidFill>
              <a:ea typeface="楷体" panose="02010609060101010101" pitchFamily="49" charset="-122"/>
            </a:endParaRPr>
          </a:p>
          <a:p>
            <a:pPr algn="just" eaLnBrk="1" hangingPunct="1">
              <a:lnSpc>
                <a:spcPct val="150000"/>
              </a:lnSpc>
              <a:defRPr/>
            </a:pPr>
            <a:r>
              <a:rPr lang="en-US" altLang="zh-CN" sz="1600" b="0" dirty="0">
                <a:solidFill>
                  <a:schemeClr val="tx1"/>
                </a:solidFill>
                <a:ea typeface="楷体" panose="02010609060101010101" pitchFamily="49" charset="-122"/>
              </a:rPr>
              <a:t>root</a:t>
            </a:r>
            <a:r>
              <a:rPr lang="zh-CN" altLang="en-US" sz="1600" b="0" dirty="0">
                <a:solidFill>
                  <a:schemeClr val="tx1"/>
                </a:solidFill>
                <a:ea typeface="楷体" panose="02010609060101010101" pitchFamily="49" charset="-122"/>
              </a:rPr>
              <a:t>用户下，</a:t>
            </a:r>
            <a:r>
              <a:rPr lang="it-IT" altLang="zh-CN" sz="1600" b="0" dirty="0">
                <a:solidFill>
                  <a:schemeClr val="tx1"/>
                </a:solidFill>
                <a:ea typeface="楷体" panose="02010609060101010101" pitchFamily="49" charset="-122"/>
              </a:rPr>
              <a:t>apt-get install libsqlite3-dev</a:t>
            </a:r>
          </a:p>
          <a:p>
            <a:pPr algn="just" eaLnBrk="1" hangingPunct="1">
              <a:lnSpc>
                <a:spcPct val="150000"/>
              </a:lnSpc>
              <a:defRPr/>
            </a:pPr>
            <a:r>
              <a:rPr lang="zh-CN" altLang="en-US" sz="1600" b="0" dirty="0">
                <a:solidFill>
                  <a:schemeClr val="tx1"/>
                </a:solidFill>
                <a:ea typeface="楷体" panose="02010609060101010101" pitchFamily="49" charset="-122"/>
              </a:rPr>
              <a:t>再次编译，问题解决。</a:t>
            </a:r>
            <a:endParaRPr lang="it-IT" altLang="zh-CN" sz="1600" b="0" dirty="0">
              <a:solidFill>
                <a:schemeClr val="tx1"/>
              </a:solidFill>
              <a:ea typeface="楷体" panose="02010609060101010101" pitchFamily="49" charset="-122"/>
            </a:endParaRPr>
          </a:p>
          <a:p>
            <a:pPr algn="just" eaLnBrk="1" hangingPunct="1">
              <a:lnSpc>
                <a:spcPct val="150000"/>
              </a:lnSpc>
              <a:defRPr/>
            </a:pPr>
            <a:r>
              <a:rPr lang="it-IT" altLang="zh-CN" sz="1600" b="0" dirty="0">
                <a:solidFill>
                  <a:schemeClr val="tx1"/>
                </a:solidFill>
                <a:ea typeface="楷体" panose="02010609060101010101" pitchFamily="49" charset="-122"/>
              </a:rPr>
              <a:t>./sqlite3</a:t>
            </a:r>
            <a:r>
              <a:rPr lang="en-US" altLang="zh-CN" sz="1600" b="0" dirty="0">
                <a:solidFill>
                  <a:schemeClr val="tx1"/>
                </a:solidFill>
                <a:ea typeface="楷体" panose="02010609060101010101" pitchFamily="49" charset="-122"/>
              </a:rPr>
              <a:t>example</a:t>
            </a:r>
            <a:r>
              <a:rPr lang="it-IT" altLang="zh-CN" sz="1600" b="0" dirty="0">
                <a:solidFill>
                  <a:schemeClr val="tx1"/>
                </a:solidFill>
                <a:ea typeface="楷体" panose="02010609060101010101" pitchFamily="49" charset="-122"/>
              </a:rPr>
              <a:t> </a:t>
            </a:r>
          </a:p>
          <a:p>
            <a:pPr algn="just" eaLnBrk="1" hangingPunct="1">
              <a:lnSpc>
                <a:spcPct val="150000"/>
              </a:lnSpc>
              <a:defRPr/>
            </a:pPr>
            <a:r>
              <a:rPr lang="en-US" altLang="zh-CN" sz="1600" b="0" dirty="0">
                <a:solidFill>
                  <a:schemeClr val="tx1"/>
                </a:solidFill>
                <a:ea typeface="楷体" panose="02010609060101010101" pitchFamily="49" charset="-122"/>
              </a:rPr>
              <a:t>open </a:t>
            </a:r>
            <a:r>
              <a:rPr lang="en-US" altLang="zh-CN" sz="1600" b="0" dirty="0" err="1">
                <a:solidFill>
                  <a:schemeClr val="tx1"/>
                </a:solidFill>
                <a:ea typeface="楷体" panose="02010609060101010101" pitchFamily="49" charset="-122"/>
              </a:rPr>
              <a:t>successly</a:t>
            </a:r>
            <a:r>
              <a:rPr lang="en-US" altLang="zh-CN" sz="1600" b="0" dirty="0">
                <a:solidFill>
                  <a:schemeClr val="tx1"/>
                </a:solidFill>
                <a:ea typeface="楷体" panose="02010609060101010101" pitchFamily="49" charset="-122"/>
              </a:rPr>
              <a:t>!</a:t>
            </a:r>
          </a:p>
          <a:p>
            <a:pPr algn="just" eaLnBrk="1" hangingPunct="1">
              <a:lnSpc>
                <a:spcPct val="150000"/>
              </a:lnSpc>
              <a:defRPr/>
            </a:pPr>
            <a:r>
              <a:rPr lang="en-US" altLang="zh-CN" sz="1600" b="0" dirty="0">
                <a:solidFill>
                  <a:schemeClr val="tx1"/>
                </a:solidFill>
                <a:ea typeface="楷体" panose="02010609060101010101" pitchFamily="49" charset="-122"/>
              </a:rPr>
              <a:t>row=3 column=4</a:t>
            </a:r>
          </a:p>
          <a:p>
            <a:pPr algn="just" eaLnBrk="1" hangingPunct="1">
              <a:lnSpc>
                <a:spcPct val="150000"/>
              </a:lnSpc>
              <a:defRPr/>
            </a:pPr>
            <a:r>
              <a:rPr lang="en-US" altLang="zh-CN" sz="1600" b="0" dirty="0">
                <a:solidFill>
                  <a:schemeClr val="tx1"/>
                </a:solidFill>
                <a:ea typeface="楷体" panose="02010609060101010101" pitchFamily="49" charset="-122"/>
              </a:rPr>
              <a:t>ID	name	age	num	</a:t>
            </a:r>
          </a:p>
          <a:p>
            <a:pPr algn="just" eaLnBrk="1" hangingPunct="1">
              <a:lnSpc>
                <a:spcPct val="150000"/>
              </a:lnSpc>
              <a:defRPr/>
            </a:pPr>
            <a:r>
              <a:rPr lang="it-IT" altLang="zh-CN" sz="1600" b="0" dirty="0">
                <a:solidFill>
                  <a:schemeClr val="tx1"/>
                </a:solidFill>
                <a:ea typeface="楷体" panose="02010609060101010101" pitchFamily="49" charset="-122"/>
              </a:rPr>
              <a:t>1	LiMing	20	362302198901010214	</a:t>
            </a:r>
          </a:p>
          <a:p>
            <a:pPr marL="457200" indent="-457200" algn="just" eaLnBrk="1" hangingPunct="1">
              <a:lnSpc>
                <a:spcPct val="150000"/>
              </a:lnSpc>
              <a:buFontTx/>
              <a:buAutoNum type="arabicPlain" startAt="2"/>
              <a:defRPr/>
            </a:pPr>
            <a:r>
              <a:rPr lang="it-IT" altLang="zh-CN" sz="1600" b="0" dirty="0">
                <a:solidFill>
                  <a:schemeClr val="tx1"/>
                </a:solidFill>
                <a:ea typeface="楷体" panose="02010609060101010101" pitchFamily="49" charset="-122"/>
              </a:rPr>
              <a:t>      LiSi	            21	 362302199008010284	</a:t>
            </a:r>
          </a:p>
          <a:p>
            <a:pPr marL="457200" indent="-457200" algn="just" eaLnBrk="1" hangingPunct="1">
              <a:lnSpc>
                <a:spcPct val="150000"/>
              </a:lnSpc>
              <a:buFontTx/>
              <a:buAutoNum type="arabicPlain" startAt="2"/>
              <a:defRPr/>
            </a:pPr>
            <a:r>
              <a:rPr lang="it-IT" altLang="zh-CN" sz="1600" b="0" dirty="0">
                <a:solidFill>
                  <a:schemeClr val="tx1"/>
                </a:solidFill>
                <a:ea typeface="楷体" panose="02010609060101010101" pitchFamily="49" charset="-122"/>
              </a:rPr>
              <a:t>    Wu	           20	362302198908080984</a:t>
            </a:r>
          </a:p>
          <a:p>
            <a:pPr marL="457200" indent="-457200" eaLnBrk="1" hangingPunct="1">
              <a:lnSpc>
                <a:spcPct val="150000"/>
              </a:lnSpc>
              <a:buFontTx/>
              <a:buAutoNum type="arabicPlain" startAt="3"/>
              <a:defRPr/>
            </a:pPr>
            <a:endParaRPr lang="en-US" altLang="zh-CN" sz="1600" b="0" dirty="0">
              <a:solidFill>
                <a:schemeClr val="tx1"/>
              </a:solidFill>
              <a:latin typeface="Arial" panose="020B0604020202020204" pitchFamily="34" charset="0"/>
              <a:ea typeface="楷体" panose="02010609060101010101" pitchFamily="49" charset="-122"/>
            </a:endParaRPr>
          </a:p>
        </p:txBody>
      </p:sp>
      <p:sp>
        <p:nvSpPr>
          <p:cNvPr id="2" name="标题 1">
            <a:extLst>
              <a:ext uri="{FF2B5EF4-FFF2-40B4-BE49-F238E27FC236}">
                <a16:creationId xmlns:a16="http://schemas.microsoft.com/office/drawing/2014/main" id="{F2781F69-0F00-684A-15BE-7167778213A3}"/>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21FC9DB9-577D-6734-B4CF-B161C2B82151}"/>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263352" y="765176"/>
            <a:ext cx="11521279" cy="5040313"/>
          </a:xfrm>
        </p:spPr>
        <p:txBody>
          <a:bodyPr>
            <a:normAutofit fontScale="87500"/>
          </a:bodyPr>
          <a:lstStyle/>
          <a:p>
            <a:pPr eaLnBrk="1" hangingPunct="1">
              <a:lnSpc>
                <a:spcPct val="170000"/>
              </a:lnSpc>
              <a:buFont typeface="Wingdings" panose="05000000000000000000" pitchFamily="2" charset="2"/>
              <a:buChar char="p"/>
              <a:defRPr/>
            </a:pPr>
            <a:r>
              <a:rPr lang="zh-CN" altLang="en-GB" sz="2800" b="0" dirty="0">
                <a:latin typeface="Times New Roman" panose="02020603050405020304" pitchFamily="18" charset="0"/>
              </a:rPr>
              <a:t>在确定是否在应用程序中使用 </a:t>
            </a:r>
            <a:r>
              <a:rPr lang="en-GB" altLang="zh-CN" sz="2800" b="0" dirty="0" err="1">
                <a:latin typeface="Times New Roman" panose="02020603050405020304" pitchFamily="18" charset="0"/>
              </a:rPr>
              <a:t>SQLite</a:t>
            </a:r>
            <a:r>
              <a:rPr lang="en-GB" altLang="zh-CN" sz="2800" b="0" dirty="0">
                <a:latin typeface="Times New Roman" panose="02020603050405020304" pitchFamily="18" charset="0"/>
              </a:rPr>
              <a:t> </a:t>
            </a:r>
            <a:r>
              <a:rPr lang="zh-CN" altLang="en-GB" sz="2800" b="0" dirty="0">
                <a:latin typeface="Times New Roman" panose="02020603050405020304" pitchFamily="18" charset="0"/>
              </a:rPr>
              <a:t>之前，应该考虑以下几种情况：</a:t>
            </a:r>
          </a:p>
          <a:p>
            <a:pPr lvl="1" eaLnBrk="1" hangingPunct="1">
              <a:lnSpc>
                <a:spcPct val="170000"/>
              </a:lnSpc>
              <a:buFont typeface="Wingdings" panose="05000000000000000000" pitchFamily="2" charset="2"/>
              <a:buChar char="ü"/>
              <a:defRPr/>
            </a:pPr>
            <a:r>
              <a:rPr lang="zh-CN" altLang="en-GB" sz="2330" b="0" dirty="0">
                <a:latin typeface="Times New Roman" panose="02020603050405020304" pitchFamily="18" charset="0"/>
              </a:rPr>
              <a:t>目前没有可用于 </a:t>
            </a:r>
            <a:r>
              <a:rPr lang="en-GB" altLang="zh-CN" sz="2330" b="0" dirty="0" err="1">
                <a:latin typeface="Times New Roman" panose="02020603050405020304" pitchFamily="18" charset="0"/>
              </a:rPr>
              <a:t>SQLite</a:t>
            </a:r>
            <a:r>
              <a:rPr lang="en-GB" altLang="zh-CN" sz="2330" b="0" dirty="0">
                <a:latin typeface="Times New Roman" panose="02020603050405020304" pitchFamily="18" charset="0"/>
              </a:rPr>
              <a:t> </a:t>
            </a:r>
            <a:r>
              <a:rPr lang="zh-CN" altLang="en-GB" sz="2330" b="0" dirty="0">
                <a:latin typeface="Times New Roman" panose="02020603050405020304" pitchFamily="18" charset="0"/>
              </a:rPr>
              <a:t>的网络服务器。</a:t>
            </a:r>
            <a:r>
              <a:rPr lang="zh-CN" altLang="en-GB" sz="2330" dirty="0">
                <a:solidFill>
                  <a:srgbClr val="FF0000"/>
                </a:solidFill>
                <a:latin typeface="Times New Roman" panose="02020603050405020304" pitchFamily="18" charset="0"/>
              </a:rPr>
              <a:t>从应用程序运行位于其他计算机上的 </a:t>
            </a:r>
            <a:r>
              <a:rPr lang="en-GB" altLang="zh-CN" sz="2330" dirty="0" err="1">
                <a:solidFill>
                  <a:srgbClr val="FF0000"/>
                </a:solidFill>
                <a:latin typeface="Times New Roman" panose="02020603050405020304" pitchFamily="18" charset="0"/>
              </a:rPr>
              <a:t>SQLite</a:t>
            </a:r>
            <a:r>
              <a:rPr lang="en-GB" altLang="zh-CN" sz="2330" dirty="0">
                <a:solidFill>
                  <a:srgbClr val="FF0000"/>
                </a:solidFill>
                <a:latin typeface="Times New Roman" panose="02020603050405020304" pitchFamily="18" charset="0"/>
              </a:rPr>
              <a:t> </a:t>
            </a:r>
            <a:r>
              <a:rPr lang="zh-CN" altLang="en-GB" sz="2330" dirty="0">
                <a:solidFill>
                  <a:srgbClr val="FF0000"/>
                </a:solidFill>
                <a:latin typeface="Times New Roman" panose="02020603050405020304" pitchFamily="18" charset="0"/>
              </a:rPr>
              <a:t>的惟一方法是从网络共享运行</a:t>
            </a:r>
            <a:r>
              <a:rPr lang="zh-CN" altLang="en-GB" sz="2330" b="0" dirty="0">
                <a:solidFill>
                  <a:srgbClr val="FF0000"/>
                </a:solidFill>
                <a:latin typeface="Times New Roman" panose="02020603050405020304" pitchFamily="18" charset="0"/>
              </a:rPr>
              <a:t>。</a:t>
            </a:r>
            <a:r>
              <a:rPr lang="zh-CN" altLang="en-GB" sz="2330" b="0" dirty="0">
                <a:latin typeface="Times New Roman" panose="02020603050405020304" pitchFamily="18" charset="0"/>
              </a:rPr>
              <a:t>这样会导致一些问题，像 </a:t>
            </a:r>
            <a:r>
              <a:rPr lang="en-GB" altLang="zh-CN" sz="2330" b="0" dirty="0">
                <a:latin typeface="Times New Roman" panose="02020603050405020304" pitchFamily="18" charset="0"/>
              </a:rPr>
              <a:t>UNIX </a:t>
            </a:r>
            <a:r>
              <a:rPr lang="zh-CN" altLang="en-GB" sz="2330" b="0" dirty="0">
                <a:latin typeface="Times New Roman" panose="02020603050405020304" pitchFamily="18" charset="0"/>
              </a:rPr>
              <a:t>和 </a:t>
            </a:r>
            <a:r>
              <a:rPr lang="en-GB" altLang="zh-CN" sz="2330" b="0" dirty="0">
                <a:latin typeface="Times New Roman" panose="02020603050405020304" pitchFamily="18" charset="0"/>
              </a:rPr>
              <a:t>Windows </a:t>
            </a:r>
            <a:r>
              <a:rPr lang="zh-CN" altLang="en-GB" sz="2330" b="0" dirty="0">
                <a:latin typeface="Times New Roman" panose="02020603050405020304" pitchFamily="18" charset="0"/>
              </a:rPr>
              <a:t>网络共享都存在文件锁定问题。还有由于与访问网络共享相关的延迟而带来的性能下降问题。 </a:t>
            </a:r>
          </a:p>
          <a:p>
            <a:pPr lvl="1" eaLnBrk="1" hangingPunct="1">
              <a:lnSpc>
                <a:spcPct val="170000"/>
              </a:lnSpc>
              <a:buFont typeface="Wingdings" panose="05000000000000000000" pitchFamily="2" charset="2"/>
              <a:buChar char="ü"/>
              <a:defRPr/>
            </a:pPr>
            <a:r>
              <a:rPr lang="en-GB" altLang="zh-CN" sz="2330" b="0" dirty="0" err="1">
                <a:latin typeface="Times New Roman" panose="02020603050405020304" pitchFamily="18" charset="0"/>
              </a:rPr>
              <a:t>SQLite</a:t>
            </a:r>
            <a:r>
              <a:rPr lang="en-GB" altLang="zh-CN" sz="2330" b="0" dirty="0">
                <a:latin typeface="Times New Roman" panose="02020603050405020304" pitchFamily="18" charset="0"/>
              </a:rPr>
              <a:t> </a:t>
            </a:r>
            <a:r>
              <a:rPr lang="zh-CN" altLang="en-GB" sz="2330" b="0" dirty="0">
                <a:latin typeface="Times New Roman" panose="02020603050405020304" pitchFamily="18" charset="0"/>
              </a:rPr>
              <a:t>只</a:t>
            </a:r>
            <a:r>
              <a:rPr lang="zh-CN" altLang="en-GB" sz="2330" dirty="0">
                <a:solidFill>
                  <a:srgbClr val="FF0000"/>
                </a:solidFill>
                <a:latin typeface="Times New Roman" panose="02020603050405020304" pitchFamily="18" charset="0"/>
              </a:rPr>
              <a:t>提供数据库级的锁定</a:t>
            </a:r>
            <a:r>
              <a:rPr lang="zh-CN" altLang="en-GB" sz="2330" b="0" dirty="0">
                <a:latin typeface="Times New Roman" panose="02020603050405020304" pitchFamily="18" charset="0"/>
              </a:rPr>
              <a:t>。虽然有一些增加并发的技巧，但是，如果应用程序需要的是表级别或行级别的锁定，那么 </a:t>
            </a:r>
            <a:r>
              <a:rPr lang="en-GB" altLang="zh-CN" sz="2330" b="0" dirty="0">
                <a:latin typeface="Times New Roman" panose="02020603050405020304" pitchFamily="18" charset="0"/>
              </a:rPr>
              <a:t>DBMS </a:t>
            </a:r>
            <a:r>
              <a:rPr lang="zh-CN" altLang="en-GB" sz="2330" b="0" dirty="0">
                <a:latin typeface="Times New Roman" panose="02020603050405020304" pitchFamily="18" charset="0"/>
              </a:rPr>
              <a:t>能够更好地满足您的需求。 </a:t>
            </a:r>
          </a:p>
          <a:p>
            <a:pPr lvl="1" eaLnBrk="1" hangingPunct="1">
              <a:lnSpc>
                <a:spcPct val="170000"/>
              </a:lnSpc>
              <a:buFont typeface="Wingdings" panose="05000000000000000000" pitchFamily="2" charset="2"/>
              <a:buChar char="ü"/>
              <a:defRPr/>
            </a:pPr>
            <a:r>
              <a:rPr lang="zh-CN" altLang="en-GB" sz="2330" b="0" dirty="0">
                <a:latin typeface="Times New Roman" panose="02020603050405020304" pitchFamily="18" charset="0"/>
              </a:rPr>
              <a:t>正如前面提到的，</a:t>
            </a:r>
            <a:r>
              <a:rPr lang="en-GB" altLang="zh-CN" sz="2330" b="0" dirty="0" err="1">
                <a:latin typeface="Times New Roman" panose="02020603050405020304" pitchFamily="18" charset="0"/>
              </a:rPr>
              <a:t>SQLite</a:t>
            </a:r>
            <a:r>
              <a:rPr lang="en-GB" altLang="zh-CN" sz="2330" b="0" dirty="0">
                <a:latin typeface="Times New Roman" panose="02020603050405020304" pitchFamily="18" charset="0"/>
              </a:rPr>
              <a:t> </a:t>
            </a:r>
            <a:r>
              <a:rPr lang="zh-CN" altLang="en-GB" sz="2330" b="0" dirty="0">
                <a:latin typeface="Times New Roman" panose="02020603050405020304" pitchFamily="18" charset="0"/>
              </a:rPr>
              <a:t>可以支持每天大约 </a:t>
            </a:r>
            <a:r>
              <a:rPr lang="en-GB" altLang="zh-CN" sz="2330" b="0" dirty="0">
                <a:latin typeface="Times New Roman" panose="02020603050405020304" pitchFamily="18" charset="0"/>
              </a:rPr>
              <a:t>100,00 </a:t>
            </a:r>
            <a:r>
              <a:rPr lang="zh-CN" altLang="en-GB" sz="2330" b="0" dirty="0">
                <a:latin typeface="Times New Roman" panose="02020603050405020304" pitchFamily="18" charset="0"/>
              </a:rPr>
              <a:t>次点击率的 </a:t>
            </a:r>
            <a:r>
              <a:rPr lang="en-GB" altLang="zh-CN" sz="2330" b="0" dirty="0">
                <a:latin typeface="Times New Roman" panose="02020603050405020304" pitchFamily="18" charset="0"/>
              </a:rPr>
              <a:t>Web </a:t>
            </a:r>
            <a:r>
              <a:rPr lang="zh-CN" altLang="en-GB" sz="2330" b="0" dirty="0">
                <a:latin typeface="Times New Roman" panose="02020603050405020304" pitchFamily="18" charset="0"/>
              </a:rPr>
              <a:t>站点 </a:t>
            </a:r>
            <a:r>
              <a:rPr lang="en-GB" altLang="zh-CN" sz="2330" b="0" dirty="0">
                <a:latin typeface="Times New Roman" panose="02020603050405020304" pitchFamily="18" charset="0"/>
              </a:rPr>
              <a:t>—— </a:t>
            </a:r>
            <a:r>
              <a:rPr lang="zh-CN" altLang="en-GB" sz="2330" b="0" dirty="0">
                <a:latin typeface="Times New Roman" panose="02020603050405020304" pitchFamily="18" charset="0"/>
              </a:rPr>
              <a:t>并且，在某些情况下，可以处理 </a:t>
            </a:r>
            <a:r>
              <a:rPr lang="en-GB" altLang="zh-CN" sz="2330" b="0" dirty="0">
                <a:latin typeface="Times New Roman" panose="02020603050405020304" pitchFamily="18" charset="0"/>
              </a:rPr>
              <a:t>10 </a:t>
            </a:r>
            <a:r>
              <a:rPr lang="zh-CN" altLang="en-GB" sz="2330" b="0" dirty="0">
                <a:latin typeface="Times New Roman" panose="02020603050405020304" pitchFamily="18" charset="0"/>
              </a:rPr>
              <a:t>倍于此的通信量。对于具有</a:t>
            </a:r>
            <a:r>
              <a:rPr lang="zh-CN" altLang="en-GB" sz="2330" dirty="0">
                <a:solidFill>
                  <a:srgbClr val="FF0000"/>
                </a:solidFill>
                <a:latin typeface="Times New Roman" panose="02020603050405020304" pitchFamily="18" charset="0"/>
              </a:rPr>
              <a:t>高通信量或需要支持庞大浏览人数</a:t>
            </a:r>
            <a:r>
              <a:rPr lang="zh-CN" altLang="en-GB" sz="2330" b="0" dirty="0">
                <a:latin typeface="Times New Roman" panose="02020603050405020304" pitchFamily="18" charset="0"/>
              </a:rPr>
              <a:t>的 </a:t>
            </a:r>
            <a:r>
              <a:rPr lang="en-GB" altLang="zh-CN" sz="2330" b="0" dirty="0">
                <a:latin typeface="Times New Roman" panose="02020603050405020304" pitchFamily="18" charset="0"/>
              </a:rPr>
              <a:t>Web </a:t>
            </a:r>
            <a:r>
              <a:rPr lang="zh-CN" altLang="en-GB" sz="2330" b="0" dirty="0">
                <a:latin typeface="Times New Roman" panose="02020603050405020304" pitchFamily="18" charset="0"/>
              </a:rPr>
              <a:t>站点来说，应该考虑使用 </a:t>
            </a:r>
            <a:r>
              <a:rPr lang="en-GB" altLang="zh-CN" sz="2330" b="0" dirty="0">
                <a:latin typeface="Times New Roman" panose="02020603050405020304" pitchFamily="18" charset="0"/>
              </a:rPr>
              <a:t>DBMS</a:t>
            </a:r>
            <a:r>
              <a:rPr lang="zh-CN" altLang="en-GB" sz="2330" b="0" dirty="0">
                <a:latin typeface="Times New Roman" panose="02020603050405020304" pitchFamily="18" charset="0"/>
              </a:rPr>
              <a:t>。 </a:t>
            </a:r>
            <a:endParaRPr lang="zh-CN" altLang="en-US" sz="2330" b="0" dirty="0">
              <a:latin typeface="Times New Roman" panose="02020603050405020304" pitchFamily="18" charset="0"/>
            </a:endParaRPr>
          </a:p>
        </p:txBody>
      </p:sp>
      <p:sp>
        <p:nvSpPr>
          <p:cNvPr id="2" name="标题 1">
            <a:extLst>
              <a:ext uri="{FF2B5EF4-FFF2-40B4-BE49-F238E27FC236}">
                <a16:creationId xmlns:a16="http://schemas.microsoft.com/office/drawing/2014/main" id="{039EE521-23DF-CEBB-402B-3B58ED8959DA}"/>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A9BDA9F6-CE21-1A6B-6785-C1F060C5D30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299356" y="873125"/>
            <a:ext cx="11593288" cy="5111750"/>
          </a:xfrm>
        </p:spPr>
        <p:txBody>
          <a:bodyPr>
            <a:normAutofit/>
          </a:bodyPr>
          <a:lstStyle/>
          <a:p>
            <a:pPr lvl="1" eaLnBrk="1" hangingPunct="1">
              <a:lnSpc>
                <a:spcPct val="150000"/>
              </a:lnSpc>
              <a:buFont typeface="Wingdings" panose="05000000000000000000" pitchFamily="2" charset="2"/>
              <a:buChar char="ü"/>
            </a:pPr>
            <a:r>
              <a:rPr lang="en-GB" altLang="zh-CN" b="0" dirty="0">
                <a:latin typeface="Times New Roman" panose="02020603050405020304" pitchFamily="18" charset="0"/>
              </a:rPr>
              <a:t>SQLite </a:t>
            </a:r>
            <a:r>
              <a:rPr lang="zh-CN" altLang="en-GB" dirty="0">
                <a:solidFill>
                  <a:srgbClr val="FF0000"/>
                </a:solidFill>
                <a:latin typeface="Times New Roman" panose="02020603050405020304" pitchFamily="18" charset="0"/>
              </a:rPr>
              <a:t>没有用户帐户</a:t>
            </a:r>
            <a:r>
              <a:rPr lang="zh-CN" altLang="en-GB" b="0" dirty="0">
                <a:latin typeface="Times New Roman" panose="02020603050405020304" pitchFamily="18" charset="0"/>
              </a:rPr>
              <a:t>概念，而是</a:t>
            </a:r>
            <a:r>
              <a:rPr lang="zh-CN" altLang="en-GB" dirty="0">
                <a:solidFill>
                  <a:srgbClr val="FF0000"/>
                </a:solidFill>
                <a:latin typeface="Times New Roman" panose="02020603050405020304" pitchFamily="18" charset="0"/>
              </a:rPr>
              <a:t>根据文件系统确</a:t>
            </a:r>
            <a:r>
              <a:rPr lang="zh-CN" altLang="en-GB" b="0" dirty="0">
                <a:latin typeface="Times New Roman" panose="02020603050405020304" pitchFamily="18" charset="0"/>
              </a:rPr>
              <a:t>定所有数据库的权限。这会使强制执行存储配额发生困难</a:t>
            </a:r>
            <a:r>
              <a:rPr lang="en-GB" altLang="zh-CN" b="0" dirty="0">
                <a:latin typeface="Times New Roman" panose="02020603050405020304" pitchFamily="18" charset="0"/>
              </a:rPr>
              <a:t>,</a:t>
            </a:r>
            <a:r>
              <a:rPr lang="zh-CN" altLang="en-GB" b="0" dirty="0">
                <a:latin typeface="Times New Roman" panose="02020603050405020304" pitchFamily="18" charset="0"/>
              </a:rPr>
              <a:t>强制执行用户许可变得不可能。 </a:t>
            </a:r>
          </a:p>
          <a:p>
            <a:pPr lvl="1" eaLnBrk="1" hangingPunct="1">
              <a:lnSpc>
                <a:spcPct val="150000"/>
              </a:lnSpc>
              <a:buFont typeface="Wingdings" panose="05000000000000000000" pitchFamily="2" charset="2"/>
              <a:buChar char="ü"/>
            </a:pPr>
            <a:r>
              <a:rPr lang="en-GB" altLang="zh-CN" b="0" dirty="0">
                <a:latin typeface="Times New Roman" panose="02020603050405020304" pitchFamily="18" charset="0"/>
              </a:rPr>
              <a:t>SQLite </a:t>
            </a:r>
            <a:r>
              <a:rPr lang="zh-CN" altLang="en-GB" b="0" dirty="0">
                <a:latin typeface="Times New Roman" panose="02020603050405020304" pitchFamily="18" charset="0"/>
              </a:rPr>
              <a:t>支持多数（</a:t>
            </a:r>
            <a:r>
              <a:rPr lang="zh-CN" altLang="en-GB" dirty="0">
                <a:solidFill>
                  <a:srgbClr val="FF0000"/>
                </a:solidFill>
                <a:latin typeface="Times New Roman" panose="02020603050405020304" pitchFamily="18" charset="0"/>
              </a:rPr>
              <a:t>但不是全部</a:t>
            </a:r>
            <a:r>
              <a:rPr lang="zh-CN" altLang="en-GB" b="0" dirty="0">
                <a:latin typeface="Times New Roman" panose="02020603050405020304" pitchFamily="18" charset="0"/>
              </a:rPr>
              <a:t>）的 </a:t>
            </a:r>
            <a:r>
              <a:rPr lang="en-GB" altLang="zh-CN" b="0" dirty="0">
                <a:latin typeface="Times New Roman" panose="02020603050405020304" pitchFamily="18" charset="0"/>
              </a:rPr>
              <a:t>SQL92 </a:t>
            </a:r>
            <a:r>
              <a:rPr lang="zh-CN" altLang="en-GB" b="0" dirty="0">
                <a:latin typeface="Times New Roman" panose="02020603050405020304" pitchFamily="18" charset="0"/>
              </a:rPr>
              <a:t>标准。不受支持的一些功能包括完全触发器支持和可写视图。</a:t>
            </a:r>
          </a:p>
          <a:p>
            <a:pPr lvl="1" eaLnBrk="1" hangingPunct="1">
              <a:lnSpc>
                <a:spcPct val="150000"/>
              </a:lnSpc>
              <a:buFont typeface="Wingdings" panose="05000000000000000000" pitchFamily="2" charset="2"/>
              <a:buChar char="ü"/>
            </a:pPr>
            <a:r>
              <a:rPr lang="zh-CN" altLang="en-GB" b="0" dirty="0">
                <a:latin typeface="Times New Roman" panose="02020603050405020304" pitchFamily="18" charset="0"/>
              </a:rPr>
              <a:t>如果您感到其中的任何限制会影响您的应用程序，那么您应该考虑使用完善的 </a:t>
            </a:r>
            <a:r>
              <a:rPr lang="en-GB" altLang="zh-CN" b="0" dirty="0">
                <a:latin typeface="Times New Roman" panose="02020603050405020304" pitchFamily="18" charset="0"/>
              </a:rPr>
              <a:t>DBMS</a:t>
            </a:r>
            <a:r>
              <a:rPr lang="zh-CN" altLang="en-GB" b="0" dirty="0">
                <a:latin typeface="Times New Roman" panose="02020603050405020304" pitchFamily="18" charset="0"/>
              </a:rPr>
              <a:t>。如果您可以解除这些限制问题，并且对</a:t>
            </a:r>
            <a:r>
              <a:rPr lang="zh-CN" altLang="en-GB" dirty="0">
                <a:solidFill>
                  <a:srgbClr val="FF0000"/>
                </a:solidFill>
                <a:latin typeface="Times New Roman" panose="02020603050405020304" pitchFamily="18" charset="0"/>
              </a:rPr>
              <a:t>快速灵活</a:t>
            </a:r>
            <a:r>
              <a:rPr lang="zh-CN" altLang="en-GB" b="0" dirty="0">
                <a:latin typeface="Times New Roman" panose="02020603050405020304" pitchFamily="18" charset="0"/>
              </a:rPr>
              <a:t>的嵌入式开源数据库引擎很感兴趣，则应重点考虑使用 </a:t>
            </a:r>
            <a:r>
              <a:rPr lang="en-GB" altLang="zh-CN" b="0" dirty="0">
                <a:latin typeface="Times New Roman" panose="02020603050405020304" pitchFamily="18" charset="0"/>
              </a:rPr>
              <a:t>SQLite</a:t>
            </a:r>
            <a:r>
              <a:rPr lang="zh-CN" altLang="en-GB" b="0" dirty="0">
                <a:latin typeface="Times New Roman" panose="02020603050405020304" pitchFamily="18" charset="0"/>
              </a:rPr>
              <a:t>。</a:t>
            </a:r>
          </a:p>
          <a:p>
            <a:pPr lvl="1" eaLnBrk="1" hangingPunct="1">
              <a:lnSpc>
                <a:spcPct val="150000"/>
              </a:lnSpc>
              <a:buFont typeface="Wingdings" panose="05000000000000000000" pitchFamily="2" charset="2"/>
              <a:buChar char="ü"/>
            </a:pPr>
            <a:r>
              <a:rPr lang="zh-CN" altLang="en-GB" b="0" dirty="0">
                <a:latin typeface="Times New Roman" panose="02020603050405020304" pitchFamily="18" charset="0"/>
              </a:rPr>
              <a:t>一些能够真正表现 </a:t>
            </a:r>
            <a:r>
              <a:rPr lang="en-GB" altLang="zh-CN" b="0" dirty="0">
                <a:latin typeface="Times New Roman" panose="02020603050405020304" pitchFamily="18" charset="0"/>
              </a:rPr>
              <a:t>SQLite </a:t>
            </a:r>
            <a:r>
              <a:rPr lang="zh-CN" altLang="en-GB" b="0" dirty="0">
                <a:latin typeface="Times New Roman" panose="02020603050405020304" pitchFamily="18" charset="0"/>
              </a:rPr>
              <a:t>优越性能的领域是 </a:t>
            </a:r>
            <a:r>
              <a:rPr lang="en-GB" altLang="zh-CN" b="0" dirty="0">
                <a:latin typeface="Times New Roman" panose="02020603050405020304" pitchFamily="18" charset="0"/>
              </a:rPr>
              <a:t>Web </a:t>
            </a:r>
            <a:r>
              <a:rPr lang="zh-CN" altLang="en-GB" b="0" dirty="0">
                <a:latin typeface="Times New Roman" panose="02020603050405020304" pitchFamily="18" charset="0"/>
              </a:rPr>
              <a:t>站点，可以使用 </a:t>
            </a:r>
            <a:r>
              <a:rPr lang="en-GB" altLang="zh-CN" b="0" dirty="0">
                <a:latin typeface="Times New Roman" panose="02020603050405020304" pitchFamily="18" charset="0"/>
              </a:rPr>
              <a:t>SQLite </a:t>
            </a:r>
            <a:r>
              <a:rPr lang="zh-CN" altLang="en-GB" b="0" dirty="0">
                <a:latin typeface="Times New Roman" panose="02020603050405020304" pitchFamily="18" charset="0"/>
              </a:rPr>
              <a:t>管理应用程序数据、快速应用程序原型制造和培训工具。</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A51F9545-521B-025E-916B-2CA8FE68233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CB15442B-11CE-E5B6-ED5D-C8620BBBCBD7}"/>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noChangeArrowheads="1"/>
          </p:cNvSpPr>
          <p:nvPr>
            <p:ph type="title"/>
          </p:nvPr>
        </p:nvSpPr>
        <p:spPr>
          <a:xfrm>
            <a:off x="32214" y="908720"/>
            <a:ext cx="10972800" cy="574675"/>
          </a:xfrm>
        </p:spPr>
        <p:txBody>
          <a:bodyPr/>
          <a:lstStyle/>
          <a:p>
            <a:r>
              <a:rPr lang="en-US" altLang="zh-CN" sz="2800" dirty="0"/>
              <a:t>2.7 SQLite</a:t>
            </a:r>
            <a:r>
              <a:rPr lang="zh-CN" altLang="en-US" sz="2800" dirty="0"/>
              <a:t>数据库的移植</a:t>
            </a:r>
          </a:p>
        </p:txBody>
      </p:sp>
      <p:sp>
        <p:nvSpPr>
          <p:cNvPr id="116739" name="内容占位符 2"/>
          <p:cNvSpPr>
            <a:spLocks noGrp="1" noChangeArrowheads="1"/>
          </p:cNvSpPr>
          <p:nvPr>
            <p:ph idx="1"/>
          </p:nvPr>
        </p:nvSpPr>
        <p:spPr>
          <a:xfrm>
            <a:off x="407368" y="1700808"/>
            <a:ext cx="11233151" cy="4248472"/>
          </a:xfrm>
        </p:spPr>
        <p:txBody>
          <a:bodyPr/>
          <a:lstStyle/>
          <a:p>
            <a:pPr eaLnBrk="1" hangingPunct="1">
              <a:lnSpc>
                <a:spcPct val="150000"/>
              </a:lnSpc>
              <a:buFont typeface="Wingdings" panose="05000000000000000000" pitchFamily="2" charset="2"/>
              <a:buChar char="p"/>
            </a:pPr>
            <a:r>
              <a:rPr lang="en-US" altLang="zh-CN" b="0" dirty="0"/>
              <a:t>SQLite</a:t>
            </a:r>
            <a:r>
              <a:rPr lang="zh-CN" altLang="zh-CN" b="0" dirty="0"/>
              <a:t>网站</a:t>
            </a:r>
            <a:r>
              <a:rPr lang="en-US" altLang="zh-CN" b="0" dirty="0"/>
              <a:t>(www.sqlite.org)</a:t>
            </a:r>
            <a:r>
              <a:rPr lang="zh-CN" altLang="zh-CN" b="0" dirty="0"/>
              <a:t>同时提供</a:t>
            </a:r>
            <a:r>
              <a:rPr lang="en-US" altLang="zh-CN" b="0" dirty="0"/>
              <a:t>SQLite</a:t>
            </a:r>
            <a:r>
              <a:rPr lang="zh-CN" altLang="zh-CN" b="0" dirty="0"/>
              <a:t>的已编译版本和源程序。编译版本可同时适用于</a:t>
            </a:r>
            <a:r>
              <a:rPr lang="en-US" altLang="zh-CN" b="0" dirty="0"/>
              <a:t>Windows</a:t>
            </a:r>
            <a:r>
              <a:rPr lang="zh-CN" altLang="zh-CN" b="0" dirty="0"/>
              <a:t>和</a:t>
            </a:r>
            <a:r>
              <a:rPr lang="en-US" altLang="zh-CN" b="0" dirty="0"/>
              <a:t>Linux</a:t>
            </a:r>
            <a:r>
              <a:rPr lang="zh-CN" altLang="zh-CN" b="0" dirty="0"/>
              <a:t>。</a:t>
            </a:r>
          </a:p>
          <a:p>
            <a:pPr eaLnBrk="1" hangingPunct="1">
              <a:lnSpc>
                <a:spcPct val="150000"/>
              </a:lnSpc>
              <a:buFont typeface="Wingdings" panose="05000000000000000000" pitchFamily="2" charset="2"/>
              <a:buChar char="p"/>
            </a:pPr>
            <a:r>
              <a:rPr lang="zh-CN" altLang="zh-CN" b="0" dirty="0"/>
              <a:t>有几种形式的二进制包供选择，以适应</a:t>
            </a:r>
            <a:r>
              <a:rPr lang="en-US" altLang="zh-CN" b="0" dirty="0"/>
              <a:t>SQLite</a:t>
            </a:r>
            <a:r>
              <a:rPr lang="zh-CN" altLang="zh-CN" b="0" dirty="0"/>
              <a:t>的不同使用方式。包括：静态链接的命令行程序</a:t>
            </a:r>
            <a:r>
              <a:rPr lang="en-US" altLang="zh-CN" b="0" dirty="0"/>
              <a:t>(CLP) </a:t>
            </a:r>
            <a:r>
              <a:rPr lang="zh-CN" altLang="zh-CN" b="0" dirty="0"/>
              <a:t>、</a:t>
            </a:r>
            <a:r>
              <a:rPr lang="en-US" altLang="zh-CN" b="0" dirty="0"/>
              <a:t>SQLite</a:t>
            </a:r>
            <a:r>
              <a:rPr lang="zh-CN" altLang="zh-CN" b="0" dirty="0"/>
              <a:t>动态链接库</a:t>
            </a:r>
            <a:r>
              <a:rPr lang="en-US" altLang="zh-CN" b="0" dirty="0"/>
              <a:t>(DLL)</a:t>
            </a:r>
            <a:r>
              <a:rPr lang="zh-CN" altLang="zh-CN" b="0" dirty="0"/>
              <a:t>和</a:t>
            </a:r>
            <a:r>
              <a:rPr lang="en-US" altLang="zh-CN" b="0" dirty="0" err="1"/>
              <a:t>Tcl</a:t>
            </a:r>
            <a:r>
              <a:rPr lang="zh-CN" altLang="zh-CN" b="0" dirty="0"/>
              <a:t>扩展。</a:t>
            </a:r>
          </a:p>
          <a:p>
            <a:pPr eaLnBrk="1" hangingPunct="1">
              <a:lnSpc>
                <a:spcPct val="150000"/>
              </a:lnSpc>
              <a:buFont typeface="Wingdings" panose="05000000000000000000" pitchFamily="2" charset="2"/>
              <a:buChar char="p"/>
            </a:pPr>
            <a:r>
              <a:rPr lang="en-US" altLang="zh-CN" b="0" dirty="0"/>
              <a:t>SQLite</a:t>
            </a:r>
            <a:r>
              <a:rPr lang="zh-CN" altLang="zh-CN" b="0" dirty="0"/>
              <a:t>源代码以两种形式提供，以适应不同的平台</a:t>
            </a:r>
            <a:r>
              <a:rPr lang="zh-CN" altLang="en-US" b="0" dirty="0"/>
              <a:t>：</a:t>
            </a:r>
            <a:endParaRPr lang="en-US" altLang="zh-CN" b="0" dirty="0"/>
          </a:p>
          <a:p>
            <a:pPr lvl="1" eaLnBrk="1" hangingPunct="1">
              <a:lnSpc>
                <a:spcPct val="150000"/>
              </a:lnSpc>
              <a:buFont typeface="Wingdings" panose="05000000000000000000" pitchFamily="2" charset="2"/>
              <a:buChar char="ü"/>
            </a:pPr>
            <a:r>
              <a:rPr lang="zh-CN" altLang="zh-CN" b="0" dirty="0">
                <a:solidFill>
                  <a:srgbClr val="FF0000"/>
                </a:solidFill>
              </a:rPr>
              <a:t>一种为了在</a:t>
            </a:r>
            <a:r>
              <a:rPr lang="en-US" altLang="zh-CN" b="0" dirty="0">
                <a:solidFill>
                  <a:srgbClr val="FF0000"/>
                </a:solidFill>
              </a:rPr>
              <a:t>Windows</a:t>
            </a:r>
            <a:r>
              <a:rPr lang="zh-CN" altLang="zh-CN" b="0" dirty="0">
                <a:solidFill>
                  <a:srgbClr val="FF0000"/>
                </a:solidFill>
              </a:rPr>
              <a:t>下编译</a:t>
            </a:r>
            <a:r>
              <a:rPr lang="zh-CN" altLang="zh-CN" b="0" dirty="0"/>
              <a:t>，</a:t>
            </a:r>
            <a:endParaRPr lang="en-US" altLang="zh-CN" b="0" dirty="0"/>
          </a:p>
          <a:p>
            <a:pPr lvl="1" eaLnBrk="1" hangingPunct="1">
              <a:lnSpc>
                <a:spcPct val="150000"/>
              </a:lnSpc>
              <a:buFont typeface="Wingdings" panose="05000000000000000000" pitchFamily="2" charset="2"/>
              <a:buChar char="ü"/>
            </a:pPr>
            <a:r>
              <a:rPr lang="zh-CN" altLang="zh-CN" b="0" dirty="0">
                <a:solidFill>
                  <a:srgbClr val="FF0000"/>
                </a:solidFill>
              </a:rPr>
              <a:t>另一种为了在</a:t>
            </a:r>
            <a:r>
              <a:rPr lang="en-US" altLang="zh-CN" b="0" dirty="0">
                <a:solidFill>
                  <a:srgbClr val="FF0000"/>
                </a:solidFill>
              </a:rPr>
              <a:t>POSIX</a:t>
            </a:r>
            <a:r>
              <a:rPr lang="zh-CN" altLang="zh-CN" b="0" dirty="0">
                <a:solidFill>
                  <a:srgbClr val="FF0000"/>
                </a:solidFill>
              </a:rPr>
              <a:t>平台</a:t>
            </a:r>
            <a:r>
              <a:rPr lang="en-US" altLang="zh-CN" b="0" dirty="0"/>
              <a:t>(</a:t>
            </a:r>
            <a:r>
              <a:rPr lang="zh-CN" altLang="zh-CN" b="0" dirty="0"/>
              <a:t>如</a:t>
            </a:r>
            <a:r>
              <a:rPr lang="en-US" altLang="zh-CN" b="0" dirty="0"/>
              <a:t>Linux</a:t>
            </a:r>
            <a:r>
              <a:rPr lang="zh-CN" altLang="zh-CN" b="0" dirty="0"/>
              <a:t>、</a:t>
            </a:r>
            <a:r>
              <a:rPr lang="en-US" altLang="zh-CN" b="0" dirty="0"/>
              <a:t>BSD</a:t>
            </a:r>
            <a:r>
              <a:rPr lang="zh-CN" altLang="zh-CN" b="0" dirty="0"/>
              <a:t>、</a:t>
            </a:r>
            <a:r>
              <a:rPr lang="en-US" altLang="zh-CN" b="0" dirty="0"/>
              <a:t>Solaris)</a:t>
            </a:r>
            <a:r>
              <a:rPr lang="zh-CN" altLang="zh-CN" b="0" dirty="0"/>
              <a:t>下编译</a:t>
            </a:r>
            <a:endParaRPr lang="zh-CN" altLang="en-US" b="0" dirty="0"/>
          </a:p>
          <a:p>
            <a:pPr>
              <a:lnSpc>
                <a:spcPct val="150000"/>
              </a:lnSpc>
              <a:buFont typeface="Wingdings" panose="05000000000000000000" pitchFamily="2" charset="2"/>
              <a:buChar char="ü"/>
            </a:pPr>
            <a:endParaRPr lang="zh-CN" altLang="en-US" b="0" dirty="0"/>
          </a:p>
        </p:txBody>
      </p:sp>
      <p:sp>
        <p:nvSpPr>
          <p:cNvPr id="2" name="文本框 1">
            <a:extLst>
              <a:ext uri="{FF2B5EF4-FFF2-40B4-BE49-F238E27FC236}">
                <a16:creationId xmlns:a16="http://schemas.microsoft.com/office/drawing/2014/main" id="{4B189DB5-2CDA-323B-E131-09C920918A96}"/>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内容占位符 2"/>
          <p:cNvSpPr>
            <a:spLocks noGrp="1" noChangeArrowheads="1"/>
          </p:cNvSpPr>
          <p:nvPr>
            <p:ph idx="1"/>
          </p:nvPr>
        </p:nvSpPr>
        <p:spPr>
          <a:xfrm>
            <a:off x="263352" y="764705"/>
            <a:ext cx="11845316" cy="5328592"/>
          </a:xfrm>
        </p:spPr>
        <p:txBody>
          <a:bodyPr>
            <a:normAutofit fontScale="92500" lnSpcReduction="20000"/>
          </a:bodyPr>
          <a:lstStyle/>
          <a:p>
            <a:pPr marL="0" indent="0">
              <a:lnSpc>
                <a:spcPct val="170000"/>
              </a:lnSpc>
              <a:buNone/>
            </a:pPr>
            <a:r>
              <a:rPr lang="en-US" altLang="zh-CN" dirty="0">
                <a:solidFill>
                  <a:srgbClr val="FF0000"/>
                </a:solidFill>
                <a:latin typeface="Times New Roman" panose="02020603050405020304" pitchFamily="18" charset="0"/>
                <a:ea typeface="楷体" panose="02010609060101010101" pitchFamily="49" charset="-122"/>
              </a:rPr>
              <a:t>1</a:t>
            </a:r>
            <a:r>
              <a:rPr lang="zh-CN" altLang="en-US" dirty="0">
                <a:solidFill>
                  <a:srgbClr val="FF0000"/>
                </a:solidFill>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官方网站下载源码并编译</a:t>
            </a:r>
            <a:endParaRPr lang="en-US" altLang="zh-CN" dirty="0">
              <a:latin typeface="Times New Roman" panose="02020603050405020304" pitchFamily="18" charset="0"/>
              <a:ea typeface="楷体" panose="02010609060101010101" pitchFamily="49" charset="-122"/>
            </a:endParaRPr>
          </a:p>
          <a:p>
            <a:pPr marL="0" indent="0" algn="l">
              <a:lnSpc>
                <a:spcPct val="170000"/>
              </a:lnSpc>
              <a:buNone/>
            </a:pPr>
            <a:r>
              <a:rPr lang="en-US" altLang="zh-CN" i="0" dirty="0">
                <a:solidFill>
                  <a:srgbClr val="4D4D4D"/>
                </a:solidFill>
                <a:effectLst/>
                <a:latin typeface="Times New Roman" panose="02020603050405020304" pitchFamily="18" charset="0"/>
                <a:ea typeface="楷体" panose="02010609060101010101" pitchFamily="49" charset="-122"/>
              </a:rPr>
              <a:t>(1)</a:t>
            </a:r>
            <a:r>
              <a:rPr lang="zh-CN" altLang="en-US" i="0" dirty="0">
                <a:solidFill>
                  <a:srgbClr val="4D4D4D"/>
                </a:solidFill>
                <a:effectLst/>
                <a:latin typeface="Times New Roman" panose="02020603050405020304" pitchFamily="18" charset="0"/>
                <a:ea typeface="楷体" panose="02010609060101010101" pitchFamily="49" charset="-122"/>
              </a:rPr>
              <a:t>下载和复制数据库</a:t>
            </a:r>
            <a:r>
              <a:rPr lang="en-US" altLang="zh-CN" i="0" dirty="0">
                <a:solidFill>
                  <a:srgbClr val="4D4D4D"/>
                </a:solidFill>
                <a:effectLst/>
                <a:latin typeface="Times New Roman" panose="02020603050405020304" pitchFamily="18" charset="0"/>
                <a:ea typeface="楷体" panose="02010609060101010101" pitchFamily="49" charset="-122"/>
              </a:rPr>
              <a:t>sqlite-autoconf-3394000.tar.gz</a:t>
            </a:r>
            <a:r>
              <a:rPr lang="zh-CN" altLang="en-US" i="0" dirty="0">
                <a:solidFill>
                  <a:srgbClr val="4D4D4D"/>
                </a:solidFill>
                <a:effectLst/>
                <a:latin typeface="Times New Roman" panose="02020603050405020304" pitchFamily="18" charset="0"/>
                <a:ea typeface="楷体" panose="02010609060101010101" pitchFamily="49" charset="-122"/>
              </a:rPr>
              <a:t>至目录</a:t>
            </a:r>
            <a:r>
              <a:rPr lang="en-US" altLang="zh-CN" i="0" dirty="0">
                <a:solidFill>
                  <a:srgbClr val="4D4D4D"/>
                </a:solidFill>
                <a:effectLst/>
                <a:latin typeface="Times New Roman" panose="02020603050405020304" pitchFamily="18" charset="0"/>
                <a:ea typeface="楷体" panose="02010609060101010101" pitchFamily="49" charset="-122"/>
              </a:rPr>
              <a:t>/home/</a:t>
            </a:r>
            <a:r>
              <a:rPr lang="en-US" altLang="zh-CN" i="0" dirty="0" err="1">
                <a:solidFill>
                  <a:srgbClr val="4D4D4D"/>
                </a:solidFill>
                <a:effectLst/>
                <a:latin typeface="Times New Roman" panose="02020603050405020304" pitchFamily="18" charset="0"/>
                <a:ea typeface="楷体" panose="02010609060101010101" pitchFamily="49" charset="-122"/>
              </a:rPr>
              <a:t>chris</a:t>
            </a:r>
            <a:r>
              <a:rPr lang="en-US" altLang="zh-CN" i="0" dirty="0">
                <a:solidFill>
                  <a:srgbClr val="4D4D4D"/>
                </a:solidFill>
                <a:effectLst/>
                <a:latin typeface="Times New Roman" panose="02020603050405020304" pitchFamily="18" charset="0"/>
                <a:ea typeface="楷体" panose="02010609060101010101" pitchFamily="49" charset="-122"/>
              </a:rPr>
              <a:t>/</a:t>
            </a:r>
            <a:r>
              <a:rPr lang="zh-CN" altLang="en-US" i="0" dirty="0">
                <a:solidFill>
                  <a:srgbClr val="4D4D4D"/>
                </a:solidFill>
                <a:effectLst/>
                <a:latin typeface="Times New Roman" panose="02020603050405020304" pitchFamily="18" charset="0"/>
                <a:ea typeface="楷体" panose="02010609060101010101" pitchFamily="49" charset="-122"/>
              </a:rPr>
              <a:t>。</a:t>
            </a:r>
            <a:endParaRPr lang="en-US" altLang="zh-CN" i="0" dirty="0">
              <a:solidFill>
                <a:srgbClr val="4D4D4D"/>
              </a:solidFill>
              <a:effectLst/>
              <a:latin typeface="Times New Roman" panose="02020603050405020304" pitchFamily="18" charset="0"/>
              <a:ea typeface="楷体" panose="02010609060101010101" pitchFamily="49" charset="-122"/>
            </a:endParaRPr>
          </a:p>
          <a:p>
            <a:pPr marL="0" indent="0" algn="l">
              <a:lnSpc>
                <a:spcPct val="170000"/>
              </a:lnSpc>
              <a:buNone/>
            </a:pPr>
            <a:r>
              <a:rPr lang="en-US" altLang="zh-CN" dirty="0">
                <a:solidFill>
                  <a:srgbClr val="4D4D4D"/>
                </a:solidFill>
                <a:latin typeface="Times New Roman" panose="02020603050405020304" pitchFamily="18" charset="0"/>
                <a:ea typeface="楷体" panose="02010609060101010101" pitchFamily="49" charset="-122"/>
              </a:rPr>
              <a:t>(</a:t>
            </a:r>
            <a:r>
              <a:rPr lang="en-US" altLang="zh-CN" i="0" dirty="0">
                <a:solidFill>
                  <a:srgbClr val="4D4D4D"/>
                </a:solidFill>
                <a:effectLst/>
                <a:latin typeface="Times New Roman" panose="02020603050405020304" pitchFamily="18" charset="0"/>
                <a:ea typeface="楷体" panose="02010609060101010101" pitchFamily="49" charset="-122"/>
              </a:rPr>
              <a:t>2)</a:t>
            </a:r>
            <a:r>
              <a:rPr lang="zh-CN" altLang="en-US" i="0" dirty="0">
                <a:solidFill>
                  <a:srgbClr val="4D4D4D"/>
                </a:solidFill>
                <a:effectLst/>
                <a:latin typeface="Times New Roman" panose="02020603050405020304" pitchFamily="18" charset="0"/>
                <a:ea typeface="楷体" panose="02010609060101010101" pitchFamily="49" charset="-122"/>
              </a:rPr>
              <a:t>解压：</a:t>
            </a:r>
            <a:r>
              <a:rPr lang="en-US" altLang="zh-CN" i="0" dirty="0">
                <a:solidFill>
                  <a:srgbClr val="4D4D4D"/>
                </a:solidFill>
                <a:effectLst/>
                <a:latin typeface="Times New Roman" panose="02020603050405020304" pitchFamily="18" charset="0"/>
                <a:ea typeface="楷体" panose="02010609060101010101" pitchFamily="49" charset="-122"/>
              </a:rPr>
              <a:t>tar –</a:t>
            </a:r>
            <a:r>
              <a:rPr lang="en-US" altLang="zh-CN" i="0" dirty="0" err="1">
                <a:solidFill>
                  <a:srgbClr val="4D4D4D"/>
                </a:solidFill>
                <a:effectLst/>
                <a:latin typeface="Times New Roman" panose="02020603050405020304" pitchFamily="18" charset="0"/>
                <a:ea typeface="楷体" panose="02010609060101010101" pitchFamily="49" charset="-122"/>
              </a:rPr>
              <a:t>zxvf</a:t>
            </a:r>
            <a:r>
              <a:rPr lang="en-US" altLang="zh-CN" i="0" dirty="0">
                <a:solidFill>
                  <a:srgbClr val="4D4D4D"/>
                </a:solidFill>
                <a:effectLst/>
                <a:latin typeface="Times New Roman" panose="02020603050405020304" pitchFamily="18" charset="0"/>
                <a:ea typeface="楷体" panose="02010609060101010101" pitchFamily="49" charset="-122"/>
              </a:rPr>
              <a:t> sqlite-autoconf-3394000.tar.gz</a:t>
            </a:r>
            <a:r>
              <a:rPr lang="zh-CN" altLang="en-US" i="0" dirty="0">
                <a:solidFill>
                  <a:srgbClr val="4D4D4D"/>
                </a:solidFill>
                <a:effectLst/>
                <a:latin typeface="Times New Roman" panose="02020603050405020304" pitchFamily="18" charset="0"/>
                <a:ea typeface="楷体" panose="02010609060101010101" pitchFamily="49" charset="-122"/>
              </a:rPr>
              <a:t>，得到</a:t>
            </a:r>
            <a:r>
              <a:rPr lang="en-US" altLang="zh-CN" i="0" dirty="0">
                <a:solidFill>
                  <a:srgbClr val="4D4D4D"/>
                </a:solidFill>
                <a:effectLst/>
                <a:latin typeface="Times New Roman" panose="02020603050405020304" pitchFamily="18" charset="0"/>
                <a:ea typeface="楷体" panose="02010609060101010101" pitchFamily="49" charset="-122"/>
              </a:rPr>
              <a:t>sqlite-autoconf-3394000</a:t>
            </a:r>
            <a:r>
              <a:rPr lang="zh-CN" altLang="en-US" i="0" dirty="0">
                <a:solidFill>
                  <a:srgbClr val="4D4D4D"/>
                </a:solidFill>
                <a:effectLst/>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marL="0" indent="0">
              <a:lnSpc>
                <a:spcPct val="170000"/>
              </a:lnSpc>
              <a:buNone/>
            </a:pPr>
            <a:r>
              <a:rPr lang="zh-CN" altLang="en-US" dirty="0">
                <a:latin typeface="Times New Roman" panose="02020603050405020304" pitchFamily="18" charset="0"/>
                <a:ea typeface="楷体" panose="02010609060101010101" pitchFamily="49" charset="-122"/>
              </a:rPr>
              <a:t>下载后，解压，配置编译信息，例如</a:t>
            </a:r>
            <a:br>
              <a:rPr lang="en-US" altLang="zh-CN"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./config -prefix=/home/</a:t>
            </a:r>
            <a:r>
              <a:rPr lang="en-US" altLang="zh-CN" sz="1800" dirty="0" err="1">
                <a:latin typeface="Times New Roman" panose="02020603050405020304" pitchFamily="18" charset="0"/>
                <a:ea typeface="楷体" panose="02010609060101010101" pitchFamily="49" charset="-122"/>
              </a:rPr>
              <a:t>chris</a:t>
            </a:r>
            <a:r>
              <a:rPr lang="en-US" altLang="zh-CN" sz="1800" dirty="0">
                <a:latin typeface="Times New Roman" panose="02020603050405020304" pitchFamily="18" charset="0"/>
                <a:ea typeface="楷体" panose="02010609060101010101" pitchFamily="49" charset="-122"/>
              </a:rPr>
              <a:t>/sqlite3/install  -host=arm-</a:t>
            </a:r>
            <a:r>
              <a:rPr lang="en-US" altLang="zh-CN" sz="1800" dirty="0" err="1">
                <a:latin typeface="Times New Roman" panose="02020603050405020304" pitchFamily="18" charset="0"/>
                <a:ea typeface="楷体" panose="02010609060101010101" pitchFamily="49" charset="-122"/>
              </a:rPr>
              <a:t>linux</a:t>
            </a:r>
            <a:r>
              <a:rPr lang="en-US" altLang="zh-CN" sz="1800" dirty="0">
                <a:latin typeface="Times New Roman" panose="02020603050405020304" pitchFamily="18" charset="0"/>
                <a:ea typeface="楷体" panose="02010609060101010101" pitchFamily="49" charset="-122"/>
              </a:rPr>
              <a:t>-</a:t>
            </a:r>
            <a:r>
              <a:rPr lang="en-US" altLang="zh-CN" sz="1800" dirty="0" err="1">
                <a:latin typeface="Times New Roman" panose="02020603050405020304" pitchFamily="18" charset="0"/>
                <a:ea typeface="楷体" panose="02010609060101010101" pitchFamily="49" charset="-122"/>
              </a:rPr>
              <a:t>guneabi</a:t>
            </a:r>
            <a:endParaRPr lang="en-US" altLang="zh-CN" sz="1800" dirty="0">
              <a:latin typeface="Times New Roman" panose="02020603050405020304" pitchFamily="18" charset="0"/>
              <a:ea typeface="楷体" panose="02010609060101010101" pitchFamily="49" charset="-122"/>
            </a:endParaRPr>
          </a:p>
          <a:p>
            <a:pPr marL="0" indent="0">
              <a:lnSpc>
                <a:spcPct val="170000"/>
              </a:lnSpc>
              <a:buNone/>
            </a:pPr>
            <a:r>
              <a:rPr lang="zh-CN" altLang="en-US" sz="1800" dirty="0">
                <a:latin typeface="Times New Roman" panose="02020603050405020304" pitchFamily="18" charset="0"/>
                <a:ea typeface="楷体" panose="02010609060101010101" pitchFamily="49" charset="-122"/>
              </a:rPr>
              <a:t>这时候可能会出错，例如：</a:t>
            </a:r>
            <a:r>
              <a:rPr lang="en-US" altLang="zh-CN" sz="1800" dirty="0">
                <a:latin typeface="Times New Roman" panose="02020603050405020304" pitchFamily="18" charset="0"/>
                <a:ea typeface="楷体" panose="02010609060101010101" pitchFamily="49" charset="-122"/>
              </a:rPr>
              <a:t>configure error arm-</a:t>
            </a:r>
            <a:r>
              <a:rPr lang="en-US" altLang="zh-CN" sz="1800" dirty="0" err="1">
                <a:latin typeface="Times New Roman" panose="02020603050405020304" pitchFamily="18" charset="0"/>
                <a:ea typeface="楷体" panose="02010609060101010101" pitchFamily="49" charset="-122"/>
              </a:rPr>
              <a:t>linux</a:t>
            </a:r>
            <a:r>
              <a:rPr lang="en-US" altLang="zh-CN" sz="1800" dirty="0">
                <a:latin typeface="Times New Roman" panose="02020603050405020304" pitchFamily="18" charset="0"/>
                <a:ea typeface="楷体" panose="02010609060101010101" pitchFamily="49" charset="-122"/>
              </a:rPr>
              <a:t>-</a:t>
            </a:r>
            <a:r>
              <a:rPr lang="en-US" altLang="zh-CN" sz="1800" dirty="0" err="1">
                <a:latin typeface="Times New Roman" panose="02020603050405020304" pitchFamily="18" charset="0"/>
                <a:ea typeface="楷体" panose="02010609060101010101" pitchFamily="49" charset="-122"/>
              </a:rPr>
              <a:t>gnueabi</a:t>
            </a:r>
            <a:r>
              <a:rPr lang="en-US" altLang="zh-CN" sz="1800" dirty="0">
                <a:latin typeface="Times New Roman" panose="02020603050405020304" pitchFamily="18" charset="0"/>
                <a:ea typeface="楷体" panose="02010609060101010101" pitchFamily="49" charset="-122"/>
              </a:rPr>
              <a:t> failed</a:t>
            </a:r>
            <a:r>
              <a:rPr lang="zh-CN" altLang="en-US" sz="1800" dirty="0">
                <a:latin typeface="Times New Roman" panose="02020603050405020304" pitchFamily="18" charset="0"/>
                <a:ea typeface="楷体" panose="02010609060101010101" pitchFamily="49" charset="-122"/>
              </a:rPr>
              <a:t>等。通过查看</a:t>
            </a:r>
            <a:r>
              <a:rPr lang="en-US" altLang="zh-CN" sz="1800" dirty="0">
                <a:latin typeface="Times New Roman" panose="02020603050405020304" pitchFamily="18" charset="0"/>
                <a:ea typeface="楷体" panose="02010609060101010101" pitchFamily="49" charset="-122"/>
              </a:rPr>
              <a:t>configure</a:t>
            </a:r>
            <a:r>
              <a:rPr lang="zh-CN" altLang="en-US" sz="1800" dirty="0">
                <a:latin typeface="Times New Roman" panose="02020603050405020304" pitchFamily="18" charset="0"/>
                <a:ea typeface="楷体" panose="02010609060101010101" pitchFamily="49" charset="-122"/>
              </a:rPr>
              <a:t>等文件，里面有</a:t>
            </a:r>
            <a:r>
              <a:rPr lang="en-US" altLang="zh-CN" sz="1800" dirty="0">
                <a:latin typeface="Times New Roman" panose="02020603050405020304" pitchFamily="18" charset="0"/>
                <a:ea typeface="楷体" panose="02010609060101010101" pitchFamily="49" charset="-122"/>
              </a:rPr>
              <a:t>CC</a:t>
            </a:r>
            <a:r>
              <a:rPr lang="zh-CN" altLang="en-US" sz="1800" dirty="0">
                <a:latin typeface="Times New Roman" panose="02020603050405020304" pitchFamily="18" charset="0"/>
                <a:ea typeface="楷体" panose="02010609060101010101" pitchFamily="49" charset="-122"/>
              </a:rPr>
              <a:t>的定义，修改配置参数如下：</a:t>
            </a:r>
            <a:endParaRPr lang="en-US" altLang="zh-CN" sz="1800" dirty="0">
              <a:latin typeface="Times New Roman" panose="02020603050405020304" pitchFamily="18" charset="0"/>
              <a:ea typeface="楷体" panose="02010609060101010101" pitchFamily="49" charset="-122"/>
            </a:endParaRPr>
          </a:p>
          <a:p>
            <a:pPr marL="0" indent="0">
              <a:lnSpc>
                <a:spcPct val="170000"/>
              </a:lnSpc>
              <a:buNone/>
            </a:pPr>
            <a:r>
              <a:rPr lang="en-US" altLang="zh-CN" dirty="0">
                <a:latin typeface="Times New Roman" panose="02020603050405020304" pitchFamily="18" charset="0"/>
                <a:ea typeface="楷体" panose="02010609060101010101" pitchFamily="49" charset="-122"/>
              </a:rPr>
              <a:t>./config CC= arm-</a:t>
            </a:r>
            <a:r>
              <a:rPr lang="en-US" altLang="zh-CN" dirty="0" err="1">
                <a:latin typeface="Times New Roman" panose="02020603050405020304" pitchFamily="18" charset="0"/>
                <a:ea typeface="楷体" panose="02010609060101010101" pitchFamily="49" charset="-122"/>
              </a:rPr>
              <a:t>linux</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guneabihf-gcc</a:t>
            </a:r>
            <a:r>
              <a:rPr lang="en-US" altLang="zh-CN" dirty="0">
                <a:latin typeface="Times New Roman" panose="02020603050405020304" pitchFamily="18" charset="0"/>
                <a:ea typeface="楷体" panose="02010609060101010101" pitchFamily="49" charset="-122"/>
              </a:rPr>
              <a:t> -prefix=/home/</a:t>
            </a:r>
            <a:r>
              <a:rPr lang="en-US" altLang="zh-CN" dirty="0" err="1">
                <a:latin typeface="Times New Roman" panose="02020603050405020304" pitchFamily="18" charset="0"/>
                <a:ea typeface="楷体" panose="02010609060101010101" pitchFamily="49" charset="-122"/>
              </a:rPr>
              <a:t>chris</a:t>
            </a:r>
            <a:r>
              <a:rPr lang="en-US" altLang="zh-CN" dirty="0">
                <a:latin typeface="Times New Roman" panose="02020603050405020304" pitchFamily="18" charset="0"/>
                <a:ea typeface="楷体" panose="02010609060101010101" pitchFamily="49" charset="-122"/>
              </a:rPr>
              <a:t>/sqlite3/install  -host=arm-</a:t>
            </a:r>
            <a:r>
              <a:rPr lang="en-US" altLang="zh-CN" dirty="0" err="1">
                <a:latin typeface="Times New Roman" panose="02020603050405020304" pitchFamily="18" charset="0"/>
                <a:ea typeface="楷体" panose="02010609060101010101" pitchFamily="49" charset="-122"/>
              </a:rPr>
              <a:t>linux</a:t>
            </a:r>
            <a:endParaRPr lang="en-US" altLang="zh-CN" dirty="0">
              <a:latin typeface="Times New Roman" panose="02020603050405020304" pitchFamily="18" charset="0"/>
              <a:ea typeface="楷体" panose="02010609060101010101" pitchFamily="49" charset="-122"/>
            </a:endParaRPr>
          </a:p>
          <a:p>
            <a:pPr marL="0" indent="0" algn="l">
              <a:lnSpc>
                <a:spcPct val="170000"/>
              </a:lnSpc>
              <a:buNone/>
            </a:pPr>
            <a:r>
              <a:rPr lang="en-US" altLang="zh-CN" dirty="0">
                <a:latin typeface="Times New Roman" panose="02020603050405020304" pitchFamily="18" charset="0"/>
                <a:ea typeface="楷体" panose="02010609060101010101" pitchFamily="49" charset="-122"/>
              </a:rPr>
              <a:t>-host</a:t>
            </a:r>
            <a:r>
              <a:rPr lang="zh-CN" altLang="en-US" i="0" dirty="0">
                <a:solidFill>
                  <a:srgbClr val="000000"/>
                </a:solidFill>
                <a:effectLst/>
                <a:latin typeface="Times New Roman" panose="02020603050405020304" pitchFamily="18" charset="0"/>
                <a:ea typeface="楷体" panose="02010609060101010101" pitchFamily="49" charset="-122"/>
              </a:rPr>
              <a:t>： 指定交叉编译工具，和编译</a:t>
            </a:r>
            <a:r>
              <a:rPr lang="en-US" altLang="zh-CN" dirty="0">
                <a:latin typeface="Times New Roman" panose="02020603050405020304" pitchFamily="18" charset="0"/>
                <a:ea typeface="楷体" panose="02010609060101010101" pitchFamily="49" charset="-122"/>
              </a:rPr>
              <a:t>Linux</a:t>
            </a:r>
            <a:r>
              <a:rPr lang="zh-CN" altLang="en-US" i="0" dirty="0">
                <a:solidFill>
                  <a:srgbClr val="000000"/>
                </a:solidFill>
                <a:effectLst/>
                <a:latin typeface="Times New Roman" panose="02020603050405020304" pitchFamily="18" charset="0"/>
                <a:ea typeface="楷体" panose="02010609060101010101" pitchFamily="49" charset="-122"/>
              </a:rPr>
              <a:t>的编译器一致。</a:t>
            </a:r>
            <a:endParaRPr lang="zh-CN" altLang="en-US" i="0" dirty="0">
              <a:solidFill>
                <a:srgbClr val="4D4D4D"/>
              </a:solidFill>
              <a:effectLst/>
              <a:latin typeface="Times New Roman" panose="02020603050405020304" pitchFamily="18" charset="0"/>
              <a:ea typeface="楷体" panose="02010609060101010101" pitchFamily="49" charset="-122"/>
            </a:endParaRPr>
          </a:p>
          <a:p>
            <a:pPr marL="0" indent="0" algn="l">
              <a:lnSpc>
                <a:spcPct val="170000"/>
              </a:lnSpc>
              <a:buNone/>
            </a:pPr>
            <a:r>
              <a:rPr lang="en-US" altLang="zh-CN" i="0" dirty="0">
                <a:solidFill>
                  <a:srgbClr val="000000"/>
                </a:solidFill>
                <a:effectLst/>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prefix</a:t>
            </a:r>
            <a:r>
              <a:rPr lang="zh-CN" altLang="en-US" i="0" dirty="0">
                <a:solidFill>
                  <a:srgbClr val="000000"/>
                </a:solidFill>
                <a:effectLst/>
                <a:latin typeface="Times New Roman" panose="02020603050405020304" pitchFamily="18" charset="0"/>
                <a:ea typeface="楷体" panose="02010609060101010101" pitchFamily="49" charset="-122"/>
              </a:rPr>
              <a:t>：指定安装目录，编译后生成的文件放在此目录，必须是绝对路径</a:t>
            </a:r>
            <a:endParaRPr lang="en-US" altLang="zh-CN" dirty="0">
              <a:latin typeface="Times New Roman" panose="02020603050405020304" pitchFamily="18" charset="0"/>
              <a:ea typeface="楷体" panose="02010609060101010101" pitchFamily="49" charset="-122"/>
            </a:endParaRPr>
          </a:p>
        </p:txBody>
      </p:sp>
      <p:sp>
        <p:nvSpPr>
          <p:cNvPr id="2" name="标题 1">
            <a:extLst>
              <a:ext uri="{FF2B5EF4-FFF2-40B4-BE49-F238E27FC236}">
                <a16:creationId xmlns:a16="http://schemas.microsoft.com/office/drawing/2014/main" id="{E0267A72-1782-11EA-01E2-58171E447AB4}"/>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ACC2939A-6CE9-7485-0F66-4ADE2BC70FA8}"/>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263734" y="837094"/>
            <a:ext cx="11737304" cy="5328592"/>
          </a:xfrm>
        </p:spPr>
        <p:txBody>
          <a:bodyPr>
            <a:normAutofit fontScale="92500"/>
          </a:bodyPr>
          <a:lstStyle/>
          <a:p>
            <a:pPr algn="just" eaLnBrk="1" hangingPunct="1">
              <a:lnSpc>
                <a:spcPct val="150000"/>
              </a:lnSpc>
            </a:pPr>
            <a:r>
              <a:rPr lang="zh-CN" altLang="en-GB" b="0" dirty="0">
                <a:latin typeface="Times New Roman" panose="02020603050405020304" pitchFamily="18" charset="0"/>
              </a:rPr>
              <a:t>在嵌入式系统中，对数据库的操作具有定时限制的特性，这里把应用于嵌入式系统的数据库系统称为嵌入式数据库系统或嵌入式实时数据库系统（</a:t>
            </a:r>
            <a:r>
              <a:rPr lang="en-GB" altLang="zh-CN" b="0" dirty="0">
                <a:latin typeface="Times New Roman" panose="02020603050405020304" pitchFamily="18" charset="0"/>
              </a:rPr>
              <a:t>ERTDBS</a:t>
            </a:r>
            <a:r>
              <a:rPr lang="zh-CN" altLang="en-GB" b="0" dirty="0">
                <a:latin typeface="Times New Roman" panose="02020603050405020304" pitchFamily="18" charset="0"/>
              </a:rPr>
              <a:t>）。嵌入式数据库是嵌入式系统的重要组成部分，也成为对越来越多的个性化应用开发和管理而采用的一种必不可少的有效手段。 </a:t>
            </a:r>
            <a:endParaRPr lang="en-US" altLang="zh-CN" b="0" dirty="0">
              <a:latin typeface="Times New Roman" panose="02020603050405020304" pitchFamily="18" charset="0"/>
            </a:endParaRPr>
          </a:p>
          <a:p>
            <a:pPr algn="just" eaLnBrk="1" hangingPunct="1">
              <a:lnSpc>
                <a:spcPct val="150000"/>
              </a:lnSpc>
            </a:pPr>
            <a:r>
              <a:rPr lang="zh-CN" altLang="en-GB" b="0" dirty="0">
                <a:latin typeface="Times New Roman" panose="02020603050405020304" pitchFamily="18" charset="0"/>
              </a:rPr>
              <a:t>在嵌入式数据库领域，各大数据库厂商竞争也日趋激烈，</a:t>
            </a:r>
            <a:r>
              <a:rPr lang="en-GB" altLang="zh-CN" b="0" dirty="0">
                <a:latin typeface="Times New Roman" panose="02020603050405020304" pitchFamily="18" charset="0"/>
              </a:rPr>
              <a:t>Oracle</a:t>
            </a:r>
            <a:r>
              <a:rPr lang="zh-CN" altLang="en-GB" b="0" dirty="0">
                <a:latin typeface="Times New Roman" panose="02020603050405020304" pitchFamily="18" charset="0"/>
              </a:rPr>
              <a:t>、</a:t>
            </a:r>
            <a:r>
              <a:rPr lang="en-GB" altLang="zh-CN" b="0" dirty="0">
                <a:latin typeface="Times New Roman" panose="02020603050405020304" pitchFamily="18" charset="0"/>
              </a:rPr>
              <a:t>IBM</a:t>
            </a:r>
            <a:r>
              <a:rPr lang="zh-CN" altLang="en-GB" b="0" dirty="0">
                <a:latin typeface="Times New Roman" panose="02020603050405020304" pitchFamily="18" charset="0"/>
              </a:rPr>
              <a:t>、</a:t>
            </a:r>
            <a:r>
              <a:rPr lang="en-GB" altLang="zh-CN" b="0" dirty="0">
                <a:latin typeface="Times New Roman" panose="02020603050405020304" pitchFamily="18" charset="0"/>
              </a:rPr>
              <a:t>Sybase</a:t>
            </a:r>
            <a:r>
              <a:rPr lang="zh-CN" altLang="en-GB" b="0" dirty="0">
                <a:latin typeface="Times New Roman" panose="02020603050405020304" pitchFamily="18" charset="0"/>
              </a:rPr>
              <a:t>、</a:t>
            </a:r>
            <a:r>
              <a:rPr lang="en-GB" altLang="zh-CN" b="0" dirty="0" err="1">
                <a:latin typeface="Times New Roman" panose="02020603050405020304" pitchFamily="18" charset="0"/>
              </a:rPr>
              <a:t>InterSystems</a:t>
            </a:r>
            <a:r>
              <a:rPr lang="zh-CN" altLang="en-GB" b="0" dirty="0">
                <a:latin typeface="Times New Roman" panose="02020603050405020304" pitchFamily="18" charset="0"/>
              </a:rPr>
              <a:t>、日立、</a:t>
            </a:r>
            <a:r>
              <a:rPr lang="en-GB" altLang="zh-CN" b="0" dirty="0" err="1">
                <a:latin typeface="Times New Roman" panose="02020603050405020304" pitchFamily="18" charset="0"/>
              </a:rPr>
              <a:t>Firefbird</a:t>
            </a:r>
            <a:r>
              <a:rPr lang="zh-CN" altLang="en-GB" b="0" dirty="0">
                <a:latin typeface="Times New Roman" panose="02020603050405020304" pitchFamily="18" charset="0"/>
              </a:rPr>
              <a:t>等均在这一领域有所行动。如继</a:t>
            </a:r>
            <a:r>
              <a:rPr lang="en-GB" altLang="zh-CN" b="0" dirty="0">
                <a:latin typeface="Times New Roman" panose="02020603050405020304" pitchFamily="18" charset="0"/>
              </a:rPr>
              <a:t>2008</a:t>
            </a:r>
            <a:r>
              <a:rPr lang="zh-CN" altLang="en-GB" b="0" dirty="0">
                <a:latin typeface="Times New Roman" panose="02020603050405020304" pitchFamily="18" charset="0"/>
              </a:rPr>
              <a:t>年并购全球最大的内存数据库厂商</a:t>
            </a:r>
            <a:r>
              <a:rPr lang="en-GB" altLang="zh-CN" b="0" dirty="0" err="1">
                <a:latin typeface="Times New Roman" panose="02020603050405020304" pitchFamily="18" charset="0"/>
              </a:rPr>
              <a:t>TimesTen</a:t>
            </a:r>
            <a:r>
              <a:rPr lang="zh-CN" altLang="en-GB" b="0" dirty="0">
                <a:latin typeface="Times New Roman" panose="02020603050405020304" pitchFamily="18" charset="0"/>
              </a:rPr>
              <a:t>之后，去年，</a:t>
            </a:r>
            <a:r>
              <a:rPr lang="en-GB" altLang="zh-CN" b="0" dirty="0">
                <a:latin typeface="Times New Roman" panose="02020603050405020304" pitchFamily="18" charset="0"/>
              </a:rPr>
              <a:t>Oracle</a:t>
            </a:r>
            <a:r>
              <a:rPr lang="zh-CN" altLang="en-GB" b="0" dirty="0">
                <a:latin typeface="Times New Roman" panose="02020603050405020304" pitchFamily="18" charset="0"/>
              </a:rPr>
              <a:t>又收购了全球下载用户最多的嵌入式数据库厂商</a:t>
            </a:r>
            <a:r>
              <a:rPr lang="en-GB" altLang="zh-CN" b="0" dirty="0" err="1">
                <a:latin typeface="Times New Roman" panose="02020603050405020304" pitchFamily="18" charset="0"/>
              </a:rPr>
              <a:t>Sleepycat</a:t>
            </a:r>
            <a:r>
              <a:rPr lang="zh-CN" altLang="en-GB" b="0" dirty="0">
                <a:latin typeface="Times New Roman" panose="02020603050405020304" pitchFamily="18" charset="0"/>
              </a:rPr>
              <a:t>及其</a:t>
            </a:r>
            <a:r>
              <a:rPr lang="en-GB" altLang="zh-CN" b="0" dirty="0">
                <a:latin typeface="Times New Roman" panose="02020603050405020304" pitchFamily="18" charset="0"/>
              </a:rPr>
              <a:t>Berkeley DB</a:t>
            </a:r>
            <a:r>
              <a:rPr lang="zh-CN" altLang="en-GB" b="0" dirty="0">
                <a:latin typeface="Times New Roman" panose="02020603050405020304" pitchFamily="18" charset="0"/>
              </a:rPr>
              <a:t>产品，进一步完善了嵌入式软件的产品线。从</a:t>
            </a:r>
            <a:r>
              <a:rPr lang="en-GB" altLang="zh-CN" b="0" dirty="0">
                <a:latin typeface="Times New Roman" panose="02020603050405020304" pitchFamily="18" charset="0"/>
              </a:rPr>
              <a:t>Oracle</a:t>
            </a:r>
            <a:r>
              <a:rPr lang="zh-CN" altLang="en-GB" b="0" dirty="0">
                <a:latin typeface="Times New Roman" panose="02020603050405020304" pitchFamily="18" charset="0"/>
              </a:rPr>
              <a:t>自身来说，</a:t>
            </a:r>
            <a:r>
              <a:rPr lang="en-GB" altLang="zh-CN" b="0" dirty="0">
                <a:latin typeface="Times New Roman" panose="02020603050405020304" pitchFamily="18" charset="0"/>
              </a:rPr>
              <a:t>Oracle</a:t>
            </a:r>
            <a:r>
              <a:rPr lang="zh-CN" altLang="en-GB" b="0" dirty="0">
                <a:latin typeface="Times New Roman" panose="02020603050405020304" pitchFamily="18" charset="0"/>
              </a:rPr>
              <a:t>提供的不仅是一个嵌入式数据库产品，更重要的是从底层提供的一种端到端的数据管理架构，并大力支持重点行业领域的关键合作伙伴在此架构上开发的相关应用和服务。 </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FC6AA8F6-CD02-FEC6-E946-3B5BE12DE38D}"/>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1C855E79-1189-0A51-7596-F8941BA157BB}"/>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340" y="692696"/>
            <a:ext cx="11881320" cy="5472608"/>
          </a:xfrm>
        </p:spPr>
        <p:txBody>
          <a:bodyPr>
            <a:normAutofit fontScale="82500" lnSpcReduction="10000"/>
          </a:bodyPr>
          <a:lstStyle/>
          <a:p>
            <a:pPr marL="0" indent="0">
              <a:lnSpc>
                <a:spcPct val="160000"/>
              </a:lnSpc>
              <a:buNone/>
            </a:pPr>
            <a:r>
              <a:rPr lang="en-US" altLang="zh-CN" dirty="0">
                <a:solidFill>
                  <a:srgbClr val="FF0000"/>
                </a:solidFill>
                <a:latin typeface="Times New Roman" panose="02020603050405020304" pitchFamily="18" charset="0"/>
                <a:ea typeface="楷体" panose="02010609060101010101" pitchFamily="49" charset="-122"/>
              </a:rPr>
              <a:t>2</a:t>
            </a:r>
            <a:r>
              <a:rPr lang="zh-CN" altLang="en-US" dirty="0">
                <a:solidFill>
                  <a:srgbClr val="FF0000"/>
                </a:solidFill>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利用</a:t>
            </a:r>
            <a:r>
              <a:rPr lang="en-US" altLang="zh-CN" dirty="0">
                <a:latin typeface="Times New Roman" panose="02020603050405020304" pitchFamily="18" charset="0"/>
                <a:ea typeface="楷体" panose="02010609060101010101" pitchFamily="49" charset="-122"/>
              </a:rPr>
              <a:t>make</a:t>
            </a:r>
            <a:r>
              <a:rPr lang="zh-CN" altLang="en-US" dirty="0">
                <a:latin typeface="Times New Roman" panose="02020603050405020304" pitchFamily="18" charset="0"/>
                <a:ea typeface="楷体" panose="02010609060101010101" pitchFamily="49" charset="-122"/>
              </a:rPr>
              <a:t>重新编译源代码</a:t>
            </a:r>
            <a:endParaRPr lang="en-US" altLang="zh-CN" dirty="0">
              <a:latin typeface="Times New Roman" panose="02020603050405020304" pitchFamily="18" charset="0"/>
              <a:ea typeface="楷体" panose="02010609060101010101" pitchFamily="49" charset="-122"/>
            </a:endParaRPr>
          </a:p>
          <a:p>
            <a:pPr marL="0" indent="0">
              <a:lnSpc>
                <a:spcPct val="160000"/>
              </a:lnSpc>
              <a:buNone/>
            </a:pPr>
            <a:r>
              <a:rPr lang="zh-CN" altLang="en-US" dirty="0">
                <a:latin typeface="Times New Roman" panose="02020603050405020304" pitchFamily="18" charset="0"/>
                <a:ea typeface="楷体" panose="02010609060101010101" pitchFamily="49" charset="-122"/>
              </a:rPr>
              <a:t>通过</a:t>
            </a:r>
            <a:r>
              <a:rPr lang="en-US" altLang="zh-CN" dirty="0">
                <a:latin typeface="Times New Roman" panose="02020603050405020304" pitchFamily="18" charset="0"/>
                <a:ea typeface="楷体" panose="02010609060101010101" pitchFamily="49" charset="-122"/>
              </a:rPr>
              <a:t>make</a:t>
            </a:r>
            <a:r>
              <a:rPr lang="zh-CN" altLang="en-US" dirty="0">
                <a:latin typeface="Times New Roman" panose="02020603050405020304" pitchFamily="18" charset="0"/>
                <a:ea typeface="楷体" panose="02010609060101010101" pitchFamily="49" charset="-122"/>
              </a:rPr>
              <a:t>工程管理器命令，编译源代码，最后使用</a:t>
            </a:r>
            <a:r>
              <a:rPr lang="en-US" altLang="zh-CN" dirty="0">
                <a:latin typeface="Times New Roman" panose="02020603050405020304" pitchFamily="18" charset="0"/>
                <a:ea typeface="楷体" panose="02010609060101010101" pitchFamily="49" charset="-122"/>
              </a:rPr>
              <a:t>make install</a:t>
            </a:r>
            <a:r>
              <a:rPr lang="zh-CN" altLang="en-US" dirty="0">
                <a:latin typeface="Times New Roman" panose="02020603050405020304" pitchFamily="18" charset="0"/>
                <a:ea typeface="楷体" panose="02010609060101010101" pitchFamily="49" charset="-122"/>
              </a:rPr>
              <a:t>安装，生成可执行文件（</a:t>
            </a:r>
            <a:r>
              <a:rPr lang="en-US" altLang="zh-CN" dirty="0">
                <a:latin typeface="Times New Roman" panose="02020603050405020304" pitchFamily="18" charset="0"/>
                <a:ea typeface="楷体" panose="02010609060101010101" pitchFamily="49" charset="-122"/>
              </a:rPr>
              <a:t>PC</a:t>
            </a:r>
            <a:r>
              <a:rPr lang="zh-CN" altLang="en-US" dirty="0">
                <a:latin typeface="Times New Roman" panose="02020603050405020304" pitchFamily="18" charset="0"/>
                <a:ea typeface="楷体" panose="02010609060101010101" pitchFamily="49" charset="-122"/>
              </a:rPr>
              <a:t>上可以执行吗？为什么？）。</a:t>
            </a:r>
            <a:r>
              <a:rPr lang="en-US" altLang="zh-CN" dirty="0">
                <a:latin typeface="Times New Roman" panose="02020603050405020304" pitchFamily="18" charset="0"/>
                <a:ea typeface="楷体" panose="02010609060101010101" pitchFamily="49" charset="-122"/>
              </a:rPr>
              <a:t>    </a:t>
            </a:r>
            <a:endParaRPr lang="en-US" altLang="zh-CN" dirty="0">
              <a:solidFill>
                <a:srgbClr val="FF0000"/>
              </a:solidFill>
            </a:endParaRPr>
          </a:p>
          <a:p>
            <a:pPr marL="0" indent="0">
              <a:lnSpc>
                <a:spcPct val="160000"/>
              </a:lnSpc>
              <a:buNone/>
            </a:pPr>
            <a:r>
              <a:rPr lang="en-US" altLang="zh-CN" sz="2200" dirty="0">
                <a:solidFill>
                  <a:srgbClr val="FF0000"/>
                </a:solidFill>
              </a:rPr>
              <a:t>3</a:t>
            </a:r>
            <a:r>
              <a:rPr lang="zh-CN" altLang="en-US" sz="2200" dirty="0">
                <a:solidFill>
                  <a:srgbClr val="FF0000"/>
                </a:solidFill>
              </a:rPr>
              <a:t>、</a:t>
            </a:r>
            <a:r>
              <a:rPr lang="en-US" altLang="zh-CN" sz="2400" dirty="0">
                <a:latin typeface="Times New Roman" panose="02020603050405020304" pitchFamily="18" charset="0"/>
                <a:ea typeface="楷体" panose="02010609060101010101" pitchFamily="49" charset="-122"/>
              </a:rPr>
              <a:t>指定的install目录下，生成四个文件夹，分别是bin, include, lib和share</a:t>
            </a:r>
            <a:endParaRPr lang="en-US" altLang="zh-CN" sz="2200" dirty="0"/>
          </a:p>
          <a:p>
            <a:pPr marL="0" indent="0">
              <a:lnSpc>
                <a:spcPct val="160000"/>
              </a:lnSpc>
              <a:buNone/>
            </a:pPr>
            <a:r>
              <a:rPr lang="en-US" altLang="zh-CN" sz="2200" dirty="0">
                <a:solidFill>
                  <a:srgbClr val="FF0000"/>
                </a:solidFill>
              </a:rPr>
              <a:t>4</a:t>
            </a:r>
            <a:r>
              <a:rPr lang="zh-CN" altLang="en-US" sz="2200" dirty="0">
                <a:solidFill>
                  <a:srgbClr val="FF0000"/>
                </a:solidFill>
              </a:rPr>
              <a:t>、</a:t>
            </a:r>
            <a:r>
              <a:rPr lang="en-US" altLang="zh-CN" sz="2400" dirty="0">
                <a:latin typeface="Times New Roman" panose="02020603050405020304" pitchFamily="18" charset="0"/>
                <a:ea typeface="楷体" panose="02010609060101010101" pitchFamily="49" charset="-122"/>
              </a:rPr>
              <a:t>烧录并赋予执行权限。</a:t>
            </a:r>
          </a:p>
          <a:p>
            <a:pPr marL="0" indent="0">
              <a:lnSpc>
                <a:spcPct val="160000"/>
              </a:lnSpc>
              <a:buNone/>
            </a:pPr>
            <a:r>
              <a:rPr lang="en-US" altLang="zh-CN" sz="2400" dirty="0">
                <a:latin typeface="Times New Roman" panose="02020603050405020304" pitchFamily="18" charset="0"/>
                <a:ea typeface="楷体" panose="02010609060101010101" pitchFamily="49" charset="-122"/>
              </a:rPr>
              <a:t>将bin目录下的文件下载到开发板的/usr/bin目录中，并赋予sqlite3执行权限（chmod +x sqlite3）</a:t>
            </a:r>
          </a:p>
          <a:p>
            <a:pPr marL="0" indent="0">
              <a:lnSpc>
                <a:spcPct val="160000"/>
              </a:lnSpc>
              <a:buNone/>
            </a:pPr>
            <a:r>
              <a:rPr lang="en-US" altLang="zh-CN" sz="2400" dirty="0">
                <a:latin typeface="Times New Roman" panose="02020603050405020304" pitchFamily="18" charset="0"/>
                <a:ea typeface="楷体" panose="02010609060101010101" pitchFamily="49" charset="-122"/>
              </a:rPr>
              <a:t>include目录下是sqlite的C语言API的头文件，复制到交叉编译器的include目录下</a:t>
            </a:r>
          </a:p>
          <a:p>
            <a:pPr marL="0" indent="0">
              <a:lnSpc>
                <a:spcPct val="160000"/>
              </a:lnSpc>
              <a:buNone/>
            </a:pPr>
            <a:r>
              <a:rPr lang="en-US" altLang="zh-CN" sz="2400" dirty="0">
                <a:latin typeface="Times New Roman" panose="02020603050405020304" pitchFamily="18" charset="0"/>
                <a:ea typeface="楷体" panose="02010609060101010101" pitchFamily="49" charset="-122"/>
              </a:rPr>
              <a:t>lib是有关sqlite的静态链接库、动态链接库，下载到板子上并建立软链接，主要是</a:t>
            </a:r>
            <a:r>
              <a:rPr lang="en-US" altLang="zh-CN" sz="22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libsqlite3.so.0.8</a:t>
            </a:r>
          </a:p>
          <a:p>
            <a:pPr marL="0" indent="0">
              <a:lnSpc>
                <a:spcPct val="160000"/>
              </a:lnSpc>
              <a:buNone/>
            </a:pPr>
            <a:r>
              <a:rPr lang="en-US" altLang="zh-CN" sz="2200"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ln-s libsqlite3.so.0.8.6 libsqlite3.so</a:t>
            </a:r>
          </a:p>
          <a:p>
            <a:pPr marL="0" indent="0">
              <a:lnSpc>
                <a:spcPct val="160000"/>
              </a:lnSpc>
              <a:buNone/>
            </a:pPr>
            <a:r>
              <a:rPr lang="en-US" altLang="zh-CN" sz="2200" dirty="0">
                <a:solidFill>
                  <a:srgbClr val="0070C0"/>
                </a:solidFill>
                <a:latin typeface="Times New Roman" panose="02020603050405020304" pitchFamily="18" charset="0"/>
                <a:ea typeface="黑体" panose="02010609060101010101" pitchFamily="2" charset="-122"/>
                <a:cs typeface="Times New Roman" panose="02020603050405020304" pitchFamily="18" charset="0"/>
              </a:rPr>
              <a:t>ln-s libsqlite3.so.0.8.6 libsqlite3.so.0</a:t>
            </a:r>
          </a:p>
          <a:p>
            <a:pPr marL="0" indent="0">
              <a:lnSpc>
                <a:spcPct val="160000"/>
              </a:lnSpc>
              <a:buNone/>
            </a:pPr>
            <a:endParaRPr lang="en-US" altLang="zh-CN"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a:p>
            <a:pPr marL="0" indent="0">
              <a:lnSpc>
                <a:spcPct val="160000"/>
              </a:lnSpc>
              <a:buNone/>
            </a:pPr>
            <a:endParaRPr lang="zh-CN" altLang="en-US" dirty="0"/>
          </a:p>
        </p:txBody>
      </p:sp>
      <p:sp>
        <p:nvSpPr>
          <p:cNvPr id="4" name="标题 3">
            <a:extLst>
              <a:ext uri="{FF2B5EF4-FFF2-40B4-BE49-F238E27FC236}">
                <a16:creationId xmlns:a16="http://schemas.microsoft.com/office/drawing/2014/main" id="{E8057C4B-03E9-FBC4-5D8C-2A258326DBAE}"/>
              </a:ext>
            </a:extLst>
          </p:cNvPr>
          <p:cNvSpPr>
            <a:spLocks noGrp="1"/>
          </p:cNvSpPr>
          <p:nvPr>
            <p:ph type="title"/>
          </p:nvPr>
        </p:nvSpPr>
        <p:spPr/>
        <p:txBody>
          <a:bodyPr/>
          <a:lstStyle/>
          <a:p>
            <a:r>
              <a:rPr lang="en-US" altLang="zh-CN" dirty="0"/>
              <a:t> </a:t>
            </a:r>
            <a:endParaRPr lang="zh-CN" altLang="en-US" dirty="0"/>
          </a:p>
        </p:txBody>
      </p:sp>
      <p:sp>
        <p:nvSpPr>
          <p:cNvPr id="5" name="文本框 4">
            <a:extLst>
              <a:ext uri="{FF2B5EF4-FFF2-40B4-BE49-F238E27FC236}">
                <a16:creationId xmlns:a16="http://schemas.microsoft.com/office/drawing/2014/main" id="{9E0FE0B8-6444-FA58-4058-783394920F04}"/>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—SQLite</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19336" y="1052736"/>
            <a:ext cx="10972800" cy="574675"/>
          </a:xfrm>
        </p:spPr>
        <p:txBody>
          <a:bodyPr/>
          <a:lstStyle/>
          <a:p>
            <a:pPr eaLnBrk="1" hangingPunct="1"/>
            <a:r>
              <a:rPr lang="en-GB" altLang="zh-CN" dirty="0">
                <a:latin typeface="Times New Roman" panose="02020603050405020304" pitchFamily="18" charset="0"/>
              </a:rPr>
              <a:t>3 </a:t>
            </a:r>
            <a:r>
              <a:rPr lang="en-GB" altLang="zh-CN" dirty="0" err="1">
                <a:latin typeface="Times New Roman" panose="02020603050405020304" pitchFamily="18" charset="0"/>
              </a:rPr>
              <a:t>mSQL</a:t>
            </a:r>
            <a:r>
              <a:rPr lang="zh-CN" altLang="en-GB" dirty="0">
                <a:latin typeface="Times New Roman" panose="02020603050405020304" pitchFamily="18" charset="0"/>
              </a:rPr>
              <a:t>数据库</a:t>
            </a:r>
            <a:endParaRPr lang="zh-CN" altLang="en-US" dirty="0">
              <a:latin typeface="Times New Roman" panose="02020603050405020304" pitchFamily="18" charset="0"/>
            </a:endParaRPr>
          </a:p>
        </p:txBody>
      </p:sp>
      <p:sp>
        <p:nvSpPr>
          <p:cNvPr id="118787" name="Rectangle 3"/>
          <p:cNvSpPr>
            <a:spLocks noGrp="1" noChangeArrowheads="1"/>
          </p:cNvSpPr>
          <p:nvPr>
            <p:ph idx="1"/>
          </p:nvPr>
        </p:nvSpPr>
        <p:spPr>
          <a:xfrm>
            <a:off x="551384" y="1729284"/>
            <a:ext cx="7032351" cy="4075980"/>
          </a:xfrm>
        </p:spPr>
        <p:txBody>
          <a:bodyPr/>
          <a:lstStyle/>
          <a:p>
            <a:pPr marL="0" indent="0" algn="just" eaLnBrk="1" hangingPunct="1">
              <a:lnSpc>
                <a:spcPct val="200000"/>
              </a:lnSpc>
              <a:buNone/>
            </a:pPr>
            <a:r>
              <a:rPr lang="en-GB" altLang="zh-CN" dirty="0">
                <a:latin typeface="Times New Roman" panose="02020603050405020304" pitchFamily="18" charset="0"/>
              </a:rPr>
              <a:t>3.1 </a:t>
            </a:r>
            <a:r>
              <a:rPr lang="en-GB" altLang="zh-CN" dirty="0" err="1">
                <a:latin typeface="Times New Roman" panose="02020603050405020304" pitchFamily="18" charset="0"/>
              </a:rPr>
              <a:t>mSQL</a:t>
            </a:r>
            <a:r>
              <a:rPr lang="en-GB" altLang="zh-CN" dirty="0">
                <a:latin typeface="Times New Roman" panose="02020603050405020304" pitchFamily="18" charset="0"/>
              </a:rPr>
              <a:t> </a:t>
            </a:r>
            <a:r>
              <a:rPr lang="zh-CN" altLang="en-GB" dirty="0">
                <a:latin typeface="Times New Roman" panose="02020603050405020304" pitchFamily="18" charset="0"/>
              </a:rPr>
              <a:t>简介</a:t>
            </a:r>
          </a:p>
          <a:p>
            <a:pPr marL="0" indent="0" algn="just" eaLnBrk="1" hangingPunct="1">
              <a:lnSpc>
                <a:spcPct val="200000"/>
              </a:lnSpc>
              <a:buNone/>
            </a:pPr>
            <a:r>
              <a:rPr lang="en-GB" altLang="zh-CN" dirty="0">
                <a:latin typeface="Times New Roman" panose="02020603050405020304" pitchFamily="18" charset="0"/>
              </a:rPr>
              <a:t>3.2 </a:t>
            </a:r>
            <a:r>
              <a:rPr lang="en-GB" altLang="zh-CN" dirty="0" err="1">
                <a:latin typeface="Times New Roman" panose="02020603050405020304" pitchFamily="18" charset="0"/>
              </a:rPr>
              <a:t>mSQL</a:t>
            </a:r>
            <a:r>
              <a:rPr lang="zh-CN" altLang="en-GB" dirty="0">
                <a:latin typeface="Times New Roman" panose="02020603050405020304" pitchFamily="18" charset="0"/>
              </a:rPr>
              <a:t>数据库的安装</a:t>
            </a:r>
          </a:p>
          <a:p>
            <a:pPr marL="0" indent="0" eaLnBrk="1" hangingPunct="1">
              <a:lnSpc>
                <a:spcPct val="200000"/>
              </a:lnSpc>
              <a:buNone/>
            </a:pPr>
            <a:r>
              <a:rPr lang="en-GB" altLang="zh-CN" dirty="0">
                <a:latin typeface="Times New Roman" panose="02020603050405020304" pitchFamily="18" charset="0"/>
              </a:rPr>
              <a:t>3.3 </a:t>
            </a:r>
            <a:r>
              <a:rPr lang="en-GB" altLang="zh-CN" dirty="0" err="1">
                <a:latin typeface="Times New Roman" panose="02020603050405020304" pitchFamily="18" charset="0"/>
              </a:rPr>
              <a:t>mSQL</a:t>
            </a:r>
            <a:r>
              <a:rPr lang="zh-CN" altLang="en-GB" dirty="0">
                <a:latin typeface="Times New Roman" panose="02020603050405020304" pitchFamily="18" charset="0"/>
              </a:rPr>
              <a:t>的常用</a:t>
            </a:r>
            <a:r>
              <a:rPr lang="en-GB" altLang="zh-CN" dirty="0">
                <a:latin typeface="Times New Roman" panose="02020603050405020304" pitchFamily="18" charset="0"/>
              </a:rPr>
              <a:t>API</a:t>
            </a:r>
            <a:r>
              <a:rPr lang="zh-CN" altLang="en-GB" dirty="0">
                <a:latin typeface="Times New Roman" panose="02020603050405020304" pitchFamily="18" charset="0"/>
              </a:rPr>
              <a:t>函数 </a:t>
            </a:r>
          </a:p>
          <a:p>
            <a:pPr marL="0" indent="0" algn="just" eaLnBrk="1" hangingPunct="1">
              <a:lnSpc>
                <a:spcPct val="200000"/>
              </a:lnSpc>
              <a:buNone/>
            </a:pPr>
            <a:r>
              <a:rPr lang="en-GB" altLang="zh-CN" dirty="0">
                <a:latin typeface="Times New Roman" panose="02020603050405020304" pitchFamily="18" charset="0"/>
              </a:rPr>
              <a:t>3.4 </a:t>
            </a:r>
            <a:r>
              <a:rPr lang="en-GB" altLang="zh-CN" dirty="0" err="1">
                <a:latin typeface="Times New Roman" panose="02020603050405020304" pitchFamily="18" charset="0"/>
              </a:rPr>
              <a:t>mSQL</a:t>
            </a:r>
            <a:r>
              <a:rPr lang="zh-CN" altLang="en-GB" dirty="0">
                <a:latin typeface="Times New Roman" panose="02020603050405020304" pitchFamily="18" charset="0"/>
              </a:rPr>
              <a:t>数据库的使用</a:t>
            </a:r>
          </a:p>
          <a:p>
            <a:pPr marL="0" indent="0" eaLnBrk="1" hangingPunct="1">
              <a:lnSpc>
                <a:spcPct val="200000"/>
              </a:lnSpc>
              <a:buNone/>
            </a:pPr>
            <a:endParaRPr lang="zh-CN" altLang="en-US" dirty="0">
              <a:latin typeface="Times New Roman" panose="02020603050405020304" pitchFamily="18" charset="0"/>
            </a:endParaRPr>
          </a:p>
        </p:txBody>
      </p:sp>
      <p:sp>
        <p:nvSpPr>
          <p:cNvPr id="2" name="文本框 1">
            <a:extLst>
              <a:ext uri="{FF2B5EF4-FFF2-40B4-BE49-F238E27FC236}">
                <a16:creationId xmlns:a16="http://schemas.microsoft.com/office/drawing/2014/main" id="{C3D8BF53-4847-8DF3-A623-D3CA0D9605DA}"/>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191344" y="1484784"/>
            <a:ext cx="11521440" cy="4437484"/>
          </a:xfrm>
        </p:spPr>
        <p:txBody>
          <a:bodyPr/>
          <a:lstStyle/>
          <a:p>
            <a:pPr algn="just" eaLnBrk="1" hangingPunct="1">
              <a:lnSpc>
                <a:spcPct val="150000"/>
              </a:lnSpc>
            </a:pP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mini SQL</a:t>
            </a:r>
            <a:r>
              <a:rPr lang="zh-CN" altLang="en-GB" sz="2000" b="0" dirty="0">
                <a:latin typeface="Times New Roman" panose="02020603050405020304" pitchFamily="18" charset="0"/>
              </a:rPr>
              <a:t>）是一个单用户数据库管理系统，个人使用免费，商业使用收费。由于它的短小精悍，使其开发的应用系统特别受到互联网用户青睐。</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mini SQL</a:t>
            </a:r>
            <a:r>
              <a:rPr lang="zh-CN" altLang="en-GB" sz="2000" b="0" dirty="0">
                <a:latin typeface="Times New Roman" panose="02020603050405020304" pitchFamily="18" charset="0"/>
              </a:rPr>
              <a:t>）是一种小型的关系数据库，性能不是太好，对</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语言的支持也不够完全，但在一些网络数据库应用中是足够了。</a:t>
            </a:r>
            <a:r>
              <a:rPr lang="zh-CN" altLang="en-GB" sz="2000" dirty="0">
                <a:solidFill>
                  <a:srgbClr val="FF0000"/>
                </a:solidFill>
                <a:latin typeface="Times New Roman" panose="02020603050405020304" pitchFamily="18" charset="0"/>
              </a:rPr>
              <a:t>由于</a:t>
            </a:r>
            <a:r>
              <a:rPr lang="en-GB" altLang="zh-CN" sz="2000" dirty="0" err="1">
                <a:solidFill>
                  <a:srgbClr val="FF0000"/>
                </a:solidFill>
                <a:latin typeface="Times New Roman" panose="02020603050405020304" pitchFamily="18" charset="0"/>
              </a:rPr>
              <a:t>mSQL</a:t>
            </a:r>
            <a:r>
              <a:rPr lang="zh-CN" altLang="en-GB" sz="2000" dirty="0">
                <a:solidFill>
                  <a:srgbClr val="FF0000"/>
                </a:solidFill>
                <a:latin typeface="Times New Roman" panose="02020603050405020304" pitchFamily="18" charset="0"/>
              </a:rPr>
              <a:t>较简单，在运行简单的</a:t>
            </a:r>
            <a:r>
              <a:rPr lang="en-GB" altLang="zh-CN" sz="2000" dirty="0">
                <a:solidFill>
                  <a:srgbClr val="FF0000"/>
                </a:solidFill>
                <a:latin typeface="Times New Roman" panose="02020603050405020304" pitchFamily="18" charset="0"/>
              </a:rPr>
              <a:t>SQL</a:t>
            </a:r>
            <a:r>
              <a:rPr lang="zh-CN" altLang="en-GB" sz="2000" dirty="0">
                <a:solidFill>
                  <a:srgbClr val="FF0000"/>
                </a:solidFill>
                <a:latin typeface="Times New Roman" panose="02020603050405020304" pitchFamily="18" charset="0"/>
              </a:rPr>
              <a:t>语句时速度比</a:t>
            </a:r>
            <a:r>
              <a:rPr lang="en-GB" altLang="zh-CN" sz="2000" dirty="0">
                <a:solidFill>
                  <a:srgbClr val="FF0000"/>
                </a:solidFill>
                <a:latin typeface="Times New Roman" panose="02020603050405020304" pitchFamily="18" charset="0"/>
              </a:rPr>
              <a:t>MySQL</a:t>
            </a:r>
            <a:r>
              <a:rPr lang="zh-CN" altLang="en-GB" sz="2000" dirty="0">
                <a:solidFill>
                  <a:srgbClr val="FF0000"/>
                </a:solidFill>
                <a:latin typeface="Times New Roman" panose="02020603050405020304" pitchFamily="18" charset="0"/>
              </a:rPr>
              <a:t>略快，而</a:t>
            </a:r>
            <a:r>
              <a:rPr lang="en-GB" altLang="zh-CN" sz="2000" dirty="0">
                <a:solidFill>
                  <a:srgbClr val="FF0000"/>
                </a:solidFill>
                <a:latin typeface="Times New Roman" panose="02020603050405020304" pitchFamily="18" charset="0"/>
              </a:rPr>
              <a:t>MySQL</a:t>
            </a:r>
            <a:r>
              <a:rPr lang="zh-CN" altLang="en-GB" sz="2000" dirty="0">
                <a:solidFill>
                  <a:srgbClr val="FF0000"/>
                </a:solidFill>
                <a:latin typeface="Times New Roman" panose="02020603050405020304" pitchFamily="18" charset="0"/>
              </a:rPr>
              <a:t>在线程和索引上下了功夫，运行复杂的</a:t>
            </a:r>
            <a:r>
              <a:rPr lang="en-GB" altLang="zh-CN" sz="2000" dirty="0">
                <a:solidFill>
                  <a:srgbClr val="FF0000"/>
                </a:solidFill>
                <a:latin typeface="Times New Roman" panose="02020603050405020304" pitchFamily="18" charset="0"/>
              </a:rPr>
              <a:t>SQL</a:t>
            </a:r>
            <a:r>
              <a:rPr lang="zh-CN" altLang="en-GB" sz="2000" dirty="0">
                <a:solidFill>
                  <a:srgbClr val="FF0000"/>
                </a:solidFill>
                <a:latin typeface="Times New Roman" panose="02020603050405020304" pitchFamily="18" charset="0"/>
              </a:rPr>
              <a:t>语句时比</a:t>
            </a:r>
            <a:r>
              <a:rPr lang="en-GB" altLang="zh-CN" sz="2000" dirty="0" err="1">
                <a:solidFill>
                  <a:srgbClr val="FF0000"/>
                </a:solidFill>
                <a:latin typeface="Times New Roman" panose="02020603050405020304" pitchFamily="18" charset="0"/>
              </a:rPr>
              <a:t>mSQL</a:t>
            </a:r>
            <a:r>
              <a:rPr lang="zh-CN" altLang="en-GB" sz="2000" dirty="0">
                <a:solidFill>
                  <a:srgbClr val="FF0000"/>
                </a:solidFill>
                <a:latin typeface="Times New Roman" panose="02020603050405020304" pitchFamily="18" charset="0"/>
              </a:rPr>
              <a:t>，</a:t>
            </a:r>
            <a:r>
              <a:rPr lang="en-GB" altLang="zh-CN" sz="2000" dirty="0">
                <a:solidFill>
                  <a:srgbClr val="FF0000"/>
                </a:solidFill>
                <a:latin typeface="Times New Roman" panose="02020603050405020304" pitchFamily="18" charset="0"/>
              </a:rPr>
              <a:t>PostgreSQL</a:t>
            </a:r>
            <a:r>
              <a:rPr lang="zh-CN" altLang="en-GB" sz="2000" dirty="0">
                <a:solidFill>
                  <a:srgbClr val="FF0000"/>
                </a:solidFill>
                <a:latin typeface="Times New Roman" panose="02020603050405020304" pitchFamily="18" charset="0"/>
              </a:rPr>
              <a:t>等都要快一些。 </a:t>
            </a:r>
            <a:endParaRPr lang="en-US" altLang="zh-CN" sz="2000" dirty="0">
              <a:solidFill>
                <a:srgbClr val="FF0000"/>
              </a:solidFill>
              <a:latin typeface="Times New Roman" panose="02020603050405020304" pitchFamily="18" charset="0"/>
            </a:endParaRPr>
          </a:p>
          <a:p>
            <a:pPr algn="just" eaLnBrk="1" hangingPunct="1">
              <a:lnSpc>
                <a:spcPct val="150000"/>
              </a:lnSpc>
            </a:pP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的技术特点：安全性方面，</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通过</a:t>
            </a:r>
            <a:r>
              <a:rPr lang="en-GB" altLang="zh-CN" sz="2000" b="0" dirty="0">
                <a:latin typeface="Times New Roman" panose="02020603050405020304" pitchFamily="18" charset="0"/>
              </a:rPr>
              <a:t>ACL</a:t>
            </a:r>
            <a:r>
              <a:rPr lang="zh-CN" altLang="en-GB" sz="2000" b="0" dirty="0">
                <a:latin typeface="Times New Roman" panose="02020603050405020304" pitchFamily="18" charset="0"/>
              </a:rPr>
              <a:t>（</a:t>
            </a:r>
            <a:r>
              <a:rPr lang="en-US" altLang="zh-CN" sz="2000" b="0" dirty="0">
                <a:latin typeface="Times New Roman" panose="02020603050405020304" pitchFamily="18" charset="0"/>
              </a:rPr>
              <a:t>Access Control List</a:t>
            </a:r>
            <a:r>
              <a:rPr lang="zh-CN" altLang="en-US" sz="2000" b="0" dirty="0">
                <a:latin typeface="Times New Roman" panose="02020603050405020304" pitchFamily="18" charset="0"/>
              </a:rPr>
              <a:t>）</a:t>
            </a:r>
            <a:r>
              <a:rPr lang="zh-CN" altLang="en-GB" sz="2000" b="0" dirty="0">
                <a:latin typeface="Times New Roman" panose="02020603050405020304" pitchFamily="18" charset="0"/>
              </a:rPr>
              <a:t>文件设定各主机上各用户的访问权限，</a:t>
            </a:r>
            <a:r>
              <a:rPr lang="zh-CN" altLang="en-GB" sz="2000" dirty="0">
                <a:solidFill>
                  <a:srgbClr val="FF0000"/>
                </a:solidFill>
                <a:latin typeface="Times New Roman" panose="02020603050405020304" pitchFamily="18" charset="0"/>
              </a:rPr>
              <a:t>缺省是全部可读</a:t>
            </a:r>
            <a:r>
              <a:rPr lang="en-GB" altLang="zh-CN" sz="2000" dirty="0">
                <a:solidFill>
                  <a:srgbClr val="FF0000"/>
                </a:solidFill>
                <a:latin typeface="Times New Roman" panose="02020603050405020304" pitchFamily="18" charset="0"/>
              </a:rPr>
              <a:t>/</a:t>
            </a:r>
            <a:r>
              <a:rPr lang="zh-CN" altLang="en-GB" sz="2000" dirty="0">
                <a:solidFill>
                  <a:srgbClr val="FF0000"/>
                </a:solidFill>
                <a:latin typeface="Times New Roman" panose="02020603050405020304" pitchFamily="18" charset="0"/>
              </a:rPr>
              <a:t>写</a:t>
            </a:r>
            <a:r>
              <a:rPr lang="zh-CN" altLang="en-GB" sz="2000" b="0" dirty="0">
                <a:latin typeface="Times New Roman" panose="02020603050405020304" pitchFamily="18" charset="0"/>
              </a:rPr>
              <a:t>。</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缺乏 </a:t>
            </a:r>
            <a:r>
              <a:rPr lang="en-GB" altLang="zh-CN" sz="2000" b="0" dirty="0">
                <a:latin typeface="Times New Roman" panose="02020603050405020304" pitchFamily="18" charset="0"/>
              </a:rPr>
              <a:t>ANSI SQL </a:t>
            </a:r>
            <a:r>
              <a:rPr lang="zh-CN" altLang="en-GB" sz="2000" b="0" dirty="0">
                <a:latin typeface="Times New Roman" panose="02020603050405020304" pitchFamily="18" charset="0"/>
              </a:rPr>
              <a:t>的大多数特征，它仅仅实现了一个最最少的</a:t>
            </a:r>
            <a:r>
              <a:rPr lang="en-GB" altLang="zh-CN" sz="2000" b="0" dirty="0">
                <a:latin typeface="Times New Roman" panose="02020603050405020304" pitchFamily="18" charset="0"/>
              </a:rPr>
              <a:t>API</a:t>
            </a:r>
            <a:r>
              <a:rPr lang="zh-CN" altLang="en-GB" sz="2000" b="0" dirty="0">
                <a:latin typeface="Times New Roman" panose="02020603050405020304" pitchFamily="18" charset="0"/>
              </a:rPr>
              <a:t>，</a:t>
            </a:r>
            <a:r>
              <a:rPr lang="zh-CN" altLang="en-GB" sz="2000" dirty="0">
                <a:solidFill>
                  <a:srgbClr val="FF0000"/>
                </a:solidFill>
                <a:latin typeface="Times New Roman" panose="02020603050405020304" pitchFamily="18" charset="0"/>
              </a:rPr>
              <a:t>没有事务和参考完整性</a:t>
            </a:r>
            <a:r>
              <a:rPr lang="zh-CN" altLang="en-GB" sz="2000" b="0" dirty="0">
                <a:latin typeface="Times New Roman" panose="02020603050405020304" pitchFamily="18" charset="0"/>
              </a:rPr>
              <a:t>。</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与</a:t>
            </a:r>
            <a:r>
              <a:rPr lang="en-GB" altLang="zh-CN" sz="2000" b="0" dirty="0">
                <a:latin typeface="Times New Roman" panose="02020603050405020304" pitchFamily="18" charset="0"/>
              </a:rPr>
              <a:t>Lite</a:t>
            </a:r>
            <a:r>
              <a:rPr lang="zh-CN" altLang="en-GB" sz="2000" b="0" dirty="0">
                <a:latin typeface="Times New Roman" panose="02020603050405020304" pitchFamily="18" charset="0"/>
              </a:rPr>
              <a:t>（一种类似</a:t>
            </a:r>
            <a:r>
              <a:rPr lang="en-GB" altLang="zh-CN" sz="2000" b="0" dirty="0">
                <a:latin typeface="Times New Roman" panose="02020603050405020304" pitchFamily="18" charset="0"/>
              </a:rPr>
              <a:t>C</a:t>
            </a:r>
            <a:r>
              <a:rPr lang="zh-CN" altLang="en-GB" sz="2000" b="0" dirty="0">
                <a:latin typeface="Times New Roman" panose="02020603050405020304" pitchFamily="18" charset="0"/>
              </a:rPr>
              <a:t>的脚本语言，与分发一起发行）紧密结合，可以得到一个称为 </a:t>
            </a:r>
            <a:r>
              <a:rPr lang="en-GB" altLang="zh-CN" sz="2000" b="0" dirty="0">
                <a:latin typeface="Times New Roman" panose="02020603050405020304" pitchFamily="18" charset="0"/>
              </a:rPr>
              <a:t>W3-mSQL</a:t>
            </a:r>
            <a:r>
              <a:rPr lang="zh-CN" altLang="en-GB" sz="2000" b="0" dirty="0">
                <a:latin typeface="Times New Roman" panose="02020603050405020304" pitchFamily="18" charset="0"/>
              </a:rPr>
              <a:t>的一个网站集成包，它是</a:t>
            </a:r>
            <a:r>
              <a:rPr lang="en-GB" altLang="zh-CN" sz="2000" b="0" dirty="0">
                <a:latin typeface="Times New Roman" panose="02020603050405020304" pitchFamily="18" charset="0"/>
              </a:rPr>
              <a:t>JDBC</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ODBC</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Perl</a:t>
            </a:r>
            <a:r>
              <a:rPr lang="zh-CN" altLang="en-GB" sz="2000" b="0" dirty="0">
                <a:latin typeface="Times New Roman" panose="02020603050405020304" pitchFamily="18" charset="0"/>
              </a:rPr>
              <a:t>和</a:t>
            </a:r>
            <a:r>
              <a:rPr lang="en-GB" altLang="zh-CN" sz="2000" b="0" dirty="0">
                <a:latin typeface="Times New Roman" panose="02020603050405020304" pitchFamily="18" charset="0"/>
              </a:rPr>
              <a:t>PHP API</a:t>
            </a:r>
            <a:r>
              <a:rPr lang="zh-CN" altLang="en-GB" sz="2000" b="0" dirty="0">
                <a:latin typeface="Times New Roman" panose="02020603050405020304" pitchFamily="18" charset="0"/>
              </a:rPr>
              <a:t>。 </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9E8BB218-6BA4-4908-AE76-F059EC7A456F}"/>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DB8E623F-1F8E-98B1-8FCB-7D6E14B4E2E8}"/>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3DE09A8A-3B40-7C03-E75F-4F3275E19763}"/>
              </a:ext>
            </a:extLst>
          </p:cNvPr>
          <p:cNvSpPr txBox="1"/>
          <p:nvPr/>
        </p:nvSpPr>
        <p:spPr>
          <a:xfrm>
            <a:off x="335360" y="685620"/>
            <a:ext cx="6097218" cy="714747"/>
          </a:xfrm>
          <a:prstGeom prst="rect">
            <a:avLst/>
          </a:prstGeom>
          <a:noFill/>
        </p:spPr>
        <p:txBody>
          <a:bodyPr wrap="square">
            <a:spAutoFit/>
          </a:bodyPr>
          <a:lstStyle/>
          <a:p>
            <a:pPr marL="0" indent="0" algn="just" eaLnBrk="1" hangingPunct="1">
              <a:lnSpc>
                <a:spcPct val="200000"/>
              </a:lnSpc>
              <a:buNone/>
            </a:pPr>
            <a:r>
              <a:rPr lang="en-GB" altLang="zh-CN" dirty="0">
                <a:solidFill>
                  <a:schemeClr val="tx1"/>
                </a:solidFill>
                <a:latin typeface="Times New Roman" panose="02020603050405020304" pitchFamily="18" charset="0"/>
              </a:rPr>
              <a:t>3.1 </a:t>
            </a:r>
            <a:r>
              <a:rPr lang="en-GB" altLang="zh-CN" dirty="0" err="1">
                <a:solidFill>
                  <a:schemeClr val="tx1"/>
                </a:solidFill>
                <a:latin typeface="Times New Roman" panose="02020603050405020304" pitchFamily="18" charset="0"/>
              </a:rPr>
              <a:t>mSQL</a:t>
            </a:r>
            <a:r>
              <a:rPr lang="en-GB" altLang="zh-CN" dirty="0">
                <a:solidFill>
                  <a:schemeClr val="tx1"/>
                </a:solidFill>
                <a:latin typeface="Times New Roman" panose="02020603050405020304" pitchFamily="18" charset="0"/>
              </a:rPr>
              <a:t> </a:t>
            </a:r>
            <a:r>
              <a:rPr lang="zh-CN" altLang="en-GB" dirty="0">
                <a:solidFill>
                  <a:schemeClr val="tx1"/>
                </a:solidFill>
                <a:latin typeface="Times New Roman" panose="02020603050405020304" pitchFamily="18" charset="0"/>
              </a:rPr>
              <a:t>简介</a:t>
            </a:r>
          </a:p>
        </p:txBody>
      </p:sp>
    </p:spTree>
  </p:cSld>
  <p:clrMapOvr>
    <a:masterClrMapping/>
  </p:clrMapOvr>
  <p:transition>
    <p:strip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551383" y="1590021"/>
            <a:ext cx="10972799" cy="1354087"/>
          </a:xfrm>
        </p:spPr>
        <p:txBody>
          <a:bodyPr/>
          <a:lstStyle/>
          <a:p>
            <a:pPr algn="just" eaLnBrk="1" hangingPunct="1"/>
            <a:r>
              <a:rPr lang="zh-CN" altLang="en-GB" sz="2000" b="0" dirty="0">
                <a:latin typeface="Times New Roman" panose="02020603050405020304" pitchFamily="18" charset="0"/>
              </a:rPr>
              <a:t>目前</a:t>
            </a:r>
            <a:r>
              <a:rPr lang="zh-CN" altLang="en-US" sz="2000" b="0" dirty="0">
                <a:latin typeface="Times New Roman" panose="02020603050405020304" pitchFamily="18" charset="0"/>
              </a:rPr>
              <a:t>，</a:t>
            </a:r>
            <a:r>
              <a:rPr lang="zh-CN" altLang="en-GB" sz="2000" b="0" dirty="0">
                <a:latin typeface="Times New Roman" panose="02020603050405020304" pitchFamily="18" charset="0"/>
              </a:rPr>
              <a:t>它以两种形式发布，一种是以</a:t>
            </a:r>
            <a:r>
              <a:rPr lang="en-GB" altLang="zh-CN" sz="2000" b="0" dirty="0">
                <a:latin typeface="Times New Roman" panose="02020603050405020304" pitchFamily="18" charset="0"/>
              </a:rPr>
              <a:t>RPM</a:t>
            </a:r>
            <a:r>
              <a:rPr lang="zh-CN" altLang="en-GB" sz="2000" b="0" dirty="0">
                <a:latin typeface="Times New Roman" panose="02020603050405020304" pitchFamily="18" charset="0"/>
              </a:rPr>
              <a:t>软件包方式，另一种是用</a:t>
            </a:r>
            <a:r>
              <a:rPr lang="en-GB" altLang="zh-CN" sz="2000" b="0" dirty="0">
                <a:latin typeface="Times New Roman" panose="02020603050405020304" pitchFamily="18" charset="0"/>
              </a:rPr>
              <a:t>tar</a:t>
            </a:r>
            <a:r>
              <a:rPr lang="zh-CN" altLang="en-GB" sz="2000" b="0" dirty="0">
                <a:latin typeface="Times New Roman" panose="02020603050405020304" pitchFamily="18" charset="0"/>
              </a:rPr>
              <a:t>压缩的源代码方式。对于</a:t>
            </a:r>
            <a:r>
              <a:rPr lang="en-GB" altLang="zh-CN" sz="2000" b="0" dirty="0">
                <a:latin typeface="Times New Roman" panose="02020603050405020304" pitchFamily="18" charset="0"/>
              </a:rPr>
              <a:t>RPM</a:t>
            </a:r>
            <a:r>
              <a:rPr lang="zh-CN" altLang="en-GB" sz="2000" b="0" dirty="0">
                <a:latin typeface="Times New Roman" panose="02020603050405020304" pitchFamily="18" charset="0"/>
              </a:rPr>
              <a:t>软件包方式的软件包安装很简单，只用一条命令就可以完成：</a:t>
            </a:r>
            <a:r>
              <a:rPr lang="en-GB" altLang="zh-CN" sz="2000" b="0" dirty="0">
                <a:latin typeface="Times New Roman" panose="02020603050405020304" pitchFamily="18" charset="0"/>
              </a:rPr>
              <a:t>Rpm –</a:t>
            </a:r>
            <a:r>
              <a:rPr lang="en-GB" altLang="zh-CN" sz="2000" b="0" dirty="0" err="1">
                <a:latin typeface="Times New Roman" panose="02020603050405020304" pitchFamily="18" charset="0"/>
              </a:rPr>
              <a:t>ivh</a:t>
            </a:r>
            <a:r>
              <a:rPr lang="en-GB" altLang="zh-CN" sz="2000" b="0" dirty="0">
                <a:latin typeface="Times New Roman" panose="02020603050405020304" pitchFamily="18" charset="0"/>
              </a:rPr>
              <a:t> msql-3.rpm</a:t>
            </a:r>
            <a:r>
              <a:rPr lang="zh-CN" altLang="en-GB" sz="2000" b="0" dirty="0">
                <a:latin typeface="Times New Roman" panose="02020603050405020304" pitchFamily="18" charset="0"/>
              </a:rPr>
              <a:t>。而对于以源代码方式发布的</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安装则要麻烦一些。可以采用如下步骤：</a:t>
            </a:r>
            <a:endParaRPr lang="zh-CN" altLang="en-US" sz="2000" b="0" dirty="0">
              <a:latin typeface="Times New Roman" panose="02020603050405020304" pitchFamily="18" charset="0"/>
            </a:endParaRPr>
          </a:p>
        </p:txBody>
      </p:sp>
      <p:sp>
        <p:nvSpPr>
          <p:cNvPr id="122884" name="Text Box 4"/>
          <p:cNvSpPr txBox="1">
            <a:spLocks noChangeArrowheads="1"/>
          </p:cNvSpPr>
          <p:nvPr/>
        </p:nvSpPr>
        <p:spPr bwMode="auto">
          <a:xfrm>
            <a:off x="2423592" y="3140968"/>
            <a:ext cx="7561262" cy="19446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err="1">
                <a:solidFill>
                  <a:srgbClr val="000000"/>
                </a:solidFill>
                <a:latin typeface="Times New Roman" panose="02020603050405020304" pitchFamily="18" charset="0"/>
                <a:ea typeface="宋体" panose="02010600030101010101" pitchFamily="2" charset="-122"/>
              </a:rPr>
              <a:t>msql</a:t>
            </a:r>
            <a:r>
              <a:rPr lang="en-US" altLang="zh-CN" b="0" dirty="0">
                <a:solidFill>
                  <a:srgbClr val="000000"/>
                </a:solidFill>
                <a:latin typeface="Times New Roman" panose="02020603050405020304" pitchFamily="18" charset="0"/>
                <a:ea typeface="宋体" panose="02010600030101010101" pitchFamily="2" charset="-122"/>
              </a:rPr>
              <a:t>]# tar -</a:t>
            </a:r>
            <a:r>
              <a:rPr lang="en-US" altLang="zh-CN" b="0" dirty="0" err="1">
                <a:solidFill>
                  <a:srgbClr val="000000"/>
                </a:solidFill>
                <a:latin typeface="Times New Roman" panose="02020603050405020304" pitchFamily="18" charset="0"/>
                <a:ea typeface="宋体" panose="02010600030101010101" pitchFamily="2" charset="-122"/>
              </a:rPr>
              <a:t>xvf</a:t>
            </a:r>
            <a:r>
              <a:rPr lang="en-US" altLang="zh-CN" b="0" dirty="0">
                <a:solidFill>
                  <a:srgbClr val="000000"/>
                </a:solidFill>
                <a:latin typeface="Times New Roman" panose="02020603050405020304" pitchFamily="18" charset="0"/>
                <a:ea typeface="宋体" panose="02010600030101010101" pitchFamily="2" charset="-122"/>
              </a:rPr>
              <a:t> msql-3.tar.gz</a:t>
            </a:r>
          </a:p>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err="1">
                <a:solidFill>
                  <a:srgbClr val="000000"/>
                </a:solidFill>
                <a:latin typeface="Times New Roman" panose="02020603050405020304" pitchFamily="18" charset="0"/>
                <a:ea typeface="宋体" panose="02010600030101010101" pitchFamily="2" charset="-122"/>
              </a:rPr>
              <a:t>msql</a:t>
            </a:r>
            <a:r>
              <a:rPr lang="en-US" altLang="zh-CN" b="0" dirty="0">
                <a:solidFill>
                  <a:srgbClr val="000000"/>
                </a:solidFill>
                <a:latin typeface="Times New Roman" panose="02020603050405020304" pitchFamily="18" charset="0"/>
                <a:ea typeface="宋体" panose="02010600030101010101" pitchFamily="2" charset="-122"/>
              </a:rPr>
              <a:t>]# cd msql-3.8</a:t>
            </a:r>
          </a:p>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msql-3.8]# ./setup</a:t>
            </a:r>
          </a:p>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msql-3.8]# make all</a:t>
            </a:r>
          </a:p>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msql-3.8]# make install</a:t>
            </a:r>
          </a:p>
          <a:p>
            <a:pPr eaLnBrk="1" hangingPunct="1">
              <a:spcBef>
                <a:spcPct val="0"/>
              </a:spcBef>
              <a:buClrTx/>
              <a:buFontTx/>
              <a:buNone/>
            </a:pPr>
            <a:endParaRPr lang="en-US" altLang="zh-CN" b="0" dirty="0">
              <a:solidFill>
                <a:srgbClr val="000000"/>
              </a:solidFill>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D2A49EC4-3B18-94D0-65A6-C8CADDC67C00}"/>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99C947DC-EE5C-98A3-F222-26F3FA204C40}"/>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4" name="文本框 3">
            <a:extLst>
              <a:ext uri="{FF2B5EF4-FFF2-40B4-BE49-F238E27FC236}">
                <a16:creationId xmlns:a16="http://schemas.microsoft.com/office/drawing/2014/main" id="{E0A46830-9839-59E8-BAEF-2172389438D8}"/>
              </a:ext>
            </a:extLst>
          </p:cNvPr>
          <p:cNvSpPr txBox="1"/>
          <p:nvPr/>
        </p:nvSpPr>
        <p:spPr>
          <a:xfrm>
            <a:off x="335360" y="685620"/>
            <a:ext cx="6097218" cy="714747"/>
          </a:xfrm>
          <a:prstGeom prst="rect">
            <a:avLst/>
          </a:prstGeom>
          <a:noFill/>
        </p:spPr>
        <p:txBody>
          <a:bodyPr wrap="square">
            <a:spAutoFit/>
          </a:bodyPr>
          <a:lstStyle/>
          <a:p>
            <a:pPr marL="0" indent="0" algn="just" eaLnBrk="1" hangingPunct="1">
              <a:lnSpc>
                <a:spcPct val="200000"/>
              </a:lnSpc>
              <a:buNone/>
            </a:pPr>
            <a:r>
              <a:rPr lang="en-GB" altLang="zh-CN" dirty="0">
                <a:solidFill>
                  <a:schemeClr val="tx1"/>
                </a:solidFill>
                <a:latin typeface="Times New Roman" panose="02020603050405020304" pitchFamily="18" charset="0"/>
              </a:rPr>
              <a:t>3.</a:t>
            </a:r>
            <a:r>
              <a:rPr lang="en-US" altLang="zh-CN" dirty="0">
                <a:solidFill>
                  <a:schemeClr val="tx1"/>
                </a:solidFill>
                <a:latin typeface="Times New Roman" panose="02020603050405020304" pitchFamily="18" charset="0"/>
              </a:rPr>
              <a:t>2</a:t>
            </a:r>
            <a:r>
              <a:rPr lang="en-GB" altLang="zh-CN" dirty="0">
                <a:solidFill>
                  <a:schemeClr val="tx1"/>
                </a:solidFill>
                <a:latin typeface="Times New Roman" panose="02020603050405020304" pitchFamily="18" charset="0"/>
              </a:rPr>
              <a:t> </a:t>
            </a:r>
            <a:r>
              <a:rPr lang="en-GB" altLang="zh-CN" dirty="0" err="1">
                <a:solidFill>
                  <a:schemeClr val="tx1"/>
                </a:solidFill>
                <a:latin typeface="Times New Roman" panose="02020603050405020304" pitchFamily="18" charset="0"/>
              </a:rPr>
              <a:t>mSQL</a:t>
            </a:r>
            <a:r>
              <a:rPr lang="en-GB" altLang="zh-CN" dirty="0">
                <a:solidFill>
                  <a:schemeClr val="tx1"/>
                </a:solidFill>
                <a:latin typeface="Times New Roman" panose="02020603050405020304" pitchFamily="18" charset="0"/>
              </a:rPr>
              <a:t> </a:t>
            </a:r>
            <a:r>
              <a:rPr lang="zh-CN" altLang="en-US" dirty="0">
                <a:solidFill>
                  <a:schemeClr val="tx1"/>
                </a:solidFill>
              </a:rPr>
              <a:t>数据库的安装</a:t>
            </a:r>
            <a:endParaRPr lang="zh-CN" altLang="en-GB" dirty="0">
              <a:solidFill>
                <a:schemeClr val="tx1"/>
              </a:solidFill>
              <a:latin typeface="Times New Roman" panose="02020603050405020304" pitchFamily="18" charset="0"/>
            </a:endParaRPr>
          </a:p>
        </p:txBody>
      </p:sp>
    </p:spTree>
  </p:cSld>
  <p:clrMapOvr>
    <a:masterClrMapping/>
  </p:clrMapOvr>
  <p:transition>
    <p:strip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119380" y="836295"/>
            <a:ext cx="11809095" cy="3910330"/>
          </a:xfrm>
        </p:spPr>
        <p:txBody>
          <a:bodyPr>
            <a:normAutofit fontScale="92500"/>
          </a:bodyPr>
          <a:lstStyle/>
          <a:p>
            <a:pPr marL="0" indent="0" algn="just" eaLnBrk="1" hangingPunct="1">
              <a:lnSpc>
                <a:spcPct val="150000"/>
              </a:lnSpc>
              <a:buNone/>
            </a:pPr>
            <a:r>
              <a:rPr lang="zh-CN" altLang="en-GB" b="0" dirty="0">
                <a:latin typeface="Times New Roman" panose="02020603050405020304" pitchFamily="18" charset="0"/>
              </a:rPr>
              <a:t>        </a:t>
            </a:r>
            <a:r>
              <a:rPr lang="zh-CN" altLang="en-GB" sz="2200" b="0" dirty="0">
                <a:latin typeface="Times New Roman" panose="02020603050405020304" pitchFamily="18" charset="0"/>
              </a:rPr>
              <a:t>安装完后还要修改配置文件，在实际应用中我们改动得最多的是</a:t>
            </a:r>
            <a:r>
              <a:rPr lang="en-GB" altLang="zh-CN" sz="2200" b="0" dirty="0" err="1">
                <a:latin typeface="Times New Roman" panose="02020603050405020304" pitchFamily="18" charset="0"/>
              </a:rPr>
              <a:t>mSQL</a:t>
            </a:r>
            <a:r>
              <a:rPr lang="en-GB" altLang="zh-CN" sz="2200" b="0" dirty="0">
                <a:latin typeface="Times New Roman" panose="02020603050405020304" pitchFamily="18" charset="0"/>
              </a:rPr>
              <a:t>-User </a:t>
            </a:r>
            <a:r>
              <a:rPr lang="zh-CN" altLang="en-GB" sz="2200" b="0" dirty="0">
                <a:latin typeface="Times New Roman" panose="02020603050405020304" pitchFamily="18" charset="0"/>
              </a:rPr>
              <a:t>和</a:t>
            </a:r>
            <a:r>
              <a:rPr lang="en-GB" altLang="zh-CN" sz="2200" b="0" dirty="0">
                <a:latin typeface="Times New Roman" panose="02020603050405020304" pitchFamily="18" charset="0"/>
              </a:rPr>
              <a:t>Admin-User</a:t>
            </a:r>
            <a:r>
              <a:rPr lang="zh-CN" altLang="en-GB" sz="2200" b="0" dirty="0">
                <a:latin typeface="Times New Roman" panose="02020603050405020304" pitchFamily="18" charset="0"/>
              </a:rPr>
              <a:t>这两个参数。</a:t>
            </a:r>
            <a:r>
              <a:rPr lang="en-GB" altLang="zh-CN" sz="2200" b="0" dirty="0" err="1">
                <a:latin typeface="Times New Roman" panose="02020603050405020304" pitchFamily="18" charset="0"/>
              </a:rPr>
              <a:t>mSQL</a:t>
            </a:r>
            <a:r>
              <a:rPr lang="en-GB" altLang="zh-CN" sz="2200" b="0" dirty="0">
                <a:latin typeface="Times New Roman" panose="02020603050405020304" pitchFamily="18" charset="0"/>
              </a:rPr>
              <a:t>-User</a:t>
            </a:r>
            <a:r>
              <a:rPr lang="zh-CN" altLang="en-GB" sz="2200" b="0" dirty="0">
                <a:latin typeface="Times New Roman" panose="02020603050405020304" pitchFamily="18" charset="0"/>
              </a:rPr>
              <a:t>指明运行</a:t>
            </a:r>
            <a:r>
              <a:rPr lang="en-GB" altLang="zh-CN" sz="2200" b="0" dirty="0" err="1">
                <a:latin typeface="Times New Roman" panose="02020603050405020304" pitchFamily="18" charset="0"/>
              </a:rPr>
              <a:t>mSQL</a:t>
            </a:r>
            <a:r>
              <a:rPr lang="zh-CN" altLang="en-GB" sz="2200" b="0" dirty="0">
                <a:latin typeface="Times New Roman" panose="02020603050405020304" pitchFamily="18" charset="0"/>
              </a:rPr>
              <a:t>数据库服务程序的用户，而</a:t>
            </a:r>
            <a:r>
              <a:rPr lang="en-GB" altLang="zh-CN" sz="2200" b="0" dirty="0">
                <a:latin typeface="Times New Roman" panose="02020603050405020304" pitchFamily="18" charset="0"/>
              </a:rPr>
              <a:t>Admin-User</a:t>
            </a:r>
            <a:r>
              <a:rPr lang="zh-CN" altLang="en-GB" sz="2200" b="0" dirty="0">
                <a:latin typeface="Times New Roman" panose="02020603050405020304" pitchFamily="18" charset="0"/>
              </a:rPr>
              <a:t>指明能对</a:t>
            </a:r>
            <a:r>
              <a:rPr lang="en-GB" altLang="zh-CN" sz="2200" b="0" dirty="0" err="1">
                <a:latin typeface="Times New Roman" panose="02020603050405020304" pitchFamily="18" charset="0"/>
              </a:rPr>
              <a:t>mSQL</a:t>
            </a:r>
            <a:r>
              <a:rPr lang="zh-CN" altLang="en-GB" sz="2200" b="0" dirty="0">
                <a:latin typeface="Times New Roman" panose="02020603050405020304" pitchFamily="18" charset="0"/>
              </a:rPr>
              <a:t>数据库系统执行特权操作（如：关闭数据库服务程序的运行，创建数据库等操作）的用户。</a:t>
            </a:r>
          </a:p>
          <a:p>
            <a:pPr marL="0" indent="0" algn="just" eaLnBrk="1" hangingPunct="1">
              <a:lnSpc>
                <a:spcPct val="150000"/>
              </a:lnSpc>
              <a:buNone/>
            </a:pPr>
            <a:r>
              <a:rPr lang="zh-CN" altLang="en-GB" sz="2200" b="0" dirty="0">
                <a:latin typeface="Times New Roman" panose="02020603050405020304" pitchFamily="18" charset="0"/>
              </a:rPr>
              <a:t>        因此，如果你希望</a:t>
            </a:r>
            <a:r>
              <a:rPr lang="en-GB" altLang="zh-CN" sz="2200" b="0" dirty="0" err="1">
                <a:latin typeface="Times New Roman" panose="02020603050405020304" pitchFamily="18" charset="0"/>
              </a:rPr>
              <a:t>mSQL</a:t>
            </a:r>
            <a:r>
              <a:rPr lang="zh-CN" altLang="en-GB" sz="2200" b="0" dirty="0">
                <a:latin typeface="Times New Roman" panose="02020603050405020304" pitchFamily="18" charset="0"/>
              </a:rPr>
              <a:t>服务程序以</a:t>
            </a:r>
            <a:r>
              <a:rPr lang="en-GB" altLang="zh-CN" sz="2200" b="0" dirty="0">
                <a:latin typeface="Times New Roman" panose="02020603050405020304" pitchFamily="18" charset="0"/>
              </a:rPr>
              <a:t>database</a:t>
            </a:r>
            <a:r>
              <a:rPr lang="zh-CN" altLang="en-GB" sz="2200" b="0" dirty="0">
                <a:latin typeface="Times New Roman" panose="02020603050405020304" pitchFamily="18" charset="0"/>
              </a:rPr>
              <a:t>这个用户运行，指定</a:t>
            </a:r>
            <a:r>
              <a:rPr lang="en-GB" altLang="zh-CN" sz="2200" b="0" dirty="0">
                <a:latin typeface="Times New Roman" panose="02020603050405020304" pitchFamily="18" charset="0"/>
              </a:rPr>
              <a:t>admin</a:t>
            </a:r>
            <a:r>
              <a:rPr lang="zh-CN" altLang="en-GB" sz="2200" b="0" dirty="0">
                <a:latin typeface="Times New Roman" panose="02020603050405020304" pitchFamily="18" charset="0"/>
              </a:rPr>
              <a:t>这个用户能执行数据库操作，你要将</a:t>
            </a:r>
            <a:r>
              <a:rPr lang="en-GB" altLang="zh-CN" sz="2200" b="0" dirty="0" err="1">
                <a:latin typeface="Times New Roman" panose="02020603050405020304" pitchFamily="18" charset="0"/>
              </a:rPr>
              <a:t>mSQL</a:t>
            </a:r>
            <a:r>
              <a:rPr lang="en-GB" altLang="zh-CN" sz="2200" b="0" dirty="0">
                <a:latin typeface="Times New Roman" panose="02020603050405020304" pitchFamily="18" charset="0"/>
              </a:rPr>
              <a:t>-User</a:t>
            </a:r>
            <a:r>
              <a:rPr lang="zh-CN" altLang="en-GB" sz="2200" b="0" dirty="0">
                <a:latin typeface="Times New Roman" panose="02020603050405020304" pitchFamily="18" charset="0"/>
              </a:rPr>
              <a:t>和</a:t>
            </a:r>
            <a:r>
              <a:rPr lang="en-GB" altLang="zh-CN" sz="2200" b="0" dirty="0">
                <a:latin typeface="Times New Roman" panose="02020603050405020304" pitchFamily="18" charset="0"/>
              </a:rPr>
              <a:t>Admin-User</a:t>
            </a:r>
            <a:r>
              <a:rPr lang="zh-CN" altLang="en-GB" sz="2200" b="0" dirty="0">
                <a:latin typeface="Times New Roman" panose="02020603050405020304" pitchFamily="18" charset="0"/>
              </a:rPr>
              <a:t>所在的行分别改为：</a:t>
            </a:r>
            <a:r>
              <a:rPr lang="en-GB" altLang="zh-CN" sz="2200" b="0" dirty="0" err="1">
                <a:latin typeface="Times New Roman" panose="02020603050405020304" pitchFamily="18" charset="0"/>
              </a:rPr>
              <a:t>mSQL</a:t>
            </a:r>
            <a:r>
              <a:rPr lang="en-GB" altLang="zh-CN" sz="2200" b="0" dirty="0">
                <a:latin typeface="Times New Roman" panose="02020603050405020304" pitchFamily="18" charset="0"/>
              </a:rPr>
              <a:t>-User = database</a:t>
            </a:r>
            <a:r>
              <a:rPr lang="zh-CN" altLang="en-GB" sz="2200" b="0" dirty="0">
                <a:latin typeface="Times New Roman" panose="02020603050405020304" pitchFamily="18" charset="0"/>
              </a:rPr>
              <a:t>和</a:t>
            </a:r>
            <a:r>
              <a:rPr lang="en-GB" altLang="zh-CN" sz="2200" b="0" dirty="0">
                <a:latin typeface="Times New Roman" panose="02020603050405020304" pitchFamily="18" charset="0"/>
              </a:rPr>
              <a:t>Admin-User = admin</a:t>
            </a:r>
            <a:r>
              <a:rPr lang="zh-CN" altLang="en-GB" sz="2200" b="0" dirty="0">
                <a:latin typeface="Times New Roman" panose="02020603050405020304" pitchFamily="18" charset="0"/>
              </a:rPr>
              <a:t>。另外你还必须将安装目录下的文件和目录的属主改为</a:t>
            </a:r>
            <a:r>
              <a:rPr lang="en-GB" altLang="zh-CN" sz="2200" b="0" dirty="0">
                <a:latin typeface="Times New Roman" panose="02020603050405020304" pitchFamily="18" charset="0"/>
              </a:rPr>
              <a:t>database</a:t>
            </a:r>
            <a:r>
              <a:rPr lang="zh-CN" altLang="en-GB" sz="2200" b="0" dirty="0">
                <a:latin typeface="Times New Roman" panose="02020603050405020304" pitchFamily="18" charset="0"/>
              </a:rPr>
              <a:t>。</a:t>
            </a:r>
          </a:p>
          <a:p>
            <a:pPr marL="0" indent="0" eaLnBrk="1" hangingPunct="1">
              <a:lnSpc>
                <a:spcPct val="150000"/>
              </a:lnSpc>
              <a:buNone/>
            </a:pPr>
            <a:r>
              <a:rPr lang="zh-CN" altLang="en-GB" dirty="0">
                <a:latin typeface="Times New Roman" panose="02020603050405020304" pitchFamily="18" charset="0"/>
              </a:rPr>
              <a:t>使用如下命令修改配置文件：</a:t>
            </a:r>
            <a:r>
              <a:rPr lang="zh-CN" altLang="en-GB" sz="4400" dirty="0">
                <a:latin typeface="Times New Roman" panose="02020603050405020304" pitchFamily="18" charset="0"/>
              </a:rPr>
              <a:t> </a:t>
            </a:r>
            <a:endParaRPr lang="zh-CN" altLang="en-US" sz="4400" dirty="0">
              <a:latin typeface="Times New Roman" panose="02020603050405020304" pitchFamily="18" charset="0"/>
            </a:endParaRPr>
          </a:p>
        </p:txBody>
      </p:sp>
      <p:sp>
        <p:nvSpPr>
          <p:cNvPr id="123908" name="Text Box 4"/>
          <p:cNvSpPr txBox="1">
            <a:spLocks noChangeArrowheads="1"/>
          </p:cNvSpPr>
          <p:nvPr/>
        </p:nvSpPr>
        <p:spPr bwMode="auto">
          <a:xfrm>
            <a:off x="2207568" y="4869160"/>
            <a:ext cx="6945313" cy="9461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 cd /</a:t>
            </a:r>
            <a:r>
              <a:rPr lang="en-US" altLang="zh-CN" b="0" dirty="0" err="1">
                <a:solidFill>
                  <a:srgbClr val="000000"/>
                </a:solidFill>
                <a:latin typeface="Times New Roman" panose="02020603050405020304" pitchFamily="18" charset="0"/>
                <a:ea typeface="宋体" panose="02010600030101010101" pitchFamily="2" charset="-122"/>
              </a:rPr>
              <a:t>usr</a:t>
            </a:r>
            <a:r>
              <a:rPr lang="en-US" altLang="zh-CN" b="0" dirty="0">
                <a:solidFill>
                  <a:srgbClr val="000000"/>
                </a:solidFill>
                <a:latin typeface="Times New Roman" panose="02020603050405020304" pitchFamily="18" charset="0"/>
                <a:ea typeface="宋体" panose="02010600030101010101" pitchFamily="2" charset="-122"/>
              </a:rPr>
              <a:t>/local/msql3/</a:t>
            </a:r>
          </a:p>
          <a:p>
            <a:pPr algn="just" eaLnBrk="1" hangingPunct="1">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err="1">
                <a:solidFill>
                  <a:srgbClr val="000000"/>
                </a:solidFill>
                <a:latin typeface="Times New Roman" panose="02020603050405020304" pitchFamily="18" charset="0"/>
                <a:ea typeface="宋体" panose="02010600030101010101" pitchFamily="2" charset="-122"/>
              </a:rPr>
              <a:t>root@JLUZH</a:t>
            </a:r>
            <a:r>
              <a:rPr lang="en-US" altLang="zh-CN" b="0" dirty="0">
                <a:solidFill>
                  <a:srgbClr val="000000"/>
                </a:solidFill>
                <a:latin typeface="Times New Roman" panose="02020603050405020304" pitchFamily="18" charset="0"/>
                <a:ea typeface="宋体" panose="02010600030101010101" pitchFamily="2" charset="-122"/>
              </a:rPr>
              <a:t> msql3]# </a:t>
            </a:r>
            <a:r>
              <a:rPr lang="en-US" altLang="zh-CN" b="0" dirty="0" err="1">
                <a:solidFill>
                  <a:srgbClr val="000000"/>
                </a:solidFill>
                <a:latin typeface="Times New Roman" panose="02020603050405020304" pitchFamily="18" charset="0"/>
                <a:ea typeface="宋体" panose="02010600030101010101" pitchFamily="2" charset="-122"/>
              </a:rPr>
              <a:t>gedit</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err="1">
                <a:solidFill>
                  <a:srgbClr val="000000"/>
                </a:solidFill>
                <a:latin typeface="Times New Roman" panose="02020603050405020304" pitchFamily="18" charset="0"/>
                <a:ea typeface="宋体" panose="02010600030101010101" pitchFamily="2" charset="-122"/>
              </a:rPr>
              <a:t>msql.conf</a:t>
            </a:r>
            <a:endParaRPr lang="en-US" altLang="zh-CN" b="0" dirty="0">
              <a:solidFill>
                <a:srgbClr val="000000"/>
              </a:solidFill>
              <a:latin typeface="Times New Roman" panose="02020603050405020304" pitchFamily="18" charset="0"/>
              <a:ea typeface="宋体" panose="02010600030101010101" pitchFamily="2" charset="-122"/>
            </a:endParaRPr>
          </a:p>
          <a:p>
            <a:pPr eaLnBrk="1" hangingPunct="1">
              <a:spcBef>
                <a:spcPct val="0"/>
              </a:spcBef>
              <a:buClrTx/>
              <a:buFontTx/>
              <a:buNone/>
            </a:pPr>
            <a:endParaRPr lang="en-US" altLang="zh-CN" b="0" dirty="0">
              <a:solidFill>
                <a:srgbClr val="000000"/>
              </a:solidFill>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0F7E59C7-ABA9-4B02-AB23-708B812BD098}"/>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5332E60B-F4C6-2EA4-75EC-5F48CAAA828D}"/>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191344" y="1844824"/>
            <a:ext cx="11665296" cy="3816424"/>
          </a:xfrm>
        </p:spPr>
        <p:txBody>
          <a:bodyPr/>
          <a:lstStyle/>
          <a:p>
            <a:pPr eaLnBrk="1" hangingPunct="1"/>
            <a:r>
              <a:rPr lang="zh-CN" altLang="en-GB" b="0" dirty="0">
                <a:latin typeface="Times New Roman" panose="02020603050405020304" pitchFamily="18" charset="0"/>
              </a:rPr>
              <a:t>对嵌入式系统而言</a:t>
            </a:r>
            <a:r>
              <a:rPr lang="en-GB" altLang="zh-CN" b="0" dirty="0">
                <a:latin typeface="Times New Roman" panose="02020603050405020304" pitchFamily="18" charset="0"/>
              </a:rPr>
              <a:t>,</a:t>
            </a:r>
            <a:r>
              <a:rPr lang="zh-CN" altLang="en-GB" b="0" dirty="0">
                <a:latin typeface="Times New Roman" panose="02020603050405020304" pitchFamily="18" charset="0"/>
              </a:rPr>
              <a:t>应用程序往往是通过调用</a:t>
            </a:r>
            <a:r>
              <a:rPr lang="en-GB" altLang="zh-CN" b="0" dirty="0">
                <a:latin typeface="Times New Roman" panose="02020603050405020304" pitchFamily="18" charset="0"/>
              </a:rPr>
              <a:t>SQL</a:t>
            </a:r>
            <a:r>
              <a:rPr lang="zh-CN" altLang="en-GB" b="0" dirty="0">
                <a:latin typeface="Times New Roman" panose="02020603050405020304" pitchFamily="18" charset="0"/>
              </a:rPr>
              <a:t>的</a:t>
            </a:r>
            <a:r>
              <a:rPr lang="en-GB" altLang="zh-CN" b="0" dirty="0">
                <a:latin typeface="Times New Roman" panose="02020603050405020304" pitchFamily="18" charset="0"/>
              </a:rPr>
              <a:t>API</a:t>
            </a:r>
            <a:r>
              <a:rPr lang="zh-CN" altLang="en-GB" b="0" dirty="0">
                <a:latin typeface="Times New Roman" panose="02020603050405020304" pitchFamily="18" charset="0"/>
              </a:rPr>
              <a:t>函数来执行对特定数据库的操作。</a:t>
            </a:r>
            <a:r>
              <a:rPr lang="en-GB" altLang="zh-CN" b="0" dirty="0">
                <a:latin typeface="Times New Roman" panose="02020603050405020304" pitchFamily="18" charset="0"/>
              </a:rPr>
              <a:t>API</a:t>
            </a:r>
            <a:r>
              <a:rPr lang="zh-CN" altLang="en-GB" b="0" dirty="0">
                <a:latin typeface="Times New Roman" panose="02020603050405020304" pitchFamily="18" charset="0"/>
              </a:rPr>
              <a:t>函数使得任何</a:t>
            </a:r>
            <a:r>
              <a:rPr lang="en-GB" altLang="zh-CN" b="0" dirty="0">
                <a:latin typeface="Times New Roman" panose="02020603050405020304" pitchFamily="18" charset="0"/>
              </a:rPr>
              <a:t>c</a:t>
            </a:r>
            <a:r>
              <a:rPr lang="zh-CN" altLang="en-GB" b="0" dirty="0">
                <a:latin typeface="Times New Roman" panose="02020603050405020304" pitchFamily="18" charset="0"/>
              </a:rPr>
              <a:t>语言程序都可以与</a:t>
            </a:r>
            <a:r>
              <a:rPr lang="en-GB" altLang="zh-CN" b="0" dirty="0" err="1">
                <a:latin typeface="Times New Roman" panose="02020603050405020304" pitchFamily="18" charset="0"/>
              </a:rPr>
              <a:t>mSQL</a:t>
            </a:r>
            <a:r>
              <a:rPr lang="zh-CN" altLang="en-GB" b="0" dirty="0">
                <a:latin typeface="Times New Roman" panose="02020603050405020304" pitchFamily="18" charset="0"/>
              </a:rPr>
              <a:t>的数据库引擎进行通信。常见的</a:t>
            </a:r>
            <a:r>
              <a:rPr lang="en-GB" altLang="zh-CN" b="0" dirty="0">
                <a:latin typeface="Times New Roman" panose="02020603050405020304" pitchFamily="18" charset="0"/>
              </a:rPr>
              <a:t>API</a:t>
            </a:r>
            <a:r>
              <a:rPr lang="zh-CN" altLang="en-GB" b="0" dirty="0">
                <a:latin typeface="Times New Roman" panose="02020603050405020304" pitchFamily="18" charset="0"/>
              </a:rPr>
              <a:t>函数如下：</a:t>
            </a:r>
          </a:p>
          <a:p>
            <a:pPr marL="702000" eaLnBrk="1" hangingPunct="1">
              <a:buFont typeface="Wingdings" panose="05000000000000000000" pitchFamily="2" charset="2"/>
              <a:buChar char="ü"/>
            </a:pPr>
            <a:r>
              <a:rPr lang="zh-CN" altLang="en-GB" sz="2000" b="0" dirty="0">
                <a:latin typeface="Times New Roman" panose="02020603050405020304" pitchFamily="18" charset="0"/>
              </a:rPr>
              <a:t> </a:t>
            </a:r>
            <a:r>
              <a:rPr lang="en-GB" altLang="zh-CN" sz="2000" b="0" dirty="0" err="1">
                <a:latin typeface="Times New Roman" panose="02020603050405020304" pitchFamily="18" charset="0"/>
              </a:rPr>
              <a:t>msqlConnect</a:t>
            </a:r>
            <a:r>
              <a:rPr lang="zh-CN" altLang="en-GB" sz="2000" b="0" dirty="0">
                <a:latin typeface="Times New Roman" panose="02020603050405020304" pitchFamily="18" charset="0"/>
              </a:rPr>
              <a:t>（）     用于建立与</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服务器的连接。</a:t>
            </a:r>
          </a:p>
          <a:p>
            <a:pPr marL="702000" eaLnBrk="1" hangingPunct="1">
              <a:buFont typeface="Wingdings" panose="05000000000000000000" pitchFamily="2" charset="2"/>
              <a:buChar char="ü"/>
            </a:pPr>
            <a:r>
              <a:rPr lang="zh-CN" altLang="en-GB" sz="2000" b="0" dirty="0">
                <a:latin typeface="Times New Roman" panose="02020603050405020304" pitchFamily="18" charset="0"/>
              </a:rPr>
              <a:t> </a:t>
            </a:r>
            <a:r>
              <a:rPr lang="en-GB" altLang="zh-CN" sz="2000" b="0" dirty="0" err="1">
                <a:latin typeface="Times New Roman" panose="02020603050405020304" pitchFamily="18" charset="0"/>
              </a:rPr>
              <a:t>msqlQuery</a:t>
            </a:r>
            <a:r>
              <a:rPr lang="en-GB" altLang="zh-CN" sz="2000" b="0" dirty="0">
                <a:latin typeface="Times New Roman" panose="02020603050405020304" pitchFamily="18" charset="0"/>
              </a:rPr>
              <a:t>()         </a:t>
            </a:r>
            <a:r>
              <a:rPr lang="zh-CN" altLang="en-GB" sz="2000" b="0" dirty="0">
                <a:latin typeface="Times New Roman" panose="02020603050405020304" pitchFamily="18" charset="0"/>
              </a:rPr>
              <a:t>用于向</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服务器提交</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操作命令。</a:t>
            </a:r>
          </a:p>
          <a:p>
            <a:pPr marL="702000" eaLnBrk="1" hangingPunct="1">
              <a:buFont typeface="Wingdings" panose="05000000000000000000" pitchFamily="2" charset="2"/>
              <a:buChar char="ü"/>
            </a:pPr>
            <a:r>
              <a:rPr lang="en-GB" altLang="zh-CN" sz="2000" b="0" dirty="0">
                <a:latin typeface="Times New Roman" panose="02020603050405020304" pitchFamily="18" charset="0"/>
              </a:rPr>
              <a:t> </a:t>
            </a:r>
            <a:r>
              <a:rPr lang="en-GB" altLang="zh-CN" sz="2000" b="0" dirty="0" err="1">
                <a:latin typeface="Times New Roman" panose="02020603050405020304" pitchFamily="18" charset="0"/>
              </a:rPr>
              <a:t>msqlSelectDB</a:t>
            </a:r>
            <a:r>
              <a:rPr lang="zh-CN" altLang="en-GB" sz="2000" b="0" dirty="0">
                <a:latin typeface="Times New Roman" panose="02020603050405020304" pitchFamily="18" charset="0"/>
              </a:rPr>
              <a:t>（）    对数据库进行查询等操作前，调用本函数将之选中。</a:t>
            </a:r>
          </a:p>
          <a:p>
            <a:pPr marL="702000" eaLnBrk="1" hangingPunct="1">
              <a:buFont typeface="Wingdings" panose="05000000000000000000" pitchFamily="2" charset="2"/>
              <a:buChar char="ü"/>
            </a:pPr>
            <a:r>
              <a:rPr lang="en-GB" altLang="zh-CN" sz="2000" b="0" dirty="0">
                <a:latin typeface="Times New Roman" panose="02020603050405020304" pitchFamily="18" charset="0"/>
              </a:rPr>
              <a:t> </a:t>
            </a:r>
            <a:r>
              <a:rPr lang="en-GB" altLang="zh-CN" sz="2000" b="0" dirty="0" err="1">
                <a:latin typeface="Times New Roman" panose="02020603050405020304" pitchFamily="18" charset="0"/>
              </a:rPr>
              <a:t>msqlStoreResult</a:t>
            </a:r>
            <a:r>
              <a:rPr lang="zh-CN" altLang="en-GB" sz="2000" b="0" dirty="0">
                <a:latin typeface="Times New Roman" panose="02020603050405020304" pitchFamily="18" charset="0"/>
              </a:rPr>
              <a:t>（） 用于保存查询。</a:t>
            </a:r>
          </a:p>
          <a:p>
            <a:pPr marL="702000" eaLnBrk="1" hangingPunct="1">
              <a:buFont typeface="Wingdings" panose="05000000000000000000" pitchFamily="2" charset="2"/>
              <a:buChar char="ü"/>
            </a:pPr>
            <a:r>
              <a:rPr lang="zh-CN" altLang="en-GB" sz="2000" b="0" dirty="0">
                <a:latin typeface="Times New Roman" panose="02020603050405020304" pitchFamily="18" charset="0"/>
              </a:rPr>
              <a:t> </a:t>
            </a:r>
            <a:r>
              <a:rPr lang="en-GB" altLang="zh-CN" sz="2000" b="0" dirty="0" err="1">
                <a:latin typeface="Times New Roman" panose="02020603050405020304" pitchFamily="18" charset="0"/>
              </a:rPr>
              <a:t>msqlClose</a:t>
            </a:r>
            <a:r>
              <a:rPr lang="zh-CN" altLang="en-GB" sz="2000" b="0" dirty="0">
                <a:latin typeface="Times New Roman" panose="02020603050405020304" pitchFamily="18" charset="0"/>
              </a:rPr>
              <a:t>（）       关闭己打开的数据库，以释放系统资源。</a:t>
            </a:r>
          </a:p>
          <a:p>
            <a:pPr marL="702000" eaLnBrk="1" hangingPunct="1">
              <a:buFont typeface="Wingdings" panose="05000000000000000000" pitchFamily="2" charset="2"/>
              <a:buChar char="ü"/>
            </a:pPr>
            <a:r>
              <a:rPr lang="zh-CN" altLang="en-GB" sz="2000" b="0" dirty="0">
                <a:latin typeface="Times New Roman" panose="02020603050405020304" pitchFamily="18" charset="0"/>
              </a:rPr>
              <a:t> </a:t>
            </a:r>
            <a:r>
              <a:rPr lang="en-GB" altLang="zh-CN" sz="2000" b="0" dirty="0" err="1">
                <a:latin typeface="Times New Roman" panose="02020603050405020304" pitchFamily="18" charset="0"/>
              </a:rPr>
              <a:t>msqlListDBs</a:t>
            </a:r>
            <a:r>
              <a:rPr lang="zh-CN" altLang="en-GB" sz="2000" b="0" dirty="0">
                <a:latin typeface="Times New Roman" panose="02020603050405020304" pitchFamily="18" charset="0"/>
              </a:rPr>
              <a:t>（）     用于取当前己连接的</a:t>
            </a:r>
            <a:r>
              <a:rPr lang="en-GB" altLang="zh-CN" sz="2000" b="0" dirty="0" err="1">
                <a:latin typeface="Times New Roman" panose="02020603050405020304" pitchFamily="18" charset="0"/>
              </a:rPr>
              <a:t>mSQL</a:t>
            </a:r>
            <a:r>
              <a:rPr lang="zh-CN" altLang="en-GB" sz="2000" b="0" dirty="0">
                <a:latin typeface="Times New Roman" panose="02020603050405020304" pitchFamily="18" charset="0"/>
              </a:rPr>
              <a:t>服务器上的数据库列表。</a:t>
            </a:r>
          </a:p>
          <a:p>
            <a:pPr marL="702000" eaLnBrk="1" hangingPunct="1">
              <a:buFont typeface="Wingdings" panose="05000000000000000000" pitchFamily="2" charset="2"/>
              <a:buChar char="ü"/>
            </a:pPr>
            <a:r>
              <a:rPr lang="zh-CN" altLang="en-GB" sz="2000" b="0" dirty="0">
                <a:latin typeface="Times New Roman" panose="02020603050405020304" pitchFamily="18" charset="0"/>
              </a:rPr>
              <a:t> </a:t>
            </a:r>
            <a:r>
              <a:rPr lang="en-GB" altLang="zh-CN" sz="2000" b="0" dirty="0" err="1">
                <a:latin typeface="Times New Roman" panose="02020603050405020304" pitchFamily="18" charset="0"/>
              </a:rPr>
              <a:t>msqlListlndex</a:t>
            </a:r>
            <a:r>
              <a:rPr lang="zh-CN" altLang="en-GB" sz="2000" b="0" dirty="0">
                <a:latin typeface="Times New Roman" panose="02020603050405020304" pitchFamily="18" charset="0"/>
              </a:rPr>
              <a:t>（）   用于获得数据表索引。</a:t>
            </a:r>
            <a:endParaRPr lang="zh-CN" altLang="en-US" sz="2000" b="0" dirty="0">
              <a:latin typeface="Times New Roman" panose="02020603050405020304" pitchFamily="18" charset="0"/>
            </a:endParaRPr>
          </a:p>
        </p:txBody>
      </p:sp>
      <p:sp>
        <p:nvSpPr>
          <p:cNvPr id="2" name="标题 1">
            <a:extLst>
              <a:ext uri="{FF2B5EF4-FFF2-40B4-BE49-F238E27FC236}">
                <a16:creationId xmlns:a16="http://schemas.microsoft.com/office/drawing/2014/main" id="{5235725E-E9AA-254E-8991-1BAE57BD0CA9}"/>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C12AF5CE-CA1E-F2EE-9049-E1DEBDAD6354}"/>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19C848AF-819A-DD47-E908-822C561FF3C5}"/>
              </a:ext>
            </a:extLst>
          </p:cNvPr>
          <p:cNvSpPr txBox="1"/>
          <p:nvPr/>
        </p:nvSpPr>
        <p:spPr>
          <a:xfrm>
            <a:off x="263352" y="839378"/>
            <a:ext cx="6097218" cy="714747"/>
          </a:xfrm>
          <a:prstGeom prst="rect">
            <a:avLst/>
          </a:prstGeom>
          <a:noFill/>
        </p:spPr>
        <p:txBody>
          <a:bodyPr wrap="square">
            <a:spAutoFit/>
          </a:bodyPr>
          <a:lstStyle/>
          <a:p>
            <a:pPr marL="0" indent="0" eaLnBrk="1" hangingPunct="1">
              <a:lnSpc>
                <a:spcPct val="200000"/>
              </a:lnSpc>
              <a:buNone/>
            </a:pPr>
            <a:r>
              <a:rPr lang="en-GB" altLang="zh-CN" dirty="0">
                <a:solidFill>
                  <a:schemeClr val="tx1"/>
                </a:solidFill>
                <a:latin typeface="Times New Roman" panose="02020603050405020304" pitchFamily="18" charset="0"/>
              </a:rPr>
              <a:t>3.3 </a:t>
            </a:r>
            <a:r>
              <a:rPr lang="en-GB" altLang="zh-CN" dirty="0" err="1">
                <a:solidFill>
                  <a:schemeClr val="tx1"/>
                </a:solidFill>
                <a:latin typeface="Times New Roman" panose="02020603050405020304" pitchFamily="18" charset="0"/>
              </a:rPr>
              <a:t>mSQL</a:t>
            </a:r>
            <a:r>
              <a:rPr lang="zh-CN" altLang="en-GB" dirty="0">
                <a:solidFill>
                  <a:schemeClr val="tx1"/>
                </a:solidFill>
                <a:latin typeface="Times New Roman" panose="02020603050405020304" pitchFamily="18" charset="0"/>
              </a:rPr>
              <a:t>的常用</a:t>
            </a:r>
            <a:r>
              <a:rPr lang="en-GB" altLang="zh-CN" dirty="0">
                <a:solidFill>
                  <a:schemeClr val="tx1"/>
                </a:solidFill>
                <a:latin typeface="Times New Roman" panose="02020603050405020304" pitchFamily="18" charset="0"/>
              </a:rPr>
              <a:t>API</a:t>
            </a:r>
            <a:r>
              <a:rPr lang="zh-CN" altLang="en-GB" dirty="0">
                <a:latin typeface="Times New Roman" panose="02020603050405020304" pitchFamily="18" charset="0"/>
              </a:rPr>
              <a:t>函数 </a:t>
            </a:r>
          </a:p>
        </p:txBody>
      </p:sp>
    </p:spTree>
  </p:cSld>
  <p:clrMapOvr>
    <a:masterClrMapping/>
  </p:clrMapOvr>
  <p:transition>
    <p:strips/>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431801" y="865188"/>
            <a:ext cx="11233151" cy="3427908"/>
          </a:xfrm>
        </p:spPr>
        <p:txBody>
          <a:bodyPr/>
          <a:lstStyle/>
          <a:p>
            <a:pPr algn="just" eaLnBrk="1" hangingPunct="1">
              <a:lnSpc>
                <a:spcPct val="150000"/>
              </a:lnSpc>
            </a:pPr>
            <a:r>
              <a:rPr lang="zh-CN" altLang="en-US" b="0" dirty="0">
                <a:latin typeface="Times New Roman" panose="02020603050405020304" pitchFamily="18" charset="0"/>
              </a:rPr>
              <a:t>为了将</a:t>
            </a:r>
            <a:r>
              <a:rPr lang="en-US" altLang="zh-CN" b="0" dirty="0" err="1">
                <a:latin typeface="Times New Roman" panose="02020603050405020304" pitchFamily="18" charset="0"/>
              </a:rPr>
              <a:t>mSQL</a:t>
            </a:r>
            <a:r>
              <a:rPr lang="zh-CN" altLang="en-US" b="0" dirty="0">
                <a:latin typeface="Times New Roman" panose="02020603050405020304" pitchFamily="18" charset="0"/>
              </a:rPr>
              <a:t>集成到用户的应用程序中去，</a:t>
            </a:r>
            <a:r>
              <a:rPr lang="en-US" altLang="zh-CN" b="0" dirty="0" err="1">
                <a:latin typeface="Times New Roman" panose="02020603050405020304" pitchFamily="18" charset="0"/>
              </a:rPr>
              <a:t>mSQL</a:t>
            </a:r>
            <a:r>
              <a:rPr lang="zh-CN" altLang="en-US" b="0" dirty="0">
                <a:latin typeface="Times New Roman" panose="02020603050405020304" pitchFamily="18" charset="0"/>
              </a:rPr>
              <a:t>数据库系统为用户提供了一个</a:t>
            </a:r>
            <a:r>
              <a:rPr lang="en-US" altLang="zh-CN" b="0" dirty="0">
                <a:latin typeface="Times New Roman" panose="02020603050405020304" pitchFamily="18" charset="0"/>
              </a:rPr>
              <a:t>C</a:t>
            </a:r>
            <a:r>
              <a:rPr lang="zh-CN" altLang="en-US" b="0" dirty="0">
                <a:latin typeface="Times New Roman" panose="02020603050405020304" pitchFamily="18" charset="0"/>
              </a:rPr>
              <a:t>语言的</a:t>
            </a:r>
            <a:r>
              <a:rPr lang="en-US" altLang="zh-CN" b="0" dirty="0">
                <a:latin typeface="Times New Roman" panose="02020603050405020304" pitchFamily="18" charset="0"/>
              </a:rPr>
              <a:t>API</a:t>
            </a:r>
            <a:r>
              <a:rPr lang="zh-CN" altLang="en-US" b="0" dirty="0">
                <a:latin typeface="Times New Roman" panose="02020603050405020304" pitchFamily="18" charset="0"/>
              </a:rPr>
              <a:t>库和一个解释器：</a:t>
            </a:r>
            <a:r>
              <a:rPr lang="en-US" altLang="zh-CN" b="0" dirty="0">
                <a:latin typeface="Times New Roman" panose="02020603050405020304" pitchFamily="18" charset="0"/>
              </a:rPr>
              <a:t>w3—</a:t>
            </a:r>
            <a:r>
              <a:rPr lang="en-US" altLang="zh-CN" b="0" dirty="0" err="1">
                <a:latin typeface="Times New Roman" panose="02020603050405020304" pitchFamily="18" charset="0"/>
              </a:rPr>
              <a:t>msql</a:t>
            </a:r>
            <a:r>
              <a:rPr lang="en-US" altLang="zh-CN" b="0" dirty="0">
                <a:latin typeface="Times New Roman" panose="02020603050405020304" pitchFamily="18" charset="0"/>
              </a:rPr>
              <a:t>,</a:t>
            </a:r>
            <a:r>
              <a:rPr lang="zh-CN" altLang="en-US" b="0" dirty="0">
                <a:latin typeface="Times New Roman" panose="02020603050405020304" pitchFamily="18" charset="0"/>
              </a:rPr>
              <a:t>通过</a:t>
            </a:r>
            <a:r>
              <a:rPr lang="en-US" altLang="zh-CN" b="0" dirty="0">
                <a:latin typeface="Times New Roman" panose="02020603050405020304" pitchFamily="18" charset="0"/>
              </a:rPr>
              <a:t>C</a:t>
            </a:r>
            <a:r>
              <a:rPr lang="zh-CN" altLang="en-US" b="0" dirty="0">
                <a:latin typeface="Times New Roman" panose="02020603050405020304" pitchFamily="18" charset="0"/>
              </a:rPr>
              <a:t>语言的</a:t>
            </a:r>
            <a:r>
              <a:rPr lang="en-US" altLang="zh-CN" b="0" dirty="0">
                <a:latin typeface="Times New Roman" panose="02020603050405020304" pitchFamily="18" charset="0"/>
              </a:rPr>
              <a:t>API</a:t>
            </a:r>
            <a:r>
              <a:rPr lang="zh-CN" altLang="en-US" b="0" dirty="0">
                <a:latin typeface="Times New Roman" panose="02020603050405020304" pitchFamily="18" charset="0"/>
              </a:rPr>
              <a:t>库，你可以将</a:t>
            </a:r>
            <a:r>
              <a:rPr lang="en-US" altLang="zh-CN" b="0" dirty="0" err="1">
                <a:latin typeface="Times New Roman" panose="02020603050405020304" pitchFamily="18" charset="0"/>
              </a:rPr>
              <a:t>mSQL</a:t>
            </a:r>
            <a:r>
              <a:rPr lang="zh-CN" altLang="en-US" b="0" dirty="0">
                <a:latin typeface="Times New Roman" panose="02020603050405020304" pitchFamily="18" charset="0"/>
              </a:rPr>
              <a:t>集成到用标准</a:t>
            </a:r>
            <a:r>
              <a:rPr lang="en-US" altLang="zh-CN" b="0" dirty="0">
                <a:latin typeface="Times New Roman" panose="02020603050405020304" pitchFamily="18" charset="0"/>
              </a:rPr>
              <a:t>C</a:t>
            </a:r>
            <a:r>
              <a:rPr lang="zh-CN" altLang="en-US" b="0" dirty="0">
                <a:latin typeface="Times New Roman" panose="02020603050405020304" pitchFamily="18" charset="0"/>
              </a:rPr>
              <a:t>语言开发的应用程序中去。而有了</a:t>
            </a:r>
            <a:r>
              <a:rPr lang="en-US" altLang="zh-CN" b="0" dirty="0">
                <a:latin typeface="Times New Roman" panose="02020603050405020304" pitchFamily="18" charset="0"/>
              </a:rPr>
              <a:t>w3—</a:t>
            </a:r>
            <a:r>
              <a:rPr lang="en-US" altLang="zh-CN" b="0" dirty="0" err="1">
                <a:latin typeface="Times New Roman" panose="02020603050405020304" pitchFamily="18" charset="0"/>
              </a:rPr>
              <a:t>msql</a:t>
            </a:r>
            <a:r>
              <a:rPr lang="zh-CN" altLang="en-US" b="0" dirty="0">
                <a:latin typeface="Times New Roman" panose="02020603050405020304" pitchFamily="18" charset="0"/>
              </a:rPr>
              <a:t>这个工具，你可以通过编写类</a:t>
            </a:r>
            <a:r>
              <a:rPr lang="en-US" altLang="zh-CN" b="0" dirty="0">
                <a:latin typeface="Times New Roman" panose="02020603050405020304" pitchFamily="18" charset="0"/>
              </a:rPr>
              <a:t>C</a:t>
            </a:r>
            <a:r>
              <a:rPr lang="zh-CN" altLang="en-US" b="0" dirty="0">
                <a:latin typeface="Times New Roman" panose="02020603050405020304" pitchFamily="18" charset="0"/>
              </a:rPr>
              <a:t>语言脚本语言将</a:t>
            </a:r>
            <a:r>
              <a:rPr lang="en-US" altLang="zh-CN" b="0" dirty="0" err="1">
                <a:latin typeface="Times New Roman" panose="02020603050405020304" pitchFamily="18" charset="0"/>
              </a:rPr>
              <a:t>mSQL</a:t>
            </a:r>
            <a:r>
              <a:rPr lang="zh-CN" altLang="en-US" b="0" dirty="0">
                <a:latin typeface="Times New Roman" panose="02020603050405020304" pitchFamily="18" charset="0"/>
              </a:rPr>
              <a:t>数据库嵌入到</a:t>
            </a:r>
            <a:r>
              <a:rPr lang="en-US" altLang="zh-CN" b="0" dirty="0">
                <a:latin typeface="Times New Roman" panose="02020603050405020304" pitchFamily="18" charset="0"/>
              </a:rPr>
              <a:t>html</a:t>
            </a:r>
            <a:r>
              <a:rPr lang="zh-CN" altLang="en-US" b="0" dirty="0">
                <a:latin typeface="Times New Roman" panose="02020603050405020304" pitchFamily="18" charset="0"/>
              </a:rPr>
              <a:t>文件中，下面举一程序实例进行说明 。</a:t>
            </a:r>
          </a:p>
        </p:txBody>
      </p:sp>
      <p:sp>
        <p:nvSpPr>
          <p:cNvPr id="2" name="标题 1">
            <a:extLst>
              <a:ext uri="{FF2B5EF4-FFF2-40B4-BE49-F238E27FC236}">
                <a16:creationId xmlns:a16="http://schemas.microsoft.com/office/drawing/2014/main" id="{7BBE30CB-70BE-46CC-6D2D-0F69238BDCA1}"/>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99553CCA-CDAF-8C6C-68DD-627076BCFFE8}"/>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326" y="622077"/>
            <a:ext cx="10972800" cy="574675"/>
          </a:xfrm>
        </p:spPr>
        <p:txBody>
          <a:bodyPr/>
          <a:lstStyle/>
          <a:p>
            <a:pPr algn="just" eaLnBrk="1" hangingPunct="1"/>
            <a:r>
              <a:rPr lang="en-GB" altLang="zh-CN" sz="2400" dirty="0">
                <a:latin typeface="Times New Roman" panose="02020603050405020304" pitchFamily="18" charset="0"/>
              </a:rPr>
              <a:t>3.4 </a:t>
            </a:r>
            <a:r>
              <a:rPr lang="en-GB" altLang="zh-CN" sz="2400" dirty="0" err="1">
                <a:latin typeface="Times New Roman" panose="02020603050405020304" pitchFamily="18" charset="0"/>
              </a:rPr>
              <a:t>mSQL</a:t>
            </a:r>
            <a:r>
              <a:rPr lang="zh-CN" altLang="en-GB" sz="2400" dirty="0">
                <a:latin typeface="Times New Roman" panose="02020603050405020304" pitchFamily="18" charset="0"/>
              </a:rPr>
              <a:t>数据库的使用 </a:t>
            </a:r>
            <a:endParaRPr lang="zh-CN" altLang="en-US" sz="2400" dirty="0">
              <a:latin typeface="Times New Roman" panose="02020603050405020304" pitchFamily="18" charset="0"/>
            </a:endParaRPr>
          </a:p>
        </p:txBody>
      </p:sp>
      <p:sp>
        <p:nvSpPr>
          <p:cNvPr id="129027" name="Rectangle 3"/>
          <p:cNvSpPr>
            <a:spLocks noGrp="1" noChangeArrowheads="1"/>
          </p:cNvSpPr>
          <p:nvPr>
            <p:ph idx="1"/>
          </p:nvPr>
        </p:nvSpPr>
        <p:spPr>
          <a:xfrm>
            <a:off x="185811" y="1196752"/>
            <a:ext cx="12025336" cy="4968551"/>
          </a:xfrm>
        </p:spPr>
        <p:txBody>
          <a:bodyPr/>
          <a:lstStyle/>
          <a:p>
            <a:pPr marL="0" indent="0" eaLnBrk="1" hangingPunct="1">
              <a:lnSpc>
                <a:spcPct val="80000"/>
              </a:lnSpc>
              <a:buNone/>
            </a:pPr>
            <a:r>
              <a:rPr lang="zh-CN" altLang="en-US" sz="1600" dirty="0">
                <a:latin typeface="Times New Roman" panose="02020603050405020304" pitchFamily="18" charset="0"/>
              </a:rPr>
              <a:t>采用</a:t>
            </a:r>
            <a:r>
              <a:rPr lang="en-US" altLang="zh-CN" sz="1600" dirty="0">
                <a:latin typeface="Times New Roman" panose="02020603050405020304" pitchFamily="18" charset="0"/>
              </a:rPr>
              <a:t>C</a:t>
            </a:r>
            <a:r>
              <a:rPr lang="zh-CN" altLang="en-US" sz="1600" dirty="0">
                <a:latin typeface="Times New Roman" panose="02020603050405020304" pitchFamily="18" charset="0"/>
              </a:rPr>
              <a:t>语言实现的方法如下所示： </a:t>
            </a:r>
          </a:p>
          <a:p>
            <a:pPr marL="0" indent="0" eaLnBrk="1" hangingPunct="1">
              <a:lnSpc>
                <a:spcPct val="80000"/>
              </a:lnSpc>
              <a:buNone/>
            </a:pPr>
            <a:r>
              <a:rPr lang="en-US" altLang="zh-CN" sz="1600" dirty="0">
                <a:latin typeface="Times New Roman" panose="02020603050405020304" pitchFamily="18" charset="0"/>
              </a:rPr>
              <a:t>void main(int </a:t>
            </a:r>
            <a:r>
              <a:rPr lang="en-US" altLang="zh-CN" sz="1600" dirty="0" err="1">
                <a:latin typeface="Times New Roman" panose="02020603050405020304" pitchFamily="18" charset="0"/>
              </a:rPr>
              <a:t>argc</a:t>
            </a:r>
            <a:r>
              <a:rPr lang="en-US" altLang="zh-CN" sz="1600" dirty="0">
                <a:latin typeface="Times New Roman" panose="02020603050405020304" pitchFamily="18" charset="0"/>
              </a:rPr>
              <a:t>, char </a:t>
            </a:r>
            <a:r>
              <a:rPr lang="en-US" altLang="zh-CN" sz="1600" dirty="0" err="1">
                <a:latin typeface="Times New Roman" panose="02020603050405020304" pitchFamily="18" charset="0"/>
              </a:rPr>
              <a:t>argv</a:t>
            </a: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a:t>
            </a:r>
            <a:r>
              <a:rPr lang="zh-CN" altLang="en-US" sz="1600" dirty="0">
                <a:latin typeface="Times New Roman" panose="02020603050405020304" pitchFamily="18" charset="0"/>
              </a:rPr>
              <a:t>解析用户提交上来的用户名和口令并保存到变量</a:t>
            </a:r>
            <a:r>
              <a:rPr lang="en-US" altLang="zh-CN" sz="1600" dirty="0">
                <a:latin typeface="Times New Roman" panose="02020603050405020304" pitchFamily="18" charset="0"/>
              </a:rPr>
              <a:t>username</a:t>
            </a:r>
            <a:r>
              <a:rPr lang="zh-CN" altLang="en-US" sz="1600" dirty="0">
                <a:latin typeface="Times New Roman" panose="02020603050405020304" pitchFamily="18" charset="0"/>
              </a:rPr>
              <a:t>和</a:t>
            </a:r>
            <a:r>
              <a:rPr lang="en-US" altLang="zh-CN" sz="1600" dirty="0">
                <a:latin typeface="Times New Roman" panose="02020603050405020304" pitchFamily="18" charset="0"/>
              </a:rPr>
              <a:t>password—</a:t>
            </a:r>
            <a:r>
              <a:rPr lang="en-US" altLang="zh-CN" sz="1600" dirty="0" err="1">
                <a:latin typeface="Times New Roman" panose="02020603050405020304" pitchFamily="18" charset="0"/>
              </a:rPr>
              <a:t>usr</a:t>
            </a:r>
            <a:r>
              <a:rPr lang="zh-CN" altLang="en-US" sz="1600" dirty="0">
                <a:latin typeface="Times New Roman" panose="02020603050405020304" pitchFamily="18" charset="0"/>
              </a:rPr>
              <a:t>中 </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sock=</a:t>
            </a:r>
            <a:r>
              <a:rPr lang="en-US" altLang="zh-CN" sz="1600" dirty="0" err="1">
                <a:latin typeface="Times New Roman" panose="02020603050405020304" pitchFamily="18" charset="0"/>
              </a:rPr>
              <a:t>msqlConnect</a:t>
            </a:r>
            <a:r>
              <a:rPr lang="en-US" altLang="zh-CN" sz="1600" dirty="0">
                <a:latin typeface="Times New Roman" panose="02020603050405020304" pitchFamily="18" charset="0"/>
              </a:rPr>
              <a:t>(NULL);           //</a:t>
            </a:r>
            <a:r>
              <a:rPr lang="zh-CN" altLang="en-US" sz="1600" dirty="0">
                <a:latin typeface="Times New Roman" panose="02020603050405020304" pitchFamily="18" charset="0"/>
              </a:rPr>
              <a:t>创建与本机的</a:t>
            </a:r>
            <a:r>
              <a:rPr lang="en-US" altLang="zh-CN" sz="1600" dirty="0" err="1">
                <a:latin typeface="Times New Roman" panose="02020603050405020304" pitchFamily="18" charset="0"/>
              </a:rPr>
              <a:t>mSQL</a:t>
            </a:r>
            <a:r>
              <a:rPr lang="zh-CN" altLang="en-US" sz="1600" dirty="0">
                <a:latin typeface="Times New Roman" panose="02020603050405020304" pitchFamily="18" charset="0"/>
              </a:rPr>
              <a:t>数据库系统的套接字</a:t>
            </a:r>
          </a:p>
          <a:p>
            <a:pPr marL="0" indent="0" eaLnBrk="1" hangingPunct="1">
              <a:lnSpc>
                <a:spcPct val="80000"/>
              </a:lnSpc>
              <a:buNone/>
            </a:pPr>
            <a:r>
              <a:rPr lang="en-US" altLang="zh-CN" sz="1600" dirty="0">
                <a:latin typeface="Times New Roman" panose="02020603050405020304" pitchFamily="18" charset="0"/>
              </a:rPr>
              <a:t>if (</a:t>
            </a:r>
            <a:r>
              <a:rPr lang="en-US" altLang="zh-CN" sz="1600" dirty="0" err="1">
                <a:latin typeface="Times New Roman" panose="02020603050405020304" pitchFamily="18" charset="0"/>
              </a:rPr>
              <a:t>msqlSelectDB</a:t>
            </a:r>
            <a:r>
              <a:rPr lang="en-US" altLang="zh-CN" sz="1600" dirty="0">
                <a:latin typeface="Times New Roman" panose="02020603050405020304" pitchFamily="18" charset="0"/>
              </a:rPr>
              <a:t>(</a:t>
            </a:r>
            <a:r>
              <a:rPr lang="en-US" altLang="zh-CN" sz="1600" dirty="0" err="1">
                <a:latin typeface="Times New Roman" panose="02020603050405020304" pitchFamily="18" charset="0"/>
              </a:rPr>
              <a:t>sock,″test</a:t>
            </a:r>
            <a:r>
              <a:rPr lang="en-US" altLang="zh-CN" sz="1600" dirty="0">
                <a:latin typeface="Times New Roman" panose="02020603050405020304" pitchFamily="18" charset="0"/>
              </a:rPr>
              <a:t>″)==</a:t>
            </a:r>
            <a:r>
              <a:rPr lang="zh-CN" altLang="en-US" sz="1600" dirty="0">
                <a:latin typeface="Times New Roman" panose="02020603050405020304" pitchFamily="18" charset="0"/>
              </a:rPr>
              <a:t>－</a:t>
            </a:r>
            <a:r>
              <a:rPr lang="en-US" altLang="zh-CN" sz="1600" dirty="0">
                <a:latin typeface="Times New Roman" panose="02020603050405020304" pitchFamily="18" charset="0"/>
              </a:rPr>
              <a:t>1) //</a:t>
            </a:r>
            <a:r>
              <a:rPr lang="zh-CN" altLang="en-US" sz="1600" dirty="0">
                <a:latin typeface="Times New Roman" panose="02020603050405020304" pitchFamily="18" charset="0"/>
              </a:rPr>
              <a:t>选择数据库</a:t>
            </a:r>
            <a:r>
              <a:rPr lang="en-US" altLang="zh-CN" sz="1600" dirty="0">
                <a:latin typeface="Times New Roman" panose="02020603050405020304" pitchFamily="18" charset="0"/>
              </a:rPr>
              <a:t>test </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                                  //</a:t>
            </a:r>
            <a:r>
              <a:rPr lang="zh-CN" altLang="en-US" sz="1600" dirty="0">
                <a:latin typeface="Times New Roman" panose="02020603050405020304" pitchFamily="18" charset="0"/>
              </a:rPr>
              <a:t>输出数据库选择失败信息</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else</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err="1">
                <a:latin typeface="Times New Roman" panose="02020603050405020304" pitchFamily="18" charset="0"/>
              </a:rPr>
              <a:t>sprintf</a:t>
            </a:r>
            <a:r>
              <a:rPr lang="en-US" altLang="zh-CN" sz="1600" dirty="0">
                <a:latin typeface="Times New Roman" panose="02020603050405020304" pitchFamily="18" charset="0"/>
              </a:rPr>
              <a:t>(</a:t>
            </a:r>
            <a:r>
              <a:rPr lang="en-US" altLang="zh-CN" sz="1600" dirty="0" err="1">
                <a:latin typeface="Times New Roman" panose="02020603050405020304" pitchFamily="18" charset="0"/>
              </a:rPr>
              <a:t>buff,″select</a:t>
            </a:r>
            <a:r>
              <a:rPr lang="en-US" altLang="zh-CN" sz="1600" dirty="0">
                <a:latin typeface="Times New Roman" panose="02020603050405020304" pitchFamily="18" charset="0"/>
              </a:rPr>
              <a:t> from registered—user where username=′</a:t>
            </a:r>
            <a:r>
              <a:rPr lang="zh-CN" altLang="en-US" sz="1600" dirty="0">
                <a:latin typeface="Times New Roman" panose="02020603050405020304" pitchFamily="18" charset="0"/>
              </a:rPr>
              <a:t>％</a:t>
            </a:r>
            <a:r>
              <a:rPr lang="en-US" altLang="zh-CN" sz="1600" dirty="0" err="1">
                <a:latin typeface="Times New Roman" panose="02020603050405020304" pitchFamily="18" charset="0"/>
              </a:rPr>
              <a:t>s′″,username</a:t>
            </a:r>
            <a:r>
              <a:rPr lang="en-US" altLang="zh-CN" sz="1600" dirty="0">
                <a:latin typeface="Times New Roman" panose="02020603050405020304" pitchFamily="18" charset="0"/>
              </a:rPr>
              <a:t>);  //</a:t>
            </a:r>
            <a:r>
              <a:rPr lang="zh-CN" altLang="en-US" sz="1600" dirty="0">
                <a:latin typeface="Times New Roman" panose="02020603050405020304" pitchFamily="18" charset="0"/>
              </a:rPr>
              <a:t>以</a:t>
            </a:r>
            <a:r>
              <a:rPr lang="en-US" altLang="zh-CN" sz="1600" dirty="0">
                <a:latin typeface="Times New Roman" panose="02020603050405020304" pitchFamily="18" charset="0"/>
              </a:rPr>
              <a:t>username</a:t>
            </a:r>
            <a:r>
              <a:rPr lang="zh-CN" altLang="en-US" sz="1600" dirty="0">
                <a:latin typeface="Times New Roman" panose="02020603050405020304" pitchFamily="18" charset="0"/>
              </a:rPr>
              <a:t>查询表</a:t>
            </a:r>
            <a:r>
              <a:rPr lang="en-US" altLang="zh-CN" sz="1600" dirty="0">
                <a:latin typeface="Times New Roman" panose="02020603050405020304" pitchFamily="18" charset="0"/>
              </a:rPr>
              <a:t>registered—user</a:t>
            </a:r>
            <a:r>
              <a:rPr lang="zh-CN" altLang="en-US" sz="1600" dirty="0">
                <a:latin typeface="Times New Roman" panose="02020603050405020304" pitchFamily="18" charset="0"/>
              </a:rPr>
              <a:t>中的记录 </a:t>
            </a:r>
          </a:p>
          <a:p>
            <a:pPr marL="0" indent="0" eaLnBrk="1" hangingPunct="1">
              <a:lnSpc>
                <a:spcPct val="80000"/>
              </a:lnSpc>
              <a:buNone/>
            </a:pPr>
            <a:r>
              <a:rPr lang="en-US" altLang="zh-CN" sz="1600" dirty="0">
                <a:latin typeface="Times New Roman" panose="02020603050405020304" pitchFamily="18" charset="0"/>
              </a:rPr>
              <a:t>if (</a:t>
            </a:r>
            <a:r>
              <a:rPr lang="en-US" altLang="zh-CN" sz="1600" dirty="0" err="1">
                <a:latin typeface="Times New Roman" panose="02020603050405020304" pitchFamily="18" charset="0"/>
              </a:rPr>
              <a:t>msqlQuery</a:t>
            </a:r>
            <a:r>
              <a:rPr lang="en-US" altLang="zh-CN" sz="1600" dirty="0">
                <a:latin typeface="Times New Roman" panose="02020603050405020304" pitchFamily="18" charset="0"/>
              </a:rPr>
              <a:t>(</a:t>
            </a:r>
            <a:r>
              <a:rPr lang="en-US" altLang="zh-CN" sz="1600" dirty="0" err="1">
                <a:latin typeface="Times New Roman" panose="02020603050405020304" pitchFamily="18" charset="0"/>
              </a:rPr>
              <a:t>sock,buff</a:t>
            </a:r>
            <a:r>
              <a:rPr lang="en-US" altLang="zh-CN" sz="1600" dirty="0">
                <a:latin typeface="Times New Roman" panose="02020603050405020304" pitchFamily="18" charset="0"/>
              </a:rPr>
              <a:t>)==</a:t>
            </a:r>
            <a:r>
              <a:rPr lang="zh-CN" altLang="en-US" sz="1600" dirty="0">
                <a:latin typeface="Times New Roman" panose="02020603050405020304" pitchFamily="18" charset="0"/>
              </a:rPr>
              <a:t>－</a:t>
            </a:r>
            <a:r>
              <a:rPr lang="en-US" altLang="zh-CN" sz="1600" dirty="0">
                <a:latin typeface="Times New Roman" panose="02020603050405020304" pitchFamily="18" charset="0"/>
              </a:rPr>
              <a:t>1) </a:t>
            </a:r>
          </a:p>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                             //</a:t>
            </a:r>
            <a:r>
              <a:rPr lang="zh-CN" altLang="en-US" sz="1600" dirty="0">
                <a:latin typeface="Times New Roman" panose="02020603050405020304" pitchFamily="18" charset="0"/>
              </a:rPr>
              <a:t>输出查询失败的错误信息  </a:t>
            </a:r>
          </a:p>
          <a:p>
            <a:pPr marL="0" indent="0" eaLnBrk="1" hangingPunct="1">
              <a:lnSpc>
                <a:spcPct val="80000"/>
              </a:lnSpc>
              <a:buNone/>
            </a:pPr>
            <a:r>
              <a:rPr lang="zh-CN" altLang="en-US" sz="1600" dirty="0">
                <a:latin typeface="Times New Roman" panose="02020603050405020304" pitchFamily="18" charset="0"/>
              </a:rPr>
              <a:t>     </a:t>
            </a: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res=</a:t>
            </a:r>
            <a:r>
              <a:rPr lang="en-US" altLang="zh-CN" sz="1600" dirty="0" err="1">
                <a:latin typeface="Times New Roman" panose="02020603050405020304" pitchFamily="18" charset="0"/>
              </a:rPr>
              <a:t>msqlStoreResult</a:t>
            </a:r>
            <a:r>
              <a:rPr lang="en-US" altLang="zh-CN" sz="1600" dirty="0">
                <a:latin typeface="Times New Roman" panose="02020603050405020304" pitchFamily="18" charset="0"/>
              </a:rPr>
              <a:t>();   //</a:t>
            </a:r>
            <a:r>
              <a:rPr lang="zh-CN" altLang="en-US" sz="1600" dirty="0">
                <a:latin typeface="Times New Roman" panose="02020603050405020304" pitchFamily="18" charset="0"/>
              </a:rPr>
              <a:t>将查询结果保存到</a:t>
            </a:r>
            <a:r>
              <a:rPr lang="en-US" altLang="zh-CN" sz="1600" dirty="0">
                <a:latin typeface="Times New Roman" panose="02020603050405020304" pitchFamily="18" charset="0"/>
              </a:rPr>
              <a:t>m—result</a:t>
            </a:r>
            <a:r>
              <a:rPr lang="zh-CN" altLang="en-US" sz="1600" dirty="0">
                <a:latin typeface="Times New Roman" panose="02020603050405020304" pitchFamily="18" charset="0"/>
              </a:rPr>
              <a:t>类型的指针变量 </a:t>
            </a:r>
            <a:r>
              <a:rPr lang="en-US" altLang="zh-CN" sz="1600" dirty="0">
                <a:latin typeface="Times New Roman" panose="02020603050405020304" pitchFamily="18" charset="0"/>
              </a:rPr>
              <a:t>res</a:t>
            </a:r>
          </a:p>
          <a:p>
            <a:pPr marL="0" indent="0" eaLnBrk="1" hangingPunct="1">
              <a:lnSpc>
                <a:spcPct val="80000"/>
              </a:lnSpc>
              <a:buNone/>
            </a:pPr>
            <a:r>
              <a:rPr lang="en-US" altLang="zh-CN" sz="1600" dirty="0" err="1">
                <a:latin typeface="Times New Roman" panose="02020603050405020304" pitchFamily="18" charset="0"/>
              </a:rPr>
              <a:t>numrow</a:t>
            </a:r>
            <a:r>
              <a:rPr lang="en-US" altLang="zh-CN" sz="1600" dirty="0">
                <a:latin typeface="Times New Roman" panose="02020603050405020304" pitchFamily="18" charset="0"/>
              </a:rPr>
              <a:t>=</a:t>
            </a:r>
            <a:r>
              <a:rPr lang="en-US" altLang="zh-CN" sz="1600" dirty="0" err="1">
                <a:latin typeface="Times New Roman" panose="02020603050405020304" pitchFamily="18" charset="0"/>
              </a:rPr>
              <a:t>msqlNumRows</a:t>
            </a:r>
            <a:r>
              <a:rPr lang="en-US" altLang="zh-CN" sz="1600" dirty="0">
                <a:latin typeface="Times New Roman" panose="02020603050405020304" pitchFamily="18" charset="0"/>
              </a:rPr>
              <a:t>(res);          //</a:t>
            </a:r>
            <a:r>
              <a:rPr lang="zh-CN" altLang="en-US" sz="1600" dirty="0">
                <a:latin typeface="Times New Roman" panose="02020603050405020304" pitchFamily="18" charset="0"/>
              </a:rPr>
              <a:t>得到查询结果的记录数</a:t>
            </a:r>
          </a:p>
          <a:p>
            <a:pPr marL="0" indent="0" eaLnBrk="1" hangingPunct="1">
              <a:lnSpc>
                <a:spcPct val="80000"/>
              </a:lnSpc>
              <a:buNone/>
            </a:pPr>
            <a:r>
              <a:rPr lang="en-US" altLang="zh-CN" sz="1600" dirty="0">
                <a:latin typeface="Times New Roman" panose="02020603050405020304" pitchFamily="18" charset="0"/>
              </a:rPr>
              <a:t>if (</a:t>
            </a:r>
            <a:r>
              <a:rPr lang="en-US" altLang="zh-CN" sz="1600" dirty="0" err="1">
                <a:latin typeface="Times New Roman" panose="02020603050405020304" pitchFamily="18" charset="0"/>
              </a:rPr>
              <a:t>numrow</a:t>
            </a:r>
            <a:r>
              <a:rPr lang="en-US" altLang="zh-CN" sz="1600" dirty="0">
                <a:latin typeface="Times New Roman" panose="02020603050405020304" pitchFamily="18" charset="0"/>
              </a:rPr>
              <a:t>==1) </a:t>
            </a:r>
          </a:p>
        </p:txBody>
      </p:sp>
      <p:sp>
        <p:nvSpPr>
          <p:cNvPr id="4" name="文本框 3">
            <a:extLst>
              <a:ext uri="{FF2B5EF4-FFF2-40B4-BE49-F238E27FC236}">
                <a16:creationId xmlns:a16="http://schemas.microsoft.com/office/drawing/2014/main" id="{834B484F-34F3-D58C-03ED-0F7CEAF1D82D}"/>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a:xfrm>
            <a:off x="335360" y="692696"/>
            <a:ext cx="9505056" cy="5184775"/>
          </a:xfrm>
        </p:spPr>
        <p:txBody>
          <a:bodyPr/>
          <a:lstStyle/>
          <a:p>
            <a:pPr marL="0" indent="0" eaLnBrk="1" hangingPunct="1">
              <a:lnSpc>
                <a:spcPct val="80000"/>
              </a:lnSpc>
              <a:buNone/>
            </a:pP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row=</a:t>
            </a:r>
            <a:r>
              <a:rPr lang="en-US" altLang="zh-CN" sz="1600" dirty="0" err="1">
                <a:latin typeface="Times New Roman" panose="02020603050405020304" pitchFamily="18" charset="0"/>
              </a:rPr>
              <a:t>msqlFetchRow</a:t>
            </a:r>
            <a:r>
              <a:rPr lang="en-US" altLang="zh-CN" sz="1600" dirty="0">
                <a:latin typeface="Times New Roman" panose="02020603050405020304" pitchFamily="18" charset="0"/>
              </a:rPr>
              <a:t>(res);         //</a:t>
            </a:r>
            <a:r>
              <a:rPr lang="zh-CN" altLang="en-US" sz="1600" dirty="0">
                <a:latin typeface="Times New Roman" panose="02020603050405020304" pitchFamily="18" charset="0"/>
              </a:rPr>
              <a:t>得到当前记录，类型为：</a:t>
            </a:r>
            <a:r>
              <a:rPr lang="en-US" altLang="zh-CN" sz="1600" dirty="0" err="1">
                <a:latin typeface="Times New Roman" panose="02020603050405020304" pitchFamily="18" charset="0"/>
              </a:rPr>
              <a:t>m_row</a:t>
            </a: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if (!</a:t>
            </a:r>
            <a:r>
              <a:rPr lang="en-US" altLang="zh-CN" sz="1600" dirty="0" err="1">
                <a:latin typeface="Times New Roman" panose="02020603050405020304" pitchFamily="18" charset="0"/>
              </a:rPr>
              <a:t>strcmp</a:t>
            </a:r>
            <a:r>
              <a:rPr lang="en-US" altLang="zh-CN" sz="1600" dirty="0">
                <a:latin typeface="Times New Roman" panose="02020603050405020304" pitchFamily="18" charset="0"/>
              </a:rPr>
              <a:t>(</a:t>
            </a:r>
            <a:r>
              <a:rPr lang="en-US" altLang="zh-CN" sz="1600" dirty="0" err="1">
                <a:latin typeface="Times New Roman" panose="02020603050405020304" pitchFamily="18" charset="0"/>
              </a:rPr>
              <a:t>password_ur,row</a:t>
            </a:r>
            <a:r>
              <a:rPr lang="en-US" altLang="zh-CN" sz="1600" dirty="0">
                <a:latin typeface="Times New Roman" panose="02020603050405020304" pitchFamily="18" charset="0"/>
              </a:rPr>
              <a:t>[2])) </a:t>
            </a:r>
          </a:p>
          <a:p>
            <a:pPr marL="0" indent="0" eaLnBrk="1" hangingPunct="1">
              <a:lnSpc>
                <a:spcPct val="80000"/>
              </a:lnSpc>
              <a:buNone/>
            </a:pPr>
            <a:r>
              <a:rPr lang="en-US" altLang="zh-CN" sz="1600" dirty="0">
                <a:latin typeface="Times New Roman" panose="02020603050405020304" pitchFamily="18" charset="0"/>
              </a:rPr>
              <a:t>//</a:t>
            </a:r>
            <a:r>
              <a:rPr lang="zh-CN" altLang="en-US" sz="1600" dirty="0">
                <a:latin typeface="Times New Roman" panose="02020603050405020304" pitchFamily="18" charset="0"/>
              </a:rPr>
              <a:t>将保存在表中的口令和用户输入的口令相比较</a:t>
            </a:r>
          </a:p>
          <a:p>
            <a:pPr marL="0" indent="0" eaLnBrk="1" hangingPunct="1">
              <a:lnSpc>
                <a:spcPct val="80000"/>
              </a:lnSpc>
              <a:buNone/>
            </a:pPr>
            <a:r>
              <a:rPr lang="zh-CN" altLang="en-US" sz="1600" dirty="0">
                <a:latin typeface="Times New Roman" panose="02020603050405020304" pitchFamily="18" charset="0"/>
              </a:rPr>
              <a:t>      </a:t>
            </a:r>
            <a:r>
              <a:rPr lang="en-US" altLang="zh-CN" sz="1600" dirty="0">
                <a:latin typeface="Times New Roman" panose="02020603050405020304" pitchFamily="18" charset="0"/>
              </a:rPr>
              <a:t>{   </a:t>
            </a:r>
          </a:p>
          <a:p>
            <a:pPr marL="0" indent="0" eaLnBrk="1" hangingPunct="1">
              <a:lnSpc>
                <a:spcPct val="80000"/>
              </a:lnSpc>
              <a:buNone/>
            </a:pPr>
            <a:r>
              <a:rPr lang="en-US" altLang="zh-CN" sz="1600" dirty="0">
                <a:latin typeface="Times New Roman" panose="02020603050405020304" pitchFamily="18" charset="0"/>
              </a:rPr>
              <a:t>…                         //</a:t>
            </a:r>
            <a:r>
              <a:rPr lang="zh-CN" altLang="en-US" sz="1600" dirty="0">
                <a:latin typeface="Times New Roman" panose="02020603050405020304" pitchFamily="18" charset="0"/>
              </a:rPr>
              <a:t>输出注册成功信息</a:t>
            </a:r>
          </a:p>
          <a:p>
            <a:pPr marL="0" indent="0" eaLnBrk="1" hangingPunct="1">
              <a:lnSpc>
                <a:spcPct val="80000"/>
              </a:lnSpc>
              <a:buNone/>
            </a:pPr>
            <a:r>
              <a:rPr lang="en-US" altLang="zh-CN" sz="1600" dirty="0">
                <a:latin typeface="Times New Roman" panose="02020603050405020304" pitchFamily="18" charset="0"/>
              </a:rPr>
              <a:t>}</a:t>
            </a:r>
          </a:p>
          <a:p>
            <a:pPr marL="0" indent="0" eaLnBrk="1" hangingPunct="1">
              <a:lnSpc>
                <a:spcPct val="80000"/>
              </a:lnSpc>
              <a:buNone/>
            </a:pPr>
            <a:r>
              <a:rPr lang="en-US" altLang="zh-CN" sz="1600" dirty="0">
                <a:latin typeface="Times New Roman" panose="02020603050405020304" pitchFamily="18" charset="0"/>
              </a:rPr>
              <a:t>      else </a:t>
            </a:r>
          </a:p>
          <a:p>
            <a:pPr marL="0" indent="0" eaLnBrk="1" hangingPunct="1">
              <a:lnSpc>
                <a:spcPct val="80000"/>
              </a:lnSpc>
              <a:buNone/>
            </a:pPr>
            <a:r>
              <a:rPr lang="en-US" altLang="zh-CN" sz="1600" dirty="0">
                <a:latin typeface="Times New Roman" panose="02020603050405020304" pitchFamily="18" charset="0"/>
              </a:rPr>
              <a:t>      { </a:t>
            </a:r>
          </a:p>
          <a:p>
            <a:pPr marL="0" indent="0" eaLnBrk="1" hangingPunct="1">
              <a:lnSpc>
                <a:spcPct val="80000"/>
              </a:lnSpc>
              <a:buNone/>
            </a:pPr>
            <a:r>
              <a:rPr lang="en-US" altLang="zh-CN" sz="1600" dirty="0">
                <a:latin typeface="Times New Roman" panose="02020603050405020304" pitchFamily="18" charset="0"/>
              </a:rPr>
              <a:t>      …                        //</a:t>
            </a:r>
            <a:r>
              <a:rPr lang="zh-CN" altLang="en-US" sz="1600" dirty="0">
                <a:latin typeface="Times New Roman" panose="02020603050405020304" pitchFamily="18" charset="0"/>
              </a:rPr>
              <a:t>输出口令不对的提示信息 </a:t>
            </a:r>
          </a:p>
          <a:p>
            <a:pPr marL="0" indent="0" eaLnBrk="1" hangingPunct="1">
              <a:lnSpc>
                <a:spcPct val="80000"/>
              </a:lnSpc>
              <a:buNone/>
            </a:pPr>
            <a:r>
              <a:rPr lang="en-US" altLang="zh-CN" sz="1600" dirty="0">
                <a:latin typeface="Times New Roman" panose="02020603050405020304" pitchFamily="18" charset="0"/>
              </a:rPr>
              <a:t>}</a:t>
            </a:r>
          </a:p>
          <a:p>
            <a:pPr marL="0" indent="0" eaLnBrk="1" hangingPunct="1">
              <a:lnSpc>
                <a:spcPct val="80000"/>
              </a:lnSpc>
              <a:buNone/>
            </a:pPr>
            <a:r>
              <a:rPr lang="en-US" altLang="zh-CN" sz="1600" dirty="0">
                <a:latin typeface="Times New Roman" panose="02020603050405020304" pitchFamily="18" charset="0"/>
              </a:rPr>
              <a:t>}</a:t>
            </a:r>
          </a:p>
          <a:p>
            <a:pPr marL="0" indent="0" eaLnBrk="1" hangingPunct="1">
              <a:lnSpc>
                <a:spcPct val="80000"/>
              </a:lnSpc>
              <a:buNone/>
            </a:pPr>
            <a:r>
              <a:rPr lang="en-US" altLang="zh-CN" sz="1600" dirty="0">
                <a:latin typeface="Times New Roman" panose="02020603050405020304" pitchFamily="18" charset="0"/>
              </a:rPr>
              <a:t>else </a:t>
            </a:r>
          </a:p>
          <a:p>
            <a:pPr marL="0" indent="0" eaLnBrk="1" hangingPunct="1">
              <a:lnSpc>
                <a:spcPct val="80000"/>
              </a:lnSpc>
              <a:buNone/>
            </a:pPr>
            <a:r>
              <a:rPr lang="en-US" altLang="zh-CN" sz="1600" dirty="0">
                <a:latin typeface="Times New Roman" panose="02020603050405020304" pitchFamily="18" charset="0"/>
              </a:rPr>
              <a:t>{</a:t>
            </a:r>
          </a:p>
          <a:p>
            <a:pPr marL="0" indent="0" eaLnBrk="1" hangingPunct="1">
              <a:lnSpc>
                <a:spcPct val="80000"/>
              </a:lnSpc>
              <a:buNone/>
            </a:pPr>
            <a:r>
              <a:rPr lang="en-US" altLang="zh-CN" sz="1600" dirty="0">
                <a:latin typeface="Times New Roman" panose="02020603050405020304" pitchFamily="18" charset="0"/>
              </a:rPr>
              <a:t>     …                         //</a:t>
            </a:r>
            <a:r>
              <a:rPr lang="zh-CN" altLang="en-US" sz="1600" dirty="0">
                <a:latin typeface="Times New Roman" panose="02020603050405020304" pitchFamily="18" charset="0"/>
              </a:rPr>
              <a:t>输出用户名输入出错信息 </a:t>
            </a:r>
          </a:p>
          <a:p>
            <a:pPr marL="0" indent="0" eaLnBrk="1" hangingPunct="1">
              <a:lnSpc>
                <a:spcPct val="80000"/>
              </a:lnSpc>
              <a:buNone/>
            </a:pPr>
            <a:r>
              <a:rPr lang="zh-CN" altLang="en-US" sz="1600" dirty="0">
                <a:latin typeface="Times New Roman" panose="02020603050405020304" pitchFamily="18" charset="0"/>
              </a:rPr>
              <a:t>   </a:t>
            </a:r>
            <a:r>
              <a:rPr lang="en-US" altLang="zh-CN" sz="1600" dirty="0">
                <a:latin typeface="Times New Roman" panose="02020603050405020304" pitchFamily="18" charset="0"/>
              </a:rPr>
              <a:t>}</a:t>
            </a:r>
          </a:p>
          <a:p>
            <a:pPr marL="0" indent="0" eaLnBrk="1" hangingPunct="1">
              <a:lnSpc>
                <a:spcPct val="80000"/>
              </a:lnSpc>
              <a:buNone/>
            </a:pPr>
            <a:r>
              <a:rPr lang="en-US" altLang="zh-CN" sz="1600" dirty="0">
                <a:latin typeface="Times New Roman" panose="02020603050405020304" pitchFamily="18" charset="0"/>
              </a:rPr>
              <a:t> } </a:t>
            </a:r>
          </a:p>
          <a:p>
            <a:pPr marL="0" indent="0" eaLnBrk="1" hangingPunct="1">
              <a:lnSpc>
                <a:spcPct val="80000"/>
              </a:lnSpc>
              <a:buNone/>
            </a:pPr>
            <a:r>
              <a:rPr lang="en-US" altLang="zh-CN" sz="1600" dirty="0">
                <a:latin typeface="Times New Roman" panose="02020603050405020304" pitchFamily="18" charset="0"/>
              </a:rPr>
              <a:t> </a:t>
            </a:r>
            <a:r>
              <a:rPr lang="en-US" altLang="zh-CN" sz="1600" dirty="0" err="1">
                <a:latin typeface="Times New Roman" panose="02020603050405020304" pitchFamily="18" charset="0"/>
              </a:rPr>
              <a:t>msqlFreeResult</a:t>
            </a:r>
            <a:r>
              <a:rPr lang="en-US" altLang="zh-CN" sz="1600" dirty="0">
                <a:latin typeface="Times New Roman" panose="02020603050405020304" pitchFamily="18" charset="0"/>
              </a:rPr>
              <a:t>(res);          //</a:t>
            </a:r>
            <a:r>
              <a:rPr lang="zh-CN" altLang="en-US" sz="1600" dirty="0">
                <a:latin typeface="Times New Roman" panose="02020603050405020304" pitchFamily="18" charset="0"/>
              </a:rPr>
              <a:t>释放查询结果的指针</a:t>
            </a:r>
          </a:p>
          <a:p>
            <a:pPr marL="0" indent="0" eaLnBrk="1" hangingPunct="1">
              <a:lnSpc>
                <a:spcPct val="80000"/>
              </a:lnSpc>
              <a:buNone/>
            </a:pPr>
            <a:r>
              <a:rPr lang="zh-CN" altLang="en-US" sz="1600" dirty="0">
                <a:latin typeface="Times New Roman" panose="02020603050405020304" pitchFamily="18" charset="0"/>
              </a:rPr>
              <a:t> </a:t>
            </a:r>
            <a:r>
              <a:rPr lang="en-US" altLang="zh-CN" sz="1600" dirty="0" err="1">
                <a:latin typeface="Times New Roman" panose="02020603050405020304" pitchFamily="18" charset="0"/>
              </a:rPr>
              <a:t>msqlClose</a:t>
            </a:r>
            <a:r>
              <a:rPr lang="en-US" altLang="zh-CN" sz="1600" dirty="0">
                <a:latin typeface="Times New Roman" panose="02020603050405020304" pitchFamily="18" charset="0"/>
              </a:rPr>
              <a:t>(sock);              //</a:t>
            </a:r>
            <a:r>
              <a:rPr lang="zh-CN" altLang="en-US" sz="1600" dirty="0">
                <a:latin typeface="Times New Roman" panose="02020603050405020304" pitchFamily="18" charset="0"/>
              </a:rPr>
              <a:t>关闭数据库系统的套接字</a:t>
            </a:r>
          </a:p>
          <a:p>
            <a:pPr marL="0" indent="0" eaLnBrk="1" hangingPunct="1">
              <a:lnSpc>
                <a:spcPct val="80000"/>
              </a:lnSpc>
              <a:buNone/>
            </a:pPr>
            <a:r>
              <a:rPr lang="zh-CN" altLang="en-US" sz="1600" dirty="0">
                <a:latin typeface="Times New Roman" panose="02020603050405020304" pitchFamily="18" charset="0"/>
              </a:rPr>
              <a:t> </a:t>
            </a:r>
            <a:r>
              <a:rPr lang="en-US" altLang="zh-CN" sz="1600" dirty="0">
                <a:latin typeface="Times New Roman" panose="02020603050405020304" pitchFamily="18" charset="0"/>
              </a:rPr>
              <a:t>return; </a:t>
            </a:r>
          </a:p>
          <a:p>
            <a:pPr marL="0" indent="0" eaLnBrk="1" hangingPunct="1">
              <a:lnSpc>
                <a:spcPct val="80000"/>
              </a:lnSpc>
              <a:buNone/>
            </a:pPr>
            <a:r>
              <a:rPr lang="en-US" altLang="zh-CN" sz="1600" dirty="0">
                <a:latin typeface="Times New Roman" panose="02020603050405020304" pitchFamily="18" charset="0"/>
              </a:rPr>
              <a:t>} </a:t>
            </a:r>
            <a:endParaRPr lang="zh-CN" altLang="en-US" sz="1600" dirty="0">
              <a:latin typeface="Times New Roman" panose="02020603050405020304" pitchFamily="18" charset="0"/>
            </a:endParaRPr>
          </a:p>
          <a:p>
            <a:pPr marL="0" indent="0" eaLnBrk="1" hangingPunct="1">
              <a:lnSpc>
                <a:spcPct val="80000"/>
              </a:lnSpc>
              <a:buNone/>
            </a:pPr>
            <a:endParaRPr lang="zh-CN" altLang="en-US" sz="1600" dirty="0">
              <a:latin typeface="Times New Roman" panose="02020603050405020304" pitchFamily="18" charset="0"/>
            </a:endParaRPr>
          </a:p>
        </p:txBody>
      </p:sp>
      <p:sp>
        <p:nvSpPr>
          <p:cNvPr id="2" name="标题 1">
            <a:extLst>
              <a:ext uri="{FF2B5EF4-FFF2-40B4-BE49-F238E27FC236}">
                <a16:creationId xmlns:a16="http://schemas.microsoft.com/office/drawing/2014/main" id="{E54E692C-A652-BB5C-6AF0-6BC44F578F27}"/>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BD1BEF90-2ED5-5DE8-031C-42622DDEFB5C}"/>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US" altLang="zh-CN" sz="2800" b="0" dirty="0" err="1">
                <a:solidFill>
                  <a:schemeClr val="tx1"/>
                </a:solidFill>
                <a:ea typeface="+mn-ea"/>
                <a:cs typeface="Times New Roman" panose="02020603050405020304" pitchFamily="18" charset="0"/>
              </a:rPr>
              <a:t>mSQL</a:t>
            </a:r>
            <a:r>
              <a:rPr lang="zh-CN" altLang="en-US" sz="2800" b="0" dirty="0">
                <a:solidFill>
                  <a:schemeClr val="tx1"/>
                </a:solidFill>
                <a:ea typeface="+mn-ea"/>
                <a:cs typeface="Times New Roman" panose="02020603050405020304" pitchFamily="18" charset="0"/>
              </a:rPr>
              <a:t>数据库</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19336" y="764989"/>
            <a:ext cx="10972800" cy="574675"/>
          </a:xfrm>
        </p:spPr>
        <p:txBody>
          <a:bodyPr/>
          <a:lstStyle/>
          <a:p>
            <a:pPr eaLnBrk="1" hangingPunct="1"/>
            <a:r>
              <a:rPr lang="en-GB" altLang="zh-CN" sz="2800" dirty="0">
                <a:latin typeface="Times New Roman" panose="02020603050405020304" pitchFamily="18" charset="0"/>
              </a:rPr>
              <a:t>4 Berkeley DB</a:t>
            </a:r>
            <a:r>
              <a:rPr lang="zh-CN" altLang="en-GB" sz="2800" dirty="0">
                <a:latin typeface="Times New Roman" panose="02020603050405020304" pitchFamily="18" charset="0"/>
              </a:rPr>
              <a:t>数据库 </a:t>
            </a:r>
            <a:endParaRPr lang="zh-CN" altLang="en-US" sz="2800" dirty="0">
              <a:latin typeface="Times New Roman" panose="02020603050405020304" pitchFamily="18" charset="0"/>
            </a:endParaRPr>
          </a:p>
        </p:txBody>
      </p:sp>
      <p:sp>
        <p:nvSpPr>
          <p:cNvPr id="131075" name="Rectangle 3"/>
          <p:cNvSpPr>
            <a:spLocks noGrp="1" noChangeArrowheads="1"/>
          </p:cNvSpPr>
          <p:nvPr>
            <p:ph idx="1"/>
          </p:nvPr>
        </p:nvSpPr>
        <p:spPr>
          <a:xfrm>
            <a:off x="263352" y="1340768"/>
            <a:ext cx="11449271" cy="4969097"/>
          </a:xfrm>
        </p:spPr>
        <p:txBody>
          <a:bodyPr/>
          <a:lstStyle/>
          <a:p>
            <a:pPr marL="0" indent="0" algn="just" eaLnBrk="1" hangingPunct="1">
              <a:lnSpc>
                <a:spcPct val="120000"/>
              </a:lnSpc>
              <a:buNone/>
            </a:pPr>
            <a:r>
              <a:rPr lang="en-GB" altLang="zh-CN" b="0" dirty="0">
                <a:latin typeface="Times New Roman" panose="02020603050405020304" pitchFamily="18" charset="0"/>
              </a:rPr>
              <a:t>4.1 Berkeley DB</a:t>
            </a:r>
            <a:r>
              <a:rPr lang="zh-CN" altLang="en-GB" b="0" dirty="0">
                <a:latin typeface="Times New Roman" panose="02020603050405020304" pitchFamily="18" charset="0"/>
              </a:rPr>
              <a:t>简介</a:t>
            </a:r>
          </a:p>
          <a:p>
            <a:pPr marL="0" indent="0" eaLnBrk="1" hangingPunct="1">
              <a:lnSpc>
                <a:spcPct val="120000"/>
              </a:lnSpc>
              <a:buNone/>
            </a:pPr>
            <a:r>
              <a:rPr lang="nl-NL" altLang="zh-CN" b="0" dirty="0">
                <a:latin typeface="Times New Roman" panose="02020603050405020304" pitchFamily="18" charset="0"/>
              </a:rPr>
              <a:t>4.2 Berkeley DB</a:t>
            </a:r>
            <a:r>
              <a:rPr lang="zh-CN" altLang="en-GB" b="0" dirty="0">
                <a:latin typeface="Times New Roman" panose="02020603050405020304" pitchFamily="18" charset="0"/>
              </a:rPr>
              <a:t>的安装 </a:t>
            </a:r>
            <a:endParaRPr lang="en-US" altLang="zh-CN" b="0" dirty="0">
              <a:latin typeface="Times New Roman" panose="02020603050405020304" pitchFamily="18" charset="0"/>
            </a:endParaRPr>
          </a:p>
          <a:p>
            <a:pPr marL="0" indent="0" eaLnBrk="1" hangingPunct="1">
              <a:lnSpc>
                <a:spcPct val="120000"/>
              </a:lnSpc>
              <a:buNone/>
            </a:pPr>
            <a:r>
              <a:rPr lang="en-US" altLang="zh-CN" b="0" dirty="0">
                <a:latin typeface="Times New Roman" panose="02020603050405020304" pitchFamily="18" charset="0"/>
              </a:rPr>
              <a:t>Berkeley DB is a family of </a:t>
            </a:r>
            <a:r>
              <a:rPr lang="en-US" altLang="zh-CN" dirty="0">
                <a:solidFill>
                  <a:srgbClr val="FF0000"/>
                </a:solidFill>
                <a:latin typeface="Times New Roman" panose="02020603050405020304" pitchFamily="18" charset="0"/>
              </a:rPr>
              <a:t>embedded key-value database </a:t>
            </a:r>
            <a:r>
              <a:rPr lang="en-US" altLang="zh-CN" b="0" dirty="0">
                <a:latin typeface="Times New Roman" panose="02020603050405020304" pitchFamily="18" charset="0"/>
              </a:rPr>
              <a:t>libraries providing scalable high-performance data management services to applications. The Berkeley DB products use </a:t>
            </a:r>
            <a:r>
              <a:rPr lang="en-US" altLang="zh-CN" dirty="0">
                <a:solidFill>
                  <a:srgbClr val="FF0000"/>
                </a:solidFill>
                <a:latin typeface="Times New Roman" panose="02020603050405020304" pitchFamily="18" charset="0"/>
              </a:rPr>
              <a:t>simple function-call APIs for data access and management</a:t>
            </a:r>
            <a:r>
              <a:rPr lang="en-US" altLang="zh-CN" b="0" dirty="0">
                <a:latin typeface="Times New Roman" panose="02020603050405020304" pitchFamily="18" charset="0"/>
              </a:rPr>
              <a:t>.</a:t>
            </a:r>
          </a:p>
          <a:p>
            <a:pPr marL="0" indent="0" eaLnBrk="1" hangingPunct="1">
              <a:lnSpc>
                <a:spcPct val="120000"/>
              </a:lnSpc>
              <a:buNone/>
            </a:pPr>
            <a:r>
              <a:rPr lang="en-US" altLang="zh-CN" b="0" dirty="0">
                <a:latin typeface="Times New Roman" panose="02020603050405020304" pitchFamily="18" charset="0"/>
              </a:rPr>
              <a:t>Berkeley DB enables the development of custom data management solutions, without the overhead traditionally associated with such custom projects. Berkeley DB provides a collection of well-proven building-block technologies that can be configured to address any application need from the hand-held device to the data center, from a local storage solution to a world-wide distributed one, from kilobytes to petabytes.</a:t>
            </a:r>
            <a:endParaRPr lang="zh-CN" altLang="en-US" b="0" dirty="0">
              <a:latin typeface="Times New Roman" panose="02020603050405020304" pitchFamily="18" charset="0"/>
            </a:endParaRPr>
          </a:p>
        </p:txBody>
      </p:sp>
      <p:sp>
        <p:nvSpPr>
          <p:cNvPr id="2" name="文本框 1">
            <a:extLst>
              <a:ext uri="{FF2B5EF4-FFF2-40B4-BE49-F238E27FC236}">
                <a16:creationId xmlns:a16="http://schemas.microsoft.com/office/drawing/2014/main" id="{B2859F08-7D1A-62BF-21AB-EC9EEEE94D5E}"/>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263352" y="873125"/>
            <a:ext cx="11593288" cy="5111750"/>
          </a:xfrm>
        </p:spPr>
        <p:txBody>
          <a:bodyPr>
            <a:noAutofit/>
          </a:bodyPr>
          <a:lstStyle/>
          <a:p>
            <a:pPr algn="just" eaLnBrk="1" hangingPunct="1">
              <a:lnSpc>
                <a:spcPct val="150000"/>
              </a:lnSpc>
              <a:defRPr/>
            </a:pPr>
            <a:r>
              <a:rPr lang="zh-CN" altLang="en-GB" b="0" dirty="0">
                <a:latin typeface="Times New Roman" panose="02020603050405020304" pitchFamily="18" charset="0"/>
              </a:rPr>
              <a:t>嵌入式数据库会跟随信息技术以及互联网的发展得到普及，嵌入式数据库将成为工业智能化的必经之路，未来嵌入式数据库将有很大的发展空间。</a:t>
            </a:r>
          </a:p>
          <a:p>
            <a:pPr lvl="1" algn="just" eaLnBrk="1" hangingPunct="1">
              <a:lnSpc>
                <a:spcPct val="150000"/>
              </a:lnSpc>
              <a:defRPr/>
            </a:pPr>
            <a:r>
              <a:rPr lang="zh-CN" altLang="en-GB" b="0" dirty="0">
                <a:latin typeface="Times New Roman" panose="02020603050405020304" pitchFamily="18" charset="0"/>
              </a:rPr>
              <a:t>首先，专业化发展明显。嵌入式数据库的功能将越来越强大，将可嵌入更多的个性化应用，功能也越来越专业化，因此需要有能力和开发实力的大公司来保证嵌入式数据库的开发和实施。</a:t>
            </a:r>
          </a:p>
          <a:p>
            <a:pPr lvl="1" algn="just" eaLnBrk="1" hangingPunct="1">
              <a:lnSpc>
                <a:spcPct val="150000"/>
              </a:lnSpc>
              <a:defRPr/>
            </a:pPr>
            <a:r>
              <a:rPr lang="zh-CN" altLang="en-GB" b="0" dirty="0">
                <a:latin typeface="Times New Roman" panose="02020603050405020304" pitchFamily="18" charset="0"/>
              </a:rPr>
              <a:t>其次，嵌入式数据库将朝标准化发展。市场的发展将要求嵌入式数据库进一步规范。</a:t>
            </a:r>
          </a:p>
          <a:p>
            <a:pPr lvl="1" algn="just" eaLnBrk="1" hangingPunct="1">
              <a:lnSpc>
                <a:spcPct val="150000"/>
              </a:lnSpc>
              <a:defRPr/>
            </a:pPr>
            <a:r>
              <a:rPr lang="zh-CN" altLang="en-GB" b="0" dirty="0">
                <a:latin typeface="Times New Roman" panose="02020603050405020304" pitchFamily="18" charset="0"/>
              </a:rPr>
              <a:t>最后，嵌入式数据库与企业内部信息的同步管理将得到发展。网络的快速发展会带动网络和嵌入式数据库实现远程和同步的数据管理。</a:t>
            </a:r>
            <a:endParaRPr lang="zh-CN" altLang="en-US" b="0" dirty="0">
              <a:latin typeface="Times New Roman" panose="02020603050405020304" pitchFamily="18" charset="0"/>
            </a:endParaRPr>
          </a:p>
        </p:txBody>
      </p:sp>
      <p:sp>
        <p:nvSpPr>
          <p:cNvPr id="2" name="标题 1">
            <a:extLst>
              <a:ext uri="{FF2B5EF4-FFF2-40B4-BE49-F238E27FC236}">
                <a16:creationId xmlns:a16="http://schemas.microsoft.com/office/drawing/2014/main" id="{B56B42A7-B925-5685-B98C-0EF1C9829B4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76E2A59D-EF32-D8BD-927A-CABFE44CD988}"/>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9336" y="909414"/>
            <a:ext cx="10972800" cy="574675"/>
          </a:xfrm>
        </p:spPr>
        <p:txBody>
          <a:bodyPr/>
          <a:lstStyle/>
          <a:p>
            <a:pPr eaLnBrk="1" hangingPunct="1"/>
            <a:r>
              <a:rPr lang="en-GB" altLang="zh-CN" sz="2800" dirty="0">
                <a:latin typeface="Times New Roman" panose="02020603050405020304" pitchFamily="18" charset="0"/>
              </a:rPr>
              <a:t>4.1 Berkeley DB</a:t>
            </a:r>
            <a:r>
              <a:rPr lang="zh-CN" altLang="en-GB" sz="2800" dirty="0">
                <a:latin typeface="Times New Roman" panose="02020603050405020304" pitchFamily="18" charset="0"/>
              </a:rPr>
              <a:t>简介 </a:t>
            </a:r>
            <a:endParaRPr lang="zh-CN" altLang="en-US" sz="2800" dirty="0">
              <a:latin typeface="Times New Roman" panose="02020603050405020304" pitchFamily="18" charset="0"/>
            </a:endParaRPr>
          </a:p>
        </p:txBody>
      </p:sp>
      <p:sp>
        <p:nvSpPr>
          <p:cNvPr id="132099" name="Rectangle 3"/>
          <p:cNvSpPr>
            <a:spLocks noGrp="1" noChangeArrowheads="1"/>
          </p:cNvSpPr>
          <p:nvPr>
            <p:ph idx="1"/>
          </p:nvPr>
        </p:nvSpPr>
        <p:spPr>
          <a:xfrm>
            <a:off x="335360" y="1788204"/>
            <a:ext cx="11233151" cy="3816424"/>
          </a:xfrm>
        </p:spPr>
        <p:txBody>
          <a:bodyPr>
            <a:normAutofit/>
          </a:bodyPr>
          <a:lstStyle/>
          <a:p>
            <a:pPr marL="0" indent="0" algn="just" eaLnBrk="1" hangingPunct="1">
              <a:lnSpc>
                <a:spcPct val="160000"/>
              </a:lnSpc>
              <a:buNone/>
            </a:pPr>
            <a:r>
              <a:rPr lang="en-GB" altLang="zh-CN" sz="2000" b="0" dirty="0">
                <a:latin typeface="Times New Roman" panose="02020603050405020304" pitchFamily="18" charset="0"/>
              </a:rPr>
              <a:t>        </a:t>
            </a:r>
            <a:r>
              <a:rPr lang="en-GB" altLang="zh-CN" sz="2000" b="0" dirty="0" err="1">
                <a:latin typeface="Times New Roman" panose="02020603050405020304" pitchFamily="18" charset="0"/>
              </a:rPr>
              <a:t>DBkeley</a:t>
            </a:r>
            <a:r>
              <a:rPr lang="en-GB" altLang="zh-CN" sz="2000" b="0" dirty="0">
                <a:latin typeface="Times New Roman" panose="02020603050405020304" pitchFamily="18" charset="0"/>
              </a:rPr>
              <a:t> DB</a:t>
            </a:r>
            <a:r>
              <a:rPr lang="zh-CN" altLang="en-GB" sz="2000" b="0" dirty="0">
                <a:latin typeface="Times New Roman" panose="02020603050405020304" pitchFamily="18" charset="0"/>
              </a:rPr>
              <a:t>是一款健壮的、高速的工业级开放源代码的嵌入式数据库管理系统。应用它，程序员只需要调用一些简单的</a:t>
            </a:r>
            <a:r>
              <a:rPr lang="en-GB" altLang="zh-CN" sz="2000" b="0" dirty="0">
                <a:latin typeface="Times New Roman" panose="02020603050405020304" pitchFamily="18" charset="0"/>
              </a:rPr>
              <a:t>API</a:t>
            </a:r>
            <a:r>
              <a:rPr lang="zh-CN" altLang="en-GB" sz="2000" b="0" dirty="0">
                <a:latin typeface="Times New Roman" panose="02020603050405020304" pitchFamily="18" charset="0"/>
              </a:rPr>
              <a:t>就可以完成对数据的访问和管理。</a:t>
            </a:r>
            <a:r>
              <a:rPr lang="en-GB" altLang="zh-CN" sz="2000" b="0" dirty="0">
                <a:latin typeface="Times New Roman" panose="02020603050405020304" pitchFamily="18" charset="0"/>
              </a:rPr>
              <a:t>Berkeley DB</a:t>
            </a:r>
            <a:r>
              <a:rPr lang="zh-CN" altLang="en-GB" sz="2000" b="0" dirty="0">
                <a:latin typeface="Times New Roman" panose="02020603050405020304" pitchFamily="18" charset="0"/>
              </a:rPr>
              <a:t>的源代码有</a:t>
            </a:r>
            <a:r>
              <a:rPr lang="en-GB" altLang="zh-CN" sz="2000" b="0" dirty="0">
                <a:latin typeface="Times New Roman" panose="02020603050405020304" pitchFamily="18" charset="0"/>
              </a:rPr>
              <a:t>C</a:t>
            </a:r>
            <a:r>
              <a:rPr lang="zh-CN" altLang="en-GB" sz="2000" b="0" dirty="0">
                <a:latin typeface="Times New Roman" panose="02020603050405020304" pitchFamily="18" charset="0"/>
              </a:rPr>
              <a:t>和</a:t>
            </a:r>
            <a:r>
              <a:rPr lang="en-GB" altLang="zh-CN" sz="2000" b="0" dirty="0">
                <a:latin typeface="Times New Roman" panose="02020603050405020304" pitchFamily="18" charset="0"/>
              </a:rPr>
              <a:t>Java</a:t>
            </a:r>
            <a:r>
              <a:rPr lang="zh-CN" altLang="en-GB" sz="2000" b="0" dirty="0">
                <a:latin typeface="Times New Roman" panose="02020603050405020304" pitchFamily="18" charset="0"/>
              </a:rPr>
              <a:t>两种，函数库本身只有</a:t>
            </a:r>
            <a:r>
              <a:rPr lang="en-GB" altLang="zh-CN" sz="2000" b="0" dirty="0">
                <a:latin typeface="Times New Roman" panose="02020603050405020304" pitchFamily="18" charset="0"/>
              </a:rPr>
              <a:t>300KB</a:t>
            </a:r>
            <a:r>
              <a:rPr lang="zh-CN" altLang="en-GB" sz="2000" b="0" dirty="0">
                <a:latin typeface="Times New Roman" panose="02020603050405020304" pitchFamily="18" charset="0"/>
              </a:rPr>
              <a:t>左右，</a:t>
            </a:r>
            <a:r>
              <a:rPr lang="zh-CN" altLang="en-GB" sz="2000" dirty="0">
                <a:solidFill>
                  <a:srgbClr val="FF0000"/>
                </a:solidFill>
                <a:latin typeface="Times New Roman" panose="02020603050405020304" pitchFamily="18" charset="0"/>
              </a:rPr>
              <a:t>但却能够用来管理多达</a:t>
            </a:r>
            <a:r>
              <a:rPr lang="en-GB" altLang="zh-CN" sz="2000" dirty="0">
                <a:solidFill>
                  <a:srgbClr val="FF0000"/>
                </a:solidFill>
                <a:latin typeface="Times New Roman" panose="02020603050405020304" pitchFamily="18" charset="0"/>
              </a:rPr>
              <a:t>286TB</a:t>
            </a:r>
            <a:r>
              <a:rPr lang="zh-CN" altLang="en-GB" sz="2000" dirty="0">
                <a:solidFill>
                  <a:srgbClr val="FF0000"/>
                </a:solidFill>
                <a:latin typeface="Times New Roman" panose="02020603050405020304" pitchFamily="18" charset="0"/>
              </a:rPr>
              <a:t>的数据</a:t>
            </a:r>
            <a:r>
              <a:rPr lang="zh-CN" altLang="en-GB" sz="2000" b="0" dirty="0">
                <a:latin typeface="Times New Roman" panose="02020603050405020304" pitchFamily="18" charset="0"/>
              </a:rPr>
              <a:t>。</a:t>
            </a:r>
            <a:r>
              <a:rPr lang="en-GB" altLang="zh-CN" sz="2000" b="0" dirty="0">
                <a:latin typeface="Times New Roman" panose="02020603050405020304" pitchFamily="18" charset="0"/>
              </a:rPr>
              <a:t>Berkeley DB</a:t>
            </a:r>
            <a:r>
              <a:rPr lang="zh-CN" altLang="en-GB" sz="2000" b="0" dirty="0">
                <a:latin typeface="Times New Roman" panose="02020603050405020304" pitchFamily="18" charset="0"/>
              </a:rPr>
              <a:t>作为一种嵌入式数据库系统在许多方面有着独特的优势。首先，由于</a:t>
            </a:r>
            <a:r>
              <a:rPr lang="zh-CN" altLang="en-GB" sz="2000" dirty="0">
                <a:solidFill>
                  <a:srgbClr val="FF0000"/>
                </a:solidFill>
                <a:latin typeface="Times New Roman" panose="02020603050405020304" pitchFamily="18" charset="0"/>
              </a:rPr>
              <a:t>其应用程序和数据库管理系统运行在相同的进程空间当中</a:t>
            </a:r>
            <a:r>
              <a:rPr lang="zh-CN" altLang="en-GB" sz="2000" b="0" dirty="0">
                <a:latin typeface="Times New Roman" panose="02020603050405020304" pitchFamily="18" charset="0"/>
              </a:rPr>
              <a:t>，进行数据操作时可以避免繁琐的进程间通信，因此耗费在通信上的开销自然也就降低到了极低程度。其次，</a:t>
            </a:r>
            <a:r>
              <a:rPr lang="en-GB" altLang="zh-CN" sz="2000" b="0" dirty="0">
                <a:latin typeface="Times New Roman" panose="02020603050405020304" pitchFamily="18" charset="0"/>
              </a:rPr>
              <a:t>Berkeley DB</a:t>
            </a:r>
            <a:r>
              <a:rPr lang="zh-CN" altLang="en-GB" sz="2000" dirty="0">
                <a:solidFill>
                  <a:srgbClr val="FF0000"/>
                </a:solidFill>
                <a:latin typeface="Times New Roman" panose="02020603050405020304" pitchFamily="18" charset="0"/>
              </a:rPr>
              <a:t>使用简单的函数调用接口来完成所有的数据库操作</a:t>
            </a:r>
            <a:r>
              <a:rPr lang="zh-CN" altLang="en-GB" sz="2000" b="0" dirty="0">
                <a:latin typeface="Times New Roman" panose="02020603050405020304" pitchFamily="18" charset="0"/>
              </a:rPr>
              <a:t>，而不是在数据库系统中经常用到的</a:t>
            </a:r>
            <a:r>
              <a:rPr lang="en-GB" altLang="zh-CN" sz="2000" b="0" dirty="0">
                <a:latin typeface="Times New Roman" panose="02020603050405020304" pitchFamily="18" charset="0"/>
              </a:rPr>
              <a:t>SQL</a:t>
            </a:r>
            <a:r>
              <a:rPr lang="zh-CN" altLang="en-GB" sz="2000" b="0" dirty="0">
                <a:latin typeface="Times New Roman" panose="02020603050405020304" pitchFamily="18" charset="0"/>
              </a:rPr>
              <a:t>语言，避免了对结构化查询语言进行解析和处理所需的开销。 </a:t>
            </a:r>
            <a:endParaRPr lang="zh-CN" altLang="en-US" sz="2000" b="0" dirty="0">
              <a:latin typeface="Times New Roman" panose="02020603050405020304" pitchFamily="18" charset="0"/>
            </a:endParaRPr>
          </a:p>
        </p:txBody>
      </p:sp>
      <p:sp>
        <p:nvSpPr>
          <p:cNvPr id="2" name="文本框 1">
            <a:extLst>
              <a:ext uri="{FF2B5EF4-FFF2-40B4-BE49-F238E27FC236}">
                <a16:creationId xmlns:a16="http://schemas.microsoft.com/office/drawing/2014/main" id="{D00D3851-E200-8152-45AC-DBBDFE57AC15}"/>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157480" y="1196752"/>
            <a:ext cx="11665296" cy="3384376"/>
          </a:xfrm>
        </p:spPr>
        <p:txBody>
          <a:bodyPr>
            <a:normAutofit/>
          </a:bodyPr>
          <a:lstStyle/>
          <a:p>
            <a:pPr algn="just" eaLnBrk="1" hangingPunct="1">
              <a:lnSpc>
                <a:spcPct val="160000"/>
              </a:lnSpc>
              <a:defRPr/>
            </a:pPr>
            <a:r>
              <a:rPr lang="en-GB" altLang="zh-CN" sz="2200" b="0" dirty="0">
                <a:latin typeface="Times New Roman" panose="02020603050405020304" pitchFamily="18" charset="0"/>
              </a:rPr>
              <a:t>DB</a:t>
            </a:r>
            <a:r>
              <a:rPr lang="zh-CN" altLang="en-GB" sz="2200" b="0" dirty="0">
                <a:latin typeface="Times New Roman" panose="02020603050405020304" pitchFamily="18" charset="0"/>
              </a:rPr>
              <a:t>支持几乎所有的现代操作系统，如</a:t>
            </a:r>
            <a:r>
              <a:rPr lang="en-GB" altLang="zh-CN" sz="2200" b="0" dirty="0">
                <a:latin typeface="Times New Roman" panose="02020603050405020304" pitchFamily="18" charset="0"/>
              </a:rPr>
              <a:t>LINUX</a:t>
            </a:r>
            <a:r>
              <a:rPr lang="zh-CN" altLang="en-GB" sz="2200" b="0" dirty="0">
                <a:latin typeface="Times New Roman" panose="02020603050405020304" pitchFamily="18" charset="0"/>
              </a:rPr>
              <a:t>、</a:t>
            </a:r>
            <a:r>
              <a:rPr lang="en-GB" altLang="zh-CN" sz="2200" b="0" dirty="0">
                <a:latin typeface="Times New Roman" panose="02020603050405020304" pitchFamily="18" charset="0"/>
              </a:rPr>
              <a:t>UNIX</a:t>
            </a:r>
            <a:r>
              <a:rPr lang="zh-CN" altLang="en-GB" sz="2200" b="0" dirty="0">
                <a:latin typeface="Times New Roman" panose="02020603050405020304" pitchFamily="18" charset="0"/>
              </a:rPr>
              <a:t>、</a:t>
            </a:r>
            <a:r>
              <a:rPr lang="en-GB" altLang="zh-CN" sz="2200" b="0" dirty="0">
                <a:latin typeface="Times New Roman" panose="02020603050405020304" pitchFamily="18" charset="0"/>
              </a:rPr>
              <a:t>WINDOWS</a:t>
            </a:r>
            <a:r>
              <a:rPr lang="zh-CN" altLang="en-GB" sz="2200" b="0" dirty="0">
                <a:latin typeface="Times New Roman" panose="02020603050405020304" pitchFamily="18" charset="0"/>
              </a:rPr>
              <a:t>等，也提供了丰富的应用程序接口，支</a:t>
            </a:r>
            <a:r>
              <a:rPr lang="zh-CN" altLang="en-GB" sz="2200" dirty="0">
                <a:solidFill>
                  <a:srgbClr val="FF0000"/>
                </a:solidFill>
                <a:latin typeface="Times New Roman" panose="02020603050405020304" pitchFamily="18" charset="0"/>
              </a:rPr>
              <a:t>持</a:t>
            </a:r>
            <a:r>
              <a:rPr lang="en-GB" altLang="zh-CN" sz="2200" dirty="0">
                <a:solidFill>
                  <a:srgbClr val="FF0000"/>
                </a:solidFill>
                <a:latin typeface="Times New Roman" panose="02020603050405020304" pitchFamily="18" charset="0"/>
              </a:rPr>
              <a:t>C</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C++</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JAVA</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PERL</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TCL</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PYTHON</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PHP</a:t>
            </a:r>
            <a:r>
              <a:rPr lang="zh-CN" altLang="en-GB" sz="2200" dirty="0">
                <a:solidFill>
                  <a:srgbClr val="FF0000"/>
                </a:solidFill>
                <a:latin typeface="Times New Roman" panose="02020603050405020304" pitchFamily="18" charset="0"/>
              </a:rPr>
              <a:t>等。</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的应用十分广泛，在很多知名的软件中都能看到其身影。例如，利用</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在</a:t>
            </a:r>
            <a:r>
              <a:rPr lang="en-GB" altLang="zh-CN" sz="2200" b="0" dirty="0">
                <a:latin typeface="Times New Roman" panose="02020603050405020304" pitchFamily="18" charset="0"/>
              </a:rPr>
              <a:t>LINUX</a:t>
            </a:r>
            <a:r>
              <a:rPr lang="zh-CN" altLang="en-GB" sz="2200" b="0" dirty="0">
                <a:latin typeface="Times New Roman" panose="02020603050405020304" pitchFamily="18" charset="0"/>
              </a:rPr>
              <a:t>下实现内核级文件系统。</a:t>
            </a:r>
            <a:r>
              <a:rPr lang="en-GB" altLang="zh-CN" sz="2200" b="0" dirty="0">
                <a:latin typeface="Times New Roman" panose="02020603050405020304" pitchFamily="18" charset="0"/>
              </a:rPr>
              <a:t>LINUX</a:t>
            </a:r>
            <a:r>
              <a:rPr lang="zh-CN" altLang="en-GB" sz="2200" b="0" dirty="0">
                <a:latin typeface="Times New Roman" panose="02020603050405020304" pitchFamily="18" charset="0"/>
              </a:rPr>
              <a:t>下的软件包管理器</a:t>
            </a:r>
            <a:r>
              <a:rPr lang="en-GB" altLang="zh-CN" sz="2200" b="0" dirty="0">
                <a:latin typeface="Times New Roman" panose="02020603050405020304" pitchFamily="18" charset="0"/>
              </a:rPr>
              <a:t>RPM</a:t>
            </a:r>
            <a:r>
              <a:rPr lang="zh-CN" altLang="en-GB" sz="2200" b="0" dirty="0">
                <a:latin typeface="Times New Roman" panose="02020603050405020304" pitchFamily="18" charset="0"/>
              </a:rPr>
              <a:t>也使用</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管理软件包相关数据。</a:t>
            </a:r>
          </a:p>
          <a:p>
            <a:pPr algn="just" eaLnBrk="1" hangingPunct="1">
              <a:lnSpc>
                <a:spcPct val="160000"/>
              </a:lnSpc>
              <a:defRPr/>
            </a:pPr>
            <a:r>
              <a:rPr lang="zh-CN" altLang="en-GB" sz="2200" b="0" dirty="0">
                <a:latin typeface="Times New Roman" panose="02020603050405020304" pitchFamily="18" charset="0"/>
              </a:rPr>
              <a:t>值得注意的是</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是嵌入式数据库系统，</a:t>
            </a:r>
            <a:r>
              <a:rPr lang="zh-CN" altLang="en-GB" sz="2200" dirty="0">
                <a:solidFill>
                  <a:srgbClr val="FF0000"/>
                </a:solidFill>
                <a:latin typeface="Times New Roman" panose="02020603050405020304" pitchFamily="18" charset="0"/>
              </a:rPr>
              <a:t>而不是常见的关系/对象型数据库</a:t>
            </a:r>
            <a:r>
              <a:rPr lang="zh-CN" altLang="en-GB" sz="2200" b="0" dirty="0">
                <a:latin typeface="Times New Roman" panose="02020603050405020304" pitchFamily="18" charset="0"/>
              </a:rPr>
              <a:t>，对</a:t>
            </a:r>
            <a:r>
              <a:rPr lang="en-GB" altLang="zh-CN" sz="2200" b="0" dirty="0">
                <a:latin typeface="Times New Roman" panose="02020603050405020304" pitchFamily="18" charset="0"/>
              </a:rPr>
              <a:t>SQL</a:t>
            </a:r>
            <a:r>
              <a:rPr lang="zh-CN" altLang="en-GB" sz="2200" b="0" dirty="0">
                <a:latin typeface="Times New Roman" panose="02020603050405020304" pitchFamily="18" charset="0"/>
              </a:rPr>
              <a:t>语言不支持，也不提供数据库常见的高级功能，如</a:t>
            </a:r>
            <a:r>
              <a:rPr lang="zh-CN" altLang="en-GB" sz="2200" dirty="0">
                <a:solidFill>
                  <a:srgbClr val="FF0000"/>
                </a:solidFill>
                <a:latin typeface="Times New Roman" panose="02020603050405020304" pitchFamily="18" charset="0"/>
              </a:rPr>
              <a:t>存储过程，触发器</a:t>
            </a:r>
            <a:r>
              <a:rPr lang="zh-CN" altLang="en-GB" sz="2200" b="0" dirty="0">
                <a:latin typeface="Times New Roman" panose="02020603050405020304" pitchFamily="18" charset="0"/>
              </a:rPr>
              <a:t>等。 </a:t>
            </a:r>
            <a:endParaRPr lang="zh-CN" altLang="en-US" sz="2200" b="0" dirty="0">
              <a:latin typeface="Times New Roman" panose="02020603050405020304" pitchFamily="18" charset="0"/>
            </a:endParaRPr>
          </a:p>
        </p:txBody>
      </p:sp>
      <p:sp>
        <p:nvSpPr>
          <p:cNvPr id="2" name="标题 1">
            <a:extLst>
              <a:ext uri="{FF2B5EF4-FFF2-40B4-BE49-F238E27FC236}">
                <a16:creationId xmlns:a16="http://schemas.microsoft.com/office/drawing/2014/main" id="{61A45461-6DCD-1204-6F9F-F2DD465DE19B}"/>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2F8E6F25-7D8B-FF3E-2FE2-85859C76B0E4}"/>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lnSpc>
                <a:spcPct val="150000"/>
              </a:lnSpc>
              <a:buFont typeface="Wingdings" panose="05000000000000000000" pitchFamily="2" charset="2"/>
              <a:buChar char="p"/>
              <a:defRPr/>
            </a:pPr>
            <a:r>
              <a:rPr lang="en-GB" altLang="zh-CN" sz="2200" b="0" dirty="0">
                <a:latin typeface="Times New Roman" panose="02020603050405020304" pitchFamily="18" charset="0"/>
              </a:rPr>
              <a:t>DB</a:t>
            </a:r>
            <a:r>
              <a:rPr lang="zh-CN" altLang="en-GB" sz="2200" b="0" dirty="0">
                <a:latin typeface="Times New Roman" panose="02020603050405020304" pitchFamily="18" charset="0"/>
              </a:rPr>
              <a:t>对需要管理的数据看法很简单，</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数据库包含若干条记录，</a:t>
            </a:r>
            <a:r>
              <a:rPr lang="zh-CN" altLang="en-GB" sz="2200" dirty="0">
                <a:solidFill>
                  <a:srgbClr val="FF0000"/>
                </a:solidFill>
                <a:latin typeface="Times New Roman" panose="02020603050405020304" pitchFamily="18" charset="0"/>
              </a:rPr>
              <a:t>每一个记录由关键字和数据（</a:t>
            </a:r>
            <a:r>
              <a:rPr lang="en-GB" altLang="zh-CN" sz="2200" dirty="0">
                <a:solidFill>
                  <a:srgbClr val="FF0000"/>
                </a:solidFill>
                <a:latin typeface="Times New Roman" panose="02020603050405020304" pitchFamily="18" charset="0"/>
              </a:rPr>
              <a:t>KEY/VALUE</a:t>
            </a:r>
            <a:r>
              <a:rPr lang="zh-CN" altLang="en-GB" sz="2200" dirty="0">
                <a:solidFill>
                  <a:srgbClr val="FF0000"/>
                </a:solidFill>
                <a:latin typeface="Times New Roman" panose="02020603050405020304" pitchFamily="18" charset="0"/>
              </a:rPr>
              <a:t>）构成。</a:t>
            </a:r>
          </a:p>
          <a:p>
            <a:pPr algn="just" eaLnBrk="1" hangingPunct="1">
              <a:lnSpc>
                <a:spcPct val="150000"/>
              </a:lnSpc>
              <a:buFont typeface="Wingdings" panose="05000000000000000000" pitchFamily="2" charset="2"/>
              <a:buChar char="p"/>
              <a:defRPr/>
            </a:pPr>
            <a:r>
              <a:rPr lang="zh-CN" altLang="en-GB" sz="2200" b="0" dirty="0">
                <a:latin typeface="Times New Roman" panose="02020603050405020304" pitchFamily="18" charset="0"/>
              </a:rPr>
              <a:t>数据可以是简单的数据类型，也可以是复杂的数据类型，例如</a:t>
            </a:r>
            <a:r>
              <a:rPr lang="en-GB" altLang="zh-CN" sz="2200" dirty="0">
                <a:solidFill>
                  <a:srgbClr val="FF0000"/>
                </a:solidFill>
                <a:latin typeface="Times New Roman" panose="02020603050405020304" pitchFamily="18" charset="0"/>
              </a:rPr>
              <a:t>C</a:t>
            </a:r>
            <a:r>
              <a:rPr lang="zh-CN" altLang="en-GB" sz="2200" dirty="0">
                <a:solidFill>
                  <a:srgbClr val="FF0000"/>
                </a:solidFill>
                <a:latin typeface="Times New Roman" panose="02020603050405020304" pitchFamily="18" charset="0"/>
              </a:rPr>
              <a:t>语言中结构体</a:t>
            </a:r>
            <a:r>
              <a:rPr lang="zh-CN" altLang="en-GB" sz="2200" b="0" dirty="0">
                <a:latin typeface="Times New Roman" panose="02020603050405020304" pitchFamily="18" charset="0"/>
              </a:rPr>
              <a:t>。</a:t>
            </a:r>
            <a:r>
              <a:rPr lang="en-GB" altLang="zh-CN" sz="2200" b="0" dirty="0">
                <a:latin typeface="Times New Roman" panose="02020603050405020304" pitchFamily="18" charset="0"/>
              </a:rPr>
              <a:t>DB</a:t>
            </a:r>
            <a:r>
              <a:rPr lang="zh-CN" altLang="en-GB" sz="2200" dirty="0">
                <a:solidFill>
                  <a:srgbClr val="FF0000"/>
                </a:solidFill>
                <a:latin typeface="Times New Roman" panose="02020603050405020304" pitchFamily="18" charset="0"/>
              </a:rPr>
              <a:t>对数据类型不做任何解释</a:t>
            </a:r>
            <a:r>
              <a:rPr lang="en-GB" altLang="zh-CN" sz="2200" dirty="0">
                <a:solidFill>
                  <a:srgbClr val="FF0000"/>
                </a:solidFill>
                <a:latin typeface="Times New Roman" panose="02020603050405020304" pitchFamily="18" charset="0"/>
              </a:rPr>
              <a:t>, </a:t>
            </a:r>
            <a:r>
              <a:rPr lang="zh-CN" altLang="en-GB" sz="2200" dirty="0">
                <a:solidFill>
                  <a:srgbClr val="FF0000"/>
                </a:solidFill>
                <a:latin typeface="Times New Roman" panose="02020603050405020304" pitchFamily="18" charset="0"/>
              </a:rPr>
              <a:t>完全由程序员自行处理，</a:t>
            </a:r>
            <a:r>
              <a:rPr lang="zh-CN" altLang="en-GB" sz="2200" b="0" dirty="0">
                <a:latin typeface="Times New Roman" panose="02020603050405020304" pitchFamily="18" charset="0"/>
              </a:rPr>
              <a:t>典型的</a:t>
            </a:r>
            <a:r>
              <a:rPr lang="en-GB" altLang="zh-CN" sz="2200" b="0" dirty="0">
                <a:latin typeface="Times New Roman" panose="02020603050405020304" pitchFamily="18" charset="0"/>
              </a:rPr>
              <a:t>C</a:t>
            </a:r>
            <a:r>
              <a:rPr lang="zh-CN" altLang="en-GB" sz="2200" b="0" dirty="0">
                <a:latin typeface="Times New Roman" panose="02020603050405020304" pitchFamily="18" charset="0"/>
              </a:rPr>
              <a:t>语言指针的</a:t>
            </a:r>
            <a:r>
              <a:rPr lang="en-GB" altLang="zh-CN" sz="2200" b="0" dirty="0">
                <a:latin typeface="Times New Roman" panose="02020603050405020304" pitchFamily="18" charset="0"/>
              </a:rPr>
              <a:t>"</a:t>
            </a:r>
            <a:r>
              <a:rPr lang="zh-CN" altLang="en-GB" sz="2200" b="0" dirty="0">
                <a:latin typeface="Times New Roman" panose="02020603050405020304" pitchFamily="18" charset="0"/>
              </a:rPr>
              <a:t>自由</a:t>
            </a:r>
            <a:r>
              <a:rPr lang="en-GB" altLang="zh-CN" sz="2200" b="0" dirty="0">
                <a:latin typeface="Times New Roman" panose="02020603050405020304" pitchFamily="18" charset="0"/>
              </a:rPr>
              <a:t>"</a:t>
            </a:r>
            <a:r>
              <a:rPr lang="zh-CN" altLang="en-GB" sz="2200" b="0" dirty="0">
                <a:latin typeface="Times New Roman" panose="02020603050405020304" pitchFamily="18" charset="0"/>
              </a:rPr>
              <a:t>风格。如果把记录看成一个有</a:t>
            </a:r>
            <a:r>
              <a:rPr lang="en-GB" altLang="zh-CN" sz="2200" b="0" dirty="0">
                <a:latin typeface="Times New Roman" panose="02020603050405020304" pitchFamily="18" charset="0"/>
              </a:rPr>
              <a:t>n</a:t>
            </a:r>
            <a:r>
              <a:rPr lang="zh-CN" altLang="en-GB" sz="2200" b="0" dirty="0">
                <a:latin typeface="Times New Roman" panose="02020603050405020304" pitchFamily="18" charset="0"/>
              </a:rPr>
              <a:t>个字段的表，那么第</a:t>
            </a:r>
            <a:r>
              <a:rPr lang="en-GB" altLang="zh-CN" sz="2200" b="0" dirty="0">
                <a:latin typeface="Times New Roman" panose="02020603050405020304" pitchFamily="18" charset="0"/>
              </a:rPr>
              <a:t>1</a:t>
            </a:r>
            <a:r>
              <a:rPr lang="zh-CN" altLang="en-GB" sz="2200" b="0" dirty="0">
                <a:latin typeface="Times New Roman" panose="02020603050405020304" pitchFamily="18" charset="0"/>
              </a:rPr>
              <a:t>个字段为表的主键，第</a:t>
            </a:r>
            <a:r>
              <a:rPr lang="en-GB" altLang="zh-CN" sz="2200" b="0" dirty="0">
                <a:latin typeface="Times New Roman" panose="02020603050405020304" pitchFamily="18" charset="0"/>
              </a:rPr>
              <a:t>2-n</a:t>
            </a:r>
            <a:r>
              <a:rPr lang="zh-CN" altLang="en-GB" sz="2200" b="0" dirty="0">
                <a:latin typeface="Times New Roman" panose="02020603050405020304" pitchFamily="18" charset="0"/>
              </a:rPr>
              <a:t>个字段对应了其它数据。</a:t>
            </a:r>
          </a:p>
          <a:p>
            <a:pPr algn="just" eaLnBrk="1" hangingPunct="1">
              <a:lnSpc>
                <a:spcPct val="150000"/>
              </a:lnSpc>
              <a:buFont typeface="Wingdings" panose="05000000000000000000" pitchFamily="2" charset="2"/>
              <a:buChar char="p"/>
              <a:defRPr/>
            </a:pPr>
            <a:r>
              <a:rPr lang="en-GB" altLang="zh-CN" sz="2200" b="0" dirty="0">
                <a:latin typeface="Times New Roman" panose="02020603050405020304" pitchFamily="18" charset="0"/>
              </a:rPr>
              <a:t>DB</a:t>
            </a:r>
            <a:r>
              <a:rPr lang="zh-CN" altLang="en-GB" sz="2200" b="0" dirty="0">
                <a:latin typeface="Times New Roman" panose="02020603050405020304" pitchFamily="18" charset="0"/>
              </a:rPr>
              <a:t>应用程序通常使用多个</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数据库，从某种意义上看，也就是关系数据库中的多个表。</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库非常紧凑，不超过</a:t>
            </a:r>
            <a:r>
              <a:rPr lang="en-GB" altLang="zh-CN" sz="2200" b="0" dirty="0">
                <a:latin typeface="Times New Roman" panose="02020603050405020304" pitchFamily="18" charset="0"/>
              </a:rPr>
              <a:t>800K</a:t>
            </a:r>
            <a:r>
              <a:rPr lang="zh-CN" altLang="en-GB" sz="2200" b="0" dirty="0">
                <a:latin typeface="Times New Roman" panose="02020603050405020304" pitchFamily="18" charset="0"/>
              </a:rPr>
              <a:t>，但可以管理大至</a:t>
            </a:r>
            <a:r>
              <a:rPr lang="en-GB" altLang="zh-CN" sz="2200" b="0" dirty="0">
                <a:latin typeface="Times New Roman" panose="02020603050405020304" pitchFamily="18" charset="0"/>
              </a:rPr>
              <a:t>286T</a:t>
            </a:r>
            <a:r>
              <a:rPr lang="zh-CN" altLang="en-GB" sz="2200" b="0" dirty="0">
                <a:latin typeface="Times New Roman" panose="02020603050405020304" pitchFamily="18" charset="0"/>
              </a:rPr>
              <a:t>的数据量。 </a:t>
            </a:r>
            <a:endParaRPr lang="zh-CN" altLang="en-US" sz="2200" b="0" dirty="0">
              <a:latin typeface="Times New Roman" panose="02020603050405020304" pitchFamily="18" charset="0"/>
            </a:endParaRPr>
          </a:p>
          <a:p>
            <a:pPr>
              <a:lnSpc>
                <a:spcPct val="150000"/>
              </a:lnSpc>
              <a:defRPr/>
            </a:pPr>
            <a:endParaRPr lang="zh-CN" altLang="en-US" b="0" dirty="0"/>
          </a:p>
        </p:txBody>
      </p:sp>
      <p:sp>
        <p:nvSpPr>
          <p:cNvPr id="2" name="标题 1">
            <a:extLst>
              <a:ext uri="{FF2B5EF4-FFF2-40B4-BE49-F238E27FC236}">
                <a16:creationId xmlns:a16="http://schemas.microsoft.com/office/drawing/2014/main" id="{7BEE9049-1C75-647B-405A-903867E4A015}"/>
              </a:ext>
            </a:extLst>
          </p:cNvPr>
          <p:cNvSpPr>
            <a:spLocks noGrp="1"/>
          </p:cNvSpPr>
          <p:nvPr>
            <p:ph type="title"/>
          </p:nvPr>
        </p:nvSpPr>
        <p:spPr/>
        <p:txBody>
          <a:bodyPr/>
          <a:lstStyle/>
          <a:p>
            <a:r>
              <a:rPr lang="en-US" altLang="zh-CN" dirty="0"/>
              <a:t> </a:t>
            </a:r>
            <a:endParaRPr lang="zh-CN" altLang="en-US" dirty="0"/>
          </a:p>
        </p:txBody>
      </p:sp>
      <p:sp>
        <p:nvSpPr>
          <p:cNvPr id="4" name="文本框 3">
            <a:extLst>
              <a:ext uri="{FF2B5EF4-FFF2-40B4-BE49-F238E27FC236}">
                <a16:creationId xmlns:a16="http://schemas.microsoft.com/office/drawing/2014/main" id="{A4845812-6086-4674-DAE9-89B460BAEDDE}"/>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209379" y="980728"/>
            <a:ext cx="11449272" cy="4321025"/>
          </a:xfrm>
        </p:spPr>
        <p:txBody>
          <a:bodyPr/>
          <a:lstStyle/>
          <a:p>
            <a:pPr algn="just" eaLnBrk="1" hangingPunct="1">
              <a:lnSpc>
                <a:spcPct val="150000"/>
              </a:lnSpc>
            </a:pPr>
            <a:r>
              <a:rPr lang="zh-CN" altLang="en-GB" sz="2200" b="0" dirty="0">
                <a:latin typeface="Times New Roman" panose="02020603050405020304" pitchFamily="18" charset="0"/>
              </a:rPr>
              <a:t>数据库句柄结构</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：包含了若干描述数据库属性的参数，如数据库访问方法类型、逻辑页面大小、数据库名称等；同时，</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结构中包含了大量的数据库处理函数指针，大多数形式为 </a:t>
            </a:r>
            <a:r>
              <a:rPr lang="zh-CN" altLang="en-GB" sz="2200" dirty="0">
                <a:solidFill>
                  <a:srgbClr val="FF0000"/>
                </a:solidFill>
                <a:latin typeface="Times New Roman" panose="02020603050405020304" pitchFamily="18" charset="0"/>
              </a:rPr>
              <a:t>（*</a:t>
            </a:r>
            <a:r>
              <a:rPr lang="en-GB" altLang="zh-CN" sz="2200" dirty="0" err="1">
                <a:solidFill>
                  <a:srgbClr val="FF0000"/>
                </a:solidFill>
                <a:latin typeface="Times New Roman" panose="02020603050405020304" pitchFamily="18" charset="0"/>
              </a:rPr>
              <a:t>dosomething</a:t>
            </a:r>
            <a:r>
              <a:rPr lang="zh-CN" altLang="en-GB" sz="2200" dirty="0">
                <a:solidFill>
                  <a:srgbClr val="FF0000"/>
                </a:solidFill>
                <a:latin typeface="Times New Roman" panose="02020603050405020304" pitchFamily="18" charset="0"/>
              </a:rPr>
              <a:t>）</a:t>
            </a:r>
            <a:r>
              <a:rPr lang="en-GB" altLang="zh-CN" sz="2200" dirty="0">
                <a:solidFill>
                  <a:srgbClr val="FF0000"/>
                </a:solidFill>
                <a:latin typeface="Times New Roman" panose="02020603050405020304" pitchFamily="18" charset="0"/>
              </a:rPr>
              <a:t>(DB *, arg1, arg2, …)</a:t>
            </a:r>
            <a:r>
              <a:rPr lang="zh-CN" altLang="en-GB" sz="2200" b="0" dirty="0">
                <a:latin typeface="Times New Roman" panose="02020603050405020304" pitchFamily="18" charset="0"/>
              </a:rPr>
              <a:t>。其中最重要的有</a:t>
            </a:r>
            <a:r>
              <a:rPr lang="en-GB" altLang="zh-CN" sz="2200" b="0" dirty="0" err="1">
                <a:latin typeface="Times New Roman" panose="02020603050405020304" pitchFamily="18" charset="0"/>
              </a:rPr>
              <a:t>open,close,put,get</a:t>
            </a:r>
            <a:r>
              <a:rPr lang="zh-CN" altLang="en-GB" sz="2200" b="0" dirty="0">
                <a:latin typeface="Times New Roman" panose="02020603050405020304" pitchFamily="18" charset="0"/>
              </a:rPr>
              <a:t>等函数。</a:t>
            </a:r>
          </a:p>
          <a:p>
            <a:pPr algn="just" eaLnBrk="1" hangingPunct="1">
              <a:lnSpc>
                <a:spcPct val="150000"/>
              </a:lnSpc>
            </a:pPr>
            <a:r>
              <a:rPr lang="zh-CN" altLang="en-GB" sz="2200" b="0" dirty="0">
                <a:latin typeface="Times New Roman" panose="02020603050405020304" pitchFamily="18" charset="0"/>
              </a:rPr>
              <a:t>数据库记录结构</a:t>
            </a:r>
            <a:r>
              <a:rPr lang="en-GB" altLang="zh-CN" sz="2200" b="0" dirty="0">
                <a:latin typeface="Times New Roman" panose="02020603050405020304" pitchFamily="18" charset="0"/>
              </a:rPr>
              <a:t>DBT</a:t>
            </a:r>
            <a:r>
              <a:rPr lang="zh-CN" altLang="en-GB" sz="2200" b="0" dirty="0">
                <a:latin typeface="Times New Roman" panose="02020603050405020304" pitchFamily="18" charset="0"/>
              </a:rPr>
              <a:t>：</a:t>
            </a:r>
            <a:r>
              <a:rPr lang="en-GB" altLang="zh-CN" sz="2200" b="0" dirty="0">
                <a:latin typeface="Times New Roman" panose="02020603050405020304" pitchFamily="18" charset="0"/>
              </a:rPr>
              <a:t>DB</a:t>
            </a:r>
            <a:r>
              <a:rPr lang="zh-CN" altLang="en-GB" sz="2200" b="0" dirty="0">
                <a:latin typeface="Times New Roman" panose="02020603050405020304" pitchFamily="18" charset="0"/>
              </a:rPr>
              <a:t>中的记录由关键字和数据构成，关键字和数据都用结构</a:t>
            </a:r>
            <a:r>
              <a:rPr lang="en-GB" altLang="zh-CN" sz="2200" b="0" dirty="0">
                <a:latin typeface="Times New Roman" panose="02020603050405020304" pitchFamily="18" charset="0"/>
              </a:rPr>
              <a:t>DBT</a:t>
            </a:r>
            <a:r>
              <a:rPr lang="zh-CN" altLang="en-GB" sz="2200" b="0" dirty="0">
                <a:latin typeface="Times New Roman" panose="02020603050405020304" pitchFamily="18" charset="0"/>
              </a:rPr>
              <a:t>表示。实际上完全可以把关键字看成特殊的数据。结构中最重要的两个字段是 </a:t>
            </a:r>
            <a:r>
              <a:rPr lang="en-GB" altLang="zh-CN" sz="2200" b="0" dirty="0">
                <a:latin typeface="Times New Roman" panose="02020603050405020304" pitchFamily="18" charset="0"/>
              </a:rPr>
              <a:t>void * data</a:t>
            </a:r>
            <a:r>
              <a:rPr lang="zh-CN" altLang="en-GB" sz="2200" b="0" dirty="0">
                <a:latin typeface="Times New Roman" panose="02020603050405020304" pitchFamily="18" charset="0"/>
              </a:rPr>
              <a:t>和</a:t>
            </a:r>
            <a:r>
              <a:rPr lang="en-GB" altLang="zh-CN" sz="2200" b="0" dirty="0">
                <a:latin typeface="Times New Roman" panose="02020603050405020304" pitchFamily="18" charset="0"/>
              </a:rPr>
              <a:t>u_int32_t size</a:t>
            </a:r>
            <a:r>
              <a:rPr lang="zh-CN" altLang="en-GB" sz="2200" b="0" dirty="0">
                <a:latin typeface="Times New Roman" panose="02020603050405020304" pitchFamily="18" charset="0"/>
              </a:rPr>
              <a:t>，分别对应数据本身和数据的长度。 </a:t>
            </a:r>
            <a:endParaRPr lang="zh-CN" altLang="en-US" sz="2200" b="0" dirty="0">
              <a:latin typeface="Times New Roman" panose="02020603050405020304" pitchFamily="18" charset="0"/>
            </a:endParaRPr>
          </a:p>
        </p:txBody>
      </p:sp>
      <p:sp>
        <p:nvSpPr>
          <p:cNvPr id="2" name="标题 1">
            <a:extLst>
              <a:ext uri="{FF2B5EF4-FFF2-40B4-BE49-F238E27FC236}">
                <a16:creationId xmlns:a16="http://schemas.microsoft.com/office/drawing/2014/main" id="{D50DC7C4-E8D4-5325-5E40-71A4167175F4}"/>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6CAEF0F7-9B9D-6F70-CD32-1D403720D102}"/>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191344" y="764704"/>
            <a:ext cx="11809312" cy="5111750"/>
          </a:xfrm>
        </p:spPr>
        <p:txBody>
          <a:bodyPr>
            <a:normAutofit fontScale="92500"/>
          </a:bodyPr>
          <a:lstStyle/>
          <a:p>
            <a:pPr eaLnBrk="1" hangingPunct="1">
              <a:lnSpc>
                <a:spcPct val="150000"/>
              </a:lnSpc>
            </a:pPr>
            <a:r>
              <a:rPr lang="zh-CN" altLang="en-GB" b="0" dirty="0">
                <a:latin typeface="Times New Roman" panose="02020603050405020304" pitchFamily="18" charset="0"/>
              </a:rPr>
              <a:t>数据库游标结构</a:t>
            </a:r>
            <a:r>
              <a:rPr lang="en-GB" altLang="zh-CN" b="0" dirty="0">
                <a:latin typeface="Times New Roman" panose="02020603050405020304" pitchFamily="18" charset="0"/>
              </a:rPr>
              <a:t>DBC</a:t>
            </a:r>
            <a:r>
              <a:rPr lang="zh-CN" altLang="en-GB" b="0" dirty="0">
                <a:latin typeface="Times New Roman" panose="02020603050405020304" pitchFamily="18" charset="0"/>
              </a:rPr>
              <a:t>：游标（</a:t>
            </a:r>
            <a:r>
              <a:rPr lang="en-GB" altLang="zh-CN" b="0" dirty="0">
                <a:latin typeface="Times New Roman" panose="02020603050405020304" pitchFamily="18" charset="0"/>
              </a:rPr>
              <a:t>cursor</a:t>
            </a:r>
            <a:r>
              <a:rPr lang="zh-CN" altLang="en-GB" b="0" dirty="0">
                <a:latin typeface="Times New Roman" panose="02020603050405020304" pitchFamily="18" charset="0"/>
              </a:rPr>
              <a:t>）是数据库应用中常见概念，其本质上就是一个关于特定记录的</a:t>
            </a:r>
            <a:r>
              <a:rPr lang="zh-CN" altLang="en-GB" dirty="0">
                <a:solidFill>
                  <a:srgbClr val="FF0000"/>
                </a:solidFill>
                <a:latin typeface="Times New Roman" panose="02020603050405020304" pitchFamily="18" charset="0"/>
              </a:rPr>
              <a:t>遍历器</a:t>
            </a:r>
            <a:r>
              <a:rPr lang="zh-CN" altLang="en-GB" b="0" dirty="0">
                <a:latin typeface="Times New Roman" panose="02020603050405020304" pitchFamily="18" charset="0"/>
              </a:rPr>
              <a:t>。注意到</a:t>
            </a:r>
            <a:r>
              <a:rPr lang="en-GB" altLang="zh-CN" dirty="0">
                <a:solidFill>
                  <a:srgbClr val="FF0000"/>
                </a:solidFill>
                <a:latin typeface="Times New Roman" panose="02020603050405020304" pitchFamily="18" charset="0"/>
              </a:rPr>
              <a:t>DB</a:t>
            </a:r>
            <a:r>
              <a:rPr lang="zh-CN" altLang="en-GB" dirty="0">
                <a:solidFill>
                  <a:srgbClr val="FF0000"/>
                </a:solidFill>
                <a:latin typeface="Times New Roman" panose="02020603050405020304" pitchFamily="18" charset="0"/>
              </a:rPr>
              <a:t>支持多重记录（</a:t>
            </a:r>
            <a:r>
              <a:rPr lang="en-GB" altLang="zh-CN" dirty="0">
                <a:solidFill>
                  <a:srgbClr val="FF0000"/>
                </a:solidFill>
                <a:latin typeface="Times New Roman" panose="02020603050405020304" pitchFamily="18" charset="0"/>
              </a:rPr>
              <a:t>duplicate records</a:t>
            </a:r>
            <a:r>
              <a:rPr lang="zh-CN" altLang="en-GB" dirty="0">
                <a:solidFill>
                  <a:srgbClr val="FF0000"/>
                </a:solidFill>
                <a:latin typeface="Times New Roman" panose="02020603050405020304" pitchFamily="18" charset="0"/>
              </a:rPr>
              <a:t>），即多条记录有相同关键字，</a:t>
            </a:r>
            <a:r>
              <a:rPr lang="zh-CN" altLang="en-GB" b="0" dirty="0">
                <a:latin typeface="Times New Roman" panose="02020603050405020304" pitchFamily="18" charset="0"/>
              </a:rPr>
              <a:t>在对多重记录的处理中，使用游标是最容易的方式。</a:t>
            </a:r>
          </a:p>
          <a:p>
            <a:pPr eaLnBrk="1" hangingPunct="1">
              <a:lnSpc>
                <a:spcPct val="150000"/>
              </a:lnSpc>
            </a:pPr>
            <a:r>
              <a:rPr lang="zh-CN" altLang="en-GB" b="0" dirty="0">
                <a:latin typeface="Times New Roman" panose="02020603050405020304" pitchFamily="18" charset="0"/>
              </a:rPr>
              <a:t>数据库环境句柄结构</a:t>
            </a:r>
            <a:r>
              <a:rPr lang="en-GB" altLang="zh-CN" b="0" dirty="0">
                <a:latin typeface="Times New Roman" panose="02020603050405020304" pitchFamily="18" charset="0"/>
              </a:rPr>
              <a:t>DB_ENV</a:t>
            </a:r>
            <a:r>
              <a:rPr lang="zh-CN" altLang="en-GB" b="0" dirty="0">
                <a:latin typeface="Times New Roman" panose="02020603050405020304" pitchFamily="18" charset="0"/>
              </a:rPr>
              <a:t>：环境在</a:t>
            </a:r>
            <a:r>
              <a:rPr lang="en-GB" altLang="zh-CN" b="0" dirty="0">
                <a:latin typeface="Times New Roman" panose="02020603050405020304" pitchFamily="18" charset="0"/>
              </a:rPr>
              <a:t>DB</a:t>
            </a:r>
            <a:r>
              <a:rPr lang="zh-CN" altLang="en-GB" b="0" dirty="0">
                <a:latin typeface="Times New Roman" panose="02020603050405020304" pitchFamily="18" charset="0"/>
              </a:rPr>
              <a:t>中属于高级特性，本质上看，环境是多个数据库的包装器。当一个或多个数据库在环境中打开后，环境可以为这些数据库提供多种子系统服务，例如</a:t>
            </a:r>
            <a:r>
              <a:rPr lang="zh-CN" altLang="en-GB" dirty="0">
                <a:solidFill>
                  <a:srgbClr val="FF0000"/>
                </a:solidFill>
                <a:latin typeface="Times New Roman" panose="02020603050405020304" pitchFamily="18" charset="0"/>
              </a:rPr>
              <a:t>多线</a:t>
            </a:r>
            <a:r>
              <a:rPr lang="en-GB" altLang="zh-CN" dirty="0">
                <a:solidFill>
                  <a:srgbClr val="FF0000"/>
                </a:solidFill>
                <a:latin typeface="Times New Roman" panose="02020603050405020304" pitchFamily="18" charset="0"/>
              </a:rPr>
              <a:t>/</a:t>
            </a:r>
            <a:r>
              <a:rPr lang="zh-CN" altLang="en-GB" dirty="0">
                <a:solidFill>
                  <a:srgbClr val="FF0000"/>
                </a:solidFill>
                <a:latin typeface="Times New Roman" panose="02020603050405020304" pitchFamily="18" charset="0"/>
              </a:rPr>
              <a:t>进程处理支持、事务处理支持、高性能支持、日志恢复支持</a:t>
            </a:r>
            <a:r>
              <a:rPr lang="zh-CN" altLang="en-GB" b="0" dirty="0">
                <a:latin typeface="Times New Roman" panose="02020603050405020304" pitchFamily="18" charset="0"/>
              </a:rPr>
              <a:t>等。</a:t>
            </a:r>
          </a:p>
          <a:p>
            <a:pPr eaLnBrk="1" hangingPunct="1">
              <a:lnSpc>
                <a:spcPct val="150000"/>
              </a:lnSpc>
            </a:pPr>
            <a:r>
              <a:rPr lang="en-GB" altLang="zh-CN" b="0" dirty="0">
                <a:latin typeface="Times New Roman" panose="02020603050405020304" pitchFamily="18" charset="0"/>
              </a:rPr>
              <a:t>DB</a:t>
            </a:r>
            <a:r>
              <a:rPr lang="zh-CN" altLang="en-GB" b="0" dirty="0">
                <a:latin typeface="Times New Roman" panose="02020603050405020304" pitchFamily="18" charset="0"/>
              </a:rPr>
              <a:t>中核心数据结构在使用前都要初始化，随后可以调用结构中的函数（指针）完成各种操</a:t>
            </a:r>
            <a:r>
              <a:rPr lang="zh-CN" altLang="en-US" b="0" dirty="0">
                <a:latin typeface="Times New Roman" panose="02020603050405020304" pitchFamily="18" charset="0"/>
              </a:rPr>
              <a:t>作，最后必须关闭数据结构。从设计思想的层面上看，这种设计方法是利用面向过程语言实现面对对象编程的一个典范。 </a:t>
            </a:r>
          </a:p>
        </p:txBody>
      </p:sp>
      <p:sp>
        <p:nvSpPr>
          <p:cNvPr id="2" name="标题 1">
            <a:extLst>
              <a:ext uri="{FF2B5EF4-FFF2-40B4-BE49-F238E27FC236}">
                <a16:creationId xmlns:a16="http://schemas.microsoft.com/office/drawing/2014/main" id="{072F9027-81B1-23D4-DE59-4D1ABD713C34}"/>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2A3E07CE-9CA6-8DE1-E60E-C4BD07D55451}"/>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19336" y="692696"/>
            <a:ext cx="10972800" cy="574675"/>
          </a:xfrm>
        </p:spPr>
        <p:txBody>
          <a:bodyPr/>
          <a:lstStyle/>
          <a:p>
            <a:pPr eaLnBrk="1" hangingPunct="1"/>
            <a:r>
              <a:rPr lang="nl-NL" altLang="zh-CN" sz="2800" dirty="0">
                <a:latin typeface="Times New Roman" panose="02020603050405020304" pitchFamily="18" charset="0"/>
              </a:rPr>
              <a:t>4.2 Berkeley DB</a:t>
            </a:r>
            <a:r>
              <a:rPr lang="zh-CN" altLang="en-GB" sz="2800" dirty="0">
                <a:latin typeface="Times New Roman" panose="02020603050405020304" pitchFamily="18" charset="0"/>
              </a:rPr>
              <a:t>的安装 </a:t>
            </a:r>
            <a:endParaRPr lang="zh-CN" altLang="en-US" sz="2800" dirty="0">
              <a:latin typeface="Times New Roman" panose="02020603050405020304" pitchFamily="18" charset="0"/>
            </a:endParaRPr>
          </a:p>
        </p:txBody>
      </p:sp>
      <p:sp>
        <p:nvSpPr>
          <p:cNvPr id="138243" name="Rectangle 3"/>
          <p:cNvSpPr>
            <a:spLocks noGrp="1" noChangeArrowheads="1"/>
          </p:cNvSpPr>
          <p:nvPr>
            <p:ph idx="1"/>
          </p:nvPr>
        </p:nvSpPr>
        <p:spPr>
          <a:xfrm>
            <a:off x="407368" y="1341438"/>
            <a:ext cx="11161240" cy="1511300"/>
          </a:xfrm>
        </p:spPr>
        <p:txBody>
          <a:bodyPr/>
          <a:lstStyle/>
          <a:p>
            <a:pPr eaLnBrk="1" hangingPunct="1"/>
            <a:r>
              <a:rPr lang="zh-CN" altLang="en-GB" dirty="0">
                <a:latin typeface="Times New Roman" panose="02020603050405020304" pitchFamily="18" charset="0"/>
              </a:rPr>
              <a:t>从</a:t>
            </a:r>
            <a:r>
              <a:rPr lang="nl-NL" altLang="zh-CN" dirty="0">
                <a:latin typeface="Times New Roman" panose="02020603050405020304" pitchFamily="18" charset="0"/>
              </a:rPr>
              <a:t>DB</a:t>
            </a:r>
            <a:r>
              <a:rPr lang="zh-CN" altLang="en-GB" dirty="0">
                <a:latin typeface="Times New Roman" panose="02020603050405020304" pitchFamily="18" charset="0"/>
              </a:rPr>
              <a:t>的官方站点</a:t>
            </a:r>
            <a:r>
              <a:rPr lang="en-US" altLang="zh-CN" dirty="0">
                <a:hlinkClick r:id="rId2"/>
              </a:rPr>
              <a:t>https://www.oracle.com/database/technologies/related/berkeleydb-downloads.html</a:t>
            </a:r>
            <a:r>
              <a:rPr lang="en-US" altLang="zh-CN" dirty="0"/>
              <a:t> </a:t>
            </a:r>
            <a:r>
              <a:rPr lang="zh-CN" altLang="en-US" dirty="0"/>
              <a:t>下载，</a:t>
            </a:r>
            <a:r>
              <a:rPr lang="zh-CN" altLang="en-US" dirty="0">
                <a:latin typeface="Times New Roman" panose="02020603050405020304" pitchFamily="18" charset="0"/>
              </a:rPr>
              <a:t>可以可以通过</a:t>
            </a:r>
            <a:r>
              <a:rPr lang="nl-NL" altLang="zh-CN" dirty="0">
                <a:latin typeface="Times New Roman" panose="02020603050405020304" pitchFamily="18" charset="0"/>
              </a:rPr>
              <a:t>http://www.sleepycat.com/</a:t>
            </a:r>
            <a:r>
              <a:rPr lang="zh-CN" altLang="en-GB" dirty="0">
                <a:latin typeface="Times New Roman" panose="02020603050405020304" pitchFamily="18" charset="0"/>
              </a:rPr>
              <a:t>下载最新的软件包</a:t>
            </a:r>
            <a:r>
              <a:rPr lang="nl-NL" altLang="zh-CN" dirty="0">
                <a:latin typeface="Times New Roman" panose="02020603050405020304" pitchFamily="18" charset="0"/>
              </a:rPr>
              <a:t>18.1.36</a:t>
            </a:r>
            <a:r>
              <a:rPr lang="zh-CN" altLang="nl-NL" dirty="0">
                <a:latin typeface="Times New Roman" panose="02020603050405020304" pitchFamily="18" charset="0"/>
              </a:rPr>
              <a:t>，</a:t>
            </a:r>
            <a:r>
              <a:rPr lang="zh-CN" altLang="en-GB" dirty="0">
                <a:latin typeface="Times New Roman" panose="02020603050405020304" pitchFamily="18" charset="0"/>
              </a:rPr>
              <a:t>解压到工作目录</a:t>
            </a:r>
            <a:r>
              <a:rPr lang="zh-CN" altLang="nl-NL" dirty="0">
                <a:latin typeface="Times New Roman" panose="02020603050405020304" pitchFamily="18" charset="0"/>
              </a:rPr>
              <a:t>，</a:t>
            </a:r>
            <a:r>
              <a:rPr lang="zh-CN" altLang="en-GB" dirty="0">
                <a:latin typeface="Times New Roman" panose="02020603050405020304" pitchFamily="18" charset="0"/>
              </a:rPr>
              <a:t>进入该目录</a:t>
            </a:r>
            <a:r>
              <a:rPr lang="zh-CN" altLang="nl-NL" dirty="0">
                <a:latin typeface="Times New Roman" panose="02020603050405020304" pitchFamily="18" charset="0"/>
              </a:rPr>
              <a:t>，</a:t>
            </a:r>
            <a:r>
              <a:rPr lang="zh-CN" altLang="en-GB" dirty="0">
                <a:latin typeface="Times New Roman" panose="02020603050405020304" pitchFamily="18" charset="0"/>
              </a:rPr>
              <a:t>依次执行下列三条命令即可。</a:t>
            </a:r>
            <a:endParaRPr lang="zh-CN" altLang="en-US" dirty="0">
              <a:latin typeface="Times New Roman" panose="02020603050405020304" pitchFamily="18" charset="0"/>
            </a:endParaRPr>
          </a:p>
        </p:txBody>
      </p:sp>
      <p:sp>
        <p:nvSpPr>
          <p:cNvPr id="138244" name="Text Box 4"/>
          <p:cNvSpPr txBox="1">
            <a:spLocks noChangeArrowheads="1"/>
          </p:cNvSpPr>
          <p:nvPr/>
        </p:nvSpPr>
        <p:spPr bwMode="auto">
          <a:xfrm>
            <a:off x="2351087" y="3140968"/>
            <a:ext cx="7489825" cy="13684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000000"/>
                </a:solidFill>
                <a:latin typeface="Times New Roman" panose="02020603050405020304" pitchFamily="18" charset="0"/>
                <a:ea typeface="宋体" panose="02010600030101010101" pitchFamily="2" charset="-122"/>
              </a:rPr>
              <a:t>../dist/configure</a:t>
            </a:r>
          </a:p>
          <a:p>
            <a:pPr algn="just" eaLnBrk="1" hangingPunct="1">
              <a:spcBef>
                <a:spcPct val="0"/>
              </a:spcBef>
              <a:buClrTx/>
              <a:buFontTx/>
              <a:buNone/>
            </a:pPr>
            <a:r>
              <a:rPr lang="en-US" altLang="zh-CN" b="0">
                <a:solidFill>
                  <a:srgbClr val="000000"/>
                </a:solidFill>
                <a:latin typeface="Times New Roman" panose="02020603050405020304" pitchFamily="18" charset="0"/>
                <a:ea typeface="宋体" panose="02010600030101010101" pitchFamily="2" charset="-122"/>
              </a:rPr>
              <a:t>make</a:t>
            </a:r>
          </a:p>
          <a:p>
            <a:pPr algn="just" eaLnBrk="1" hangingPunct="1">
              <a:spcBef>
                <a:spcPct val="0"/>
              </a:spcBef>
              <a:buClrTx/>
              <a:buFontTx/>
              <a:buNone/>
            </a:pPr>
            <a:r>
              <a:rPr lang="en-US" altLang="zh-CN" b="0">
                <a:solidFill>
                  <a:srgbClr val="000000"/>
                </a:solidFill>
                <a:latin typeface="Times New Roman" panose="02020603050405020304" pitchFamily="18" charset="0"/>
                <a:ea typeface="宋体" panose="02010600030101010101" pitchFamily="2" charset="-122"/>
              </a:rPr>
              <a:t>make install</a:t>
            </a:r>
            <a:endParaRPr lang="en-US" altLang="zh-CN" b="0">
              <a:solidFill>
                <a:srgbClr val="000000"/>
              </a:solidFill>
              <a:latin typeface="Arial" panose="020B060402020202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D699CEF1-9ACB-EA18-204E-209C7A07CC1E}"/>
              </a:ext>
            </a:extLst>
          </p:cNvPr>
          <p:cNvSpPr txBox="1"/>
          <p:nvPr/>
        </p:nvSpPr>
        <p:spPr>
          <a:xfrm>
            <a:off x="191344" y="82079"/>
            <a:ext cx="7992888"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en-GB" altLang="zh-CN" sz="2800" b="0" dirty="0">
                <a:solidFill>
                  <a:schemeClr val="tx1"/>
                </a:solidFill>
                <a:ea typeface="+mn-ea"/>
                <a:cs typeface="Times New Roman" panose="02020603050405020304" pitchFamily="18" charset="0"/>
              </a:rPr>
              <a:t>Berkeley DB</a:t>
            </a:r>
            <a:r>
              <a:rPr lang="zh-CN" altLang="en-GB" sz="2800" b="0" dirty="0">
                <a:solidFill>
                  <a:schemeClr val="tx1"/>
                </a:solidFill>
                <a:ea typeface="+mn-ea"/>
                <a:cs typeface="Times New Roman" panose="02020603050405020304" pitchFamily="18" charset="0"/>
              </a:rPr>
              <a:t>数据库 </a:t>
            </a:r>
            <a:endParaRPr lang="zh-CN" altLang="en-US" sz="2800" b="0" dirty="0">
              <a:solidFill>
                <a:schemeClr val="tx1"/>
              </a:solidFill>
              <a:ea typeface="+mn-ea"/>
              <a:cs typeface="Times New Roman" panose="02020603050405020304" pitchFamily="18" charset="0"/>
            </a:endParaRPr>
          </a:p>
        </p:txBody>
      </p:sp>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7328" y="1124744"/>
            <a:ext cx="10972800" cy="574675"/>
          </a:xfrm>
        </p:spPr>
        <p:txBody>
          <a:bodyPr/>
          <a:lstStyle/>
          <a:p>
            <a:pPr eaLnBrk="1" hangingPunct="1"/>
            <a:r>
              <a:rPr lang="en-GB" altLang="zh-CN" sz="2800" dirty="0">
                <a:latin typeface="Times New Roman" panose="02020603050405020304" pitchFamily="18" charset="0"/>
              </a:rPr>
              <a:t>1.2 </a:t>
            </a:r>
            <a:r>
              <a:rPr lang="zh-CN" altLang="en-GB" sz="2800" dirty="0">
                <a:latin typeface="Times New Roman" panose="02020603050405020304" pitchFamily="18" charset="0"/>
              </a:rPr>
              <a:t>嵌入式数据库的特点及分类 </a:t>
            </a:r>
            <a:endParaRPr lang="zh-CN" altLang="en-US" sz="2800" dirty="0">
              <a:latin typeface="Times New Roman" panose="02020603050405020304" pitchFamily="18" charset="0"/>
            </a:endParaRPr>
          </a:p>
        </p:txBody>
      </p:sp>
      <p:sp>
        <p:nvSpPr>
          <p:cNvPr id="62467" name="Rectangle 3"/>
          <p:cNvSpPr>
            <a:spLocks noGrp="1" noChangeArrowheads="1"/>
          </p:cNvSpPr>
          <p:nvPr>
            <p:ph idx="1"/>
          </p:nvPr>
        </p:nvSpPr>
        <p:spPr>
          <a:xfrm>
            <a:off x="983432" y="1844824"/>
            <a:ext cx="5256584" cy="2304256"/>
          </a:xfrm>
        </p:spPr>
        <p:txBody>
          <a:bodyPr/>
          <a:lstStyle/>
          <a:p>
            <a:pPr marL="0" indent="0" eaLnBrk="1" hangingPunct="1">
              <a:lnSpc>
                <a:spcPct val="200000"/>
              </a:lnSpc>
              <a:buNone/>
            </a:pPr>
            <a:r>
              <a:rPr lang="en-GB" altLang="zh-CN" dirty="0">
                <a:latin typeface="Times New Roman" panose="02020603050405020304" pitchFamily="18" charset="0"/>
              </a:rPr>
              <a:t>1.2.1 </a:t>
            </a:r>
            <a:r>
              <a:rPr lang="zh-CN" altLang="en-GB" dirty="0">
                <a:latin typeface="Times New Roman" panose="02020603050405020304" pitchFamily="18" charset="0"/>
              </a:rPr>
              <a:t>嵌入式数据库的特点 </a:t>
            </a:r>
          </a:p>
          <a:p>
            <a:pPr marL="0" indent="0" eaLnBrk="1" hangingPunct="1">
              <a:lnSpc>
                <a:spcPct val="200000"/>
              </a:lnSpc>
              <a:buNone/>
            </a:pPr>
            <a:r>
              <a:rPr lang="en-GB" altLang="zh-CN" dirty="0">
                <a:latin typeface="Times New Roman" panose="02020603050405020304" pitchFamily="18" charset="0"/>
              </a:rPr>
              <a:t>1.2.2 </a:t>
            </a:r>
            <a:r>
              <a:rPr lang="zh-CN" altLang="en-GB" dirty="0">
                <a:latin typeface="Times New Roman" panose="02020603050405020304" pitchFamily="18" charset="0"/>
              </a:rPr>
              <a:t>嵌入式数据库的分类 </a:t>
            </a:r>
            <a:endParaRPr lang="zh-CN" altLang="en-US" dirty="0">
              <a:latin typeface="Times New Roman" panose="02020603050405020304" pitchFamily="18" charset="0"/>
            </a:endParaRPr>
          </a:p>
        </p:txBody>
      </p:sp>
      <p:sp>
        <p:nvSpPr>
          <p:cNvPr id="2" name="文本框 1">
            <a:extLst>
              <a:ext uri="{FF2B5EF4-FFF2-40B4-BE49-F238E27FC236}">
                <a16:creationId xmlns:a16="http://schemas.microsoft.com/office/drawing/2014/main" id="{41B20DF2-F47E-EEF7-55F0-8087EF293552}"/>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119336" y="1439863"/>
            <a:ext cx="11953327" cy="4219996"/>
          </a:xfrm>
        </p:spPr>
        <p:txBody>
          <a:bodyPr/>
          <a:lstStyle/>
          <a:p>
            <a:pPr marL="0" indent="0" eaLnBrk="1" hangingPunct="1">
              <a:lnSpc>
                <a:spcPct val="150000"/>
              </a:lnSpc>
              <a:buNone/>
            </a:pPr>
            <a:r>
              <a:rPr lang="en-US" altLang="zh-CN" dirty="0">
                <a:latin typeface="Times New Roman" panose="02020603050405020304" pitchFamily="18" charset="0"/>
              </a:rPr>
              <a:t>1</a:t>
            </a:r>
            <a:r>
              <a:rPr lang="zh-CN" altLang="en-US" dirty="0">
                <a:latin typeface="Times New Roman" panose="02020603050405020304" pitchFamily="18" charset="0"/>
              </a:rPr>
              <a:t>）</a:t>
            </a:r>
            <a:r>
              <a:rPr lang="zh-CN" altLang="en-GB" dirty="0">
                <a:latin typeface="Times New Roman" panose="02020603050405020304" pitchFamily="18" charset="0"/>
              </a:rPr>
              <a:t>嵌入性</a:t>
            </a:r>
          </a:p>
          <a:p>
            <a:pPr lvl="1" algn="just" eaLnBrk="1" hangingPunct="1">
              <a:lnSpc>
                <a:spcPct val="150000"/>
              </a:lnSpc>
            </a:pPr>
            <a:r>
              <a:rPr lang="zh-CN" altLang="en-GB" sz="2330" b="0" dirty="0">
                <a:latin typeface="Times New Roman" panose="02020603050405020304" pitchFamily="18" charset="0"/>
              </a:rPr>
              <a:t>是嵌入式数据库的</a:t>
            </a:r>
            <a:r>
              <a:rPr lang="zh-CN" altLang="en-GB" sz="2330" dirty="0">
                <a:solidFill>
                  <a:srgbClr val="FF0000"/>
                </a:solidFill>
                <a:latin typeface="Times New Roman" panose="02020603050405020304" pitchFamily="18" charset="0"/>
              </a:rPr>
              <a:t>基本特性</a:t>
            </a:r>
            <a:r>
              <a:rPr lang="zh-CN" altLang="en-GB" sz="2330" b="0" dirty="0">
                <a:latin typeface="Times New Roman" panose="02020603050405020304" pitchFamily="18" charset="0"/>
              </a:rPr>
              <a:t>。嵌入式数据库不仅可以嵌入到其他的软件当中，也可以嵌入到硬件设备当中。</a:t>
            </a:r>
          </a:p>
          <a:p>
            <a:pPr lvl="1" algn="just" eaLnBrk="1" hangingPunct="1">
              <a:lnSpc>
                <a:spcPct val="150000"/>
              </a:lnSpc>
            </a:pPr>
            <a:r>
              <a:rPr lang="zh-CN" altLang="en-GB" sz="2330" b="0" dirty="0">
                <a:latin typeface="Times New Roman" panose="02020603050405020304" pitchFamily="18" charset="0"/>
              </a:rPr>
              <a:t>例如</a:t>
            </a:r>
            <a:r>
              <a:rPr lang="zh-CN" altLang="en-US" sz="2330" b="0" dirty="0">
                <a:latin typeface="Times New Roman" panose="02020603050405020304" pitchFamily="18" charset="0"/>
              </a:rPr>
              <a:t>有的</a:t>
            </a:r>
            <a:r>
              <a:rPr lang="zh-CN" altLang="en-GB" sz="2330" b="0" dirty="0">
                <a:latin typeface="Times New Roman" panose="02020603050405020304" pitchFamily="18" charset="0"/>
              </a:rPr>
              <a:t>嵌入式数据库以</a:t>
            </a:r>
            <a:r>
              <a:rPr lang="zh-CN" altLang="en-GB" sz="2330" dirty="0">
                <a:solidFill>
                  <a:srgbClr val="FF0000"/>
                </a:solidFill>
                <a:latin typeface="Times New Roman" panose="02020603050405020304" pitchFamily="18" charset="0"/>
              </a:rPr>
              <a:t>组件的形式</a:t>
            </a:r>
            <a:r>
              <a:rPr lang="zh-CN" altLang="en-GB" sz="2330" b="0" dirty="0">
                <a:latin typeface="Times New Roman" panose="02020603050405020304" pitchFamily="18" charset="0"/>
              </a:rPr>
              <a:t>存在，并发布给客户，客户只需要像调用自己定义的函数那样调用相应的函数就可以创建表、插入删除数据等常规的数据库操作。</a:t>
            </a:r>
          </a:p>
          <a:p>
            <a:pPr lvl="1" algn="just" eaLnBrk="1" hangingPunct="1">
              <a:lnSpc>
                <a:spcPct val="150000"/>
              </a:lnSpc>
            </a:pPr>
            <a:r>
              <a:rPr lang="zh-CN" altLang="en-GB" sz="2330" b="0" dirty="0">
                <a:latin typeface="Times New Roman" panose="02020603050405020304" pitchFamily="18" charset="0"/>
              </a:rPr>
              <a:t>客户在自己的产品发布时，可以将</a:t>
            </a:r>
            <a:r>
              <a:rPr lang="zh-CN" altLang="en-US" sz="2330" b="0" dirty="0">
                <a:latin typeface="Times New Roman" panose="02020603050405020304" pitchFamily="18" charset="0"/>
              </a:rPr>
              <a:t>嵌入式</a:t>
            </a:r>
            <a:r>
              <a:rPr lang="zh-CN" altLang="en-GB" sz="2330" b="0" dirty="0">
                <a:latin typeface="Times New Roman" panose="02020603050405020304" pitchFamily="18" charset="0"/>
              </a:rPr>
              <a:t>数据库</a:t>
            </a:r>
            <a:r>
              <a:rPr lang="zh-CN" altLang="en-GB" sz="2330" dirty="0">
                <a:solidFill>
                  <a:srgbClr val="FF0000"/>
                </a:solidFill>
                <a:latin typeface="Times New Roman" panose="02020603050405020304" pitchFamily="18" charset="0"/>
              </a:rPr>
              <a:t>编译到自己的产品内</a:t>
            </a:r>
            <a:r>
              <a:rPr lang="zh-CN" altLang="en-GB" sz="2330" b="0" dirty="0">
                <a:latin typeface="Times New Roman" panose="02020603050405020304" pitchFamily="18" charset="0"/>
              </a:rPr>
              <a:t>，变成自己产品的一部分，最终用户是感受不到数据库的存在的，也不用特意去维护数据库。</a:t>
            </a:r>
            <a:endParaRPr lang="zh-CN" altLang="en-US" sz="2330" b="0" dirty="0">
              <a:latin typeface="Times New Roman" panose="02020603050405020304" pitchFamily="18" charset="0"/>
            </a:endParaRPr>
          </a:p>
        </p:txBody>
      </p:sp>
      <p:sp>
        <p:nvSpPr>
          <p:cNvPr id="2" name="标题 1">
            <a:extLst>
              <a:ext uri="{FF2B5EF4-FFF2-40B4-BE49-F238E27FC236}">
                <a16:creationId xmlns:a16="http://schemas.microsoft.com/office/drawing/2014/main" id="{A42B2339-84B0-9CA1-38A5-2D892A54683C}"/>
              </a:ext>
            </a:extLst>
          </p:cNvPr>
          <p:cNvSpPr>
            <a:spLocks noGrp="1"/>
          </p:cNvSpPr>
          <p:nvPr>
            <p:ph type="title"/>
          </p:nvPr>
        </p:nvSpPr>
        <p:spPr/>
        <p:txBody>
          <a:bodyPr/>
          <a:lstStyle/>
          <a:p>
            <a:r>
              <a:rPr lang="en-US" altLang="zh-CN" dirty="0"/>
              <a:t> </a:t>
            </a:r>
            <a:endParaRPr lang="zh-CN" altLang="en-US" dirty="0"/>
          </a:p>
        </p:txBody>
      </p:sp>
      <p:sp>
        <p:nvSpPr>
          <p:cNvPr id="3" name="文本框 2">
            <a:extLst>
              <a:ext uri="{FF2B5EF4-FFF2-40B4-BE49-F238E27FC236}">
                <a16:creationId xmlns:a16="http://schemas.microsoft.com/office/drawing/2014/main" id="{45D6DA62-8353-F51A-E6F3-A10069960074}"/>
              </a:ext>
            </a:extLst>
          </p:cNvPr>
          <p:cNvSpPr txBox="1"/>
          <p:nvPr/>
        </p:nvSpPr>
        <p:spPr>
          <a:xfrm>
            <a:off x="191344" y="82079"/>
            <a:ext cx="6768752" cy="523220"/>
          </a:xfrm>
          <a:prstGeom prst="rect">
            <a:avLst/>
          </a:prstGeom>
          <a:noFill/>
        </p:spPr>
        <p:txBody>
          <a:bodyPr wrap="square">
            <a:spAutoFit/>
          </a:bodyPr>
          <a:lstStyle/>
          <a:p>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zh-CN" altLang="en-US" sz="2800" b="0" dirty="0">
                <a:solidFill>
                  <a:schemeClr val="tx1"/>
                </a:solidFill>
                <a:ea typeface="+mn-ea"/>
                <a:cs typeface="Times New Roman" panose="02020603050405020304" pitchFamily="18" charset="0"/>
              </a:rPr>
              <a:t>数据库原理与应用</a:t>
            </a:r>
            <a:r>
              <a:rPr lang="en-US" altLang="zh-CN" sz="2800" b="0" dirty="0">
                <a:solidFill>
                  <a:schemeClr val="tx1"/>
                </a:solidFill>
                <a:ea typeface="+mn-ea"/>
                <a:cs typeface="Times New Roman" panose="02020603050405020304" pitchFamily="18" charset="0"/>
              </a:rPr>
              <a:t>—</a:t>
            </a:r>
            <a:r>
              <a:rPr lang="zh-CN" altLang="en-US" sz="2800" b="0" dirty="0">
                <a:solidFill>
                  <a:schemeClr val="tx1"/>
                </a:solidFill>
                <a:ea typeface="+mn-ea"/>
                <a:cs typeface="Times New Roman" panose="02020603050405020304" pitchFamily="18" charset="0"/>
              </a:rPr>
              <a:t>概述</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5" name="文本框 4">
            <a:extLst>
              <a:ext uri="{FF2B5EF4-FFF2-40B4-BE49-F238E27FC236}">
                <a16:creationId xmlns:a16="http://schemas.microsoft.com/office/drawing/2014/main" id="{BC2F0A19-14D4-D138-590E-937896E3163D}"/>
              </a:ext>
            </a:extLst>
          </p:cNvPr>
          <p:cNvSpPr txBox="1"/>
          <p:nvPr/>
        </p:nvSpPr>
        <p:spPr>
          <a:xfrm>
            <a:off x="121146" y="643993"/>
            <a:ext cx="6097218" cy="714747"/>
          </a:xfrm>
          <a:prstGeom prst="rect">
            <a:avLst/>
          </a:prstGeom>
          <a:noFill/>
        </p:spPr>
        <p:txBody>
          <a:bodyPr wrap="square">
            <a:spAutoFit/>
          </a:bodyPr>
          <a:lstStyle/>
          <a:p>
            <a:pPr marL="0" indent="0" eaLnBrk="1" hangingPunct="1">
              <a:lnSpc>
                <a:spcPct val="200000"/>
              </a:lnSpc>
              <a:buNone/>
            </a:pPr>
            <a:r>
              <a:rPr lang="en-GB" altLang="zh-CN" dirty="0">
                <a:solidFill>
                  <a:schemeClr val="tx1"/>
                </a:solidFill>
                <a:latin typeface="Times New Roman" panose="02020603050405020304" pitchFamily="18" charset="0"/>
              </a:rPr>
              <a:t>1.2.1 </a:t>
            </a:r>
            <a:r>
              <a:rPr lang="zh-CN" altLang="en-GB" dirty="0">
                <a:solidFill>
                  <a:schemeClr val="tx1"/>
                </a:solidFill>
                <a:latin typeface="Times New Roman" panose="02020603050405020304" pitchFamily="18" charset="0"/>
              </a:rPr>
              <a:t>嵌入式数据库的特点 </a:t>
            </a:r>
          </a:p>
        </p:txBody>
      </p:sp>
    </p:spTree>
  </p:cSld>
  <p:clrMapOvr>
    <a:masterClrMapping/>
  </p:clrMapOvr>
  <p:transition>
    <p:strips/>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d417e37-b684-46f7-80f1-060d958e9977"/>
  <p:tag name="COMMONDATA" val="eyJoZGlkIjoiMjJkMzQ0MzM0NDA0YWU2ZjNmMzUyYTdlZDAzYmNkMTkifQ=="/>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gdouzxd2</Template>
  <TotalTime>233</TotalTime>
  <Words>8939</Words>
  <Application>Microsoft Office PowerPoint</Application>
  <PresentationFormat>宽屏</PresentationFormat>
  <Paragraphs>633</Paragraphs>
  <Slides>75</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75</vt:i4>
      </vt:variant>
    </vt:vector>
  </HeadingPairs>
  <TitlesOfParts>
    <vt:vector size="81" baseType="lpstr">
      <vt:lpstr>华文楷体</vt:lpstr>
      <vt:lpstr>楷体</vt:lpstr>
      <vt:lpstr>Arial</vt:lpstr>
      <vt:lpstr>Times New Roman</vt:lpstr>
      <vt:lpstr>Wingdings</vt:lpstr>
      <vt:lpstr>zxd01</vt:lpstr>
      <vt:lpstr>第七章 嵌入式数据库原理与应用 </vt:lpstr>
      <vt:lpstr>内容提要:</vt:lpstr>
      <vt:lpstr> </vt:lpstr>
      <vt:lpstr> </vt:lpstr>
      <vt:lpstr> </vt:lpstr>
      <vt:lpstr> </vt:lpstr>
      <vt:lpstr> </vt:lpstr>
      <vt:lpstr>1.2 嵌入式数据库的特点及分类 </vt:lpstr>
      <vt:lpstr> </vt:lpstr>
      <vt:lpstr> </vt:lpstr>
      <vt:lpstr> </vt:lpstr>
      <vt:lpstr> </vt:lpstr>
      <vt:lpstr> </vt:lpstr>
      <vt:lpstr>开源数据库性能对比表</vt:lpstr>
      <vt:lpstr>1.3 嵌入式数据库的应用 </vt:lpstr>
      <vt:lpstr> </vt:lpstr>
      <vt:lpstr> </vt:lpstr>
      <vt:lpstr> </vt:lpstr>
      <vt:lpstr>2  SQLite数据库</vt:lpstr>
      <vt:lpstr>2.1 SQLite数据库概述</vt:lpstr>
      <vt:lpstr> </vt:lpstr>
      <vt:lpstr> </vt:lpstr>
      <vt:lpstr> </vt:lpstr>
      <vt:lpstr> </vt:lpstr>
      <vt:lpstr> </vt:lpstr>
      <vt:lpstr>SQLite接受的数据类型（扩展）</vt:lpstr>
      <vt:lpstr>SQLite数据类型的兼容性</vt:lpstr>
      <vt:lpstr>2.2 SQLite数据库的安装 </vt:lpstr>
      <vt:lpstr> </vt:lpstr>
      <vt:lpstr>2.3 SQLite数据库基本命令 </vt:lpstr>
      <vt:lpstr> </vt:lpstr>
      <vt:lpstr> </vt:lpstr>
      <vt:lpstr> </vt:lpstr>
      <vt:lpstr>PowerPoint 演示文稿</vt:lpstr>
      <vt:lpstr> </vt:lpstr>
      <vt:lpstr> </vt:lpstr>
      <vt:lpstr> </vt:lpstr>
      <vt:lpstr> </vt:lpstr>
      <vt:lpstr> </vt:lpstr>
      <vt:lpstr> </vt:lpstr>
      <vt:lpstr> </vt:lpstr>
      <vt:lpstr> </vt:lpstr>
      <vt:lpstr> </vt:lpstr>
      <vt:lpstr> </vt:lpstr>
      <vt:lpstr>2.5 SQLite的API函数 </vt:lpstr>
      <vt:lpstr> </vt:lpstr>
      <vt:lpstr> </vt:lpstr>
      <vt:lpstr> </vt:lpstr>
      <vt:lpstr> </vt:lpstr>
      <vt:lpstr> </vt:lpstr>
      <vt:lpstr> </vt:lpstr>
      <vt:lpstr>2.6 SQLite实例分析 </vt:lpstr>
      <vt:lpstr> </vt:lpstr>
      <vt:lpstr> </vt:lpstr>
      <vt:lpstr> </vt:lpstr>
      <vt:lpstr> </vt:lpstr>
      <vt:lpstr> </vt:lpstr>
      <vt:lpstr>2.7 SQLite数据库的移植</vt:lpstr>
      <vt:lpstr> </vt:lpstr>
      <vt:lpstr> </vt:lpstr>
      <vt:lpstr>3 mSQL数据库</vt:lpstr>
      <vt:lpstr> </vt:lpstr>
      <vt:lpstr> </vt:lpstr>
      <vt:lpstr> </vt:lpstr>
      <vt:lpstr> </vt:lpstr>
      <vt:lpstr> </vt:lpstr>
      <vt:lpstr>3.4 mSQL数据库的使用 </vt:lpstr>
      <vt:lpstr> </vt:lpstr>
      <vt:lpstr>4 Berkeley DB数据库 </vt:lpstr>
      <vt:lpstr>4.1 Berkeley DB简介 </vt:lpstr>
      <vt:lpstr> </vt:lpstr>
      <vt:lpstr> </vt:lpstr>
      <vt:lpstr> </vt:lpstr>
      <vt:lpstr> </vt:lpstr>
      <vt:lpstr>4.2 Berkeley DB的安装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朱旭东</dc:creator>
  <cp:lastModifiedBy>大 祝</cp:lastModifiedBy>
  <cp:revision>353</cp:revision>
  <dcterms:created xsi:type="dcterms:W3CDTF">2113-01-01T00:00:00Z</dcterms:created>
  <dcterms:modified xsi:type="dcterms:W3CDTF">2024-11-04T03:31:35Z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8D2F52B680034EE5A7BCA862332EAC61</vt:lpwstr>
  </property>
  <property fmtid="{D5CDD505-2E9C-101B-9397-08002B2CF9AE}" pid="3" name="KSOProductBuildVer">
    <vt:lpwstr>2052-12.1.0.15933</vt:lpwstr>
  </property>
</Properties>
</file>