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615" r:id="rId2"/>
    <p:sldId id="614" r:id="rId3"/>
    <p:sldId id="616" r:id="rId4"/>
    <p:sldId id="617" r:id="rId5"/>
    <p:sldId id="618" r:id="rId6"/>
    <p:sldId id="817" r:id="rId7"/>
    <p:sldId id="818" r:id="rId8"/>
    <p:sldId id="619" r:id="rId9"/>
    <p:sldId id="816" r:id="rId10"/>
    <p:sldId id="621" r:id="rId11"/>
    <p:sldId id="622" r:id="rId12"/>
    <p:sldId id="625" r:id="rId13"/>
    <p:sldId id="623" r:id="rId14"/>
    <p:sldId id="624" r:id="rId15"/>
    <p:sldId id="256" r:id="rId16"/>
    <p:sldId id="805" r:id="rId17"/>
    <p:sldId id="804" r:id="rId18"/>
    <p:sldId id="797" r:id="rId19"/>
    <p:sldId id="798" r:id="rId20"/>
    <p:sldId id="800" r:id="rId21"/>
    <p:sldId id="799" r:id="rId22"/>
    <p:sldId id="801" r:id="rId23"/>
    <p:sldId id="802" r:id="rId24"/>
    <p:sldId id="806" r:id="rId25"/>
    <p:sldId id="807" r:id="rId26"/>
    <p:sldId id="808" r:id="rId27"/>
    <p:sldId id="809" r:id="rId28"/>
    <p:sldId id="810" r:id="rId29"/>
    <p:sldId id="803" r:id="rId30"/>
    <p:sldId id="811" r:id="rId31"/>
    <p:sldId id="812" r:id="rId32"/>
    <p:sldId id="813" r:id="rId33"/>
    <p:sldId id="814" r:id="rId34"/>
    <p:sldId id="815" r:id="rId35"/>
    <p:sldId id="819" r:id="rId36"/>
  </p:sldIdLst>
  <p:sldSz cx="12192000" cy="6858000"/>
  <p:notesSz cx="6858000" cy="9144000"/>
  <p:custDataLst>
    <p:tags r:id="rId38"/>
  </p:custDataLst>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varScale="1">
        <p:scale>
          <a:sx n="85" d="100"/>
          <a:sy n="85" d="100"/>
        </p:scale>
        <p:origin x="124" y="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公共网关接口（Common Gateway Interface，CGI）CGI 应用程序能与浏览器进行交互，还可通过数据API与数据库服务器等外部数据源进行通信，从数据库服务器中获取数据。</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掉电模式：外部晶振，CPU，定时器，串口全部停止工作，只有外部中断继续工作</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（1）led_on.o : led_on.S 指定使用 led_on.S 源文件得到 led_on.o 这个 obj 文件，</a:t>
            </a:r>
          </a:p>
          <a:p>
            <a:r>
              <a:rPr lang="zh-CN" altLang="en-US"/>
              <a:t>后续用于连接称为 led_on.bin 文件；</a:t>
            </a:r>
          </a:p>
          <a:p>
            <a:r>
              <a:rPr lang="zh-CN" altLang="en-US"/>
              <a:t>（2）arm-linux-gcc 命令，用于编译 led_on.S 源文件；</a:t>
            </a:r>
          </a:p>
          <a:p>
            <a:r>
              <a:rPr lang="zh-CN" altLang="en-US"/>
              <a:t>（3）arm-linux-ld 连接命令，这里跟 -Ttext 选项，指定了代码段开始的位置</a:t>
            </a:r>
          </a:p>
          <a:p>
            <a:r>
              <a:rPr lang="zh-CN" altLang="en-US"/>
              <a:t>是 0x20000000，并且-o 选项指定输出 led_on.elf 文件；</a:t>
            </a:r>
          </a:p>
          <a:p>
            <a:r>
              <a:rPr lang="zh-CN" altLang="en-US"/>
              <a:t>（4）arm-linux-objcopy 命令，使用-O 选项，指定将原来的 led_on.elf 可执行</a:t>
            </a:r>
          </a:p>
          <a:p>
            <a:r>
              <a:rPr lang="zh-CN" altLang="en-US"/>
              <a:t>文件转换为二进制格式；</a:t>
            </a:r>
          </a:p>
          <a:p>
            <a:r>
              <a:rPr lang="zh-CN" altLang="en-US"/>
              <a:t>（5）arm-linux-objdump 命令，使用-D 选项，指定查看 led_on.elf 文件的反</a:t>
            </a:r>
          </a:p>
          <a:p>
            <a:r>
              <a:rPr lang="zh-CN" altLang="en-US"/>
              <a:t>汇编代码信息，并保存到 led_on.dis 文件中；</a:t>
            </a:r>
          </a:p>
          <a:p>
            <a:r>
              <a:rPr lang="zh-CN" altLang="en-US"/>
              <a:t>（6）clean 表示 make clean 命令需要执行的动作，这里使用 rm 命令，删除</a:t>
            </a:r>
          </a:p>
          <a:p>
            <a:r>
              <a:rPr lang="zh-CN" altLang="en-US"/>
              <a:t>所有后缀为.o .elf .bin .dis 的文件，显然这都是前面步骤生成过的文件</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8473" y="-13855"/>
            <a:ext cx="9210817" cy="892175"/>
          </a:xfr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37240" y="304800"/>
            <a:ext cx="28194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31371" y="260648"/>
            <a:ext cx="8255000" cy="60960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111"/>
            <a:ext cx="9120336" cy="892175"/>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508000" y="1412876"/>
            <a:ext cx="5537200" cy="49879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248400" y="1412876"/>
            <a:ext cx="5537200" cy="49879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5343"/>
            <a:ext cx="9192344" cy="892175"/>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508000" y="1412876"/>
            <a:ext cx="11277600" cy="4987925"/>
          </a:xfrm>
        </p:spPr>
        <p:txBody>
          <a:bodyPr/>
          <a:lstStyle/>
          <a:p>
            <a:pPr lvl="0"/>
            <a:r>
              <a:rPr lang="zh-CN" altLang="en-US" noProof="0"/>
              <a:t>单击图标添加表格</a:t>
            </a:r>
          </a:p>
        </p:txBody>
      </p:sp>
      <p:sp>
        <p:nvSpPr>
          <p:cNvPr id="4"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73" y="-13855"/>
            <a:ext cx="9210817" cy="892175"/>
          </a:xfrm>
        </p:spPr>
        <p:txBody>
          <a:bodyPr/>
          <a:lstStyle/>
          <a:p>
            <a:r>
              <a:rPr lang="zh-CN" altLang="en-US"/>
              <a:t>单击此处编辑母版标题样式</a:t>
            </a:r>
          </a:p>
        </p:txBody>
      </p:sp>
      <p:sp>
        <p:nvSpPr>
          <p:cNvPr id="3" name="内容占位符 2"/>
          <p:cNvSpPr>
            <a:spLocks noGrp="1"/>
          </p:cNvSpPr>
          <p:nvPr>
            <p:ph idx="1"/>
          </p:nvPr>
        </p:nvSpPr>
        <p:spPr>
          <a:xfrm>
            <a:off x="263525" y="1066800"/>
            <a:ext cx="11664950" cy="5334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8473" y="-13855"/>
            <a:ext cx="9210817" cy="892175"/>
          </a:xfrm>
        </p:spPr>
        <p:txBody>
          <a:bodyPr/>
          <a:lstStyle/>
          <a:p>
            <a:r>
              <a:rPr lang="zh-CN" altLang="en-US"/>
              <a:t>单击此处编辑母版标题样式</a:t>
            </a:r>
          </a:p>
        </p:txBody>
      </p:sp>
      <p:sp>
        <p:nvSpPr>
          <p:cNvPr id="3" name="内容占位符 2"/>
          <p:cNvSpPr>
            <a:spLocks noGrp="1"/>
          </p:cNvSpPr>
          <p:nvPr>
            <p:ph sz="half" idx="1"/>
          </p:nvPr>
        </p:nvSpPr>
        <p:spPr>
          <a:xfrm>
            <a:off x="508000" y="1412876"/>
            <a:ext cx="553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248400" y="1412876"/>
            <a:ext cx="553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 y="15280"/>
            <a:ext cx="9192344" cy="868958"/>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8473" y="-13855"/>
            <a:ext cx="9210817" cy="892175"/>
          </a:xfrm>
        </p:spPr>
        <p:txBody>
          <a:bodyPr/>
          <a:lstStyle/>
          <a:p>
            <a:r>
              <a:rPr lang="zh-CN" altLang="en-US"/>
              <a:t>单击此处编辑母版标题样式</a:t>
            </a:r>
          </a:p>
        </p:txBody>
      </p:sp>
      <p:sp>
        <p:nvSpPr>
          <p:cNvPr id="3" name="Rectangle 6"/>
          <p:cNvSpPr>
            <a:spLocks noGrp="1" noChangeArrowheads="1"/>
          </p:cNvSpPr>
          <p:nvPr>
            <p:ph type="sldNum" sz="quarter" idx="10"/>
          </p:nvPr>
        </p:nvSpPr>
        <p:spPr/>
        <p:txBody>
          <a:bodyPr/>
          <a:lstStyle>
            <a:lvl1pPr algn="ct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fld id="{CA4B7161-DE1A-47BF-B441-084D071EC48D}" type="slidenum">
              <a:rPr lang="zh-CN" altLang="en-US" smtClean="0"/>
              <a:t>‹#›</a:t>
            </a:fld>
            <a:endParaRPr lang="zh-CN" altLang="en-US"/>
          </a:p>
        </p:txBody>
      </p:sp>
    </p:spTree>
  </p:cSld>
  <p:clrMapOvr>
    <a:masterClrMapping/>
  </p:clrMapOvr>
  <p:transition spd="med">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Rectangle 9"/>
          <p:cNvSpPr>
            <a:spLocks noChangeArrowheads="1"/>
          </p:cNvSpPr>
          <p:nvPr/>
        </p:nvSpPr>
        <p:spPr bwMode="auto">
          <a:xfrm>
            <a:off x="0" y="6453188"/>
            <a:ext cx="12192000" cy="404812"/>
          </a:xfrm>
          <a:prstGeom prst="rect">
            <a:avLst/>
          </a:prstGeom>
          <a:gradFill rotWithShape="1">
            <a:gsLst>
              <a:gs pos="0">
                <a:schemeClr val="bg1"/>
              </a:gs>
              <a:gs pos="100000">
                <a:schemeClr val="accent2"/>
              </a:gs>
            </a:gsLst>
            <a:lin ang="5400000" scaled="1"/>
          </a:gradFill>
          <a:ln>
            <a:noFill/>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z="2800" dirty="0">
              <a:latin typeface="华文行楷" panose="02010800040101010101" pitchFamily="2" charset="-122"/>
              <a:ea typeface="华文行楷" panose="02010800040101010101" pitchFamily="2" charset="-122"/>
            </a:endParaRPr>
          </a:p>
        </p:txBody>
      </p:sp>
      <p:sp>
        <p:nvSpPr>
          <p:cNvPr id="2" name="Rectangle 2"/>
          <p:cNvSpPr>
            <a:spLocks noGrp="1" noChangeArrowheads="1"/>
          </p:cNvSpPr>
          <p:nvPr>
            <p:ph type="title"/>
          </p:nvPr>
        </p:nvSpPr>
        <p:spPr bwMode="auto">
          <a:xfrm>
            <a:off x="-19050" y="-14288"/>
            <a:ext cx="9786938" cy="89217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8" name="Rectangle 3"/>
          <p:cNvSpPr>
            <a:spLocks noGrp="1" noChangeArrowheads="1"/>
          </p:cNvSpPr>
          <p:nvPr>
            <p:ph type="body" idx="1"/>
          </p:nvPr>
        </p:nvSpPr>
        <p:spPr bwMode="auto">
          <a:xfrm>
            <a:off x="263525" y="1052513"/>
            <a:ext cx="11664950"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8591550" y="6400800"/>
            <a:ext cx="360045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400" b="1">
                <a:solidFill>
                  <a:srgbClr val="FF3300"/>
                </a:solidFill>
                <a:effectLst/>
                <a:latin typeface="楷体" panose="02010609060101010101" pitchFamily="49" charset="-122"/>
                <a:ea typeface="楷体" panose="02010609060101010101" pitchFamily="49" charset="-122"/>
              </a:defRPr>
            </a:lvl1pPr>
          </a:lstStyle>
          <a:p>
            <a:fld id="{CA4B7161-DE1A-47BF-B441-084D071EC48D}" type="slidenum">
              <a:rPr lang="zh-CN" altLang="en-US" smtClean="0"/>
              <a:t>‹#›</a:t>
            </a:fld>
            <a:endParaRPr lang="zh-CN" altLang="en-US"/>
          </a:p>
        </p:txBody>
      </p:sp>
      <p:pic>
        <p:nvPicPr>
          <p:cNvPr id="3" name="内容占位符 16" descr="校徽加字"/>
          <p:cNvPicPr>
            <a:picLocks noChangeAspect="1" noChangeArrowheads="1"/>
          </p:cNvPicPr>
          <p:nvPr>
            <p:custDataLst>
              <p:tags r:id="rId15"/>
            </p:custDataLst>
          </p:nvPr>
        </p:nvPicPr>
        <p:blipFill>
          <a:blip r:embed="rId17" cstate="print">
            <a:extLst>
              <a:ext uri="{28A0092B-C50C-407E-A947-70E740481C1C}">
                <a14:useLocalDpi xmlns:a14="http://schemas.microsoft.com/office/drawing/2010/main" val="0"/>
              </a:ext>
            </a:extLst>
          </a:blip>
          <a:srcRect t="37328" b="37181"/>
          <a:stretch>
            <a:fillRect/>
          </a:stretch>
        </p:blipFill>
        <p:spPr bwMode="auto">
          <a:xfrm>
            <a:off x="8975725" y="0"/>
            <a:ext cx="321627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内容占位符 25" descr="校训"/>
          <p:cNvPicPr>
            <a:picLocks noChangeAspect="1" noChangeArrowheads="1"/>
          </p:cNvPicPr>
          <p:nvPr>
            <p:custDataLst>
              <p:tags r:id="rId16"/>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22225" y="6345238"/>
            <a:ext cx="25209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diamond/>
  </p:transition>
  <p:txStyles>
    <p:titleStyle>
      <a:lvl1pPr algn="l"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cs typeface="+mj-cs"/>
        </a:defRPr>
      </a:lvl1pPr>
      <a:lvl2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2pPr>
      <a:lvl3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3pPr>
      <a:lvl4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4pPr>
      <a:lvl5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3200" b="1">
          <a:solidFill>
            <a:srgbClr val="000099"/>
          </a:solidFill>
          <a:latin typeface="Times New Roman" panose="02020603050405020304" pitchFamily="18" charset="0"/>
          <a:ea typeface="幼圆" pitchFamily="49" charset="-122"/>
        </a:defRPr>
      </a:lvl6pPr>
      <a:lvl7pPr marL="914400" algn="l" rtl="0" eaLnBrk="1" fontAlgn="base" hangingPunct="1">
        <a:spcBef>
          <a:spcPct val="0"/>
        </a:spcBef>
        <a:spcAft>
          <a:spcPct val="0"/>
        </a:spcAft>
        <a:defRPr sz="3200" b="1">
          <a:solidFill>
            <a:srgbClr val="000099"/>
          </a:solidFill>
          <a:latin typeface="Times New Roman" panose="02020603050405020304" pitchFamily="18" charset="0"/>
          <a:ea typeface="幼圆" pitchFamily="49" charset="-122"/>
        </a:defRPr>
      </a:lvl7pPr>
      <a:lvl8pPr marL="1371600" algn="l" rtl="0" eaLnBrk="1" fontAlgn="base" hangingPunct="1">
        <a:spcBef>
          <a:spcPct val="0"/>
        </a:spcBef>
        <a:spcAft>
          <a:spcPct val="0"/>
        </a:spcAft>
        <a:defRPr sz="3200" b="1">
          <a:solidFill>
            <a:srgbClr val="000099"/>
          </a:solidFill>
          <a:latin typeface="Times New Roman" panose="02020603050405020304" pitchFamily="18" charset="0"/>
          <a:ea typeface="幼圆" pitchFamily="49" charset="-122"/>
        </a:defRPr>
      </a:lvl8pPr>
      <a:lvl9pPr marL="1828800" algn="l" rtl="0" eaLnBrk="1" fontAlgn="base" hangingPunct="1">
        <a:spcBef>
          <a:spcPct val="0"/>
        </a:spcBef>
        <a:spcAft>
          <a:spcPct val="0"/>
        </a:spcAft>
        <a:defRPr sz="3200" b="1">
          <a:solidFill>
            <a:srgbClr val="000099"/>
          </a:solidFill>
          <a:latin typeface="Times New Roman" panose="02020603050405020304" pitchFamily="18" charset="0"/>
          <a:ea typeface="幼圆" pitchFamily="49" charset="-122"/>
        </a:defRPr>
      </a:lvl9pPr>
    </p:titleStyle>
    <p:bodyStyle>
      <a:lvl1pPr marL="342900" indent="-342900" algn="l" rtl="0" eaLnBrk="1" fontAlgn="base" hangingPunct="1">
        <a:lnSpc>
          <a:spcPct val="150000"/>
        </a:lnSpc>
        <a:spcBef>
          <a:spcPct val="20000"/>
        </a:spcBef>
        <a:spcAft>
          <a:spcPct val="0"/>
        </a:spcAft>
        <a:buBlip>
          <a:blip r:embed="rId19"/>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5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lnSpc>
          <a:spcPct val="150000"/>
        </a:lnSpc>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lnSpc>
          <a:spcPct val="150000"/>
        </a:lnSpc>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lnSpc>
          <a:spcPct val="150000"/>
        </a:lnSpc>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cme.com/software/thttp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boa.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4"/>
          <p:cNvSpPr>
            <a:spLocks noGrp="1" noChangeArrowheads="1"/>
          </p:cNvSpPr>
          <p:nvPr>
            <p:ph type="ctrTitle"/>
          </p:nvPr>
        </p:nvSpPr>
        <p:spPr>
          <a:xfrm>
            <a:off x="2414024" y="1981728"/>
            <a:ext cx="7082245" cy="1800225"/>
          </a:xfrm>
        </p:spPr>
        <p:txBody>
          <a:bodyPr/>
          <a:lstStyle/>
          <a:p>
            <a:pPr algn="ctr" eaLnBrk="1" hangingPunct="1"/>
            <a:r>
              <a:rPr lang="zh-CN" altLang="en-US" sz="4800" dirty="0">
                <a:solidFill>
                  <a:schemeClr val="tx1"/>
                </a:solidFill>
                <a:latin typeface="Times New Roman" panose="02020603050405020304" pitchFamily="18" charset="0"/>
              </a:rPr>
              <a:t>第八章 </a:t>
            </a:r>
            <a:r>
              <a:rPr lang="zh-CN" altLang="en-GB" sz="4800" dirty="0">
                <a:solidFill>
                  <a:schemeClr val="tx1"/>
                </a:solidFill>
                <a:latin typeface="Times New Roman" panose="02020603050405020304" pitchFamily="18" charset="0"/>
              </a:rPr>
              <a:t>嵌入式</a:t>
            </a:r>
            <a:r>
              <a:rPr lang="en-US" altLang="zh-CN" sz="4800" dirty="0">
                <a:solidFill>
                  <a:schemeClr val="tx1"/>
                </a:solidFill>
                <a:latin typeface="Times New Roman" panose="02020603050405020304" pitchFamily="18" charset="0"/>
              </a:rPr>
              <a:t>Web</a:t>
            </a:r>
            <a:r>
              <a:rPr lang="zh-CN" altLang="en-US" sz="4800" dirty="0">
                <a:solidFill>
                  <a:schemeClr val="tx1"/>
                </a:solidFill>
                <a:latin typeface="Times New Roman" panose="02020603050405020304" pitchFamily="18" charset="0"/>
              </a:rPr>
              <a:t>服务器</a:t>
            </a:r>
            <a:r>
              <a:rPr lang="zh-CN" altLang="en-GB" sz="4800" dirty="0">
                <a:solidFill>
                  <a:schemeClr val="tx1"/>
                </a:solidFill>
                <a:latin typeface="Times New Roman" panose="02020603050405020304" pitchFamily="18" charset="0"/>
              </a:rPr>
              <a:t> </a:t>
            </a:r>
            <a:endParaRPr lang="zh-CN" altLang="en-US" sz="4800" dirty="0">
              <a:solidFill>
                <a:schemeClr val="tx1"/>
              </a:solidFill>
              <a:latin typeface="Times New Roman" panose="02020603050405020304" pitchFamily="18" charset="0"/>
            </a:endParaRPr>
          </a:p>
        </p:txBody>
      </p:sp>
    </p:spTree>
  </p:cSld>
  <p:clrMapOvr>
    <a:masterClrMapping/>
  </p:clrMapOvr>
  <p:transition spd="med">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noChangeArrowheads="1"/>
          </p:cNvSpPr>
          <p:nvPr>
            <p:ph type="title"/>
          </p:nvPr>
        </p:nvSpPr>
        <p:spPr/>
        <p:txBody>
          <a:bodyPr/>
          <a:lstStyle/>
          <a:p>
            <a:r>
              <a:rPr lang="zh-CN" altLang="en-US">
                <a:latin typeface="Times New Roman" panose="02020603050405020304" pitchFamily="18" charset="0"/>
                <a:ea typeface="楷体" panose="02010609060101010101" pitchFamily="49" charset="-122"/>
              </a:rPr>
              <a:t>三、运行</a:t>
            </a:r>
            <a:r>
              <a:rPr lang="en-US" altLang="zh-CN">
                <a:latin typeface="Times New Roman" panose="02020603050405020304" pitchFamily="18" charset="0"/>
                <a:ea typeface="楷体" panose="02010609060101010101" pitchFamily="49" charset="-122"/>
              </a:rPr>
              <a:t>BOA</a:t>
            </a:r>
            <a:endParaRPr lang="zh-CN" altLang="en-US">
              <a:latin typeface="Times New Roman" panose="02020603050405020304" pitchFamily="18" charset="0"/>
              <a:ea typeface="楷体" panose="02010609060101010101" pitchFamily="49" charset="-122"/>
            </a:endParaRPr>
          </a:p>
        </p:txBody>
      </p:sp>
      <p:sp>
        <p:nvSpPr>
          <p:cNvPr id="147459" name="内容占位符 2"/>
          <p:cNvSpPr>
            <a:spLocks noGrp="1" noChangeArrowheads="1"/>
          </p:cNvSpPr>
          <p:nvPr>
            <p:ph idx="1"/>
          </p:nvPr>
        </p:nvSpPr>
        <p:spPr>
          <a:xfrm>
            <a:off x="67733" y="1036320"/>
            <a:ext cx="11941387" cy="5310292"/>
          </a:xfrm>
        </p:spPr>
        <p:txBody>
          <a:bodyPr/>
          <a:lstStyle/>
          <a:p>
            <a:pPr marL="0" indent="0" algn="just">
              <a:lnSpc>
                <a:spcPct val="150000"/>
              </a:lnSpc>
              <a:buNone/>
            </a:pPr>
            <a:r>
              <a:rPr lang="zh-CN" altLang="en-US" sz="2400" dirty="0">
                <a:latin typeface="Times New Roman" panose="02020603050405020304" pitchFamily="18" charset="0"/>
                <a:ea typeface="楷体" panose="02010609060101010101" pitchFamily="49" charset="-122"/>
              </a:rPr>
              <a:t>开发板操作：</a:t>
            </a:r>
          </a:p>
          <a:p>
            <a:pPr marL="0" indent="0" algn="just">
              <a:lnSpc>
                <a:spcPct val="150000"/>
              </a:lnSpc>
              <a:buNone/>
            </a:pPr>
            <a:r>
              <a:rPr lang="en-US" altLang="zh-CN" sz="2400" dirty="0">
                <a:latin typeface="Times New Roman" panose="02020603050405020304" pitchFamily="18" charset="0"/>
                <a:ea typeface="楷体" panose="02010609060101010101" pitchFamily="49" charset="-122"/>
              </a:rPr>
              <a:t>[root@~]#boa</a:t>
            </a:r>
          </a:p>
          <a:p>
            <a:pPr marL="0" indent="0" algn="just">
              <a:lnSpc>
                <a:spcPct val="150000"/>
              </a:lnSpc>
              <a:buNone/>
            </a:pPr>
            <a:r>
              <a:rPr lang="zh-CN" altLang="en-US" sz="2400" dirty="0">
                <a:latin typeface="Times New Roman" panose="02020603050405020304" pitchFamily="18" charset="0"/>
                <a:ea typeface="楷体" panose="02010609060101010101" pitchFamily="49" charset="-122"/>
              </a:rPr>
              <a:t>如果发现</a:t>
            </a:r>
            <a:r>
              <a:rPr lang="en-US" altLang="zh-CN" sz="2400" dirty="0">
                <a:latin typeface="Times New Roman" panose="02020603050405020304" pitchFamily="18" charset="0"/>
                <a:ea typeface="楷体" panose="02010609060101010101" pitchFamily="49" charset="-122"/>
              </a:rPr>
              <a:t>boa</a:t>
            </a:r>
            <a:r>
              <a:rPr lang="zh-CN" altLang="en-US" sz="2400" dirty="0">
                <a:latin typeface="Times New Roman" panose="02020603050405020304" pitchFamily="18" charset="0"/>
                <a:ea typeface="楷体" panose="02010609060101010101" pitchFamily="49" charset="-122"/>
              </a:rPr>
              <a:t>没有运行，则可以在开发板的</a:t>
            </a:r>
            <a:r>
              <a:rPr lang="en-US" altLang="zh-CN" sz="2400" dirty="0">
                <a:latin typeface="Times New Roman" panose="02020603050405020304" pitchFamily="18" charset="0"/>
                <a:ea typeface="楷体" panose="02010609060101010101" pitchFamily="49" charset="-122"/>
              </a:rPr>
              <a:t>/var/log/boa/</a:t>
            </a:r>
            <a:r>
              <a:rPr lang="en-US" altLang="zh-CN" sz="2400" dirty="0" err="1">
                <a:latin typeface="Times New Roman" panose="02020603050405020304" pitchFamily="18" charset="0"/>
                <a:ea typeface="楷体" panose="02010609060101010101" pitchFamily="49" charset="-122"/>
              </a:rPr>
              <a:t>error_log</a:t>
            </a:r>
            <a:r>
              <a:rPr lang="zh-CN" altLang="en-US" sz="2400" dirty="0">
                <a:latin typeface="Times New Roman" panose="02020603050405020304" pitchFamily="18" charset="0"/>
                <a:ea typeface="楷体" panose="02010609060101010101" pitchFamily="49" charset="-122"/>
              </a:rPr>
              <a:t>文件中找原因。</a:t>
            </a:r>
          </a:p>
          <a:p>
            <a:pPr marL="0" indent="0" algn="just">
              <a:lnSpc>
                <a:spcPct val="150000"/>
              </a:lnSpc>
              <a:buNone/>
            </a:pPr>
            <a:r>
              <a:rPr lang="zh-CN" altLang="en-US" sz="2400" dirty="0">
                <a:latin typeface="Times New Roman" panose="02020603050405020304" pitchFamily="18" charset="0"/>
                <a:ea typeface="楷体" panose="02010609060101010101" pitchFamily="49" charset="-122"/>
              </a:rPr>
              <a:t>比如端口已被其他程序占用：</a:t>
            </a:r>
          </a:p>
          <a:p>
            <a:pPr marL="0" indent="0" algn="just">
              <a:lnSpc>
                <a:spcPct val="150000"/>
              </a:lnSpc>
              <a:buNone/>
            </a:pPr>
            <a:r>
              <a:rPr lang="en-US" altLang="zh-CN" sz="2400" dirty="0">
                <a:latin typeface="Times New Roman" panose="02020603050405020304" pitchFamily="18" charset="0"/>
                <a:ea typeface="楷体" panose="02010609060101010101" pitchFamily="49" charset="-122"/>
              </a:rPr>
              <a:t>[root@~]#cat /var/log/boa/</a:t>
            </a:r>
            <a:r>
              <a:rPr lang="en-US" altLang="zh-CN" sz="2400" dirty="0" err="1">
                <a:latin typeface="Times New Roman" panose="02020603050405020304" pitchFamily="18" charset="0"/>
                <a:ea typeface="楷体" panose="02010609060101010101" pitchFamily="49" charset="-122"/>
              </a:rPr>
              <a:t>error_log</a:t>
            </a:r>
            <a:endParaRPr lang="en-US" altLang="zh-CN" sz="2400" dirty="0">
              <a:latin typeface="Times New Roman" panose="02020603050405020304" pitchFamily="18" charset="0"/>
              <a:ea typeface="楷体" panose="02010609060101010101" pitchFamily="49" charset="-122"/>
            </a:endParaRPr>
          </a:p>
          <a:p>
            <a:pPr marL="0" indent="0" algn="just">
              <a:lnSpc>
                <a:spcPct val="150000"/>
              </a:lnSpc>
              <a:buNone/>
            </a:pPr>
            <a:r>
              <a:rPr lang="en-US" altLang="zh-CN" sz="2400" dirty="0">
                <a:latin typeface="Times New Roman" panose="02020603050405020304" pitchFamily="18" charset="0"/>
                <a:ea typeface="楷体" panose="02010609060101010101" pitchFamily="49" charset="-122"/>
              </a:rPr>
              <a:t>[20/Nov/2020:21:21:57 +0000] boa.c:194 - unable to bind: Address already in use</a:t>
            </a:r>
            <a:endParaRPr lang="zh-CN" altLang="en-US" sz="2400" dirty="0">
              <a:latin typeface="Times New Roman" panose="02020603050405020304" pitchFamily="18" charset="0"/>
              <a:ea typeface="楷体" panose="02010609060101010101" pitchFamily="49" charset="-122"/>
            </a:endParaRPr>
          </a:p>
        </p:txBody>
      </p:sp>
    </p:spTree>
  </p:cSld>
  <p:clrMapOvr>
    <a:masterClrMapping/>
  </p:clrMapOvr>
  <p:transition spd="med">
    <p:diamon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noChangeArrowheads="1"/>
          </p:cNvSpPr>
          <p:nvPr>
            <p:ph type="title"/>
          </p:nvPr>
        </p:nvSpPr>
        <p:spPr/>
        <p:txBody>
          <a:bodyPr/>
          <a:lstStyle/>
          <a:p>
            <a:r>
              <a:rPr lang="zh-CN" altLang="en-US">
                <a:latin typeface="Times New Roman" panose="02020603050405020304" pitchFamily="18" charset="0"/>
                <a:ea typeface="楷体" panose="02010609060101010101" pitchFamily="49" charset="-122"/>
              </a:rPr>
              <a:t>四、功能测试</a:t>
            </a:r>
          </a:p>
        </p:txBody>
      </p:sp>
      <p:sp>
        <p:nvSpPr>
          <p:cNvPr id="148483" name="内容占位符 2"/>
          <p:cNvSpPr>
            <a:spLocks noGrp="1" noChangeArrowheads="1"/>
          </p:cNvSpPr>
          <p:nvPr>
            <p:ph idx="1"/>
          </p:nvPr>
        </p:nvSpPr>
        <p:spPr>
          <a:xfrm>
            <a:off x="155340" y="1023197"/>
            <a:ext cx="11881320" cy="5490045"/>
          </a:xfrm>
        </p:spPr>
        <p:txBody>
          <a:bodyPr>
            <a:normAutofit fontScale="85000" lnSpcReduction="10000"/>
          </a:bodyPr>
          <a:lstStyle/>
          <a:p>
            <a:pPr marL="0" indent="0" algn="just">
              <a:lnSpc>
                <a:spcPct val="150000"/>
              </a:lnSpc>
              <a:buNone/>
            </a:pPr>
            <a:r>
              <a:rPr lang="zh-CN" altLang="en-US" dirty="0">
                <a:latin typeface="Times New Roman" panose="02020603050405020304" pitchFamily="18" charset="0"/>
                <a:ea typeface="楷体" panose="02010609060101010101" pitchFamily="49" charset="-122"/>
              </a:rPr>
              <a:t>静态网页测试</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将静态网页存入根文件系统的</a:t>
            </a:r>
            <a:r>
              <a:rPr lang="en-US" altLang="zh-CN" dirty="0">
                <a:latin typeface="Times New Roman" panose="02020603050405020304" pitchFamily="18" charset="0"/>
                <a:ea typeface="楷体" panose="02010609060101010101" pitchFamily="49" charset="-122"/>
              </a:rPr>
              <a:t>/var/www</a:t>
            </a:r>
            <a:r>
              <a:rPr lang="zh-CN" altLang="en-US" dirty="0">
                <a:latin typeface="Times New Roman" panose="02020603050405020304" pitchFamily="18" charset="0"/>
                <a:ea typeface="楷体" panose="02010609060101010101" pitchFamily="49" charset="-122"/>
              </a:rPr>
              <a:t>目录下（可以将主机 </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usr</a:t>
            </a:r>
            <a:r>
              <a:rPr lang="en-US" altLang="zh-CN" dirty="0">
                <a:latin typeface="Times New Roman" panose="02020603050405020304" pitchFamily="18" charset="0"/>
                <a:ea typeface="楷体" panose="02010609060101010101" pitchFamily="49" charset="-122"/>
              </a:rPr>
              <a:t>/share/doc/HTML/</a:t>
            </a:r>
            <a:r>
              <a:rPr lang="zh-CN" altLang="en-US" dirty="0">
                <a:latin typeface="Times New Roman" panose="02020603050405020304" pitchFamily="18" charset="0"/>
                <a:ea typeface="楷体" panose="02010609060101010101" pitchFamily="49" charset="-122"/>
              </a:rPr>
              <a:t>目录下的</a:t>
            </a:r>
            <a:r>
              <a:rPr lang="en-US" altLang="zh-CN" dirty="0">
                <a:latin typeface="Times New Roman" panose="02020603050405020304" pitchFamily="18" charset="0"/>
                <a:ea typeface="楷体" panose="02010609060101010101" pitchFamily="49" charset="-122"/>
              </a:rPr>
              <a:t>index.html</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homepage.css</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img</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stylesheet-images</a:t>
            </a:r>
            <a:r>
              <a:rPr lang="zh-CN" altLang="en-US" dirty="0">
                <a:latin typeface="Times New Roman" panose="02020603050405020304" pitchFamily="18" charset="0"/>
                <a:ea typeface="楷体" panose="02010609060101010101" pitchFamily="49" charset="-122"/>
              </a:rPr>
              <a:t>目录复制到</a:t>
            </a:r>
            <a:r>
              <a:rPr lang="en-US" altLang="zh-CN" dirty="0">
                <a:latin typeface="Times New Roman" panose="02020603050405020304" pitchFamily="18" charset="0"/>
                <a:ea typeface="楷体" panose="02010609060101010101" pitchFamily="49" charset="-122"/>
              </a:rPr>
              <a:t>/var/www</a:t>
            </a:r>
            <a:r>
              <a:rPr lang="zh-CN" altLang="en-US" dirty="0">
                <a:latin typeface="Times New Roman" panose="02020603050405020304" pitchFamily="18" charset="0"/>
                <a:ea typeface="楷体" panose="02010609060101010101" pitchFamily="49" charset="-122"/>
              </a:rPr>
              <a:t>目录下）</a:t>
            </a:r>
            <a:endParaRPr lang="en-US" altLang="zh-CN" dirty="0">
              <a:latin typeface="Times New Roman" panose="02020603050405020304" pitchFamily="18" charset="0"/>
              <a:ea typeface="楷体" panose="02010609060101010101" pitchFamily="49" charset="-122"/>
            </a:endParaRPr>
          </a:p>
          <a:p>
            <a:pPr marL="0" indent="0" algn="just">
              <a:lnSpc>
                <a:spcPct val="150000"/>
              </a:lnSpc>
              <a:buNone/>
            </a:pPr>
            <a:r>
              <a:rPr lang="en-US" altLang="zh-CN" dirty="0">
                <a:latin typeface="Times New Roman" panose="02020603050405020304" pitchFamily="18" charset="0"/>
                <a:ea typeface="楷体" panose="02010609060101010101" pitchFamily="49" charset="-122"/>
              </a:rPr>
              <a:t>CGI</a:t>
            </a:r>
            <a:r>
              <a:rPr lang="zh-CN" altLang="en-US" dirty="0">
                <a:latin typeface="Times New Roman" panose="02020603050405020304" pitchFamily="18" charset="0"/>
                <a:ea typeface="楷体" panose="02010609060101010101" pitchFamily="49" charset="-122"/>
              </a:rPr>
              <a:t>功能测试</a:t>
            </a:r>
          </a:p>
          <a:p>
            <a:pPr marL="0" indent="0" algn="just">
              <a:lnSpc>
                <a:spcPct val="150000"/>
              </a:lnSpc>
              <a:buNone/>
            </a:pP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、编写程序，如</a:t>
            </a:r>
            <a:r>
              <a:rPr lang="en-US" altLang="zh-CN" dirty="0" err="1">
                <a:latin typeface="Times New Roman" panose="02020603050405020304" pitchFamily="18" charset="0"/>
                <a:ea typeface="楷体" panose="02010609060101010101" pitchFamily="49" charset="-122"/>
              </a:rPr>
              <a:t>HelloworldCGI.c</a:t>
            </a:r>
            <a:r>
              <a:rPr lang="zh-CN" altLang="en-US" dirty="0">
                <a:latin typeface="Times New Roman" panose="02020603050405020304" pitchFamily="18" charset="0"/>
                <a:ea typeface="楷体" panose="02010609060101010101" pitchFamily="49" charset="-122"/>
              </a:rPr>
              <a:t>（见下页）</a:t>
            </a:r>
            <a:endParaRPr lang="en-US" altLang="zh-CN" dirty="0">
              <a:latin typeface="Times New Roman" panose="02020603050405020304" pitchFamily="18" charset="0"/>
              <a:ea typeface="楷体" panose="02010609060101010101" pitchFamily="49" charset="-122"/>
            </a:endParaRPr>
          </a:p>
          <a:p>
            <a:pPr marL="0" indent="0" algn="just">
              <a:lnSpc>
                <a:spcPct val="150000"/>
              </a:lnSpc>
              <a:buNone/>
            </a:pP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、交叉编译生成</a:t>
            </a:r>
            <a:r>
              <a:rPr lang="en-US" altLang="zh-CN" dirty="0">
                <a:latin typeface="Times New Roman" panose="02020603050405020304" pitchFamily="18" charset="0"/>
                <a:ea typeface="楷体" panose="02010609060101010101" pitchFamily="49" charset="-122"/>
              </a:rPr>
              <a:t>CGI</a:t>
            </a:r>
            <a:r>
              <a:rPr lang="zh-CN" altLang="en-US" dirty="0">
                <a:latin typeface="Times New Roman" panose="02020603050405020304" pitchFamily="18" charset="0"/>
                <a:ea typeface="楷体" panose="02010609060101010101" pitchFamily="49" charset="-122"/>
              </a:rPr>
              <a:t>程序：将</a:t>
            </a:r>
            <a:r>
              <a:rPr lang="en-US" altLang="zh-CN" dirty="0" err="1">
                <a:latin typeface="Times New Roman" panose="02020603050405020304" pitchFamily="18" charset="0"/>
                <a:ea typeface="楷体" panose="02010609060101010101" pitchFamily="49" charset="-122"/>
              </a:rPr>
              <a:t>HelloworldCGI</a:t>
            </a:r>
            <a:r>
              <a:rPr lang="zh-CN" altLang="en-US" dirty="0">
                <a:latin typeface="Times New Roman" panose="02020603050405020304" pitchFamily="18" charset="0"/>
                <a:ea typeface="楷体" panose="02010609060101010101" pitchFamily="49" charset="-122"/>
              </a:rPr>
              <a:t>程序文件拷贝至根文件系统的</a:t>
            </a:r>
            <a:r>
              <a:rPr lang="en-US" altLang="zh-CN" dirty="0">
                <a:latin typeface="Times New Roman" panose="02020603050405020304" pitchFamily="18" charset="0"/>
                <a:ea typeface="楷体" panose="02010609060101010101" pitchFamily="49" charset="-122"/>
              </a:rPr>
              <a:t>/var/www/</a:t>
            </a:r>
            <a:r>
              <a:rPr lang="en-US" altLang="zh-CN" dirty="0" err="1">
                <a:latin typeface="Times New Roman" panose="02020603050405020304" pitchFamily="18" charset="0"/>
                <a:ea typeface="楷体" panose="02010609060101010101" pitchFamily="49" charset="-122"/>
              </a:rPr>
              <a:t>cgi</a:t>
            </a:r>
            <a:r>
              <a:rPr lang="en-US" altLang="zh-CN" dirty="0">
                <a:latin typeface="Times New Roman" panose="02020603050405020304" pitchFamily="18" charset="0"/>
                <a:ea typeface="楷体" panose="02010609060101010101" pitchFamily="49" charset="-122"/>
              </a:rPr>
              <a:t>-bin/</a:t>
            </a:r>
            <a:r>
              <a:rPr lang="zh-CN" altLang="en-US" dirty="0">
                <a:latin typeface="Times New Roman" panose="02020603050405020304" pitchFamily="18" charset="0"/>
                <a:ea typeface="楷体" panose="02010609060101010101" pitchFamily="49" charset="-122"/>
              </a:rPr>
              <a:t>下</a:t>
            </a:r>
            <a:endParaRPr lang="en-US" altLang="zh-CN" dirty="0">
              <a:latin typeface="Times New Roman" panose="02020603050405020304" pitchFamily="18" charset="0"/>
              <a:ea typeface="楷体" panose="02010609060101010101" pitchFamily="49" charset="-122"/>
            </a:endParaRPr>
          </a:p>
          <a:p>
            <a:pPr marL="0" indent="0" algn="just">
              <a:lnSpc>
                <a:spcPct val="150000"/>
              </a:lnSpc>
              <a:buNone/>
            </a:pP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、测试：浏览器输入</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http://192.168.1.2/cgi-bin/helloworldCGI</a:t>
            </a:r>
            <a:endParaRPr lang="zh-CN" altLang="en-US" dirty="0">
              <a:latin typeface="Times New Roman" panose="02020603050405020304" pitchFamily="18" charset="0"/>
              <a:ea typeface="楷体" panose="02010609060101010101" pitchFamily="49" charset="-122"/>
            </a:endParaRPr>
          </a:p>
          <a:p>
            <a:pPr marL="0" indent="0">
              <a:lnSpc>
                <a:spcPct val="150000"/>
              </a:lnSpc>
              <a:buNone/>
            </a:pPr>
            <a:endParaRPr lang="zh-CN" altLang="en-US" dirty="0">
              <a:latin typeface="Times New Roman" panose="02020603050405020304" pitchFamily="18" charset="0"/>
              <a:ea typeface="楷体" panose="02010609060101010101" pitchFamily="49" charset="-122"/>
            </a:endParaRPr>
          </a:p>
        </p:txBody>
      </p:sp>
    </p:spTree>
  </p:cSld>
  <p:clrMapOvr>
    <a:masterClrMapping/>
  </p:clrMapOvr>
  <p:transition spd="med">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noChangeArrowheads="1"/>
          </p:cNvSpPr>
          <p:nvPr>
            <p:ph type="title"/>
          </p:nvPr>
        </p:nvSpPr>
        <p:spPr/>
        <p:txBody>
          <a:bodyPr/>
          <a:lstStyle/>
          <a:p>
            <a:r>
              <a:rPr lang="en-US" altLang="zh-CN">
                <a:latin typeface="Times New Roman" panose="02020603050405020304" pitchFamily="18" charset="0"/>
                <a:ea typeface="楷体" panose="02010609060101010101" pitchFamily="49" charset="-122"/>
              </a:rPr>
              <a:t>CGI</a:t>
            </a:r>
            <a:r>
              <a:rPr lang="zh-CN" altLang="en-US">
                <a:latin typeface="Times New Roman" panose="02020603050405020304" pitchFamily="18" charset="0"/>
                <a:ea typeface="楷体" panose="02010609060101010101" pitchFamily="49" charset="-122"/>
              </a:rPr>
              <a:t>程序示例</a:t>
            </a:r>
          </a:p>
        </p:txBody>
      </p:sp>
      <p:sp>
        <p:nvSpPr>
          <p:cNvPr id="3" name="内容占位符 2"/>
          <p:cNvSpPr>
            <a:spLocks noGrp="1"/>
          </p:cNvSpPr>
          <p:nvPr>
            <p:ph idx="1"/>
          </p:nvPr>
        </p:nvSpPr>
        <p:spPr>
          <a:xfrm>
            <a:off x="975936" y="1178349"/>
            <a:ext cx="9108183" cy="5400675"/>
          </a:xfrm>
        </p:spPr>
        <p:txBody>
          <a:bodyPr>
            <a:normAutofit fontScale="62500" lnSpcReduction="20000"/>
          </a:bodyPr>
          <a:lstStyle/>
          <a:p>
            <a:pPr marL="0" indent="0">
              <a:buNone/>
              <a:defRPr/>
            </a:pPr>
            <a:r>
              <a:rPr lang="en-US" altLang="zh-CN" dirty="0">
                <a:latin typeface="Times New Roman" panose="02020603050405020304" pitchFamily="18" charset="0"/>
                <a:ea typeface="楷体" panose="02010609060101010101" pitchFamily="49" charset="-122"/>
              </a:rPr>
              <a:t>#include&lt;stdio.h&gt;</a:t>
            </a:r>
          </a:p>
          <a:p>
            <a:pPr marL="0" indent="0">
              <a:buNone/>
              <a:defRPr/>
            </a:pPr>
            <a:r>
              <a:rPr lang="en-US" altLang="zh-CN" dirty="0">
                <a:latin typeface="Times New Roman" panose="02020603050405020304" pitchFamily="18" charset="0"/>
                <a:ea typeface="楷体" panose="02010609060101010101" pitchFamily="49" charset="-122"/>
              </a:rPr>
              <a:t>#include&lt;stdlib.h&gt;</a:t>
            </a:r>
          </a:p>
          <a:p>
            <a:pPr marL="0" indent="0">
              <a:buNone/>
              <a:defRPr/>
            </a:pPr>
            <a:r>
              <a:rPr lang="en-US" altLang="zh-CN" dirty="0">
                <a:latin typeface="Times New Roman" panose="02020603050405020304" pitchFamily="18" charset="0"/>
                <a:ea typeface="楷体" panose="02010609060101010101" pitchFamily="49" charset="-122"/>
              </a:rPr>
              <a:t>int main(void)</a:t>
            </a:r>
          </a:p>
          <a:p>
            <a:pPr marL="0" indent="0">
              <a:buNone/>
              <a:defRPr/>
            </a:pPr>
            <a:r>
              <a:rPr lang="en-US" altLang="zh-CN" dirty="0">
                <a:latin typeface="Times New Roman" panose="02020603050405020304" pitchFamily="18" charset="0"/>
                <a:ea typeface="楷体" panose="02010609060101010101" pitchFamily="49" charset="-122"/>
              </a:rPr>
              <a:t>{</a:t>
            </a:r>
          </a:p>
          <a:p>
            <a:pPr marL="0" indent="0">
              <a:buNone/>
              <a:defRPr/>
            </a:pP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printf</a:t>
            </a:r>
            <a:r>
              <a:rPr lang="en-US" altLang="zh-CN" dirty="0">
                <a:latin typeface="Times New Roman" panose="02020603050405020304" pitchFamily="18" charset="0"/>
                <a:ea typeface="楷体" panose="02010609060101010101" pitchFamily="49" charset="-122"/>
              </a:rPr>
              <a:t>("Content-type: text/html\n\n");</a:t>
            </a:r>
          </a:p>
          <a:p>
            <a:pPr marL="0" indent="0">
              <a:buNone/>
              <a:defRPr/>
            </a:pP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printf</a:t>
            </a:r>
            <a:r>
              <a:rPr lang="en-US" altLang="zh-CN" dirty="0">
                <a:latin typeface="Times New Roman" panose="02020603050405020304" pitchFamily="18" charset="0"/>
                <a:ea typeface="楷体" panose="02010609060101010101" pitchFamily="49" charset="-122"/>
              </a:rPr>
              <a:t>("\n");</a:t>
            </a:r>
          </a:p>
          <a:p>
            <a:pPr marL="0" indent="0">
              <a:buNone/>
              <a:defRPr/>
            </a:pP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printf</a:t>
            </a:r>
            <a:r>
              <a:rPr lang="en-US" altLang="zh-CN" dirty="0">
                <a:latin typeface="Times New Roman" panose="02020603050405020304" pitchFamily="18" charset="0"/>
                <a:ea typeface="楷体" panose="02010609060101010101" pitchFamily="49" charset="-122"/>
              </a:rPr>
              <a:t>("\n");</a:t>
            </a:r>
          </a:p>
          <a:p>
            <a:pPr marL="0" indent="0">
              <a:buNone/>
              <a:defRPr/>
            </a:pP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printf</a:t>
            </a:r>
            <a:r>
              <a:rPr lang="en-US" altLang="zh-CN" dirty="0">
                <a:latin typeface="Times New Roman" panose="02020603050405020304" pitchFamily="18" charset="0"/>
                <a:ea typeface="楷体" panose="02010609060101010101" pitchFamily="49" charset="-122"/>
              </a:rPr>
              <a:t>("\n");</a:t>
            </a:r>
          </a:p>
          <a:p>
            <a:pPr marL="0" indent="0">
              <a:buNone/>
              <a:defRPr/>
            </a:pP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printf</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Hello,world</a:t>
            </a:r>
            <a:r>
              <a:rPr lang="en-US" altLang="zh-CN" dirty="0">
                <a:latin typeface="Times New Roman" panose="02020603050405020304" pitchFamily="18" charset="0"/>
                <a:ea typeface="楷体" panose="02010609060101010101" pitchFamily="49" charset="-122"/>
              </a:rPr>
              <a:t>.\n");</a:t>
            </a:r>
          </a:p>
          <a:p>
            <a:pPr marL="0" indent="0">
              <a:buNone/>
              <a:defRPr/>
            </a:pP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printf</a:t>
            </a:r>
            <a:r>
              <a:rPr lang="en-US" altLang="zh-CN" dirty="0">
                <a:latin typeface="Times New Roman" panose="02020603050405020304" pitchFamily="18" charset="0"/>
                <a:ea typeface="楷体" panose="02010609060101010101" pitchFamily="49" charset="-122"/>
              </a:rPr>
              <a:t>("\n");</a:t>
            </a:r>
          </a:p>
          <a:p>
            <a:pPr marL="0" indent="0">
              <a:buNone/>
              <a:defRPr/>
            </a:pP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printf</a:t>
            </a:r>
            <a:r>
              <a:rPr lang="en-US" altLang="zh-CN" dirty="0">
                <a:latin typeface="Times New Roman" panose="02020603050405020304" pitchFamily="18" charset="0"/>
                <a:ea typeface="楷体" panose="02010609060101010101" pitchFamily="49" charset="-122"/>
              </a:rPr>
              <a:t>("\n");</a:t>
            </a:r>
          </a:p>
          <a:p>
            <a:pPr marL="0" indent="0">
              <a:buNone/>
              <a:defRPr/>
            </a:pPr>
            <a:r>
              <a:rPr lang="en-US" altLang="zh-CN" dirty="0">
                <a:latin typeface="Times New Roman" panose="02020603050405020304" pitchFamily="18" charset="0"/>
                <a:ea typeface="楷体" panose="02010609060101010101" pitchFamily="49" charset="-122"/>
              </a:rPr>
              <a:t>        exit(0);</a:t>
            </a:r>
          </a:p>
          <a:p>
            <a:pPr marL="0" indent="0">
              <a:buNone/>
              <a:defRPr/>
            </a:pPr>
            <a:r>
              <a:rPr lang="en-US" altLang="zh-CN" dirty="0">
                <a:latin typeface="Times New Roman" panose="02020603050405020304" pitchFamily="18" charset="0"/>
                <a:ea typeface="楷体" panose="02010609060101010101" pitchFamily="49" charset="-122"/>
              </a:rPr>
              <a:t>}</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transition spd="med">
    <p:diamon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noChangeArrowheads="1"/>
          </p:cNvSpPr>
          <p:nvPr>
            <p:ph type="title"/>
          </p:nvPr>
        </p:nvSpPr>
        <p:spPr/>
        <p:txBody>
          <a:bodyPr/>
          <a:lstStyle/>
          <a:p>
            <a:pPr>
              <a:lnSpc>
                <a:spcPct val="120000"/>
              </a:lnSpc>
            </a:pPr>
            <a:r>
              <a:rPr lang="en-US" altLang="zh-CN" dirty="0">
                <a:latin typeface="Times New Roman" panose="02020603050405020304" pitchFamily="18" charset="0"/>
                <a:ea typeface="楷体" panose="02010609060101010101" pitchFamily="49" charset="-122"/>
              </a:rPr>
              <a:t>CGI</a:t>
            </a:r>
            <a:r>
              <a:rPr lang="zh-CN" altLang="en-US" dirty="0">
                <a:latin typeface="Times New Roman" panose="02020603050405020304" pitchFamily="18" charset="0"/>
                <a:ea typeface="楷体" panose="02010609060101010101" pitchFamily="49" charset="-122"/>
              </a:rPr>
              <a:t>介绍</a:t>
            </a:r>
          </a:p>
        </p:txBody>
      </p:sp>
      <p:sp>
        <p:nvSpPr>
          <p:cNvPr id="150531" name="内容占位符 2"/>
          <p:cNvSpPr>
            <a:spLocks noGrp="1" noChangeArrowheads="1"/>
          </p:cNvSpPr>
          <p:nvPr>
            <p:ph idx="1"/>
          </p:nvPr>
        </p:nvSpPr>
        <p:spPr>
          <a:xfrm>
            <a:off x="143931" y="1000655"/>
            <a:ext cx="11809311" cy="5218112"/>
          </a:xfrm>
        </p:spPr>
        <p:txBody>
          <a:bodyPr/>
          <a:lstStyle/>
          <a:p>
            <a:pPr marL="0" indent="0" algn="just">
              <a:lnSpc>
                <a:spcPct val="150000"/>
              </a:lnSpc>
              <a:buNone/>
            </a:pPr>
            <a:r>
              <a:rPr lang="zh-CN" altLang="en-US" sz="2400" dirty="0">
                <a:latin typeface="Times New Roman" panose="02020603050405020304" pitchFamily="18" charset="0"/>
                <a:ea typeface="楷体" panose="02010609060101010101" pitchFamily="49" charset="-122"/>
              </a:rPr>
              <a:t>        目前</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技术中生成动态</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页面的方法有</a:t>
            </a:r>
            <a:r>
              <a:rPr lang="en-US" altLang="zh-CN" sz="2400" dirty="0">
                <a:latin typeface="Times New Roman" panose="02020603050405020304" pitchFamily="18" charset="0"/>
                <a:ea typeface="楷体" panose="02010609060101010101" pitchFamily="49" charset="-122"/>
              </a:rPr>
              <a:t>CGI</a:t>
            </a:r>
            <a:r>
              <a:rPr lang="zh-CN" altLang="en-US" sz="2400" dirty="0">
                <a:latin typeface="Times New Roman" panose="02020603050405020304" pitchFamily="18" charset="0"/>
                <a:ea typeface="楷体" panose="02010609060101010101" pitchFamily="49" charset="-122"/>
              </a:rPr>
              <a:t>和服务器脚本，如</a:t>
            </a:r>
            <a:r>
              <a:rPr lang="en-US" altLang="zh-CN" sz="2400" dirty="0">
                <a:latin typeface="Times New Roman" panose="02020603050405020304" pitchFamily="18" charset="0"/>
                <a:ea typeface="楷体" panose="02010609060101010101" pitchFamily="49" charset="-122"/>
              </a:rPr>
              <a:t>JSP, ASP</a:t>
            </a:r>
            <a:r>
              <a:rPr lang="zh-CN" altLang="en-US" sz="2400" dirty="0">
                <a:latin typeface="Times New Roman" panose="02020603050405020304" pitchFamily="18" charset="0"/>
                <a:ea typeface="楷体" panose="02010609060101010101" pitchFamily="49" charset="-122"/>
              </a:rPr>
              <a:t>等，但后者需要</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服务器具有这些脚本的运行支持模块。在嵌入式</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服务器中，考虑到资源限制问题，</a:t>
            </a:r>
            <a:r>
              <a:rPr lang="zh-CN" altLang="en-US" sz="2400" b="1" dirty="0">
                <a:solidFill>
                  <a:srgbClr val="FF0000"/>
                </a:solidFill>
                <a:latin typeface="Times New Roman" panose="02020603050405020304" pitchFamily="18" charset="0"/>
                <a:ea typeface="楷体" panose="02010609060101010101" pitchFamily="49" charset="-122"/>
              </a:rPr>
              <a:t>一般都只提供</a:t>
            </a:r>
            <a:r>
              <a:rPr lang="en-US" altLang="zh-CN" sz="2400" b="1" dirty="0">
                <a:solidFill>
                  <a:srgbClr val="FF0000"/>
                </a:solidFill>
                <a:latin typeface="Times New Roman" panose="02020603050405020304" pitchFamily="18" charset="0"/>
                <a:ea typeface="楷体" panose="02010609060101010101" pitchFamily="49" charset="-122"/>
              </a:rPr>
              <a:t>CGI</a:t>
            </a:r>
            <a:r>
              <a:rPr lang="zh-CN" altLang="en-US" sz="2400" b="1" dirty="0">
                <a:solidFill>
                  <a:srgbClr val="FF0000"/>
                </a:solidFill>
                <a:latin typeface="Times New Roman" panose="02020603050405020304" pitchFamily="18" charset="0"/>
                <a:ea typeface="楷体" panose="02010609060101010101" pitchFamily="49" charset="-122"/>
              </a:rPr>
              <a:t>支持</a:t>
            </a:r>
            <a:r>
              <a:rPr lang="zh-CN" altLang="en-US" sz="2400" dirty="0">
                <a:latin typeface="Times New Roman" panose="02020603050405020304" pitchFamily="18" charset="0"/>
                <a:ea typeface="楷体" panose="02010609060101010101" pitchFamily="49" charset="-122"/>
              </a:rPr>
              <a:t>，因此在嵌入式设备中</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方式应用实际上就是基于</a:t>
            </a:r>
            <a:r>
              <a:rPr lang="en-US" altLang="zh-CN" sz="2400" dirty="0">
                <a:latin typeface="Times New Roman" panose="02020603050405020304" pitchFamily="18" charset="0"/>
                <a:ea typeface="楷体" panose="02010609060101010101" pitchFamily="49" charset="-122"/>
              </a:rPr>
              <a:t>CGI</a:t>
            </a:r>
            <a:r>
              <a:rPr lang="zh-CN" altLang="en-US" sz="2400" dirty="0">
                <a:latin typeface="Times New Roman" panose="02020603050405020304" pitchFamily="18" charset="0"/>
                <a:ea typeface="楷体" panose="02010609060101010101" pitchFamily="49" charset="-122"/>
              </a:rPr>
              <a:t>的程序开发。</a:t>
            </a:r>
          </a:p>
          <a:p>
            <a:pPr marL="0" indent="0" algn="just">
              <a:lnSpc>
                <a:spcPct val="150000"/>
              </a:lnSpc>
              <a:buNone/>
            </a:pPr>
            <a:r>
              <a:rPr lang="zh-CN" altLang="en-US" sz="2400" dirty="0">
                <a:latin typeface="Times New Roman" panose="02020603050405020304" pitchFamily="18" charset="0"/>
                <a:ea typeface="楷体" panose="02010609060101010101" pitchFamily="49" charset="-122"/>
              </a:rPr>
              <a:t>        </a:t>
            </a:r>
            <a:r>
              <a:rPr lang="en-US" altLang="zh-CN" sz="2400" dirty="0">
                <a:latin typeface="Times New Roman" panose="02020603050405020304" pitchFamily="18" charset="0"/>
                <a:ea typeface="楷体" panose="02010609060101010101" pitchFamily="49" charset="-122"/>
              </a:rPr>
              <a:t>CGI</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Common Gate </a:t>
            </a:r>
            <a:r>
              <a:rPr lang="en-US" altLang="zh-CN" sz="2400" dirty="0" err="1">
                <a:latin typeface="Times New Roman" panose="02020603050405020304" pitchFamily="18" charset="0"/>
                <a:ea typeface="楷体" panose="02010609060101010101" pitchFamily="49" charset="-122"/>
              </a:rPr>
              <a:t>Intergace</a:t>
            </a:r>
            <a:r>
              <a:rPr lang="zh-CN" altLang="en-US" sz="2400" dirty="0">
                <a:latin typeface="Times New Roman" panose="02020603050405020304" pitchFamily="18" charset="0"/>
                <a:ea typeface="楷体" panose="02010609060101010101" pitchFamily="49" charset="-122"/>
              </a:rPr>
              <a:t>）是一段运行在</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服务器上的程序，提供同客户端</a:t>
            </a:r>
            <a:r>
              <a:rPr lang="en-US" altLang="zh-CN" sz="2400" dirty="0">
                <a:latin typeface="Times New Roman" panose="02020603050405020304" pitchFamily="18" charset="0"/>
                <a:ea typeface="楷体" panose="02010609060101010101" pitchFamily="49" charset="-122"/>
              </a:rPr>
              <a:t>Html</a:t>
            </a:r>
            <a:r>
              <a:rPr lang="zh-CN" altLang="en-US" sz="2400" dirty="0">
                <a:latin typeface="Times New Roman" panose="02020603050405020304" pitchFamily="18" charset="0"/>
                <a:ea typeface="楷体" panose="02010609060101010101" pitchFamily="49" charset="-122"/>
              </a:rPr>
              <a:t>页面的接口。浏览器把客户端收集到的信息传送到服务器的</a:t>
            </a:r>
            <a:r>
              <a:rPr lang="en-US" altLang="zh-CN" sz="2400" dirty="0">
                <a:latin typeface="Times New Roman" panose="02020603050405020304" pitchFamily="18" charset="0"/>
                <a:ea typeface="楷体" panose="02010609060101010101" pitchFamily="49" charset="-122"/>
              </a:rPr>
              <a:t>CGI</a:t>
            </a:r>
            <a:r>
              <a:rPr lang="zh-CN" altLang="en-US" sz="2400" dirty="0">
                <a:latin typeface="Times New Roman" panose="02020603050405020304" pitchFamily="18" charset="0"/>
                <a:ea typeface="楷体" panose="02010609060101010101" pitchFamily="49" charset="-122"/>
              </a:rPr>
              <a:t>程序中，</a:t>
            </a:r>
            <a:r>
              <a:rPr lang="en-US" altLang="zh-CN" sz="2400" dirty="0">
                <a:latin typeface="Times New Roman" panose="02020603050405020304" pitchFamily="18" charset="0"/>
                <a:ea typeface="楷体" panose="02010609060101010101" pitchFamily="49" charset="-122"/>
              </a:rPr>
              <a:t>CGI</a:t>
            </a:r>
            <a:r>
              <a:rPr lang="zh-CN" altLang="en-US" sz="2400" dirty="0">
                <a:latin typeface="Times New Roman" panose="02020603050405020304" pitchFamily="18" charset="0"/>
                <a:ea typeface="楷体" panose="02010609060101010101" pitchFamily="49" charset="-122"/>
              </a:rPr>
              <a:t>程序在服务器上按照预定的方法进行处理，</a:t>
            </a:r>
            <a:r>
              <a:rPr lang="en-US" altLang="zh-CN" sz="2400" dirty="0">
                <a:latin typeface="Times New Roman" panose="02020603050405020304" pitchFamily="18" charset="0"/>
                <a:ea typeface="楷体" panose="02010609060101010101" pitchFamily="49" charset="-122"/>
              </a:rPr>
              <a:t>CGI</a:t>
            </a:r>
            <a:r>
              <a:rPr lang="zh-CN" altLang="en-US" sz="2400" dirty="0">
                <a:latin typeface="Times New Roman" panose="02020603050405020304" pitchFamily="18" charset="0"/>
                <a:ea typeface="楷体" panose="02010609060101010101" pitchFamily="49" charset="-122"/>
              </a:rPr>
              <a:t>程序给客户端浏览器发回一个标准页面，用户可以在浏览器里看到。</a:t>
            </a:r>
          </a:p>
        </p:txBody>
      </p:sp>
    </p:spTree>
  </p:cSld>
  <p:clrMapOvr>
    <a:masterClrMapping/>
  </p:clrMapOvr>
  <p:transition spd="med">
    <p:diamon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noChangeArrowheads="1"/>
          </p:cNvSpPr>
          <p:nvPr>
            <p:ph type="title"/>
          </p:nvPr>
        </p:nvSpPr>
        <p:spPr/>
        <p:txBody>
          <a:bodyPr/>
          <a:lstStyle/>
          <a:p>
            <a:r>
              <a:rPr lang="en-US" altLang="zh-CN" dirty="0">
                <a:latin typeface="Times New Roman" panose="02020603050405020304" pitchFamily="18" charset="0"/>
                <a:ea typeface="楷体" panose="02010609060101010101" pitchFamily="49" charset="-122"/>
              </a:rPr>
              <a:t>CGI</a:t>
            </a:r>
            <a:r>
              <a:rPr lang="zh-CN" altLang="en-US" dirty="0">
                <a:latin typeface="Times New Roman" panose="02020603050405020304" pitchFamily="18" charset="0"/>
                <a:ea typeface="楷体" panose="02010609060101010101" pitchFamily="49" charset="-122"/>
              </a:rPr>
              <a:t>介绍</a:t>
            </a:r>
          </a:p>
        </p:txBody>
      </p:sp>
      <p:sp>
        <p:nvSpPr>
          <p:cNvPr id="3" name="内容占位符 2"/>
          <p:cNvSpPr>
            <a:spLocks noGrp="1"/>
          </p:cNvSpPr>
          <p:nvPr>
            <p:ph idx="1"/>
          </p:nvPr>
        </p:nvSpPr>
        <p:spPr>
          <a:xfrm>
            <a:off x="163529" y="1077065"/>
            <a:ext cx="11737304" cy="5218113"/>
          </a:xfrm>
        </p:spPr>
        <p:txBody>
          <a:bodyPr/>
          <a:lstStyle/>
          <a:p>
            <a:pPr marL="0" indent="0">
              <a:buNone/>
              <a:defRPr/>
            </a:pPr>
            <a:r>
              <a:rPr lang="en-US" altLang="zh-CN" sz="1600" b="1" dirty="0">
                <a:solidFill>
                  <a:srgbClr val="FF0000"/>
                </a:solidFill>
                <a:latin typeface="Times New Roman" panose="02020603050405020304" pitchFamily="18" charset="0"/>
                <a:ea typeface="楷体" panose="02010609060101010101" pitchFamily="49" charset="-122"/>
              </a:rPr>
              <a:t>CGIC</a:t>
            </a:r>
            <a:r>
              <a:rPr lang="zh-CN" altLang="en-US" sz="1600" b="1" dirty="0">
                <a:solidFill>
                  <a:srgbClr val="FF0000"/>
                </a:solidFill>
                <a:latin typeface="Times New Roman" panose="02020603050405020304" pitchFamily="18" charset="0"/>
                <a:ea typeface="楷体" panose="02010609060101010101" pitchFamily="49" charset="-122"/>
              </a:rPr>
              <a:t>是一个支持</a:t>
            </a:r>
            <a:r>
              <a:rPr lang="en-US" altLang="zh-CN" sz="1600" b="1" dirty="0">
                <a:solidFill>
                  <a:srgbClr val="FF0000"/>
                </a:solidFill>
                <a:latin typeface="Times New Roman" panose="02020603050405020304" pitchFamily="18" charset="0"/>
                <a:ea typeface="楷体" panose="02010609060101010101" pitchFamily="49" charset="-122"/>
              </a:rPr>
              <a:t>CGI</a:t>
            </a:r>
            <a:r>
              <a:rPr lang="zh-CN" altLang="en-US" sz="1600" b="1" dirty="0">
                <a:solidFill>
                  <a:srgbClr val="FF0000"/>
                </a:solidFill>
                <a:latin typeface="Times New Roman" panose="02020603050405020304" pitchFamily="18" charset="0"/>
                <a:ea typeface="楷体" panose="02010609060101010101" pitchFamily="49" charset="-122"/>
              </a:rPr>
              <a:t>开发的开放源码的标准</a:t>
            </a:r>
            <a:r>
              <a:rPr lang="en-US" altLang="zh-CN" sz="1600" b="1" dirty="0">
                <a:solidFill>
                  <a:srgbClr val="FF0000"/>
                </a:solidFill>
                <a:latin typeface="Times New Roman" panose="02020603050405020304" pitchFamily="18" charset="0"/>
                <a:ea typeface="楷体" panose="02010609060101010101" pitchFamily="49" charset="-122"/>
              </a:rPr>
              <a:t>C</a:t>
            </a:r>
            <a:r>
              <a:rPr lang="zh-CN" altLang="en-US" sz="1600" b="1" dirty="0">
                <a:solidFill>
                  <a:srgbClr val="FF0000"/>
                </a:solidFill>
                <a:latin typeface="Times New Roman" panose="02020603050405020304" pitchFamily="18" charset="0"/>
                <a:ea typeface="楷体" panose="02010609060101010101" pitchFamily="49" charset="-122"/>
              </a:rPr>
              <a:t>库</a:t>
            </a:r>
            <a:r>
              <a:rPr lang="zh-CN" altLang="en-US" sz="1600" dirty="0">
                <a:latin typeface="Times New Roman" panose="02020603050405020304" pitchFamily="18" charset="0"/>
                <a:ea typeface="楷体" panose="02010609060101010101" pitchFamily="49" charset="-122"/>
              </a:rPr>
              <a:t>，可免费使用，也可以购买商业授权。支持</a:t>
            </a:r>
            <a:r>
              <a:rPr lang="en-US" altLang="zh-CN" sz="1600" dirty="0">
                <a:latin typeface="Times New Roman" panose="02020603050405020304" pitchFamily="18" charset="0"/>
                <a:ea typeface="楷体" panose="02010609060101010101" pitchFamily="49" charset="-122"/>
              </a:rPr>
              <a:t>Linux, Unix </a:t>
            </a:r>
            <a:r>
              <a:rPr lang="zh-CN" altLang="en-US" sz="1600" dirty="0">
                <a:latin typeface="Times New Roman" panose="02020603050405020304" pitchFamily="18" charset="0"/>
                <a:ea typeface="楷体" panose="02010609060101010101" pitchFamily="49" charset="-122"/>
              </a:rPr>
              <a:t>和</a:t>
            </a:r>
            <a:r>
              <a:rPr lang="en-US" altLang="zh-CN" sz="1600" dirty="0">
                <a:latin typeface="Times New Roman" panose="02020603050405020304" pitchFamily="18" charset="0"/>
                <a:ea typeface="楷体" panose="02010609060101010101" pitchFamily="49" charset="-122"/>
              </a:rPr>
              <a:t>Windows</a:t>
            </a:r>
            <a:r>
              <a:rPr lang="zh-CN" altLang="en-US" sz="1600" dirty="0">
                <a:latin typeface="Times New Roman" panose="02020603050405020304" pitchFamily="18" charset="0"/>
                <a:ea typeface="楷体" panose="02010609060101010101" pitchFamily="49" charset="-122"/>
              </a:rPr>
              <a:t>等多操作系统</a:t>
            </a:r>
          </a:p>
          <a:p>
            <a:pPr marL="0" indent="0">
              <a:buNone/>
              <a:defRPr/>
            </a:pPr>
            <a:r>
              <a:rPr lang="zh-CN" altLang="en-US" sz="1600" dirty="0">
                <a:latin typeface="Times New Roman" panose="02020603050405020304" pitchFamily="18" charset="0"/>
                <a:ea typeface="楷体" panose="02010609060101010101" pitchFamily="49" charset="-122"/>
              </a:rPr>
              <a:t>    </a:t>
            </a:r>
            <a:r>
              <a:rPr lang="en-US" altLang="zh-CN" sz="1600" dirty="0">
                <a:latin typeface="Times New Roman" panose="02020603050405020304" pitchFamily="18" charset="0"/>
                <a:ea typeface="楷体" panose="02010609060101010101" pitchFamily="49" charset="-122"/>
              </a:rPr>
              <a:t>CGIC</a:t>
            </a:r>
            <a:r>
              <a:rPr lang="zh-CN" altLang="en-US" sz="1600" dirty="0">
                <a:latin typeface="Times New Roman" panose="02020603050405020304" pitchFamily="18" charset="0"/>
                <a:ea typeface="楷体" panose="02010609060101010101" pitchFamily="49" charset="-122"/>
              </a:rPr>
              <a:t>能够提供以下功能：</a:t>
            </a:r>
          </a:p>
          <a:p>
            <a:pPr marL="0" indent="0">
              <a:buNone/>
              <a:defRPr/>
            </a:pPr>
            <a:r>
              <a:rPr lang="en-US" altLang="zh-CN" sz="1600" dirty="0">
                <a:latin typeface="Times New Roman" panose="02020603050405020304" pitchFamily="18" charset="0"/>
                <a:ea typeface="楷体" panose="02010609060101010101" pitchFamily="49" charset="-122"/>
              </a:rPr>
              <a:t>1  </a:t>
            </a:r>
            <a:r>
              <a:rPr lang="zh-CN" altLang="en-US" sz="1600" dirty="0">
                <a:latin typeface="Times New Roman" panose="02020603050405020304" pitchFamily="18" charset="0"/>
                <a:ea typeface="楷体" panose="02010609060101010101" pitchFamily="49" charset="-122"/>
              </a:rPr>
              <a:t>分析数据，并自动校正一些有缺陷的浏览器发来的数据；</a:t>
            </a:r>
          </a:p>
          <a:p>
            <a:pPr marL="0" indent="0">
              <a:buNone/>
              <a:defRPr/>
            </a:pPr>
            <a:r>
              <a:rPr lang="en-US" altLang="zh-CN" sz="1600" dirty="0">
                <a:latin typeface="Times New Roman" panose="02020603050405020304" pitchFamily="18" charset="0"/>
                <a:ea typeface="楷体" panose="02010609060101010101" pitchFamily="49" charset="-122"/>
              </a:rPr>
              <a:t>2  </a:t>
            </a:r>
            <a:r>
              <a:rPr lang="zh-CN" altLang="en-US" sz="1600" dirty="0">
                <a:latin typeface="Times New Roman" panose="02020603050405020304" pitchFamily="18" charset="0"/>
                <a:ea typeface="楷体" panose="02010609060101010101" pitchFamily="49" charset="-122"/>
              </a:rPr>
              <a:t>透明接收用</a:t>
            </a:r>
            <a:r>
              <a:rPr lang="en-US" altLang="zh-CN" sz="1600" dirty="0">
                <a:latin typeface="Times New Roman" panose="02020603050405020304" pitchFamily="18" charset="0"/>
                <a:ea typeface="楷体" panose="02010609060101010101" pitchFamily="49" charset="-122"/>
              </a:rPr>
              <a:t>GET</a:t>
            </a:r>
            <a:r>
              <a:rPr lang="zh-CN" altLang="en-US" sz="1600" dirty="0">
                <a:latin typeface="Times New Roman" panose="02020603050405020304" pitchFamily="18" charset="0"/>
                <a:ea typeface="楷体" panose="02010609060101010101" pitchFamily="49" charset="-122"/>
              </a:rPr>
              <a:t>或 </a:t>
            </a:r>
            <a:r>
              <a:rPr lang="en-US" altLang="zh-CN" sz="1600" dirty="0">
                <a:latin typeface="Times New Roman" panose="02020603050405020304" pitchFamily="18" charset="0"/>
                <a:ea typeface="楷体" panose="02010609060101010101" pitchFamily="49" charset="-122"/>
              </a:rPr>
              <a:t>POST</a:t>
            </a:r>
            <a:r>
              <a:rPr lang="zh-CN" altLang="en-US" sz="1600" dirty="0">
                <a:latin typeface="Times New Roman" panose="02020603050405020304" pitchFamily="18" charset="0"/>
                <a:ea typeface="楷体" panose="02010609060101010101" pitchFamily="49" charset="-122"/>
              </a:rPr>
              <a:t>方法发来的</a:t>
            </a:r>
            <a:r>
              <a:rPr lang="en-US" altLang="zh-CN" sz="1600" dirty="0">
                <a:latin typeface="Times New Roman" panose="02020603050405020304" pitchFamily="18" charset="0"/>
                <a:ea typeface="楷体" panose="02010609060101010101" pitchFamily="49" charset="-122"/>
              </a:rPr>
              <a:t>Form</a:t>
            </a:r>
            <a:r>
              <a:rPr lang="zh-CN" altLang="en-US" sz="1600" dirty="0">
                <a:latin typeface="Times New Roman" panose="02020603050405020304" pitchFamily="18" charset="0"/>
                <a:ea typeface="楷体" panose="02010609060101010101" pitchFamily="49" charset="-122"/>
              </a:rPr>
              <a:t>数据；</a:t>
            </a:r>
          </a:p>
          <a:p>
            <a:pPr marL="0" indent="0">
              <a:buNone/>
              <a:defRPr/>
            </a:pPr>
            <a:r>
              <a:rPr lang="en-US" altLang="zh-CN" sz="1600" dirty="0">
                <a:latin typeface="Times New Roman" panose="02020603050405020304" pitchFamily="18" charset="0"/>
                <a:ea typeface="楷体" panose="02010609060101010101" pitchFamily="49" charset="-122"/>
              </a:rPr>
              <a:t>3   </a:t>
            </a:r>
            <a:r>
              <a:rPr lang="zh-CN" altLang="en-US" sz="1600" dirty="0">
                <a:latin typeface="Times New Roman" panose="02020603050405020304" pitchFamily="18" charset="0"/>
                <a:ea typeface="楷体" panose="02010609060101010101" pitchFamily="49" charset="-122"/>
              </a:rPr>
              <a:t>能接受上传文件；</a:t>
            </a:r>
          </a:p>
          <a:p>
            <a:pPr marL="0" indent="0">
              <a:buNone/>
              <a:defRPr/>
            </a:pPr>
            <a:r>
              <a:rPr lang="en-US" altLang="zh-CN" sz="1600" dirty="0">
                <a:latin typeface="Times New Roman" panose="02020603050405020304" pitchFamily="18" charset="0"/>
                <a:ea typeface="楷体" panose="02010609060101010101" pitchFamily="49" charset="-122"/>
              </a:rPr>
              <a:t>4   </a:t>
            </a:r>
            <a:r>
              <a:rPr lang="zh-CN" altLang="en-US" sz="1600" dirty="0">
                <a:latin typeface="Times New Roman" panose="02020603050405020304" pitchFamily="18" charset="0"/>
                <a:ea typeface="楷体" panose="02010609060101010101" pitchFamily="49" charset="-122"/>
              </a:rPr>
              <a:t>能够设置和接收</a:t>
            </a:r>
            <a:r>
              <a:rPr lang="en-US" altLang="zh-CN" sz="1600" dirty="0">
                <a:latin typeface="Times New Roman" panose="02020603050405020304" pitchFamily="18" charset="0"/>
                <a:ea typeface="楷体" panose="02010609060101010101" pitchFamily="49" charset="-122"/>
              </a:rPr>
              <a:t>cookies</a:t>
            </a:r>
            <a:r>
              <a:rPr lang="zh-CN" altLang="en-US" sz="1600" dirty="0">
                <a:latin typeface="Times New Roman" panose="02020603050405020304" pitchFamily="18" charset="0"/>
                <a:ea typeface="楷体" panose="02010609060101010101" pitchFamily="49" charset="-122"/>
              </a:rPr>
              <a:t>；</a:t>
            </a:r>
          </a:p>
          <a:p>
            <a:pPr marL="0" indent="0">
              <a:buNone/>
              <a:defRPr/>
            </a:pPr>
            <a:r>
              <a:rPr lang="en-US" altLang="zh-CN" sz="1600" dirty="0">
                <a:latin typeface="Times New Roman" panose="02020603050405020304" pitchFamily="18" charset="0"/>
                <a:ea typeface="楷体" panose="02010609060101010101" pitchFamily="49" charset="-122"/>
              </a:rPr>
              <a:t>5   </a:t>
            </a:r>
            <a:r>
              <a:rPr lang="zh-CN" altLang="en-US" sz="1600" dirty="0">
                <a:latin typeface="Times New Roman" panose="02020603050405020304" pitchFamily="18" charset="0"/>
                <a:ea typeface="楷体" panose="02010609060101010101" pitchFamily="49" charset="-122"/>
              </a:rPr>
              <a:t>用一致的方式处理</a:t>
            </a:r>
            <a:r>
              <a:rPr lang="en-US" altLang="zh-CN" sz="1600" dirty="0">
                <a:latin typeface="Times New Roman" panose="02020603050405020304" pitchFamily="18" charset="0"/>
                <a:ea typeface="楷体" panose="02010609060101010101" pitchFamily="49" charset="-122"/>
              </a:rPr>
              <a:t>Form</a:t>
            </a:r>
            <a:r>
              <a:rPr lang="zh-CN" altLang="en-US" sz="1600" dirty="0">
                <a:latin typeface="Times New Roman" panose="02020603050405020304" pitchFamily="18" charset="0"/>
                <a:ea typeface="楷体" panose="02010609060101010101" pitchFamily="49" charset="-122"/>
              </a:rPr>
              <a:t>元素里的回车；</a:t>
            </a:r>
          </a:p>
          <a:p>
            <a:pPr marL="0" indent="0">
              <a:buNone/>
              <a:defRPr/>
            </a:pPr>
            <a:r>
              <a:rPr lang="en-US" altLang="zh-CN" sz="1600" dirty="0">
                <a:latin typeface="Times New Roman" panose="02020603050405020304" pitchFamily="18" charset="0"/>
                <a:ea typeface="楷体" panose="02010609060101010101" pitchFamily="49" charset="-122"/>
              </a:rPr>
              <a:t>6   </a:t>
            </a:r>
            <a:r>
              <a:rPr lang="zh-CN" altLang="en-US" sz="1600" dirty="0">
                <a:latin typeface="Times New Roman" panose="02020603050405020304" pitchFamily="18" charset="0"/>
                <a:ea typeface="楷体" panose="02010609060101010101" pitchFamily="49" charset="-122"/>
              </a:rPr>
              <a:t>提供字符串，整数，浮点数，单选或多选功能来接收数据；</a:t>
            </a:r>
          </a:p>
          <a:p>
            <a:pPr marL="0" indent="0">
              <a:buNone/>
              <a:defRPr/>
            </a:pPr>
            <a:r>
              <a:rPr lang="en-US" altLang="zh-CN" sz="1600" dirty="0">
                <a:latin typeface="Times New Roman" panose="02020603050405020304" pitchFamily="18" charset="0"/>
                <a:ea typeface="楷体" panose="02010609060101010101" pitchFamily="49" charset="-122"/>
              </a:rPr>
              <a:t>7   </a:t>
            </a:r>
            <a:r>
              <a:rPr lang="zh-CN" altLang="en-US" sz="1600" dirty="0">
                <a:latin typeface="Times New Roman" panose="02020603050405020304" pitchFamily="18" charset="0"/>
                <a:ea typeface="楷体" panose="02010609060101010101" pitchFamily="49" charset="-122"/>
              </a:rPr>
              <a:t>提供数字字段的边界检查；</a:t>
            </a:r>
          </a:p>
          <a:p>
            <a:pPr marL="0" indent="0">
              <a:buNone/>
              <a:defRPr/>
            </a:pPr>
            <a:r>
              <a:rPr lang="en-US" altLang="zh-CN" sz="1600" dirty="0">
                <a:latin typeface="Times New Roman" panose="02020603050405020304" pitchFamily="18" charset="0"/>
                <a:ea typeface="楷体" panose="02010609060101010101" pitchFamily="49" charset="-122"/>
              </a:rPr>
              <a:t>8   </a:t>
            </a:r>
            <a:r>
              <a:rPr lang="zh-CN" altLang="en-US" sz="1600" dirty="0">
                <a:latin typeface="Times New Roman" panose="02020603050405020304" pitchFamily="18" charset="0"/>
                <a:ea typeface="楷体" panose="02010609060101010101" pitchFamily="49" charset="-122"/>
              </a:rPr>
              <a:t>能够将</a:t>
            </a:r>
            <a:r>
              <a:rPr lang="en-US" altLang="zh-CN" sz="1600" dirty="0">
                <a:latin typeface="Times New Roman" panose="02020603050405020304" pitchFamily="18" charset="0"/>
                <a:ea typeface="楷体" panose="02010609060101010101" pitchFamily="49" charset="-122"/>
              </a:rPr>
              <a:t>CGI</a:t>
            </a:r>
            <a:r>
              <a:rPr lang="zh-CN" altLang="en-US" sz="1600" dirty="0">
                <a:latin typeface="Times New Roman" panose="02020603050405020304" pitchFamily="18" charset="0"/>
                <a:ea typeface="楷体" panose="02010609060101010101" pitchFamily="49" charset="-122"/>
              </a:rPr>
              <a:t>环境变量转化成</a:t>
            </a:r>
            <a:r>
              <a:rPr lang="en-US" altLang="zh-CN" sz="1600" dirty="0">
                <a:latin typeface="Times New Roman" panose="02020603050405020304" pitchFamily="18" charset="0"/>
                <a:ea typeface="楷体" panose="02010609060101010101" pitchFamily="49" charset="-122"/>
              </a:rPr>
              <a:t>C</a:t>
            </a:r>
            <a:r>
              <a:rPr lang="zh-CN" altLang="en-US" sz="1600" dirty="0">
                <a:latin typeface="Times New Roman" panose="02020603050405020304" pitchFamily="18" charset="0"/>
                <a:ea typeface="楷体" panose="02010609060101010101" pitchFamily="49" charset="-122"/>
              </a:rPr>
              <a:t>中的非空字符串；</a:t>
            </a:r>
          </a:p>
          <a:p>
            <a:pPr marL="0" indent="0">
              <a:buNone/>
              <a:defRPr/>
            </a:pPr>
            <a:r>
              <a:rPr lang="en-US" altLang="zh-CN" sz="1600" dirty="0">
                <a:latin typeface="Times New Roman" panose="02020603050405020304" pitchFamily="18" charset="0"/>
                <a:ea typeface="楷体" panose="02010609060101010101" pitchFamily="49" charset="-122"/>
              </a:rPr>
              <a:t>9   </a:t>
            </a:r>
            <a:r>
              <a:rPr lang="zh-CN" altLang="en-US" sz="1600" dirty="0">
                <a:latin typeface="Times New Roman" panose="02020603050405020304" pitchFamily="18" charset="0"/>
                <a:ea typeface="楷体" panose="02010609060101010101" pitchFamily="49" charset="-122"/>
              </a:rPr>
              <a:t>提供</a:t>
            </a:r>
            <a:r>
              <a:rPr lang="en-US" altLang="zh-CN" sz="1600" dirty="0">
                <a:latin typeface="Times New Roman" panose="02020603050405020304" pitchFamily="18" charset="0"/>
                <a:ea typeface="楷体" panose="02010609060101010101" pitchFamily="49" charset="-122"/>
              </a:rPr>
              <a:t>CGI</a:t>
            </a:r>
            <a:r>
              <a:rPr lang="zh-CN" altLang="en-US" sz="1600" dirty="0">
                <a:latin typeface="Times New Roman" panose="02020603050405020304" pitchFamily="18" charset="0"/>
                <a:ea typeface="楷体" panose="02010609060101010101" pitchFamily="49" charset="-122"/>
              </a:rPr>
              <a:t>程序的调试手段，能够回放</a:t>
            </a:r>
            <a:r>
              <a:rPr lang="en-US" altLang="zh-CN" sz="1600" dirty="0">
                <a:latin typeface="Times New Roman" panose="02020603050405020304" pitchFamily="18" charset="0"/>
                <a:ea typeface="楷体" panose="02010609060101010101" pitchFamily="49" charset="-122"/>
              </a:rPr>
              <a:t>CGI</a:t>
            </a:r>
            <a:r>
              <a:rPr lang="zh-CN" altLang="en-US" sz="1600" dirty="0">
                <a:latin typeface="Times New Roman" panose="02020603050405020304" pitchFamily="18" charset="0"/>
                <a:ea typeface="楷体" panose="02010609060101010101" pitchFamily="49" charset="-122"/>
              </a:rPr>
              <a:t>程序执行时的</a:t>
            </a:r>
            <a:r>
              <a:rPr lang="en-US" altLang="zh-CN" sz="1600" dirty="0">
                <a:latin typeface="Times New Roman" panose="02020603050405020304" pitchFamily="18" charset="0"/>
                <a:ea typeface="楷体" panose="02010609060101010101" pitchFamily="49" charset="-122"/>
              </a:rPr>
              <a:t>CGI</a:t>
            </a:r>
            <a:r>
              <a:rPr lang="zh-CN" altLang="en-US" sz="1600" dirty="0">
                <a:latin typeface="Times New Roman" panose="02020603050405020304" pitchFamily="18" charset="0"/>
                <a:ea typeface="楷体" panose="02010609060101010101" pitchFamily="49" charset="-122"/>
              </a:rPr>
              <a:t>状态；</a:t>
            </a:r>
          </a:p>
          <a:p>
            <a:pPr marL="0" indent="0">
              <a:buNone/>
              <a:defRPr/>
            </a:pPr>
            <a:r>
              <a:rPr lang="zh-CN" altLang="en-US" sz="1600" dirty="0">
                <a:latin typeface="Times New Roman" panose="02020603050405020304" pitchFamily="18" charset="0"/>
                <a:ea typeface="楷体" panose="02010609060101010101" pitchFamily="49" charset="-122"/>
              </a:rPr>
              <a:t>  总之，</a:t>
            </a:r>
            <a:r>
              <a:rPr lang="en-US" altLang="zh-CN" sz="1600" dirty="0">
                <a:latin typeface="Times New Roman" panose="02020603050405020304" pitchFamily="18" charset="0"/>
                <a:ea typeface="楷体" panose="02010609060101010101" pitchFamily="49" charset="-122"/>
              </a:rPr>
              <a:t>CGIC</a:t>
            </a:r>
            <a:r>
              <a:rPr lang="zh-CN" altLang="en-US" sz="1600" dirty="0">
                <a:latin typeface="Times New Roman" panose="02020603050405020304" pitchFamily="18" charset="0"/>
                <a:ea typeface="楷体" panose="02010609060101010101" pitchFamily="49" charset="-122"/>
              </a:rPr>
              <a:t>是一个功能比较强大的支持</a:t>
            </a:r>
            <a:r>
              <a:rPr lang="en-US" altLang="zh-CN" sz="1600" dirty="0">
                <a:latin typeface="Times New Roman" panose="02020603050405020304" pitchFamily="18" charset="0"/>
                <a:ea typeface="楷体" panose="02010609060101010101" pitchFamily="49" charset="-122"/>
              </a:rPr>
              <a:t>CGI</a:t>
            </a:r>
            <a:r>
              <a:rPr lang="zh-CN" altLang="en-US" sz="1600" dirty="0">
                <a:latin typeface="Times New Roman" panose="02020603050405020304" pitchFamily="18" charset="0"/>
                <a:ea typeface="楷体" panose="02010609060101010101" pitchFamily="49" charset="-122"/>
              </a:rPr>
              <a:t>开发的标准</a:t>
            </a:r>
            <a:r>
              <a:rPr lang="en-US" altLang="zh-CN" sz="1600" dirty="0">
                <a:latin typeface="Times New Roman" panose="02020603050405020304" pitchFamily="18" charset="0"/>
                <a:ea typeface="楷体" panose="02010609060101010101" pitchFamily="49" charset="-122"/>
              </a:rPr>
              <a:t>C</a:t>
            </a:r>
            <a:r>
              <a:rPr lang="zh-CN" altLang="en-US" sz="1600" dirty="0">
                <a:latin typeface="Times New Roman" panose="02020603050405020304" pitchFamily="18" charset="0"/>
                <a:ea typeface="楷体" panose="02010609060101010101" pitchFamily="49" charset="-122"/>
              </a:rPr>
              <a:t>库，</a:t>
            </a:r>
            <a:endParaRPr lang="en-US" altLang="zh-CN" sz="1600" dirty="0">
              <a:latin typeface="Times New Roman" panose="02020603050405020304" pitchFamily="18" charset="0"/>
              <a:ea typeface="楷体" panose="02010609060101010101" pitchFamily="49" charset="-122"/>
            </a:endParaRPr>
          </a:p>
          <a:p>
            <a:pPr marL="0" indent="0">
              <a:buNone/>
              <a:defRPr/>
            </a:pPr>
            <a:r>
              <a:rPr lang="zh-CN" altLang="en-US" sz="1600" dirty="0">
                <a:latin typeface="Times New Roman" panose="02020603050405020304" pitchFamily="18" charset="0"/>
                <a:ea typeface="楷体" panose="02010609060101010101" pitchFamily="49" charset="-122"/>
              </a:rPr>
              <a:t>可以从</a:t>
            </a:r>
            <a:r>
              <a:rPr lang="en-US" altLang="zh-CN" sz="1600" dirty="0">
                <a:latin typeface="Times New Roman" panose="02020603050405020304" pitchFamily="18" charset="0"/>
                <a:ea typeface="楷体" panose="02010609060101010101" pitchFamily="49" charset="-122"/>
              </a:rPr>
              <a:t>CGIC</a:t>
            </a:r>
            <a:r>
              <a:rPr lang="zh-CN" altLang="en-US" sz="1600" dirty="0">
                <a:latin typeface="Times New Roman" panose="02020603050405020304" pitchFamily="18" charset="0"/>
                <a:ea typeface="楷体" panose="02010609060101010101" pitchFamily="49" charset="-122"/>
              </a:rPr>
              <a:t>的主站点</a:t>
            </a:r>
            <a:r>
              <a:rPr lang="en-US" altLang="zh-CN" sz="1600" dirty="0">
                <a:latin typeface="Times New Roman" panose="02020603050405020304" pitchFamily="18" charset="0"/>
                <a:ea typeface="楷体" panose="02010609060101010101" pitchFamily="49" charset="-122"/>
              </a:rPr>
              <a:t>http://www.boutell.com/cgic/</a:t>
            </a:r>
            <a:r>
              <a:rPr lang="zh-CN" altLang="en-US" sz="1600" dirty="0">
                <a:latin typeface="Times New Roman" panose="02020603050405020304" pitchFamily="18" charset="0"/>
                <a:ea typeface="楷体" panose="02010609060101010101" pitchFamily="49" charset="-122"/>
              </a:rPr>
              <a:t>下载源码</a:t>
            </a:r>
          </a:p>
        </p:txBody>
      </p:sp>
    </p:spTree>
  </p:cSld>
  <p:clrMapOvr>
    <a:masterClrMapping/>
  </p:clrMapOvr>
  <p:transition spd="med">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sz="4800" dirty="0"/>
              <a:t>GPIO</a:t>
            </a:r>
            <a:r>
              <a:rPr lang="zh-CN" altLang="en-US" sz="4800" dirty="0"/>
              <a:t>接口与编程</a:t>
            </a:r>
          </a:p>
        </p:txBody>
      </p:sp>
      <p:sp>
        <p:nvSpPr>
          <p:cNvPr id="3" name="副标题 2"/>
          <p:cNvSpPr>
            <a:spLocks noGrp="1"/>
          </p:cNvSpPr>
          <p:nvPr>
            <p:ph type="subTitle" idx="1"/>
          </p:nvPr>
        </p:nvSpPr>
        <p:spPr/>
        <p:txBody>
          <a:bodyPr/>
          <a:lstStyle/>
          <a:p>
            <a:r>
              <a:rPr lang="zh-CN" altLang="en-US" dirty="0"/>
              <a:t>以</a:t>
            </a:r>
            <a:r>
              <a:rPr lang="en-US" altLang="zh-CN" dirty="0"/>
              <a:t>GPIO</a:t>
            </a:r>
            <a:r>
              <a:rPr lang="zh-CN" altLang="en-US" dirty="0"/>
              <a:t>控制</a:t>
            </a:r>
            <a:r>
              <a:rPr lang="en-US" altLang="zh-CN" dirty="0"/>
              <a:t>LED</a:t>
            </a:r>
            <a:r>
              <a:rPr lang="zh-CN" altLang="en-US" dirty="0"/>
              <a:t>灯为例</a:t>
            </a:r>
          </a:p>
        </p:txBody>
      </p:sp>
    </p:spTree>
  </p:cSld>
  <p:clrMapOvr>
    <a:masterClrMapping/>
  </p:clrMapOvr>
  <p:transition spd="med">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裸机编程的必要性与准备</a:t>
            </a:r>
          </a:p>
        </p:txBody>
      </p:sp>
      <p:sp>
        <p:nvSpPr>
          <p:cNvPr id="3" name="内容占位符 2"/>
          <p:cNvSpPr>
            <a:spLocks noGrp="1"/>
          </p:cNvSpPr>
          <p:nvPr>
            <p:ph idx="1"/>
          </p:nvPr>
        </p:nvSpPr>
        <p:spPr>
          <a:xfrm>
            <a:off x="192722" y="878319"/>
            <a:ext cx="11806555" cy="5427653"/>
          </a:xfrm>
        </p:spPr>
        <p:txBody>
          <a:bodyPr/>
          <a:lstStyle/>
          <a:p>
            <a:pPr algn="just">
              <a:buFont typeface="Wingdings" panose="05000000000000000000" pitchFamily="2" charset="2"/>
              <a:buChar char="ü"/>
            </a:pPr>
            <a:r>
              <a:rPr lang="zh-CN" altLang="en-US" sz="2400" dirty="0"/>
              <a:t>裸机编程，是没有操作系统的情况下，直接通过程序控制硬件设备运行的方式，具有简单、直接、高效等优点；同时具有编程较复杂、无法更新等缺点。</a:t>
            </a:r>
            <a:endParaRPr lang="en-US" altLang="zh-CN" sz="2400" dirty="0"/>
          </a:p>
          <a:p>
            <a:pPr algn="just">
              <a:buFont typeface="Wingdings" panose="05000000000000000000" pitchFamily="2" charset="2"/>
              <a:buChar char="ü"/>
            </a:pPr>
            <a:r>
              <a:rPr lang="zh-CN" altLang="en-US" sz="2400" dirty="0"/>
              <a:t>一般通过</a:t>
            </a:r>
            <a:r>
              <a:rPr lang="en-US" altLang="zh-CN" sz="2400" dirty="0"/>
              <a:t>GPIO</a:t>
            </a:r>
            <a:r>
              <a:rPr lang="zh-CN" altLang="en-US" sz="2400" dirty="0"/>
              <a:t>来控制硬件。</a:t>
            </a:r>
            <a:endParaRPr lang="en-US" altLang="zh-CN" sz="2400" dirty="0"/>
          </a:p>
          <a:p>
            <a:pPr algn="just">
              <a:buFont typeface="Wingdings" panose="05000000000000000000" pitchFamily="2" charset="2"/>
              <a:buChar char="ü"/>
            </a:pPr>
            <a:r>
              <a:rPr lang="zh-CN" altLang="en-US" sz="2400" dirty="0"/>
              <a:t>通过裸机编程的学习，对于</a:t>
            </a:r>
            <a:r>
              <a:rPr lang="en-US" altLang="zh-CN" sz="2400" dirty="0"/>
              <a:t>U-Boot</a:t>
            </a:r>
            <a:r>
              <a:rPr lang="zh-CN" altLang="en-US" sz="2400" dirty="0"/>
              <a:t>、驱动程序等的理解会更加深入，形成嵌入式系统学习的整体闭环框架。</a:t>
            </a:r>
            <a:endParaRPr lang="en-US" altLang="zh-CN" sz="2400" dirty="0"/>
          </a:p>
          <a:p>
            <a:pPr algn="just">
              <a:buFont typeface="Wingdings" panose="05000000000000000000" pitchFamily="2" charset="2"/>
              <a:buChar char="ü"/>
            </a:pPr>
            <a:r>
              <a:rPr lang="zh-CN" altLang="en-US" sz="2400" dirty="0"/>
              <a:t>一样采用交叉编译开发环境，需要熟悉相应的硬件设备。</a:t>
            </a:r>
            <a:endParaRPr lang="en-US" altLang="zh-CN" sz="2400" dirty="0"/>
          </a:p>
          <a:p>
            <a:pPr algn="just">
              <a:buFont typeface="Wingdings" panose="05000000000000000000" pitchFamily="2" charset="2"/>
              <a:buChar char="ü"/>
            </a:pPr>
            <a:r>
              <a:rPr lang="zh-CN" altLang="en-US" sz="2400" dirty="0"/>
              <a:t>主要思考两个问题</a:t>
            </a:r>
            <a:r>
              <a:rPr lang="en-US" altLang="zh-CN" sz="2400" dirty="0"/>
              <a:t>:</a:t>
            </a:r>
          </a:p>
          <a:p>
            <a:pPr marL="720000" lvl="1">
              <a:buNone/>
            </a:pPr>
            <a:r>
              <a:rPr lang="en-US" altLang="zh-CN" sz="2055" dirty="0"/>
              <a:t>1</a:t>
            </a:r>
            <a:r>
              <a:rPr lang="zh-CN" altLang="en-US" sz="2055" dirty="0"/>
              <a:t>、如何保证在没有</a:t>
            </a:r>
            <a:r>
              <a:rPr lang="en-US" altLang="zh-CN" sz="2055" dirty="0"/>
              <a:t>OS</a:t>
            </a:r>
            <a:r>
              <a:rPr lang="zh-CN" altLang="en-US" sz="2055" dirty="0"/>
              <a:t>的情况下，整个系统能够启动、运行指定代码？</a:t>
            </a:r>
            <a:endParaRPr lang="en-US" altLang="zh-CN" sz="2055" dirty="0"/>
          </a:p>
          <a:p>
            <a:pPr marL="720000" lvl="1">
              <a:buNone/>
            </a:pPr>
            <a:r>
              <a:rPr lang="en-US" altLang="zh-CN" sz="2055" dirty="0"/>
              <a:t>2</a:t>
            </a:r>
            <a:r>
              <a:rPr lang="zh-CN" altLang="en-US" sz="2055" dirty="0"/>
              <a:t>、代码如何编制？</a:t>
            </a:r>
            <a:endParaRPr lang="en-US" altLang="zh-CN" sz="2055" dirty="0"/>
          </a:p>
        </p:txBody>
      </p:sp>
    </p:spTree>
  </p:cSld>
  <p:clrMapOvr>
    <a:masterClrMapping/>
  </p:clrMapOvr>
  <p:transition spd="med">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zh-CN" altLang="en-US" dirty="0"/>
              <a:t>一、</a:t>
            </a:r>
            <a:r>
              <a:rPr lang="en-US" altLang="zh-CN" dirty="0"/>
              <a:t>GPIO</a:t>
            </a:r>
            <a:r>
              <a:rPr lang="zh-CN" altLang="en-US" dirty="0"/>
              <a:t>概述</a:t>
            </a:r>
            <a:endParaRPr lang="en-US" altLang="zh-CN" dirty="0"/>
          </a:p>
          <a:p>
            <a:r>
              <a:rPr lang="zh-CN" altLang="en-US" dirty="0"/>
              <a:t>二、</a:t>
            </a:r>
            <a:r>
              <a:rPr lang="en-US" altLang="zh-CN" dirty="0"/>
              <a:t>GPIO</a:t>
            </a:r>
            <a:r>
              <a:rPr lang="zh-CN" altLang="en-US" dirty="0"/>
              <a:t>寄存器</a:t>
            </a:r>
            <a:endParaRPr lang="en-US" altLang="zh-CN" dirty="0"/>
          </a:p>
          <a:p>
            <a:r>
              <a:rPr lang="zh-CN" altLang="en-US" dirty="0"/>
              <a:t>三、</a:t>
            </a:r>
            <a:r>
              <a:rPr lang="en-US" altLang="zh-CN" dirty="0"/>
              <a:t>GPIO</a:t>
            </a:r>
            <a:r>
              <a:rPr lang="zh-CN" altLang="en-US" dirty="0"/>
              <a:t>操作步骤</a:t>
            </a:r>
            <a:endParaRPr lang="en-US" altLang="zh-CN" dirty="0"/>
          </a:p>
          <a:p>
            <a:r>
              <a:rPr lang="zh-CN" altLang="en-US" dirty="0"/>
              <a:t>四、</a:t>
            </a:r>
            <a:r>
              <a:rPr lang="en-US" altLang="zh-CN" dirty="0"/>
              <a:t>LED</a:t>
            </a:r>
            <a:r>
              <a:rPr lang="zh-CN" altLang="en-US" dirty="0"/>
              <a:t>灯控制</a:t>
            </a:r>
          </a:p>
        </p:txBody>
      </p:sp>
    </p:spTree>
  </p:cSld>
  <p:clrMapOvr>
    <a:masterClrMapping/>
  </p:clrMapOvr>
  <p:transition spd="med">
    <p:diamon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tx1"/>
                </a:solidFill>
                <a:cs typeface="Times New Roman" panose="02020603050405020304" pitchFamily="18" charset="0"/>
              </a:rPr>
              <a:t>一、</a:t>
            </a:r>
            <a:r>
              <a:rPr lang="en-US" altLang="zh-CN" sz="3200" b="1" dirty="0">
                <a:solidFill>
                  <a:schemeClr val="tx1"/>
                </a:solidFill>
                <a:cs typeface="Times New Roman" panose="02020603050405020304" pitchFamily="18" charset="0"/>
              </a:rPr>
              <a:t>GPIO</a:t>
            </a:r>
            <a:r>
              <a:rPr lang="zh-CN" altLang="en-US" sz="3200" b="1" dirty="0">
                <a:solidFill>
                  <a:schemeClr val="tx1"/>
                </a:solidFill>
                <a:cs typeface="Times New Roman" panose="02020603050405020304" pitchFamily="18" charset="0"/>
              </a:rPr>
              <a:t>概述</a:t>
            </a:r>
            <a:endParaRPr lang="zh-CN" altLang="en-US" dirty="0">
              <a:solidFill>
                <a:schemeClr val="tx1"/>
              </a:solidFill>
            </a:endParaRPr>
          </a:p>
        </p:txBody>
      </p:sp>
      <p:sp>
        <p:nvSpPr>
          <p:cNvPr id="3" name="内容占位符 2"/>
          <p:cNvSpPr>
            <a:spLocks noGrp="1"/>
          </p:cNvSpPr>
          <p:nvPr>
            <p:ph idx="1"/>
          </p:nvPr>
        </p:nvSpPr>
        <p:spPr>
          <a:xfrm>
            <a:off x="263525" y="1066800"/>
            <a:ext cx="11664950" cy="5334000"/>
          </a:xfrm>
        </p:spPr>
        <p:txBody>
          <a:bodyPr>
            <a:normAutofit/>
          </a:bodyPr>
          <a:lstStyle/>
          <a:p>
            <a:pPr marL="0" indent="0" algn="just" eaLnBrk="1" hangingPunct="1">
              <a:spcBef>
                <a:spcPct val="0"/>
              </a:spcBef>
              <a:buFontTx/>
              <a:buNone/>
            </a:pPr>
            <a:r>
              <a:rPr lang="en-US" altLang="zh-CN" sz="2000" dirty="0"/>
              <a:t> </a:t>
            </a:r>
            <a:r>
              <a:rPr lang="en-US" altLang="zh-CN" sz="2000" b="1" dirty="0">
                <a:solidFill>
                  <a:srgbClr val="FF0000"/>
                </a:solidFill>
              </a:rPr>
              <a:t>        GPIO</a:t>
            </a:r>
            <a:r>
              <a:rPr lang="zh-CN" altLang="zh-CN" sz="2000" b="1" dirty="0">
                <a:solidFill>
                  <a:srgbClr val="FF0000"/>
                </a:solidFill>
              </a:rPr>
              <a:t>（</a:t>
            </a:r>
            <a:r>
              <a:rPr lang="en-US" altLang="zh-CN" sz="2000" b="1" dirty="0">
                <a:solidFill>
                  <a:srgbClr val="FF0000"/>
                </a:solidFill>
              </a:rPr>
              <a:t>General-Purpose Input/Output Ports</a:t>
            </a:r>
            <a:r>
              <a:rPr lang="zh-CN" altLang="zh-CN" sz="2000" b="1" dirty="0">
                <a:solidFill>
                  <a:srgbClr val="FF0000"/>
                </a:solidFill>
              </a:rPr>
              <a:t>）全称是通用编程</a:t>
            </a:r>
            <a:r>
              <a:rPr lang="en-US" altLang="zh-CN" sz="2000" b="1" dirty="0">
                <a:solidFill>
                  <a:srgbClr val="FF0000"/>
                </a:solidFill>
              </a:rPr>
              <a:t>I/O</a:t>
            </a:r>
            <a:r>
              <a:rPr lang="zh-CN" altLang="zh-CN" sz="2000" b="1" dirty="0">
                <a:solidFill>
                  <a:srgbClr val="FF0000"/>
                </a:solidFill>
              </a:rPr>
              <a:t>端口</a:t>
            </a:r>
            <a:r>
              <a:rPr lang="zh-CN" altLang="zh-CN" sz="2000" dirty="0"/>
              <a:t>。它们是</a:t>
            </a:r>
            <a:r>
              <a:rPr lang="en-US" altLang="zh-CN" sz="2000" dirty="0"/>
              <a:t>CPU</a:t>
            </a:r>
            <a:r>
              <a:rPr lang="zh-CN" altLang="zh-CN" sz="2000" dirty="0"/>
              <a:t>的引脚，可以通过它们</a:t>
            </a:r>
            <a:r>
              <a:rPr lang="zh-CN" altLang="zh-CN" sz="2000" b="1" dirty="0">
                <a:solidFill>
                  <a:srgbClr val="FF0000"/>
                </a:solidFill>
              </a:rPr>
              <a:t>向外输出高低电平，或者读入引脚的状态</a:t>
            </a:r>
            <a:r>
              <a:rPr lang="zh-CN" altLang="zh-CN" sz="2000" dirty="0"/>
              <a:t>，这里的状态也是通过高电平或低电平来反应的，所以</a:t>
            </a:r>
            <a:r>
              <a:rPr lang="en-US" altLang="zh-CN" sz="2000" dirty="0"/>
              <a:t>GPIO</a:t>
            </a:r>
            <a:r>
              <a:rPr lang="zh-CN" altLang="zh-CN" sz="2000" dirty="0"/>
              <a:t>接口技术可以说是</a:t>
            </a:r>
            <a:r>
              <a:rPr lang="en-US" altLang="zh-CN" sz="2000" dirty="0"/>
              <a:t>CPU</a:t>
            </a:r>
            <a:r>
              <a:rPr lang="zh-CN" altLang="zh-CN" sz="2000" dirty="0"/>
              <a:t>众多接口技术中最为简单、常用的一种。</a:t>
            </a:r>
          </a:p>
          <a:p>
            <a:pPr marL="0" indent="0" algn="just" eaLnBrk="1" hangingPunct="1">
              <a:spcBef>
                <a:spcPct val="0"/>
              </a:spcBef>
              <a:buFontTx/>
              <a:buNone/>
            </a:pPr>
            <a:r>
              <a:rPr lang="en-US" altLang="zh-CN" sz="2000" dirty="0"/>
              <a:t>         </a:t>
            </a:r>
            <a:r>
              <a:rPr lang="zh-CN" altLang="zh-CN" sz="2000" dirty="0"/>
              <a:t>每个</a:t>
            </a:r>
            <a:r>
              <a:rPr lang="en-US" altLang="zh-CN" sz="2000" dirty="0"/>
              <a:t>GPIO</a:t>
            </a:r>
            <a:r>
              <a:rPr lang="zh-CN" altLang="zh-CN" sz="2000" dirty="0"/>
              <a:t>端口至少需要两个寄存器，</a:t>
            </a:r>
            <a:r>
              <a:rPr lang="zh-CN" altLang="zh-CN" sz="2000" b="1" dirty="0">
                <a:solidFill>
                  <a:srgbClr val="FF0000"/>
                </a:solidFill>
              </a:rPr>
              <a:t>一个是用于控制的“通用</a:t>
            </a:r>
            <a:r>
              <a:rPr lang="en-US" altLang="zh-CN" sz="2000" b="1" dirty="0">
                <a:solidFill>
                  <a:srgbClr val="FF0000"/>
                </a:solidFill>
              </a:rPr>
              <a:t>I/O</a:t>
            </a:r>
            <a:r>
              <a:rPr lang="zh-CN" altLang="zh-CN" sz="2000" b="1" dirty="0">
                <a:solidFill>
                  <a:srgbClr val="FF0000"/>
                </a:solidFill>
              </a:rPr>
              <a:t>端口控制寄存器”，一个是存放数据的“通用</a:t>
            </a:r>
            <a:r>
              <a:rPr lang="en-US" altLang="zh-CN" sz="2000" b="1" dirty="0">
                <a:solidFill>
                  <a:srgbClr val="FF0000"/>
                </a:solidFill>
              </a:rPr>
              <a:t>I/O</a:t>
            </a:r>
            <a:r>
              <a:rPr lang="zh-CN" altLang="zh-CN" sz="2000" b="1" dirty="0">
                <a:solidFill>
                  <a:srgbClr val="FF0000"/>
                </a:solidFill>
              </a:rPr>
              <a:t>端口数据寄存器”</a:t>
            </a:r>
            <a:r>
              <a:rPr lang="zh-CN" altLang="zh-CN" sz="2000" dirty="0">
                <a:solidFill>
                  <a:srgbClr val="FF0000"/>
                </a:solidFill>
              </a:rPr>
              <a:t>。</a:t>
            </a:r>
          </a:p>
          <a:p>
            <a:pPr marL="0" indent="0" algn="just" eaLnBrk="1" hangingPunct="1">
              <a:spcBef>
                <a:spcPct val="0"/>
              </a:spcBef>
              <a:buFontTx/>
              <a:buNone/>
            </a:pPr>
            <a:r>
              <a:rPr lang="en-US" altLang="zh-CN" sz="2000" dirty="0"/>
              <a:t>          </a:t>
            </a:r>
            <a:r>
              <a:rPr lang="zh-CN" altLang="zh-CN" sz="2000" dirty="0"/>
              <a:t>控制和数据寄存器的每一位和</a:t>
            </a:r>
            <a:r>
              <a:rPr lang="en-US" altLang="zh-CN" sz="2000" dirty="0"/>
              <a:t>GPIO</a:t>
            </a:r>
            <a:r>
              <a:rPr lang="zh-CN" altLang="zh-CN" sz="2000" dirty="0"/>
              <a:t>的硬件引脚相对应，由控制寄存器设置每一个引脚的</a:t>
            </a:r>
            <a:r>
              <a:rPr lang="zh-CN" altLang="zh-CN" sz="2000" b="1" dirty="0">
                <a:solidFill>
                  <a:srgbClr val="FF0000"/>
                </a:solidFill>
              </a:rPr>
              <a:t>数据流向</a:t>
            </a:r>
            <a:r>
              <a:rPr lang="zh-CN" altLang="zh-CN" sz="2000" dirty="0"/>
              <a:t>，数据寄存器设置引脚</a:t>
            </a:r>
            <a:r>
              <a:rPr lang="zh-CN" altLang="zh-CN" sz="2000" b="1" dirty="0">
                <a:solidFill>
                  <a:srgbClr val="FF0000"/>
                </a:solidFill>
              </a:rPr>
              <a:t>输出的高低电平或读取引脚上的电平</a:t>
            </a:r>
            <a:r>
              <a:rPr lang="zh-CN" altLang="zh-CN" sz="2000" dirty="0"/>
              <a:t>。除了这两个寄存器以外，还有其它相关寄存器，比如上拉</a:t>
            </a:r>
            <a:r>
              <a:rPr lang="en-US" altLang="zh-CN" sz="2000" dirty="0"/>
              <a:t>/</a:t>
            </a:r>
            <a:r>
              <a:rPr lang="zh-CN" altLang="zh-CN" sz="2000" dirty="0"/>
              <a:t>下拉寄存器设置</a:t>
            </a:r>
            <a:r>
              <a:rPr lang="en-US" altLang="zh-CN" sz="2000" dirty="0"/>
              <a:t>GPIO</a:t>
            </a:r>
            <a:r>
              <a:rPr lang="zh-CN" altLang="zh-CN" sz="2000" dirty="0"/>
              <a:t>输出模式是高阻、带上拉电平输出还是不带上拉电平输出等。</a:t>
            </a:r>
            <a:endParaRPr lang="zh-CN" altLang="en-US" sz="2000" dirty="0"/>
          </a:p>
          <a:p>
            <a:pPr marL="0" indent="0">
              <a:buNone/>
            </a:pPr>
            <a:endParaRPr lang="zh-CN" altLang="en-US" sz="2400" dirty="0"/>
          </a:p>
        </p:txBody>
      </p:sp>
    </p:spTree>
  </p:cSld>
  <p:clrMapOvr>
    <a:masterClrMapping/>
  </p:clrMapOvr>
  <p:transition spd="med">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tx1"/>
                </a:solidFill>
                <a:cs typeface="Times New Roman" panose="02020603050405020304" pitchFamily="18" charset="0"/>
              </a:rPr>
              <a:t>一、</a:t>
            </a:r>
            <a:r>
              <a:rPr lang="en-US" altLang="zh-CN" sz="3200" b="1" dirty="0">
                <a:solidFill>
                  <a:schemeClr val="tx1"/>
                </a:solidFill>
                <a:cs typeface="Times New Roman" panose="02020603050405020304" pitchFamily="18" charset="0"/>
              </a:rPr>
              <a:t>GPIO</a:t>
            </a:r>
            <a:r>
              <a:rPr lang="zh-CN" altLang="en-US" sz="3200" b="1" dirty="0">
                <a:solidFill>
                  <a:schemeClr val="tx1"/>
                </a:solidFill>
                <a:cs typeface="Times New Roman" panose="02020603050405020304" pitchFamily="18" charset="0"/>
              </a:rPr>
              <a:t>概述</a:t>
            </a:r>
            <a:endParaRPr lang="zh-CN" altLang="en-US" dirty="0"/>
          </a:p>
        </p:txBody>
      </p:sp>
      <p:sp>
        <p:nvSpPr>
          <p:cNvPr id="3" name="内容占位符 2"/>
          <p:cNvSpPr>
            <a:spLocks noGrp="1"/>
          </p:cNvSpPr>
          <p:nvPr>
            <p:ph idx="1"/>
          </p:nvPr>
        </p:nvSpPr>
        <p:spPr>
          <a:xfrm>
            <a:off x="110836" y="1209662"/>
            <a:ext cx="5555384" cy="4971627"/>
          </a:xfrm>
        </p:spPr>
        <p:txBody>
          <a:bodyPr>
            <a:normAutofit/>
          </a:bodyPr>
          <a:lstStyle/>
          <a:p>
            <a:pPr marL="0" indent="0">
              <a:buNone/>
              <a:defRPr/>
            </a:pPr>
            <a:r>
              <a:rPr lang="en-US" altLang="zh-CN" sz="2000" dirty="0">
                <a:latin typeface="Times New Roman" panose="02020603050405020304" pitchFamily="18" charset="0"/>
                <a:ea typeface="楷体" panose="02010609060101010101" pitchFamily="49" charset="-122"/>
              </a:rPr>
              <a:t>S5PV210</a:t>
            </a:r>
            <a:r>
              <a:rPr lang="zh-CN" altLang="zh-CN" sz="2000" dirty="0">
                <a:latin typeface="Times New Roman" panose="02020603050405020304" pitchFamily="18" charset="0"/>
                <a:ea typeface="楷体" panose="02010609060101010101" pitchFamily="49" charset="-122"/>
              </a:rPr>
              <a:t>共有</a:t>
            </a:r>
            <a:r>
              <a:rPr lang="en-US" altLang="zh-CN" sz="2000" dirty="0">
                <a:latin typeface="Times New Roman" panose="02020603050405020304" pitchFamily="18" charset="0"/>
                <a:ea typeface="楷体" panose="02010609060101010101" pitchFamily="49" charset="-122"/>
              </a:rPr>
              <a:t>237</a:t>
            </a:r>
            <a:r>
              <a:rPr lang="zh-CN" altLang="zh-CN" sz="2000" dirty="0">
                <a:latin typeface="Times New Roman" panose="02020603050405020304" pitchFamily="18" charset="0"/>
                <a:ea typeface="楷体" panose="02010609060101010101" pitchFamily="49" charset="-122"/>
              </a:rPr>
              <a:t>个</a:t>
            </a:r>
            <a:r>
              <a:rPr lang="en-US" altLang="zh-CN" sz="2000" dirty="0">
                <a:latin typeface="Times New Roman" panose="02020603050405020304" pitchFamily="18" charset="0"/>
                <a:ea typeface="楷体" panose="02010609060101010101" pitchFamily="49" charset="-122"/>
              </a:rPr>
              <a:t>GPIO</a:t>
            </a:r>
            <a:r>
              <a:rPr lang="zh-CN" altLang="zh-CN" sz="2000" dirty="0">
                <a:latin typeface="Times New Roman" panose="02020603050405020304" pitchFamily="18" charset="0"/>
                <a:ea typeface="楷体" panose="02010609060101010101" pitchFamily="49" charset="-122"/>
              </a:rPr>
              <a:t>端口，分成</a:t>
            </a:r>
            <a:r>
              <a:rPr lang="en-US" altLang="zh-CN" sz="2000" dirty="0">
                <a:latin typeface="Times New Roman" panose="02020603050405020304" pitchFamily="18" charset="0"/>
                <a:ea typeface="楷体" panose="02010609060101010101" pitchFamily="49" charset="-122"/>
              </a:rPr>
              <a:t>15</a:t>
            </a:r>
            <a:r>
              <a:rPr lang="zh-CN" altLang="zh-CN" sz="2000" dirty="0">
                <a:latin typeface="Times New Roman" panose="02020603050405020304" pitchFamily="18" charset="0"/>
                <a:ea typeface="楷体" panose="02010609060101010101" pitchFamily="49" charset="-122"/>
              </a:rPr>
              <a:t>组：</a:t>
            </a:r>
          </a:p>
          <a:p>
            <a:pPr marL="342900" indent="-342900">
              <a:buFont typeface="Wingdings" panose="05000000000000000000" pitchFamily="2" charset="2"/>
              <a:buChar char="Ø"/>
              <a:defRPr/>
            </a:pPr>
            <a:r>
              <a:rPr lang="en-US" altLang="zh-CN" sz="2000" dirty="0">
                <a:latin typeface="Times New Roman" panose="02020603050405020304" pitchFamily="18" charset="0"/>
                <a:ea typeface="楷体" panose="02010609060101010101" pitchFamily="49" charset="-122"/>
              </a:rPr>
              <a:t>GPA0</a:t>
            </a: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8</a:t>
            </a:r>
            <a:r>
              <a:rPr lang="zh-CN" altLang="zh-CN" sz="2000" dirty="0">
                <a:latin typeface="Times New Roman" panose="02020603050405020304" pitchFamily="18" charset="0"/>
                <a:ea typeface="楷体" panose="02010609060101010101" pitchFamily="49" charset="-122"/>
              </a:rPr>
              <a:t>输入</a:t>
            </a:r>
            <a:r>
              <a:rPr lang="en-US" altLang="zh-CN"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输出引脚。</a:t>
            </a:r>
          </a:p>
          <a:p>
            <a:pPr marL="342900" indent="-342900">
              <a:buFont typeface="Wingdings" panose="05000000000000000000" pitchFamily="2" charset="2"/>
              <a:buChar char="Ø"/>
              <a:defRPr/>
            </a:pPr>
            <a:r>
              <a:rPr lang="en-US" altLang="zh-CN" sz="2000" dirty="0">
                <a:latin typeface="Times New Roman" panose="02020603050405020304" pitchFamily="18" charset="0"/>
                <a:ea typeface="楷体" panose="02010609060101010101" pitchFamily="49" charset="-122"/>
              </a:rPr>
              <a:t>GPA1</a:t>
            </a: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4</a:t>
            </a:r>
            <a:r>
              <a:rPr lang="zh-CN" altLang="zh-CN" sz="2000" dirty="0">
                <a:latin typeface="Times New Roman" panose="02020603050405020304" pitchFamily="18" charset="0"/>
                <a:ea typeface="楷体" panose="02010609060101010101" pitchFamily="49" charset="-122"/>
              </a:rPr>
              <a:t>输入</a:t>
            </a:r>
            <a:r>
              <a:rPr lang="en-US" altLang="zh-CN"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输出引脚。</a:t>
            </a:r>
          </a:p>
          <a:p>
            <a:pPr marL="342900" indent="-342900">
              <a:buFont typeface="Wingdings" panose="05000000000000000000" pitchFamily="2" charset="2"/>
              <a:buChar char="Ø"/>
              <a:defRPr/>
            </a:pPr>
            <a:r>
              <a:rPr lang="en-US" altLang="zh-CN" sz="2000" dirty="0">
                <a:latin typeface="Times New Roman" panose="02020603050405020304" pitchFamily="18" charset="0"/>
                <a:ea typeface="楷体" panose="02010609060101010101" pitchFamily="49" charset="-122"/>
              </a:rPr>
              <a:t>GPB</a:t>
            </a: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8</a:t>
            </a:r>
            <a:r>
              <a:rPr lang="zh-CN" altLang="zh-CN" sz="2000" dirty="0">
                <a:latin typeface="Times New Roman" panose="02020603050405020304" pitchFamily="18" charset="0"/>
                <a:ea typeface="楷体" panose="02010609060101010101" pitchFamily="49" charset="-122"/>
              </a:rPr>
              <a:t>输入</a:t>
            </a:r>
            <a:r>
              <a:rPr lang="en-US" altLang="zh-CN"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输出引脚。</a:t>
            </a:r>
          </a:p>
          <a:p>
            <a:pPr marL="342900" indent="-342900">
              <a:buFont typeface="Wingdings" panose="05000000000000000000" pitchFamily="2" charset="2"/>
              <a:buChar char="Ø"/>
              <a:defRPr/>
            </a:pPr>
            <a:r>
              <a:rPr lang="en-US" altLang="zh-CN" sz="2000" dirty="0">
                <a:latin typeface="Times New Roman" panose="02020603050405020304" pitchFamily="18" charset="0"/>
                <a:ea typeface="楷体" panose="02010609060101010101" pitchFamily="49" charset="-122"/>
              </a:rPr>
              <a:t>GPC0</a:t>
            </a: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5</a:t>
            </a:r>
            <a:r>
              <a:rPr lang="zh-CN" altLang="zh-CN" sz="2000" dirty="0">
                <a:latin typeface="Times New Roman" panose="02020603050405020304" pitchFamily="18" charset="0"/>
                <a:ea typeface="楷体" panose="02010609060101010101" pitchFamily="49" charset="-122"/>
              </a:rPr>
              <a:t>输入</a:t>
            </a:r>
            <a:r>
              <a:rPr lang="en-US" altLang="zh-CN"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输出引脚。</a:t>
            </a:r>
          </a:p>
          <a:p>
            <a:pPr marL="342900" indent="-342900">
              <a:buFont typeface="Wingdings" panose="05000000000000000000" pitchFamily="2" charset="2"/>
              <a:buChar char="Ø"/>
              <a:defRPr/>
            </a:pPr>
            <a:r>
              <a:rPr lang="en-US" altLang="zh-CN" sz="2000" dirty="0">
                <a:latin typeface="Times New Roman" panose="02020603050405020304" pitchFamily="18" charset="0"/>
                <a:ea typeface="楷体" panose="02010609060101010101" pitchFamily="49" charset="-122"/>
              </a:rPr>
              <a:t>GPC1</a:t>
            </a: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5</a:t>
            </a:r>
            <a:r>
              <a:rPr lang="zh-CN" altLang="zh-CN" sz="2000" dirty="0">
                <a:latin typeface="Times New Roman" panose="02020603050405020304" pitchFamily="18" charset="0"/>
                <a:ea typeface="楷体" panose="02010609060101010101" pitchFamily="49" charset="-122"/>
              </a:rPr>
              <a:t>输入</a:t>
            </a:r>
            <a:r>
              <a:rPr lang="en-US" altLang="zh-CN"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输出引脚。</a:t>
            </a:r>
          </a:p>
          <a:p>
            <a:pPr marL="342900" indent="-342900">
              <a:buFont typeface="Wingdings" panose="05000000000000000000" pitchFamily="2" charset="2"/>
              <a:buChar char="Ø"/>
              <a:defRPr/>
            </a:pPr>
            <a:r>
              <a:rPr lang="en-US" altLang="zh-CN" sz="2000" dirty="0">
                <a:latin typeface="Times New Roman" panose="02020603050405020304" pitchFamily="18" charset="0"/>
                <a:ea typeface="楷体" panose="02010609060101010101" pitchFamily="49" charset="-122"/>
              </a:rPr>
              <a:t>GPD0</a:t>
            </a: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4</a:t>
            </a:r>
            <a:r>
              <a:rPr lang="zh-CN" altLang="zh-CN" sz="2000" dirty="0">
                <a:latin typeface="Times New Roman" panose="02020603050405020304" pitchFamily="18" charset="0"/>
                <a:ea typeface="楷体" panose="02010609060101010101" pitchFamily="49" charset="-122"/>
              </a:rPr>
              <a:t>输入</a:t>
            </a:r>
            <a:r>
              <a:rPr lang="en-US" altLang="zh-CN"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输出引脚。</a:t>
            </a:r>
          </a:p>
          <a:p>
            <a:pPr marL="342900" indent="-342900">
              <a:buFont typeface="Wingdings" panose="05000000000000000000" pitchFamily="2" charset="2"/>
              <a:buChar char="Ø"/>
              <a:defRPr/>
            </a:pPr>
            <a:r>
              <a:rPr lang="en-US" altLang="zh-CN" sz="2000" dirty="0">
                <a:latin typeface="Times New Roman" panose="02020603050405020304" pitchFamily="18" charset="0"/>
                <a:ea typeface="楷体" panose="02010609060101010101" pitchFamily="49" charset="-122"/>
              </a:rPr>
              <a:t>GPD1</a:t>
            </a: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6</a:t>
            </a:r>
            <a:r>
              <a:rPr lang="zh-CN" altLang="zh-CN" sz="2000" dirty="0">
                <a:latin typeface="Times New Roman" panose="02020603050405020304" pitchFamily="18" charset="0"/>
                <a:ea typeface="楷体" panose="02010609060101010101" pitchFamily="49" charset="-122"/>
              </a:rPr>
              <a:t>输入</a:t>
            </a:r>
            <a:r>
              <a:rPr lang="en-US" altLang="zh-CN"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输出引脚。</a:t>
            </a:r>
          </a:p>
          <a:p>
            <a:endParaRPr lang="zh-CN" altLang="en-US" sz="2000" dirty="0">
              <a:latin typeface="Times New Roman" panose="02020603050405020304" pitchFamily="18" charset="0"/>
              <a:ea typeface="楷体" panose="02010609060101010101" pitchFamily="49" charset="-122"/>
            </a:endParaRPr>
          </a:p>
        </p:txBody>
      </p:sp>
      <p:sp>
        <p:nvSpPr>
          <p:cNvPr id="4" name="文本框 3"/>
          <p:cNvSpPr txBox="1"/>
          <p:nvPr/>
        </p:nvSpPr>
        <p:spPr>
          <a:xfrm>
            <a:off x="5046133" y="1456357"/>
            <a:ext cx="7035031" cy="4191981"/>
          </a:xfrm>
          <a:prstGeom prst="rect">
            <a:avLst/>
          </a:prstGeom>
          <a:noFill/>
        </p:spPr>
        <p:txBody>
          <a:bodyPr wrap="square" rtlCol="0">
            <a:spAutoFit/>
          </a:bodyPr>
          <a:lstStyle/>
          <a:p>
            <a:pPr marL="342900" indent="-342900">
              <a:lnSpc>
                <a:spcPct val="150000"/>
              </a:lnSpc>
              <a:buFont typeface="Wingdings" panose="05000000000000000000" pitchFamily="2" charset="2"/>
              <a:buChar char="Ø"/>
              <a:defRPr/>
            </a:pPr>
            <a:r>
              <a:rPr lang="en-US" altLang="zh-CN" sz="2000" dirty="0">
                <a:ea typeface="楷体" panose="02010609060101010101" pitchFamily="49" charset="-122"/>
              </a:rPr>
              <a:t>GPE0</a:t>
            </a:r>
            <a:r>
              <a:rPr lang="zh-CN" altLang="zh-CN" sz="2000" dirty="0">
                <a:ea typeface="楷体" panose="02010609060101010101" pitchFamily="49" charset="-122"/>
              </a:rPr>
              <a:t>、</a:t>
            </a:r>
            <a:r>
              <a:rPr lang="en-US" altLang="zh-CN" sz="2000" dirty="0">
                <a:ea typeface="楷体" panose="02010609060101010101" pitchFamily="49" charset="-122"/>
              </a:rPr>
              <a:t>GPE1</a:t>
            </a:r>
            <a:r>
              <a:rPr lang="zh-CN" altLang="zh-CN" sz="2000" dirty="0">
                <a:ea typeface="楷体" panose="02010609060101010101" pitchFamily="49" charset="-122"/>
              </a:rPr>
              <a:t>：</a:t>
            </a:r>
            <a:r>
              <a:rPr lang="en-US" altLang="zh-CN" sz="2000" dirty="0">
                <a:ea typeface="楷体" panose="02010609060101010101" pitchFamily="49" charset="-122"/>
              </a:rPr>
              <a:t>13</a:t>
            </a:r>
            <a:r>
              <a:rPr lang="zh-CN" altLang="zh-CN" sz="2000" dirty="0">
                <a:ea typeface="楷体" panose="02010609060101010101" pitchFamily="49" charset="-122"/>
              </a:rPr>
              <a:t>输入</a:t>
            </a:r>
            <a:r>
              <a:rPr lang="en-US" altLang="zh-CN" sz="2000" dirty="0">
                <a:ea typeface="楷体" panose="02010609060101010101" pitchFamily="49" charset="-122"/>
              </a:rPr>
              <a:t>/</a:t>
            </a:r>
            <a:r>
              <a:rPr lang="zh-CN" altLang="zh-CN" sz="2000" dirty="0">
                <a:ea typeface="楷体" panose="02010609060101010101" pitchFamily="49" charset="-122"/>
              </a:rPr>
              <a:t>输出引脚。</a:t>
            </a:r>
          </a:p>
          <a:p>
            <a:pPr marL="342900" indent="-342900">
              <a:lnSpc>
                <a:spcPct val="150000"/>
              </a:lnSpc>
              <a:buFont typeface="Wingdings" panose="05000000000000000000" pitchFamily="2" charset="2"/>
              <a:buChar char="Ø"/>
              <a:defRPr/>
            </a:pPr>
            <a:r>
              <a:rPr lang="en-US" altLang="zh-CN" sz="2000" dirty="0">
                <a:ea typeface="楷体" panose="02010609060101010101" pitchFamily="49" charset="-122"/>
              </a:rPr>
              <a:t>GPF0</a:t>
            </a:r>
            <a:r>
              <a:rPr lang="zh-CN" altLang="zh-CN" sz="2000" dirty="0">
                <a:ea typeface="楷体" panose="02010609060101010101" pitchFamily="49" charset="-122"/>
              </a:rPr>
              <a:t>、</a:t>
            </a:r>
            <a:r>
              <a:rPr lang="en-US" altLang="zh-CN" sz="2000" dirty="0">
                <a:ea typeface="楷体" panose="02010609060101010101" pitchFamily="49" charset="-122"/>
              </a:rPr>
              <a:t>GPF1</a:t>
            </a:r>
            <a:r>
              <a:rPr lang="zh-CN" altLang="zh-CN" sz="2000" dirty="0">
                <a:ea typeface="楷体" panose="02010609060101010101" pitchFamily="49" charset="-122"/>
              </a:rPr>
              <a:t>、</a:t>
            </a:r>
            <a:r>
              <a:rPr lang="en-US" altLang="zh-CN" sz="2000" dirty="0">
                <a:ea typeface="楷体" panose="02010609060101010101" pitchFamily="49" charset="-122"/>
              </a:rPr>
              <a:t>GPF2</a:t>
            </a:r>
            <a:r>
              <a:rPr lang="zh-CN" altLang="zh-CN" sz="2000" dirty="0">
                <a:ea typeface="楷体" panose="02010609060101010101" pitchFamily="49" charset="-122"/>
              </a:rPr>
              <a:t>、</a:t>
            </a:r>
            <a:r>
              <a:rPr lang="en-US" altLang="zh-CN" sz="2000" dirty="0">
                <a:ea typeface="楷体" panose="02010609060101010101" pitchFamily="49" charset="-122"/>
              </a:rPr>
              <a:t>GPF3</a:t>
            </a:r>
            <a:r>
              <a:rPr lang="zh-CN" altLang="zh-CN" sz="2000" dirty="0">
                <a:ea typeface="楷体" panose="02010609060101010101" pitchFamily="49" charset="-122"/>
              </a:rPr>
              <a:t>：</a:t>
            </a:r>
            <a:r>
              <a:rPr lang="en-US" altLang="zh-CN" sz="2000" dirty="0">
                <a:ea typeface="楷体" panose="02010609060101010101" pitchFamily="49" charset="-122"/>
              </a:rPr>
              <a:t>30</a:t>
            </a:r>
            <a:r>
              <a:rPr lang="zh-CN" altLang="zh-CN" sz="2000" dirty="0">
                <a:ea typeface="楷体" panose="02010609060101010101" pitchFamily="49" charset="-122"/>
              </a:rPr>
              <a:t>输入</a:t>
            </a:r>
            <a:r>
              <a:rPr lang="en-US" altLang="zh-CN" sz="2000" dirty="0">
                <a:ea typeface="楷体" panose="02010609060101010101" pitchFamily="49" charset="-122"/>
              </a:rPr>
              <a:t>/</a:t>
            </a:r>
            <a:r>
              <a:rPr lang="zh-CN" altLang="zh-CN" sz="2000" dirty="0">
                <a:ea typeface="楷体" panose="02010609060101010101" pitchFamily="49" charset="-122"/>
              </a:rPr>
              <a:t>输出引脚。</a:t>
            </a:r>
          </a:p>
          <a:p>
            <a:pPr marL="342900" indent="-342900">
              <a:lnSpc>
                <a:spcPct val="150000"/>
              </a:lnSpc>
              <a:buFont typeface="Wingdings" panose="05000000000000000000" pitchFamily="2" charset="2"/>
              <a:buChar char="Ø"/>
              <a:defRPr/>
            </a:pPr>
            <a:r>
              <a:rPr lang="en-US" altLang="zh-CN" sz="2000" dirty="0">
                <a:ea typeface="楷体" panose="02010609060101010101" pitchFamily="49" charset="-122"/>
              </a:rPr>
              <a:t>GPG0</a:t>
            </a:r>
            <a:r>
              <a:rPr lang="zh-CN" altLang="zh-CN" sz="2000" dirty="0">
                <a:ea typeface="楷体" panose="02010609060101010101" pitchFamily="49" charset="-122"/>
              </a:rPr>
              <a:t>、</a:t>
            </a:r>
            <a:r>
              <a:rPr lang="en-US" altLang="zh-CN" sz="2000" dirty="0">
                <a:ea typeface="楷体" panose="02010609060101010101" pitchFamily="49" charset="-122"/>
              </a:rPr>
              <a:t>GPG1</a:t>
            </a:r>
            <a:r>
              <a:rPr lang="zh-CN" altLang="zh-CN" sz="2000" dirty="0">
                <a:ea typeface="楷体" panose="02010609060101010101" pitchFamily="49" charset="-122"/>
              </a:rPr>
              <a:t>、</a:t>
            </a:r>
            <a:r>
              <a:rPr lang="en-US" altLang="zh-CN" sz="2000" dirty="0">
                <a:ea typeface="楷体" panose="02010609060101010101" pitchFamily="49" charset="-122"/>
              </a:rPr>
              <a:t>GPG2</a:t>
            </a:r>
            <a:r>
              <a:rPr lang="zh-CN" altLang="zh-CN" sz="2000" dirty="0">
                <a:ea typeface="楷体" panose="02010609060101010101" pitchFamily="49" charset="-122"/>
              </a:rPr>
              <a:t>、</a:t>
            </a:r>
            <a:r>
              <a:rPr lang="en-US" altLang="zh-CN" sz="2000" dirty="0">
                <a:ea typeface="楷体" panose="02010609060101010101" pitchFamily="49" charset="-122"/>
              </a:rPr>
              <a:t>GPG3</a:t>
            </a:r>
            <a:r>
              <a:rPr lang="zh-CN" altLang="zh-CN" sz="2000" dirty="0">
                <a:ea typeface="楷体" panose="02010609060101010101" pitchFamily="49" charset="-122"/>
              </a:rPr>
              <a:t>：</a:t>
            </a:r>
            <a:r>
              <a:rPr lang="en-US" altLang="zh-CN" sz="2000" dirty="0">
                <a:ea typeface="楷体" panose="02010609060101010101" pitchFamily="49" charset="-122"/>
              </a:rPr>
              <a:t>28</a:t>
            </a:r>
            <a:r>
              <a:rPr lang="zh-CN" altLang="zh-CN" sz="2000" dirty="0">
                <a:ea typeface="楷体" panose="02010609060101010101" pitchFamily="49" charset="-122"/>
              </a:rPr>
              <a:t>输入</a:t>
            </a:r>
            <a:r>
              <a:rPr lang="en-US" altLang="zh-CN" sz="2000" dirty="0">
                <a:ea typeface="楷体" panose="02010609060101010101" pitchFamily="49" charset="-122"/>
              </a:rPr>
              <a:t>/</a:t>
            </a:r>
            <a:r>
              <a:rPr lang="zh-CN" altLang="zh-CN" sz="2000" dirty="0">
                <a:ea typeface="楷体" panose="02010609060101010101" pitchFamily="49" charset="-122"/>
              </a:rPr>
              <a:t>输出引脚。</a:t>
            </a:r>
          </a:p>
          <a:p>
            <a:pPr marL="342900" indent="-342900">
              <a:lnSpc>
                <a:spcPct val="150000"/>
              </a:lnSpc>
              <a:buFont typeface="Wingdings" panose="05000000000000000000" pitchFamily="2" charset="2"/>
              <a:buChar char="Ø"/>
              <a:defRPr/>
            </a:pPr>
            <a:r>
              <a:rPr lang="en-US" altLang="zh-CN" sz="2000" dirty="0">
                <a:ea typeface="楷体" panose="02010609060101010101" pitchFamily="49" charset="-122"/>
              </a:rPr>
              <a:t>GPH0</a:t>
            </a:r>
            <a:r>
              <a:rPr lang="zh-CN" altLang="zh-CN" sz="2000" dirty="0">
                <a:ea typeface="楷体" panose="02010609060101010101" pitchFamily="49" charset="-122"/>
              </a:rPr>
              <a:t>、</a:t>
            </a:r>
            <a:r>
              <a:rPr lang="en-US" altLang="zh-CN" sz="2000" dirty="0">
                <a:ea typeface="楷体" panose="02010609060101010101" pitchFamily="49" charset="-122"/>
              </a:rPr>
              <a:t>GPH1</a:t>
            </a:r>
            <a:r>
              <a:rPr lang="zh-CN" altLang="zh-CN" sz="2000" dirty="0">
                <a:ea typeface="楷体" panose="02010609060101010101" pitchFamily="49" charset="-122"/>
              </a:rPr>
              <a:t>、</a:t>
            </a:r>
            <a:r>
              <a:rPr lang="en-US" altLang="zh-CN" sz="2000" dirty="0">
                <a:ea typeface="楷体" panose="02010609060101010101" pitchFamily="49" charset="-122"/>
              </a:rPr>
              <a:t>GPH2</a:t>
            </a:r>
            <a:r>
              <a:rPr lang="zh-CN" altLang="zh-CN" sz="2000" dirty="0">
                <a:ea typeface="楷体" panose="02010609060101010101" pitchFamily="49" charset="-122"/>
              </a:rPr>
              <a:t>、</a:t>
            </a:r>
            <a:r>
              <a:rPr lang="en-US" altLang="zh-CN" sz="2000" dirty="0">
                <a:ea typeface="楷体" panose="02010609060101010101" pitchFamily="49" charset="-122"/>
              </a:rPr>
              <a:t>GPH3</a:t>
            </a:r>
            <a:r>
              <a:rPr lang="zh-CN" altLang="zh-CN" sz="2000" dirty="0">
                <a:ea typeface="楷体" panose="02010609060101010101" pitchFamily="49" charset="-122"/>
              </a:rPr>
              <a:t>：</a:t>
            </a:r>
            <a:r>
              <a:rPr lang="en-US" altLang="zh-CN" sz="2000" dirty="0">
                <a:ea typeface="楷体" panose="02010609060101010101" pitchFamily="49" charset="-122"/>
              </a:rPr>
              <a:t>32</a:t>
            </a:r>
            <a:r>
              <a:rPr lang="zh-CN" altLang="zh-CN" sz="2000" dirty="0">
                <a:ea typeface="楷体" panose="02010609060101010101" pitchFamily="49" charset="-122"/>
              </a:rPr>
              <a:t>输入</a:t>
            </a:r>
            <a:r>
              <a:rPr lang="en-US" altLang="zh-CN" sz="2000" dirty="0">
                <a:ea typeface="楷体" panose="02010609060101010101" pitchFamily="49" charset="-122"/>
              </a:rPr>
              <a:t>/</a:t>
            </a:r>
            <a:r>
              <a:rPr lang="zh-CN" altLang="zh-CN" sz="2000" dirty="0">
                <a:ea typeface="楷体" panose="02010609060101010101" pitchFamily="49" charset="-122"/>
              </a:rPr>
              <a:t>输出引脚。</a:t>
            </a:r>
          </a:p>
          <a:p>
            <a:pPr marL="342900" indent="-342900">
              <a:lnSpc>
                <a:spcPct val="150000"/>
              </a:lnSpc>
              <a:buFont typeface="Wingdings" panose="05000000000000000000" pitchFamily="2" charset="2"/>
              <a:buChar char="Ø"/>
              <a:defRPr/>
            </a:pPr>
            <a:r>
              <a:rPr lang="en-US" altLang="zh-CN" sz="2000" dirty="0">
                <a:ea typeface="楷体" panose="02010609060101010101" pitchFamily="49" charset="-122"/>
              </a:rPr>
              <a:t>GPP1</a:t>
            </a:r>
            <a:r>
              <a:rPr lang="zh-CN" altLang="zh-CN" sz="2000" dirty="0">
                <a:ea typeface="楷体" panose="02010609060101010101" pitchFamily="49" charset="-122"/>
              </a:rPr>
              <a:t>：低功率</a:t>
            </a:r>
            <a:r>
              <a:rPr lang="en-US" altLang="zh-CN" sz="2000" dirty="0">
                <a:ea typeface="楷体" panose="02010609060101010101" pitchFamily="49" charset="-122"/>
              </a:rPr>
              <a:t>I2S</a:t>
            </a:r>
            <a:r>
              <a:rPr lang="zh-CN" altLang="zh-CN" sz="2000" dirty="0">
                <a:ea typeface="楷体" panose="02010609060101010101" pitchFamily="49" charset="-122"/>
              </a:rPr>
              <a:t>、</a:t>
            </a:r>
            <a:r>
              <a:rPr lang="en-US" altLang="zh-CN" sz="2000" dirty="0">
                <a:ea typeface="楷体" panose="02010609060101010101" pitchFamily="49" charset="-122"/>
              </a:rPr>
              <a:t>PCM</a:t>
            </a:r>
            <a:r>
              <a:rPr lang="zh-CN" altLang="zh-CN" sz="2000" dirty="0">
                <a:ea typeface="楷体" panose="02010609060101010101" pitchFamily="49" charset="-122"/>
              </a:rPr>
              <a:t>。</a:t>
            </a:r>
          </a:p>
          <a:p>
            <a:pPr marL="342900" indent="-342900">
              <a:lnSpc>
                <a:spcPct val="150000"/>
              </a:lnSpc>
              <a:buFont typeface="Wingdings" panose="05000000000000000000" pitchFamily="2" charset="2"/>
              <a:buChar char="Ø"/>
              <a:defRPr/>
            </a:pPr>
            <a:r>
              <a:rPr lang="en-US" altLang="zh-CN" sz="2000" dirty="0">
                <a:ea typeface="楷体" panose="02010609060101010101" pitchFamily="49" charset="-122"/>
              </a:rPr>
              <a:t>GPJ0</a:t>
            </a:r>
            <a:r>
              <a:rPr lang="zh-CN" altLang="zh-CN" sz="2000" dirty="0">
                <a:ea typeface="楷体" panose="02010609060101010101" pitchFamily="49" charset="-122"/>
              </a:rPr>
              <a:t>、</a:t>
            </a:r>
            <a:r>
              <a:rPr lang="en-US" altLang="zh-CN" sz="2000" dirty="0">
                <a:ea typeface="楷体" panose="02010609060101010101" pitchFamily="49" charset="-122"/>
              </a:rPr>
              <a:t>GPJ1</a:t>
            </a:r>
            <a:r>
              <a:rPr lang="zh-CN" altLang="zh-CN" sz="2000" dirty="0">
                <a:ea typeface="楷体" panose="02010609060101010101" pitchFamily="49" charset="-122"/>
              </a:rPr>
              <a:t>、</a:t>
            </a:r>
            <a:r>
              <a:rPr lang="en-US" altLang="zh-CN" sz="2000" dirty="0">
                <a:ea typeface="楷体" panose="02010609060101010101" pitchFamily="49" charset="-122"/>
              </a:rPr>
              <a:t>GPJ2</a:t>
            </a:r>
            <a:r>
              <a:rPr lang="zh-CN" altLang="zh-CN" sz="2000" dirty="0">
                <a:ea typeface="楷体" panose="02010609060101010101" pitchFamily="49" charset="-122"/>
              </a:rPr>
              <a:t>、</a:t>
            </a:r>
            <a:r>
              <a:rPr lang="en-US" altLang="zh-CN" sz="2000" dirty="0">
                <a:ea typeface="楷体" panose="02010609060101010101" pitchFamily="49" charset="-122"/>
              </a:rPr>
              <a:t>GPJ3</a:t>
            </a:r>
            <a:r>
              <a:rPr lang="zh-CN" altLang="zh-CN" sz="2000" dirty="0">
                <a:ea typeface="楷体" panose="02010609060101010101" pitchFamily="49" charset="-122"/>
              </a:rPr>
              <a:t>、</a:t>
            </a:r>
            <a:r>
              <a:rPr lang="en-US" altLang="zh-CN" sz="2000" dirty="0">
                <a:ea typeface="楷体" panose="02010609060101010101" pitchFamily="49" charset="-122"/>
              </a:rPr>
              <a:t>GPJ4</a:t>
            </a:r>
            <a:r>
              <a:rPr lang="zh-CN" altLang="zh-CN" sz="2000" dirty="0">
                <a:ea typeface="楷体" panose="02010609060101010101" pitchFamily="49" charset="-122"/>
              </a:rPr>
              <a:t>：</a:t>
            </a:r>
            <a:r>
              <a:rPr lang="en-US" altLang="zh-CN" sz="2000" dirty="0">
                <a:ea typeface="楷体" panose="02010609060101010101" pitchFamily="49" charset="-122"/>
              </a:rPr>
              <a:t>35</a:t>
            </a:r>
            <a:r>
              <a:rPr lang="zh-CN" altLang="zh-CN" sz="2000" dirty="0">
                <a:ea typeface="楷体" panose="02010609060101010101" pitchFamily="49" charset="-122"/>
              </a:rPr>
              <a:t>输入</a:t>
            </a:r>
            <a:r>
              <a:rPr lang="en-US" altLang="zh-CN" sz="2000" dirty="0">
                <a:ea typeface="楷体" panose="02010609060101010101" pitchFamily="49" charset="-122"/>
              </a:rPr>
              <a:t>/</a:t>
            </a:r>
            <a:r>
              <a:rPr lang="zh-CN" altLang="zh-CN" sz="2000" dirty="0">
                <a:ea typeface="楷体" panose="02010609060101010101" pitchFamily="49" charset="-122"/>
              </a:rPr>
              <a:t>输出引脚。</a:t>
            </a:r>
          </a:p>
          <a:p>
            <a:pPr marL="342900" indent="-342900">
              <a:lnSpc>
                <a:spcPct val="150000"/>
              </a:lnSpc>
              <a:buFont typeface="Wingdings" panose="05000000000000000000" pitchFamily="2" charset="2"/>
              <a:buChar char="Ø"/>
              <a:defRPr/>
            </a:pPr>
            <a:r>
              <a:rPr lang="en-US" altLang="zh-CN" sz="2000" dirty="0">
                <a:ea typeface="楷体" panose="02010609060101010101" pitchFamily="49" charset="-122"/>
              </a:rPr>
              <a:t>MP0_1</a:t>
            </a:r>
            <a:r>
              <a:rPr lang="zh-CN" altLang="zh-CN" sz="2000" dirty="0">
                <a:ea typeface="楷体" panose="02010609060101010101" pitchFamily="49" charset="-122"/>
              </a:rPr>
              <a:t>、</a:t>
            </a:r>
            <a:r>
              <a:rPr lang="en-US" altLang="zh-CN" sz="2000" dirty="0">
                <a:ea typeface="楷体" panose="02010609060101010101" pitchFamily="49" charset="-122"/>
              </a:rPr>
              <a:t>MP_2</a:t>
            </a:r>
            <a:r>
              <a:rPr lang="zh-CN" altLang="zh-CN" sz="2000" dirty="0">
                <a:ea typeface="楷体" panose="02010609060101010101" pitchFamily="49" charset="-122"/>
              </a:rPr>
              <a:t>、</a:t>
            </a:r>
            <a:r>
              <a:rPr lang="en-US" altLang="zh-CN" sz="2000" dirty="0">
                <a:ea typeface="楷体" panose="02010609060101010101" pitchFamily="49" charset="-122"/>
              </a:rPr>
              <a:t>MP_3</a:t>
            </a:r>
            <a:r>
              <a:rPr lang="zh-CN" altLang="zh-CN" sz="2000" dirty="0">
                <a:ea typeface="楷体" panose="02010609060101010101" pitchFamily="49" charset="-122"/>
              </a:rPr>
              <a:t>：</a:t>
            </a:r>
            <a:r>
              <a:rPr lang="en-US" altLang="zh-CN" sz="2000" dirty="0">
                <a:ea typeface="楷体" panose="02010609060101010101" pitchFamily="49" charset="-122"/>
              </a:rPr>
              <a:t>20</a:t>
            </a:r>
            <a:r>
              <a:rPr lang="zh-CN" altLang="zh-CN" sz="2000" dirty="0">
                <a:ea typeface="楷体" panose="02010609060101010101" pitchFamily="49" charset="-122"/>
              </a:rPr>
              <a:t>输入</a:t>
            </a:r>
            <a:r>
              <a:rPr lang="en-US" altLang="zh-CN" sz="2000" dirty="0">
                <a:ea typeface="楷体" panose="02010609060101010101" pitchFamily="49" charset="-122"/>
              </a:rPr>
              <a:t>/</a:t>
            </a:r>
            <a:r>
              <a:rPr lang="zh-CN" altLang="zh-CN" sz="2000" dirty="0">
                <a:ea typeface="楷体" panose="02010609060101010101" pitchFamily="49" charset="-122"/>
              </a:rPr>
              <a:t>输出引脚。</a:t>
            </a:r>
          </a:p>
          <a:p>
            <a:pPr marL="342900" indent="-342900">
              <a:lnSpc>
                <a:spcPct val="150000"/>
              </a:lnSpc>
              <a:buFont typeface="Wingdings" panose="05000000000000000000" pitchFamily="2" charset="2"/>
              <a:buChar char="Ø"/>
              <a:defRPr/>
            </a:pPr>
            <a:r>
              <a:rPr lang="en-US" altLang="zh-CN" sz="2000" dirty="0">
                <a:ea typeface="楷体" panose="02010609060101010101" pitchFamily="49" charset="-122"/>
              </a:rPr>
              <a:t>MP0_4</a:t>
            </a:r>
            <a:r>
              <a:rPr lang="zh-CN" altLang="zh-CN" sz="2000" dirty="0">
                <a:ea typeface="楷体" panose="02010609060101010101" pitchFamily="49" charset="-122"/>
              </a:rPr>
              <a:t>、</a:t>
            </a:r>
            <a:r>
              <a:rPr lang="en-US" altLang="zh-CN" sz="2000" dirty="0">
                <a:ea typeface="楷体" panose="02010609060101010101" pitchFamily="49" charset="-122"/>
              </a:rPr>
              <a:t>MP_5</a:t>
            </a:r>
            <a:r>
              <a:rPr lang="zh-CN" altLang="zh-CN" sz="2000" dirty="0">
                <a:ea typeface="楷体" panose="02010609060101010101" pitchFamily="49" charset="-122"/>
              </a:rPr>
              <a:t>、</a:t>
            </a:r>
            <a:r>
              <a:rPr lang="en-US" altLang="zh-CN" sz="2000" dirty="0">
                <a:ea typeface="楷体" panose="02010609060101010101" pitchFamily="49" charset="-122"/>
              </a:rPr>
              <a:t>MP_6</a:t>
            </a:r>
            <a:r>
              <a:rPr lang="zh-CN" altLang="zh-CN" sz="2000" dirty="0">
                <a:ea typeface="楷体" panose="02010609060101010101" pitchFamily="49" charset="-122"/>
              </a:rPr>
              <a:t>、</a:t>
            </a:r>
            <a:r>
              <a:rPr lang="en-US" altLang="zh-CN" sz="2000" dirty="0">
                <a:ea typeface="楷体" panose="02010609060101010101" pitchFamily="49" charset="-122"/>
              </a:rPr>
              <a:t>MP_7</a:t>
            </a:r>
            <a:r>
              <a:rPr lang="zh-CN" altLang="zh-CN" sz="2000" dirty="0">
                <a:ea typeface="楷体" panose="02010609060101010101" pitchFamily="49" charset="-122"/>
              </a:rPr>
              <a:t>：</a:t>
            </a:r>
            <a:r>
              <a:rPr lang="en-US" altLang="zh-CN" sz="2000" dirty="0">
                <a:ea typeface="楷体" panose="02010609060101010101" pitchFamily="49" charset="-122"/>
              </a:rPr>
              <a:t>32</a:t>
            </a:r>
            <a:r>
              <a:rPr lang="zh-CN" altLang="zh-CN" sz="2000" dirty="0">
                <a:ea typeface="楷体" panose="02010609060101010101" pitchFamily="49" charset="-122"/>
              </a:rPr>
              <a:t>输入</a:t>
            </a:r>
            <a:r>
              <a:rPr lang="en-US" altLang="zh-CN" sz="2000" dirty="0">
                <a:ea typeface="楷体" panose="02010609060101010101" pitchFamily="49" charset="-122"/>
              </a:rPr>
              <a:t>/</a:t>
            </a:r>
            <a:r>
              <a:rPr lang="zh-CN" altLang="zh-CN" sz="2000" dirty="0">
                <a:ea typeface="楷体" panose="02010609060101010101" pitchFamily="49" charset="-122"/>
              </a:rPr>
              <a:t>输出存储器引脚。</a:t>
            </a:r>
          </a:p>
          <a:p>
            <a:pPr>
              <a:lnSpc>
                <a:spcPct val="150000"/>
              </a:lnSpc>
            </a:pPr>
            <a:endParaRPr lang="zh-CN" altLang="en-US" sz="2000" dirty="0">
              <a:ea typeface="楷体" panose="02010609060101010101" pitchFamily="49" charset="-122"/>
            </a:endParaRPr>
          </a:p>
        </p:txBody>
      </p:sp>
    </p:spTree>
  </p:cSld>
  <p:clrMapOvr>
    <a:masterClrMapping/>
  </p:clrMapOvr>
  <p:transition spd="med">
    <p:diamon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noChangeArrowheads="1"/>
          </p:cNvSpPr>
          <p:nvPr>
            <p:ph type="title"/>
          </p:nvPr>
        </p:nvSpPr>
        <p:spPr/>
        <p:txBody>
          <a:bodyPr/>
          <a:lstStyle/>
          <a:p>
            <a:r>
              <a:rPr lang="zh-CN" altLang="en-US" dirty="0">
                <a:latin typeface="Times New Roman" panose="02020603050405020304" pitchFamily="18" charset="0"/>
                <a:ea typeface="楷体" panose="02010609060101010101" pitchFamily="49" charset="-122"/>
              </a:rPr>
              <a:t>嵌入式</a:t>
            </a:r>
            <a:r>
              <a:rPr lang="en-US" altLang="zh-CN" dirty="0">
                <a:latin typeface="Times New Roman" panose="02020603050405020304" pitchFamily="18" charset="0"/>
                <a:ea typeface="楷体" panose="02010609060101010101" pitchFamily="49" charset="-122"/>
              </a:rPr>
              <a:t>Web </a:t>
            </a:r>
            <a:r>
              <a:rPr lang="zh-CN" altLang="en-US" dirty="0">
                <a:latin typeface="Times New Roman" panose="02020603050405020304" pitchFamily="18" charset="0"/>
                <a:ea typeface="楷体" panose="02010609060101010101" pitchFamily="49" charset="-122"/>
              </a:rPr>
              <a:t>服务器</a:t>
            </a:r>
          </a:p>
        </p:txBody>
      </p:sp>
      <p:sp>
        <p:nvSpPr>
          <p:cNvPr id="141315" name="内容占位符 2"/>
          <p:cNvSpPr>
            <a:spLocks noGrp="1" noChangeArrowheads="1"/>
          </p:cNvSpPr>
          <p:nvPr>
            <p:ph idx="1"/>
          </p:nvPr>
        </p:nvSpPr>
        <p:spPr>
          <a:xfrm>
            <a:off x="263525" y="2191061"/>
            <a:ext cx="11664950" cy="3025515"/>
          </a:xfrm>
        </p:spPr>
        <p:txBody>
          <a:bodyPr/>
          <a:lstStyle/>
          <a:p>
            <a:pPr algn="just">
              <a:lnSpc>
                <a:spcPct val="150000"/>
              </a:lnSpc>
            </a:pPr>
            <a:r>
              <a:rPr lang="zh-CN" altLang="en-US" sz="2400" dirty="0">
                <a:latin typeface="Times New Roman" panose="02020603050405020304" pitchFamily="18" charset="0"/>
                <a:ea typeface="楷体" panose="02010609060101010101" pitchFamily="49" charset="-122"/>
              </a:rPr>
              <a:t>随着</a:t>
            </a:r>
            <a:r>
              <a:rPr lang="en-US" altLang="zh-CN" sz="2400" dirty="0">
                <a:latin typeface="Times New Roman" panose="02020603050405020304" pitchFamily="18" charset="0"/>
                <a:ea typeface="楷体" panose="02010609060101010101" pitchFamily="49" charset="-122"/>
              </a:rPr>
              <a:t>Internet</a:t>
            </a:r>
            <a:r>
              <a:rPr lang="zh-CN" altLang="en-US" sz="2400" dirty="0">
                <a:latin typeface="Times New Roman" panose="02020603050405020304" pitchFamily="18" charset="0"/>
                <a:ea typeface="楷体" panose="02010609060101010101" pitchFamily="49" charset="-122"/>
              </a:rPr>
              <a:t>技术的兴起，在嵌入式设备的管理与交互中，基于</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方式的应用成为目前的主流，也就是大家非常熟悉的</a:t>
            </a:r>
            <a:r>
              <a:rPr lang="en-US" altLang="zh-CN" sz="2400" dirty="0">
                <a:latin typeface="Times New Roman" panose="02020603050405020304" pitchFamily="18" charset="0"/>
                <a:ea typeface="楷体" panose="02010609060101010101" pitchFamily="49" charset="-122"/>
              </a:rPr>
              <a:t>B/S</a:t>
            </a:r>
            <a:r>
              <a:rPr lang="zh-CN" altLang="en-US" sz="2400" dirty="0">
                <a:latin typeface="Times New Roman" panose="02020603050405020304" pitchFamily="18" charset="0"/>
                <a:ea typeface="楷体" panose="02010609060101010101" pitchFamily="49" charset="-122"/>
              </a:rPr>
              <a:t>结构，即在嵌入式设备上运行一个支持脚本或</a:t>
            </a:r>
            <a:r>
              <a:rPr lang="en-US" altLang="zh-CN" sz="2400" dirty="0">
                <a:solidFill>
                  <a:srgbClr val="FF0000"/>
                </a:solidFill>
                <a:latin typeface="Times New Roman" panose="02020603050405020304" pitchFamily="18" charset="0"/>
                <a:ea typeface="楷体" panose="02010609060101010101" pitchFamily="49" charset="-122"/>
              </a:rPr>
              <a:t>CGI</a:t>
            </a:r>
            <a:r>
              <a:rPr lang="zh-CN" altLang="en-US" sz="2400" dirty="0">
                <a:solidFill>
                  <a:srgbClr val="FF0000"/>
                </a:solidFill>
                <a:latin typeface="Times New Roman" panose="02020603050405020304" pitchFamily="18" charset="0"/>
                <a:ea typeface="楷体" panose="02010609060101010101" pitchFamily="49" charset="-122"/>
              </a:rPr>
              <a:t>功能</a:t>
            </a:r>
            <a:r>
              <a:rPr lang="zh-CN" altLang="en-US" sz="2400" dirty="0">
                <a:latin typeface="Times New Roman" panose="02020603050405020304" pitchFamily="18" charset="0"/>
                <a:ea typeface="楷体" panose="02010609060101010101" pitchFamily="49" charset="-122"/>
              </a:rPr>
              <a:t>的</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服务器，能够生成动态页面，在用户端只需要通过</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浏览器就可以对嵌入式设备进行管理和监控，非常方便实用。</a:t>
            </a:r>
            <a:endParaRPr lang="en-US" altLang="zh-CN" sz="2400" dirty="0">
              <a:latin typeface="Times New Roman" panose="02020603050405020304" pitchFamily="18" charset="0"/>
              <a:ea typeface="楷体" panose="02010609060101010101" pitchFamily="49" charset="-122"/>
            </a:endParaRPr>
          </a:p>
          <a:p>
            <a:pPr algn="just">
              <a:lnSpc>
                <a:spcPct val="150000"/>
              </a:lnSpc>
            </a:pPr>
            <a:r>
              <a:rPr lang="zh-CN" altLang="en-US" sz="2400" dirty="0">
                <a:latin typeface="Times New Roman" panose="02020603050405020304" pitchFamily="18" charset="0"/>
                <a:ea typeface="楷体" panose="02010609060101010101" pitchFamily="49" charset="-122"/>
              </a:rPr>
              <a:t>嵌入式</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服务器还有一项重要功能，通过</a:t>
            </a:r>
            <a:r>
              <a:rPr lang="en-US" altLang="zh-CN" sz="2400" dirty="0">
                <a:latin typeface="Times New Roman" panose="02020603050405020304" pitchFamily="18" charset="0"/>
                <a:ea typeface="楷体" panose="02010609060101010101" pitchFamily="49" charset="-122"/>
              </a:rPr>
              <a:t>CGI</a:t>
            </a:r>
            <a:r>
              <a:rPr lang="zh-CN" altLang="en-US" sz="2400" dirty="0">
                <a:latin typeface="Times New Roman" panose="02020603050405020304" pitchFamily="18" charset="0"/>
                <a:ea typeface="楷体" panose="02010609060101010101" pitchFamily="49" charset="-122"/>
              </a:rPr>
              <a:t>，实现远程监控、交互、处理。</a:t>
            </a:r>
          </a:p>
        </p:txBody>
      </p:sp>
      <p:sp>
        <p:nvSpPr>
          <p:cNvPr id="3" name="文本框 2">
            <a:extLst>
              <a:ext uri="{FF2B5EF4-FFF2-40B4-BE49-F238E27FC236}">
                <a16:creationId xmlns:a16="http://schemas.microsoft.com/office/drawing/2014/main" id="{DFD69B1F-ABBF-8B91-C0B8-EAC2B24A4628}"/>
              </a:ext>
            </a:extLst>
          </p:cNvPr>
          <p:cNvSpPr txBox="1"/>
          <p:nvPr/>
        </p:nvSpPr>
        <p:spPr>
          <a:xfrm>
            <a:off x="371007" y="1229194"/>
            <a:ext cx="6183442" cy="523220"/>
          </a:xfrm>
          <a:prstGeom prst="rect">
            <a:avLst/>
          </a:prstGeom>
          <a:noFill/>
        </p:spPr>
        <p:txBody>
          <a:bodyPr wrap="square">
            <a:spAutoFit/>
          </a:bodyPr>
          <a:lstStyle/>
          <a:p>
            <a:r>
              <a:rPr lang="zh-CN" altLang="en-US" sz="2800" dirty="0">
                <a:latin typeface="Times New Roman" panose="02020603050405020304" pitchFamily="18" charset="0"/>
                <a:ea typeface="楷体" panose="02010609060101010101" pitchFamily="49" charset="-122"/>
              </a:rPr>
              <a:t>嵌入式</a:t>
            </a:r>
            <a:r>
              <a:rPr lang="en-US" altLang="zh-CN" sz="2800" dirty="0">
                <a:latin typeface="Times New Roman" panose="02020603050405020304" pitchFamily="18" charset="0"/>
                <a:ea typeface="楷体" panose="02010609060101010101" pitchFamily="49" charset="-122"/>
              </a:rPr>
              <a:t>Web Server</a:t>
            </a:r>
            <a:r>
              <a:rPr lang="zh-CN" altLang="en-US" sz="2800"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BOA</a:t>
            </a:r>
            <a:endParaRPr lang="zh-CN" altLang="en-US" sz="2800" dirty="0"/>
          </a:p>
        </p:txBody>
      </p:sp>
    </p:spTree>
  </p:cSld>
  <p:clrMapOvr>
    <a:masterClrMapping/>
  </p:clrMapOvr>
  <p:transition spd="med">
    <p:diamon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tx1"/>
                </a:solidFill>
                <a:cs typeface="Times New Roman" panose="02020603050405020304" pitchFamily="18" charset="0"/>
              </a:rPr>
              <a:t>一、</a:t>
            </a:r>
            <a:r>
              <a:rPr lang="en-US" altLang="zh-CN" sz="3200" b="1" dirty="0">
                <a:solidFill>
                  <a:schemeClr val="tx1"/>
                </a:solidFill>
                <a:cs typeface="Times New Roman" panose="02020603050405020304" pitchFamily="18" charset="0"/>
              </a:rPr>
              <a:t>GPIO</a:t>
            </a:r>
            <a:r>
              <a:rPr lang="zh-CN" altLang="en-US" sz="3200" b="1" dirty="0">
                <a:solidFill>
                  <a:schemeClr val="tx1"/>
                </a:solidFill>
                <a:cs typeface="Times New Roman" panose="02020603050405020304" pitchFamily="18" charset="0"/>
              </a:rPr>
              <a:t>概述</a:t>
            </a:r>
            <a:endParaRPr lang="zh-CN" altLang="en-US" dirty="0"/>
          </a:p>
        </p:txBody>
      </p:sp>
      <p:sp>
        <p:nvSpPr>
          <p:cNvPr id="3" name="内容占位符 2"/>
          <p:cNvSpPr>
            <a:spLocks noGrp="1"/>
          </p:cNvSpPr>
          <p:nvPr>
            <p:ph idx="1"/>
          </p:nvPr>
        </p:nvSpPr>
        <p:spPr>
          <a:xfrm>
            <a:off x="263525" y="878320"/>
            <a:ext cx="11664950" cy="1614267"/>
          </a:xfrm>
        </p:spPr>
        <p:txBody>
          <a:bodyPr/>
          <a:lstStyle/>
          <a:p>
            <a:pPr marL="0" indent="0">
              <a:lnSpc>
                <a:spcPct val="200000"/>
              </a:lnSpc>
              <a:buNone/>
            </a:pPr>
            <a:r>
              <a:rPr lang="en-US" altLang="zh-CN" sz="2400" dirty="0"/>
              <a:t>       </a:t>
            </a:r>
            <a:r>
              <a:rPr lang="en-US" altLang="zh-CN" sz="2000" dirty="0"/>
              <a:t>GPIO</a:t>
            </a:r>
            <a:r>
              <a:rPr lang="zh-CN" altLang="zh-CN" sz="2000" dirty="0"/>
              <a:t>的</a:t>
            </a:r>
            <a:r>
              <a:rPr lang="en-US" altLang="zh-CN" sz="2000" dirty="0"/>
              <a:t>15</a:t>
            </a:r>
            <a:r>
              <a:rPr lang="zh-CN" altLang="zh-CN" sz="2000" dirty="0"/>
              <a:t>组引脚除了作为输入、输出引脚外，一般都还有其它功能，称为引脚复用。（例如作为</a:t>
            </a:r>
            <a:r>
              <a:rPr lang="zh-CN" altLang="zh-CN" sz="2000" b="1" dirty="0">
                <a:solidFill>
                  <a:srgbClr val="FF0000"/>
                </a:solidFill>
              </a:rPr>
              <a:t>串口通信的</a:t>
            </a:r>
            <a:r>
              <a:rPr lang="en-US" altLang="zh-CN" sz="2000" b="1" dirty="0">
                <a:solidFill>
                  <a:srgbClr val="FF0000"/>
                </a:solidFill>
              </a:rPr>
              <a:t>TX/RX</a:t>
            </a:r>
            <a:r>
              <a:rPr lang="zh-CN" altLang="en-US" sz="2000" b="1" dirty="0">
                <a:solidFill>
                  <a:srgbClr val="FF0000"/>
                </a:solidFill>
              </a:rPr>
              <a:t>接口</a:t>
            </a:r>
            <a:r>
              <a:rPr lang="zh-CN" altLang="zh-CN" sz="2000" dirty="0"/>
              <a:t>）具体要使用引脚的哪个功能，需要通过相关的控制寄存器来设置。</a:t>
            </a:r>
            <a:endParaRPr lang="zh-CN" altLang="en-US"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7460" y="2744470"/>
            <a:ext cx="6297930" cy="363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tx1"/>
                </a:solidFill>
                <a:cs typeface="Times New Roman" panose="02020603050405020304" pitchFamily="18" charset="0"/>
              </a:rPr>
              <a:t>二、</a:t>
            </a:r>
            <a:r>
              <a:rPr lang="en-US" altLang="zh-CN" sz="3200" b="1" dirty="0">
                <a:solidFill>
                  <a:schemeClr val="tx1"/>
                </a:solidFill>
                <a:cs typeface="Times New Roman" panose="02020603050405020304" pitchFamily="18" charset="0"/>
              </a:rPr>
              <a:t>GPIO</a:t>
            </a:r>
            <a:r>
              <a:rPr lang="zh-CN" altLang="en-US" sz="3200" b="1" dirty="0">
                <a:solidFill>
                  <a:schemeClr val="tx1"/>
                </a:solidFill>
                <a:cs typeface="Times New Roman" panose="02020603050405020304" pitchFamily="18" charset="0"/>
              </a:rPr>
              <a:t>寄存器</a:t>
            </a:r>
            <a:endParaRPr lang="zh-CN" altLang="en-US" dirty="0">
              <a:solidFill>
                <a:schemeClr val="tx1"/>
              </a:solidFill>
            </a:endParaRPr>
          </a:p>
        </p:txBody>
      </p:sp>
      <p:sp>
        <p:nvSpPr>
          <p:cNvPr id="3" name="内容占位符 2"/>
          <p:cNvSpPr>
            <a:spLocks noGrp="1"/>
          </p:cNvSpPr>
          <p:nvPr>
            <p:ph idx="1"/>
          </p:nvPr>
        </p:nvSpPr>
        <p:spPr>
          <a:xfrm>
            <a:off x="149014" y="1066800"/>
            <a:ext cx="11900746" cy="5334000"/>
          </a:xfrm>
        </p:spPr>
        <p:txBody>
          <a:bodyPr/>
          <a:lstStyle/>
          <a:p>
            <a:pPr algn="just" eaLnBrk="1" hangingPunct="1">
              <a:lnSpc>
                <a:spcPct val="200000"/>
              </a:lnSpc>
              <a:spcBef>
                <a:spcPct val="0"/>
              </a:spcBef>
              <a:buFont typeface="Wingdings" panose="05000000000000000000" pitchFamily="2" charset="2"/>
              <a:buChar char="p"/>
            </a:pPr>
            <a:r>
              <a:rPr lang="zh-CN" altLang="zh-CN" sz="2000" dirty="0"/>
              <a:t>每组</a:t>
            </a:r>
            <a:r>
              <a:rPr lang="en-US" altLang="zh-CN" sz="2000" dirty="0"/>
              <a:t>GPIO</a:t>
            </a:r>
            <a:r>
              <a:rPr lang="zh-CN" altLang="zh-CN" sz="2000" dirty="0"/>
              <a:t>端口都有两类控制寄存器，分别工作在正常模式和掉电模式（</a:t>
            </a:r>
            <a:r>
              <a:rPr lang="en-US" altLang="zh-CN" sz="2000" dirty="0"/>
              <a:t>STOP</a:t>
            </a:r>
            <a:r>
              <a:rPr lang="zh-CN" altLang="zh-CN" sz="2000" dirty="0"/>
              <a:t>、</a:t>
            </a:r>
            <a:r>
              <a:rPr lang="en-US" altLang="zh-CN" sz="2000" dirty="0"/>
              <a:t>DEEP-STOP</a:t>
            </a:r>
            <a:r>
              <a:rPr lang="zh-CN" altLang="zh-CN" sz="2000" dirty="0"/>
              <a:t>、睡眠模式）。</a:t>
            </a:r>
          </a:p>
          <a:p>
            <a:pPr algn="just" eaLnBrk="1" hangingPunct="1">
              <a:lnSpc>
                <a:spcPct val="200000"/>
              </a:lnSpc>
              <a:spcBef>
                <a:spcPct val="0"/>
              </a:spcBef>
              <a:buFont typeface="Wingdings" panose="05000000000000000000" pitchFamily="2" charset="2"/>
              <a:buChar char="p"/>
            </a:pPr>
            <a:r>
              <a:rPr lang="en-US" altLang="zh-CN" sz="2000" dirty="0"/>
              <a:t>S5PV210</a:t>
            </a:r>
            <a:r>
              <a:rPr lang="zh-CN" altLang="zh-CN" sz="2000" dirty="0"/>
              <a:t>处理器工作在正常模式下时，</a:t>
            </a:r>
            <a:r>
              <a:rPr lang="zh-CN" altLang="zh-CN" sz="2000" b="1" dirty="0">
                <a:solidFill>
                  <a:srgbClr val="FF0000"/>
                </a:solidFill>
              </a:rPr>
              <a:t>正常寄存器</a:t>
            </a:r>
            <a:r>
              <a:rPr lang="zh-CN" altLang="zh-CN" sz="2000" dirty="0"/>
              <a:t>（如</a:t>
            </a:r>
            <a:r>
              <a:rPr lang="en-US" altLang="zh-CN" sz="2000" b="1" dirty="0">
                <a:solidFill>
                  <a:srgbClr val="FF0000"/>
                </a:solidFill>
              </a:rPr>
              <a:t>GPA0</a:t>
            </a:r>
            <a:r>
              <a:rPr lang="zh-CN" altLang="zh-CN" sz="2000" dirty="0"/>
              <a:t>控制寄存器</a:t>
            </a:r>
            <a:r>
              <a:rPr lang="en-US" altLang="zh-CN" sz="2000" b="1" dirty="0">
                <a:solidFill>
                  <a:srgbClr val="FF0000"/>
                </a:solidFill>
              </a:rPr>
              <a:t>GPA0CON</a:t>
            </a:r>
            <a:r>
              <a:rPr lang="zh-CN" altLang="zh-CN" sz="2000" dirty="0"/>
              <a:t>，</a:t>
            </a:r>
            <a:r>
              <a:rPr lang="en-US" altLang="zh-CN" sz="2000" dirty="0"/>
              <a:t>GPA0</a:t>
            </a:r>
            <a:r>
              <a:rPr lang="zh-CN" altLang="zh-CN" sz="2000" dirty="0"/>
              <a:t>数据寄存器</a:t>
            </a:r>
            <a:r>
              <a:rPr lang="en-US" altLang="zh-CN" sz="2000" b="1" dirty="0">
                <a:solidFill>
                  <a:srgbClr val="FF0000"/>
                </a:solidFill>
              </a:rPr>
              <a:t>GPA0DAT</a:t>
            </a:r>
            <a:r>
              <a:rPr lang="zh-CN" altLang="zh-CN" sz="2000" dirty="0"/>
              <a:t>，</a:t>
            </a:r>
            <a:r>
              <a:rPr lang="en-US" altLang="zh-CN" sz="2000" dirty="0"/>
              <a:t>GPA0</a:t>
            </a:r>
            <a:r>
              <a:rPr lang="zh-CN" altLang="zh-CN" sz="2000" dirty="0"/>
              <a:t>上拉</a:t>
            </a:r>
            <a:r>
              <a:rPr lang="en-US" altLang="zh-CN" sz="2000" dirty="0"/>
              <a:t>/</a:t>
            </a:r>
            <a:r>
              <a:rPr lang="zh-CN" altLang="zh-CN" sz="2000" dirty="0"/>
              <a:t>下拉寄存器</a:t>
            </a:r>
            <a:r>
              <a:rPr lang="en-US" altLang="zh-CN" sz="2000" dirty="0"/>
              <a:t>GPA0PUD</a:t>
            </a:r>
            <a:r>
              <a:rPr lang="zh-CN" altLang="zh-CN" sz="2000" dirty="0"/>
              <a:t>，</a:t>
            </a:r>
            <a:r>
              <a:rPr lang="en-US" altLang="zh-CN" sz="2000" dirty="0"/>
              <a:t>GPA0</a:t>
            </a:r>
            <a:r>
              <a:rPr lang="zh-CN" altLang="zh-CN" sz="2000" dirty="0"/>
              <a:t>驱动能力控制寄存器</a:t>
            </a:r>
            <a:r>
              <a:rPr lang="en-US" altLang="zh-CN" sz="2000" dirty="0"/>
              <a:t>GPA0DRV</a:t>
            </a:r>
            <a:r>
              <a:rPr lang="zh-CN" altLang="zh-CN" sz="2000" dirty="0"/>
              <a:t>）工作；</a:t>
            </a:r>
          </a:p>
          <a:p>
            <a:pPr algn="just" eaLnBrk="1" hangingPunct="1">
              <a:lnSpc>
                <a:spcPct val="200000"/>
              </a:lnSpc>
              <a:spcBef>
                <a:spcPct val="0"/>
              </a:spcBef>
              <a:buFont typeface="Wingdings" panose="05000000000000000000" pitchFamily="2" charset="2"/>
              <a:buChar char="p"/>
            </a:pPr>
            <a:r>
              <a:rPr lang="zh-CN" altLang="zh-CN" sz="2000" dirty="0"/>
              <a:t>进入掉电模式时，所有配置和上拉</a:t>
            </a:r>
            <a:r>
              <a:rPr lang="en-US" altLang="zh-CN" sz="2000" dirty="0"/>
              <a:t>/</a:t>
            </a:r>
            <a:r>
              <a:rPr lang="zh-CN" altLang="zh-CN" sz="2000" dirty="0"/>
              <a:t>下拉控制由</a:t>
            </a:r>
            <a:r>
              <a:rPr lang="zh-CN" altLang="zh-CN" sz="2000" b="1" dirty="0">
                <a:solidFill>
                  <a:srgbClr val="FF0000"/>
                </a:solidFill>
              </a:rPr>
              <a:t>掉电寄存器</a:t>
            </a:r>
            <a:r>
              <a:rPr lang="zh-CN" altLang="zh-CN" sz="2000" dirty="0"/>
              <a:t>（如</a:t>
            </a:r>
            <a:r>
              <a:rPr lang="en-US" altLang="zh-CN" sz="2000" dirty="0"/>
              <a:t>GPA0</a:t>
            </a:r>
            <a:r>
              <a:rPr lang="zh-CN" altLang="zh-CN" sz="2000" dirty="0"/>
              <a:t>的掉电模式配置寄存器</a:t>
            </a:r>
            <a:r>
              <a:rPr lang="en-US" altLang="zh-CN" sz="2000" dirty="0"/>
              <a:t>GPA0CONPDN</a:t>
            </a:r>
            <a:r>
              <a:rPr lang="zh-CN" altLang="zh-CN" sz="2000" dirty="0"/>
              <a:t>，</a:t>
            </a:r>
            <a:r>
              <a:rPr lang="en-US" altLang="zh-CN" sz="2000" dirty="0"/>
              <a:t>GPA0</a:t>
            </a:r>
            <a:r>
              <a:rPr lang="zh-CN" altLang="zh-CN" sz="2000" dirty="0"/>
              <a:t>的掉电模式上拉</a:t>
            </a:r>
            <a:r>
              <a:rPr lang="en-US" altLang="zh-CN" sz="2000" dirty="0"/>
              <a:t>/</a:t>
            </a:r>
            <a:r>
              <a:rPr lang="zh-CN" altLang="zh-CN" sz="2000" dirty="0"/>
              <a:t>下拉寄存器</a:t>
            </a:r>
            <a:r>
              <a:rPr lang="en-US" altLang="zh-CN" sz="2000" dirty="0"/>
              <a:t>GPA0PUDPDN</a:t>
            </a:r>
            <a:r>
              <a:rPr lang="zh-CN" altLang="zh-CN" sz="2000" dirty="0"/>
              <a:t>）控制。</a:t>
            </a:r>
            <a:endParaRPr lang="zh-CN" altLang="en-US" sz="2000" dirty="0"/>
          </a:p>
          <a:p>
            <a:pPr>
              <a:lnSpc>
                <a:spcPct val="200000"/>
              </a:lnSpc>
            </a:pPr>
            <a:endParaRPr lang="zh-CN" altLang="en-US" sz="2400" dirty="0"/>
          </a:p>
        </p:txBody>
      </p:sp>
    </p:spTree>
  </p:cSld>
  <p:clrMapOvr>
    <a:masterClrMapping/>
  </p:clrMapOvr>
  <p:transition spd="med">
    <p:diamon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tx1"/>
                </a:solidFill>
                <a:cs typeface="Times New Roman" panose="02020603050405020304" pitchFamily="18" charset="0"/>
              </a:rPr>
              <a:t>二、</a:t>
            </a:r>
            <a:r>
              <a:rPr lang="en-US" altLang="zh-CN" sz="3200" b="1" dirty="0">
                <a:solidFill>
                  <a:schemeClr val="tx1"/>
                </a:solidFill>
                <a:cs typeface="Times New Roman" panose="02020603050405020304" pitchFamily="18" charset="0"/>
              </a:rPr>
              <a:t>GPIO</a:t>
            </a:r>
            <a:r>
              <a:rPr lang="zh-CN" altLang="en-US" sz="3200" b="1" dirty="0">
                <a:solidFill>
                  <a:schemeClr val="tx1"/>
                </a:solidFill>
                <a:cs typeface="Times New Roman" panose="02020603050405020304" pitchFamily="18" charset="0"/>
              </a:rPr>
              <a:t>寄存器</a:t>
            </a:r>
            <a:endParaRPr lang="zh-CN" altLang="en-US" dirty="0"/>
          </a:p>
        </p:txBody>
      </p:sp>
      <p:sp>
        <p:nvSpPr>
          <p:cNvPr id="3" name="内容占位符 2"/>
          <p:cNvSpPr>
            <a:spLocks noGrp="1"/>
          </p:cNvSpPr>
          <p:nvPr>
            <p:ph idx="1"/>
          </p:nvPr>
        </p:nvSpPr>
        <p:spPr>
          <a:xfrm>
            <a:off x="263525" y="969818"/>
            <a:ext cx="11664950" cy="5471622"/>
          </a:xfrm>
        </p:spPr>
        <p:txBody>
          <a:bodyPr>
            <a:normAutofit fontScale="70000" lnSpcReduction="20000"/>
          </a:bodyPr>
          <a:lstStyle/>
          <a:p>
            <a:pPr marL="0" indent="0">
              <a:buNone/>
              <a:defRPr/>
            </a:pPr>
            <a:r>
              <a:rPr lang="en-US" altLang="zh-CN" sz="2800" dirty="0"/>
              <a:t>GPIO</a:t>
            </a:r>
            <a:r>
              <a:rPr lang="zh-CN" altLang="zh-CN" sz="2800" dirty="0"/>
              <a:t>主要的相关寄存器：</a:t>
            </a:r>
          </a:p>
          <a:p>
            <a:pPr>
              <a:buFont typeface="Wingdings" panose="05000000000000000000" pitchFamily="2" charset="2"/>
              <a:buChar char="ü"/>
              <a:defRPr/>
            </a:pPr>
            <a:r>
              <a:rPr lang="en-US" altLang="zh-CN" sz="2800" dirty="0">
                <a:solidFill>
                  <a:srgbClr val="FF0000"/>
                </a:solidFill>
              </a:rPr>
              <a:t>GPIO</a:t>
            </a:r>
            <a:r>
              <a:rPr lang="zh-CN" altLang="zh-CN" sz="2800" dirty="0">
                <a:solidFill>
                  <a:srgbClr val="FF0000"/>
                </a:solidFill>
              </a:rPr>
              <a:t>控制寄存器</a:t>
            </a:r>
            <a:r>
              <a:rPr lang="en-US" altLang="zh-CN" sz="2800" dirty="0" err="1">
                <a:solidFill>
                  <a:srgbClr val="FF0000"/>
                </a:solidFill>
              </a:rPr>
              <a:t>GPxnCON</a:t>
            </a:r>
            <a:r>
              <a:rPr lang="zh-CN" altLang="zh-CN" sz="2800" dirty="0"/>
              <a:t>。用于控制</a:t>
            </a:r>
            <a:r>
              <a:rPr lang="en-US" altLang="zh-CN" sz="2800" dirty="0"/>
              <a:t>GPIO</a:t>
            </a:r>
            <a:r>
              <a:rPr lang="zh-CN" altLang="zh-CN" sz="2800" dirty="0"/>
              <a:t>的引脚功能，向该寄存器写入数据来设置相应引脚是输入</a:t>
            </a:r>
            <a:r>
              <a:rPr lang="en-US" altLang="zh-CN" sz="2800" dirty="0"/>
              <a:t>/</a:t>
            </a:r>
            <a:r>
              <a:rPr lang="zh-CN" altLang="zh-CN" sz="2800" dirty="0"/>
              <a:t>输出，还是其它功能。</a:t>
            </a:r>
            <a:r>
              <a:rPr lang="zh-CN" altLang="zh-CN" sz="2800" b="1" dirty="0">
                <a:solidFill>
                  <a:srgbClr val="FF0000"/>
                </a:solidFill>
              </a:rPr>
              <a:t>该寄存器中每</a:t>
            </a:r>
            <a:r>
              <a:rPr lang="en-US" altLang="zh-CN" sz="2800" b="1" dirty="0">
                <a:solidFill>
                  <a:srgbClr val="FF0000"/>
                </a:solidFill>
              </a:rPr>
              <a:t>4</a:t>
            </a:r>
            <a:r>
              <a:rPr lang="zh-CN" altLang="zh-CN" sz="2800" b="1" dirty="0">
                <a:solidFill>
                  <a:srgbClr val="FF0000"/>
                </a:solidFill>
              </a:rPr>
              <a:t>位控制一个引脚，</a:t>
            </a:r>
            <a:r>
              <a:rPr lang="zh-CN" altLang="zh-CN" sz="2800" dirty="0"/>
              <a:t>写入</a:t>
            </a:r>
            <a:r>
              <a:rPr lang="en-US" altLang="zh-CN" sz="2800" dirty="0"/>
              <a:t>0000</a:t>
            </a:r>
            <a:r>
              <a:rPr lang="zh-CN" altLang="zh-CN" sz="2800" dirty="0"/>
              <a:t>设置为输入</a:t>
            </a:r>
            <a:r>
              <a:rPr lang="en-US" altLang="zh-CN" sz="2800" dirty="0"/>
              <a:t>IO</a:t>
            </a:r>
            <a:r>
              <a:rPr lang="zh-CN" altLang="zh-CN" sz="2800" dirty="0"/>
              <a:t>口，从引脚上读入外部输入的数据；写入</a:t>
            </a:r>
            <a:r>
              <a:rPr lang="en-US" altLang="zh-CN" sz="2800" dirty="0"/>
              <a:t>0001</a:t>
            </a:r>
            <a:r>
              <a:rPr lang="zh-CN" altLang="zh-CN" sz="2800" dirty="0"/>
              <a:t>设置为输出</a:t>
            </a:r>
            <a:r>
              <a:rPr lang="en-US" altLang="zh-CN" sz="2800" dirty="0"/>
              <a:t>IO</a:t>
            </a:r>
            <a:r>
              <a:rPr lang="zh-CN" altLang="zh-CN" sz="2800" dirty="0"/>
              <a:t>口，向该位写入的数据被发送到对应的引脚上；写入其它值可设置引脚的第二功能，具体功能可查阅</a:t>
            </a:r>
            <a:r>
              <a:rPr lang="en-US" altLang="zh-CN" sz="2800" dirty="0"/>
              <a:t>S5PV210</a:t>
            </a:r>
            <a:r>
              <a:rPr lang="zh-CN" altLang="zh-CN" sz="2800" dirty="0"/>
              <a:t>处理器的芯片手册。</a:t>
            </a:r>
          </a:p>
          <a:p>
            <a:pPr>
              <a:buFont typeface="Wingdings" panose="05000000000000000000" pitchFamily="2" charset="2"/>
              <a:buChar char="ü"/>
              <a:defRPr/>
            </a:pPr>
            <a:r>
              <a:rPr lang="en-US" altLang="zh-CN" sz="2800" dirty="0">
                <a:solidFill>
                  <a:srgbClr val="FF0000"/>
                </a:solidFill>
              </a:rPr>
              <a:t>GPIO</a:t>
            </a:r>
            <a:r>
              <a:rPr lang="zh-CN" altLang="zh-CN" sz="2800" dirty="0">
                <a:solidFill>
                  <a:srgbClr val="FF0000"/>
                </a:solidFill>
              </a:rPr>
              <a:t>数据寄存器</a:t>
            </a:r>
            <a:r>
              <a:rPr lang="en-US" altLang="zh-CN" sz="2800" dirty="0" err="1">
                <a:solidFill>
                  <a:srgbClr val="FF0000"/>
                </a:solidFill>
              </a:rPr>
              <a:t>GPxnDAT</a:t>
            </a:r>
            <a:r>
              <a:rPr lang="zh-CN" altLang="zh-CN" sz="2800" dirty="0"/>
              <a:t>。用于读写引脚的状态，即该端口的数据。当引脚被设置为输出引脚，</a:t>
            </a:r>
            <a:r>
              <a:rPr lang="zh-CN" altLang="zh-CN" sz="2800" b="1" dirty="0">
                <a:solidFill>
                  <a:srgbClr val="FF0000"/>
                </a:solidFill>
              </a:rPr>
              <a:t>写该寄存器的对应位为</a:t>
            </a:r>
            <a:r>
              <a:rPr lang="en-US" altLang="zh-CN" sz="2800" b="1" dirty="0">
                <a:solidFill>
                  <a:srgbClr val="FF0000"/>
                </a:solidFill>
              </a:rPr>
              <a:t>1</a:t>
            </a:r>
            <a:r>
              <a:rPr lang="zh-CN" altLang="zh-CN" sz="2800" b="1" dirty="0">
                <a:solidFill>
                  <a:srgbClr val="FF0000"/>
                </a:solidFill>
              </a:rPr>
              <a:t>，设置该引脚输出高电平</a:t>
            </a:r>
            <a:r>
              <a:rPr lang="zh-CN" altLang="zh-CN" sz="2800" dirty="0"/>
              <a:t>，写入</a:t>
            </a:r>
            <a:r>
              <a:rPr lang="en-US" altLang="zh-CN" sz="2800" dirty="0"/>
              <a:t>0</a:t>
            </a:r>
            <a:r>
              <a:rPr lang="zh-CN" altLang="zh-CN" sz="2800" dirty="0"/>
              <a:t>设置该引脚输出低电平；当引脚被设置为输入引脚，读取该寄存器对应位中的数据可得到端口电平状态。</a:t>
            </a:r>
          </a:p>
          <a:p>
            <a:pPr>
              <a:buFont typeface="Wingdings" panose="05000000000000000000" pitchFamily="2" charset="2"/>
              <a:buChar char="ü"/>
              <a:defRPr/>
            </a:pPr>
            <a:r>
              <a:rPr lang="en-US" altLang="zh-CN" sz="2800" dirty="0">
                <a:solidFill>
                  <a:srgbClr val="FF0000"/>
                </a:solidFill>
              </a:rPr>
              <a:t>GPIO</a:t>
            </a:r>
            <a:r>
              <a:rPr lang="zh-CN" altLang="zh-CN" sz="2800" dirty="0">
                <a:solidFill>
                  <a:srgbClr val="FF0000"/>
                </a:solidFill>
              </a:rPr>
              <a:t>上拉</a:t>
            </a:r>
            <a:r>
              <a:rPr lang="en-US" altLang="zh-CN" sz="2800" dirty="0">
                <a:solidFill>
                  <a:srgbClr val="FF0000"/>
                </a:solidFill>
              </a:rPr>
              <a:t>/</a:t>
            </a:r>
            <a:r>
              <a:rPr lang="zh-CN" altLang="zh-CN" sz="2800" dirty="0">
                <a:solidFill>
                  <a:srgbClr val="FF0000"/>
                </a:solidFill>
              </a:rPr>
              <a:t>下拉寄存器</a:t>
            </a:r>
            <a:r>
              <a:rPr lang="en-US" altLang="zh-CN" sz="2800" dirty="0" err="1">
                <a:solidFill>
                  <a:srgbClr val="FF0000"/>
                </a:solidFill>
              </a:rPr>
              <a:t>GPxnPUD</a:t>
            </a:r>
            <a:r>
              <a:rPr lang="zh-CN" altLang="en-US" sz="2800" dirty="0"/>
              <a:t>。</a:t>
            </a:r>
            <a:r>
              <a:rPr lang="zh-CN" altLang="zh-CN" sz="2800" dirty="0"/>
              <a:t>用于控制每个端口上拉</a:t>
            </a:r>
            <a:r>
              <a:rPr lang="en-US" altLang="zh-CN" sz="2800" dirty="0"/>
              <a:t>/</a:t>
            </a:r>
            <a:r>
              <a:rPr lang="zh-CN" altLang="zh-CN" sz="2800" dirty="0"/>
              <a:t>下拉电阻的使能</a:t>
            </a:r>
            <a:r>
              <a:rPr lang="en-US" altLang="zh-CN" sz="2800" dirty="0"/>
              <a:t>/</a:t>
            </a:r>
            <a:r>
              <a:rPr lang="zh-CN" altLang="zh-CN" sz="2800" dirty="0"/>
              <a:t>禁止。对应位为</a:t>
            </a:r>
            <a:r>
              <a:rPr lang="en-US" altLang="zh-CN" sz="2800" dirty="0"/>
              <a:t>0</a:t>
            </a:r>
            <a:r>
              <a:rPr lang="zh-CN" altLang="zh-CN" sz="2800" dirty="0"/>
              <a:t>时，该引脚使用上拉</a:t>
            </a:r>
            <a:r>
              <a:rPr lang="en-US" altLang="zh-CN" sz="2800" dirty="0"/>
              <a:t>/</a:t>
            </a:r>
            <a:r>
              <a:rPr lang="zh-CN" altLang="zh-CN" sz="2800" dirty="0"/>
              <a:t>下拉电阻；对应位为</a:t>
            </a:r>
            <a:r>
              <a:rPr lang="en-US" altLang="zh-CN" sz="2800" dirty="0"/>
              <a:t>1</a:t>
            </a:r>
            <a:r>
              <a:rPr lang="zh-CN" altLang="zh-CN" sz="2800" dirty="0"/>
              <a:t>时，该引脚不使用上拉</a:t>
            </a:r>
            <a:r>
              <a:rPr lang="en-US" altLang="zh-CN" sz="2800" dirty="0"/>
              <a:t>/</a:t>
            </a:r>
            <a:r>
              <a:rPr lang="zh-CN" altLang="zh-CN" sz="2800" dirty="0"/>
              <a:t>下拉电阻。</a:t>
            </a:r>
          </a:p>
          <a:p>
            <a:pPr>
              <a:buFont typeface="Wingdings" panose="05000000000000000000" pitchFamily="2" charset="2"/>
              <a:buChar char="ü"/>
              <a:defRPr/>
            </a:pPr>
            <a:r>
              <a:rPr lang="en-US" altLang="zh-CN" sz="2800" dirty="0">
                <a:solidFill>
                  <a:srgbClr val="FF0000"/>
                </a:solidFill>
              </a:rPr>
              <a:t>GPIO</a:t>
            </a:r>
            <a:r>
              <a:rPr lang="zh-CN" altLang="zh-CN" sz="2800" dirty="0">
                <a:solidFill>
                  <a:srgbClr val="FF0000"/>
                </a:solidFill>
              </a:rPr>
              <a:t>掉电模式上拉</a:t>
            </a:r>
            <a:r>
              <a:rPr lang="en-US" altLang="zh-CN" sz="2800" dirty="0">
                <a:solidFill>
                  <a:srgbClr val="FF0000"/>
                </a:solidFill>
              </a:rPr>
              <a:t>/</a:t>
            </a:r>
            <a:r>
              <a:rPr lang="zh-CN" altLang="zh-CN" sz="2800" dirty="0">
                <a:solidFill>
                  <a:srgbClr val="FF0000"/>
                </a:solidFill>
              </a:rPr>
              <a:t>下拉寄存器</a:t>
            </a:r>
            <a:r>
              <a:rPr lang="en-US" altLang="zh-CN" sz="2800" dirty="0" err="1">
                <a:solidFill>
                  <a:srgbClr val="FF0000"/>
                </a:solidFill>
              </a:rPr>
              <a:t>GPxnPUDPDN</a:t>
            </a:r>
            <a:r>
              <a:rPr lang="zh-CN" altLang="en-US" sz="2800" dirty="0"/>
              <a:t>。</a:t>
            </a:r>
            <a:r>
              <a:rPr lang="zh-CN" altLang="zh-CN" sz="2800" dirty="0"/>
              <a:t>用于掉电模式下使用。每两位对应一个引脚，为</a:t>
            </a:r>
            <a:r>
              <a:rPr lang="en-US" altLang="zh-CN" sz="2800" dirty="0"/>
              <a:t>00</a:t>
            </a:r>
            <a:r>
              <a:rPr lang="zh-CN" altLang="zh-CN" sz="2800" dirty="0"/>
              <a:t>时输出</a:t>
            </a:r>
            <a:r>
              <a:rPr lang="en-US" altLang="zh-CN" sz="2800" dirty="0"/>
              <a:t>0</a:t>
            </a:r>
            <a:r>
              <a:rPr lang="zh-CN" altLang="zh-CN" sz="2800" dirty="0"/>
              <a:t>，</a:t>
            </a:r>
            <a:r>
              <a:rPr lang="en-US" altLang="zh-CN" sz="2800" dirty="0"/>
              <a:t>01</a:t>
            </a:r>
            <a:r>
              <a:rPr lang="zh-CN" altLang="zh-CN" sz="2800" dirty="0"/>
              <a:t>时输出</a:t>
            </a:r>
            <a:r>
              <a:rPr lang="en-US" altLang="zh-CN" sz="2800" dirty="0"/>
              <a:t>1</a:t>
            </a:r>
            <a:r>
              <a:rPr lang="zh-CN" altLang="zh-CN" sz="2800" dirty="0"/>
              <a:t>，</a:t>
            </a:r>
            <a:r>
              <a:rPr lang="en-US" altLang="zh-CN" sz="2800" dirty="0"/>
              <a:t>10</a:t>
            </a:r>
            <a:r>
              <a:rPr lang="zh-CN" altLang="zh-CN" sz="2800" dirty="0"/>
              <a:t>时为输入功能，</a:t>
            </a:r>
            <a:r>
              <a:rPr lang="en-US" altLang="zh-CN" sz="2800" dirty="0"/>
              <a:t>11</a:t>
            </a:r>
            <a:r>
              <a:rPr lang="zh-CN" altLang="zh-CN" sz="2800" dirty="0"/>
              <a:t>时保持原有状态。</a:t>
            </a:r>
            <a:endParaRPr lang="zh-CN" altLang="en-US" dirty="0"/>
          </a:p>
        </p:txBody>
      </p:sp>
    </p:spTree>
  </p:cSld>
  <p:clrMapOvr>
    <a:masterClrMapping/>
  </p:clrMapOvr>
  <p:transition spd="med">
    <p:diamon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tx1"/>
                </a:solidFill>
                <a:cs typeface="Times New Roman" panose="02020603050405020304" pitchFamily="18" charset="0"/>
              </a:rPr>
              <a:t>三、</a:t>
            </a:r>
            <a:r>
              <a:rPr lang="en-US" altLang="zh-CN" sz="3200" b="1" dirty="0">
                <a:solidFill>
                  <a:schemeClr val="tx1"/>
                </a:solidFill>
                <a:cs typeface="Times New Roman" panose="02020603050405020304" pitchFamily="18" charset="0"/>
              </a:rPr>
              <a:t>GPIO</a:t>
            </a:r>
            <a:r>
              <a:rPr lang="zh-CN" altLang="en-US" sz="3200" b="1" dirty="0">
                <a:solidFill>
                  <a:schemeClr val="tx1"/>
                </a:solidFill>
                <a:cs typeface="Times New Roman" panose="02020603050405020304" pitchFamily="18" charset="0"/>
              </a:rPr>
              <a:t>操作步骤</a:t>
            </a:r>
            <a:endParaRPr lang="zh-CN" altLang="en-US" dirty="0">
              <a:solidFill>
                <a:schemeClr val="tx1"/>
              </a:solidFill>
            </a:endParaRPr>
          </a:p>
        </p:txBody>
      </p:sp>
      <p:sp>
        <p:nvSpPr>
          <p:cNvPr id="3" name="内容占位符 2"/>
          <p:cNvSpPr>
            <a:spLocks noGrp="1"/>
          </p:cNvSpPr>
          <p:nvPr>
            <p:ph idx="1"/>
          </p:nvPr>
        </p:nvSpPr>
        <p:spPr/>
        <p:txBody>
          <a:bodyPr>
            <a:normAutofit/>
          </a:bodyPr>
          <a:lstStyle/>
          <a:p>
            <a:pPr eaLnBrk="1" hangingPunct="1">
              <a:spcBef>
                <a:spcPct val="0"/>
              </a:spcBef>
              <a:buFontTx/>
              <a:buNone/>
            </a:pPr>
            <a:r>
              <a:rPr lang="en-US" altLang="zh-CN" sz="2000" dirty="0"/>
              <a:t>S5PV210</a:t>
            </a:r>
            <a:r>
              <a:rPr lang="zh-CN" altLang="zh-CN" sz="2000" dirty="0"/>
              <a:t>处理器</a:t>
            </a:r>
            <a:r>
              <a:rPr lang="en-US" altLang="zh-CN" sz="2000" dirty="0"/>
              <a:t>GPIO</a:t>
            </a:r>
            <a:r>
              <a:rPr lang="zh-CN" altLang="zh-CN" sz="2000" dirty="0"/>
              <a:t>端口操作步骤如下：</a:t>
            </a:r>
          </a:p>
          <a:p>
            <a:pPr eaLnBrk="1" hangingPunct="1">
              <a:spcBef>
                <a:spcPct val="0"/>
              </a:spcBef>
              <a:buFont typeface="Wingdings" panose="05000000000000000000" pitchFamily="2" charset="2"/>
              <a:buChar char="p"/>
            </a:pPr>
            <a:r>
              <a:rPr lang="zh-CN" altLang="zh-CN" sz="2000" dirty="0"/>
              <a:t>首先，确定所使用的</a:t>
            </a:r>
            <a:r>
              <a:rPr lang="en-US" altLang="zh-CN" sz="2000" dirty="0"/>
              <a:t>GPIO</a:t>
            </a:r>
            <a:r>
              <a:rPr lang="zh-CN" altLang="zh-CN" sz="2000" dirty="0"/>
              <a:t>端口的功能，如作为输入</a:t>
            </a:r>
            <a:r>
              <a:rPr lang="en-US" altLang="zh-CN" sz="2000" dirty="0"/>
              <a:t>/</a:t>
            </a:r>
            <a:r>
              <a:rPr lang="zh-CN" altLang="zh-CN" sz="2000" dirty="0"/>
              <a:t>输出引脚使用时，是否需要设置</a:t>
            </a:r>
            <a:r>
              <a:rPr lang="zh-CN" altLang="zh-CN" sz="2000" b="1" dirty="0">
                <a:solidFill>
                  <a:srgbClr val="FF0000"/>
                </a:solidFill>
              </a:rPr>
              <a:t>上拉</a:t>
            </a:r>
            <a:r>
              <a:rPr lang="en-US" altLang="zh-CN" sz="2000" b="1" dirty="0">
                <a:solidFill>
                  <a:srgbClr val="FF0000"/>
                </a:solidFill>
              </a:rPr>
              <a:t>/</a:t>
            </a:r>
            <a:r>
              <a:rPr lang="zh-CN" altLang="zh-CN" sz="2000" b="1" dirty="0">
                <a:solidFill>
                  <a:srgbClr val="FF0000"/>
                </a:solidFill>
              </a:rPr>
              <a:t>下拉电阻</a:t>
            </a:r>
            <a:r>
              <a:rPr lang="zh-CN" altLang="zh-CN" sz="2000" dirty="0"/>
              <a:t>；作为其它功能使用时，对应</a:t>
            </a:r>
            <a:r>
              <a:rPr lang="en-US" altLang="zh-CN" sz="2000" dirty="0"/>
              <a:t>S5PV210</a:t>
            </a:r>
            <a:r>
              <a:rPr lang="zh-CN" altLang="zh-CN" sz="2000" dirty="0"/>
              <a:t>处理器的芯片手册进行设置。</a:t>
            </a:r>
          </a:p>
          <a:p>
            <a:pPr eaLnBrk="1" hangingPunct="1">
              <a:spcBef>
                <a:spcPct val="0"/>
              </a:spcBef>
              <a:buFont typeface="Wingdings" panose="05000000000000000000" pitchFamily="2" charset="2"/>
              <a:buChar char="p"/>
            </a:pPr>
            <a:r>
              <a:rPr lang="zh-CN" altLang="zh-CN" sz="2000" dirty="0"/>
              <a:t>其次，确定</a:t>
            </a:r>
            <a:r>
              <a:rPr lang="en-US" altLang="zh-CN" sz="2000" b="1" dirty="0">
                <a:solidFill>
                  <a:srgbClr val="FF0000"/>
                </a:solidFill>
              </a:rPr>
              <a:t>GPIO</a:t>
            </a:r>
            <a:r>
              <a:rPr lang="zh-CN" altLang="zh-CN" sz="2000" b="1" dirty="0">
                <a:solidFill>
                  <a:srgbClr val="FF0000"/>
                </a:solidFill>
              </a:rPr>
              <a:t>端口的输入</a:t>
            </a:r>
            <a:r>
              <a:rPr lang="en-US" altLang="zh-CN" sz="2000" b="1" dirty="0">
                <a:solidFill>
                  <a:srgbClr val="FF0000"/>
                </a:solidFill>
              </a:rPr>
              <a:t>/</a:t>
            </a:r>
            <a:r>
              <a:rPr lang="zh-CN" altLang="zh-CN" sz="2000" b="1" dirty="0">
                <a:solidFill>
                  <a:srgbClr val="FF0000"/>
                </a:solidFill>
              </a:rPr>
              <a:t>输出方向</a:t>
            </a:r>
            <a:r>
              <a:rPr lang="zh-CN" altLang="zh-CN" sz="2000" dirty="0"/>
              <a:t>，通过端口设置寄存器完成端口的输入</a:t>
            </a:r>
            <a:r>
              <a:rPr lang="en-US" altLang="zh-CN" sz="2000" dirty="0"/>
              <a:t>/</a:t>
            </a:r>
            <a:r>
              <a:rPr lang="zh-CN" altLang="zh-CN" sz="2000" dirty="0"/>
              <a:t>输出功能或其它功能设置。</a:t>
            </a:r>
          </a:p>
          <a:p>
            <a:pPr eaLnBrk="1" hangingPunct="1">
              <a:spcBef>
                <a:spcPct val="0"/>
              </a:spcBef>
              <a:buFont typeface="Wingdings" panose="05000000000000000000" pitchFamily="2" charset="2"/>
              <a:buChar char="p"/>
            </a:pPr>
            <a:r>
              <a:rPr lang="zh-CN" altLang="zh-CN" sz="2000" dirty="0"/>
              <a:t>最后，对</a:t>
            </a:r>
            <a:r>
              <a:rPr lang="zh-CN" altLang="zh-CN" sz="2000" b="1" dirty="0">
                <a:solidFill>
                  <a:srgbClr val="FF0000"/>
                </a:solidFill>
              </a:rPr>
              <a:t>数据寄存器</a:t>
            </a:r>
            <a:r>
              <a:rPr lang="zh-CN" altLang="zh-CN" sz="2000" dirty="0"/>
              <a:t>操作。如果设置为输入引脚，读取数据寄存器对应位值，实现引脚状态的读取；如果设置为输出引脚，通过写数据寄存器对应位值，实现引脚状态的设置。</a:t>
            </a:r>
          </a:p>
          <a:p>
            <a:pPr marL="0" indent="0">
              <a:buNone/>
            </a:pPr>
            <a:endParaRPr lang="zh-CN" altLang="en-US" sz="2400" dirty="0"/>
          </a:p>
        </p:txBody>
      </p:sp>
    </p:spTree>
  </p:cSld>
  <p:clrMapOvr>
    <a:masterClrMapping/>
  </p:clrMapOvr>
  <p:transition spd="med">
    <p:diamon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灯控制：开发板启动流程</a:t>
            </a:r>
          </a:p>
        </p:txBody>
      </p:sp>
      <p:sp>
        <p:nvSpPr>
          <p:cNvPr id="3" name="内容占位符 2"/>
          <p:cNvSpPr>
            <a:spLocks noGrp="1"/>
          </p:cNvSpPr>
          <p:nvPr>
            <p:ph idx="1"/>
          </p:nvPr>
        </p:nvSpPr>
        <p:spPr/>
        <p:txBody>
          <a:bodyPr/>
          <a:lstStyle/>
          <a:p>
            <a:pPr algn="just"/>
            <a:r>
              <a:rPr lang="zh-CN" altLang="en-US" sz="2400" dirty="0"/>
              <a:t>无需操作系统，直接通过程序点亮天嵌开发板上的</a:t>
            </a:r>
            <a:r>
              <a:rPr lang="en-US" altLang="zh-CN" sz="2400" dirty="0"/>
              <a:t>LED</a:t>
            </a:r>
            <a:r>
              <a:rPr lang="zh-CN" altLang="en-US" sz="2400" dirty="0"/>
              <a:t>灯，首先熟悉天嵌开发板的启动步骤，是否可以、以及怎样直接执行一个编译好的汇编程序。</a:t>
            </a:r>
            <a:endParaRPr lang="en-US" altLang="zh-CN" sz="2400" dirty="0"/>
          </a:p>
          <a:p>
            <a:pPr algn="just"/>
            <a:r>
              <a:rPr lang="zh-CN" altLang="en-US" sz="2400" dirty="0"/>
              <a:t>天嵌开发板采用的</a:t>
            </a:r>
            <a:r>
              <a:rPr lang="en-US" altLang="zh-CN" sz="2400" dirty="0"/>
              <a:t>S5PV 210</a:t>
            </a:r>
            <a:r>
              <a:rPr lang="zh-CN" altLang="en-US" sz="2400" dirty="0"/>
              <a:t>核心板，支持从多种设备启动：</a:t>
            </a:r>
            <a:r>
              <a:rPr lang="en-US" altLang="zh-CN" sz="2400" dirty="0" err="1"/>
              <a:t>OneNand</a:t>
            </a:r>
            <a:r>
              <a:rPr lang="zh-CN" altLang="en-US" sz="2400" dirty="0"/>
              <a:t>、</a:t>
            </a:r>
            <a:r>
              <a:rPr lang="en-US" altLang="zh-CN" sz="2400" dirty="0"/>
              <a:t>Nand</a:t>
            </a:r>
            <a:r>
              <a:rPr lang="zh-CN" altLang="en-US" sz="2400" dirty="0"/>
              <a:t>、</a:t>
            </a:r>
            <a:r>
              <a:rPr lang="en-US" altLang="zh-CN" sz="2400" dirty="0"/>
              <a:t>MMC</a:t>
            </a:r>
            <a:r>
              <a:rPr lang="zh-CN" altLang="en-US" sz="2400" dirty="0"/>
              <a:t>等。因此裸机编程时，可以让开发板从</a:t>
            </a:r>
            <a:r>
              <a:rPr lang="en-US" altLang="zh-CN" sz="2400" dirty="0"/>
              <a:t>MMC</a:t>
            </a:r>
            <a:r>
              <a:rPr lang="zh-CN" altLang="en-US" sz="2400" dirty="0"/>
              <a:t>的</a:t>
            </a:r>
            <a:r>
              <a:rPr lang="en-US" altLang="zh-CN" sz="2400" dirty="0"/>
              <a:t>SD</a:t>
            </a:r>
            <a:r>
              <a:rPr lang="zh-CN" altLang="en-US" sz="2400" dirty="0"/>
              <a:t>卡启动（</a:t>
            </a:r>
            <a:r>
              <a:rPr lang="en-US" altLang="zh-CN" sz="2400" dirty="0"/>
              <a:t>SD</a:t>
            </a:r>
            <a:r>
              <a:rPr lang="zh-CN" altLang="en-US" sz="2400" dirty="0"/>
              <a:t>卡写入容易）</a:t>
            </a:r>
          </a:p>
          <a:p>
            <a:pPr marL="0" indent="0">
              <a:buNone/>
            </a:pPr>
            <a:endParaRPr lang="zh-CN" altLang="en-US" dirty="0"/>
          </a:p>
        </p:txBody>
      </p:sp>
    </p:spTree>
  </p:cSld>
  <p:clrMapOvr>
    <a:masterClrMapping/>
  </p:clrMapOvr>
  <p:transition spd="med">
    <p:diamon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灯控制：开发板启动流程</a:t>
            </a:r>
          </a:p>
        </p:txBody>
      </p:sp>
      <p:sp>
        <p:nvSpPr>
          <p:cNvPr id="3" name="内容占位符 2"/>
          <p:cNvSpPr>
            <a:spLocks noGrp="1"/>
          </p:cNvSpPr>
          <p:nvPr>
            <p:ph idx="1"/>
          </p:nvPr>
        </p:nvSpPr>
        <p:spPr>
          <a:xfrm>
            <a:off x="149014" y="878321"/>
            <a:ext cx="6231004" cy="5432424"/>
          </a:xfrm>
        </p:spPr>
        <p:txBody>
          <a:bodyPr>
            <a:normAutofit/>
          </a:bodyPr>
          <a:lstStyle/>
          <a:p>
            <a:pPr marL="0" indent="0">
              <a:buNone/>
            </a:pPr>
            <a:r>
              <a:rPr lang="en-US" altLang="zh-CN" sz="2000" dirty="0"/>
              <a:t>        S5PV20</a:t>
            </a:r>
            <a:r>
              <a:rPr lang="zh-CN" altLang="en-US" sz="2000" dirty="0"/>
              <a:t>上电</a:t>
            </a:r>
            <a:r>
              <a:rPr lang="zh-CN" altLang="en-US" sz="2000" b="1" dirty="0">
                <a:solidFill>
                  <a:srgbClr val="FF0000"/>
                </a:solidFill>
              </a:rPr>
              <a:t>从 </a:t>
            </a:r>
            <a:r>
              <a:rPr lang="en-US" altLang="zh-CN" sz="2000" b="1" dirty="0" err="1">
                <a:solidFill>
                  <a:srgbClr val="FF0000"/>
                </a:solidFill>
              </a:rPr>
              <a:t>iROM</a:t>
            </a:r>
            <a:r>
              <a:rPr lang="en-US" altLang="zh-CN" sz="2000" b="1" dirty="0">
                <a:solidFill>
                  <a:srgbClr val="FF0000"/>
                </a:solidFill>
              </a:rPr>
              <a:t> </a:t>
            </a:r>
            <a:r>
              <a:rPr lang="zh-CN" altLang="en-US" sz="2000" b="1" dirty="0">
                <a:solidFill>
                  <a:srgbClr val="FF0000"/>
                </a:solidFill>
              </a:rPr>
              <a:t>运行</a:t>
            </a:r>
            <a:r>
              <a:rPr lang="zh-CN" altLang="en-US" sz="2000" dirty="0"/>
              <a:t> </a:t>
            </a:r>
            <a:r>
              <a:rPr lang="en-US" altLang="zh-CN" sz="2000" dirty="0"/>
              <a:t>Samsung </a:t>
            </a:r>
            <a:r>
              <a:rPr lang="zh-CN" altLang="en-US" sz="2000" dirty="0"/>
              <a:t>出厂时固化在里面的代码，这部分代码叫做 </a:t>
            </a:r>
            <a:r>
              <a:rPr lang="en-US" altLang="zh-CN" sz="2000" dirty="0"/>
              <a:t>BL0</a:t>
            </a:r>
            <a:r>
              <a:rPr lang="zh-CN" altLang="en-US" sz="2000" dirty="0"/>
              <a:t>（</a:t>
            </a:r>
            <a:r>
              <a:rPr lang="en-US" altLang="zh-CN" sz="2000" dirty="0"/>
              <a:t>bootloader0</a:t>
            </a:r>
            <a:r>
              <a:rPr lang="zh-CN" altLang="en-US" sz="2000" dirty="0"/>
              <a:t>），</a:t>
            </a:r>
          </a:p>
          <a:p>
            <a:pPr marL="0" indent="0">
              <a:buNone/>
            </a:pPr>
            <a:r>
              <a:rPr lang="en-US" altLang="zh-CN" sz="2000" dirty="0"/>
              <a:t>BL0</a:t>
            </a:r>
            <a:r>
              <a:rPr lang="zh-CN" altLang="en-US" sz="2000" dirty="0"/>
              <a:t>将执行如下操作：</a:t>
            </a:r>
          </a:p>
          <a:p>
            <a:pPr marL="0" indent="0">
              <a:buNone/>
            </a:pPr>
            <a:r>
              <a:rPr lang="en-US" altLang="zh-CN" sz="2000" dirty="0"/>
              <a:t>1. </a:t>
            </a:r>
            <a:r>
              <a:rPr lang="zh-CN" altLang="en-US" sz="2000" dirty="0"/>
              <a:t>禁止看门狗</a:t>
            </a:r>
          </a:p>
          <a:p>
            <a:pPr marL="0" indent="0">
              <a:buNone/>
            </a:pPr>
            <a:r>
              <a:rPr lang="en-US" altLang="zh-CN" sz="2000" dirty="0"/>
              <a:t>2. </a:t>
            </a:r>
            <a:r>
              <a:rPr lang="zh-CN" altLang="en-US" sz="2000" dirty="0"/>
              <a:t>初始化指令 </a:t>
            </a:r>
            <a:r>
              <a:rPr lang="en-US" altLang="zh-CN" sz="2000" dirty="0"/>
              <a:t>cache</a:t>
            </a:r>
          </a:p>
          <a:p>
            <a:pPr marL="0" indent="0">
              <a:buNone/>
            </a:pPr>
            <a:r>
              <a:rPr lang="en-US" altLang="zh-CN" sz="2000" dirty="0"/>
              <a:t>3. </a:t>
            </a:r>
            <a:r>
              <a:rPr lang="zh-CN" altLang="en-US" sz="2000" dirty="0"/>
              <a:t>初始化栈、堆</a:t>
            </a:r>
          </a:p>
          <a:p>
            <a:pPr marL="0" indent="0">
              <a:buNone/>
            </a:pPr>
            <a:r>
              <a:rPr lang="en-US" altLang="zh-CN" sz="2000" dirty="0"/>
              <a:t>4. </a:t>
            </a:r>
            <a:r>
              <a:rPr lang="zh-CN" altLang="en-US" sz="2000" dirty="0"/>
              <a:t>初始化块设备拷贝函数</a:t>
            </a:r>
          </a:p>
          <a:p>
            <a:pPr marL="0" indent="0">
              <a:buNone/>
            </a:pPr>
            <a:r>
              <a:rPr lang="en-US" altLang="zh-CN" sz="2000" dirty="0"/>
              <a:t>5. </a:t>
            </a:r>
            <a:r>
              <a:rPr lang="zh-CN" altLang="en-US" sz="2000" dirty="0"/>
              <a:t>初始化 </a:t>
            </a:r>
            <a:r>
              <a:rPr lang="en-US" altLang="zh-CN" sz="2000" dirty="0"/>
              <a:t>PLL </a:t>
            </a:r>
            <a:r>
              <a:rPr lang="zh-CN" altLang="en-US" sz="2000" dirty="0"/>
              <a:t>（锁相环 ）、设置系统时钟</a:t>
            </a:r>
          </a:p>
          <a:p>
            <a:pPr marL="0" indent="0">
              <a:buNone/>
            </a:pPr>
            <a:r>
              <a:rPr lang="en-US" altLang="zh-CN" sz="2000" dirty="0"/>
              <a:t>6. </a:t>
            </a:r>
            <a:r>
              <a:rPr lang="zh-CN" altLang="en-US" sz="2000" dirty="0"/>
              <a:t>根据 </a:t>
            </a:r>
            <a:r>
              <a:rPr lang="en-US" altLang="zh-CN" sz="2000" dirty="0"/>
              <a:t>OM </a:t>
            </a:r>
            <a:r>
              <a:rPr lang="zh-CN" altLang="en-US" sz="2000" dirty="0"/>
              <a:t>引脚配置，</a:t>
            </a:r>
            <a:r>
              <a:rPr lang="zh-CN" altLang="en-US" sz="2000" b="1" dirty="0">
                <a:solidFill>
                  <a:srgbClr val="FF0000"/>
                </a:solidFill>
              </a:rPr>
              <a:t>从指定的外部存储器拷贝 </a:t>
            </a:r>
            <a:r>
              <a:rPr lang="en-US" altLang="zh-CN" sz="2000" b="1" dirty="0">
                <a:solidFill>
                  <a:srgbClr val="FF0000"/>
                </a:solidFill>
              </a:rPr>
              <a:t>BL1</a:t>
            </a:r>
            <a:r>
              <a:rPr lang="zh-CN" altLang="en-US" sz="2000" b="1" dirty="0">
                <a:solidFill>
                  <a:srgbClr val="FF0000"/>
                </a:solidFill>
              </a:rPr>
              <a:t>到内部 </a:t>
            </a:r>
            <a:r>
              <a:rPr lang="en-US" altLang="zh-CN" sz="2000" b="1" dirty="0">
                <a:solidFill>
                  <a:srgbClr val="FF0000"/>
                </a:solidFill>
              </a:rPr>
              <a:t>SRAM</a:t>
            </a:r>
          </a:p>
        </p:txBody>
      </p:sp>
      <p:pic>
        <p:nvPicPr>
          <p:cNvPr id="6" name="图片 5"/>
          <p:cNvPicPr>
            <a:picLocks noChangeAspect="1"/>
          </p:cNvPicPr>
          <p:nvPr/>
        </p:nvPicPr>
        <p:blipFill>
          <a:blip r:embed="rId2"/>
          <a:stretch>
            <a:fillRect/>
          </a:stretch>
        </p:blipFill>
        <p:spPr>
          <a:xfrm>
            <a:off x="6500366" y="1066799"/>
            <a:ext cx="5464235" cy="4946074"/>
          </a:xfrm>
          <a:prstGeom prst="rect">
            <a:avLst/>
          </a:prstGeom>
        </p:spPr>
      </p:pic>
    </p:spTree>
  </p:cSld>
  <p:clrMapOvr>
    <a:masterClrMapping/>
  </p:clrMapOvr>
  <p:transition spd="med">
    <p:diamon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灯控制：开发板启动流程</a:t>
            </a:r>
          </a:p>
        </p:txBody>
      </p:sp>
      <p:sp>
        <p:nvSpPr>
          <p:cNvPr id="3" name="内容占位符 2"/>
          <p:cNvSpPr>
            <a:spLocks noGrp="1"/>
          </p:cNvSpPr>
          <p:nvPr>
            <p:ph idx="1"/>
          </p:nvPr>
        </p:nvSpPr>
        <p:spPr>
          <a:xfrm>
            <a:off x="321560" y="1066800"/>
            <a:ext cx="5527675" cy="5334000"/>
          </a:xfrm>
        </p:spPr>
        <p:txBody>
          <a:bodyPr>
            <a:normAutofit fontScale="95000"/>
          </a:bodyPr>
          <a:lstStyle/>
          <a:p>
            <a:pPr marL="0" indent="0" algn="just">
              <a:buNone/>
            </a:pPr>
            <a:r>
              <a:rPr lang="en-US" altLang="zh-CN" sz="2100" dirty="0"/>
              <a:t>7. </a:t>
            </a:r>
            <a:r>
              <a:rPr lang="zh-CN" altLang="en-US" sz="2100" dirty="0"/>
              <a:t>校验 </a:t>
            </a:r>
            <a:r>
              <a:rPr lang="en-US" altLang="zh-CN" sz="2100" dirty="0"/>
              <a:t>BL1</a:t>
            </a:r>
            <a:r>
              <a:rPr lang="zh-CN" altLang="en-US" sz="2100" dirty="0"/>
              <a:t>的校验和 ，如果校验成功则跳转到 </a:t>
            </a:r>
            <a:r>
              <a:rPr lang="en-US" altLang="zh-CN" sz="2100" dirty="0"/>
              <a:t>BL1</a:t>
            </a:r>
            <a:r>
              <a:rPr lang="zh-CN" altLang="en-US" sz="2100" dirty="0"/>
              <a:t>的起始地址执行</a:t>
            </a:r>
            <a:r>
              <a:rPr lang="en-US" altLang="zh-CN" sz="2100" dirty="0"/>
              <a:t>BL1</a:t>
            </a:r>
            <a:r>
              <a:rPr lang="zh-CN" altLang="en-US" sz="2100" dirty="0"/>
              <a:t>，否则进入第 </a:t>
            </a:r>
            <a:r>
              <a:rPr lang="en-US" altLang="zh-CN" sz="2100" dirty="0"/>
              <a:t>2</a:t>
            </a:r>
            <a:r>
              <a:rPr lang="zh-CN" altLang="en-US" sz="2100" dirty="0"/>
              <a:t>个启动序列（见右图，依次使用串口</a:t>
            </a:r>
            <a:r>
              <a:rPr lang="en-US" altLang="zh-CN" sz="2100" dirty="0"/>
              <a:t>/USB</a:t>
            </a:r>
            <a:r>
              <a:rPr lang="zh-CN" altLang="en-US" sz="2100" dirty="0"/>
              <a:t>启动方式）</a:t>
            </a:r>
            <a:endParaRPr lang="en-US" altLang="zh-CN" sz="2100" dirty="0"/>
          </a:p>
          <a:p>
            <a:pPr marL="0" indent="0" algn="just">
              <a:buNone/>
            </a:pPr>
            <a:r>
              <a:rPr lang="en-US" altLang="zh-CN" sz="2100" dirty="0"/>
              <a:t>8. </a:t>
            </a:r>
            <a:r>
              <a:rPr lang="en-US" altLang="zh-CN" sz="2100" b="1" dirty="0">
                <a:solidFill>
                  <a:srgbClr val="FF0000"/>
                </a:solidFill>
              </a:rPr>
              <a:t>BL1 </a:t>
            </a:r>
            <a:r>
              <a:rPr lang="zh-CN" altLang="en-US" sz="2100" b="1" dirty="0">
                <a:solidFill>
                  <a:srgbClr val="FF0000"/>
                </a:solidFill>
              </a:rPr>
              <a:t>拷贝 </a:t>
            </a:r>
            <a:r>
              <a:rPr lang="en-US" altLang="zh-CN" sz="2100" b="1" dirty="0">
                <a:solidFill>
                  <a:srgbClr val="FF0000"/>
                </a:solidFill>
              </a:rPr>
              <a:t>BL2</a:t>
            </a:r>
            <a:r>
              <a:rPr lang="zh-CN" altLang="en-US" sz="2100" b="1" dirty="0">
                <a:solidFill>
                  <a:srgbClr val="FF0000"/>
                </a:solidFill>
              </a:rPr>
              <a:t>到内部 </a:t>
            </a:r>
            <a:r>
              <a:rPr lang="en-US" altLang="zh-CN" sz="2100" b="1" dirty="0">
                <a:solidFill>
                  <a:srgbClr val="FF0000"/>
                </a:solidFill>
              </a:rPr>
              <a:t>SRAM</a:t>
            </a:r>
            <a:r>
              <a:rPr lang="zh-CN" altLang="en-US" sz="2100" dirty="0"/>
              <a:t>，然后跳转到 </a:t>
            </a:r>
            <a:r>
              <a:rPr lang="en-US" altLang="zh-CN" sz="2100" dirty="0"/>
              <a:t>BL2</a:t>
            </a:r>
            <a:r>
              <a:rPr lang="zh-CN" altLang="en-US" sz="2100" dirty="0"/>
              <a:t>的起始地址执行 </a:t>
            </a:r>
            <a:r>
              <a:rPr lang="en-US" altLang="zh-CN" sz="2100" dirty="0"/>
              <a:t>BL2</a:t>
            </a:r>
          </a:p>
          <a:p>
            <a:pPr marL="0" indent="0" algn="just">
              <a:buNone/>
            </a:pPr>
            <a:r>
              <a:rPr lang="en-US" altLang="zh-CN" sz="2100" dirty="0"/>
              <a:t>9. BL2</a:t>
            </a:r>
            <a:r>
              <a:rPr lang="zh-CN" altLang="en-US" sz="2100" dirty="0"/>
              <a:t>初始化 </a:t>
            </a:r>
            <a:r>
              <a:rPr lang="en-US" altLang="zh-CN" sz="2100" dirty="0"/>
              <a:t>DRAM </a:t>
            </a:r>
            <a:r>
              <a:rPr lang="zh-CN" altLang="en-US" sz="2100" dirty="0"/>
              <a:t>控制器，加载 </a:t>
            </a:r>
            <a:r>
              <a:rPr lang="en-US" altLang="zh-CN" sz="2100" dirty="0"/>
              <a:t>OS </a:t>
            </a:r>
            <a:r>
              <a:rPr lang="zh-CN" altLang="en-US" sz="2100" dirty="0"/>
              <a:t>到外部 </a:t>
            </a:r>
            <a:r>
              <a:rPr lang="en-US" altLang="zh-CN" sz="2100" dirty="0"/>
              <a:t>SDRAM</a:t>
            </a:r>
            <a:r>
              <a:rPr lang="zh-CN" altLang="en-US" sz="2100" dirty="0"/>
              <a:t>。</a:t>
            </a:r>
          </a:p>
          <a:p>
            <a:pPr marL="0" indent="0" algn="just">
              <a:buNone/>
            </a:pPr>
            <a:r>
              <a:rPr lang="en-US" altLang="zh-CN" sz="2100" dirty="0"/>
              <a:t>10. </a:t>
            </a:r>
            <a:r>
              <a:rPr lang="en-US" altLang="zh-CN" sz="2100" b="1" dirty="0">
                <a:solidFill>
                  <a:srgbClr val="FF0000"/>
                </a:solidFill>
              </a:rPr>
              <a:t>BL2 </a:t>
            </a:r>
            <a:r>
              <a:rPr lang="zh-CN" altLang="en-US" sz="2100" b="1" dirty="0">
                <a:solidFill>
                  <a:srgbClr val="FF0000"/>
                </a:solidFill>
              </a:rPr>
              <a:t>最终跳转到 </a:t>
            </a:r>
            <a:r>
              <a:rPr lang="en-US" altLang="zh-CN" sz="2100" b="1" dirty="0">
                <a:solidFill>
                  <a:srgbClr val="FF0000"/>
                </a:solidFill>
              </a:rPr>
              <a:t>OS </a:t>
            </a:r>
            <a:r>
              <a:rPr lang="zh-CN" altLang="en-US" sz="2100" b="1" dirty="0">
                <a:solidFill>
                  <a:srgbClr val="FF0000"/>
                </a:solidFill>
              </a:rPr>
              <a:t>的起始地址执行 </a:t>
            </a:r>
            <a:r>
              <a:rPr lang="en-US" altLang="zh-CN" sz="2100" b="1" dirty="0">
                <a:solidFill>
                  <a:srgbClr val="FF0000"/>
                </a:solidFill>
              </a:rPr>
              <a:t>OS </a:t>
            </a:r>
            <a:r>
              <a:rPr lang="zh-CN" altLang="en-US" sz="2100" b="1" dirty="0">
                <a:solidFill>
                  <a:srgbClr val="FF0000"/>
                </a:solidFill>
              </a:rPr>
              <a:t>。</a:t>
            </a:r>
            <a:endParaRPr lang="en-US" altLang="zh-CN" sz="2100"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5909196" y="1066800"/>
            <a:ext cx="6019279" cy="4980953"/>
          </a:xfrm>
          <a:prstGeom prst="rect">
            <a:avLst/>
          </a:prstGeom>
        </p:spPr>
      </p:pic>
    </p:spTree>
  </p:cSld>
  <p:clrMapOvr>
    <a:masterClrMapping/>
  </p:clrMapOvr>
  <p:transition spd="med">
    <p:diamon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四、</a:t>
            </a:r>
            <a:r>
              <a:rPr lang="en-US" altLang="zh-CN" sz="2800" dirty="0"/>
              <a:t>LED</a:t>
            </a:r>
            <a:r>
              <a:rPr lang="zh-CN" altLang="en-US" sz="2800" dirty="0"/>
              <a:t>灯控制：开发板启动流程</a:t>
            </a:r>
          </a:p>
        </p:txBody>
      </p:sp>
      <p:sp>
        <p:nvSpPr>
          <p:cNvPr id="3" name="内容占位符 2"/>
          <p:cNvSpPr>
            <a:spLocks noGrp="1"/>
          </p:cNvSpPr>
          <p:nvPr>
            <p:ph idx="1"/>
          </p:nvPr>
        </p:nvSpPr>
        <p:spPr>
          <a:xfrm>
            <a:off x="263525" y="1066800"/>
            <a:ext cx="5622502" cy="5334000"/>
          </a:xfrm>
        </p:spPr>
        <p:txBody>
          <a:bodyPr>
            <a:normAutofit fontScale="70000" lnSpcReduction="20000"/>
          </a:bodyPr>
          <a:lstStyle/>
          <a:p>
            <a:pPr marL="0" indent="0">
              <a:buNone/>
            </a:pPr>
            <a:r>
              <a:rPr lang="zh-CN" altLang="en-US" dirty="0">
                <a:latin typeface="Times New Roman" panose="02020603050405020304" pitchFamily="18" charset="0"/>
              </a:rPr>
              <a:t>       右图是天嵌开发板</a:t>
            </a:r>
            <a:r>
              <a:rPr lang="en-US" altLang="zh-CN" dirty="0">
                <a:latin typeface="Times New Roman" panose="02020603050405020304" pitchFamily="18" charset="0"/>
              </a:rPr>
              <a:t>S5PV210</a:t>
            </a:r>
            <a:r>
              <a:rPr lang="zh-CN" altLang="en-US" dirty="0">
                <a:latin typeface="Times New Roman" panose="02020603050405020304" pitchFamily="18" charset="0"/>
              </a:rPr>
              <a:t>启动时的内存映射图，</a:t>
            </a:r>
            <a:r>
              <a:rPr lang="en-US" altLang="zh-CN" dirty="0">
                <a:latin typeface="Times New Roman" panose="02020603050405020304" pitchFamily="18" charset="0"/>
              </a:rPr>
              <a:t>BL0</a:t>
            </a:r>
            <a:r>
              <a:rPr lang="zh-CN" altLang="en-US" dirty="0">
                <a:latin typeface="Times New Roman" panose="02020603050405020304" pitchFamily="18" charset="0"/>
              </a:rPr>
              <a:t>是系统设定，</a:t>
            </a:r>
            <a:r>
              <a:rPr lang="en-US" altLang="zh-CN" b="1" dirty="0">
                <a:solidFill>
                  <a:srgbClr val="FF0000"/>
                </a:solidFill>
                <a:latin typeface="Times New Roman" panose="02020603050405020304" pitchFamily="18" charset="0"/>
              </a:rPr>
              <a:t>BL1</a:t>
            </a:r>
            <a:r>
              <a:rPr lang="zh-CN" altLang="en-US" b="1" dirty="0">
                <a:solidFill>
                  <a:srgbClr val="FF0000"/>
                </a:solidFill>
                <a:latin typeface="Times New Roman" panose="02020603050405020304" pitchFamily="18" charset="0"/>
              </a:rPr>
              <a:t>的起始地址，就是我们裸机编程中</a:t>
            </a:r>
            <a:r>
              <a:rPr lang="en-US" altLang="zh-CN" b="1" dirty="0">
                <a:solidFill>
                  <a:srgbClr val="FF0000"/>
                </a:solidFill>
                <a:latin typeface="Times New Roman" panose="02020603050405020304" pitchFamily="18" charset="0"/>
              </a:rPr>
              <a:t>SD</a:t>
            </a:r>
            <a:r>
              <a:rPr lang="zh-CN" altLang="en-US" b="1" dirty="0">
                <a:solidFill>
                  <a:srgbClr val="FF0000"/>
                </a:solidFill>
                <a:latin typeface="Times New Roman" panose="02020603050405020304" pitchFamily="18" charset="0"/>
              </a:rPr>
              <a:t>卡的地址：</a:t>
            </a:r>
            <a:r>
              <a:rPr lang="en-US" altLang="zh-CN" b="1" dirty="0">
                <a:solidFill>
                  <a:srgbClr val="FF0000"/>
                </a:solidFill>
                <a:latin typeface="Times New Roman" panose="02020603050405020304" pitchFamily="18" charset="0"/>
              </a:rPr>
              <a:t>0xD002_0010.</a:t>
            </a:r>
            <a:endParaRPr lang="en-US" altLang="zh-CN" dirty="0">
              <a:latin typeface="Times New Roman" panose="02020603050405020304" pitchFamily="18" charset="0"/>
            </a:endParaRPr>
          </a:p>
          <a:p>
            <a:pPr marL="0" indent="0">
              <a:buNone/>
            </a:pPr>
            <a:r>
              <a:rPr lang="en-US" altLang="zh-CN" b="1" dirty="0">
                <a:solidFill>
                  <a:srgbClr val="FF0000"/>
                </a:solidFill>
                <a:latin typeface="Times New Roman" panose="02020603050405020304" pitchFamily="18" charset="0"/>
              </a:rPr>
              <a:t>BL1</a:t>
            </a:r>
            <a:r>
              <a:rPr lang="zh-CN" altLang="en-US" b="1" dirty="0">
                <a:solidFill>
                  <a:srgbClr val="FF0000"/>
                </a:solidFill>
                <a:latin typeface="Times New Roman" panose="02020603050405020304" pitchFamily="18" charset="0"/>
              </a:rPr>
              <a:t>需要的</a:t>
            </a:r>
            <a:r>
              <a:rPr lang="en-US" altLang="zh-CN" b="1" dirty="0">
                <a:solidFill>
                  <a:srgbClr val="FF0000"/>
                </a:solidFill>
                <a:latin typeface="Times New Roman" panose="02020603050405020304" pitchFamily="18" charset="0"/>
              </a:rPr>
              <a:t>16Byte</a:t>
            </a:r>
            <a:r>
              <a:rPr lang="zh-CN" altLang="en-US" b="1" dirty="0">
                <a:solidFill>
                  <a:srgbClr val="FF0000"/>
                </a:solidFill>
                <a:latin typeface="Times New Roman" panose="02020603050405020304" pitchFamily="18" charset="0"/>
              </a:rPr>
              <a:t>的</a:t>
            </a:r>
            <a:r>
              <a:rPr lang="en-US" altLang="zh-CN" b="1" dirty="0">
                <a:solidFill>
                  <a:srgbClr val="FF0000"/>
                </a:solidFill>
                <a:latin typeface="Times New Roman" panose="02020603050405020304" pitchFamily="18" charset="0"/>
              </a:rPr>
              <a:t>Header Info</a:t>
            </a:r>
            <a:r>
              <a:rPr lang="zh-CN" altLang="en-US" b="1" dirty="0">
                <a:solidFill>
                  <a:srgbClr val="FF0000"/>
                </a:solidFill>
                <a:latin typeface="Times New Roman" panose="02020603050405020304" pitchFamily="18" charset="0"/>
              </a:rPr>
              <a:t>如下：</a:t>
            </a:r>
            <a:endParaRPr lang="en-US" altLang="zh-CN" b="1" dirty="0">
              <a:solidFill>
                <a:srgbClr val="FF0000"/>
              </a:solidFill>
              <a:latin typeface="Times New Roman" panose="02020603050405020304" pitchFamily="18" charset="0"/>
            </a:endParaRPr>
          </a:p>
          <a:p>
            <a:pPr marL="0" indent="0">
              <a:buNone/>
            </a:pPr>
            <a:r>
              <a:rPr lang="en-US" altLang="zh-CN" dirty="0">
                <a:latin typeface="Times New Roman" panose="02020603050405020304" pitchFamily="18" charset="0"/>
              </a:rPr>
              <a:t>0x0 </a:t>
            </a:r>
            <a:r>
              <a:rPr lang="zh-CN" altLang="en-US" dirty="0">
                <a:latin typeface="Times New Roman" panose="02020603050405020304" pitchFamily="18" charset="0"/>
              </a:rPr>
              <a:t>：</a:t>
            </a:r>
            <a:r>
              <a:rPr lang="en-US" altLang="zh-CN" dirty="0">
                <a:latin typeface="Times New Roman" panose="02020603050405020304" pitchFamily="18" charset="0"/>
              </a:rPr>
              <a:t>BL1 </a:t>
            </a:r>
            <a:r>
              <a:rPr lang="zh-CN" altLang="en-US" dirty="0">
                <a:latin typeface="Times New Roman" panose="02020603050405020304" pitchFamily="18" charset="0"/>
              </a:rPr>
              <a:t>的大小</a:t>
            </a:r>
          </a:p>
          <a:p>
            <a:pPr marL="0" indent="0">
              <a:buNone/>
            </a:pPr>
            <a:r>
              <a:rPr lang="en-US" altLang="zh-CN" dirty="0">
                <a:latin typeface="Times New Roman" panose="02020603050405020304" pitchFamily="18" charset="0"/>
              </a:rPr>
              <a:t>0x4 </a:t>
            </a:r>
            <a:r>
              <a:rPr lang="zh-CN" altLang="en-US"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Times New Roman" panose="02020603050405020304" pitchFamily="18" charset="0"/>
              </a:rPr>
              <a:t>（规定）</a:t>
            </a:r>
          </a:p>
          <a:p>
            <a:pPr marL="0" indent="0">
              <a:buNone/>
            </a:pPr>
            <a:r>
              <a:rPr lang="en-US" altLang="zh-CN" dirty="0">
                <a:latin typeface="Times New Roman" panose="02020603050405020304" pitchFamily="18" charset="0"/>
              </a:rPr>
              <a:t>0x8 </a:t>
            </a:r>
            <a:r>
              <a:rPr lang="zh-CN" altLang="en-US" dirty="0">
                <a:latin typeface="Times New Roman" panose="02020603050405020304" pitchFamily="18" charset="0"/>
              </a:rPr>
              <a:t>：校验和</a:t>
            </a:r>
          </a:p>
          <a:p>
            <a:pPr marL="0" indent="0">
              <a:buNone/>
            </a:pPr>
            <a:r>
              <a:rPr lang="en-US" altLang="zh-CN" dirty="0">
                <a:latin typeface="Times New Roman" panose="02020603050405020304" pitchFamily="18" charset="0"/>
              </a:rPr>
              <a:t>0xc</a:t>
            </a:r>
            <a:r>
              <a:rPr lang="zh-CN" altLang="en-US"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Times New Roman" panose="02020603050405020304" pitchFamily="18" charset="0"/>
              </a:rPr>
              <a:t>（规定）</a:t>
            </a:r>
          </a:p>
          <a:p>
            <a:pPr marL="0" indent="0">
              <a:buNone/>
            </a:pPr>
            <a:r>
              <a:rPr lang="zh-CN" altLang="en-US" dirty="0">
                <a:latin typeface="Times New Roman" panose="02020603050405020304" pitchFamily="18" charset="0"/>
              </a:rPr>
              <a:t>有了这 </a:t>
            </a:r>
            <a:r>
              <a:rPr lang="en-US" altLang="zh-CN" dirty="0">
                <a:latin typeface="Times New Roman" panose="02020603050405020304" pitchFamily="18" charset="0"/>
              </a:rPr>
              <a:t>16 </a:t>
            </a:r>
            <a:r>
              <a:rPr lang="zh-CN" altLang="en-US" dirty="0">
                <a:latin typeface="Times New Roman" panose="02020603050405020304" pitchFamily="18" charset="0"/>
              </a:rPr>
              <a:t>字节的头信息， </a:t>
            </a:r>
            <a:r>
              <a:rPr lang="en-US" altLang="zh-CN" dirty="0">
                <a:latin typeface="Times New Roman" panose="02020603050405020304" pitchFamily="18" charset="0"/>
              </a:rPr>
              <a:t>BL0</a:t>
            </a:r>
            <a:r>
              <a:rPr lang="zh-CN" altLang="en-US" dirty="0">
                <a:latin typeface="Times New Roman" panose="02020603050405020304" pitchFamily="18" charset="0"/>
              </a:rPr>
              <a:t>就知道拷贝多大的 </a:t>
            </a:r>
            <a:r>
              <a:rPr lang="en-US" altLang="zh-CN" dirty="0">
                <a:latin typeface="Times New Roman" panose="02020603050405020304" pitchFamily="18" charset="0"/>
              </a:rPr>
              <a:t>BL1</a:t>
            </a:r>
            <a:r>
              <a:rPr lang="zh-CN" altLang="en-US" dirty="0">
                <a:latin typeface="Times New Roman" panose="02020603050405020304" pitchFamily="18" charset="0"/>
              </a:rPr>
              <a:t>到内部 </a:t>
            </a:r>
            <a:r>
              <a:rPr lang="en-US" altLang="zh-CN" dirty="0">
                <a:latin typeface="Times New Roman" panose="02020603050405020304" pitchFamily="18" charset="0"/>
              </a:rPr>
              <a:t>SRAM </a:t>
            </a:r>
            <a:r>
              <a:rPr lang="zh-CN" altLang="en-US" dirty="0">
                <a:latin typeface="Times New Roman" panose="02020603050405020304" pitchFamily="18" charset="0"/>
              </a:rPr>
              <a:t>，并且可以验证 </a:t>
            </a:r>
            <a:r>
              <a:rPr lang="en-US" altLang="zh-CN" dirty="0">
                <a:latin typeface="Times New Roman" panose="02020603050405020304" pitchFamily="18" charset="0"/>
              </a:rPr>
              <a:t>BL1 </a:t>
            </a:r>
            <a:r>
              <a:rPr lang="zh-CN" altLang="en-US" dirty="0">
                <a:latin typeface="Times New Roman" panose="02020603050405020304" pitchFamily="18" charset="0"/>
              </a:rPr>
              <a:t>的数据是否完好无损。</a:t>
            </a:r>
          </a:p>
        </p:txBody>
      </p:sp>
      <p:pic>
        <p:nvPicPr>
          <p:cNvPr id="4" name="图片 3"/>
          <p:cNvPicPr>
            <a:picLocks noChangeAspect="1"/>
          </p:cNvPicPr>
          <p:nvPr/>
        </p:nvPicPr>
        <p:blipFill>
          <a:blip r:embed="rId2"/>
          <a:stretch>
            <a:fillRect/>
          </a:stretch>
        </p:blipFill>
        <p:spPr>
          <a:xfrm>
            <a:off x="6109440" y="0"/>
            <a:ext cx="5900311" cy="6746240"/>
          </a:xfrm>
          <a:prstGeom prst="rect">
            <a:avLst/>
          </a:prstGeom>
        </p:spPr>
      </p:pic>
    </p:spTree>
  </p:cSld>
  <p:clrMapOvr>
    <a:masterClrMapping/>
  </p:clrMapOvr>
  <p:transition spd="med">
    <p:diamon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a:t>
            </a:r>
            <a:r>
              <a:rPr lang="en-US" altLang="zh-CN" dirty="0"/>
              <a:t>SD</a:t>
            </a:r>
            <a:r>
              <a:rPr lang="zh-CN" altLang="en-US" dirty="0"/>
              <a:t>卡的布局</a:t>
            </a:r>
          </a:p>
        </p:txBody>
      </p:sp>
      <p:sp>
        <p:nvSpPr>
          <p:cNvPr id="3" name="内容占位符 2"/>
          <p:cNvSpPr>
            <a:spLocks noGrp="1"/>
          </p:cNvSpPr>
          <p:nvPr>
            <p:ph idx="1"/>
          </p:nvPr>
        </p:nvSpPr>
        <p:spPr>
          <a:xfrm>
            <a:off x="263524" y="1066800"/>
            <a:ext cx="11257915" cy="2197150"/>
          </a:xfrm>
        </p:spPr>
        <p:txBody>
          <a:bodyPr>
            <a:normAutofit fontScale="85000" lnSpcReduction="20000"/>
          </a:bodyPr>
          <a:lstStyle/>
          <a:p>
            <a:r>
              <a:rPr lang="zh-CN" altLang="en-US" dirty="0"/>
              <a:t>因为裸机需要烧入</a:t>
            </a:r>
            <a:r>
              <a:rPr lang="en-US" altLang="zh-CN" dirty="0"/>
              <a:t>SD</a:t>
            </a:r>
            <a:r>
              <a:rPr lang="zh-CN" altLang="en-US" dirty="0"/>
              <a:t>卡中，因此需要了解</a:t>
            </a:r>
            <a:r>
              <a:rPr lang="en-US" altLang="zh-CN" dirty="0"/>
              <a:t>SD</a:t>
            </a:r>
            <a:r>
              <a:rPr lang="zh-CN" altLang="en-US" dirty="0"/>
              <a:t>的布局。</a:t>
            </a:r>
            <a:endParaRPr lang="en-US" altLang="zh-CN" dirty="0"/>
          </a:p>
          <a:p>
            <a:r>
              <a:rPr lang="zh-CN" altLang="en-US" dirty="0"/>
              <a:t>我们需要按照上图的布局将程序烧写到 </a:t>
            </a:r>
            <a:r>
              <a:rPr lang="en-US" altLang="zh-CN" dirty="0"/>
              <a:t>SD </a:t>
            </a:r>
            <a:r>
              <a:rPr lang="zh-CN" altLang="en-US" dirty="0"/>
              <a:t>卡，每个块大小为 </a:t>
            </a:r>
            <a:r>
              <a:rPr lang="en-US" altLang="zh-CN" dirty="0"/>
              <a:t>512Byte</a:t>
            </a:r>
            <a:r>
              <a:rPr lang="zh-CN" altLang="en-US" dirty="0"/>
              <a:t>。</a:t>
            </a:r>
          </a:p>
          <a:p>
            <a:r>
              <a:rPr lang="en-US" altLang="zh-CN" dirty="0"/>
              <a:t>Block0</a:t>
            </a:r>
            <a:r>
              <a:rPr lang="zh-CN" altLang="en-US" dirty="0"/>
              <a:t>保留， </a:t>
            </a:r>
            <a:r>
              <a:rPr lang="en-US" altLang="zh-CN" dirty="0"/>
              <a:t>BL1 </a:t>
            </a:r>
            <a:r>
              <a:rPr lang="zh-CN" altLang="en-US" dirty="0"/>
              <a:t>烧写到 </a:t>
            </a:r>
            <a:r>
              <a:rPr lang="en-US" altLang="zh-CN" dirty="0"/>
              <a:t>Block1</a:t>
            </a:r>
            <a:r>
              <a:rPr lang="zh-CN" altLang="en-US" dirty="0"/>
              <a:t>开始的块，这是强制要求。 </a:t>
            </a:r>
            <a:r>
              <a:rPr lang="en-US" altLang="zh-CN" dirty="0"/>
              <a:t>BL2</a:t>
            </a:r>
            <a:r>
              <a:rPr lang="zh-CN" altLang="en-US" dirty="0"/>
              <a:t>和 </a:t>
            </a:r>
            <a:r>
              <a:rPr lang="en-US" altLang="zh-CN" dirty="0"/>
              <a:t>Kernel </a:t>
            </a:r>
            <a:r>
              <a:rPr lang="zh-CN" altLang="en-US" dirty="0"/>
              <a:t>的布局要求只是建议</a:t>
            </a:r>
          </a:p>
        </p:txBody>
      </p:sp>
      <p:pic>
        <p:nvPicPr>
          <p:cNvPr id="4" name="图片 3"/>
          <p:cNvPicPr>
            <a:picLocks noChangeAspect="1"/>
          </p:cNvPicPr>
          <p:nvPr/>
        </p:nvPicPr>
        <p:blipFill>
          <a:blip r:embed="rId2"/>
          <a:stretch>
            <a:fillRect/>
          </a:stretch>
        </p:blipFill>
        <p:spPr>
          <a:xfrm>
            <a:off x="834938" y="3594050"/>
            <a:ext cx="9717145" cy="2761928"/>
          </a:xfrm>
          <a:prstGeom prst="rect">
            <a:avLst/>
          </a:prstGeom>
        </p:spPr>
      </p:pic>
    </p:spTree>
  </p:cSld>
  <p:clrMapOvr>
    <a:masterClrMapping/>
  </p:clrMapOvr>
  <p:transition spd="med">
    <p:diamon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a:t>
            </a:r>
            <a:r>
              <a:rPr lang="en-US" altLang="zh-CN" dirty="0"/>
              <a:t>LED</a:t>
            </a:r>
            <a:r>
              <a:rPr lang="zh-CN" altLang="en-US" dirty="0"/>
              <a:t>控制程序的编写</a:t>
            </a:r>
          </a:p>
        </p:txBody>
      </p:sp>
      <p:sp>
        <p:nvSpPr>
          <p:cNvPr id="3" name="内容占位符 2"/>
          <p:cNvSpPr>
            <a:spLocks noGrp="1"/>
          </p:cNvSpPr>
          <p:nvPr>
            <p:ph idx="1"/>
          </p:nvPr>
        </p:nvSpPr>
        <p:spPr>
          <a:xfrm>
            <a:off x="263525" y="1066800"/>
            <a:ext cx="11664950" cy="2493818"/>
          </a:xfrm>
        </p:spPr>
        <p:txBody>
          <a:bodyPr>
            <a:normAutofit fontScale="77500" lnSpcReduction="20000"/>
          </a:bodyPr>
          <a:lstStyle/>
          <a:p>
            <a:r>
              <a:rPr lang="zh-CN" altLang="en-US" dirty="0"/>
              <a:t>有了前期的准备工作，可以进入</a:t>
            </a:r>
            <a:r>
              <a:rPr lang="en-US" altLang="zh-CN" dirty="0"/>
              <a:t>LED</a:t>
            </a:r>
            <a:r>
              <a:rPr lang="zh-CN" altLang="en-US" dirty="0"/>
              <a:t>灯控制程序的编写。</a:t>
            </a:r>
            <a:endParaRPr lang="en-US" altLang="zh-CN" dirty="0"/>
          </a:p>
          <a:p>
            <a:r>
              <a:rPr lang="zh-CN" altLang="en-US" dirty="0"/>
              <a:t>通过天嵌开发板的底板原理图，了解到</a:t>
            </a:r>
            <a:r>
              <a:rPr lang="en-US" altLang="zh-CN" dirty="0"/>
              <a:t>LED</a:t>
            </a:r>
            <a:r>
              <a:rPr lang="zh-CN" altLang="en-US" dirty="0"/>
              <a:t>灯通过</a:t>
            </a:r>
            <a:r>
              <a:rPr lang="en-US" altLang="zh-CN" dirty="0"/>
              <a:t>GPIO</a:t>
            </a:r>
            <a:r>
              <a:rPr lang="zh-CN" altLang="en-US" dirty="0"/>
              <a:t>连接，其中</a:t>
            </a:r>
            <a:r>
              <a:rPr lang="en-US" altLang="zh-CN" dirty="0"/>
              <a:t>LED1</a:t>
            </a:r>
            <a:r>
              <a:rPr lang="zh-CN" altLang="en-US" dirty="0"/>
              <a:t>、</a:t>
            </a:r>
            <a:r>
              <a:rPr lang="en-US" altLang="zh-CN" dirty="0"/>
              <a:t>LED2</a:t>
            </a:r>
            <a:r>
              <a:rPr lang="zh-CN" altLang="en-US" dirty="0"/>
              <a:t>两个</a:t>
            </a:r>
            <a:r>
              <a:rPr lang="en-US" altLang="zh-CN" dirty="0"/>
              <a:t>LED</a:t>
            </a:r>
            <a:r>
              <a:rPr lang="zh-CN" altLang="en-US" dirty="0"/>
              <a:t>分别接到</a:t>
            </a:r>
            <a:r>
              <a:rPr lang="en-US" altLang="zh-CN" dirty="0"/>
              <a:t>S5PV210</a:t>
            </a:r>
            <a:r>
              <a:rPr lang="zh-CN" altLang="en-US" dirty="0"/>
              <a:t>的</a:t>
            </a:r>
            <a:r>
              <a:rPr lang="en-US" altLang="zh-CN" dirty="0"/>
              <a:t>GPC0_3</a:t>
            </a:r>
            <a:r>
              <a:rPr lang="zh-CN" altLang="en-US" dirty="0"/>
              <a:t>和</a:t>
            </a:r>
            <a:r>
              <a:rPr lang="en-US" altLang="zh-CN" dirty="0"/>
              <a:t>GPC0_4</a:t>
            </a:r>
            <a:r>
              <a:rPr lang="zh-CN" altLang="en-US" dirty="0"/>
              <a:t>引脚。</a:t>
            </a:r>
            <a:endParaRPr lang="en-US" altLang="zh-CN" dirty="0"/>
          </a:p>
          <a:p>
            <a:r>
              <a:rPr lang="zh-CN" altLang="en-US" dirty="0"/>
              <a:t>这里用</a:t>
            </a:r>
            <a:r>
              <a:rPr lang="zh-CN" altLang="en-US" dirty="0">
                <a:solidFill>
                  <a:srgbClr val="FF0000"/>
                </a:solidFill>
              </a:rPr>
              <a:t>了</a:t>
            </a:r>
            <a:r>
              <a:rPr lang="en-US" altLang="zh-CN" b="1" dirty="0">
                <a:solidFill>
                  <a:srgbClr val="FF0000"/>
                </a:solidFill>
              </a:rPr>
              <a:t>NPN</a:t>
            </a:r>
            <a:r>
              <a:rPr lang="zh-CN" altLang="en-US" b="1" dirty="0">
                <a:solidFill>
                  <a:srgbClr val="FF0000"/>
                </a:solidFill>
              </a:rPr>
              <a:t>三极管</a:t>
            </a:r>
            <a:r>
              <a:rPr lang="zh-CN" altLang="en-US" dirty="0"/>
              <a:t>，具有放大电流的作用，增大驱动能力，我们只要给它的基极一个高电平，三极管的集电极和发射极就会导通，产生大电流驱动</a:t>
            </a:r>
            <a:r>
              <a:rPr lang="en-US" altLang="zh-CN" dirty="0"/>
              <a:t>LED</a:t>
            </a:r>
            <a:r>
              <a:rPr lang="zh-CN" altLang="en-US" dirty="0"/>
              <a:t>发光。</a:t>
            </a:r>
          </a:p>
        </p:txBody>
      </p:sp>
      <p:pic>
        <p:nvPicPr>
          <p:cNvPr id="4" name="图片 3"/>
          <p:cNvPicPr>
            <a:picLocks noChangeAspect="1"/>
          </p:cNvPicPr>
          <p:nvPr/>
        </p:nvPicPr>
        <p:blipFill>
          <a:blip r:embed="rId2"/>
          <a:stretch>
            <a:fillRect/>
          </a:stretch>
        </p:blipFill>
        <p:spPr>
          <a:xfrm>
            <a:off x="3351247" y="3608887"/>
            <a:ext cx="5716835" cy="2607679"/>
          </a:xfrm>
          <a:prstGeom prst="rect">
            <a:avLst/>
          </a:prstGeom>
        </p:spPr>
      </p:pic>
    </p:spTree>
  </p:cSld>
  <p:clrMapOvr>
    <a:masterClrMapping/>
  </p:clrMapOvr>
  <p:transition spd="med">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noChangeArrowheads="1"/>
          </p:cNvSpPr>
          <p:nvPr>
            <p:ph type="title"/>
          </p:nvPr>
        </p:nvSpPr>
        <p:spPr/>
        <p:txBody>
          <a:bodyPr/>
          <a:lstStyle/>
          <a:p>
            <a:r>
              <a:rPr lang="zh-CN" altLang="en-US" dirty="0">
                <a:latin typeface="Times New Roman" panose="02020603050405020304" pitchFamily="18" charset="0"/>
                <a:ea typeface="楷体" panose="02010609060101010101" pitchFamily="49" charset="-122"/>
              </a:rPr>
              <a:t>嵌入式</a:t>
            </a:r>
            <a:r>
              <a:rPr lang="en-US" altLang="zh-CN" dirty="0">
                <a:latin typeface="Times New Roman" panose="02020603050405020304" pitchFamily="18" charset="0"/>
                <a:ea typeface="楷体" panose="02010609060101010101" pitchFamily="49" charset="-122"/>
              </a:rPr>
              <a:t>Web Server</a:t>
            </a:r>
            <a:r>
              <a:rPr lang="zh-CN" altLang="en-US" dirty="0">
                <a:latin typeface="Times New Roman" panose="02020603050405020304" pitchFamily="18" charset="0"/>
                <a:ea typeface="楷体" panose="02010609060101010101" pitchFamily="49" charset="-122"/>
              </a:rPr>
              <a:t>简介</a:t>
            </a:r>
          </a:p>
        </p:txBody>
      </p:sp>
      <p:sp>
        <p:nvSpPr>
          <p:cNvPr id="142339" name="内容占位符 2"/>
          <p:cNvSpPr>
            <a:spLocks noGrp="1" noChangeArrowheads="1"/>
          </p:cNvSpPr>
          <p:nvPr>
            <p:ph idx="1"/>
          </p:nvPr>
        </p:nvSpPr>
        <p:spPr>
          <a:xfrm>
            <a:off x="221602" y="1304422"/>
            <a:ext cx="11593287" cy="4631684"/>
          </a:xfrm>
        </p:spPr>
        <p:txBody>
          <a:bodyPr/>
          <a:lstStyle/>
          <a:p>
            <a:pPr algn="just">
              <a:lnSpc>
                <a:spcPct val="150000"/>
              </a:lnSpc>
            </a:pPr>
            <a:r>
              <a:rPr lang="zh-CN" altLang="en-US" sz="2400" dirty="0">
                <a:latin typeface="Times New Roman" panose="02020603050405020304" pitchFamily="18" charset="0"/>
                <a:ea typeface="楷体" panose="02010609060101010101" pitchFamily="49" charset="-122"/>
              </a:rPr>
              <a:t>由于嵌入式设备资源一般都比较有限，不需要能同时处理很多用户的请求，因此不会使用</a:t>
            </a:r>
            <a:r>
              <a:rPr lang="en-US" altLang="zh-CN" sz="2400" dirty="0">
                <a:latin typeface="Times New Roman" panose="02020603050405020304" pitchFamily="18" charset="0"/>
                <a:ea typeface="楷体" panose="02010609060101010101" pitchFamily="49" charset="-122"/>
              </a:rPr>
              <a:t>Linux</a:t>
            </a:r>
            <a:r>
              <a:rPr lang="zh-CN" altLang="en-US" sz="2400" dirty="0">
                <a:latin typeface="Times New Roman" panose="02020603050405020304" pitchFamily="18" charset="0"/>
                <a:ea typeface="楷体" panose="02010609060101010101" pitchFamily="49" charset="-122"/>
              </a:rPr>
              <a:t>下最常用的如</a:t>
            </a:r>
            <a:r>
              <a:rPr lang="en-US" altLang="zh-CN" sz="2400" b="1" dirty="0">
                <a:solidFill>
                  <a:srgbClr val="FF0000"/>
                </a:solidFill>
                <a:latin typeface="Times New Roman" panose="02020603050405020304" pitchFamily="18" charset="0"/>
                <a:ea typeface="楷体" panose="02010609060101010101" pitchFamily="49" charset="-122"/>
              </a:rPr>
              <a:t>Apache</a:t>
            </a:r>
            <a:r>
              <a:rPr lang="zh-CN" altLang="en-US" sz="2400" b="1" dirty="0">
                <a:solidFill>
                  <a:srgbClr val="FF0000"/>
                </a:solidFill>
                <a:latin typeface="Times New Roman" panose="02020603050405020304" pitchFamily="18" charset="0"/>
                <a:ea typeface="楷体" panose="02010609060101010101" pitchFamily="49" charset="-122"/>
              </a:rPr>
              <a:t>等服务器</a:t>
            </a:r>
            <a:r>
              <a:rPr lang="zh-CN" altLang="en-US" sz="2400" dirty="0">
                <a:latin typeface="Times New Roman" panose="02020603050405020304" pitchFamily="18" charset="0"/>
                <a:ea typeface="楷体" panose="02010609060101010101" pitchFamily="49" charset="-122"/>
              </a:rPr>
              <a:t>，而需要使用一些专门为嵌入式设备设计的</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服务器，在存贮空间和运行时所占有的内存空间上都会非常适合于嵌入式应用场合。</a:t>
            </a:r>
          </a:p>
          <a:p>
            <a:pPr algn="just">
              <a:lnSpc>
                <a:spcPct val="150000"/>
              </a:lnSpc>
            </a:pPr>
            <a:r>
              <a:rPr lang="zh-CN" altLang="en-US" sz="2400" dirty="0">
                <a:latin typeface="Times New Roman" panose="02020603050405020304" pitchFamily="18" charset="0"/>
                <a:ea typeface="楷体" panose="02010609060101010101" pitchFamily="49" charset="-122"/>
              </a:rPr>
              <a:t>   典型的嵌入式</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服务器有</a:t>
            </a:r>
            <a:r>
              <a:rPr lang="en-US" altLang="zh-CN" sz="2400" dirty="0">
                <a:latin typeface="Times New Roman" panose="02020603050405020304" pitchFamily="18" charset="0"/>
                <a:ea typeface="楷体" panose="02010609060101010101" pitchFamily="49" charset="-122"/>
              </a:rPr>
              <a:t>Boa </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www.boa.org</a:t>
            </a:r>
            <a:r>
              <a:rPr lang="zh-CN" altLang="en-US" sz="2400" dirty="0">
                <a:latin typeface="Times New Roman" panose="02020603050405020304" pitchFamily="18" charset="0"/>
                <a:ea typeface="楷体" panose="02010609060101010101" pitchFamily="49" charset="-122"/>
              </a:rPr>
              <a:t>）和</a:t>
            </a:r>
            <a:r>
              <a:rPr lang="en-US" altLang="zh-CN" sz="2400" dirty="0" err="1">
                <a:latin typeface="Times New Roman" panose="02020603050405020304" pitchFamily="18" charset="0"/>
                <a:ea typeface="楷体" panose="02010609060101010101" pitchFamily="49" charset="-122"/>
              </a:rPr>
              <a:t>thttpd</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hlinkClick r:id="rId2"/>
              </a:rPr>
              <a:t>http://www.acme.com/software/thttpd/</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）等，一般是单进程服务器，只有在完成一个用户请求后才能响应另一个用户的请求，</a:t>
            </a:r>
            <a:r>
              <a:rPr lang="zh-CN" altLang="en-US" sz="2400" b="1" dirty="0">
                <a:solidFill>
                  <a:srgbClr val="FF0000"/>
                </a:solidFill>
                <a:latin typeface="Times New Roman" panose="02020603050405020304" pitchFamily="18" charset="0"/>
                <a:ea typeface="楷体" panose="02010609060101010101" pitchFamily="49" charset="-122"/>
              </a:rPr>
              <a:t>而无法并发响应</a:t>
            </a:r>
            <a:r>
              <a:rPr lang="zh-CN" altLang="en-US" sz="2400" dirty="0">
                <a:latin typeface="Times New Roman" panose="02020603050405020304" pitchFamily="18" charset="0"/>
                <a:ea typeface="楷体" panose="02010609060101010101" pitchFamily="49" charset="-122"/>
              </a:rPr>
              <a:t>，但这在嵌入式设备的应用场合里已经足够了。</a:t>
            </a:r>
          </a:p>
        </p:txBody>
      </p:sp>
    </p:spTree>
  </p:cSld>
  <p:clrMapOvr>
    <a:masterClrMapping/>
  </p:clrMapOvr>
  <p:transition spd="med">
    <p:diamon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a:t>
            </a:r>
            <a:r>
              <a:rPr lang="en-US" altLang="zh-CN" dirty="0"/>
              <a:t>LED</a:t>
            </a:r>
            <a:r>
              <a:rPr lang="zh-CN" altLang="en-US" dirty="0"/>
              <a:t>控制程序的编写</a:t>
            </a:r>
          </a:p>
        </p:txBody>
      </p:sp>
      <p:sp>
        <p:nvSpPr>
          <p:cNvPr id="3" name="内容占位符 2"/>
          <p:cNvSpPr>
            <a:spLocks noGrp="1"/>
          </p:cNvSpPr>
          <p:nvPr>
            <p:ph idx="1"/>
          </p:nvPr>
        </p:nvSpPr>
        <p:spPr>
          <a:xfrm>
            <a:off x="263525" y="1066800"/>
            <a:ext cx="11664950" cy="1452880"/>
          </a:xfrm>
        </p:spPr>
        <p:txBody>
          <a:bodyPr/>
          <a:lstStyle/>
          <a:p>
            <a:pPr>
              <a:lnSpc>
                <a:spcPct val="130000"/>
              </a:lnSpc>
            </a:pPr>
            <a:r>
              <a:rPr lang="zh-CN" altLang="en-US" sz="2200" dirty="0"/>
              <a:t>要点亮</a:t>
            </a:r>
            <a:r>
              <a:rPr lang="en-US" altLang="zh-CN" sz="2200" dirty="0"/>
              <a:t>LED1</a:t>
            </a:r>
            <a:r>
              <a:rPr lang="zh-CN" altLang="en-US" sz="2200" dirty="0"/>
              <a:t>，需要配置寄存器</a:t>
            </a:r>
            <a:r>
              <a:rPr lang="en-US" altLang="zh-CN" sz="2200" dirty="0"/>
              <a:t>GPC0CON</a:t>
            </a:r>
            <a:r>
              <a:rPr lang="zh-CN" altLang="en-US" sz="2200" dirty="0"/>
              <a:t>的</a:t>
            </a:r>
            <a:r>
              <a:rPr lang="en-US" altLang="zh-CN" sz="2200" dirty="0"/>
              <a:t>[15:12]</a:t>
            </a:r>
            <a:r>
              <a:rPr lang="zh-CN" altLang="en-US" sz="2200" dirty="0"/>
              <a:t>为</a:t>
            </a:r>
            <a:r>
              <a:rPr lang="en-US" altLang="zh-CN" sz="2200" dirty="0"/>
              <a:t>0b0001</a:t>
            </a:r>
            <a:r>
              <a:rPr lang="zh-CN" altLang="en-US" sz="2200" dirty="0"/>
              <a:t>，使</a:t>
            </a:r>
            <a:r>
              <a:rPr lang="en-US" altLang="zh-CN" sz="2200" dirty="0"/>
              <a:t>GPC0_3</a:t>
            </a:r>
            <a:r>
              <a:rPr lang="zh-CN" altLang="en-US" sz="2200" dirty="0"/>
              <a:t>为输出模式，同时配置寄存器</a:t>
            </a:r>
            <a:r>
              <a:rPr lang="en-US" altLang="zh-CN" sz="2200" dirty="0"/>
              <a:t>GPC0DAT[3]=1</a:t>
            </a:r>
            <a:r>
              <a:rPr lang="zh-CN" altLang="en-US" sz="2200" dirty="0"/>
              <a:t>，使</a:t>
            </a:r>
            <a:r>
              <a:rPr lang="en-US" altLang="zh-CN" sz="2200" dirty="0"/>
              <a:t>GPC0_3</a:t>
            </a:r>
            <a:r>
              <a:rPr lang="zh-CN" altLang="en-US" sz="2200" dirty="0"/>
              <a:t>引脚输出高电平。</a:t>
            </a:r>
          </a:p>
        </p:txBody>
      </p:sp>
      <p:pic>
        <p:nvPicPr>
          <p:cNvPr id="4" name="图片 3"/>
          <p:cNvPicPr>
            <a:picLocks noChangeAspect="1"/>
          </p:cNvPicPr>
          <p:nvPr/>
        </p:nvPicPr>
        <p:blipFill>
          <a:blip r:embed="rId2"/>
          <a:stretch>
            <a:fillRect/>
          </a:stretch>
        </p:blipFill>
        <p:spPr>
          <a:xfrm>
            <a:off x="2971800" y="2092325"/>
            <a:ext cx="6219825" cy="2571115"/>
          </a:xfrm>
          <a:prstGeom prst="rect">
            <a:avLst/>
          </a:prstGeom>
        </p:spPr>
      </p:pic>
      <p:pic>
        <p:nvPicPr>
          <p:cNvPr id="5" name="图片 4"/>
          <p:cNvPicPr>
            <a:picLocks noChangeAspect="1"/>
          </p:cNvPicPr>
          <p:nvPr/>
        </p:nvPicPr>
        <p:blipFill>
          <a:blip r:embed="rId3"/>
          <a:stretch>
            <a:fillRect/>
          </a:stretch>
        </p:blipFill>
        <p:spPr>
          <a:xfrm>
            <a:off x="2249805" y="4832985"/>
            <a:ext cx="7387590" cy="1504950"/>
          </a:xfrm>
          <a:prstGeom prst="rect">
            <a:avLst/>
          </a:prstGeom>
        </p:spPr>
      </p:pic>
    </p:spTree>
  </p:cSld>
  <p:clrMapOvr>
    <a:masterClrMapping/>
  </p:clrMapOvr>
  <p:transition spd="med">
    <p:diamon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a:t>
            </a:r>
            <a:r>
              <a:rPr lang="en-US" altLang="zh-CN" dirty="0"/>
              <a:t>LED</a:t>
            </a:r>
            <a:r>
              <a:rPr lang="zh-CN" altLang="en-US" dirty="0"/>
              <a:t>控制程序的源码</a:t>
            </a:r>
          </a:p>
        </p:txBody>
      </p:sp>
      <p:sp>
        <p:nvSpPr>
          <p:cNvPr id="3" name="内容占位符 2"/>
          <p:cNvSpPr>
            <a:spLocks noGrp="1"/>
          </p:cNvSpPr>
          <p:nvPr>
            <p:ph idx="1"/>
          </p:nvPr>
        </p:nvSpPr>
        <p:spPr>
          <a:xfrm>
            <a:off x="263525" y="1066800"/>
            <a:ext cx="8460528" cy="5334000"/>
          </a:xfrm>
        </p:spPr>
        <p:txBody>
          <a:bodyPr>
            <a:normAutofit fontScale="85000" lnSpcReduction="20000"/>
          </a:bodyPr>
          <a:lstStyle/>
          <a:p>
            <a:pPr marL="0" indent="0">
              <a:buNone/>
            </a:pPr>
            <a:r>
              <a:rPr lang="en-US" altLang="zh-CN" sz="2000" dirty="0"/>
              <a:t>/* </a:t>
            </a:r>
            <a:r>
              <a:rPr lang="en-US" altLang="zh-CN" sz="2000" dirty="0" err="1"/>
              <a:t>led_on.S</a:t>
            </a:r>
            <a:r>
              <a:rPr lang="en-US" altLang="zh-CN" sz="2000" dirty="0"/>
              <a:t> */</a:t>
            </a:r>
          </a:p>
          <a:p>
            <a:pPr marL="0" indent="0">
              <a:buNone/>
            </a:pPr>
            <a:r>
              <a:rPr lang="en-US" altLang="zh-CN" sz="2000" dirty="0"/>
              <a:t>.global _start				/* </a:t>
            </a:r>
            <a:r>
              <a:rPr lang="zh-CN" altLang="en-US" sz="2000" dirty="0"/>
              <a:t>声明一个全局的标号 *</a:t>
            </a:r>
            <a:r>
              <a:rPr lang="en-US" altLang="zh-CN" sz="2000" dirty="0"/>
              <a:t>/</a:t>
            </a:r>
          </a:p>
          <a:p>
            <a:pPr marL="0" indent="0">
              <a:buNone/>
            </a:pPr>
            <a:r>
              <a:rPr lang="en-US" altLang="zh-CN" sz="2000" dirty="0"/>
              <a:t>_start:</a:t>
            </a:r>
          </a:p>
          <a:p>
            <a:pPr marL="0" indent="0">
              <a:buNone/>
            </a:pPr>
            <a:r>
              <a:rPr lang="en-US" altLang="zh-CN" sz="2000" dirty="0"/>
              <a:t>	</a:t>
            </a:r>
            <a:r>
              <a:rPr lang="en-US" altLang="zh-CN" sz="2000" dirty="0" err="1"/>
              <a:t>ldr</a:t>
            </a:r>
            <a:r>
              <a:rPr lang="en-US" altLang="zh-CN" sz="2000" dirty="0"/>
              <a:t> r0, =0xE0200060		/* GPC0CON</a:t>
            </a:r>
            <a:r>
              <a:rPr lang="zh-CN" altLang="en-US" sz="2000" dirty="0"/>
              <a:t>寄存器 *</a:t>
            </a:r>
            <a:r>
              <a:rPr lang="en-US" altLang="zh-CN" sz="2000" dirty="0"/>
              <a:t>/</a:t>
            </a:r>
          </a:p>
          <a:p>
            <a:pPr marL="0" indent="0">
              <a:buNone/>
            </a:pPr>
            <a:r>
              <a:rPr lang="en-US" altLang="zh-CN" sz="2000" dirty="0"/>
              <a:t>	</a:t>
            </a:r>
            <a:r>
              <a:rPr lang="en-US" altLang="zh-CN" sz="2000" dirty="0" err="1"/>
              <a:t>ldr</a:t>
            </a:r>
            <a:r>
              <a:rPr lang="en-US" altLang="zh-CN" sz="2000" dirty="0"/>
              <a:t> r1, =0x00001000		</a:t>
            </a:r>
          </a:p>
          <a:p>
            <a:pPr marL="0" indent="0">
              <a:buNone/>
            </a:pPr>
            <a:r>
              <a:rPr lang="en-US" altLang="zh-CN" sz="2000" dirty="0"/>
              <a:t>	str r1, [r0]			/* </a:t>
            </a:r>
            <a:r>
              <a:rPr lang="zh-CN" altLang="en-US" sz="2000" dirty="0"/>
              <a:t>设置</a:t>
            </a:r>
            <a:r>
              <a:rPr lang="en-US" altLang="zh-CN" sz="2000" dirty="0"/>
              <a:t>GPC0_3</a:t>
            </a:r>
            <a:r>
              <a:rPr lang="zh-CN" altLang="en-US" sz="2000" dirty="0"/>
              <a:t>为输出</a:t>
            </a:r>
            <a:r>
              <a:rPr lang="en-US" altLang="zh-CN" sz="2000" dirty="0"/>
              <a:t>,GPC0[15:12] = 0b0001 */</a:t>
            </a:r>
          </a:p>
          <a:p>
            <a:pPr marL="0" indent="0">
              <a:buNone/>
            </a:pPr>
            <a:endParaRPr lang="en-US" altLang="zh-CN" sz="2000" dirty="0"/>
          </a:p>
          <a:p>
            <a:pPr marL="0" indent="0">
              <a:buNone/>
            </a:pPr>
            <a:r>
              <a:rPr lang="en-US" altLang="zh-CN" sz="2000" dirty="0"/>
              <a:t>	</a:t>
            </a:r>
            <a:r>
              <a:rPr lang="en-US" altLang="zh-CN" sz="2000" dirty="0" err="1"/>
              <a:t>ldr</a:t>
            </a:r>
            <a:r>
              <a:rPr lang="en-US" altLang="zh-CN" sz="2000" dirty="0"/>
              <a:t> r0, =0xE0200064		/* GPC0DAT</a:t>
            </a:r>
            <a:r>
              <a:rPr lang="zh-CN" altLang="en-US" sz="2000" dirty="0"/>
              <a:t>寄存器 *</a:t>
            </a:r>
            <a:r>
              <a:rPr lang="en-US" altLang="zh-CN" sz="2000" dirty="0"/>
              <a:t>/</a:t>
            </a:r>
          </a:p>
          <a:p>
            <a:pPr marL="0" indent="0">
              <a:buNone/>
            </a:pPr>
            <a:r>
              <a:rPr lang="en-US" altLang="zh-CN" sz="2000" dirty="0"/>
              <a:t>	</a:t>
            </a:r>
            <a:r>
              <a:rPr lang="en-US" altLang="zh-CN" sz="2000" dirty="0" err="1"/>
              <a:t>ldr</a:t>
            </a:r>
            <a:r>
              <a:rPr lang="en-US" altLang="zh-CN" sz="2000" dirty="0"/>
              <a:t> r1, =0x00000008		</a:t>
            </a:r>
          </a:p>
          <a:p>
            <a:pPr marL="0" indent="0">
              <a:buNone/>
            </a:pPr>
            <a:r>
              <a:rPr lang="en-US" altLang="zh-CN" sz="2000" dirty="0"/>
              <a:t>	str r1, [r0]			/* </a:t>
            </a:r>
            <a:r>
              <a:rPr lang="zh-CN" altLang="en-US" sz="2000" dirty="0"/>
              <a:t>设置</a:t>
            </a:r>
            <a:r>
              <a:rPr lang="en-US" altLang="zh-CN" sz="2000" dirty="0"/>
              <a:t>GPC0_3</a:t>
            </a:r>
            <a:r>
              <a:rPr lang="zh-CN" altLang="en-US" sz="2000" dirty="0"/>
              <a:t>为高电平 *</a:t>
            </a:r>
            <a:r>
              <a:rPr lang="en-US" altLang="zh-CN" sz="2000" dirty="0"/>
              <a:t>/</a:t>
            </a:r>
          </a:p>
          <a:p>
            <a:pPr marL="0" indent="0">
              <a:buNone/>
            </a:pPr>
            <a:endParaRPr lang="en-US" altLang="zh-CN" sz="2000" dirty="0"/>
          </a:p>
          <a:p>
            <a:pPr marL="0" indent="0">
              <a:buNone/>
            </a:pPr>
            <a:r>
              <a:rPr lang="en-US" altLang="zh-CN" sz="2000" dirty="0"/>
              <a:t>halt:</a:t>
            </a:r>
          </a:p>
          <a:p>
            <a:pPr marL="0" indent="0">
              <a:buNone/>
            </a:pPr>
            <a:r>
              <a:rPr lang="en-US" altLang="zh-CN" sz="2000" dirty="0"/>
              <a:t>	b halt					/* </a:t>
            </a:r>
            <a:r>
              <a:rPr lang="zh-CN" altLang="en-US" sz="2000" dirty="0"/>
              <a:t>死循环 *</a:t>
            </a:r>
            <a:r>
              <a:rPr lang="en-US" altLang="zh-CN" sz="2000" dirty="0"/>
              <a:t>/</a:t>
            </a:r>
            <a:endParaRPr lang="zh-CN" altLang="en-US" sz="2000" dirty="0"/>
          </a:p>
        </p:txBody>
      </p:sp>
      <p:sp>
        <p:nvSpPr>
          <p:cNvPr id="4" name="文本框 3"/>
          <p:cNvSpPr txBox="1"/>
          <p:nvPr/>
        </p:nvSpPr>
        <p:spPr>
          <a:xfrm>
            <a:off x="8723630" y="1140460"/>
            <a:ext cx="3332480" cy="5169535"/>
          </a:xfrm>
          <a:prstGeom prst="rect">
            <a:avLst/>
          </a:prstGeom>
          <a:noFill/>
        </p:spPr>
        <p:txBody>
          <a:bodyPr wrap="square" rtlCol="0">
            <a:spAutoFit/>
          </a:bodyPr>
          <a:lstStyle/>
          <a:p>
            <a:pPr>
              <a:lnSpc>
                <a:spcPct val="150000"/>
              </a:lnSpc>
            </a:pPr>
            <a:r>
              <a:rPr lang="zh-CN" altLang="en-US" sz="2000" b="1" i="0" u="none" strike="noStrike" dirty="0">
                <a:solidFill>
                  <a:schemeClr val="accent2"/>
                </a:solidFill>
                <a:ea typeface="楷体" panose="02010609060101010101" pitchFamily="49" charset="-122"/>
              </a:rPr>
              <a:t>为什么需要后面的死循环？</a:t>
            </a:r>
          </a:p>
          <a:p>
            <a:pPr>
              <a:lnSpc>
                <a:spcPct val="150000"/>
              </a:lnSpc>
            </a:pPr>
            <a:r>
              <a:rPr lang="en-US" altLang="zh-CN" sz="2000" b="0" i="1" u="none" strike="noStrike" dirty="0">
                <a:solidFill>
                  <a:srgbClr val="000000"/>
                </a:solidFill>
                <a:ea typeface="楷体" panose="02010609060101010101" pitchFamily="49" charset="-122"/>
              </a:rPr>
              <a:t>CPU</a:t>
            </a:r>
            <a:r>
              <a:rPr lang="zh-CN" altLang="en-US" sz="2000" b="0" i="0" u="none" strike="noStrike" dirty="0">
                <a:solidFill>
                  <a:srgbClr val="000000"/>
                </a:solidFill>
                <a:ea typeface="楷体" panose="02010609060101010101" pitchFamily="49" charset="-122"/>
              </a:rPr>
              <a:t>一旦从某个地址运行，</a:t>
            </a:r>
            <a:r>
              <a:rPr lang="zh-CN" altLang="en-US" sz="2000" b="1" i="0" u="none" strike="noStrike" dirty="0">
                <a:solidFill>
                  <a:srgbClr val="FF0000"/>
                </a:solidFill>
                <a:ea typeface="楷体" panose="02010609060101010101" pitchFamily="49" charset="-122"/>
              </a:rPr>
              <a:t>它就会从这个地址往后依次取指运行，</a:t>
            </a:r>
            <a:r>
              <a:rPr lang="zh-CN" altLang="en-US" sz="2000" b="0" i="0" u="none" strike="noStrike" dirty="0">
                <a:solidFill>
                  <a:srgbClr val="000000"/>
                </a:solidFill>
                <a:ea typeface="楷体" panose="02010609060101010101" pitchFamily="49" charset="-122"/>
              </a:rPr>
              <a:t>当运行完我们的代码，它不会停止，还会往后继续取指运行，但是</a:t>
            </a:r>
            <a:r>
              <a:rPr lang="zh-CN" altLang="en-US" sz="2000" b="1" i="0" u="none" strike="noStrike" dirty="0">
                <a:solidFill>
                  <a:srgbClr val="FF0000"/>
                </a:solidFill>
                <a:ea typeface="楷体" panose="02010609060101010101" pitchFamily="49" charset="-122"/>
              </a:rPr>
              <a:t>后面的指令是未知的</a:t>
            </a:r>
            <a:r>
              <a:rPr lang="zh-CN" altLang="en-US" sz="2000" b="0" i="0" u="none" strike="noStrike" dirty="0">
                <a:solidFill>
                  <a:srgbClr val="000000"/>
                </a:solidFill>
                <a:ea typeface="楷体" panose="02010609060101010101" pitchFamily="49" charset="-122"/>
              </a:rPr>
              <a:t>，</a:t>
            </a:r>
            <a:r>
              <a:rPr lang="en-US" altLang="zh-CN" sz="2000" b="0" i="1" u="none" strike="noStrike" dirty="0">
                <a:solidFill>
                  <a:srgbClr val="000000"/>
                </a:solidFill>
                <a:ea typeface="楷体" panose="02010609060101010101" pitchFamily="49" charset="-122"/>
              </a:rPr>
              <a:t>CPU</a:t>
            </a:r>
            <a:r>
              <a:rPr lang="zh-CN" altLang="en-US" sz="2000" b="0" i="0" u="none" strike="noStrike" dirty="0">
                <a:solidFill>
                  <a:srgbClr val="000000"/>
                </a:solidFill>
                <a:ea typeface="楷体" panose="02010609060101010101" pitchFamily="49" charset="-122"/>
              </a:rPr>
              <a:t>运行后不知道会是什么结果，可能正</a:t>
            </a:r>
            <a:r>
              <a:rPr lang="zh-CN" altLang="en-US" sz="2000" b="0" i="0" u="none" strike="noStrike" dirty="0">
                <a:ea typeface="楷体" panose="02010609060101010101" pitchFamily="49" charset="-122"/>
              </a:rPr>
              <a:t>常执行，也可能出现异常，所以我们应该让</a:t>
            </a:r>
            <a:r>
              <a:rPr lang="en-US" altLang="zh-CN" sz="2000" b="0" i="1" u="none" strike="noStrike" dirty="0">
                <a:ea typeface="楷体" panose="02010609060101010101" pitchFamily="49" charset="-122"/>
              </a:rPr>
              <a:t>CPU</a:t>
            </a:r>
            <a:r>
              <a:rPr lang="zh-CN" altLang="en-US" sz="2000" b="0" i="0" u="none" strike="noStrike" dirty="0">
                <a:ea typeface="楷体" panose="02010609060101010101" pitchFamily="49" charset="-122"/>
              </a:rPr>
              <a:t>一直在那里死循环。</a:t>
            </a:r>
            <a:endParaRPr lang="zh-CN" altLang="en-US" sz="2800" dirty="0">
              <a:ea typeface="楷体" panose="02010609060101010101" pitchFamily="49" charset="-122"/>
            </a:endParaRPr>
          </a:p>
        </p:txBody>
      </p:sp>
    </p:spTree>
  </p:cSld>
  <p:clrMapOvr>
    <a:masterClrMapping/>
  </p:clrMapOvr>
  <p:transition spd="med">
    <p:diamon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a:t>
            </a:r>
            <a:r>
              <a:rPr lang="en-US" altLang="zh-CN" dirty="0"/>
              <a:t>LED</a:t>
            </a:r>
            <a:r>
              <a:rPr lang="zh-CN" altLang="en-US" dirty="0"/>
              <a:t>控制程序的</a:t>
            </a:r>
            <a:r>
              <a:rPr lang="en-US" altLang="zh-CN" dirty="0" err="1"/>
              <a:t>makefile</a:t>
            </a:r>
            <a:endParaRPr lang="zh-CN" altLang="en-US" dirty="0"/>
          </a:p>
        </p:txBody>
      </p:sp>
      <p:sp>
        <p:nvSpPr>
          <p:cNvPr id="3" name="内容占位符 2"/>
          <p:cNvSpPr>
            <a:spLocks noGrp="1"/>
          </p:cNvSpPr>
          <p:nvPr>
            <p:ph idx="1"/>
          </p:nvPr>
        </p:nvSpPr>
        <p:spPr>
          <a:xfrm>
            <a:off x="0" y="1066800"/>
            <a:ext cx="7641590" cy="5334000"/>
          </a:xfrm>
        </p:spPr>
        <p:txBody>
          <a:bodyPr>
            <a:normAutofit fontScale="77500" lnSpcReduction="20000"/>
          </a:bodyPr>
          <a:lstStyle/>
          <a:p>
            <a:pPr marL="0" indent="0">
              <a:buNone/>
            </a:pPr>
            <a:r>
              <a:rPr lang="en-US" altLang="zh-CN" dirty="0" err="1"/>
              <a:t>led_on.bin</a:t>
            </a:r>
            <a:r>
              <a:rPr lang="en-US" altLang="zh-CN" dirty="0"/>
              <a:t>: </a:t>
            </a:r>
            <a:r>
              <a:rPr lang="en-US" altLang="zh-CN" dirty="0" err="1"/>
              <a:t>led_on.o</a:t>
            </a:r>
            <a:r>
              <a:rPr lang="en-US" altLang="zh-CN" dirty="0"/>
              <a:t> </a:t>
            </a:r>
          </a:p>
          <a:p>
            <a:pPr marL="0" indent="0">
              <a:buNone/>
            </a:pPr>
            <a:r>
              <a:rPr lang="en-US" altLang="zh-CN" dirty="0"/>
              <a:t>	arm-</a:t>
            </a:r>
            <a:r>
              <a:rPr lang="en-US" altLang="zh-CN" dirty="0" err="1"/>
              <a:t>linux</a:t>
            </a:r>
            <a:r>
              <a:rPr lang="en-US" altLang="zh-CN" dirty="0"/>
              <a:t>-</a:t>
            </a:r>
            <a:r>
              <a:rPr lang="en-US" altLang="zh-CN" dirty="0" err="1"/>
              <a:t>ld</a:t>
            </a:r>
            <a:r>
              <a:rPr lang="en-US" altLang="zh-CN" dirty="0"/>
              <a:t> -</a:t>
            </a:r>
            <a:r>
              <a:rPr lang="en-US" altLang="zh-CN" dirty="0" err="1"/>
              <a:t>Ttext</a:t>
            </a:r>
            <a:r>
              <a:rPr lang="en-US" altLang="zh-CN" dirty="0"/>
              <a:t> </a:t>
            </a:r>
            <a:r>
              <a:rPr lang="en-US" altLang="zh-CN" dirty="0">
                <a:solidFill>
                  <a:srgbClr val="FF0000"/>
                </a:solidFill>
              </a:rPr>
              <a:t>0xD0020010</a:t>
            </a:r>
            <a:r>
              <a:rPr lang="en-US" altLang="zh-CN" dirty="0"/>
              <a:t> -o </a:t>
            </a:r>
            <a:r>
              <a:rPr lang="en-US" altLang="zh-CN" dirty="0" err="1"/>
              <a:t>led_on.elf</a:t>
            </a:r>
            <a:r>
              <a:rPr lang="en-US" altLang="zh-CN" dirty="0"/>
              <a:t> $^</a:t>
            </a:r>
          </a:p>
          <a:p>
            <a:pPr marL="0" indent="0">
              <a:buNone/>
            </a:pPr>
            <a:r>
              <a:rPr lang="en-US" altLang="zh-CN" dirty="0"/>
              <a:t>	arm-</a:t>
            </a:r>
            <a:r>
              <a:rPr lang="en-US" altLang="zh-CN" dirty="0" err="1"/>
              <a:t>linux</a:t>
            </a:r>
            <a:r>
              <a:rPr lang="en-US" altLang="zh-CN" dirty="0"/>
              <a:t>-</a:t>
            </a:r>
            <a:r>
              <a:rPr lang="en-US" altLang="zh-CN" dirty="0" err="1"/>
              <a:t>objcopy</a:t>
            </a:r>
            <a:r>
              <a:rPr lang="en-US" altLang="zh-CN" dirty="0"/>
              <a:t> -O binary </a:t>
            </a:r>
            <a:r>
              <a:rPr lang="en-US" altLang="zh-CN" dirty="0" err="1"/>
              <a:t>led_on.elf</a:t>
            </a:r>
            <a:r>
              <a:rPr lang="en-US" altLang="zh-CN" dirty="0"/>
              <a:t> $@</a:t>
            </a:r>
          </a:p>
          <a:p>
            <a:pPr marL="0" indent="0">
              <a:buNone/>
            </a:pPr>
            <a:r>
              <a:rPr lang="en-US" altLang="zh-CN" dirty="0"/>
              <a:t>	arm-</a:t>
            </a:r>
            <a:r>
              <a:rPr lang="en-US" altLang="zh-CN" dirty="0" err="1"/>
              <a:t>linux</a:t>
            </a:r>
            <a:r>
              <a:rPr lang="en-US" altLang="zh-CN" dirty="0"/>
              <a:t>-</a:t>
            </a:r>
            <a:r>
              <a:rPr lang="en-US" altLang="zh-CN" dirty="0" err="1"/>
              <a:t>objdump</a:t>
            </a:r>
            <a:r>
              <a:rPr lang="en-US" altLang="zh-CN" dirty="0"/>
              <a:t> -D </a:t>
            </a:r>
            <a:r>
              <a:rPr lang="en-US" altLang="zh-CN" dirty="0" err="1"/>
              <a:t>led_on.elf</a:t>
            </a:r>
            <a:r>
              <a:rPr lang="en-US" altLang="zh-CN" dirty="0"/>
              <a:t> &gt; </a:t>
            </a:r>
            <a:r>
              <a:rPr lang="en-US" altLang="zh-CN" dirty="0" err="1"/>
              <a:t>led_on.dis</a:t>
            </a:r>
            <a:endParaRPr lang="en-US" altLang="zh-CN" dirty="0"/>
          </a:p>
          <a:p>
            <a:pPr marL="0" indent="0">
              <a:buNone/>
            </a:pPr>
            <a:r>
              <a:rPr lang="en-US" altLang="zh-CN" dirty="0"/>
              <a:t>	</a:t>
            </a:r>
          </a:p>
          <a:p>
            <a:pPr marL="0" indent="0">
              <a:buNone/>
            </a:pPr>
            <a:r>
              <a:rPr lang="en-US" altLang="zh-CN" dirty="0" err="1"/>
              <a:t>led_on.o</a:t>
            </a:r>
            <a:r>
              <a:rPr lang="en-US" altLang="zh-CN" dirty="0"/>
              <a:t> : </a:t>
            </a:r>
            <a:r>
              <a:rPr lang="en-US" altLang="zh-CN" dirty="0" err="1"/>
              <a:t>led_on.S</a:t>
            </a:r>
            <a:endParaRPr lang="en-US" altLang="zh-CN" dirty="0"/>
          </a:p>
          <a:p>
            <a:pPr marL="0" indent="0">
              <a:buNone/>
            </a:pPr>
            <a:r>
              <a:rPr lang="en-US" altLang="zh-CN" dirty="0"/>
              <a:t>	arm-</a:t>
            </a:r>
            <a:r>
              <a:rPr lang="en-US" altLang="zh-CN" dirty="0" err="1"/>
              <a:t>linux</a:t>
            </a:r>
            <a:r>
              <a:rPr lang="en-US" altLang="zh-CN" dirty="0"/>
              <a:t>-</a:t>
            </a:r>
            <a:r>
              <a:rPr lang="en-US" altLang="zh-CN" dirty="0" err="1"/>
              <a:t>gcc</a:t>
            </a:r>
            <a:r>
              <a:rPr lang="en-US" altLang="zh-CN" dirty="0"/>
              <a:t> -c $&lt; -o $@</a:t>
            </a:r>
          </a:p>
          <a:p>
            <a:pPr marL="0" indent="0">
              <a:buNone/>
            </a:pPr>
            <a:endParaRPr lang="en-US" altLang="zh-CN" dirty="0"/>
          </a:p>
          <a:p>
            <a:pPr marL="0" indent="0">
              <a:buNone/>
            </a:pPr>
            <a:r>
              <a:rPr lang="en-US" altLang="zh-CN" dirty="0"/>
              <a:t>clean:</a:t>
            </a:r>
          </a:p>
          <a:p>
            <a:pPr marL="0" indent="0">
              <a:buNone/>
            </a:pPr>
            <a:r>
              <a:rPr lang="en-US" altLang="zh-CN" dirty="0"/>
              <a:t>	rm *.o *.elf *.bin *.dis</a:t>
            </a:r>
            <a:endParaRPr lang="zh-CN" altLang="en-US" dirty="0"/>
          </a:p>
        </p:txBody>
      </p:sp>
      <p:sp>
        <p:nvSpPr>
          <p:cNvPr id="4" name="文本框 3"/>
          <p:cNvSpPr txBox="1"/>
          <p:nvPr/>
        </p:nvSpPr>
        <p:spPr>
          <a:xfrm>
            <a:off x="7703820" y="1232535"/>
            <a:ext cx="4201795" cy="5077460"/>
          </a:xfrm>
          <a:prstGeom prst="rect">
            <a:avLst/>
          </a:prstGeom>
          <a:noFill/>
        </p:spPr>
        <p:txBody>
          <a:bodyPr wrap="square" rtlCol="0">
            <a:spAutoFit/>
          </a:bodyPr>
          <a:lstStyle/>
          <a:p>
            <a:pPr>
              <a:lnSpc>
                <a:spcPct val="150000"/>
              </a:lnSpc>
            </a:pPr>
            <a:r>
              <a:rPr lang="en-US" altLang="zh-CN" dirty="0">
                <a:ea typeface="楷体" panose="02010609060101010101" pitchFamily="49" charset="-122"/>
              </a:rPr>
              <a:t> 0xD0020010</a:t>
            </a:r>
            <a:r>
              <a:rPr lang="zh-CN" altLang="en-US" dirty="0">
                <a:ea typeface="楷体" panose="02010609060101010101" pitchFamily="49" charset="-122"/>
              </a:rPr>
              <a:t>是</a:t>
            </a:r>
            <a:r>
              <a:rPr lang="en-US" altLang="zh-CN" dirty="0">
                <a:ea typeface="楷体" panose="02010609060101010101" pitchFamily="49" charset="-122"/>
              </a:rPr>
              <a:t>BL1</a:t>
            </a:r>
            <a:r>
              <a:rPr lang="zh-CN" altLang="en-US" dirty="0">
                <a:ea typeface="楷体" panose="02010609060101010101" pitchFamily="49" charset="-122"/>
              </a:rPr>
              <a:t>的地址。</a:t>
            </a:r>
          </a:p>
          <a:p>
            <a:pPr>
              <a:lnSpc>
                <a:spcPct val="150000"/>
              </a:lnSpc>
            </a:pPr>
            <a:r>
              <a:rPr lang="en-US" altLang="zh-CN" b="1" dirty="0">
                <a:solidFill>
                  <a:srgbClr val="FF0000"/>
                </a:solidFill>
                <a:ea typeface="楷体" panose="02010609060101010101" pitchFamily="49" charset="-122"/>
              </a:rPr>
              <a:t>(NAND</a:t>
            </a:r>
            <a:r>
              <a:rPr lang="zh-CN" altLang="en-US" b="1" dirty="0">
                <a:solidFill>
                  <a:srgbClr val="FF0000"/>
                </a:solidFill>
                <a:ea typeface="楷体" panose="02010609060101010101" pitchFamily="49" charset="-122"/>
              </a:rPr>
              <a:t>是</a:t>
            </a:r>
            <a:r>
              <a:rPr lang="en-US" altLang="zh-CN" b="1" dirty="0">
                <a:solidFill>
                  <a:srgbClr val="FF0000"/>
                </a:solidFill>
                <a:ea typeface="楷体" panose="02010609060101010101" pitchFamily="49" charset="-122"/>
              </a:rPr>
              <a:t>0x20000000</a:t>
            </a:r>
            <a:r>
              <a:rPr lang="zh-CN" altLang="en-US" b="1" dirty="0">
                <a:solidFill>
                  <a:srgbClr val="FF0000"/>
                </a:solidFill>
                <a:ea typeface="楷体" panose="02010609060101010101" pitchFamily="49" charset="-122"/>
              </a:rPr>
              <a:t>）</a:t>
            </a:r>
          </a:p>
          <a:p>
            <a:pPr>
              <a:lnSpc>
                <a:spcPct val="150000"/>
              </a:lnSpc>
            </a:pPr>
            <a:endParaRPr lang="en-US" altLang="zh-CN" dirty="0">
              <a:ea typeface="楷体" panose="02010609060101010101" pitchFamily="49" charset="-122"/>
            </a:endParaRPr>
          </a:p>
          <a:p>
            <a:pPr>
              <a:lnSpc>
                <a:spcPct val="150000"/>
              </a:lnSpc>
            </a:pPr>
            <a:r>
              <a:rPr lang="zh-CN" altLang="en-US" dirty="0">
                <a:ea typeface="楷体" panose="02010609060101010101" pitchFamily="49" charset="-122"/>
              </a:rPr>
              <a:t>编译形成了</a:t>
            </a:r>
            <a:r>
              <a:rPr lang="en-US" altLang="zh-CN" dirty="0" err="1">
                <a:ea typeface="楷体" panose="02010609060101010101" pitchFamily="49" charset="-122"/>
              </a:rPr>
              <a:t>led_on.bin</a:t>
            </a:r>
            <a:r>
              <a:rPr lang="zh-CN" altLang="en-US" dirty="0">
                <a:ea typeface="楷体" panose="02010609060101010101" pitchFamily="49" charset="-122"/>
              </a:rPr>
              <a:t>文件，还需要加入还有校验和的</a:t>
            </a:r>
            <a:r>
              <a:rPr lang="en-US" altLang="zh-CN" dirty="0">
                <a:ea typeface="楷体" panose="02010609060101010101" pitchFamily="49" charset="-122"/>
              </a:rPr>
              <a:t>16</a:t>
            </a:r>
            <a:r>
              <a:rPr lang="zh-CN" altLang="en-US" dirty="0">
                <a:ea typeface="楷体" panose="02010609060101010101" pitchFamily="49" charset="-122"/>
              </a:rPr>
              <a:t>字节的头信息。</a:t>
            </a:r>
            <a:endParaRPr lang="en-US" altLang="zh-CN" dirty="0">
              <a:ea typeface="楷体" panose="02010609060101010101" pitchFamily="49" charset="-122"/>
            </a:endParaRPr>
          </a:p>
          <a:p>
            <a:pPr>
              <a:lnSpc>
                <a:spcPct val="150000"/>
              </a:lnSpc>
            </a:pPr>
            <a:r>
              <a:rPr lang="zh-CN" altLang="en-US" dirty="0">
                <a:ea typeface="楷体" panose="02010609060101010101" pitchFamily="49" charset="-122"/>
              </a:rPr>
              <a:t>添加</a:t>
            </a:r>
            <a:r>
              <a:rPr lang="en-US" altLang="zh-CN" dirty="0">
                <a:ea typeface="楷体" panose="02010609060101010101" pitchFamily="49" charset="-122"/>
              </a:rPr>
              <a:t>16Byte</a:t>
            </a:r>
            <a:r>
              <a:rPr lang="zh-CN" altLang="en-US" dirty="0">
                <a:ea typeface="楷体" panose="02010609060101010101" pitchFamily="49" charset="-122"/>
              </a:rPr>
              <a:t>的头信息后的二进制文件，即为可在</a:t>
            </a:r>
            <a:r>
              <a:rPr lang="en-US" altLang="zh-CN" dirty="0">
                <a:ea typeface="楷体" panose="02010609060101010101" pitchFamily="49" charset="-122"/>
              </a:rPr>
              <a:t>SD</a:t>
            </a:r>
            <a:r>
              <a:rPr lang="zh-CN" altLang="en-US" dirty="0">
                <a:ea typeface="楷体" panose="02010609060101010101" pitchFamily="49" charset="-122"/>
              </a:rPr>
              <a:t>卡上执行的程序，用于控制</a:t>
            </a:r>
            <a:r>
              <a:rPr lang="en-US" altLang="zh-CN" dirty="0">
                <a:ea typeface="楷体" panose="02010609060101010101" pitchFamily="49" charset="-122"/>
              </a:rPr>
              <a:t>LED</a:t>
            </a:r>
            <a:r>
              <a:rPr lang="zh-CN" altLang="en-US" dirty="0">
                <a:ea typeface="楷体" panose="02010609060101010101" pitchFamily="49" charset="-122"/>
              </a:rPr>
              <a:t>灯。</a:t>
            </a:r>
          </a:p>
        </p:txBody>
      </p:sp>
    </p:spTree>
  </p:cSld>
  <p:clrMapOvr>
    <a:masterClrMapping/>
  </p:clrMapOvr>
  <p:transition spd="med">
    <p:diamon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a:t>
            </a:r>
            <a:r>
              <a:rPr lang="en-US" altLang="zh-CN" dirty="0"/>
              <a:t>LED</a:t>
            </a:r>
            <a:r>
              <a:rPr lang="zh-CN" altLang="en-US" dirty="0"/>
              <a:t>控制程序的烧入</a:t>
            </a:r>
          </a:p>
        </p:txBody>
      </p:sp>
      <p:sp>
        <p:nvSpPr>
          <p:cNvPr id="3" name="内容占位符 2"/>
          <p:cNvSpPr>
            <a:spLocks noGrp="1"/>
          </p:cNvSpPr>
          <p:nvPr>
            <p:ph idx="1"/>
          </p:nvPr>
        </p:nvSpPr>
        <p:spPr>
          <a:xfrm>
            <a:off x="514138" y="1554480"/>
            <a:ext cx="6401435" cy="2882053"/>
          </a:xfrm>
        </p:spPr>
        <p:txBody>
          <a:bodyPr/>
          <a:lstStyle/>
          <a:p>
            <a:pPr marL="0" indent="0" algn="just">
              <a:buNone/>
            </a:pPr>
            <a:r>
              <a:rPr lang="zh-CN" altLang="en-US" sz="2400" dirty="0"/>
              <a:t>       需要将编制完成的程序，烧入到</a:t>
            </a:r>
            <a:r>
              <a:rPr lang="en-US" altLang="zh-CN" sz="2400" dirty="0"/>
              <a:t>SD</a:t>
            </a:r>
            <a:r>
              <a:rPr lang="zh-CN" altLang="en-US" sz="2400" dirty="0"/>
              <a:t>卡的“扇区</a:t>
            </a:r>
            <a:r>
              <a:rPr lang="en-US" altLang="zh-CN" sz="2400" dirty="0"/>
              <a:t>1</a:t>
            </a:r>
            <a:r>
              <a:rPr lang="zh-CN" altLang="en-US" sz="2400" dirty="0"/>
              <a:t>”。如果选择</a:t>
            </a:r>
            <a:r>
              <a:rPr lang="en-US" altLang="zh-CN" sz="2400" dirty="0"/>
              <a:t>Windows</a:t>
            </a:r>
            <a:r>
              <a:rPr lang="zh-CN" altLang="en-US" sz="2400" dirty="0"/>
              <a:t>环境下的烧录工具，则前述的“写入头信息</a:t>
            </a:r>
            <a:r>
              <a:rPr lang="en-US" altLang="zh-CN" sz="2400" dirty="0"/>
              <a:t>”</a:t>
            </a:r>
            <a:r>
              <a:rPr lang="zh-CN" altLang="en-US" sz="2400" dirty="0"/>
              <a:t>部分操作，可以通过这个工具自动完成</a:t>
            </a:r>
            <a:r>
              <a:rPr lang="zh-CN" altLang="en-US" dirty="0"/>
              <a:t>。</a:t>
            </a:r>
          </a:p>
        </p:txBody>
      </p:sp>
      <p:pic>
        <p:nvPicPr>
          <p:cNvPr id="4" name="图片 3"/>
          <p:cNvPicPr>
            <a:picLocks noChangeAspect="1"/>
          </p:cNvPicPr>
          <p:nvPr/>
        </p:nvPicPr>
        <p:blipFill>
          <a:blip r:embed="rId2"/>
          <a:stretch>
            <a:fillRect/>
          </a:stretch>
        </p:blipFill>
        <p:spPr>
          <a:xfrm>
            <a:off x="7282264" y="1670232"/>
            <a:ext cx="3920829" cy="2593646"/>
          </a:xfrm>
          <a:prstGeom prst="rect">
            <a:avLst/>
          </a:prstGeom>
        </p:spPr>
      </p:pic>
    </p:spTree>
  </p:cSld>
  <p:clrMapOvr>
    <a:masterClrMapping/>
  </p:clrMapOvr>
  <p:transition spd="med">
    <p:diamon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LED</a:t>
            </a:r>
            <a:r>
              <a:rPr lang="zh-CN" altLang="en-US" dirty="0"/>
              <a:t>灯控制：</a:t>
            </a:r>
            <a:r>
              <a:rPr lang="en-US" altLang="zh-CN" dirty="0"/>
              <a:t>LED</a:t>
            </a:r>
            <a:r>
              <a:rPr lang="zh-CN" altLang="en-US" dirty="0"/>
              <a:t>控制程序的启动</a:t>
            </a:r>
          </a:p>
        </p:txBody>
      </p:sp>
      <p:sp>
        <p:nvSpPr>
          <p:cNvPr id="3" name="内容占位符 2"/>
          <p:cNvSpPr>
            <a:spLocks noGrp="1"/>
          </p:cNvSpPr>
          <p:nvPr>
            <p:ph idx="1"/>
          </p:nvPr>
        </p:nvSpPr>
        <p:spPr>
          <a:xfrm>
            <a:off x="263525" y="1066800"/>
            <a:ext cx="11664950" cy="1127760"/>
          </a:xfrm>
        </p:spPr>
        <p:txBody>
          <a:bodyPr/>
          <a:lstStyle/>
          <a:p>
            <a:r>
              <a:rPr lang="zh-CN" altLang="en-US" sz="2400" b="0" u="none" strike="noStrike" dirty="0">
                <a:solidFill>
                  <a:srgbClr val="000000"/>
                </a:solidFill>
                <a:latin typeface="Times New Roman" panose="02020603050405020304" pitchFamily="18" charset="0"/>
                <a:ea typeface="楷体" panose="02010609060101010101" pitchFamily="49" charset="-122"/>
              </a:rPr>
              <a:t>将</a:t>
            </a:r>
            <a:r>
              <a:rPr lang="en-US" altLang="zh-CN" sz="2400" b="0" u="none" strike="noStrike" dirty="0">
                <a:solidFill>
                  <a:srgbClr val="000000"/>
                </a:solidFill>
                <a:latin typeface="Times New Roman" panose="02020603050405020304" pitchFamily="18" charset="0"/>
                <a:ea typeface="楷体" panose="02010609060101010101" pitchFamily="49" charset="-122"/>
              </a:rPr>
              <a:t>SD</a:t>
            </a:r>
            <a:r>
              <a:rPr lang="zh-CN" altLang="en-US" sz="2400" b="0" u="none" strike="noStrike" dirty="0">
                <a:solidFill>
                  <a:srgbClr val="000000"/>
                </a:solidFill>
                <a:latin typeface="Times New Roman" panose="02020603050405020304" pitchFamily="18" charset="0"/>
                <a:ea typeface="楷体" panose="02010609060101010101" pitchFamily="49" charset="-122"/>
              </a:rPr>
              <a:t>卡插到</a:t>
            </a:r>
            <a:r>
              <a:rPr lang="en-US" altLang="zh-CN" sz="2400" b="0" u="none" strike="noStrike" dirty="0">
                <a:solidFill>
                  <a:srgbClr val="000000"/>
                </a:solidFill>
                <a:latin typeface="Times New Roman" panose="02020603050405020304" pitchFamily="18" charset="0"/>
                <a:ea typeface="楷体" panose="02010609060101010101" pitchFamily="49" charset="-122"/>
              </a:rPr>
              <a:t>TQ210</a:t>
            </a:r>
            <a:r>
              <a:rPr lang="zh-CN" altLang="en-US" sz="2400" b="0" u="none" strike="noStrike" dirty="0">
                <a:solidFill>
                  <a:srgbClr val="000000"/>
                </a:solidFill>
                <a:latin typeface="Times New Roman" panose="02020603050405020304" pitchFamily="18" charset="0"/>
                <a:ea typeface="楷体" panose="02010609060101010101" pitchFamily="49" charset="-122"/>
              </a:rPr>
              <a:t>开发板上，然后拨动启动选择开关，选择从</a:t>
            </a:r>
            <a:r>
              <a:rPr lang="en-US" altLang="zh-CN" sz="2400" b="0" u="none" strike="noStrike" dirty="0">
                <a:solidFill>
                  <a:srgbClr val="000000"/>
                </a:solidFill>
                <a:latin typeface="Times New Roman" panose="02020603050405020304" pitchFamily="18" charset="0"/>
                <a:ea typeface="楷体" panose="02010609060101010101" pitchFamily="49" charset="-122"/>
              </a:rPr>
              <a:t>SD</a:t>
            </a:r>
            <a:r>
              <a:rPr lang="zh-CN" altLang="en-US" sz="2400" b="0" u="none" strike="noStrike" dirty="0">
                <a:solidFill>
                  <a:srgbClr val="000000"/>
                </a:solidFill>
                <a:latin typeface="Times New Roman" panose="02020603050405020304" pitchFamily="18" charset="0"/>
                <a:ea typeface="楷体" panose="02010609060101010101" pitchFamily="49" charset="-122"/>
              </a:rPr>
              <a:t>启动。上电，即可点亮</a:t>
            </a:r>
            <a:r>
              <a:rPr lang="en-US" altLang="zh-CN" sz="2400" b="0" u="none" strike="noStrike" dirty="0">
                <a:solidFill>
                  <a:srgbClr val="000000"/>
                </a:solidFill>
                <a:latin typeface="Times New Roman" panose="02020603050405020304" pitchFamily="18" charset="0"/>
                <a:ea typeface="楷体" panose="02010609060101010101" pitchFamily="49" charset="-122"/>
              </a:rPr>
              <a:t>LED</a:t>
            </a:r>
            <a:r>
              <a:rPr lang="zh-CN" altLang="en-US" sz="2400" b="0" u="none" strike="noStrike" dirty="0">
                <a:solidFill>
                  <a:srgbClr val="000000"/>
                </a:solidFill>
                <a:latin typeface="Times New Roman" panose="02020603050405020304" pitchFamily="18" charset="0"/>
                <a:ea typeface="楷体" panose="02010609060101010101" pitchFamily="49" charset="-122"/>
              </a:rPr>
              <a:t>灯</a:t>
            </a:r>
            <a:endParaRPr lang="zh-CN" altLang="en-US" sz="3600" dirty="0">
              <a:latin typeface="Times New Roman" panose="02020603050405020304" pitchFamily="18" charset="0"/>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3674785" y="2033694"/>
            <a:ext cx="4487081" cy="3028781"/>
          </a:xfrm>
          <a:prstGeom prst="rect">
            <a:avLst/>
          </a:prstGeom>
        </p:spPr>
      </p:pic>
      <p:sp>
        <p:nvSpPr>
          <p:cNvPr id="5" name="文本框 4"/>
          <p:cNvSpPr txBox="1"/>
          <p:nvPr/>
        </p:nvSpPr>
        <p:spPr>
          <a:xfrm>
            <a:off x="1083412" y="5506149"/>
            <a:ext cx="7007046" cy="523220"/>
          </a:xfrm>
          <a:prstGeom prst="rect">
            <a:avLst/>
          </a:prstGeom>
          <a:noFill/>
        </p:spPr>
        <p:txBody>
          <a:bodyPr wrap="none" rtlCol="0">
            <a:spAutoFit/>
          </a:bodyPr>
          <a:lstStyle/>
          <a:p>
            <a:r>
              <a:rPr lang="zh-CN" altLang="en-US" sz="2800" dirty="0">
                <a:ea typeface="楷体" panose="02010609060101010101" pitchFamily="49" charset="-122"/>
              </a:rPr>
              <a:t>简单总结：如何实现裸机对硬件编程控制？</a:t>
            </a:r>
            <a:endParaRPr lang="en-US" altLang="zh-CN" sz="2800" dirty="0">
              <a:ea typeface="楷体" panose="02010609060101010101" pitchFamily="49" charset="-122"/>
            </a:endParaRPr>
          </a:p>
        </p:txBody>
      </p:sp>
    </p:spTree>
  </p:cSld>
  <p:clrMapOvr>
    <a:masterClrMapping/>
  </p:clrMapOvr>
  <p:transition spd="med">
    <p:diamon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进一步思考</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如何使用嵌入式</a:t>
            </a:r>
            <a:r>
              <a:rPr lang="en-US" altLang="zh-CN" dirty="0"/>
              <a:t>Web Server</a:t>
            </a:r>
            <a:r>
              <a:rPr lang="zh-CN" altLang="en-US" dirty="0"/>
              <a:t>实现远程控制？</a:t>
            </a:r>
            <a:endParaRPr lang="en-US" altLang="zh-CN" dirty="0"/>
          </a:p>
          <a:p>
            <a:pPr>
              <a:buFont typeface="Wingdings" panose="05000000000000000000" pitchFamily="2" charset="2"/>
              <a:buChar char="Ø"/>
            </a:pPr>
            <a:r>
              <a:rPr lang="zh-CN" altLang="en-US" dirty="0"/>
              <a:t>如何利用远程控制（如</a:t>
            </a:r>
            <a:r>
              <a:rPr lang="en-US" altLang="zh-CN" dirty="0"/>
              <a:t>AT</a:t>
            </a:r>
            <a:r>
              <a:rPr lang="zh-CN" altLang="en-US" dirty="0"/>
              <a:t>指令、</a:t>
            </a:r>
            <a:r>
              <a:rPr lang="en-US" altLang="zh-CN" dirty="0"/>
              <a:t>Web Server</a:t>
            </a:r>
            <a:r>
              <a:rPr lang="zh-CN" altLang="en-US" dirty="0"/>
              <a:t>等等），实现远距离启动</a:t>
            </a:r>
            <a:r>
              <a:rPr lang="en-US" altLang="zh-CN" dirty="0"/>
              <a:t>/</a:t>
            </a:r>
            <a:r>
              <a:rPr lang="zh-CN" altLang="en-US" dirty="0"/>
              <a:t>关闭高危的设备？有哪些实现方法，具体的实现过程如何？可以参考的对象：共享单车开锁、钢铁热轧车间温度控制、火箭点火控制等等。</a:t>
            </a:r>
          </a:p>
        </p:txBody>
      </p:sp>
    </p:spTree>
  </p:cSld>
  <p:clrMapOvr>
    <a:masterClrMapping/>
  </p:clrMapOvr>
  <p:transition spd="med">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noChangeArrowheads="1"/>
          </p:cNvSpPr>
          <p:nvPr>
            <p:ph type="title"/>
          </p:nvPr>
        </p:nvSpPr>
        <p:spPr/>
        <p:txBody>
          <a:bodyPr/>
          <a:lstStyle/>
          <a:p>
            <a:pPr>
              <a:lnSpc>
                <a:spcPct val="150000"/>
              </a:lnSpc>
            </a:pPr>
            <a:r>
              <a:rPr lang="en-US" altLang="zh-CN" dirty="0">
                <a:latin typeface="Times New Roman" panose="02020603050405020304" pitchFamily="18" charset="0"/>
                <a:ea typeface="楷体" panose="02010609060101010101" pitchFamily="49" charset="-122"/>
              </a:rPr>
              <a:t>BOA</a:t>
            </a:r>
            <a:endParaRPr lang="zh-CN" altLang="en-US" dirty="0">
              <a:latin typeface="Times New Roman" panose="02020603050405020304" pitchFamily="18" charset="0"/>
              <a:ea typeface="楷体" panose="02010609060101010101" pitchFamily="49" charset="-122"/>
            </a:endParaRPr>
          </a:p>
        </p:txBody>
      </p:sp>
      <p:sp>
        <p:nvSpPr>
          <p:cNvPr id="143363" name="内容占位符 2"/>
          <p:cNvSpPr>
            <a:spLocks noGrp="1" noChangeArrowheads="1"/>
          </p:cNvSpPr>
          <p:nvPr>
            <p:ph idx="1"/>
          </p:nvPr>
        </p:nvSpPr>
        <p:spPr>
          <a:xfrm>
            <a:off x="263525" y="1501514"/>
            <a:ext cx="11664950" cy="3542675"/>
          </a:xfrm>
        </p:spPr>
        <p:txBody>
          <a:bodyPr/>
          <a:lstStyle/>
          <a:p>
            <a:pPr algn="just">
              <a:lnSpc>
                <a:spcPct val="150000"/>
              </a:lnSpc>
            </a:pPr>
            <a:r>
              <a:rPr lang="en-US" altLang="zh-CN" sz="2400" dirty="0">
                <a:latin typeface="Times New Roman" panose="02020603050405020304" pitchFamily="18" charset="0"/>
                <a:ea typeface="楷体" panose="02010609060101010101" pitchFamily="49" charset="-122"/>
              </a:rPr>
              <a:t>Boa</a:t>
            </a:r>
            <a:r>
              <a:rPr lang="zh-CN" altLang="en-US" sz="2400" dirty="0">
                <a:latin typeface="Times New Roman" panose="02020603050405020304" pitchFamily="18" charset="0"/>
                <a:ea typeface="楷体" panose="02010609060101010101" pitchFamily="49" charset="-122"/>
              </a:rPr>
              <a:t>是一个非常小巧的</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服务器，可执行代码只有约</a:t>
            </a:r>
            <a:r>
              <a:rPr lang="en-US" altLang="zh-CN" sz="2400" dirty="0">
                <a:latin typeface="Times New Roman" panose="02020603050405020304" pitchFamily="18" charset="0"/>
                <a:ea typeface="楷体" panose="02010609060101010101" pitchFamily="49" charset="-122"/>
              </a:rPr>
              <a:t>60KB</a:t>
            </a:r>
            <a:r>
              <a:rPr lang="zh-CN" altLang="en-US" sz="2400" dirty="0">
                <a:latin typeface="Times New Roman" panose="02020603050405020304" pitchFamily="18" charset="0"/>
                <a:ea typeface="楷体" panose="02010609060101010101" pitchFamily="49" charset="-122"/>
              </a:rPr>
              <a:t>。它是一个单任务</a:t>
            </a:r>
            <a:r>
              <a:rPr lang="en-US" altLang="zh-CN" sz="2400" dirty="0">
                <a:latin typeface="Times New Roman" panose="02020603050405020304" pitchFamily="18" charset="0"/>
                <a:ea typeface="楷体" panose="02010609060101010101" pitchFamily="49" charset="-122"/>
              </a:rPr>
              <a:t>Web</a:t>
            </a:r>
            <a:r>
              <a:rPr lang="zh-CN" altLang="en-US" sz="2400" dirty="0">
                <a:latin typeface="Times New Roman" panose="02020603050405020304" pitchFamily="18" charset="0"/>
                <a:ea typeface="楷体" panose="02010609060101010101" pitchFamily="49" charset="-122"/>
              </a:rPr>
              <a:t>服务器，只能依次完成用户的请求，而不会</a:t>
            </a:r>
            <a:r>
              <a:rPr lang="en-US" altLang="zh-CN" sz="2400" dirty="0">
                <a:latin typeface="Times New Roman" panose="02020603050405020304" pitchFamily="18" charset="0"/>
                <a:ea typeface="楷体" panose="02010609060101010101" pitchFamily="49" charset="-122"/>
              </a:rPr>
              <a:t>fork</a:t>
            </a:r>
            <a:r>
              <a:rPr lang="zh-CN" altLang="en-US" sz="2400" dirty="0">
                <a:latin typeface="Times New Roman" panose="02020603050405020304" pitchFamily="18" charset="0"/>
                <a:ea typeface="楷体" panose="02010609060101010101" pitchFamily="49" charset="-122"/>
              </a:rPr>
              <a:t>出新的进程来处理并发连接请求。但</a:t>
            </a:r>
            <a:r>
              <a:rPr lang="en-US" altLang="zh-CN" sz="2400" dirty="0">
                <a:latin typeface="Times New Roman" panose="02020603050405020304" pitchFamily="18" charset="0"/>
                <a:ea typeface="楷体" panose="02010609060101010101" pitchFamily="49" charset="-122"/>
              </a:rPr>
              <a:t>Boa</a:t>
            </a:r>
            <a:r>
              <a:rPr lang="zh-CN" altLang="en-US" sz="2400" dirty="0">
                <a:latin typeface="Times New Roman" panose="02020603050405020304" pitchFamily="18" charset="0"/>
                <a:ea typeface="楷体" panose="02010609060101010101" pitchFamily="49" charset="-122"/>
              </a:rPr>
              <a:t>支持</a:t>
            </a:r>
            <a:r>
              <a:rPr lang="en-US" altLang="zh-CN" sz="2400" dirty="0">
                <a:latin typeface="Times New Roman" panose="02020603050405020304" pitchFamily="18" charset="0"/>
                <a:ea typeface="楷体" panose="02010609060101010101" pitchFamily="49" charset="-122"/>
              </a:rPr>
              <a:t>CGI</a:t>
            </a:r>
            <a:r>
              <a:rPr lang="zh-CN" altLang="en-US" sz="2400" dirty="0">
                <a:latin typeface="Times New Roman" panose="02020603050405020304" pitchFamily="18" charset="0"/>
                <a:ea typeface="楷体" panose="02010609060101010101" pitchFamily="49" charset="-122"/>
              </a:rPr>
              <a:t>，能够为</a:t>
            </a:r>
            <a:r>
              <a:rPr lang="en-US" altLang="zh-CN" sz="2400" dirty="0">
                <a:latin typeface="Times New Roman" panose="02020603050405020304" pitchFamily="18" charset="0"/>
                <a:ea typeface="楷体" panose="02010609060101010101" pitchFamily="49" charset="-122"/>
              </a:rPr>
              <a:t>CGI</a:t>
            </a:r>
            <a:r>
              <a:rPr lang="zh-CN" altLang="en-US" sz="2400" dirty="0">
                <a:latin typeface="Times New Roman" panose="02020603050405020304" pitchFamily="18" charset="0"/>
                <a:ea typeface="楷体" panose="02010609060101010101" pitchFamily="49" charset="-122"/>
              </a:rPr>
              <a:t>程序</a:t>
            </a:r>
            <a:r>
              <a:rPr lang="en-US" altLang="zh-CN" sz="2400" dirty="0">
                <a:latin typeface="Times New Roman" panose="02020603050405020304" pitchFamily="18" charset="0"/>
                <a:ea typeface="楷体" panose="02010609060101010101" pitchFamily="49" charset="-122"/>
              </a:rPr>
              <a:t>fork</a:t>
            </a:r>
            <a:r>
              <a:rPr lang="zh-CN" altLang="en-US" sz="2400" dirty="0">
                <a:latin typeface="Times New Roman" panose="02020603050405020304" pitchFamily="18" charset="0"/>
                <a:ea typeface="楷体" panose="02010609060101010101" pitchFamily="49" charset="-122"/>
              </a:rPr>
              <a:t>出一个进程来执行。</a:t>
            </a:r>
            <a:r>
              <a:rPr lang="en-US" altLang="zh-CN" sz="2400" dirty="0">
                <a:latin typeface="Times New Roman" panose="02020603050405020304" pitchFamily="18" charset="0"/>
                <a:ea typeface="楷体" panose="02010609060101010101" pitchFamily="49" charset="-122"/>
              </a:rPr>
              <a:t>Boa</a:t>
            </a:r>
            <a:r>
              <a:rPr lang="zh-CN" altLang="en-US" sz="2400" dirty="0">
                <a:latin typeface="Times New Roman" panose="02020603050405020304" pitchFamily="18" charset="0"/>
                <a:ea typeface="楷体" panose="02010609060101010101" pitchFamily="49" charset="-122"/>
              </a:rPr>
              <a:t>的设计目标是速度和安全，在其站点公布的性能测试中，</a:t>
            </a:r>
            <a:r>
              <a:rPr lang="en-US" altLang="zh-CN" sz="2400" dirty="0">
                <a:latin typeface="Times New Roman" panose="02020603050405020304" pitchFamily="18" charset="0"/>
                <a:ea typeface="楷体" panose="02010609060101010101" pitchFamily="49" charset="-122"/>
              </a:rPr>
              <a:t>Boa</a:t>
            </a:r>
            <a:r>
              <a:rPr lang="zh-CN" altLang="en-US" sz="2400" dirty="0">
                <a:latin typeface="Times New Roman" panose="02020603050405020304" pitchFamily="18" charset="0"/>
                <a:ea typeface="楷体" panose="02010609060101010101" pitchFamily="49" charset="-122"/>
              </a:rPr>
              <a:t>的性能要好于</a:t>
            </a:r>
            <a:r>
              <a:rPr lang="en-US" altLang="zh-CN" sz="2400" dirty="0">
                <a:latin typeface="Times New Roman" panose="02020603050405020304" pitchFamily="18" charset="0"/>
                <a:ea typeface="楷体" panose="02010609060101010101" pitchFamily="49" charset="-122"/>
              </a:rPr>
              <a:t>Apache</a:t>
            </a:r>
            <a:r>
              <a:rPr lang="zh-CN" altLang="en-US" sz="2400" dirty="0">
                <a:latin typeface="Times New Roman" panose="02020603050405020304" pitchFamily="18" charset="0"/>
                <a:ea typeface="楷体" panose="02010609060101010101" pitchFamily="49" charset="-122"/>
              </a:rPr>
              <a:t>服务器。</a:t>
            </a:r>
            <a:endParaRPr lang="en-US" altLang="zh-CN" sz="2400" dirty="0">
              <a:latin typeface="Times New Roman" panose="02020603050405020304" pitchFamily="18" charset="0"/>
              <a:ea typeface="楷体" panose="02010609060101010101" pitchFamily="49" charset="-122"/>
            </a:endParaRPr>
          </a:p>
          <a:p>
            <a:pPr algn="just">
              <a:lnSpc>
                <a:spcPct val="150000"/>
              </a:lnSpc>
            </a:pPr>
            <a:r>
              <a:rPr lang="zh-CN" altLang="en-US" sz="2400" dirty="0">
                <a:latin typeface="Times New Roman" panose="02020603050405020304" pitchFamily="18" charset="0"/>
                <a:ea typeface="楷体" panose="02010609060101010101" pitchFamily="49" charset="-122"/>
              </a:rPr>
              <a:t>从</a:t>
            </a:r>
            <a:r>
              <a:rPr lang="en-US" altLang="zh-CN" sz="2400" dirty="0">
                <a:latin typeface="Times New Roman" panose="02020603050405020304" pitchFamily="18" charset="0"/>
                <a:ea typeface="楷体" panose="02010609060101010101" pitchFamily="49" charset="-122"/>
              </a:rPr>
              <a:t>www.boa.org</a:t>
            </a:r>
            <a:r>
              <a:rPr lang="zh-CN" altLang="en-US" sz="2400" dirty="0">
                <a:latin typeface="Times New Roman" panose="02020603050405020304" pitchFamily="18" charset="0"/>
                <a:ea typeface="楷体" panose="02010609060101010101" pitchFamily="49" charset="-122"/>
              </a:rPr>
              <a:t>下载</a:t>
            </a:r>
            <a:r>
              <a:rPr lang="en-US" altLang="zh-CN" sz="2400" dirty="0">
                <a:latin typeface="Times New Roman" panose="02020603050405020304" pitchFamily="18" charset="0"/>
                <a:ea typeface="楷体" panose="02010609060101010101" pitchFamily="49" charset="-122"/>
              </a:rPr>
              <a:t>Boa</a:t>
            </a:r>
            <a:r>
              <a:rPr lang="zh-CN" altLang="en-US" sz="2400" dirty="0">
                <a:latin typeface="Times New Roman" panose="02020603050405020304" pitchFamily="18" charset="0"/>
                <a:ea typeface="楷体" panose="02010609060101010101" pitchFamily="49" charset="-122"/>
              </a:rPr>
              <a:t>源码，当前最新版本为</a:t>
            </a:r>
            <a:r>
              <a:rPr lang="en-US" altLang="zh-CN" sz="2400" dirty="0">
                <a:latin typeface="Times New Roman" panose="02020603050405020304" pitchFamily="18" charset="0"/>
                <a:ea typeface="楷体" panose="02010609060101010101" pitchFamily="49" charset="-122"/>
              </a:rPr>
              <a:t>0.94.13</a:t>
            </a:r>
            <a:r>
              <a:rPr lang="zh-CN" altLang="en-US" sz="2400" dirty="0">
                <a:latin typeface="Times New Roman" panose="02020603050405020304" pitchFamily="18" charset="0"/>
                <a:ea typeface="楷体" panose="02010609060101010101" pitchFamily="49" charset="-122"/>
              </a:rPr>
              <a:t>，将其解压并进入源码目录的</a:t>
            </a:r>
            <a:r>
              <a:rPr lang="en-US" altLang="zh-CN" sz="2400" dirty="0" err="1">
                <a:latin typeface="Times New Roman" panose="02020603050405020304" pitchFamily="18" charset="0"/>
                <a:ea typeface="楷体" panose="02010609060101010101" pitchFamily="49" charset="-122"/>
              </a:rPr>
              <a:t>src</a:t>
            </a:r>
            <a:r>
              <a:rPr lang="zh-CN" altLang="en-US" sz="2400" dirty="0">
                <a:latin typeface="Times New Roman" panose="02020603050405020304" pitchFamily="18" charset="0"/>
                <a:ea typeface="楷体" panose="02010609060101010101" pitchFamily="49" charset="-122"/>
              </a:rPr>
              <a:t>子目录</a:t>
            </a:r>
          </a:p>
        </p:txBody>
      </p:sp>
    </p:spTree>
  </p:cSld>
  <p:clrMapOvr>
    <a:masterClrMapping/>
  </p:clrMapOvr>
  <p:transition spd="med">
    <p:diamon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noChangeArrowheads="1"/>
          </p:cNvSpPr>
          <p:nvPr>
            <p:ph type="title"/>
          </p:nvPr>
        </p:nvSpPr>
        <p:spPr/>
        <p:txBody>
          <a:bodyPr/>
          <a:lstStyle/>
          <a:p>
            <a:r>
              <a:rPr lang="zh-CN" altLang="en-US">
                <a:latin typeface="Times New Roman" panose="02020603050405020304" pitchFamily="18" charset="0"/>
                <a:ea typeface="楷体" panose="02010609060101010101" pitchFamily="49" charset="-122"/>
              </a:rPr>
              <a:t>一、移植</a:t>
            </a:r>
            <a:r>
              <a:rPr lang="en-US" altLang="zh-CN">
                <a:latin typeface="Times New Roman" panose="02020603050405020304" pitchFamily="18" charset="0"/>
                <a:ea typeface="楷体" panose="02010609060101010101" pitchFamily="49" charset="-122"/>
              </a:rPr>
              <a:t>BOA</a:t>
            </a:r>
            <a:endParaRPr lang="zh-CN" altLang="en-US">
              <a:latin typeface="Times New Roman" panose="02020603050405020304" pitchFamily="18" charset="0"/>
              <a:ea typeface="楷体" panose="02010609060101010101" pitchFamily="49" charset="-122"/>
            </a:endParaRPr>
          </a:p>
        </p:txBody>
      </p:sp>
      <p:sp>
        <p:nvSpPr>
          <p:cNvPr id="144387" name="内容占位符 2"/>
          <p:cNvSpPr>
            <a:spLocks noGrp="1" noChangeArrowheads="1"/>
          </p:cNvSpPr>
          <p:nvPr>
            <p:ph idx="1"/>
          </p:nvPr>
        </p:nvSpPr>
        <p:spPr>
          <a:xfrm>
            <a:off x="155340" y="969857"/>
            <a:ext cx="11881320" cy="5254836"/>
          </a:xfrm>
        </p:spPr>
        <p:txBody>
          <a:bodyPr>
            <a:normAutofit fontScale="70000" lnSpcReduction="20000"/>
          </a:bodyPr>
          <a:lstStyle/>
          <a:p>
            <a:pPr marL="0" indent="0" algn="just">
              <a:lnSpc>
                <a:spcPct val="150000"/>
              </a:lnSpc>
              <a:buNone/>
            </a:pP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、下载</a:t>
            </a:r>
            <a:r>
              <a:rPr lang="en-US" altLang="zh-CN" dirty="0">
                <a:latin typeface="Times New Roman" panose="02020603050405020304" pitchFamily="18" charset="0"/>
                <a:ea typeface="楷体" panose="02010609060101010101" pitchFamily="49" charset="-122"/>
              </a:rPr>
              <a:t>Boa</a:t>
            </a:r>
            <a:r>
              <a:rPr lang="zh-CN" altLang="en-US" dirty="0">
                <a:latin typeface="Times New Roman" panose="02020603050405020304" pitchFamily="18" charset="0"/>
                <a:ea typeface="楷体" panose="02010609060101010101" pitchFamily="49" charset="-122"/>
              </a:rPr>
              <a:t>源码</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    下载地址</a:t>
            </a:r>
            <a:r>
              <a:rPr lang="en-US" altLang="zh-CN"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hlinkClick r:id="rId2"/>
              </a:rPr>
              <a:t>http://www.boa.org/</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最新发行版本： </a:t>
            </a:r>
            <a:r>
              <a:rPr lang="en-US" altLang="zh-CN" dirty="0">
                <a:latin typeface="Times New Roman" panose="02020603050405020304" pitchFamily="18" charset="0"/>
                <a:ea typeface="楷体" panose="02010609060101010101" pitchFamily="49" charset="-122"/>
              </a:rPr>
              <a:t>0.94.13   </a:t>
            </a:r>
            <a:endParaRPr lang="zh-CN" altLang="en-US" dirty="0">
              <a:latin typeface="Times New Roman" panose="02020603050405020304" pitchFamily="18" charset="0"/>
              <a:ea typeface="楷体" panose="02010609060101010101" pitchFamily="49" charset="-122"/>
            </a:endParaRPr>
          </a:p>
          <a:p>
            <a:pPr marL="0" indent="0" algn="just">
              <a:lnSpc>
                <a:spcPct val="150000"/>
              </a:lnSpc>
              <a:buNone/>
            </a:pP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、生成</a:t>
            </a:r>
            <a:r>
              <a:rPr lang="en-US" altLang="zh-CN" dirty="0" err="1">
                <a:latin typeface="Times New Roman" panose="02020603050405020304" pitchFamily="18" charset="0"/>
                <a:ea typeface="楷体" panose="02010609060101010101" pitchFamily="49" charset="-122"/>
              </a:rPr>
              <a:t>Makefile</a:t>
            </a:r>
            <a:r>
              <a:rPr lang="zh-CN" altLang="en-US" dirty="0">
                <a:latin typeface="Times New Roman" panose="02020603050405020304" pitchFamily="18" charset="0"/>
                <a:ea typeface="楷体" panose="02010609060101010101" pitchFamily="49" charset="-122"/>
              </a:rPr>
              <a:t>文件（源代码中没有）</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   进入源码目录，直接运行</a:t>
            </a:r>
            <a:r>
              <a:rPr lang="en-US" altLang="zh-CN" dirty="0" err="1">
                <a:latin typeface="Times New Roman" panose="02020603050405020304" pitchFamily="18" charset="0"/>
                <a:ea typeface="楷体" panose="02010609060101010101" pitchFamily="49" charset="-122"/>
              </a:rPr>
              <a:t>src</a:t>
            </a:r>
            <a:r>
              <a:rPr lang="en-US" altLang="zh-CN" dirty="0">
                <a:latin typeface="Times New Roman" panose="02020603050405020304" pitchFamily="18" charset="0"/>
                <a:ea typeface="楷体" panose="02010609060101010101" pitchFamily="49" charset="-122"/>
              </a:rPr>
              <a:t>/configure</a:t>
            </a:r>
            <a:r>
              <a:rPr lang="zh-CN" altLang="en-US" dirty="0">
                <a:latin typeface="Times New Roman" panose="02020603050405020304" pitchFamily="18" charset="0"/>
                <a:ea typeface="楷体" panose="02010609060101010101" pitchFamily="49" charset="-122"/>
              </a:rPr>
              <a:t>文件</a:t>
            </a:r>
            <a:r>
              <a:rPr lang="en-US" altLang="zh-CN" dirty="0">
                <a:latin typeface="Times New Roman" panose="02020603050405020304" pitchFamily="18" charset="0"/>
                <a:ea typeface="楷体" panose="02010609060101010101" pitchFamily="49" charset="-122"/>
              </a:rPr>
              <a:t>:  ./configure</a:t>
            </a:r>
          </a:p>
          <a:p>
            <a:pPr marL="0" indent="0" algn="just">
              <a:lnSpc>
                <a:spcPct val="150000"/>
              </a:lnSpc>
              <a:buNone/>
            </a:pP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、修改</a:t>
            </a:r>
            <a:r>
              <a:rPr lang="en-US" altLang="zh-CN" dirty="0" err="1">
                <a:latin typeface="Times New Roman" panose="02020603050405020304" pitchFamily="18" charset="0"/>
                <a:ea typeface="楷体" panose="02010609060101010101" pitchFamily="49" charset="-122"/>
              </a:rPr>
              <a:t>Makefile</a:t>
            </a:r>
            <a:r>
              <a:rPr lang="zh-CN" altLang="en-US" dirty="0">
                <a:latin typeface="Times New Roman" panose="02020603050405020304" pitchFamily="18" charset="0"/>
                <a:ea typeface="楷体" panose="02010609060101010101" pitchFamily="49" charset="-122"/>
              </a:rPr>
              <a:t>文件</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找到</a:t>
            </a:r>
            <a:r>
              <a:rPr lang="en-US" altLang="zh-CN" dirty="0">
                <a:latin typeface="Times New Roman" panose="02020603050405020304" pitchFamily="18" charset="0"/>
                <a:ea typeface="楷体" panose="02010609060101010101" pitchFamily="49" charset="-122"/>
              </a:rPr>
              <a:t>CC=</a:t>
            </a:r>
            <a:r>
              <a:rPr lang="en-US" altLang="zh-CN" dirty="0" err="1">
                <a:latin typeface="Times New Roman" panose="02020603050405020304" pitchFamily="18" charset="0"/>
                <a:ea typeface="楷体" panose="02010609060101010101" pitchFamily="49" charset="-122"/>
              </a:rPr>
              <a:t>gcc</a:t>
            </a:r>
            <a:r>
              <a:rPr lang="zh-CN" altLang="en-US" dirty="0">
                <a:latin typeface="Times New Roman" panose="02020603050405020304" pitchFamily="18" charset="0"/>
                <a:ea typeface="楷体" panose="02010609060101010101" pitchFamily="49" charset="-122"/>
              </a:rPr>
              <a:t>，将其改成</a:t>
            </a:r>
            <a:r>
              <a:rPr lang="en-US" altLang="zh-CN" dirty="0">
                <a:latin typeface="Times New Roman" panose="02020603050405020304" pitchFamily="18" charset="0"/>
                <a:ea typeface="楷体" panose="02010609060101010101" pitchFamily="49" charset="-122"/>
              </a:rPr>
              <a:t>CC = arm-</a:t>
            </a:r>
            <a:r>
              <a:rPr lang="en-US" altLang="zh-CN" dirty="0" err="1">
                <a:latin typeface="Times New Roman" panose="02020603050405020304" pitchFamily="18" charset="0"/>
                <a:ea typeface="楷体" panose="02010609060101010101" pitchFamily="49" charset="-122"/>
              </a:rPr>
              <a:t>linux</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gcc</a:t>
            </a:r>
            <a:r>
              <a:rPr lang="zh-CN" altLang="en-US" dirty="0">
                <a:latin typeface="Times New Roman" panose="02020603050405020304" pitchFamily="18" charset="0"/>
                <a:ea typeface="楷体" panose="02010609060101010101" pitchFamily="49" charset="-122"/>
              </a:rPr>
              <a:t>，再找到</a:t>
            </a:r>
            <a:r>
              <a:rPr lang="en-US" altLang="zh-CN" dirty="0">
                <a:latin typeface="Times New Roman" panose="02020603050405020304" pitchFamily="18" charset="0"/>
                <a:ea typeface="楷体" panose="02010609060101010101" pitchFamily="49" charset="-122"/>
              </a:rPr>
              <a:t>CPP = </a:t>
            </a:r>
            <a:r>
              <a:rPr lang="en-US" altLang="zh-CN" dirty="0" err="1">
                <a:latin typeface="Times New Roman" panose="02020603050405020304" pitchFamily="18" charset="0"/>
                <a:ea typeface="楷体" panose="02010609060101010101" pitchFamily="49" charset="-122"/>
              </a:rPr>
              <a:t>gcc</a:t>
            </a:r>
            <a:r>
              <a:rPr lang="en-US" altLang="zh-CN" dirty="0">
                <a:latin typeface="Times New Roman" panose="02020603050405020304" pitchFamily="18" charset="0"/>
                <a:ea typeface="楷体" panose="02010609060101010101" pitchFamily="49" charset="-122"/>
              </a:rPr>
              <a:t> –E</a:t>
            </a:r>
            <a:r>
              <a:rPr lang="zh-CN" altLang="en-US" dirty="0">
                <a:latin typeface="Times New Roman" panose="02020603050405020304" pitchFamily="18" charset="0"/>
                <a:ea typeface="楷体" panose="02010609060101010101" pitchFamily="49" charset="-122"/>
              </a:rPr>
              <a:t>，将其改成</a:t>
            </a:r>
            <a:r>
              <a:rPr lang="en-US" altLang="zh-CN" dirty="0">
                <a:latin typeface="Times New Roman" panose="02020603050405020304" pitchFamily="18" charset="0"/>
                <a:ea typeface="楷体" panose="02010609060101010101" pitchFamily="49" charset="-122"/>
              </a:rPr>
              <a:t>CPP = arm-</a:t>
            </a:r>
            <a:r>
              <a:rPr lang="en-US" altLang="zh-CN" dirty="0" err="1">
                <a:latin typeface="Times New Roman" panose="02020603050405020304" pitchFamily="18" charset="0"/>
                <a:ea typeface="楷体" panose="02010609060101010101" pitchFamily="49" charset="-122"/>
              </a:rPr>
              <a:t>linux</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gcc</a:t>
            </a:r>
            <a:r>
              <a:rPr lang="en-US" altLang="zh-CN" dirty="0">
                <a:latin typeface="Times New Roman" panose="02020603050405020304" pitchFamily="18" charset="0"/>
                <a:ea typeface="楷体" panose="02010609060101010101" pitchFamily="49" charset="-122"/>
              </a:rPr>
              <a:t> –E</a:t>
            </a:r>
            <a:r>
              <a:rPr lang="zh-CN" altLang="en-US" dirty="0">
                <a:latin typeface="Times New Roman" panose="02020603050405020304" pitchFamily="18" charset="0"/>
                <a:ea typeface="楷体" panose="02010609060101010101" pitchFamily="49" charset="-122"/>
              </a:rPr>
              <a:t>，并保存退出。</a:t>
            </a:r>
            <a:endParaRPr lang="en-US" altLang="zh-CN" dirty="0">
              <a:latin typeface="Times New Roman" panose="02020603050405020304" pitchFamily="18" charset="0"/>
              <a:ea typeface="楷体" panose="02010609060101010101" pitchFamily="49" charset="-122"/>
            </a:endParaRPr>
          </a:p>
          <a:p>
            <a:pPr marL="0" indent="0" algn="just">
              <a:lnSpc>
                <a:spcPct val="150000"/>
              </a:lnSpc>
              <a:buNone/>
            </a:pP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、在</a:t>
            </a:r>
            <a:r>
              <a:rPr lang="en-US" altLang="zh-CN" dirty="0" err="1">
                <a:latin typeface="Times New Roman" panose="02020603050405020304" pitchFamily="18" charset="0"/>
                <a:ea typeface="楷体" panose="02010609060101010101" pitchFamily="49" charset="-122"/>
              </a:rPr>
              <a:t>src</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找到</a:t>
            </a:r>
            <a:r>
              <a:rPr lang="en-US" altLang="zh-CN" dirty="0" err="1">
                <a:latin typeface="Times New Roman" panose="02020603050405020304" pitchFamily="18" charset="0"/>
                <a:ea typeface="楷体" panose="02010609060101010101" pitchFamily="49" charset="-122"/>
              </a:rPr>
              <a:t>define.h</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使用</a:t>
            </a:r>
            <a:r>
              <a:rPr lang="en-US" altLang="zh-CN" dirty="0">
                <a:latin typeface="Times New Roman" panose="02020603050405020304" pitchFamily="18" charset="0"/>
                <a:ea typeface="楷体" panose="02010609060101010101" pitchFamily="49" charset="-122"/>
              </a:rPr>
              <a:t>vim </a:t>
            </a:r>
            <a:r>
              <a:rPr lang="zh-CN" altLang="en-US" dirty="0">
                <a:latin typeface="Times New Roman" panose="02020603050405020304" pitchFamily="18" charset="0"/>
                <a:ea typeface="楷体" panose="02010609060101010101" pitchFamily="49" charset="-122"/>
              </a:rPr>
              <a:t>编辑</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修改路径为  </a:t>
            </a:r>
            <a:r>
              <a:rPr lang="en-US" altLang="zh-CN" dirty="0">
                <a:latin typeface="Times New Roman" panose="02020603050405020304" pitchFamily="18" charset="0"/>
                <a:ea typeface="楷体" panose="02010609060101010101" pitchFamily="49" charset="-122"/>
              </a:rPr>
              <a:t>#define SERVER_ROOT "/home/</a:t>
            </a:r>
            <a:r>
              <a:rPr lang="en-US" altLang="zh-CN" dirty="0" err="1">
                <a:latin typeface="Times New Roman" panose="02020603050405020304" pitchFamily="18" charset="0"/>
                <a:ea typeface="楷体" panose="02010609060101010101" pitchFamily="49" charset="-122"/>
              </a:rPr>
              <a:t>chris</a:t>
            </a:r>
            <a:r>
              <a:rPr lang="en-US" altLang="zh-CN" dirty="0">
                <a:latin typeface="Times New Roman" panose="02020603050405020304" pitchFamily="18" charset="0"/>
                <a:ea typeface="楷体" panose="02010609060101010101" pitchFamily="49" charset="-122"/>
              </a:rPr>
              <a:t>/examples/boa"</a:t>
            </a:r>
            <a:endParaRPr lang="zh-CN" altLang="en-US" dirty="0">
              <a:latin typeface="Times New Roman" panose="02020603050405020304" pitchFamily="18" charset="0"/>
              <a:ea typeface="楷体" panose="02010609060101010101" pitchFamily="49" charset="-122"/>
            </a:endParaRPr>
          </a:p>
          <a:p>
            <a:pPr marL="0" indent="0" algn="just">
              <a:lnSpc>
                <a:spcPct val="150000"/>
              </a:lnSpc>
              <a:buNone/>
            </a:pPr>
            <a:r>
              <a:rPr lang="en-US" altLang="zh-CN" dirty="0">
                <a:latin typeface="Times New Roman" panose="02020603050405020304" pitchFamily="18" charset="0"/>
                <a:ea typeface="楷体" panose="02010609060101010101" pitchFamily="49" charset="-122"/>
              </a:rPr>
              <a:t>5</a:t>
            </a:r>
            <a:r>
              <a:rPr lang="zh-CN" altLang="en-US" dirty="0">
                <a:latin typeface="Times New Roman" panose="02020603050405020304" pitchFamily="18" charset="0"/>
                <a:ea typeface="楷体" panose="02010609060101010101" pitchFamily="49" charset="-122"/>
              </a:rPr>
              <a:t>、交叉编译</a:t>
            </a:r>
            <a:r>
              <a:rPr lang="en-US" altLang="zh-CN" dirty="0">
                <a:latin typeface="Times New Roman" panose="02020603050405020304" pitchFamily="18" charset="0"/>
                <a:ea typeface="楷体" panose="02010609060101010101" pitchFamily="49" charset="-122"/>
              </a:rPr>
              <a:t>make</a:t>
            </a:r>
            <a:r>
              <a:rPr lang="zh-CN" altLang="en-US" dirty="0">
                <a:latin typeface="Times New Roman" panose="02020603050405020304" pitchFamily="18" charset="0"/>
                <a:ea typeface="楷体" panose="02010609060101010101" pitchFamily="49" charset="-122"/>
              </a:rPr>
              <a:t>，得到的可执行程序为</a:t>
            </a:r>
            <a:r>
              <a:rPr lang="en-US" altLang="zh-CN" dirty="0">
                <a:latin typeface="Times New Roman" panose="02020603050405020304" pitchFamily="18" charset="0"/>
                <a:ea typeface="楷体" panose="02010609060101010101" pitchFamily="49" charset="-122"/>
              </a:rPr>
              <a:t>boa</a:t>
            </a:r>
            <a:r>
              <a:rPr lang="zh-CN" altLang="en-US" dirty="0">
                <a:latin typeface="Times New Roman" panose="02020603050405020304" pitchFamily="18" charset="0"/>
                <a:ea typeface="楷体" panose="02010609060101010101" pitchFamily="49" charset="-122"/>
              </a:rPr>
              <a:t>，将调试信息剥去，得到的最后程序只有约</a:t>
            </a:r>
            <a:r>
              <a:rPr lang="en-US" altLang="zh-CN" dirty="0">
                <a:latin typeface="Times New Roman" panose="02020603050405020304" pitchFamily="18" charset="0"/>
                <a:ea typeface="楷体" panose="02010609060101010101" pitchFamily="49" charset="-122"/>
              </a:rPr>
              <a:t>60KB</a:t>
            </a:r>
            <a:r>
              <a:rPr lang="zh-CN" altLang="en-US" dirty="0">
                <a:latin typeface="Times New Roman" panose="02020603050405020304" pitchFamily="18" charset="0"/>
                <a:ea typeface="楷体" panose="02010609060101010101" pitchFamily="49" charset="-122"/>
              </a:rPr>
              <a:t>大小</a:t>
            </a:r>
            <a:r>
              <a:rPr lang="en-US" altLang="zh-CN" dirty="0">
                <a:latin typeface="Times New Roman" panose="02020603050405020304" pitchFamily="18" charset="0"/>
                <a:ea typeface="楷体" panose="02010609060101010101" pitchFamily="49" charset="-122"/>
              </a:rPr>
              <a:t>:arm-</a:t>
            </a:r>
            <a:r>
              <a:rPr lang="en-US" altLang="zh-CN" dirty="0" err="1">
                <a:latin typeface="Times New Roman" panose="02020603050405020304" pitchFamily="18" charset="0"/>
                <a:ea typeface="楷体" panose="02010609060101010101" pitchFamily="49" charset="-122"/>
              </a:rPr>
              <a:t>linux</a:t>
            </a:r>
            <a:r>
              <a:rPr lang="en-US" altLang="zh-CN" dirty="0">
                <a:latin typeface="Times New Roman" panose="02020603050405020304" pitchFamily="18" charset="0"/>
                <a:ea typeface="楷体" panose="02010609060101010101" pitchFamily="49" charset="-122"/>
              </a:rPr>
              <a:t>-strip boa</a:t>
            </a:r>
          </a:p>
          <a:p>
            <a:pPr marL="0" indent="0" algn="just">
              <a:lnSpc>
                <a:spcPct val="150000"/>
              </a:lnSpc>
              <a:buNone/>
            </a:pPr>
            <a:r>
              <a:rPr lang="en-US" altLang="zh-CN" dirty="0">
                <a:latin typeface="Times New Roman" panose="02020603050405020304" pitchFamily="18" charset="0"/>
                <a:ea typeface="楷体" panose="02010609060101010101" pitchFamily="49" charset="-122"/>
              </a:rPr>
              <a:t>6</a:t>
            </a:r>
            <a:r>
              <a:rPr lang="zh-CN" altLang="en-US" dirty="0">
                <a:latin typeface="Times New Roman" panose="02020603050405020304" pitchFamily="18" charset="0"/>
                <a:ea typeface="楷体" panose="02010609060101010101" pitchFamily="49" charset="-122"/>
              </a:rPr>
              <a:t>、将编译好的程序放入根文件系统的</a:t>
            </a:r>
            <a:r>
              <a:rPr lang="en-US" altLang="zh-CN" dirty="0">
                <a:latin typeface="Times New Roman" panose="02020603050405020304" pitchFamily="18" charset="0"/>
                <a:ea typeface="楷体" panose="02010609060101010101" pitchFamily="49" charset="-122"/>
              </a:rPr>
              <a:t>/bin</a:t>
            </a:r>
            <a:r>
              <a:rPr lang="zh-CN" altLang="en-US" dirty="0">
                <a:latin typeface="Times New Roman" panose="02020603050405020304" pitchFamily="18" charset="0"/>
                <a:ea typeface="楷体" panose="02010609060101010101" pitchFamily="49" charset="-122"/>
              </a:rPr>
              <a:t>目录下。</a:t>
            </a:r>
          </a:p>
        </p:txBody>
      </p:sp>
    </p:spTree>
  </p:cSld>
  <p:clrMapOvr>
    <a:masterClrMapping/>
  </p:clrMapOvr>
  <p:transition spd="med">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出错信息处理（</a:t>
            </a:r>
            <a:r>
              <a:rPr lang="en-US" altLang="zh-CN" dirty="0"/>
              <a:t>1</a:t>
            </a:r>
            <a:r>
              <a:rPr lang="zh-CN" altLang="en-US" dirty="0"/>
              <a:t>）</a:t>
            </a:r>
          </a:p>
        </p:txBody>
      </p:sp>
      <p:sp>
        <p:nvSpPr>
          <p:cNvPr id="3" name="内容占位符 2"/>
          <p:cNvSpPr>
            <a:spLocks noGrp="1"/>
          </p:cNvSpPr>
          <p:nvPr>
            <p:ph idx="1"/>
          </p:nvPr>
        </p:nvSpPr>
        <p:spPr>
          <a:xfrm>
            <a:off x="263524" y="878319"/>
            <a:ext cx="5100955" cy="5718907"/>
          </a:xfrm>
        </p:spPr>
        <p:txBody>
          <a:bodyPr>
            <a:normAutofit lnSpcReduction="10000"/>
          </a:bodyPr>
          <a:lstStyle/>
          <a:p>
            <a:pPr marL="0" indent="0">
              <a:buNone/>
            </a:pPr>
            <a:r>
              <a:rPr lang="en-US" altLang="zh-CN" sz="1600" dirty="0"/>
              <a:t>BOA</a:t>
            </a:r>
            <a:r>
              <a:rPr lang="zh-CN" altLang="en-US" sz="1600" dirty="0"/>
              <a:t>安装过程中，会出现较多错误，处理如下：</a:t>
            </a:r>
            <a:endParaRPr lang="en-US" altLang="zh-CN" sz="1600" dirty="0"/>
          </a:p>
          <a:p>
            <a:pPr marL="0" indent="0">
              <a:buNone/>
            </a:pPr>
            <a:r>
              <a:rPr lang="zh-CN" altLang="en-US" sz="1600" dirty="0">
                <a:latin typeface="华文楷体" panose="02010600040101010101" pitchFamily="2" charset="-122"/>
                <a:ea typeface="华文楷体" panose="02010600040101010101" pitchFamily="2" charset="-122"/>
              </a:rPr>
              <a:t>错误</a:t>
            </a:r>
            <a:r>
              <a:rPr lang="en-US" altLang="zh-CN" sz="1600" dirty="0"/>
              <a:t>1</a:t>
            </a:r>
            <a:r>
              <a:rPr lang="zh-CN" altLang="en-US" sz="1600" dirty="0"/>
              <a:t>、</a:t>
            </a:r>
            <a:r>
              <a:rPr lang="en-US" altLang="zh-CN" sz="1600" dirty="0"/>
              <a:t>home/</a:t>
            </a:r>
            <a:r>
              <a:rPr lang="en-US" altLang="zh-CN" sz="1600" dirty="0" err="1"/>
              <a:t>chris</a:t>
            </a:r>
            <a:r>
              <a:rPr lang="en-US" altLang="zh-CN" sz="1600" dirty="0"/>
              <a:t>/boa/</a:t>
            </a:r>
            <a:r>
              <a:rPr lang="en-US" altLang="zh-CN" sz="1600" dirty="0" err="1"/>
              <a:t>src</a:t>
            </a:r>
            <a:r>
              <a:rPr lang="en-US" altLang="zh-CN" sz="1600" dirty="0"/>
              <a:t># make</a:t>
            </a:r>
          </a:p>
          <a:p>
            <a:pPr marL="0" indent="0">
              <a:buNone/>
            </a:pPr>
            <a:r>
              <a:rPr lang="en-US" altLang="zh-CN" sz="1600" dirty="0" err="1"/>
              <a:t>yacc</a:t>
            </a:r>
            <a:r>
              <a:rPr lang="en-US" altLang="zh-CN" sz="1600" dirty="0"/>
              <a:t> -d </a:t>
            </a:r>
            <a:r>
              <a:rPr lang="en-US" altLang="zh-CN" sz="1600" dirty="0" err="1"/>
              <a:t>boa_grammar.y</a:t>
            </a:r>
            <a:endParaRPr lang="en-US" altLang="zh-CN" sz="1600" dirty="0"/>
          </a:p>
          <a:p>
            <a:pPr marL="0" indent="0">
              <a:buNone/>
            </a:pPr>
            <a:r>
              <a:rPr lang="en-US" altLang="zh-CN" sz="1600" dirty="0"/>
              <a:t>make: </a:t>
            </a:r>
            <a:r>
              <a:rPr lang="en-US" altLang="zh-CN" sz="1600" dirty="0" err="1"/>
              <a:t>yacc</a:t>
            </a:r>
            <a:r>
              <a:rPr lang="en-US" altLang="zh-CN" sz="1600" dirty="0"/>
              <a:t>: Command not found</a:t>
            </a:r>
          </a:p>
          <a:p>
            <a:pPr marL="0" indent="0">
              <a:buNone/>
            </a:pPr>
            <a:r>
              <a:rPr lang="en-US" altLang="zh-CN" sz="1600" dirty="0"/>
              <a:t>make: *** [</a:t>
            </a:r>
            <a:r>
              <a:rPr lang="en-US" altLang="zh-CN" sz="1600" dirty="0" err="1"/>
              <a:t>y.tab.c</a:t>
            </a:r>
            <a:r>
              <a:rPr lang="en-US" altLang="zh-CN" sz="1600" dirty="0"/>
              <a:t>] Error 127</a:t>
            </a:r>
          </a:p>
          <a:p>
            <a:pPr marL="0" indent="0">
              <a:buNone/>
            </a:pPr>
            <a:r>
              <a:rPr lang="zh-CN" altLang="en-US" sz="1600" dirty="0">
                <a:solidFill>
                  <a:srgbClr val="FF0000"/>
                </a:solidFill>
              </a:rPr>
              <a:t>解决方法：</a:t>
            </a:r>
          </a:p>
          <a:p>
            <a:pPr marL="0" indent="0">
              <a:buNone/>
            </a:pPr>
            <a:r>
              <a:rPr lang="en-US" altLang="zh-CN" sz="1600" dirty="0"/>
              <a:t>home/</a:t>
            </a:r>
            <a:r>
              <a:rPr lang="en-US" altLang="zh-CN" sz="1600" dirty="0" err="1"/>
              <a:t>chris</a:t>
            </a:r>
            <a:r>
              <a:rPr lang="en-US" altLang="zh-CN" sz="1600" dirty="0"/>
              <a:t>/boa/</a:t>
            </a:r>
            <a:r>
              <a:rPr lang="en-US" altLang="zh-CN" sz="1600" dirty="0" err="1"/>
              <a:t>src</a:t>
            </a:r>
            <a:r>
              <a:rPr lang="en-US" altLang="zh-CN" sz="1600" dirty="0"/>
              <a:t> </a:t>
            </a:r>
            <a:r>
              <a:rPr lang="en-US" altLang="zh-CN" sz="1600" dirty="0">
                <a:solidFill>
                  <a:srgbClr val="FF0000"/>
                </a:solidFill>
              </a:rPr>
              <a:t># apt-get install bison</a:t>
            </a:r>
          </a:p>
          <a:p>
            <a:pPr marL="0" indent="0">
              <a:buNone/>
            </a:pPr>
            <a:r>
              <a:rPr lang="zh-CN" altLang="en-US" sz="1600" dirty="0">
                <a:latin typeface="华文楷体" panose="02010600040101010101" pitchFamily="2" charset="-122"/>
                <a:ea typeface="华文楷体" panose="02010600040101010101" pitchFamily="2" charset="-122"/>
              </a:rPr>
              <a:t>错误</a:t>
            </a:r>
            <a:r>
              <a:rPr lang="en-US" altLang="zh-CN" sz="1600" dirty="0"/>
              <a:t>2</a:t>
            </a:r>
            <a:r>
              <a:rPr lang="zh-CN" altLang="en-US" sz="1600" dirty="0"/>
              <a:t>、</a:t>
            </a:r>
          </a:p>
          <a:p>
            <a:pPr marL="0" indent="0">
              <a:buNone/>
            </a:pPr>
            <a:r>
              <a:rPr lang="en-US" altLang="zh-CN" sz="1600" dirty="0"/>
              <a:t>home/</a:t>
            </a:r>
            <a:r>
              <a:rPr lang="en-US" altLang="zh-CN" sz="1600" dirty="0" err="1"/>
              <a:t>chris</a:t>
            </a:r>
            <a:r>
              <a:rPr lang="en-US" altLang="zh-CN" sz="1600" dirty="0"/>
              <a:t>/boa/</a:t>
            </a:r>
            <a:r>
              <a:rPr lang="en-US" altLang="zh-CN" sz="1600" dirty="0" err="1"/>
              <a:t>src</a:t>
            </a:r>
            <a:r>
              <a:rPr lang="en-US" altLang="zh-CN" sz="1600" dirty="0"/>
              <a:t># make </a:t>
            </a:r>
          </a:p>
          <a:p>
            <a:pPr marL="0" indent="0">
              <a:buNone/>
            </a:pPr>
            <a:r>
              <a:rPr lang="en-US" altLang="zh-CN" sz="1600" dirty="0"/>
              <a:t>lex </a:t>
            </a:r>
            <a:r>
              <a:rPr lang="en-US" altLang="zh-CN" sz="1600" dirty="0" err="1"/>
              <a:t>boa_lexer.l</a:t>
            </a:r>
            <a:endParaRPr lang="en-US" altLang="zh-CN" sz="1600" dirty="0"/>
          </a:p>
          <a:p>
            <a:pPr marL="0" indent="0">
              <a:buNone/>
            </a:pPr>
            <a:r>
              <a:rPr lang="en-US" altLang="zh-CN" sz="1600" dirty="0"/>
              <a:t>make: lex: Command not found</a:t>
            </a:r>
          </a:p>
          <a:p>
            <a:pPr marL="0" indent="0">
              <a:buNone/>
            </a:pPr>
            <a:r>
              <a:rPr lang="en-US" altLang="zh-CN" sz="1600" dirty="0"/>
              <a:t>make: *** [</a:t>
            </a:r>
            <a:r>
              <a:rPr lang="en-US" altLang="zh-CN" sz="1600" dirty="0" err="1"/>
              <a:t>lex.yy.c</a:t>
            </a:r>
            <a:r>
              <a:rPr lang="en-US" altLang="zh-CN" sz="1600" dirty="0"/>
              <a:t>] Error 127</a:t>
            </a:r>
          </a:p>
          <a:p>
            <a:pPr marL="0" indent="0">
              <a:buNone/>
            </a:pPr>
            <a:r>
              <a:rPr lang="zh-CN" altLang="en-US" sz="1600" dirty="0">
                <a:solidFill>
                  <a:srgbClr val="FF0000"/>
                </a:solidFill>
              </a:rPr>
              <a:t>解决方法：</a:t>
            </a:r>
          </a:p>
          <a:p>
            <a:pPr marL="0" indent="0">
              <a:buNone/>
            </a:pPr>
            <a:r>
              <a:rPr lang="en-US" altLang="zh-CN" sz="1600" dirty="0"/>
              <a:t>home/</a:t>
            </a:r>
            <a:r>
              <a:rPr lang="en-US" altLang="zh-CN" sz="1600" dirty="0" err="1"/>
              <a:t>chris</a:t>
            </a:r>
            <a:r>
              <a:rPr lang="en-US" altLang="zh-CN" sz="1600" dirty="0"/>
              <a:t>/boa/</a:t>
            </a:r>
            <a:r>
              <a:rPr lang="en-US" altLang="zh-CN" sz="1600" dirty="0" err="1"/>
              <a:t>src</a:t>
            </a:r>
            <a:r>
              <a:rPr lang="en-US" altLang="zh-CN" sz="1600" dirty="0"/>
              <a:t> </a:t>
            </a:r>
            <a:r>
              <a:rPr lang="en-US" altLang="zh-CN" sz="1600" dirty="0">
                <a:solidFill>
                  <a:srgbClr val="FF0000"/>
                </a:solidFill>
              </a:rPr>
              <a:t># apt-get install flex</a:t>
            </a:r>
          </a:p>
        </p:txBody>
      </p:sp>
      <p:sp>
        <p:nvSpPr>
          <p:cNvPr id="5" name="文本框 4"/>
          <p:cNvSpPr txBox="1"/>
          <p:nvPr/>
        </p:nvSpPr>
        <p:spPr>
          <a:xfrm>
            <a:off x="5168053" y="1332175"/>
            <a:ext cx="6485466" cy="4193649"/>
          </a:xfrm>
          <a:prstGeom prst="rect">
            <a:avLst/>
          </a:prstGeom>
          <a:noFill/>
        </p:spPr>
        <p:txBody>
          <a:bodyPr wrap="square">
            <a:spAutoFit/>
          </a:bodyPr>
          <a:lstStyle/>
          <a:p>
            <a:pPr eaLnBrk="1" hangingPunct="1">
              <a:lnSpc>
                <a:spcPct val="150000"/>
              </a:lnSpc>
              <a:spcBef>
                <a:spcPct val="20000"/>
              </a:spcBef>
            </a:pPr>
            <a:r>
              <a:rPr lang="zh-CN" altLang="en-US" sz="1600" dirty="0">
                <a:latin typeface="华文楷体" panose="02010600040101010101" pitchFamily="2" charset="-122"/>
                <a:ea typeface="华文楷体" panose="02010600040101010101" pitchFamily="2" charset="-122"/>
              </a:rPr>
              <a:t>错误</a:t>
            </a:r>
            <a:r>
              <a:rPr lang="en-US" altLang="zh-CN" sz="1600" dirty="0">
                <a:latin typeface="华文楷体" panose="02010600040101010101" pitchFamily="2" charset="-122"/>
                <a:ea typeface="华文楷体" panose="02010600040101010101" pitchFamily="2" charset="-122"/>
              </a:rPr>
              <a:t>3</a:t>
            </a:r>
            <a:r>
              <a:rPr lang="zh-CN" altLang="en-US" sz="1600" dirty="0">
                <a:latin typeface="华文楷体" panose="02010600040101010101" pitchFamily="2" charset="-122"/>
                <a:ea typeface="华文楷体" panose="02010600040101010101" pitchFamily="2" charset="-122"/>
              </a:rPr>
              <a:t>：</a:t>
            </a:r>
          </a:p>
          <a:p>
            <a:pPr eaLnBrk="1" hangingPunct="1">
              <a:lnSpc>
                <a:spcPct val="150000"/>
              </a:lnSpc>
              <a:spcBef>
                <a:spcPct val="20000"/>
              </a:spcBef>
            </a:pPr>
            <a:r>
              <a:rPr lang="en-US" altLang="zh-CN" sz="1600" dirty="0">
                <a:latin typeface="华文楷体" panose="02010600040101010101" pitchFamily="2" charset="-122"/>
                <a:ea typeface="华文楷体" panose="02010600040101010101" pitchFamily="2" charset="-122"/>
              </a:rPr>
              <a:t>/home/</a:t>
            </a:r>
            <a:r>
              <a:rPr lang="en-US" altLang="zh-CN" sz="1600" dirty="0" err="1">
                <a:latin typeface="华文楷体" panose="02010600040101010101" pitchFamily="2" charset="-122"/>
                <a:ea typeface="华文楷体" panose="02010600040101010101" pitchFamily="2" charset="-122"/>
              </a:rPr>
              <a:t>chris</a:t>
            </a:r>
            <a:r>
              <a:rPr lang="en-US" altLang="zh-CN" sz="1600" dirty="0">
                <a:latin typeface="华文楷体" panose="02010600040101010101" pitchFamily="2" charset="-122"/>
                <a:ea typeface="华文楷体" panose="02010600040101010101" pitchFamily="2" charset="-122"/>
              </a:rPr>
              <a:t>/boa/</a:t>
            </a:r>
            <a:r>
              <a:rPr lang="en-US" altLang="zh-CN" sz="1600" dirty="0" err="1">
                <a:latin typeface="华文楷体" panose="02010600040101010101" pitchFamily="2" charset="-122"/>
                <a:ea typeface="华文楷体" panose="02010600040101010101" pitchFamily="2" charset="-122"/>
              </a:rPr>
              <a:t>src</a:t>
            </a:r>
            <a:r>
              <a:rPr lang="en-US" altLang="zh-CN" sz="1600" dirty="0">
                <a:latin typeface="华文楷体" panose="02010600040101010101" pitchFamily="2" charset="-122"/>
                <a:ea typeface="华文楷体" panose="02010600040101010101" pitchFamily="2" charset="-122"/>
              </a:rPr>
              <a:t># make</a:t>
            </a:r>
          </a:p>
          <a:p>
            <a:pPr eaLnBrk="1" hangingPunct="1">
              <a:lnSpc>
                <a:spcPct val="150000"/>
              </a:lnSpc>
              <a:spcBef>
                <a:spcPct val="20000"/>
              </a:spcBef>
            </a:pPr>
            <a:r>
              <a:rPr lang="en-US" altLang="zh-CN" sz="1600" dirty="0">
                <a:latin typeface="华文楷体" panose="02010600040101010101" pitchFamily="2" charset="-122"/>
                <a:ea typeface="华文楷体" panose="02010600040101010101" pitchFamily="2" charset="-122"/>
              </a:rPr>
              <a:t>arm-</a:t>
            </a:r>
            <a:r>
              <a:rPr lang="en-US" altLang="zh-CN" sz="1600" dirty="0" err="1">
                <a:latin typeface="华文楷体" panose="02010600040101010101" pitchFamily="2" charset="-122"/>
                <a:ea typeface="华文楷体" panose="02010600040101010101" pitchFamily="2" charset="-122"/>
              </a:rPr>
              <a:t>linux</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gcc</a:t>
            </a:r>
            <a:r>
              <a:rPr lang="en-US" altLang="zh-CN" sz="1600" dirty="0">
                <a:latin typeface="华文楷体" panose="02010600040101010101" pitchFamily="2" charset="-122"/>
                <a:ea typeface="华文楷体" panose="02010600040101010101" pitchFamily="2" charset="-122"/>
              </a:rPr>
              <a:t>  -g -O2 -pipe -Wall -I.   -c -o </a:t>
            </a:r>
            <a:r>
              <a:rPr lang="en-US" altLang="zh-CN" sz="1600" dirty="0" err="1">
                <a:latin typeface="华文楷体" panose="02010600040101010101" pitchFamily="2" charset="-122"/>
                <a:ea typeface="华文楷体" panose="02010600040101010101" pitchFamily="2" charset="-122"/>
              </a:rPr>
              <a:t>boa.o</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boa.c</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spcBef>
                <a:spcPct val="20000"/>
              </a:spcBef>
            </a:pPr>
            <a:r>
              <a:rPr lang="en-US" altLang="zh-CN" sz="1600" dirty="0">
                <a:latin typeface="华文楷体" panose="02010600040101010101" pitchFamily="2" charset="-122"/>
                <a:ea typeface="华文楷体" panose="02010600040101010101" pitchFamily="2" charset="-122"/>
              </a:rPr>
              <a:t>arm-</a:t>
            </a:r>
            <a:r>
              <a:rPr lang="en-US" altLang="zh-CN" sz="1600" dirty="0" err="1">
                <a:latin typeface="华文楷体" panose="02010600040101010101" pitchFamily="2" charset="-122"/>
                <a:ea typeface="华文楷体" panose="02010600040101010101" pitchFamily="2" charset="-122"/>
              </a:rPr>
              <a:t>linux</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gcc</a:t>
            </a:r>
            <a:r>
              <a:rPr lang="en-US" altLang="zh-CN" sz="1600" dirty="0">
                <a:latin typeface="华文楷体" panose="02010600040101010101" pitchFamily="2" charset="-122"/>
                <a:ea typeface="华文楷体" panose="02010600040101010101" pitchFamily="2" charset="-122"/>
              </a:rPr>
              <a:t>  -g -O2 -pipe -Wall -I.   -c -o </a:t>
            </a:r>
            <a:r>
              <a:rPr lang="en-US" altLang="zh-CN" sz="1600" dirty="0" err="1">
                <a:latin typeface="华文楷体" panose="02010600040101010101" pitchFamily="2" charset="-122"/>
                <a:ea typeface="华文楷体" panose="02010600040101010101" pitchFamily="2" charset="-122"/>
              </a:rPr>
              <a:t>util.o</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util.c</a:t>
            </a:r>
            <a:r>
              <a:rPr lang="en-US" altLang="zh-CN" sz="1600" dirty="0">
                <a:latin typeface="华文楷体" panose="02010600040101010101" pitchFamily="2" charset="-122"/>
                <a:ea typeface="华文楷体" panose="02010600040101010101" pitchFamily="2" charset="-122"/>
              </a:rPr>
              <a:t> make: *** [</a:t>
            </a:r>
            <a:r>
              <a:rPr lang="en-US" altLang="zh-CN" sz="1600" dirty="0" err="1">
                <a:latin typeface="华文楷体" panose="02010600040101010101" pitchFamily="2" charset="-122"/>
                <a:ea typeface="华文楷体" panose="02010600040101010101" pitchFamily="2" charset="-122"/>
              </a:rPr>
              <a:t>util.o</a:t>
            </a:r>
            <a:r>
              <a:rPr lang="en-US" altLang="zh-CN" sz="1600" dirty="0">
                <a:latin typeface="华文楷体" panose="02010600040101010101" pitchFamily="2" charset="-122"/>
                <a:ea typeface="华文楷体" panose="02010600040101010101" pitchFamily="2" charset="-122"/>
              </a:rPr>
              <a:t>] Error 1</a:t>
            </a:r>
          </a:p>
          <a:p>
            <a:pPr eaLnBrk="1" hangingPunct="1">
              <a:lnSpc>
                <a:spcPct val="150000"/>
              </a:lnSpc>
              <a:spcBef>
                <a:spcPct val="20000"/>
              </a:spcBef>
            </a:pPr>
            <a:r>
              <a:rPr lang="zh-CN" altLang="en-US" sz="1600" dirty="0">
                <a:solidFill>
                  <a:srgbClr val="FF0000"/>
                </a:solidFill>
                <a:latin typeface="华文楷体" panose="02010600040101010101" pitchFamily="2" charset="-122"/>
                <a:ea typeface="华文楷体" panose="02010600040101010101" pitchFamily="2" charset="-122"/>
              </a:rPr>
              <a:t>解决方法：</a:t>
            </a:r>
          </a:p>
          <a:p>
            <a:pPr eaLnBrk="1" hangingPunct="1">
              <a:lnSpc>
                <a:spcPct val="150000"/>
              </a:lnSpc>
              <a:spcBef>
                <a:spcPct val="20000"/>
              </a:spcBef>
            </a:pPr>
            <a:r>
              <a:rPr lang="zh-CN" altLang="en-US" sz="1600" dirty="0">
                <a:solidFill>
                  <a:srgbClr val="FF0000"/>
                </a:solidFill>
                <a:latin typeface="华文楷体" panose="02010600040101010101" pitchFamily="2" charset="-122"/>
                <a:ea typeface="华文楷体" panose="02010600040101010101" pitchFamily="2" charset="-122"/>
              </a:rPr>
              <a:t>修改 </a:t>
            </a:r>
            <a:r>
              <a:rPr lang="en-US" altLang="zh-CN" sz="1600" dirty="0" err="1">
                <a:solidFill>
                  <a:srgbClr val="FF0000"/>
                </a:solidFill>
                <a:latin typeface="华文楷体" panose="02010600040101010101" pitchFamily="2" charset="-122"/>
                <a:ea typeface="华文楷体" panose="02010600040101010101" pitchFamily="2" charset="-122"/>
              </a:rPr>
              <a:t>src</a:t>
            </a:r>
            <a:r>
              <a:rPr lang="en-US" altLang="zh-CN" sz="1600" dirty="0">
                <a:solidFill>
                  <a:srgbClr val="FF0000"/>
                </a:solidFill>
                <a:latin typeface="华文楷体" panose="02010600040101010101" pitchFamily="2" charset="-122"/>
                <a:ea typeface="华文楷体" panose="02010600040101010101" pitchFamily="2" charset="-122"/>
              </a:rPr>
              <a:t>/</a:t>
            </a:r>
            <a:r>
              <a:rPr lang="en-US" altLang="zh-CN" sz="1600" dirty="0" err="1">
                <a:solidFill>
                  <a:srgbClr val="FF0000"/>
                </a:solidFill>
                <a:latin typeface="华文楷体" panose="02010600040101010101" pitchFamily="2" charset="-122"/>
                <a:ea typeface="华文楷体" panose="02010600040101010101" pitchFamily="2" charset="-122"/>
              </a:rPr>
              <a:t>compat.h</a:t>
            </a:r>
            <a:endParaRPr lang="en-US" altLang="zh-CN" sz="1600" dirty="0">
              <a:solidFill>
                <a:srgbClr val="FF0000"/>
              </a:solidFill>
              <a:latin typeface="华文楷体" panose="02010600040101010101" pitchFamily="2" charset="-122"/>
              <a:ea typeface="华文楷体" panose="02010600040101010101" pitchFamily="2" charset="-122"/>
            </a:endParaRPr>
          </a:p>
          <a:p>
            <a:pPr eaLnBrk="1" hangingPunct="1">
              <a:lnSpc>
                <a:spcPct val="150000"/>
              </a:lnSpc>
              <a:spcBef>
                <a:spcPct val="20000"/>
              </a:spcBef>
            </a:pPr>
            <a:r>
              <a:rPr lang="zh-CN" altLang="en-US" sz="1600" dirty="0">
                <a:latin typeface="华文楷体" panose="02010600040101010101" pitchFamily="2" charset="-122"/>
                <a:ea typeface="华文楷体" panose="02010600040101010101" pitchFamily="2" charset="-122"/>
              </a:rPr>
              <a:t>找到</a:t>
            </a:r>
          </a:p>
          <a:p>
            <a:pPr eaLnBrk="1" hangingPunct="1">
              <a:lnSpc>
                <a:spcPct val="150000"/>
              </a:lnSpc>
              <a:spcBef>
                <a:spcPct val="20000"/>
              </a:spcBef>
            </a:pPr>
            <a:r>
              <a:rPr lang="en-US" altLang="zh-CN" sz="1600" dirty="0">
                <a:latin typeface="华文楷体" panose="02010600040101010101" pitchFamily="2" charset="-122"/>
                <a:ea typeface="华文楷体" panose="02010600040101010101" pitchFamily="2" charset="-122"/>
              </a:rPr>
              <a:t>#define TIMEZONE_OFFSET(foo) foo##-&gt;</a:t>
            </a:r>
            <a:r>
              <a:rPr lang="en-US" altLang="zh-CN" sz="1600" dirty="0" err="1">
                <a:latin typeface="华文楷体" panose="02010600040101010101" pitchFamily="2" charset="-122"/>
                <a:ea typeface="华文楷体" panose="02010600040101010101" pitchFamily="2" charset="-122"/>
              </a:rPr>
              <a:t>tm_gmtoff</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spcBef>
                <a:spcPct val="20000"/>
              </a:spcBef>
            </a:pPr>
            <a:r>
              <a:rPr lang="zh-CN" altLang="en-US" sz="1600" dirty="0">
                <a:latin typeface="华文楷体" panose="02010600040101010101" pitchFamily="2" charset="-122"/>
                <a:ea typeface="华文楷体" panose="02010600040101010101" pitchFamily="2" charset="-122"/>
              </a:rPr>
              <a:t>修改成</a:t>
            </a:r>
          </a:p>
          <a:p>
            <a:pPr eaLnBrk="1" hangingPunct="1">
              <a:lnSpc>
                <a:spcPct val="150000"/>
              </a:lnSpc>
              <a:spcBef>
                <a:spcPct val="20000"/>
              </a:spcBef>
            </a:pPr>
            <a:r>
              <a:rPr lang="en-US" altLang="zh-CN" sz="1600" dirty="0">
                <a:latin typeface="华文楷体" panose="02010600040101010101" pitchFamily="2" charset="-122"/>
                <a:ea typeface="华文楷体" panose="02010600040101010101" pitchFamily="2" charset="-122"/>
              </a:rPr>
              <a:t>#define TIMEZONE_OFFSET(foo) (foo)-&gt;</a:t>
            </a:r>
            <a:r>
              <a:rPr lang="en-US" altLang="zh-CN" sz="1600" dirty="0" err="1">
                <a:latin typeface="华文楷体" panose="02010600040101010101" pitchFamily="2" charset="-122"/>
                <a:ea typeface="华文楷体" panose="02010600040101010101" pitchFamily="2" charset="-122"/>
              </a:rPr>
              <a:t>tm_gmtoff</a:t>
            </a:r>
            <a:endParaRPr lang="zh-CN" altLang="en-US" sz="1600" dirty="0">
              <a:latin typeface="华文楷体" panose="02010600040101010101" pitchFamily="2" charset="-122"/>
              <a:ea typeface="华文楷体" panose="02010600040101010101" pitchFamily="2" charset="-122"/>
            </a:endParaRPr>
          </a:p>
        </p:txBody>
      </p:sp>
    </p:spTree>
  </p:cSld>
  <p:clrMapOvr>
    <a:masterClrMapping/>
  </p:clrMapOvr>
  <p:transition spd="med">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出错信息处理（</a:t>
            </a:r>
            <a:r>
              <a:rPr lang="en-US" altLang="zh-CN" dirty="0"/>
              <a:t>2</a:t>
            </a:r>
            <a:r>
              <a:rPr lang="zh-CN" altLang="en-US" dirty="0"/>
              <a:t>）</a:t>
            </a:r>
          </a:p>
        </p:txBody>
      </p:sp>
      <p:sp>
        <p:nvSpPr>
          <p:cNvPr id="3" name="内容占位符 2"/>
          <p:cNvSpPr>
            <a:spLocks noGrp="1"/>
          </p:cNvSpPr>
          <p:nvPr>
            <p:ph idx="1"/>
          </p:nvPr>
        </p:nvSpPr>
        <p:spPr>
          <a:xfrm>
            <a:off x="263525" y="1066800"/>
            <a:ext cx="9293648" cy="5334000"/>
          </a:xfrm>
        </p:spPr>
        <p:txBody>
          <a:bodyPr>
            <a:normAutofit fontScale="62500" lnSpcReduction="20000"/>
          </a:bodyPr>
          <a:lstStyle/>
          <a:p>
            <a:pPr marL="0" indent="0">
              <a:buNone/>
            </a:pPr>
            <a:r>
              <a:rPr lang="zh-CN" altLang="en-US" dirty="0">
                <a:latin typeface="Times New Roman" panose="02020603050405020304" pitchFamily="18" charset="0"/>
                <a:ea typeface="楷体" panose="02010609060101010101" pitchFamily="49" charset="-122"/>
              </a:rPr>
              <a:t>错误</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a:t>
            </a:r>
          </a:p>
          <a:p>
            <a:pPr marL="0" indent="0">
              <a:buNone/>
            </a:pPr>
            <a:r>
              <a:rPr lang="en-US" altLang="zh-CN" dirty="0">
                <a:latin typeface="Times New Roman" panose="02020603050405020304" pitchFamily="18" charset="0"/>
                <a:ea typeface="楷体" panose="02010609060101010101" pitchFamily="49" charset="-122"/>
              </a:rPr>
              <a:t>/ boa.c:228 - icky Linux kernel bug!: No such file or directory</a:t>
            </a:r>
          </a:p>
          <a:p>
            <a:pPr marL="0" indent="0">
              <a:buNone/>
            </a:pPr>
            <a:r>
              <a:rPr lang="en-US" altLang="zh-CN" dirty="0">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rPr>
              <a:t>解决办法</a:t>
            </a:r>
            <a:r>
              <a:rPr lang="en-US" altLang="zh-CN" dirty="0">
                <a:solidFill>
                  <a:srgbClr val="FF0000"/>
                </a:solidFill>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修改</a:t>
            </a:r>
            <a:r>
              <a:rPr lang="en-US" altLang="zh-CN" dirty="0" err="1">
                <a:latin typeface="Times New Roman" panose="02020603050405020304" pitchFamily="18" charset="0"/>
                <a:ea typeface="楷体" panose="02010609060101010101" pitchFamily="49" charset="-122"/>
              </a:rPr>
              <a:t>src</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boa.c</a:t>
            </a:r>
            <a:r>
              <a:rPr lang="zh-CN" altLang="en-US" dirty="0">
                <a:latin typeface="Times New Roman" panose="02020603050405020304" pitchFamily="18" charset="0"/>
                <a:ea typeface="楷体" panose="02010609060101010101" pitchFamily="49" charset="-122"/>
              </a:rPr>
              <a:t>，注释掉下面语句</a:t>
            </a:r>
            <a:r>
              <a:rPr lang="en-US" altLang="zh-CN" dirty="0">
                <a:latin typeface="Times New Roman" panose="02020603050405020304" pitchFamily="18" charset="0"/>
                <a:ea typeface="楷体" panose="02010609060101010101" pitchFamily="49" charset="-122"/>
              </a:rPr>
              <a:t>:</a:t>
            </a:r>
          </a:p>
          <a:p>
            <a:pPr marL="0" indent="0">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if(</a:t>
            </a:r>
            <a:r>
              <a:rPr lang="en-US" altLang="zh-CN" dirty="0" err="1">
                <a:latin typeface="Times New Roman" panose="02020603050405020304" pitchFamily="18" charset="0"/>
                <a:ea typeface="楷体" panose="02010609060101010101" pitchFamily="49" charset="-122"/>
              </a:rPr>
              <a:t>setuid</a:t>
            </a:r>
            <a:r>
              <a:rPr lang="en-US" altLang="zh-CN" dirty="0">
                <a:latin typeface="Times New Roman" panose="02020603050405020304" pitchFamily="18" charset="0"/>
                <a:ea typeface="楷体" panose="02010609060101010101" pitchFamily="49" charset="-122"/>
              </a:rPr>
              <a:t>(0) != -1) {</a:t>
            </a:r>
          </a:p>
          <a:p>
            <a:pPr marL="0" indent="0">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DIE(”icky Linux kernel bug!”);</a:t>
            </a:r>
          </a:p>
          <a:p>
            <a:pPr marL="0" indent="0">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a:t>
            </a:r>
          </a:p>
          <a:p>
            <a:pPr marL="0" indent="0">
              <a:buNone/>
            </a:pPr>
            <a:r>
              <a:rPr lang="zh-CN" altLang="en-US" dirty="0">
                <a:latin typeface="Times New Roman" panose="02020603050405020304" pitchFamily="18" charset="0"/>
                <a:ea typeface="楷体" panose="02010609060101010101" pitchFamily="49" charset="-122"/>
              </a:rPr>
              <a:t>　　即修改为</a:t>
            </a:r>
            <a:r>
              <a:rPr lang="en-US" altLang="zh-CN" dirty="0">
                <a:latin typeface="Times New Roman" panose="02020603050405020304" pitchFamily="18" charset="0"/>
                <a:ea typeface="楷体" panose="02010609060101010101" pitchFamily="49" charset="-122"/>
              </a:rPr>
              <a:t>:</a:t>
            </a:r>
          </a:p>
          <a:p>
            <a:pPr marL="0" indent="0">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#if 0</a:t>
            </a:r>
          </a:p>
          <a:p>
            <a:pPr marL="0" indent="0">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if(</a:t>
            </a:r>
            <a:r>
              <a:rPr lang="en-US" altLang="zh-CN" dirty="0" err="1">
                <a:latin typeface="Times New Roman" panose="02020603050405020304" pitchFamily="18" charset="0"/>
                <a:ea typeface="楷体" panose="02010609060101010101" pitchFamily="49" charset="-122"/>
              </a:rPr>
              <a:t>setuid</a:t>
            </a:r>
            <a:r>
              <a:rPr lang="en-US" altLang="zh-CN" dirty="0">
                <a:latin typeface="Times New Roman" panose="02020603050405020304" pitchFamily="18" charset="0"/>
                <a:ea typeface="楷体" panose="02010609060101010101" pitchFamily="49" charset="-122"/>
              </a:rPr>
              <a:t>(0) != -1) {</a:t>
            </a:r>
          </a:p>
          <a:p>
            <a:pPr marL="0" indent="0">
              <a:buNone/>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DIE(”icky Linux kernel bug!”);</a:t>
            </a:r>
          </a:p>
          <a:p>
            <a:pPr marL="0" indent="0">
              <a:buNone/>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a:t>
            </a:r>
          </a:p>
          <a:p>
            <a:pPr marL="0" indent="0">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#endif</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transition spd="med">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noChangeArrowheads="1"/>
          </p:cNvSpPr>
          <p:nvPr>
            <p:ph type="title"/>
          </p:nvPr>
        </p:nvSpPr>
        <p:spPr/>
        <p:txBody>
          <a:bodyPr/>
          <a:lstStyle/>
          <a:p>
            <a:r>
              <a:rPr lang="zh-CN" altLang="en-US">
                <a:latin typeface="Times New Roman" panose="02020603050405020304" pitchFamily="18" charset="0"/>
                <a:ea typeface="楷体" panose="02010609060101010101" pitchFamily="49" charset="-122"/>
              </a:rPr>
              <a:t>二、配置</a:t>
            </a:r>
            <a:r>
              <a:rPr lang="en-US" altLang="zh-CN">
                <a:latin typeface="Times New Roman" panose="02020603050405020304" pitchFamily="18" charset="0"/>
                <a:ea typeface="楷体" panose="02010609060101010101" pitchFamily="49" charset="-122"/>
              </a:rPr>
              <a:t>BOA</a:t>
            </a:r>
            <a:endParaRPr lang="zh-CN" altLang="en-US">
              <a:latin typeface="Times New Roman" panose="02020603050405020304" pitchFamily="18" charset="0"/>
              <a:ea typeface="楷体" panose="02010609060101010101" pitchFamily="49" charset="-122"/>
            </a:endParaRPr>
          </a:p>
        </p:txBody>
      </p:sp>
      <p:sp>
        <p:nvSpPr>
          <p:cNvPr id="145411" name="内容占位符 2"/>
          <p:cNvSpPr>
            <a:spLocks noGrp="1" noChangeArrowheads="1"/>
          </p:cNvSpPr>
          <p:nvPr>
            <p:ph idx="1"/>
          </p:nvPr>
        </p:nvSpPr>
        <p:spPr>
          <a:xfrm>
            <a:off x="155340" y="1196340"/>
            <a:ext cx="11881319" cy="5157564"/>
          </a:xfrm>
        </p:spPr>
        <p:txBody>
          <a:bodyPr>
            <a:normAutofit fontScale="85000" lnSpcReduction="10000"/>
          </a:bodyPr>
          <a:lstStyle/>
          <a:p>
            <a:pPr marL="0" indent="0" algn="just">
              <a:lnSpc>
                <a:spcPct val="150000"/>
              </a:lnSpc>
              <a:buNone/>
            </a:pPr>
            <a:r>
              <a:rPr lang="en-US" altLang="zh-CN" dirty="0">
                <a:latin typeface="Times New Roman" panose="02020603050405020304" pitchFamily="18" charset="0"/>
                <a:ea typeface="楷体" panose="02010609060101010101" pitchFamily="49" charset="-122"/>
              </a:rPr>
              <a:t>Boa</a:t>
            </a:r>
            <a:r>
              <a:rPr lang="zh-CN" altLang="en-US" dirty="0">
                <a:latin typeface="Times New Roman" panose="02020603050405020304" pitchFamily="18" charset="0"/>
                <a:ea typeface="楷体" panose="02010609060101010101" pitchFamily="49" charset="-122"/>
              </a:rPr>
              <a:t>需要在</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etc</a:t>
            </a:r>
            <a:r>
              <a:rPr lang="zh-CN" altLang="en-US" dirty="0">
                <a:latin typeface="Times New Roman" panose="02020603050405020304" pitchFamily="18" charset="0"/>
                <a:ea typeface="楷体" panose="02010609060101010101" pitchFamily="49" charset="-122"/>
              </a:rPr>
              <a:t>目录下建立一个</a:t>
            </a:r>
            <a:r>
              <a:rPr lang="en-US" altLang="zh-CN" dirty="0">
                <a:latin typeface="Times New Roman" panose="02020603050405020304" pitchFamily="18" charset="0"/>
                <a:ea typeface="楷体" panose="02010609060101010101" pitchFamily="49" charset="-122"/>
              </a:rPr>
              <a:t>boa</a:t>
            </a:r>
            <a:r>
              <a:rPr lang="zh-CN" altLang="en-US" dirty="0">
                <a:latin typeface="Times New Roman" panose="02020603050405020304" pitchFamily="18" charset="0"/>
                <a:ea typeface="楷体" panose="02010609060101010101" pitchFamily="49" charset="-122"/>
              </a:rPr>
              <a:t>目录，里面放入</a:t>
            </a:r>
            <a:r>
              <a:rPr lang="en-US" altLang="zh-CN" dirty="0">
                <a:latin typeface="Times New Roman" panose="02020603050405020304" pitchFamily="18" charset="0"/>
                <a:ea typeface="楷体" panose="02010609060101010101" pitchFamily="49" charset="-122"/>
              </a:rPr>
              <a:t>Boa</a:t>
            </a:r>
            <a:r>
              <a:rPr lang="zh-CN" altLang="en-US" dirty="0">
                <a:latin typeface="Times New Roman" panose="02020603050405020304" pitchFamily="18" charset="0"/>
                <a:ea typeface="楷体" panose="02010609060101010101" pitchFamily="49" charset="-122"/>
              </a:rPr>
              <a:t>的主要配置文件</a:t>
            </a:r>
            <a:r>
              <a:rPr lang="en-US" altLang="zh-CN" dirty="0" err="1">
                <a:latin typeface="Times New Roman" panose="02020603050405020304" pitchFamily="18" charset="0"/>
                <a:ea typeface="楷体" panose="02010609060101010101" pitchFamily="49" charset="-122"/>
              </a:rPr>
              <a:t>boa.conf</a:t>
            </a: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Boa</a:t>
            </a:r>
            <a:r>
              <a:rPr lang="zh-CN" altLang="en-US" dirty="0">
                <a:latin typeface="Times New Roman" panose="02020603050405020304" pitchFamily="18" charset="0"/>
                <a:ea typeface="楷体" panose="02010609060101010101" pitchFamily="49" charset="-122"/>
              </a:rPr>
              <a:t>源码目录下已有一个示例</a:t>
            </a:r>
            <a:r>
              <a:rPr lang="en-US" altLang="zh-CN" dirty="0" err="1">
                <a:latin typeface="Times New Roman" panose="02020603050405020304" pitchFamily="18" charset="0"/>
                <a:ea typeface="楷体" panose="02010609060101010101" pitchFamily="49" charset="-122"/>
              </a:rPr>
              <a:t>boa.conf</a:t>
            </a:r>
            <a:r>
              <a:rPr lang="zh-CN" altLang="en-US" dirty="0">
                <a:latin typeface="Times New Roman" panose="02020603050405020304" pitchFamily="18" charset="0"/>
                <a:ea typeface="楷体" panose="02010609060101010101" pitchFamily="49" charset="-122"/>
              </a:rPr>
              <a:t>，可以在其基础上进行修改。</a:t>
            </a:r>
          </a:p>
          <a:p>
            <a:pPr marL="0" indent="0" algn="just">
              <a:lnSpc>
                <a:spcPct val="150000"/>
              </a:lnSpc>
              <a:buNone/>
            </a:pP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Group</a:t>
            </a:r>
            <a:r>
              <a:rPr lang="zh-CN" altLang="en-US" dirty="0">
                <a:latin typeface="Times New Roman" panose="02020603050405020304" pitchFamily="18" charset="0"/>
                <a:ea typeface="楷体" panose="02010609060101010101" pitchFamily="49" charset="-122"/>
              </a:rPr>
              <a:t>的修改</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修改 </a:t>
            </a:r>
            <a:r>
              <a:rPr lang="en-US" altLang="zh-CN" dirty="0">
                <a:latin typeface="Times New Roman" panose="02020603050405020304" pitchFamily="18" charset="0"/>
                <a:ea typeface="楷体" panose="02010609060101010101" pitchFamily="49" charset="-122"/>
              </a:rPr>
              <a:t>Group </a:t>
            </a:r>
            <a:r>
              <a:rPr lang="en-US" altLang="zh-CN" dirty="0" err="1">
                <a:latin typeface="Times New Roman" panose="02020603050405020304" pitchFamily="18" charset="0"/>
                <a:ea typeface="楷体" panose="02010609060101010101" pitchFamily="49" charset="-122"/>
              </a:rPr>
              <a:t>nogroup</a:t>
            </a:r>
            <a:r>
              <a:rPr lang="zh-CN" altLang="en-US" dirty="0">
                <a:latin typeface="Times New Roman" panose="02020603050405020304" pitchFamily="18" charset="0"/>
                <a:ea typeface="楷体" panose="02010609060101010101" pitchFamily="49" charset="-122"/>
              </a:rPr>
              <a:t>为 </a:t>
            </a:r>
            <a:r>
              <a:rPr lang="en-US" altLang="zh-CN" dirty="0">
                <a:latin typeface="Times New Roman" panose="02020603050405020304" pitchFamily="18" charset="0"/>
                <a:ea typeface="楷体" panose="02010609060101010101" pitchFamily="49" charset="-122"/>
              </a:rPr>
              <a:t>Group user</a:t>
            </a:r>
            <a:r>
              <a:rPr lang="zh-CN" altLang="en-US" dirty="0">
                <a:latin typeface="Times New Roman" panose="02020603050405020304" pitchFamily="18" charset="0"/>
                <a:ea typeface="楷体" panose="02010609060101010101" pitchFamily="49" charset="-122"/>
              </a:rPr>
              <a:t>（开发板上有的组）</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修改 </a:t>
            </a:r>
            <a:r>
              <a:rPr lang="en-US" altLang="zh-CN" dirty="0">
                <a:latin typeface="Times New Roman" panose="02020603050405020304" pitchFamily="18" charset="0"/>
                <a:ea typeface="楷体" panose="02010609060101010101" pitchFamily="49" charset="-122"/>
              </a:rPr>
              <a:t>User nobody</a:t>
            </a:r>
            <a:r>
              <a:rPr lang="zh-CN" altLang="en-US" dirty="0">
                <a:latin typeface="Times New Roman" panose="02020603050405020304" pitchFamily="18" charset="0"/>
                <a:ea typeface="楷体" panose="02010609060101010101" pitchFamily="49" charset="-122"/>
              </a:rPr>
              <a:t>为 </a:t>
            </a:r>
            <a:r>
              <a:rPr lang="en-US" altLang="zh-CN" dirty="0">
                <a:latin typeface="Times New Roman" panose="02020603050405020304" pitchFamily="18" charset="0"/>
                <a:ea typeface="楷体" panose="02010609060101010101" pitchFamily="49" charset="-122"/>
              </a:rPr>
              <a:t>User boa </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user</a:t>
            </a:r>
            <a:r>
              <a:rPr lang="zh-CN" altLang="en-US" dirty="0">
                <a:latin typeface="Times New Roman" panose="02020603050405020304" pitchFamily="18" charset="0"/>
                <a:ea typeface="楷体" panose="02010609060101010101" pitchFamily="49" charset="-122"/>
              </a:rPr>
              <a:t>组中的一个成员）</a:t>
            </a:r>
            <a:endParaRPr lang="en-US" altLang="zh-CN" dirty="0">
              <a:latin typeface="Times New Roman" panose="02020603050405020304" pitchFamily="18" charset="0"/>
              <a:ea typeface="楷体" panose="02010609060101010101" pitchFamily="49" charset="-122"/>
            </a:endParaRPr>
          </a:p>
          <a:p>
            <a:pPr marL="0" indent="0" algn="just">
              <a:lnSpc>
                <a:spcPct val="150000"/>
              </a:lnSpc>
              <a:buNone/>
            </a:pP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ScriptAlias</a:t>
            </a:r>
            <a:r>
              <a:rPr lang="zh-CN" altLang="en-US" dirty="0">
                <a:latin typeface="Times New Roman" panose="02020603050405020304" pitchFamily="18" charset="0"/>
                <a:ea typeface="楷体" panose="02010609060101010101" pitchFamily="49" charset="-122"/>
              </a:rPr>
              <a:t>的修改</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修改 </a:t>
            </a:r>
            <a:r>
              <a:rPr lang="en-US" altLang="zh-CN" dirty="0" err="1">
                <a:latin typeface="Times New Roman" panose="02020603050405020304" pitchFamily="18" charset="0"/>
                <a:ea typeface="楷体" panose="02010609060101010101" pitchFamily="49" charset="-122"/>
              </a:rPr>
              <a:t>ScriptAlias</a:t>
            </a: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cgi</a:t>
            </a:r>
            <a:r>
              <a:rPr lang="en-US" altLang="zh-CN" dirty="0">
                <a:latin typeface="Times New Roman" panose="02020603050405020304" pitchFamily="18" charset="0"/>
                <a:ea typeface="楷体" panose="02010609060101010101" pitchFamily="49" charset="-122"/>
              </a:rPr>
              <a:t>-bin/  /</a:t>
            </a:r>
            <a:r>
              <a:rPr lang="en-US" altLang="zh-CN" dirty="0" err="1">
                <a:latin typeface="Times New Roman" panose="02020603050405020304" pitchFamily="18" charset="0"/>
                <a:ea typeface="楷体" panose="02010609060101010101" pitchFamily="49" charset="-122"/>
              </a:rPr>
              <a:t>usr</a:t>
            </a:r>
            <a:r>
              <a:rPr lang="en-US" altLang="zh-CN" dirty="0">
                <a:latin typeface="Times New Roman" panose="02020603050405020304" pitchFamily="18" charset="0"/>
                <a:ea typeface="楷体" panose="02010609060101010101" pitchFamily="49" charset="-122"/>
              </a:rPr>
              <a:t>/lib/</a:t>
            </a:r>
            <a:r>
              <a:rPr lang="en-US" altLang="zh-CN" dirty="0" err="1">
                <a:latin typeface="Times New Roman" panose="02020603050405020304" pitchFamily="18" charset="0"/>
                <a:ea typeface="楷体" panose="02010609060101010101" pitchFamily="49" charset="-122"/>
              </a:rPr>
              <a:t>cgi</a:t>
            </a:r>
            <a:r>
              <a:rPr lang="en-US" altLang="zh-CN" dirty="0">
                <a:latin typeface="Times New Roman" panose="02020603050405020304" pitchFamily="18" charset="0"/>
                <a:ea typeface="楷体" panose="02010609060101010101" pitchFamily="49" charset="-122"/>
              </a:rPr>
              <a:t>-bin/  </a:t>
            </a:r>
            <a:r>
              <a:rPr lang="zh-CN" altLang="en-US" dirty="0">
                <a:latin typeface="Times New Roman" panose="02020603050405020304" pitchFamily="18" charset="0"/>
                <a:ea typeface="楷体" panose="02010609060101010101" pitchFamily="49" charset="-122"/>
              </a:rPr>
              <a:t>为 </a:t>
            </a:r>
            <a:r>
              <a:rPr lang="en-US" altLang="zh-CN" dirty="0" err="1">
                <a:latin typeface="Times New Roman" panose="02020603050405020304" pitchFamily="18" charset="0"/>
                <a:ea typeface="楷体" panose="02010609060101010101" pitchFamily="49" charset="-122"/>
              </a:rPr>
              <a:t>ScriptAlias</a:t>
            </a: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cgi</a:t>
            </a:r>
            <a:r>
              <a:rPr lang="en-US" altLang="zh-CN" dirty="0">
                <a:latin typeface="Times New Roman" panose="02020603050405020304" pitchFamily="18" charset="0"/>
                <a:ea typeface="楷体" panose="02010609060101010101" pitchFamily="49" charset="-122"/>
              </a:rPr>
              <a:t>-bin/  /var/www/</a:t>
            </a:r>
            <a:r>
              <a:rPr lang="en-US" altLang="zh-CN" dirty="0" err="1">
                <a:latin typeface="Times New Roman" panose="02020603050405020304" pitchFamily="18" charset="0"/>
                <a:ea typeface="楷体" panose="02010609060101010101" pitchFamily="49" charset="-122"/>
              </a:rPr>
              <a:t>cgi</a:t>
            </a:r>
            <a:r>
              <a:rPr lang="en-US" altLang="zh-CN" dirty="0">
                <a:latin typeface="Times New Roman" panose="02020603050405020304" pitchFamily="18" charset="0"/>
                <a:ea typeface="楷体" panose="02010609060101010101" pitchFamily="49" charset="-122"/>
              </a:rPr>
              <a:t>-bin/</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这是在设置</a:t>
            </a:r>
            <a:r>
              <a:rPr lang="en-US" altLang="zh-CN" dirty="0">
                <a:latin typeface="Times New Roman" panose="02020603050405020304" pitchFamily="18" charset="0"/>
                <a:ea typeface="楷体" panose="02010609060101010101" pitchFamily="49" charset="-122"/>
              </a:rPr>
              <a:t>CGI</a:t>
            </a:r>
            <a:r>
              <a:rPr lang="zh-CN" altLang="en-US" dirty="0">
                <a:latin typeface="Times New Roman" panose="02020603050405020304" pitchFamily="18" charset="0"/>
                <a:ea typeface="楷体" panose="02010609060101010101" pitchFamily="49" charset="-122"/>
              </a:rPr>
              <a:t>的目录，你也可以设置成别的目录。比如用户文件夹下的某个目录。</a:t>
            </a:r>
          </a:p>
          <a:p>
            <a:pPr marL="0" indent="0">
              <a:lnSpc>
                <a:spcPct val="150000"/>
              </a:lnSpc>
              <a:buNone/>
            </a:pPr>
            <a:endParaRPr lang="zh-CN" altLang="en-US" dirty="0">
              <a:latin typeface="Times New Roman" panose="02020603050405020304" pitchFamily="18" charset="0"/>
              <a:ea typeface="楷体" panose="02010609060101010101" pitchFamily="49" charset="-122"/>
            </a:endParaRPr>
          </a:p>
        </p:txBody>
      </p:sp>
    </p:spTree>
  </p:cSld>
  <p:clrMapOvr>
    <a:masterClrMapping/>
  </p:clrMapOvr>
  <p:transition spd="med">
    <p:diamon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dirty="0">
                <a:latin typeface="Times New Roman" panose="02020603050405020304" pitchFamily="18" charset="0"/>
                <a:ea typeface="楷体" panose="02010609060101010101" pitchFamily="49" charset="-122"/>
              </a:rPr>
              <a:t>二、配置</a:t>
            </a:r>
            <a:r>
              <a:rPr lang="en-US" altLang="zh-CN" kern="0" dirty="0">
                <a:latin typeface="Times New Roman" panose="02020603050405020304" pitchFamily="18" charset="0"/>
                <a:ea typeface="楷体" panose="02010609060101010101" pitchFamily="49" charset="-122"/>
              </a:rPr>
              <a:t>BOA</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lgn="just">
              <a:lnSpc>
                <a:spcPct val="150000"/>
              </a:lnSpc>
              <a:buNone/>
            </a:pP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ServerName</a:t>
            </a:r>
            <a:r>
              <a:rPr lang="zh-CN" altLang="en-US" dirty="0">
                <a:latin typeface="Times New Roman" panose="02020603050405020304" pitchFamily="18" charset="0"/>
                <a:ea typeface="楷体" panose="02010609060101010101" pitchFamily="49" charset="-122"/>
              </a:rPr>
              <a:t>的设置</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修改 </a:t>
            </a:r>
            <a:r>
              <a:rPr lang="en-US" altLang="zh-CN" dirty="0">
                <a:latin typeface="Times New Roman" panose="02020603050405020304" pitchFamily="18" charset="0"/>
                <a:ea typeface="楷体" panose="02010609060101010101" pitchFamily="49" charset="-122"/>
              </a:rPr>
              <a:t>#ServerName www.your.org.here</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注意：该项默认为未打开，执行</a:t>
            </a:r>
            <a:r>
              <a:rPr lang="en-US" altLang="zh-CN" dirty="0">
                <a:latin typeface="Times New Roman" panose="02020603050405020304" pitchFamily="18" charset="0"/>
                <a:ea typeface="楷体" panose="02010609060101010101" pitchFamily="49" charset="-122"/>
              </a:rPr>
              <a:t>Boa</a:t>
            </a:r>
            <a:r>
              <a:rPr lang="zh-CN" altLang="en-US" dirty="0">
                <a:latin typeface="Times New Roman" panose="02020603050405020304" pitchFamily="18" charset="0"/>
                <a:ea typeface="楷体" panose="02010609060101010101" pitchFamily="49" charset="-122"/>
              </a:rPr>
              <a:t>会异常退出，提示“</a:t>
            </a:r>
            <a:r>
              <a:rPr lang="en-US" altLang="zh-CN" dirty="0" err="1">
                <a:latin typeface="Times New Roman" panose="02020603050405020304" pitchFamily="18" charset="0"/>
                <a:ea typeface="楷体" panose="02010609060101010101" pitchFamily="49" charset="-122"/>
              </a:rPr>
              <a:t>gethostbyname</a:t>
            </a:r>
            <a:r>
              <a:rPr lang="en-US" altLang="zh-CN" dirty="0">
                <a:latin typeface="Times New Roman" panose="02020603050405020304" pitchFamily="18" charset="0"/>
                <a:ea typeface="楷体" panose="02010609060101010101" pitchFamily="49" charset="-122"/>
              </a:rPr>
              <a:t>::No such file or directory”,</a:t>
            </a:r>
            <a:r>
              <a:rPr lang="zh-CN" altLang="en-US" dirty="0">
                <a:latin typeface="Times New Roman" panose="02020603050405020304" pitchFamily="18" charset="0"/>
                <a:ea typeface="楷体" panose="02010609060101010101" pitchFamily="49" charset="-122"/>
              </a:rPr>
              <a:t>所以必须打开。其它默认设置即可。你也可以设置为你自己想要的名字</a:t>
            </a:r>
            <a:endParaRPr lang="en-US" altLang="zh-CN" dirty="0">
              <a:latin typeface="Times New Roman" panose="02020603050405020304" pitchFamily="18" charset="0"/>
              <a:ea typeface="楷体" panose="02010609060101010101" pitchFamily="49" charset="-122"/>
            </a:endParaRPr>
          </a:p>
          <a:p>
            <a:pPr marL="0" indent="0" algn="just">
              <a:lnSpc>
                <a:spcPct val="150000"/>
              </a:lnSpc>
              <a:buNone/>
            </a:pPr>
            <a:r>
              <a:rPr lang="zh-CN" altLang="en-US" dirty="0">
                <a:latin typeface="Times New Roman" panose="02020603050405020304" pitchFamily="18" charset="0"/>
                <a:ea typeface="楷体" panose="02010609060101010101" pitchFamily="49" charset="-122"/>
              </a:rPr>
              <a:t>将</a:t>
            </a:r>
            <a:r>
              <a:rPr lang="en-US" altLang="zh-CN" dirty="0" err="1">
                <a:latin typeface="Times New Roman" panose="02020603050405020304" pitchFamily="18" charset="0"/>
                <a:ea typeface="楷体" panose="02010609060101010101" pitchFamily="49" charset="-122"/>
              </a:rPr>
              <a:t>mime.types</a:t>
            </a:r>
            <a:r>
              <a:rPr lang="zh-CN" altLang="en-US" dirty="0">
                <a:latin typeface="Times New Roman" panose="02020603050405020304" pitchFamily="18" charset="0"/>
                <a:ea typeface="楷体" panose="02010609060101010101" pitchFamily="49" charset="-122"/>
              </a:rPr>
              <a:t>文件复制</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etc</a:t>
            </a:r>
            <a:r>
              <a:rPr lang="zh-CN" altLang="en-US" dirty="0">
                <a:latin typeface="Times New Roman" panose="02020603050405020304" pitchFamily="18" charset="0"/>
                <a:ea typeface="楷体" panose="02010609060101010101" pitchFamily="49" charset="-122"/>
              </a:rPr>
              <a:t>目录下，通常可以从</a:t>
            </a:r>
            <a:r>
              <a:rPr lang="en-US" altLang="zh-CN" dirty="0" err="1">
                <a:latin typeface="Times New Roman" panose="02020603050405020304" pitchFamily="18" charset="0"/>
                <a:ea typeface="楷体" panose="02010609060101010101" pitchFamily="49" charset="-122"/>
              </a:rPr>
              <a:t>linux</a:t>
            </a:r>
            <a:r>
              <a:rPr lang="zh-CN" altLang="en-US" dirty="0">
                <a:latin typeface="Times New Roman" panose="02020603050405020304" pitchFamily="18" charset="0"/>
                <a:ea typeface="楷体" panose="02010609060101010101" pitchFamily="49" charset="-122"/>
              </a:rPr>
              <a:t>主机的 </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etc</a:t>
            </a:r>
            <a:r>
              <a:rPr lang="zh-CN" altLang="en-US" dirty="0">
                <a:latin typeface="Times New Roman" panose="02020603050405020304" pitchFamily="18" charset="0"/>
                <a:ea typeface="楷体" panose="02010609060101010101" pitchFamily="49" charset="-122"/>
              </a:rPr>
              <a:t>目录下直接复制即可。</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（以下配置和</a:t>
            </a:r>
            <a:r>
              <a:rPr lang="en-US" altLang="zh-CN" dirty="0" err="1">
                <a:latin typeface="Times New Roman" panose="02020603050405020304" pitchFamily="18" charset="0"/>
                <a:ea typeface="楷体" panose="02010609060101010101" pitchFamily="49" charset="-122"/>
              </a:rPr>
              <a:t>boa.conf</a:t>
            </a:r>
            <a:r>
              <a:rPr lang="zh-CN" altLang="en-US" dirty="0">
                <a:latin typeface="Times New Roman" panose="02020603050405020304" pitchFamily="18" charset="0"/>
                <a:ea typeface="楷体" panose="02010609060101010101" pitchFamily="49" charset="-122"/>
              </a:rPr>
              <a:t>的配置有关）</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创建日志文件所在目录</a:t>
            </a:r>
            <a:r>
              <a:rPr lang="en-US" altLang="zh-CN" dirty="0">
                <a:latin typeface="Times New Roman" panose="02020603050405020304" pitchFamily="18" charset="0"/>
                <a:ea typeface="楷体" panose="02010609060101010101" pitchFamily="49" charset="-122"/>
              </a:rPr>
              <a:t>/var/log/boa</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创建</a:t>
            </a:r>
            <a:r>
              <a:rPr lang="en-US" altLang="zh-CN" dirty="0">
                <a:latin typeface="Times New Roman" panose="02020603050405020304" pitchFamily="18" charset="0"/>
                <a:ea typeface="楷体" panose="02010609060101010101" pitchFamily="49" charset="-122"/>
              </a:rPr>
              <a:t>HTML</a:t>
            </a:r>
            <a:r>
              <a:rPr lang="zh-CN" altLang="en-US" dirty="0">
                <a:latin typeface="Times New Roman" panose="02020603050405020304" pitchFamily="18" charset="0"/>
                <a:ea typeface="楷体" panose="02010609060101010101" pitchFamily="49" charset="-122"/>
              </a:rPr>
              <a:t>文档的主目录</a:t>
            </a:r>
            <a:r>
              <a:rPr lang="en-US" altLang="zh-CN" dirty="0">
                <a:latin typeface="Times New Roman" panose="02020603050405020304" pitchFamily="18" charset="0"/>
                <a:ea typeface="楷体" panose="02010609060101010101" pitchFamily="49" charset="-122"/>
              </a:rPr>
              <a:t>/var/www</a:t>
            </a:r>
          </a:p>
          <a:p>
            <a:pPr marL="0" indent="0" algn="just">
              <a:lnSpc>
                <a:spcPct val="150000"/>
              </a:lnSpc>
              <a:buNone/>
            </a:pPr>
            <a:r>
              <a:rPr lang="zh-CN" altLang="en-US" dirty="0">
                <a:latin typeface="Times New Roman" panose="02020603050405020304" pitchFamily="18" charset="0"/>
                <a:ea typeface="楷体" panose="02010609060101010101" pitchFamily="49" charset="-122"/>
              </a:rPr>
              <a:t>创建</a:t>
            </a:r>
            <a:r>
              <a:rPr lang="en-US" altLang="zh-CN" dirty="0">
                <a:latin typeface="Times New Roman" panose="02020603050405020304" pitchFamily="18" charset="0"/>
                <a:ea typeface="楷体" panose="02010609060101010101" pitchFamily="49" charset="-122"/>
              </a:rPr>
              <a:t>CGI</a:t>
            </a:r>
            <a:r>
              <a:rPr lang="zh-CN" altLang="en-US" dirty="0">
                <a:latin typeface="Times New Roman" panose="02020603050405020304" pitchFamily="18" charset="0"/>
                <a:ea typeface="楷体" panose="02010609060101010101" pitchFamily="49" charset="-122"/>
              </a:rPr>
              <a:t>脚本所在录 </a:t>
            </a:r>
            <a:r>
              <a:rPr lang="en-US" altLang="zh-CN" dirty="0">
                <a:latin typeface="Times New Roman" panose="02020603050405020304" pitchFamily="18" charset="0"/>
                <a:ea typeface="楷体" panose="02010609060101010101" pitchFamily="49" charset="-122"/>
              </a:rPr>
              <a:t>/var/www/</a:t>
            </a:r>
            <a:r>
              <a:rPr lang="en-US" altLang="zh-CN" dirty="0" err="1">
                <a:latin typeface="Times New Roman" panose="02020603050405020304" pitchFamily="18" charset="0"/>
                <a:ea typeface="楷体" panose="02010609060101010101" pitchFamily="49" charset="-122"/>
              </a:rPr>
              <a:t>cgi</a:t>
            </a:r>
            <a:r>
              <a:rPr lang="en-US" altLang="zh-CN" dirty="0">
                <a:latin typeface="Times New Roman" panose="02020603050405020304" pitchFamily="18" charset="0"/>
                <a:ea typeface="楷体" panose="02010609060101010101" pitchFamily="49" charset="-122"/>
              </a:rPr>
              <a:t>-bin</a:t>
            </a:r>
            <a:endParaRPr lang="zh-CN" altLang="en-US" dirty="0">
              <a:latin typeface="Times New Roman" panose="02020603050405020304" pitchFamily="18" charset="0"/>
              <a:ea typeface="楷体" panose="02010609060101010101" pitchFamily="49" charset="-122"/>
            </a:endParaRPr>
          </a:p>
          <a:p>
            <a:endParaRPr lang="zh-CN" altLang="en-US" dirty="0"/>
          </a:p>
        </p:txBody>
      </p:sp>
    </p:spTree>
  </p:cSld>
  <p:clrMapOvr>
    <a:masterClrMapping/>
  </p:clrMapOvr>
  <p:transition spd="med">
    <p:diamond/>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JkMzQ0MzM0NDA0YWU2ZjNmMzUyYTdlZDAzYmNkMTk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3,&quot;width&quot;:424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16,&quot;width&quot;:4743}"/>
</p:tagLst>
</file>

<file path=ppt/theme/theme1.xml><?xml version="1.0" encoding="utf-8"?>
<a:theme xmlns:a="http://schemas.openxmlformats.org/drawingml/2006/main" name="zxd3">
  <a:themeElements>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默认设计模板">
      <a:majorFont>
        <a:latin typeface="Times New Roman"/>
        <a:ea typeface="幼圆"/>
        <a:cs typeface=""/>
      </a:majorFont>
      <a:minorFont>
        <a:latin typeface="Arial Blac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宽屏模板</Template>
  <TotalTime>7</TotalTime>
  <Words>4299</Words>
  <Application>Microsoft Office PowerPoint</Application>
  <PresentationFormat>宽屏</PresentationFormat>
  <Paragraphs>262</Paragraphs>
  <Slides>35</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华文楷体</vt:lpstr>
      <vt:lpstr>华文行楷</vt:lpstr>
      <vt:lpstr>楷体</vt:lpstr>
      <vt:lpstr>Calibri</vt:lpstr>
      <vt:lpstr>Times New Roman</vt:lpstr>
      <vt:lpstr>Wingdings</vt:lpstr>
      <vt:lpstr>zxd3</vt:lpstr>
      <vt:lpstr>第八章 嵌入式Web服务器 </vt:lpstr>
      <vt:lpstr>嵌入式Web 服务器</vt:lpstr>
      <vt:lpstr>嵌入式Web Server简介</vt:lpstr>
      <vt:lpstr>BOA</vt:lpstr>
      <vt:lpstr>一、移植BOA</vt:lpstr>
      <vt:lpstr>出错信息处理（1）</vt:lpstr>
      <vt:lpstr>出错信息处理（2）</vt:lpstr>
      <vt:lpstr>二、配置BOA</vt:lpstr>
      <vt:lpstr>二、配置BOA</vt:lpstr>
      <vt:lpstr>三、运行BOA</vt:lpstr>
      <vt:lpstr>四、功能测试</vt:lpstr>
      <vt:lpstr>CGI程序示例</vt:lpstr>
      <vt:lpstr>CGI介绍</vt:lpstr>
      <vt:lpstr>CGI介绍</vt:lpstr>
      <vt:lpstr>GPIO接口与编程</vt:lpstr>
      <vt:lpstr>裸机编程的必要性与准备</vt:lpstr>
      <vt:lpstr>主要内容：</vt:lpstr>
      <vt:lpstr>一、GPIO概述</vt:lpstr>
      <vt:lpstr>一、GPIO概述</vt:lpstr>
      <vt:lpstr>一、GPIO概述</vt:lpstr>
      <vt:lpstr>二、GPIO寄存器</vt:lpstr>
      <vt:lpstr>二、GPIO寄存器</vt:lpstr>
      <vt:lpstr>三、GPIO操作步骤</vt:lpstr>
      <vt:lpstr>四、LED灯控制：开发板启动流程</vt:lpstr>
      <vt:lpstr>四、LED灯控制：开发板启动流程</vt:lpstr>
      <vt:lpstr>四、LED灯控制：开发板启动流程</vt:lpstr>
      <vt:lpstr>四、LED灯控制：开发板启动流程</vt:lpstr>
      <vt:lpstr>四、LED灯控制：SD卡的布局</vt:lpstr>
      <vt:lpstr>四、LED灯控制：LED控制程序的编写</vt:lpstr>
      <vt:lpstr>四、LED灯控制：LED控制程序的编写</vt:lpstr>
      <vt:lpstr>四、LED灯控制：LED控制程序的源码</vt:lpstr>
      <vt:lpstr>四、LED灯控制：LED控制程序的makefile</vt:lpstr>
      <vt:lpstr>四、LED灯控制：LED控制程序的烧入</vt:lpstr>
      <vt:lpstr>四、LED灯控制：LED控制程序的启动</vt:lpstr>
      <vt:lpstr>进一步思考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硬件裸机编程与接口</dc:title>
  <dc:creator>朱 旭东</dc:creator>
  <cp:lastModifiedBy>大 祝</cp:lastModifiedBy>
  <cp:revision>61</cp:revision>
  <dcterms:created xsi:type="dcterms:W3CDTF">2021-11-04T06:45:00Z</dcterms:created>
  <dcterms:modified xsi:type="dcterms:W3CDTF">2024-09-07T12:26:34Z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EB634041D4894F3F8DC48B6B308080F2_12</vt:lpwstr>
  </property>
  <property fmtid="{D5CDD505-2E9C-101B-9397-08002B2CF9AE}" pid="3" name="KSOProductBuildVer">
    <vt:lpwstr>2052-12.1.0.15933</vt:lpwstr>
  </property>
</Properties>
</file>