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314" r:id="rId5"/>
    <p:sldId id="315" r:id="rId6"/>
    <p:sldId id="317" r:id="rId7"/>
    <p:sldId id="318" r:id="rId8"/>
    <p:sldId id="319" r:id="rId9"/>
    <p:sldId id="325" r:id="rId10"/>
    <p:sldId id="335" r:id="rId11"/>
    <p:sldId id="321" r:id="rId12"/>
    <p:sldId id="322" r:id="rId13"/>
    <p:sldId id="323" r:id="rId14"/>
    <p:sldId id="324" r:id="rId15"/>
    <p:sldId id="279" r:id="rId16"/>
    <p:sldId id="270" r:id="rId17"/>
    <p:sldId id="269" r:id="rId18"/>
    <p:sldId id="265" r:id="rId19"/>
    <p:sldId id="264" r:id="rId20"/>
    <p:sldId id="263" r:id="rId21"/>
    <p:sldId id="320" r:id="rId22"/>
    <p:sldId id="283" r:id="rId23"/>
    <p:sldId id="287" r:id="rId24"/>
    <p:sldId id="334" r:id="rId25"/>
    <p:sldId id="288" r:id="rId26"/>
    <p:sldId id="289" r:id="rId27"/>
    <p:sldId id="326" r:id="rId28"/>
    <p:sldId id="293" r:id="rId29"/>
    <p:sldId id="294" r:id="rId30"/>
    <p:sldId id="295" r:id="rId31"/>
    <p:sldId id="296" r:id="rId32"/>
    <p:sldId id="297" r:id="rId33"/>
    <p:sldId id="298" r:id="rId34"/>
    <p:sldId id="327" r:id="rId35"/>
    <p:sldId id="328" r:id="rId36"/>
    <p:sldId id="329" r:id="rId37"/>
    <p:sldId id="330" r:id="rId38"/>
    <p:sldId id="305" r:id="rId39"/>
    <p:sldId id="306" r:id="rId40"/>
    <p:sldId id="307" r:id="rId41"/>
    <p:sldId id="308" r:id="rId42"/>
    <p:sldId id="333" r:id="rId43"/>
    <p:sldId id="332" r:id="rId44"/>
    <p:sldId id="258" r:id="rId45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AFD9D-5F66-47B3-86ED-DA8251A98E55}" type="datetimeFigureOut">
              <a:rPr lang="zh-CN" altLang="en-US" smtClean="0"/>
              <a:t>2015/8/12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E899-C485-4AAD-ABBA-5A79E03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9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79640" y="1619280"/>
            <a:ext cx="74163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79640" y="539640"/>
            <a:ext cx="5184360" cy="293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79640" y="1619280"/>
            <a:ext cx="74163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图片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5" name="图片 84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79640" y="539640"/>
            <a:ext cx="5184360" cy="293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sp>
        <p:nvSpPr>
          <p:cNvPr id="11" name="Line 1"/>
          <p:cNvSpPr/>
          <p:nvPr/>
        </p:nvSpPr>
        <p:spPr>
          <a:xfrm>
            <a:off x="718920" y="358560"/>
            <a:ext cx="1800" cy="5832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179280" y="1403280"/>
            <a:ext cx="612144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3" name="CustomShape 3"/>
          <p:cNvSpPr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/>
          </a:p>
        </p:txBody>
      </p:sp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358920" y="179280"/>
            <a:ext cx="1618920" cy="1618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2800" b="1">
                <a:solidFill>
                  <a:srgbClr val="6600CC"/>
                </a:solidFill>
                <a:latin typeface="Arial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718920" y="358560"/>
            <a:ext cx="1800" cy="5832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6" name="Line 2"/>
          <p:cNvSpPr/>
          <p:nvPr/>
        </p:nvSpPr>
        <p:spPr>
          <a:xfrm>
            <a:off x="179280" y="1403280"/>
            <a:ext cx="612144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47" name="CustomShape 3"/>
          <p:cNvSpPr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800" b="1">
                <a:solidFill>
                  <a:srgbClr val="6600CC"/>
                </a:solidFill>
                <a:latin typeface="Arial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zh-CN" sz="3200">
                <a:solidFill>
                  <a:srgbClr val="3333CC"/>
                </a:solidFill>
                <a:latin typeface="Arial"/>
                <a:ea typeface="华文新魏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zh-CN" sz="2800">
                <a:solidFill>
                  <a:srgbClr val="3333CC"/>
                </a:solidFill>
                <a:latin typeface="Arial"/>
                <a:ea typeface="华文新魏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zh-CN" sz="2400">
                <a:solidFill>
                  <a:srgbClr val="3333CC"/>
                </a:solidFill>
                <a:latin typeface="Arial"/>
                <a:ea typeface="华文新魏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zh-CN" sz="2000">
                <a:solidFill>
                  <a:srgbClr val="3333CC"/>
                </a:solidFill>
                <a:latin typeface="Arial"/>
                <a:ea typeface="华文新魏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zh-CN" sz="2000">
                <a:solidFill>
                  <a:srgbClr val="3333CC"/>
                </a:solidFill>
                <a:latin typeface="Arial"/>
                <a:ea typeface="华文新魏"/>
              </a:rPr>
              <a:t>第五级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6156360" y="6237360"/>
            <a:ext cx="27349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208414/12170504.htm" TargetMode="External"/><Relationship Id="rId2" Type="http://schemas.openxmlformats.org/officeDocument/2006/relationships/hyperlink" Target="http://baike.baidu.com/view/14399.ht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208414/12170504.htm" TargetMode="External"/><Relationship Id="rId2" Type="http://schemas.openxmlformats.org/officeDocument/2006/relationships/hyperlink" Target="http://baike.baidu.com/view/14399.ht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208414/12170504.htm" TargetMode="External"/><Relationship Id="rId2" Type="http://schemas.openxmlformats.org/officeDocument/2006/relationships/hyperlink" Target="http://baike.baidu.com/view/14399.htm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42960" y="242892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altLang="en-US" sz="4800" dirty="0" smtClean="0">
                <a:solidFill>
                  <a:schemeClr val="accent1"/>
                </a:solidFill>
              </a:rPr>
              <a:t>动态规划</a:t>
            </a:r>
            <a:endParaRPr lang="en-US" altLang="zh-CN" sz="4800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CN" sz="2000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accent1"/>
                </a:solidFill>
              </a:rPr>
              <a:t>黄海龙 </a:t>
            </a:r>
            <a:r>
              <a:rPr lang="en-US" altLang="zh-CN" sz="2000" dirty="0" smtClean="0">
                <a:solidFill>
                  <a:schemeClr val="accent1"/>
                </a:solidFill>
              </a:rPr>
              <a:t>13274029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(</a:t>
            </a:r>
            <a:r>
              <a:rPr lang="en-US" altLang="zh-CN" sz="2000" i="1" dirty="0" err="1" smtClean="0">
                <a:solidFill>
                  <a:schemeClr val="accent1"/>
                </a:solidFill>
              </a:rPr>
              <a:t>Dikea</a:t>
            </a:r>
            <a:r>
              <a:rPr lang="en-US" altLang="zh-CN" sz="2000" dirty="0" smtClean="0">
                <a:solidFill>
                  <a:schemeClr val="accent1"/>
                </a:solidFill>
              </a:rPr>
              <a:t>)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079640" y="1663347"/>
            <a:ext cx="7416360" cy="4525560"/>
          </a:xfrm>
        </p:spPr>
        <p:txBody>
          <a:bodyPr/>
          <a:lstStyle/>
          <a:p>
            <a:r>
              <a:rPr lang="zh-CN" altLang="en-US" sz="2800" dirty="0" smtClean="0"/>
              <a:t>最长上升子序列：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给定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个整数的</a:t>
            </a:r>
            <a:r>
              <a:rPr lang="en-US" altLang="zh-CN" sz="2800" dirty="0" smtClean="0"/>
              <a:t>a1, a2, a3, …, an</a:t>
            </a:r>
          </a:p>
          <a:p>
            <a:pPr marL="0" indent="0">
              <a:buNone/>
            </a:pPr>
            <a:r>
              <a:rPr lang="zh-CN" altLang="en-US" sz="2800" dirty="0" smtClean="0"/>
              <a:t>按从左到右的顺序选出尽量多的整数，组成一个上升子序列，如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5.</a:t>
            </a:r>
            <a:r>
              <a:rPr lang="zh-CN" altLang="en-US" sz="2800" dirty="0" smtClean="0"/>
              <a:t>可以选出最长子序列为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5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7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947438" y="2004871"/>
            <a:ext cx="7416360" cy="4525560"/>
          </a:xfrm>
        </p:spPr>
        <p:txBody>
          <a:bodyPr/>
          <a:lstStyle/>
          <a:p>
            <a:r>
              <a:rPr lang="zh-CN" altLang="en-US" sz="2800" dirty="0" smtClean="0"/>
              <a:t>设</a:t>
            </a:r>
            <a:r>
              <a:rPr lang="en-US" altLang="zh-CN" sz="2800" dirty="0" smtClean="0"/>
              <a:t>d(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为以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结尾的最长上升子序列的长度，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则：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   d(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= max{ 1, d(j) + 1 | j &lt;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a(j) &lt; a(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0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079640" y="1938769"/>
            <a:ext cx="7416360" cy="4525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最</a:t>
            </a:r>
            <a:r>
              <a:rPr lang="zh-CN" altLang="en-US" sz="2800" dirty="0" smtClean="0"/>
              <a:t>长公共子序列问题</a:t>
            </a:r>
            <a:r>
              <a:rPr lang="en-US" altLang="zh-CN" sz="2800" dirty="0" smtClean="0"/>
              <a:t>(LCS)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给定两个序列</a:t>
            </a:r>
            <a:r>
              <a:rPr lang="en-US" altLang="zh-CN" sz="2800" dirty="0" smtClean="0"/>
              <a:t>A,B,</a:t>
            </a:r>
            <a:r>
              <a:rPr lang="zh-CN" altLang="en-US" sz="2800" dirty="0" smtClean="0"/>
              <a:t>求取长度最大的公共子序列，例如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 smtClean="0"/>
              <a:t>A:       1   5  2  6  8  7</a:t>
            </a:r>
          </a:p>
          <a:p>
            <a:pPr marL="0" indent="0">
              <a:buNone/>
            </a:pPr>
            <a:r>
              <a:rPr lang="en-US" altLang="zh-CN" sz="2800" dirty="0" smtClean="0"/>
              <a:t>B:        2  3  5  6  9  8  4</a:t>
            </a:r>
          </a:p>
          <a:p>
            <a:pPr marL="0" indent="0">
              <a:buNone/>
            </a:pPr>
            <a:r>
              <a:rPr lang="en-US" altLang="zh-CN" sz="2800" dirty="0" smtClean="0"/>
              <a:t>LCS:   5  6  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41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969472" y="1905719"/>
            <a:ext cx="7416360" cy="4525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设</a:t>
            </a:r>
            <a:r>
              <a:rPr lang="en-US" altLang="zh-CN" sz="2800" dirty="0" smtClean="0"/>
              <a:t>d(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j)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A[1…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B[1…j]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LCS</a:t>
            </a:r>
            <a:r>
              <a:rPr lang="zh-CN" altLang="en-US" sz="2800" dirty="0" smtClean="0"/>
              <a:t>长度，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则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当：</a:t>
            </a:r>
            <a:r>
              <a:rPr lang="en-US" altLang="zh-CN" sz="2800" dirty="0" smtClean="0"/>
              <a:t>a(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 = a(j)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d(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j) = d(i-1, j-1) + 1;</a:t>
            </a:r>
          </a:p>
          <a:p>
            <a:pPr marL="0" indent="0">
              <a:buNone/>
            </a:pPr>
            <a:r>
              <a:rPr lang="zh-CN" altLang="en-US" sz="2800" dirty="0" smtClean="0"/>
              <a:t>否则：</a:t>
            </a:r>
            <a:r>
              <a:rPr lang="en-US" altLang="zh-CN" sz="2800" dirty="0" smtClean="0"/>
              <a:t>d(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j) = max{ d(i-1, j), d(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 j-1) };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66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3580468" y="1172880"/>
            <a:ext cx="5184360" cy="5783855"/>
          </a:xfrm>
        </p:spPr>
        <p:txBody>
          <a:bodyPr/>
          <a:lstStyle/>
          <a:p>
            <a:endParaRPr lang="zh-CN" altLang="en-US" sz="1800" dirty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第一</a:t>
            </a:r>
            <a:r>
              <a:rPr lang="zh-CN" altLang="en-US" sz="1800" dirty="0">
                <a:solidFill>
                  <a:srgbClr val="FF0000"/>
                </a:solidFill>
              </a:rPr>
              <a:t>讲 </a:t>
            </a:r>
            <a:r>
              <a:rPr lang="en-US" altLang="zh-CN" sz="1800" dirty="0">
                <a:solidFill>
                  <a:srgbClr val="FF0000"/>
                </a:solidFill>
              </a:rPr>
              <a:t>01</a:t>
            </a:r>
            <a:r>
              <a:rPr lang="zh-CN" altLang="en-US" sz="1800" dirty="0">
                <a:solidFill>
                  <a:srgbClr val="FF0000"/>
                </a:solidFill>
              </a:rPr>
              <a:t>背包问题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第二</a:t>
            </a:r>
            <a:r>
              <a:rPr lang="zh-CN" altLang="en-US" sz="1800" dirty="0">
                <a:solidFill>
                  <a:srgbClr val="FF0000"/>
                </a:solidFill>
              </a:rPr>
              <a:t>讲 完全背包问题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第三</a:t>
            </a:r>
            <a:r>
              <a:rPr lang="zh-CN" altLang="en-US" sz="1800" dirty="0">
                <a:solidFill>
                  <a:srgbClr val="FF0000"/>
                </a:solidFill>
              </a:rPr>
              <a:t>讲 多重背包问题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第四</a:t>
            </a:r>
            <a:r>
              <a:rPr lang="zh-CN" altLang="en-US" sz="1800" dirty="0"/>
              <a:t>讲 混合三种背包问题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第五</a:t>
            </a:r>
            <a:r>
              <a:rPr lang="zh-CN" altLang="en-US" sz="1800" dirty="0"/>
              <a:t>讲 二维费用的背包问题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第六</a:t>
            </a:r>
            <a:r>
              <a:rPr lang="zh-CN" altLang="en-US" sz="1800" dirty="0"/>
              <a:t>讲 分组的背包问题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第七</a:t>
            </a:r>
            <a:r>
              <a:rPr lang="zh-CN" altLang="en-US" sz="1800" dirty="0"/>
              <a:t>讲 有依赖的背包问题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第八</a:t>
            </a:r>
            <a:r>
              <a:rPr lang="zh-CN" altLang="en-US" sz="1800" dirty="0"/>
              <a:t>讲 泛化物品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第九</a:t>
            </a:r>
            <a:r>
              <a:rPr lang="zh-CN" altLang="en-US" sz="1800" dirty="0"/>
              <a:t>讲 背包问题问法的变化</a:t>
            </a:r>
          </a:p>
          <a:p>
            <a:r>
              <a:rPr lang="zh-CN" altLang="en-US" sz="1800" dirty="0"/>
              <a:t/>
            </a:r>
            <a:br>
              <a:rPr lang="zh-CN" altLang="en-US" sz="1800" dirty="0"/>
            </a:br>
            <a:endParaRPr lang="en-US" altLang="zh-CN" sz="1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86430" y="2930486"/>
            <a:ext cx="677108" cy="2985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背包问题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80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53378" y="2390660"/>
            <a:ext cx="554148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01 </a:t>
            </a:r>
            <a:r>
              <a:rPr lang="zh-CN" altLang="en-US" sz="3200" dirty="0" smtClean="0"/>
              <a:t>背包</a:t>
            </a:r>
            <a:endParaRPr lang="en-US" altLang="zh-CN" sz="3200" dirty="0" smtClean="0"/>
          </a:p>
          <a:p>
            <a:r>
              <a:rPr lang="zh-CN" altLang="en-US" dirty="0" smtClean="0"/>
              <a:t>例</a:t>
            </a:r>
            <a:r>
              <a:rPr lang="zh-CN" altLang="en-US" dirty="0"/>
              <a:t>：有一个背包，背包容量是</a:t>
            </a:r>
            <a:r>
              <a:rPr lang="en-US" altLang="zh-CN" dirty="0"/>
              <a:t>M=150</a:t>
            </a:r>
            <a:r>
              <a:rPr lang="zh-CN" altLang="en-US" dirty="0"/>
              <a:t>。有</a:t>
            </a:r>
            <a:r>
              <a:rPr lang="en-US" altLang="zh-CN" dirty="0"/>
              <a:t>7</a:t>
            </a:r>
            <a:r>
              <a:rPr lang="zh-CN" altLang="en-US" dirty="0"/>
              <a:t>个物品，</a:t>
            </a:r>
            <a:r>
              <a:rPr lang="zh-CN" altLang="en-US" dirty="0" smtClean="0"/>
              <a:t>物品</a:t>
            </a:r>
            <a:r>
              <a:rPr lang="zh-CN" altLang="en-US" dirty="0" smtClean="0">
                <a:solidFill>
                  <a:srgbClr val="FF0000"/>
                </a:solidFill>
              </a:rPr>
              <a:t>不可以</a:t>
            </a:r>
            <a:r>
              <a:rPr lang="zh-CN" altLang="en-US" dirty="0">
                <a:solidFill>
                  <a:srgbClr val="FF0000"/>
                </a:solidFill>
              </a:rPr>
              <a:t>分割成任意大小</a:t>
            </a:r>
            <a:r>
              <a:rPr lang="zh-CN" altLang="en-US" dirty="0"/>
              <a:t>。要求尽可能让装入背包中的物品总价值最大，但不能超过总容量。</a:t>
            </a:r>
          </a:p>
          <a:p>
            <a:r>
              <a:rPr lang="zh-CN" altLang="en-US" dirty="0"/>
              <a:t>物品 </a:t>
            </a:r>
            <a:r>
              <a:rPr lang="en-US" altLang="zh-CN" dirty="0"/>
              <a:t>A B C D E F G</a:t>
            </a: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重量</a:t>
            </a:r>
            <a:r>
              <a:rPr lang="zh-CN" altLang="en-US" dirty="0"/>
              <a:t> </a:t>
            </a:r>
            <a:r>
              <a:rPr lang="en-US" altLang="zh-CN" dirty="0"/>
              <a:t>35kg 30kg 6kg 50kg 40kg 10kg 25kg</a:t>
            </a:r>
          </a:p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价值</a:t>
            </a:r>
            <a:r>
              <a:rPr lang="zh-CN" altLang="en-US" dirty="0"/>
              <a:t> </a:t>
            </a:r>
            <a:r>
              <a:rPr lang="en-US" altLang="zh-CN" dirty="0"/>
              <a:t>10$ </a:t>
            </a:r>
            <a:r>
              <a:rPr lang="en-US" altLang="zh-CN" dirty="0" smtClean="0"/>
              <a:t> 40</a:t>
            </a:r>
            <a:r>
              <a:rPr lang="en-US" altLang="zh-CN" dirty="0"/>
              <a:t>$ </a:t>
            </a:r>
            <a:r>
              <a:rPr lang="en-US" altLang="zh-CN" dirty="0" smtClean="0"/>
              <a:t>  30$   </a:t>
            </a:r>
            <a:r>
              <a:rPr lang="en-US" altLang="zh-CN" dirty="0"/>
              <a:t>50$ </a:t>
            </a:r>
            <a:r>
              <a:rPr lang="en-US" altLang="zh-CN" dirty="0" smtClean="0"/>
              <a:t> 35</a:t>
            </a:r>
            <a:r>
              <a:rPr lang="en-US" altLang="zh-CN" dirty="0"/>
              <a:t>$ </a:t>
            </a:r>
            <a:r>
              <a:rPr lang="en-US" altLang="zh-CN" dirty="0" smtClean="0"/>
              <a:t>   40</a:t>
            </a:r>
            <a:r>
              <a:rPr lang="en-US" altLang="zh-CN" dirty="0"/>
              <a:t>$ </a:t>
            </a:r>
            <a:r>
              <a:rPr lang="en-US" altLang="zh-CN" dirty="0" smtClean="0"/>
              <a:t>  30</a:t>
            </a:r>
            <a:r>
              <a:rPr lang="en-US" altLang="zh-CN" dirty="0"/>
              <a:t>$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63547" y="2269475"/>
            <a:ext cx="618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M=150</a:t>
            </a:r>
          </a:p>
          <a:p>
            <a:r>
              <a:rPr lang="zh-CN" altLang="en-US" dirty="0" smtClean="0">
                <a:hlinkClick r:id="rId2"/>
              </a:rPr>
              <a:t>重量</a:t>
            </a:r>
            <a:r>
              <a:rPr lang="zh-CN" altLang="en-US" dirty="0"/>
              <a:t> </a:t>
            </a:r>
            <a:r>
              <a:rPr lang="en-US" altLang="zh-CN" dirty="0"/>
              <a:t>35kg 30kg 6kg 50kg 40kg 10kg 25kg</a:t>
            </a:r>
          </a:p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价值</a:t>
            </a:r>
            <a:r>
              <a:rPr lang="zh-CN" altLang="en-US" dirty="0"/>
              <a:t> </a:t>
            </a:r>
            <a:r>
              <a:rPr lang="en-US" altLang="zh-CN" dirty="0"/>
              <a:t>10$ </a:t>
            </a:r>
            <a:r>
              <a:rPr lang="en-US" altLang="zh-CN" dirty="0" smtClean="0"/>
              <a:t>  40</a:t>
            </a:r>
            <a:r>
              <a:rPr lang="en-US" altLang="zh-CN" dirty="0"/>
              <a:t>$ </a:t>
            </a:r>
            <a:r>
              <a:rPr lang="en-US" altLang="zh-CN" dirty="0" smtClean="0"/>
              <a:t>  30</a:t>
            </a:r>
            <a:r>
              <a:rPr lang="en-US" altLang="zh-CN" dirty="0"/>
              <a:t>$ 50$ </a:t>
            </a:r>
            <a:r>
              <a:rPr lang="en-US" altLang="zh-CN" dirty="0" smtClean="0"/>
              <a:t>  35</a:t>
            </a:r>
            <a:r>
              <a:rPr lang="en-US" altLang="zh-CN" dirty="0"/>
              <a:t>$ </a:t>
            </a:r>
            <a:r>
              <a:rPr lang="en-US" altLang="zh-CN" dirty="0" smtClean="0"/>
              <a:t>  40$   </a:t>
            </a:r>
            <a:r>
              <a:rPr lang="en-US" altLang="zh-CN" dirty="0"/>
              <a:t>30$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75412" y="3877937"/>
            <a:ext cx="66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如果还按性价比由大到小，选择可能会出现不满的情况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8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4058" y="2115239"/>
            <a:ext cx="51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考虑枚举所有情况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76260" y="2644048"/>
            <a:ext cx="559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枚举结果：</a:t>
            </a:r>
            <a:r>
              <a:rPr lang="en-US" altLang="zh-CN" dirty="0"/>
              <a:t> 30kg </a:t>
            </a:r>
            <a:r>
              <a:rPr lang="en-US" altLang="zh-CN" dirty="0" smtClean="0"/>
              <a:t> 6kg  50kg  40kg   10kg </a:t>
            </a:r>
          </a:p>
          <a:p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40</a:t>
            </a:r>
            <a:r>
              <a:rPr lang="en-US" altLang="zh-CN" dirty="0"/>
              <a:t>$ </a:t>
            </a:r>
            <a:r>
              <a:rPr lang="en-US" altLang="zh-CN" dirty="0" smtClean="0"/>
              <a:t>  30</a:t>
            </a:r>
            <a:r>
              <a:rPr lang="en-US" altLang="zh-CN" dirty="0"/>
              <a:t>$ </a:t>
            </a:r>
            <a:r>
              <a:rPr lang="en-US" altLang="zh-CN" dirty="0" smtClean="0"/>
              <a:t>  50</a:t>
            </a:r>
            <a:r>
              <a:rPr lang="en-US" altLang="zh-CN" dirty="0"/>
              <a:t>$ </a:t>
            </a:r>
            <a:r>
              <a:rPr lang="en-US" altLang="zh-CN" dirty="0" smtClean="0"/>
              <a:t>  35</a:t>
            </a:r>
            <a:r>
              <a:rPr lang="en-US" altLang="zh-CN" dirty="0"/>
              <a:t>$ </a:t>
            </a:r>
            <a:r>
              <a:rPr lang="en-US" altLang="zh-CN" dirty="0" smtClean="0"/>
              <a:t>     40</a:t>
            </a:r>
            <a:r>
              <a:rPr lang="en-US" altLang="zh-CN" dirty="0"/>
              <a:t>$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最优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6260" y="3558448"/>
            <a:ext cx="654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考虑按质量枚举，则最优情况在背包质量分别为</a:t>
            </a:r>
            <a:endParaRPr lang="en-US" altLang="zh-CN" dirty="0" smtClean="0"/>
          </a:p>
          <a:p>
            <a:r>
              <a:rPr lang="en-US" altLang="zh-CN" dirty="0" smtClean="0"/>
              <a:t>30 36 86 126 136</a:t>
            </a:r>
            <a:r>
              <a:rPr lang="zh-CN" altLang="en-US" dirty="0" smtClean="0"/>
              <a:t>的时候，价值分别为 </a:t>
            </a:r>
            <a:r>
              <a:rPr lang="en-US" altLang="zh-CN" dirty="0" smtClean="0"/>
              <a:t>40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120 , 155 ,40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86429" y="4638101"/>
            <a:ext cx="627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背包在这些取质量时，价值是否也达到了最优值？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66092" y="2633031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最优情况的转移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30 → 36 </a:t>
            </a:r>
            <a:r>
              <a:rPr lang="en-US" altLang="zh-CN" dirty="0"/>
              <a:t>→ </a:t>
            </a:r>
            <a:r>
              <a:rPr lang="en-US" altLang="zh-CN" dirty="0" smtClean="0"/>
              <a:t>86 </a:t>
            </a:r>
            <a:r>
              <a:rPr lang="en-US" altLang="zh-CN" dirty="0"/>
              <a:t>→ </a:t>
            </a:r>
            <a:r>
              <a:rPr lang="en-US" altLang="zh-CN" dirty="0" smtClean="0"/>
              <a:t>126 </a:t>
            </a:r>
            <a:r>
              <a:rPr lang="en-US" altLang="zh-CN" dirty="0"/>
              <a:t>→ </a:t>
            </a:r>
            <a:r>
              <a:rPr lang="en-US" altLang="zh-CN" dirty="0" smtClean="0"/>
              <a:t>136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5243" y="4120308"/>
            <a:ext cx="604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表示当背包内装质量为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的物体时，价值最大为</a:t>
            </a:r>
            <a:r>
              <a:rPr lang="en-US" altLang="zh-CN" dirty="0" smtClean="0"/>
              <a:t>j</a:t>
            </a:r>
          </a:p>
          <a:p>
            <a:r>
              <a:rPr lang="zh-CN" altLang="en-US" dirty="0" smtClean="0"/>
              <a:t>当现在有一个物体质量为</a:t>
            </a:r>
            <a:r>
              <a:rPr lang="en-US" altLang="zh-CN" dirty="0"/>
              <a:t>c</a:t>
            </a:r>
            <a:r>
              <a:rPr lang="zh-CN" altLang="en-US" dirty="0" smtClean="0"/>
              <a:t>，价值为</a:t>
            </a:r>
            <a:r>
              <a:rPr lang="en-US" altLang="zh-CN" dirty="0"/>
              <a:t>v</a:t>
            </a:r>
            <a:r>
              <a:rPr lang="zh-CN" altLang="en-US" dirty="0" smtClean="0"/>
              <a:t>时，背包质量为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的最优情况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1][j-c] + v]}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6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1350" y="2313542"/>
            <a:ext cx="416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代码实现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0" y="3054076"/>
            <a:ext cx="6705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2346593" y="2130480"/>
            <a:ext cx="54753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记忆化搜索</a:t>
            </a:r>
            <a:endParaRPr lang="en-US" altLang="zh-CN" sz="3200" dirty="0" smtClean="0"/>
          </a:p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简单</a:t>
            </a:r>
            <a:r>
              <a:rPr lang="en-US" altLang="zh-CN" sz="3200" dirty="0" smtClean="0"/>
              <a:t>DP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2.0  DP</a:t>
            </a:r>
            <a:r>
              <a:rPr lang="zh-CN" altLang="en-US" sz="3200" dirty="0" smtClean="0"/>
              <a:t>入门</a:t>
            </a:r>
            <a:endParaRPr lang="en-US" altLang="zh-CN" sz="3200" dirty="0" smtClean="0"/>
          </a:p>
          <a:p>
            <a:r>
              <a:rPr lang="en-US" altLang="zh-CN" sz="3200" dirty="0" smtClean="0"/>
              <a:t>     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.1  </a:t>
            </a:r>
            <a:r>
              <a:rPr lang="zh-CN" altLang="en-US" sz="3200" dirty="0" smtClean="0"/>
              <a:t>背包问题</a:t>
            </a:r>
            <a:endParaRPr lang="en-US" altLang="zh-CN" sz="3200" dirty="0" smtClean="0"/>
          </a:p>
          <a:p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</a:rPr>
              <a:t>    2.2  </a:t>
            </a:r>
            <a:r>
              <a:rPr lang="zh-CN" altLang="en-US" sz="3200" dirty="0" smtClean="0">
                <a:solidFill>
                  <a:srgbClr val="00B0F0"/>
                </a:solidFill>
              </a:rPr>
              <a:t>树形</a:t>
            </a:r>
            <a:r>
              <a:rPr lang="en-US" altLang="zh-CN" sz="3200" dirty="0" smtClean="0">
                <a:solidFill>
                  <a:srgbClr val="00B0F0"/>
                </a:solidFill>
              </a:rPr>
              <a:t>DP</a:t>
            </a:r>
          </a:p>
          <a:p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</a:rPr>
              <a:t>    2.3  </a:t>
            </a:r>
            <a:r>
              <a:rPr lang="zh-CN" altLang="en-US" sz="3200" dirty="0" smtClean="0">
                <a:solidFill>
                  <a:srgbClr val="00B0F0"/>
                </a:solidFill>
              </a:rPr>
              <a:t>状压</a:t>
            </a:r>
            <a:r>
              <a:rPr lang="en-US" altLang="zh-CN" sz="3200" dirty="0" smtClean="0">
                <a:solidFill>
                  <a:srgbClr val="00B0F0"/>
                </a:solidFill>
              </a:rPr>
              <a:t>DP</a:t>
            </a:r>
          </a:p>
          <a:p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</a:rPr>
              <a:t>    2.4  </a:t>
            </a:r>
            <a:r>
              <a:rPr lang="zh-CN" altLang="en-US" sz="3200" dirty="0" smtClean="0">
                <a:solidFill>
                  <a:srgbClr val="00B0F0"/>
                </a:solidFill>
              </a:rPr>
              <a:t>区间</a:t>
            </a:r>
            <a:r>
              <a:rPr lang="en-US" altLang="zh-CN" sz="3200" dirty="0" smtClean="0">
                <a:solidFill>
                  <a:srgbClr val="00B0F0"/>
                </a:solidFill>
              </a:rPr>
              <a:t>DP</a:t>
            </a:r>
          </a:p>
          <a:p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</a:rPr>
              <a:t>    2.5  </a:t>
            </a:r>
            <a:r>
              <a:rPr lang="zh-CN" altLang="en-US" sz="3200" dirty="0" smtClean="0">
                <a:solidFill>
                  <a:srgbClr val="00B0F0"/>
                </a:solidFill>
              </a:rPr>
              <a:t>数位</a:t>
            </a:r>
            <a:r>
              <a:rPr lang="en-US" altLang="zh-CN" sz="3200" dirty="0" smtClean="0">
                <a:solidFill>
                  <a:srgbClr val="00B0F0"/>
                </a:solidFill>
              </a:rPr>
              <a:t>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167775" y="577783"/>
            <a:ext cx="7416360" cy="4525560"/>
          </a:xfrm>
        </p:spPr>
        <p:txBody>
          <a:bodyPr/>
          <a:lstStyle/>
          <a:p>
            <a:r>
              <a:rPr lang="zh-CN" altLang="en-US" sz="2800" dirty="0"/>
              <a:t>滚动</a:t>
            </a:r>
            <a:r>
              <a:rPr lang="zh-CN" altLang="en-US" sz="2800" dirty="0" smtClean="0"/>
              <a:t>数组：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0" y="3409894"/>
            <a:ext cx="6172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9640" y="2974554"/>
            <a:ext cx="5938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例：有一个背包，背包容量是</a:t>
            </a:r>
            <a:r>
              <a:rPr lang="en-US" altLang="zh-CN" dirty="0"/>
              <a:t>M=150</a:t>
            </a:r>
            <a:r>
              <a:rPr lang="zh-CN" altLang="en-US" dirty="0"/>
              <a:t>。有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种物品，每种物品有无数个，物品</a:t>
            </a:r>
            <a:r>
              <a:rPr lang="zh-CN" altLang="en-US" dirty="0">
                <a:solidFill>
                  <a:srgbClr val="FF0000"/>
                </a:solidFill>
              </a:rPr>
              <a:t>不可以分割成任意大小</a:t>
            </a:r>
            <a:r>
              <a:rPr lang="zh-CN" altLang="en-US" dirty="0"/>
              <a:t>。要求尽可能让装入背包中的物品总价值最大，但不能超过总容量。</a:t>
            </a:r>
          </a:p>
          <a:p>
            <a:r>
              <a:rPr lang="zh-CN" altLang="en-US" dirty="0"/>
              <a:t>物品 </a:t>
            </a:r>
            <a:r>
              <a:rPr lang="en-US" altLang="zh-CN" dirty="0"/>
              <a:t>A B C D E F G</a:t>
            </a: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重量</a:t>
            </a:r>
            <a:r>
              <a:rPr lang="zh-CN" altLang="en-US" dirty="0"/>
              <a:t> </a:t>
            </a:r>
            <a:r>
              <a:rPr lang="en-US" altLang="zh-CN" dirty="0"/>
              <a:t>35kg 30kg 6kg 50kg 40kg 10kg 25kg</a:t>
            </a:r>
          </a:p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价值</a:t>
            </a:r>
            <a:r>
              <a:rPr lang="zh-CN" altLang="en-US" dirty="0"/>
              <a:t> </a:t>
            </a:r>
            <a:r>
              <a:rPr lang="en-US" altLang="zh-CN" dirty="0"/>
              <a:t>10$ 40$ 30$ 50$ 35$ 40$ 30$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2521" y="2208540"/>
            <a:ext cx="40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完全背包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31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7752" y="2367688"/>
            <a:ext cx="5233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状态转移方程：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  = max{</a:t>
            </a:r>
            <a:r>
              <a:rPr lang="en-US" altLang="zh-CN" sz="2000" dirty="0" err="1" smtClean="0"/>
              <a:t>dp</a:t>
            </a:r>
            <a:r>
              <a:rPr lang="en-US" altLang="zh-CN" sz="2000" dirty="0" smtClean="0"/>
              <a:t>[i-1][j], </a:t>
            </a:r>
            <a:r>
              <a:rPr lang="en-US" altLang="zh-CN" sz="2000" dirty="0" err="1" smtClean="0"/>
              <a:t>dp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][j-w]+v}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代码实现：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52" y="3691127"/>
            <a:ext cx="5838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079640" y="1409959"/>
            <a:ext cx="7416360" cy="4525560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01</a:t>
            </a:r>
            <a:r>
              <a:rPr lang="zh-CN" altLang="en-US" dirty="0" smtClean="0"/>
              <a:t>背包：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完全背包：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69" y="4344769"/>
            <a:ext cx="5838825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40" y="2463994"/>
            <a:ext cx="6705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4058" y="2214390"/>
            <a:ext cx="559656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多重背包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dirty="0"/>
              <a:t>例：有一个背包，背包容量是</a:t>
            </a:r>
            <a:r>
              <a:rPr lang="en-US" altLang="zh-CN" dirty="0"/>
              <a:t>M=150</a:t>
            </a:r>
            <a:r>
              <a:rPr lang="zh-CN" altLang="en-US" dirty="0"/>
              <a:t>。有</a:t>
            </a:r>
            <a:r>
              <a:rPr lang="en-US" altLang="zh-CN" dirty="0"/>
              <a:t>7</a:t>
            </a:r>
            <a:r>
              <a:rPr lang="zh-CN" altLang="en-US" dirty="0"/>
              <a:t>种物品，每种物品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有限</a:t>
            </a:r>
            <a:r>
              <a:rPr lang="zh-CN" altLang="en-US" dirty="0" smtClean="0"/>
              <a:t>个</a:t>
            </a:r>
            <a:r>
              <a:rPr lang="zh-CN" altLang="en-US" dirty="0"/>
              <a:t>，物品</a:t>
            </a:r>
            <a:r>
              <a:rPr lang="zh-CN" altLang="en-US" dirty="0">
                <a:solidFill>
                  <a:srgbClr val="FF0000"/>
                </a:solidFill>
              </a:rPr>
              <a:t>不可以分割成任意大小</a:t>
            </a:r>
            <a:r>
              <a:rPr lang="zh-CN" altLang="en-US" dirty="0"/>
              <a:t>。要求尽可能让装入背包中的物品总价值最大，但不能超过总容量。</a:t>
            </a:r>
          </a:p>
          <a:p>
            <a:r>
              <a:rPr lang="zh-CN" altLang="en-US" dirty="0"/>
              <a:t>物品 </a:t>
            </a:r>
            <a:r>
              <a:rPr lang="en-US" altLang="zh-CN" dirty="0"/>
              <a:t>A B C D E F 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数量  </a:t>
            </a:r>
            <a:r>
              <a:rPr lang="en-US" altLang="zh-CN" dirty="0" smtClean="0"/>
              <a:t>2         3          5        4         1        3         3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重量 </a:t>
            </a:r>
            <a:r>
              <a:rPr lang="en-US" altLang="zh-CN" dirty="0"/>
              <a:t>35kg </a:t>
            </a:r>
            <a:r>
              <a:rPr lang="en-US" altLang="zh-CN" dirty="0" smtClean="0"/>
              <a:t>  30kg    6kg    50kg   40kg  10kg   25kg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价值 </a:t>
            </a:r>
            <a:r>
              <a:rPr lang="en-US" altLang="zh-CN" dirty="0"/>
              <a:t>10$ </a:t>
            </a:r>
            <a:r>
              <a:rPr lang="en-US" altLang="zh-CN" dirty="0" smtClean="0"/>
              <a:t>    40</a:t>
            </a:r>
            <a:r>
              <a:rPr lang="en-US" altLang="zh-CN" dirty="0"/>
              <a:t>$ </a:t>
            </a:r>
            <a:r>
              <a:rPr lang="en-US" altLang="zh-CN" dirty="0" smtClean="0"/>
              <a:t>     30$    </a:t>
            </a:r>
            <a:r>
              <a:rPr lang="en-US" altLang="zh-CN" dirty="0"/>
              <a:t>50$ </a:t>
            </a:r>
            <a:r>
              <a:rPr lang="en-US" altLang="zh-CN" dirty="0" smtClean="0"/>
              <a:t>    35</a:t>
            </a:r>
            <a:r>
              <a:rPr lang="en-US" altLang="zh-CN" dirty="0"/>
              <a:t>$ </a:t>
            </a:r>
            <a:r>
              <a:rPr lang="en-US" altLang="zh-CN" dirty="0" smtClean="0"/>
              <a:t>   40</a:t>
            </a:r>
            <a:r>
              <a:rPr lang="en-US" altLang="zh-CN" dirty="0"/>
              <a:t>$ </a:t>
            </a:r>
            <a:r>
              <a:rPr lang="en-US" altLang="zh-CN" dirty="0" smtClean="0"/>
              <a:t>   30</a:t>
            </a:r>
            <a:r>
              <a:rPr lang="en-US" altLang="zh-CN" dirty="0"/>
              <a:t>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9821" y="1972019"/>
            <a:ext cx="5552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如果把同一种的每个物体，都当成不同种的数量为</a:t>
            </a:r>
            <a:r>
              <a:rPr lang="en-US" altLang="zh-CN" dirty="0" smtClean="0"/>
              <a:t>1</a:t>
            </a:r>
            <a:r>
              <a:rPr lang="zh-CN" altLang="en-US" dirty="0"/>
              <a:t>何谓多重背包，就是在原来经典的</a:t>
            </a:r>
            <a:r>
              <a:rPr lang="en-US" altLang="zh-CN" dirty="0"/>
              <a:t>0/1</a:t>
            </a:r>
            <a:r>
              <a:rPr lang="zh-CN" altLang="en-US" dirty="0"/>
              <a:t>背包的基础上规定一个物品可以背有限次，也是区别于无限背包的特点之一。其实解决的方法很简单，只要把一个物品的多次看做是另一个物品，也就是说产生一种新的物品这个物品的重量是原来的两倍，三倍，</a:t>
            </a:r>
            <a:r>
              <a:rPr lang="en-US" altLang="zh-CN" dirty="0"/>
              <a:t>…n</a:t>
            </a:r>
            <a:r>
              <a:rPr lang="zh-CN" altLang="en-US" dirty="0"/>
              <a:t>倍。这样就将多重背包转化成了典型的</a:t>
            </a:r>
            <a:r>
              <a:rPr lang="en-US" altLang="zh-CN" dirty="0"/>
              <a:t>0/1</a:t>
            </a:r>
            <a:r>
              <a:rPr lang="zh-CN" altLang="en-US" dirty="0"/>
              <a:t>背包了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3" y="3257550"/>
            <a:ext cx="6391275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3" y="1619280"/>
            <a:ext cx="483870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3" y="2475908"/>
            <a:ext cx="4762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4227" y="2335576"/>
            <a:ext cx="52770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树形</a:t>
            </a:r>
            <a:r>
              <a:rPr lang="en-US" altLang="zh-CN" sz="4000" dirty="0" smtClean="0"/>
              <a:t>DP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54227" y="3790659"/>
            <a:ext cx="6962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背包</a:t>
            </a:r>
            <a:r>
              <a:rPr lang="en-US" altLang="zh-CN" sz="2800" dirty="0" err="1" smtClean="0"/>
              <a:t>dp</a:t>
            </a:r>
            <a:r>
              <a:rPr lang="zh-CN" altLang="en-US" sz="2800" dirty="0" smtClean="0"/>
              <a:t>：线性，可以从前往后或从后往前</a:t>
            </a:r>
            <a:endParaRPr lang="en-US" altLang="zh-CN" sz="2800" dirty="0" smtClean="0"/>
          </a:p>
          <a:p>
            <a:r>
              <a:rPr lang="zh-CN" altLang="en-US" sz="2800" dirty="0" smtClean="0"/>
              <a:t>树形</a:t>
            </a:r>
            <a:r>
              <a:rPr lang="en-US" altLang="zh-CN" sz="2800" dirty="0" err="1" smtClean="0"/>
              <a:t>dp</a:t>
            </a:r>
            <a:r>
              <a:rPr lang="zh-CN" altLang="en-US" sz="2800" dirty="0" smtClean="0"/>
              <a:t>：在树上进行状态转移，转移的方向有所限制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940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7957" y="2060154"/>
            <a:ext cx="528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HDU 1520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1007" y="2765234"/>
            <a:ext cx="558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题意：有</a:t>
            </a:r>
            <a:r>
              <a:rPr lang="en-US" altLang="zh-CN" dirty="0" smtClean="0"/>
              <a:t>n&lt;=6000</a:t>
            </a:r>
            <a:r>
              <a:rPr lang="zh-CN" altLang="en-US" dirty="0" smtClean="0"/>
              <a:t>个人，他们中的上下级关系会构成一颗树，一次聚会，如果你邀请了一个人来参加，那么他的下级就不会来参加，问最多有多少人能来参加聚会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2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9640" y="2060409"/>
            <a:ext cx="1559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input</a:t>
            </a:r>
          </a:p>
          <a:p>
            <a:r>
              <a:rPr lang="en-US" altLang="zh-CN" dirty="0"/>
              <a:t>7 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1 1 1 1 1 1 </a:t>
            </a:r>
            <a:endParaRPr lang="en-US" altLang="zh-CN" dirty="0" smtClean="0"/>
          </a:p>
          <a:p>
            <a:r>
              <a:rPr lang="en-US" altLang="zh-CN" dirty="0" smtClean="0"/>
              <a:t>1 3</a:t>
            </a:r>
          </a:p>
          <a:p>
            <a:r>
              <a:rPr lang="en-US" altLang="zh-CN" dirty="0" smtClean="0"/>
              <a:t>2 3</a:t>
            </a:r>
          </a:p>
          <a:p>
            <a:r>
              <a:rPr lang="en-US" altLang="zh-CN" dirty="0" smtClean="0"/>
              <a:t>6 4</a:t>
            </a:r>
          </a:p>
          <a:p>
            <a:r>
              <a:rPr lang="en-US" altLang="zh-CN" dirty="0" smtClean="0"/>
              <a:t>7 4</a:t>
            </a:r>
          </a:p>
          <a:p>
            <a:r>
              <a:rPr lang="en-US" altLang="zh-CN" dirty="0" smtClean="0"/>
              <a:t>4 5</a:t>
            </a:r>
          </a:p>
          <a:p>
            <a:r>
              <a:rPr lang="en-US" altLang="zh-CN" dirty="0" smtClean="0"/>
              <a:t>3 </a:t>
            </a:r>
            <a:r>
              <a:rPr lang="en-US" altLang="zh-CN" dirty="0"/>
              <a:t>5 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0 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314463" y="2749822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</a:p>
        </p:txBody>
      </p:sp>
      <p:sp>
        <p:nvSpPr>
          <p:cNvPr id="6" name="椭圆 5"/>
          <p:cNvSpPr/>
          <p:nvPr/>
        </p:nvSpPr>
        <p:spPr>
          <a:xfrm>
            <a:off x="3849169" y="3652936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4799206" y="3637351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6095074" y="2749822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</a:p>
        </p:txBody>
      </p:sp>
      <p:sp>
        <p:nvSpPr>
          <p:cNvPr id="9" name="椭圆 8"/>
          <p:cNvSpPr/>
          <p:nvPr/>
        </p:nvSpPr>
        <p:spPr>
          <a:xfrm>
            <a:off x="5134805" y="1834470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altLang="zh-CN" dirty="0" smtClean="0"/>
          </a:p>
        </p:txBody>
      </p:sp>
      <p:sp>
        <p:nvSpPr>
          <p:cNvPr id="10" name="椭圆 9"/>
          <p:cNvSpPr/>
          <p:nvPr/>
        </p:nvSpPr>
        <p:spPr>
          <a:xfrm>
            <a:off x="5653903" y="3661983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</p:txBody>
      </p:sp>
      <p:sp>
        <p:nvSpPr>
          <p:cNvPr id="11" name="椭圆 10"/>
          <p:cNvSpPr/>
          <p:nvPr/>
        </p:nvSpPr>
        <p:spPr>
          <a:xfrm>
            <a:off x="6603940" y="3661983"/>
            <a:ext cx="484743" cy="451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</a:p>
        </p:txBody>
      </p:sp>
      <p:cxnSp>
        <p:nvCxnSpPr>
          <p:cNvPr id="13" name="直接箭头连接符 12"/>
          <p:cNvCxnSpPr>
            <a:stCxn id="9" idx="3"/>
            <a:endCxn id="5" idx="7"/>
          </p:cNvCxnSpPr>
          <p:nvPr/>
        </p:nvCxnSpPr>
        <p:spPr>
          <a:xfrm flipH="1">
            <a:off x="4728217" y="2220173"/>
            <a:ext cx="477577" cy="59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5"/>
            <a:endCxn id="8" idx="1"/>
          </p:cNvCxnSpPr>
          <p:nvPr/>
        </p:nvCxnSpPr>
        <p:spPr>
          <a:xfrm>
            <a:off x="5548559" y="2220173"/>
            <a:ext cx="617504" cy="59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6" idx="0"/>
          </p:cNvCxnSpPr>
          <p:nvPr/>
        </p:nvCxnSpPr>
        <p:spPr>
          <a:xfrm flipH="1">
            <a:off x="4091541" y="3135525"/>
            <a:ext cx="293911" cy="5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7" idx="0"/>
          </p:cNvCxnSpPr>
          <p:nvPr/>
        </p:nvCxnSpPr>
        <p:spPr>
          <a:xfrm>
            <a:off x="4728217" y="3135525"/>
            <a:ext cx="313361" cy="50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0" idx="0"/>
          </p:cNvCxnSpPr>
          <p:nvPr/>
        </p:nvCxnSpPr>
        <p:spPr>
          <a:xfrm flipH="1">
            <a:off x="5896275" y="3135525"/>
            <a:ext cx="269788" cy="52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5"/>
            <a:endCxn id="11" idx="0"/>
          </p:cNvCxnSpPr>
          <p:nvPr/>
        </p:nvCxnSpPr>
        <p:spPr>
          <a:xfrm>
            <a:off x="6508828" y="3135525"/>
            <a:ext cx="337484" cy="52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79640" y="5164346"/>
            <a:ext cx="65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output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77108" y="2341868"/>
            <a:ext cx="559656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记忆化搜索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sz="1900" dirty="0"/>
          </a:p>
        </p:txBody>
      </p:sp>
      <p:sp>
        <p:nvSpPr>
          <p:cNvPr id="7" name="矩形 6"/>
          <p:cNvSpPr/>
          <p:nvPr/>
        </p:nvSpPr>
        <p:spPr>
          <a:xfrm>
            <a:off x="1377108" y="3095921"/>
            <a:ext cx="5063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用搜索过程中的结果简化搜索的过程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0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8125" y="2225407"/>
            <a:ext cx="6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状态转移方程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5243" y="3051672"/>
            <a:ext cx="622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个人不来聚会时的最多人数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 smtClean="0"/>
              <a:t>个人来</a:t>
            </a:r>
            <a:r>
              <a:rPr lang="zh-CN" altLang="en-US" dirty="0"/>
              <a:t>聚会时的最多人数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5243" y="4340646"/>
            <a:ext cx="5508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j = 0 : n //</a:t>
            </a:r>
            <a:r>
              <a:rPr lang="zh-CN" altLang="en-US" dirty="0" smtClean="0"/>
              <a:t>遍历第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个人的下属们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sum{ 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[j][0],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[j][1]) };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 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[j][0];</a:t>
            </a:r>
          </a:p>
          <a:p>
            <a:endParaRPr lang="en-US" altLang="zh-CN" dirty="0"/>
          </a:p>
          <a:p>
            <a:r>
              <a:rPr lang="zh-CN" altLang="en-US" dirty="0" smtClean="0"/>
              <a:t>前提是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[j][0]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[j][1]</a:t>
            </a:r>
            <a:r>
              <a:rPr lang="zh-CN" altLang="en-US" dirty="0" smtClean="0"/>
              <a:t>已经统计好了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6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77108" y="2093205"/>
            <a:ext cx="53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代码实现：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2" y="2745266"/>
            <a:ext cx="792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1345" y="2038120"/>
            <a:ext cx="507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状态压缩</a:t>
            </a:r>
            <a:r>
              <a:rPr lang="en-US" altLang="zh-CN" sz="3200" dirty="0" smtClean="0"/>
              <a:t>DP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31345" y="3272692"/>
            <a:ext cx="619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由于一些条件的限制，最优解可能不是由过程中的最优解转移得到的，就需要我们把过程的状态都存下来，再进行状态转移。常见标志：有一维的数据范围非常小，基本在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以内，以便用二进制存储状态，就是状压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3465" y="268173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&lt;= 10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个</a:t>
            </a:r>
            <a:r>
              <a:rPr lang="zh-CN" altLang="en-US" dirty="0"/>
              <a:t>顶点组成的带权有向图的距离矩阵</a:t>
            </a:r>
            <a:r>
              <a:rPr lang="en-US" altLang="zh-CN" dirty="0"/>
              <a:t>d(</a:t>
            </a:r>
            <a:r>
              <a:rPr lang="en-US" altLang="zh-CN" dirty="0" err="1"/>
              <a:t>n,n</a:t>
            </a:r>
            <a:r>
              <a:rPr lang="en-US" altLang="zh-CN" dirty="0"/>
              <a:t>),</a:t>
            </a:r>
            <a:r>
              <a:rPr lang="zh-CN" altLang="en-US" dirty="0"/>
              <a:t>要求从顶点</a:t>
            </a:r>
            <a:r>
              <a:rPr lang="en-US" altLang="zh-CN" dirty="0"/>
              <a:t>0</a:t>
            </a:r>
            <a:r>
              <a:rPr lang="zh-CN" altLang="en-US" dirty="0"/>
              <a:t>出发，经过每个顶点恰好一次后再回到顶点</a:t>
            </a:r>
            <a:r>
              <a:rPr lang="en-US" altLang="zh-CN" dirty="0"/>
              <a:t>0</a:t>
            </a:r>
            <a:r>
              <a:rPr lang="zh-CN" altLang="en-US" dirty="0"/>
              <a:t>，怎么样使得经过的变的总权重最小值</a:t>
            </a:r>
          </a:p>
        </p:txBody>
      </p:sp>
    </p:spTree>
    <p:extLst>
      <p:ext uri="{BB962C8B-B14F-4D97-AF65-F5344CB8AC3E}">
        <p14:creationId xmlns:p14="http://schemas.microsoft.com/office/powerpoint/2010/main" val="13923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640" y="396541"/>
            <a:ext cx="5184360" cy="6332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5820" y="175840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分析</a:t>
            </a:r>
          </a:p>
          <a:p>
            <a:endParaRPr lang="zh-CN" altLang="en-US" dirty="0"/>
          </a:p>
          <a:p>
            <a:r>
              <a:rPr lang="zh-CN" altLang="en-US" dirty="0"/>
              <a:t>因为所有可能的路线有</a:t>
            </a:r>
            <a:r>
              <a:rPr lang="en-US" altLang="zh-CN" dirty="0"/>
              <a:t>(n-1)!</a:t>
            </a:r>
            <a:r>
              <a:rPr lang="zh-CN" altLang="en-US" dirty="0"/>
              <a:t>种，可以通过</a:t>
            </a:r>
            <a:r>
              <a:rPr lang="en-US" altLang="zh-CN" dirty="0"/>
              <a:t>DP</a:t>
            </a:r>
            <a:r>
              <a:rPr lang="zh-CN" altLang="en-US" dirty="0"/>
              <a:t>来解决</a:t>
            </a:r>
          </a:p>
          <a:p>
            <a:r>
              <a:rPr lang="zh-CN" altLang="en-US" dirty="0"/>
              <a:t>一说到</a:t>
            </a:r>
            <a:r>
              <a:rPr lang="en-US" altLang="zh-CN" dirty="0"/>
              <a:t>DP</a:t>
            </a:r>
            <a:r>
              <a:rPr lang="zh-CN" altLang="en-US" dirty="0"/>
              <a:t>，第一步也是最重要的一步是写出递归表达式。假设已经访问过的顶点的集合为</a:t>
            </a:r>
            <a:r>
              <a:rPr lang="en-US" altLang="zh-CN" dirty="0"/>
              <a:t>S</a:t>
            </a:r>
            <a:r>
              <a:rPr lang="zh-CN" altLang="en-US" dirty="0"/>
              <a:t>，当前所在的顶点为</a:t>
            </a:r>
            <a:r>
              <a:rPr lang="en-US" altLang="zh-CN" dirty="0"/>
              <a:t>v</a:t>
            </a:r>
            <a:r>
              <a:rPr lang="zh-CN" altLang="en-US" dirty="0"/>
              <a:t>。用</a:t>
            </a:r>
            <a:r>
              <a:rPr lang="en-US" altLang="zh-CN" dirty="0" err="1"/>
              <a:t>dp</a:t>
            </a:r>
            <a:r>
              <a:rPr lang="en-US" altLang="zh-CN" dirty="0"/>
              <a:t>[S][v]</a:t>
            </a:r>
            <a:r>
              <a:rPr lang="zh-CN" altLang="en-US" dirty="0"/>
              <a:t>表示从</a:t>
            </a:r>
            <a:r>
              <a:rPr lang="en-US" altLang="zh-CN" dirty="0"/>
              <a:t>v</a:t>
            </a:r>
            <a:r>
              <a:rPr lang="zh-CN" altLang="en-US" dirty="0"/>
              <a:t>出发访问剩余所有顶点，最终回到顶点</a:t>
            </a:r>
            <a:r>
              <a:rPr lang="en-US" altLang="zh-CN" dirty="0"/>
              <a:t>0</a:t>
            </a:r>
            <a:r>
              <a:rPr lang="zh-CN" altLang="en-US" dirty="0"/>
              <a:t>的路径的权重和的最小值。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[V][0]=0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[S][v]=min(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S∪u</a:t>
            </a:r>
            <a:r>
              <a:rPr lang="en-US" altLang="zh-CN" dirty="0"/>
              <a:t>][u]+d(</a:t>
            </a:r>
            <a:r>
              <a:rPr lang="en-US" altLang="zh-CN" dirty="0" err="1"/>
              <a:t>v,u</a:t>
            </a:r>
            <a:r>
              <a:rPr lang="en-US" altLang="zh-CN" dirty="0"/>
              <a:t>)|</a:t>
            </a:r>
            <a:r>
              <a:rPr lang="en-US" altLang="zh-CN" dirty="0" err="1"/>
              <a:t>u∈S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但是</a:t>
            </a:r>
            <a:r>
              <a:rPr lang="en-US" altLang="zh-CN" dirty="0" err="1"/>
              <a:t>dp</a:t>
            </a:r>
            <a:r>
              <a:rPr lang="zh-CN" altLang="en-US" dirty="0"/>
              <a:t>的有个下标不是整数，而是一个集合。利用位运算，我们可以把集合改造为一个整数，把一个元素是否在集合里面变成整数对应一个二进制位是否为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8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079640" y="0"/>
            <a:ext cx="7416360" cy="4525560"/>
          </a:xfrm>
        </p:spPr>
        <p:txBody>
          <a:bodyPr/>
          <a:lstStyle/>
          <a:p>
            <a:r>
              <a:rPr lang="zh-CN" altLang="en-US" sz="2400" dirty="0" smtClean="0"/>
              <a:t>代码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0" y="2665881"/>
            <a:ext cx="4705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22024" y="2181340"/>
            <a:ext cx="570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区间</a:t>
            </a:r>
            <a:r>
              <a:rPr lang="en-US" altLang="zh-CN" sz="3600" dirty="0" smtClean="0"/>
              <a:t>DP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322024" y="2974555"/>
            <a:ext cx="6268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经典问题：矩阵连乘问题</a:t>
            </a:r>
            <a:endParaRPr lang="en-US" altLang="zh-CN" dirty="0" smtClean="0"/>
          </a:p>
          <a:p>
            <a:r>
              <a:rPr lang="zh-CN" altLang="en-US" dirty="0" smtClean="0"/>
              <a:t>简化版：</a:t>
            </a:r>
            <a:r>
              <a:rPr lang="en-US" altLang="zh-CN" dirty="0" err="1" smtClean="0"/>
              <a:t>poj</a:t>
            </a:r>
            <a:r>
              <a:rPr lang="en-US" altLang="zh-CN" dirty="0" smtClean="0"/>
              <a:t> 1651</a:t>
            </a:r>
          </a:p>
          <a:p>
            <a:r>
              <a:rPr lang="zh-CN" altLang="en-US" dirty="0" smtClean="0"/>
              <a:t>题意：给定一串数字，</a:t>
            </a:r>
            <a:r>
              <a:rPr lang="en-US" altLang="zh-CN" dirty="0" smtClean="0"/>
              <a:t>a1,a2,a3,a4…….</a:t>
            </a:r>
            <a:r>
              <a:rPr lang="zh-CN" altLang="en-US" dirty="0" smtClean="0"/>
              <a:t>，每干掉一个数字都会获得这个数字与两边数字的乘积作为得分，问当不能再干掉数字时的最小得分：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 1,2,3,4  </a:t>
            </a:r>
            <a:r>
              <a:rPr lang="zh-CN" altLang="en-US" dirty="0" smtClean="0"/>
              <a:t>→  </a:t>
            </a:r>
            <a:r>
              <a:rPr lang="en-US" altLang="zh-CN" dirty="0" smtClean="0"/>
              <a:t>1, 2 , 4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1,4 </a:t>
            </a:r>
            <a:r>
              <a:rPr lang="zh-CN" altLang="en-US" dirty="0" smtClean="0"/>
              <a:t>→得分为</a:t>
            </a:r>
            <a:r>
              <a:rPr lang="en-US" altLang="zh-CN" dirty="0" smtClean="0"/>
              <a:t>2 </a:t>
            </a:r>
            <a:r>
              <a:rPr lang="zh-CN" altLang="en-US" dirty="0" smtClean="0"/>
              <a:t>*</a:t>
            </a:r>
            <a:r>
              <a:rPr lang="en-US" altLang="zh-CN" dirty="0" smtClean="0"/>
              <a:t>3 </a:t>
            </a:r>
            <a:r>
              <a:rPr lang="zh-CN" altLang="en-US" dirty="0" smtClean="0"/>
              <a:t>*</a:t>
            </a:r>
            <a:r>
              <a:rPr lang="en-US" altLang="zh-CN" dirty="0" smtClean="0"/>
              <a:t>4 + 1 </a:t>
            </a:r>
            <a:r>
              <a:rPr lang="zh-CN" altLang="en-US" dirty="0" smtClean="0"/>
              <a:t>*</a:t>
            </a:r>
            <a:r>
              <a:rPr lang="en-US" altLang="zh-CN" dirty="0" smtClean="0"/>
              <a:t>2 </a:t>
            </a:r>
            <a:r>
              <a:rPr lang="zh-CN" altLang="en-US" dirty="0" smtClean="0"/>
              <a:t>*</a:t>
            </a:r>
            <a:r>
              <a:rPr lang="en-US" altLang="zh-CN" dirty="0" smtClean="0"/>
              <a:t>4 = 32</a:t>
            </a:r>
            <a:endParaRPr lang="en-US" altLang="zh-CN" dirty="0"/>
          </a:p>
          <a:p>
            <a:r>
              <a:rPr lang="en-US" altLang="zh-CN" dirty="0" smtClean="0"/>
              <a:t>	    → 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3,4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1,4 </a:t>
            </a:r>
            <a:r>
              <a:rPr lang="zh-CN" altLang="en-US" dirty="0" smtClean="0"/>
              <a:t>→得分为</a:t>
            </a:r>
            <a:r>
              <a:rPr lang="en-US" altLang="zh-CN" dirty="0" smtClean="0"/>
              <a:t>1 *2 * 3 + 1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4 = 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8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4227" y="2434728"/>
            <a:ext cx="5739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A B C D E F G</a:t>
            </a:r>
          </a:p>
          <a:p>
            <a:r>
              <a:rPr lang="zh-CN" altLang="en-US" dirty="0" smtClean="0"/>
              <a:t>无论过程怎么选择，最后一次一定是中间的某个数和第一个数，最后一个数取乘积，再加上取到只剩下这个数的过程中所得到分数</a:t>
            </a:r>
            <a:endParaRPr lang="en-US" altLang="zh-CN" dirty="0" smtClean="0"/>
          </a:p>
          <a:p>
            <a:r>
              <a:rPr lang="en-US" altLang="zh-CN" dirty="0" smtClean="0"/>
              <a:t>for(k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+ 1; k &lt;  j; k++ )</a:t>
            </a:r>
            <a:endParaRPr lang="en-US" altLang="zh-CN" dirty="0"/>
          </a:p>
          <a:p>
            <a:r>
              <a:rPr lang="en-US" altLang="zh-CN" dirty="0" smtClean="0"/>
              <a:t>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 = f(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,k</a:t>
            </a:r>
            <a:r>
              <a:rPr lang="en-US" altLang="zh-CN" dirty="0" smtClean="0"/>
              <a:t>) + f(k+1,j) + 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*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[k] *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[j])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这样求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的问题就变成了求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l,k</a:t>
            </a:r>
            <a:r>
              <a:rPr lang="en-US" altLang="zh-CN" dirty="0" smtClean="0"/>
              <a:t>),f(k+1,j),</a:t>
            </a:r>
            <a:r>
              <a:rPr lang="zh-CN" altLang="en-US" dirty="0" smtClean="0"/>
              <a:t>可以采用递归的方式解决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66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20" y="2834950"/>
            <a:ext cx="676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8856" y="2699739"/>
            <a:ext cx="70583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Michael喜欢滑雪这并不奇怪， 因为滑雪的确很刺激。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可是为了获得速度，滑的区域必须向下倾斜，而且当你滑到坡底，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你不得不再次走上坡或者等待升降机来载你。Michael想知道载一个区域中最长底滑坡。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区域由一个二维数组给出。数组的每个数字代表点的高度。下面是一个例子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4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5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16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17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18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19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6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15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24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25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20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7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14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23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22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21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8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13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12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11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10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9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一个人可以从某个点滑向上下左右相邻四个点之一，当且仅当高度减小。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在上面的例子中，一条可滑行的滑坡为24-17-16-1。当然25-24-23-...-3-2-1更长。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事实上，这是最长的一条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8856" y="2181340"/>
            <a:ext cx="371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POJ 1088 </a:t>
            </a:r>
            <a:r>
              <a:rPr lang="zh-CN" altLang="en-US" dirty="0" smtClean="0"/>
              <a:t>滑雪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9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9640" y="2280875"/>
            <a:ext cx="439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数位</a:t>
            </a:r>
            <a:r>
              <a:rPr lang="en-US" altLang="zh-CN" sz="3200" dirty="0" smtClean="0"/>
              <a:t>DP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4231" y="3682185"/>
            <a:ext cx="73609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487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例：求</a:t>
            </a:r>
            <a:r>
              <a:rPr lang="en-US" altLang="zh-CN" dirty="0">
                <a:latin typeface="Arial" panose="020B0604020202020204" pitchFamily="34" charset="0"/>
              </a:rPr>
              <a:t>[1,n]</a:t>
            </a:r>
            <a:r>
              <a:rPr lang="zh-CN" altLang="en-US" dirty="0">
                <a:latin typeface="Arial" panose="020B0604020202020204" pitchFamily="34" charset="0"/>
              </a:rPr>
              <a:t>内有多少个数字，该</a:t>
            </a:r>
            <a:r>
              <a:rPr lang="zh-CN" altLang="en-US" dirty="0" smtClean="0">
                <a:latin typeface="Arial" panose="020B0604020202020204" pitchFamily="34" charset="0"/>
              </a:rPr>
              <a:t>数字含有</a:t>
            </a:r>
            <a:r>
              <a:rPr lang="en-US" altLang="zh-CN" dirty="0">
                <a:latin typeface="Arial" panose="020B0604020202020204" pitchFamily="34" charset="0"/>
              </a:rPr>
              <a:t>13</a:t>
            </a:r>
            <a:r>
              <a:rPr lang="zh-CN" altLang="en-US" dirty="0">
                <a:latin typeface="Arial" panose="020B0604020202020204" pitchFamily="34" charset="0"/>
              </a:rPr>
              <a:t>，且能被</a:t>
            </a:r>
            <a:r>
              <a:rPr lang="en-US" altLang="zh-CN" dirty="0">
                <a:latin typeface="Arial" panose="020B0604020202020204" pitchFamily="34" charset="0"/>
              </a:rPr>
              <a:t>13</a:t>
            </a:r>
            <a:r>
              <a:rPr lang="zh-CN" altLang="en-US" dirty="0">
                <a:latin typeface="Arial" panose="020B0604020202020204" pitchFamily="34" charset="0"/>
              </a:rPr>
              <a:t>整除   </a:t>
            </a:r>
            <a:r>
              <a:rPr lang="en-US" altLang="zh-CN" dirty="0">
                <a:latin typeface="Arial" panose="020B0604020202020204" pitchFamily="34" charset="0"/>
              </a:rPr>
              <a:t>n&lt;=</a:t>
            </a:r>
            <a:r>
              <a:rPr lang="en-US" altLang="zh-CN" dirty="0" smtClean="0">
                <a:latin typeface="Arial" panose="020B0604020202020204" pitchFamily="34" charset="0"/>
              </a:rPr>
              <a:t>10^9</a:t>
            </a:r>
          </a:p>
        </p:txBody>
      </p:sp>
    </p:spTree>
    <p:extLst>
      <p:ext uri="{BB962C8B-B14F-4D97-AF65-F5344CB8AC3E}">
        <p14:creationId xmlns:p14="http://schemas.microsoft.com/office/powerpoint/2010/main" val="585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176498" y="2049968"/>
            <a:ext cx="5184360" cy="633240"/>
          </a:xfrm>
        </p:spPr>
        <p:txBody>
          <a:bodyPr/>
          <a:lstStyle/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三维数组 </a:t>
            </a:r>
            <a:r>
              <a:rPr lang="en-US" altLang="zh-CN" sz="2000" dirty="0" err="1" smtClean="0"/>
              <a:t>dp</a:t>
            </a:r>
            <a:r>
              <a:rPr lang="en-US" altLang="zh-CN" sz="2000" dirty="0" smtClean="0"/>
              <a:t>[pre][</a:t>
            </a:r>
            <a:r>
              <a:rPr lang="en-US" altLang="zh-CN" sz="2000" dirty="0" err="1" smtClean="0"/>
              <a:t>pos</a:t>
            </a:r>
            <a:r>
              <a:rPr lang="en-US" altLang="zh-CN" sz="2000" dirty="0" smtClean="0"/>
              <a:t>][have]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76498" y="3494568"/>
            <a:ext cx="7319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</a:rPr>
              <a:t>pre*10^pos + next) % 13 = 0   pre</a:t>
            </a:r>
            <a:r>
              <a:rPr lang="zh-CN" altLang="en-US" dirty="0">
                <a:latin typeface="Arial" panose="020B0604020202020204" pitchFamily="34" charset="0"/>
              </a:rPr>
              <a:t>是之前确定的</a:t>
            </a:r>
            <a:r>
              <a:rPr lang="zh-CN" altLang="en-US" dirty="0" smtClean="0">
                <a:latin typeface="Arial" panose="020B0604020202020204" pitchFamily="34" charset="0"/>
              </a:rPr>
              <a:t>部分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zh-CN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2.  </a:t>
            </a:r>
            <a:r>
              <a:rPr lang="zh-CN" altLang="en-US" dirty="0" smtClean="0">
                <a:latin typeface="Arial" panose="020B0604020202020204" pitchFamily="34" charset="0"/>
              </a:rPr>
              <a:t>需要</a:t>
            </a:r>
            <a:r>
              <a:rPr lang="zh-CN" altLang="en-US" dirty="0">
                <a:latin typeface="Arial" panose="020B0604020202020204" pitchFamily="34" charset="0"/>
              </a:rPr>
              <a:t>的参数为</a:t>
            </a:r>
            <a:r>
              <a:rPr lang="en-US" altLang="zh-CN" dirty="0">
                <a:latin typeface="Arial" panose="020B0604020202020204" pitchFamily="34" charset="0"/>
              </a:rPr>
              <a:t>pre , </a:t>
            </a:r>
            <a:r>
              <a:rPr lang="en-US" altLang="zh-CN" dirty="0" err="1">
                <a:latin typeface="Arial" panose="020B0604020202020204" pitchFamily="34" charset="0"/>
              </a:rPr>
              <a:t>pos</a:t>
            </a:r>
            <a:r>
              <a:rPr lang="en-US" altLang="zh-CN" dirty="0">
                <a:latin typeface="Arial" panose="020B0604020202020204" pitchFamily="34" charset="0"/>
              </a:rPr>
              <a:t> , </a:t>
            </a:r>
            <a:r>
              <a:rPr lang="zh-CN" altLang="en-US" dirty="0">
                <a:latin typeface="Arial" panose="020B0604020202020204" pitchFamily="34" charset="0"/>
              </a:rPr>
              <a:t>状态</a:t>
            </a:r>
            <a:r>
              <a:rPr lang="en-US" altLang="zh-CN" dirty="0" smtClean="0">
                <a:latin typeface="Arial" panose="020B0604020202020204" pitchFamily="34" charset="0"/>
              </a:rPr>
              <a:t>have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US" altLang="zh-CN" dirty="0" smtClean="0">
                <a:latin typeface="Arial" panose="020B0604020202020204" pitchFamily="34" charset="0"/>
              </a:rPr>
              <a:t>have</a:t>
            </a:r>
            <a:r>
              <a:rPr lang="zh-CN" altLang="en-US" dirty="0" smtClean="0">
                <a:latin typeface="Arial" panose="020B0604020202020204" pitchFamily="34" charset="0"/>
              </a:rPr>
              <a:t>记录</a:t>
            </a:r>
            <a:r>
              <a:rPr lang="en-US" altLang="zh-CN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   pre</a:t>
            </a:r>
            <a:r>
              <a:rPr lang="zh-CN" altLang="en-US" dirty="0">
                <a:latin typeface="Arial" panose="020B0604020202020204" pitchFamily="34" charset="0"/>
              </a:rPr>
              <a:t>拥有</a:t>
            </a:r>
            <a:r>
              <a:rPr lang="en-US" altLang="zh-CN" dirty="0">
                <a:latin typeface="Arial" panose="020B0604020202020204" pitchFamily="34" charset="0"/>
              </a:rPr>
              <a:t>"13"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 pos+1</a:t>
            </a:r>
            <a:r>
              <a:rPr lang="zh-CN" altLang="en-US" dirty="0">
                <a:latin typeface="Arial" panose="020B0604020202020204" pitchFamily="34" charset="0"/>
              </a:rPr>
              <a:t>位为</a:t>
            </a:r>
            <a:r>
              <a:rPr lang="en-US" altLang="zh-CN" dirty="0">
                <a:latin typeface="Arial" panose="020B0604020202020204" pitchFamily="34" charset="0"/>
              </a:rPr>
              <a:t>"1"</a:t>
            </a:r>
            <a:r>
              <a:rPr lang="zh-CN" altLang="en-US" dirty="0">
                <a:latin typeface="Arial" panose="020B0604020202020204" pitchFamily="34" charset="0"/>
              </a:rPr>
              <a:t>，没有</a:t>
            </a:r>
            <a:r>
              <a:rPr lang="en-US" altLang="zh-CN" dirty="0">
                <a:latin typeface="Arial" panose="020B0604020202020204" pitchFamily="34" charset="0"/>
              </a:rPr>
              <a:t>"13"  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分别用</a:t>
            </a:r>
            <a:r>
              <a:rPr lang="en-US" altLang="zh-CN" dirty="0">
                <a:latin typeface="Arial" panose="020B0604020202020204" pitchFamily="34" charset="0"/>
              </a:rPr>
              <a:t>have = 2,1,0</a:t>
            </a:r>
            <a:r>
              <a:rPr lang="zh-CN" altLang="en-US" dirty="0">
                <a:latin typeface="Arial" panose="020B0604020202020204" pitchFamily="34" charset="0"/>
              </a:rPr>
              <a:t>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6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69" y="1847790"/>
            <a:ext cx="68770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9640" y="2808000"/>
            <a:ext cx="7416360" cy="21967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8800">
                <a:solidFill>
                  <a:srgbClr val="3333CC"/>
                </a:solidFill>
                <a:latin typeface="Arial"/>
                <a:ea typeface="华文新魏"/>
              </a:rPr>
              <a:t>Thanks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6" y="2534865"/>
            <a:ext cx="7239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914386" y="1693462"/>
            <a:ext cx="7416360" cy="4525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/>
              <a:t>UVa</a:t>
            </a:r>
            <a:r>
              <a:rPr lang="en-US" altLang="zh-CN" sz="2400" dirty="0"/>
              <a:t> 10118 Free </a:t>
            </a:r>
            <a:r>
              <a:rPr lang="en-US" altLang="zh-CN" sz="2400" dirty="0" smtClean="0"/>
              <a:t>Candies</a:t>
            </a:r>
          </a:p>
          <a:p>
            <a:pPr marL="0" indent="0">
              <a:buNone/>
            </a:pPr>
            <a:r>
              <a:rPr lang="zh-CN" altLang="en-US" sz="2400" dirty="0" smtClean="0"/>
              <a:t>题意：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有</a:t>
            </a:r>
            <a:r>
              <a:rPr lang="en-US" altLang="zh-CN" sz="2400" dirty="0"/>
              <a:t>4</a:t>
            </a:r>
            <a:r>
              <a:rPr lang="zh-CN" altLang="en-US" sz="2400" dirty="0"/>
              <a:t>堆糖果，每堆有</a:t>
            </a:r>
            <a:r>
              <a:rPr lang="en-US" altLang="zh-CN" sz="2400" dirty="0"/>
              <a:t>n</a:t>
            </a:r>
            <a:r>
              <a:rPr lang="zh-CN" altLang="en-US" sz="2400" dirty="0"/>
              <a:t>（最多</a:t>
            </a:r>
            <a:r>
              <a:rPr lang="en-US" altLang="zh-CN" sz="2400" dirty="0"/>
              <a:t>40</a:t>
            </a:r>
            <a:r>
              <a:rPr lang="zh-CN" altLang="en-US" sz="2400" dirty="0"/>
              <a:t>）个，有一个篮子，最多装</a:t>
            </a:r>
            <a:r>
              <a:rPr lang="en-US" altLang="zh-CN" sz="2400" dirty="0"/>
              <a:t>5</a:t>
            </a:r>
            <a:r>
              <a:rPr lang="zh-CN" altLang="en-US" sz="2400" dirty="0"/>
              <a:t>个糖果，我们每次只能从某一堆糖果里拿出一个糖果</a:t>
            </a:r>
            <a:r>
              <a:rPr lang="zh-CN" altLang="en-US" sz="2400" dirty="0" smtClean="0"/>
              <a:t>，如果</a:t>
            </a:r>
            <a:r>
              <a:rPr lang="zh-CN" altLang="en-US" sz="2400" dirty="0"/>
              <a:t>篮子里有两个相同的糖果，那么就可以把这两个（一对）糖果放进自己的口袋里，问最多能拿走多少对糖果。糖果种类最多</a:t>
            </a:r>
            <a:r>
              <a:rPr lang="en-US" altLang="zh-CN" sz="2400" dirty="0"/>
              <a:t>20</a:t>
            </a:r>
            <a:r>
              <a:rPr lang="zh-CN" altLang="en-US" sz="2400" dirty="0"/>
              <a:t>种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91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703"/>
            <a:ext cx="4975865" cy="6002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4" y="142703"/>
            <a:ext cx="4049581" cy="39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870320" y="1550243"/>
            <a:ext cx="7416360" cy="45255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动态规划入门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   </a:t>
            </a:r>
            <a:r>
              <a:rPr lang="zh-CN" altLang="en-US" dirty="0" smtClean="0"/>
              <a:t>  </a:t>
            </a:r>
            <a:r>
              <a:rPr lang="zh-CN" altLang="en-US" sz="3200" dirty="0" smtClean="0"/>
              <a:t>动态规划</a:t>
            </a:r>
            <a:r>
              <a:rPr lang="zh-CN" altLang="en-US" sz="3200" dirty="0"/>
              <a:t>过程是：每次决策依赖于当前状态，又随即引起状态的转移。一个决策序列就是在变化的状态中产生出来的，所以，这种多阶段最优化决策解决问题的过程就称为动态规划。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6970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465231" y="2599794"/>
            <a:ext cx="5184360" cy="6332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先热热身：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最长上升子序列问题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最</a:t>
            </a:r>
            <a:r>
              <a:rPr lang="zh-CN" altLang="en-US" dirty="0" smtClean="0"/>
              <a:t>长公共子序列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53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1675</Words>
  <Application>Microsoft Office PowerPoint</Application>
  <PresentationFormat>全屏显示(4:3)</PresentationFormat>
  <Paragraphs>198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 Unicode MS</vt:lpstr>
      <vt:lpstr>DejaVu Sans</vt:lpstr>
      <vt:lpstr>StarSymbol</vt:lpstr>
      <vt:lpstr>华文新魏</vt:lpstr>
      <vt:lpstr>宋体</vt:lpstr>
      <vt:lpstr>微软雅黑</vt:lpstr>
      <vt:lpstr>幼圆</vt:lpstr>
      <vt:lpstr>Arial</vt:lpstr>
      <vt:lpstr>Calibri</vt:lpstr>
      <vt:lpstr>Courier New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JintianGo</cp:lastModifiedBy>
  <cp:revision>79</cp:revision>
  <dcterms:modified xsi:type="dcterms:W3CDTF">2015-08-12T02:58:55Z</dcterms:modified>
</cp:coreProperties>
</file>