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  <p:sldMasterId id="2147483662" r:id="rId3"/>
  </p:sldMasterIdLst>
  <p:notesMasterIdLst>
    <p:notesMasterId r:id="rId5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2" r:id="rId37"/>
    <p:sldId id="289" r:id="rId38"/>
    <p:sldId id="294" r:id="rId39"/>
    <p:sldId id="293" r:id="rId40"/>
    <p:sldId id="290" r:id="rId41"/>
    <p:sldId id="295" r:id="rId42"/>
    <p:sldId id="296" r:id="rId43"/>
    <p:sldId id="291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0629" autoAdjust="0"/>
  </p:normalViewPr>
  <p:slideViewPr>
    <p:cSldViewPr>
      <p:cViewPr varScale="1">
        <p:scale>
          <a:sx n="94" d="100"/>
          <a:sy n="94" d="100"/>
        </p:scale>
        <p:origin x="91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itchFamily="34" charset="-122"/>
              </a:defRPr>
            </a:lvl1pPr>
          </a:lstStyle>
          <a:p>
            <a:fld id="{E6F502E7-2D87-4534-8B57-904F1DB73E54}" type="datetimeFigureOut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itchFamily="34" charset="-122"/>
              </a:defRPr>
            </a:lvl1pPr>
          </a:lstStyle>
          <a:p>
            <a:fld id="{6C325BD2-4D42-47A0-83E4-70867D05D3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0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79640" y="1619280"/>
            <a:ext cx="74163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5915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390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684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18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79640" y="539640"/>
            <a:ext cx="5184360" cy="293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5272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517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3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31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3983400"/>
            <a:ext cx="741636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631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80160" y="161928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8016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79640" y="3983400"/>
            <a:ext cx="36190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34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79640" y="539640"/>
            <a:ext cx="5184360" cy="63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079640" y="1619280"/>
            <a:ext cx="741636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560" y="1618920"/>
            <a:ext cx="5671800" cy="4525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7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</a:defRPr>
            </a:lvl1pPr>
          </a:lstStyle>
          <a:p>
            <a:fld id="{F5EF05EF-6168-407F-8025-E41839E12504}" type="datetimeFigureOut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pitchFamily="34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sp>
        <p:nvSpPr>
          <p:cNvPr id="11" name="Line 1"/>
          <p:cNvSpPr/>
          <p:nvPr/>
        </p:nvSpPr>
        <p:spPr>
          <a:xfrm>
            <a:off x="718920" y="358560"/>
            <a:ext cx="1800" cy="5832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179280" y="1403280"/>
            <a:ext cx="612144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3" name="CustomShape 3"/>
          <p:cNvSpPr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6478560" y="179280"/>
            <a:ext cx="2382480" cy="233964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358920" y="179280"/>
            <a:ext cx="1618920" cy="1618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2800" b="1">
                <a:solidFill>
                  <a:srgbClr val="6600CC"/>
                </a:solidFill>
                <a:latin typeface="Arial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/>
                <a:ea typeface="幼圆"/>
              </a:rPr>
              <a:t>Beijing Jiaotong U.
ACM / ICPC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第七大纲级别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81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42960" y="242892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zh-CN" altLang="en-US" sz="6000" b="1" dirty="0" smtClean="0">
                <a:solidFill>
                  <a:srgbClr val="6600CC"/>
                </a:solidFill>
                <a:latin typeface="宋体"/>
                <a:ea typeface="宋体"/>
              </a:rPr>
              <a:t>图论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929040" y="3929040"/>
            <a:ext cx="3914280" cy="652088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solidFill>
                  <a:srgbClr val="3333CC"/>
                </a:solidFill>
                <a:ea typeface="华文新魏"/>
              </a:rPr>
              <a:t>---[</a:t>
            </a:r>
            <a:r>
              <a:rPr lang="en-US" altLang="zh-CN" sz="2400" dirty="0" smtClean="0">
                <a:solidFill>
                  <a:srgbClr val="3333CC"/>
                </a:solidFill>
                <a:ea typeface="华文新魏"/>
              </a:rPr>
              <a:t>BJTU</a:t>
            </a:r>
            <a:r>
              <a:rPr lang="en-US" sz="2400" dirty="0" smtClean="0">
                <a:solidFill>
                  <a:srgbClr val="3333CC"/>
                </a:solidFill>
                <a:ea typeface="华文新魏"/>
              </a:rPr>
              <a:t>]</a:t>
            </a:r>
            <a:r>
              <a:rPr lang="en-US" altLang="zh-CN" sz="2400" dirty="0" err="1" smtClean="0">
                <a:solidFill>
                  <a:srgbClr val="3333CC"/>
                </a:solidFill>
                <a:ea typeface="华文新魏"/>
              </a:rPr>
              <a:t>Lrsn</a:t>
            </a:r>
            <a:endParaRPr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69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最短路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4581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给定加权无向图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78433"/>
            <a:ext cx="5404765" cy="352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最短路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860848"/>
            <a:ext cx="466666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松弛</a:t>
            </a:r>
            <a:r>
              <a:rPr lang="zh-CN" altLang="en-US" sz="2400" b="1" dirty="0" smtClean="0"/>
              <a:t>操作</a:t>
            </a:r>
            <a:endParaRPr lang="en-US" altLang="zh-CN" sz="2400" b="1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的最短路有哪些情况</a:t>
            </a:r>
            <a:r>
              <a:rPr lang="en-US" altLang="zh-CN" sz="2000" dirty="0" smtClean="0"/>
              <a:t>?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有一条边直接到</a:t>
            </a:r>
            <a:r>
              <a:rPr lang="en-US" altLang="zh-CN" sz="2000" dirty="0" smtClean="0"/>
              <a:t>j   (</a:t>
            </a:r>
            <a:r>
              <a:rPr lang="en-US" altLang="zh-CN" sz="2000" dirty="0" err="1" smtClean="0"/>
              <a:t>i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</a:t>
            </a:r>
            <a:r>
              <a:rPr lang="en-US" altLang="zh-CN" sz="2000" dirty="0" err="1" smtClean="0"/>
              <a:t>j</a:t>
            </a:r>
            <a:r>
              <a:rPr lang="en-US" altLang="zh-CN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有一条边到</a:t>
            </a:r>
            <a:r>
              <a:rPr lang="en-US" altLang="zh-CN" sz="2000" dirty="0" smtClean="0"/>
              <a:t>k, k</a:t>
            </a:r>
            <a:r>
              <a:rPr lang="zh-CN" altLang="en-US" sz="2000" dirty="0" smtClean="0"/>
              <a:t>有一条边到</a:t>
            </a:r>
            <a:r>
              <a:rPr lang="en-US" altLang="zh-CN" sz="2000" dirty="0" smtClean="0"/>
              <a:t>j, (</a:t>
            </a:r>
            <a:r>
              <a:rPr lang="en-US" altLang="zh-CN" sz="2000" dirty="0" err="1" smtClean="0"/>
              <a:t>i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</a:t>
            </a:r>
            <a:r>
              <a:rPr lang="en-US" altLang="zh-CN" sz="2000" dirty="0" err="1" smtClean="0"/>
              <a:t>k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</a:t>
            </a:r>
            <a:r>
              <a:rPr lang="en-US" altLang="zh-CN" sz="2000" dirty="0" err="1" smtClean="0"/>
              <a:t>j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… …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49134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最短路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860848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松弛</a:t>
            </a:r>
            <a:r>
              <a:rPr lang="zh-CN" altLang="en-US" sz="2400" b="1" dirty="0" smtClean="0"/>
              <a:t>操作</a:t>
            </a:r>
            <a:endParaRPr lang="en-US" altLang="zh-CN" sz="2400" b="1" dirty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 +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[k][j] &lt;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95" y="2852936"/>
            <a:ext cx="5951725" cy="341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40352" y="4904000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[k][j]</a:t>
            </a:r>
            <a:r>
              <a:rPr lang="zh-CN" altLang="en-US" dirty="0" smtClean="0"/>
              <a:t>经过重复的点或路径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183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899592" y="1916832"/>
            <a:ext cx="79563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Dijkstra</a:t>
            </a:r>
            <a:r>
              <a:rPr lang="en-US" altLang="zh-CN" sz="2000" b="1" dirty="0" smtClean="0"/>
              <a:t> (</a:t>
            </a:r>
            <a:r>
              <a:rPr lang="zh-CN" altLang="en-US" sz="2000" b="1" dirty="0"/>
              <a:t>单源最</a:t>
            </a:r>
            <a:r>
              <a:rPr lang="zh-CN" altLang="en-US" sz="2000" b="1" dirty="0" smtClean="0"/>
              <a:t>短路</a:t>
            </a:r>
            <a:r>
              <a:rPr lang="en-US" altLang="zh-CN" sz="20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zh-CN" altLang="en-US" dirty="0" smtClean="0"/>
              <a:t>思想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给定</a:t>
            </a:r>
            <a:r>
              <a:rPr lang="zh-CN" altLang="en-US" b="1" dirty="0" smtClean="0">
                <a:solidFill>
                  <a:srgbClr val="FF0000"/>
                </a:solidFill>
              </a:rPr>
              <a:t>无负权回路</a:t>
            </a:r>
            <a:r>
              <a:rPr lang="zh-CN" altLang="en-US" dirty="0" smtClean="0"/>
              <a:t>的带权图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维护图的两个顶点集合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T=V-S,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表示已经确定了到源点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的最短路的点集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初始将源点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S), T</a:t>
            </a:r>
            <a:r>
              <a:rPr lang="zh-CN" altLang="en-US" dirty="0" smtClean="0"/>
              <a:t>表示还没有确定到源点最短路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但是他们都有一个经过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中的点到源点的距离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每次从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中选取到源点距离最小的点</a:t>
            </a:r>
            <a:r>
              <a:rPr lang="en-US" altLang="zh-CN" dirty="0" smtClean="0"/>
              <a:t>u, </a:t>
            </a:r>
            <a:r>
              <a:rPr lang="zh-CN" altLang="en-US" dirty="0" smtClean="0"/>
              <a:t>将其加入</a:t>
            </a:r>
            <a:r>
              <a:rPr lang="en-US" altLang="zh-CN" dirty="0" smtClean="0"/>
              <a:t>S, </a:t>
            </a:r>
            <a:r>
              <a:rPr lang="zh-CN" altLang="en-US" dirty="0" smtClean="0"/>
              <a:t>并利用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更新其他在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中的点 通过</a:t>
            </a:r>
            <a:r>
              <a:rPr lang="en-US" altLang="zh-CN" dirty="0"/>
              <a:t>S</a:t>
            </a:r>
            <a:r>
              <a:rPr lang="zh-CN" altLang="en-US" dirty="0" smtClean="0"/>
              <a:t>中的点到源点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的距离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直到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423932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Dijkstra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21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h.hiphotos.baidu.com/baike/c0%3Dbaike80%2C5%2C5%2C80%2C26/sign=3ca79a798e5494ee932f074b4c9c8b9b/eac4b74543a98226008530e18882b9014b90eb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8319"/>
            <a:ext cx="6336704" cy="52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123728" y="188640"/>
            <a:ext cx="5688632" cy="6264696"/>
          </a:xfrm>
        </p:spPr>
        <p:txBody>
          <a:bodyPr/>
          <a:lstStyle/>
          <a:p>
            <a:r>
              <a:rPr lang="en-US" altLang="zh-CN" sz="1600" dirty="0" smtClean="0"/>
              <a:t>#define INF 0x7FFFFFFF</a:t>
            </a:r>
          </a:p>
          <a:p>
            <a:r>
              <a:rPr lang="en-US" altLang="zh-CN" sz="1600" dirty="0" smtClean="0"/>
              <a:t>#define MAX_V 1000</a:t>
            </a:r>
          </a:p>
          <a:p>
            <a:r>
              <a:rPr lang="en-US" altLang="zh-CN" sz="1600" dirty="0" smtClean="0"/>
              <a:t>#define MAX_E 1000000 + 10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cost[MAX_V][MAX_V];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d[MAX_V];</a:t>
            </a:r>
          </a:p>
          <a:p>
            <a:r>
              <a:rPr lang="en-US" altLang="zh-CN" sz="1600" dirty="0" smtClean="0"/>
              <a:t>bool used[MAX_V];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dijskra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 ) {</a:t>
            </a:r>
          </a:p>
          <a:p>
            <a:r>
              <a:rPr lang="en-US" altLang="zh-CN" sz="1600" dirty="0" smtClean="0"/>
              <a:t>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V; 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 { 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INF; used[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false; }</a:t>
            </a:r>
          </a:p>
          <a:p>
            <a:r>
              <a:rPr lang="en-US" altLang="zh-CN" sz="1600" dirty="0" smtClean="0"/>
              <a:t>    d[s] = 0;</a:t>
            </a:r>
          </a:p>
          <a:p>
            <a:r>
              <a:rPr lang="en-US" altLang="zh-CN" sz="1600" dirty="0" smtClean="0"/>
              <a:t>    while( true )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 = -1;</a:t>
            </a:r>
          </a:p>
          <a:p>
            <a:r>
              <a:rPr lang="en-US" altLang="zh-CN" sz="1600" dirty="0" smtClean="0"/>
              <a:t>    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u = 0; u &lt; V; ++u ) {</a:t>
            </a:r>
          </a:p>
          <a:p>
            <a:r>
              <a:rPr lang="en-US" altLang="zh-CN" sz="1600" dirty="0" smtClean="0"/>
              <a:t>            if( !used[u] &amp;&amp; ( v == -1 || d[u] &lt; d[v] ) ) v = u;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if( v == -1 ) break;</a:t>
            </a:r>
          </a:p>
          <a:p>
            <a:r>
              <a:rPr lang="en-US" altLang="zh-CN" sz="1600" dirty="0" smtClean="0"/>
              <a:t>        used[v] = true;</a:t>
            </a:r>
          </a:p>
          <a:p>
            <a:r>
              <a:rPr lang="en-US" altLang="zh-CN" sz="1600" dirty="0" smtClean="0"/>
              <a:t>    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u = 0; u &lt; V; ++u ) {</a:t>
            </a:r>
          </a:p>
          <a:p>
            <a:r>
              <a:rPr lang="en-US" altLang="zh-CN" sz="1600" dirty="0" smtClean="0"/>
              <a:t>            d[u] = min( d[u], d[v] + cost[v][u] );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return ;</a:t>
            </a:r>
          </a:p>
          <a:p>
            <a:r>
              <a:rPr lang="en-US" altLang="zh-CN" sz="1600" dirty="0" smtClean="0"/>
              <a:t>}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223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423932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Dijkstra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88840"/>
            <a:ext cx="73448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应用范围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单源</a:t>
            </a:r>
            <a:r>
              <a:rPr lang="zh-CN" altLang="en-US" dirty="0" smtClean="0"/>
              <a:t>最短路</a:t>
            </a:r>
            <a:r>
              <a:rPr lang="en-US" altLang="zh-CN" dirty="0"/>
              <a:t>(</a:t>
            </a:r>
            <a:r>
              <a:rPr lang="zh-CN" altLang="en-US" dirty="0"/>
              <a:t>从源点到其他各点的最短路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不能有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负权环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不能有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负权边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723964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PS: </a:t>
            </a:r>
            <a:r>
              <a:rPr lang="zh-CN" altLang="en-US" dirty="0" smtClean="0"/>
              <a:t>对于稀疏图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可以利用堆优化到</a:t>
            </a:r>
            <a:r>
              <a:rPr lang="en-US" altLang="zh-CN" b="1" dirty="0" smtClean="0">
                <a:solidFill>
                  <a:srgbClr val="FF0000"/>
                </a:solidFill>
              </a:rPr>
              <a:t>O(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mlogn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将在最后介绍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55" y="4303838"/>
            <a:ext cx="6457286" cy="114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011970" y="2942876"/>
            <a:ext cx="2051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存在</a:t>
            </a:r>
            <a:r>
              <a:rPr lang="zh-CN" altLang="en-US" dirty="0"/>
              <a:t>负环是无法求出最短路</a:t>
            </a:r>
            <a:r>
              <a:rPr lang="en-US" altLang="zh-CN" dirty="0"/>
              <a:t>, </a:t>
            </a:r>
            <a:r>
              <a:rPr lang="zh-CN" altLang="en-US" dirty="0"/>
              <a:t>证明</a:t>
            </a:r>
            <a:r>
              <a:rPr lang="en-US" altLang="zh-CN" dirty="0"/>
              <a:t>?    </a:t>
            </a:r>
            <a:r>
              <a:rPr lang="zh-CN" altLang="en-US" dirty="0"/>
              <a:t>存在负边又怎样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88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1907704" y="423932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Bellman-Ford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3314" y="1979548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Bellman-Ford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636912"/>
            <a:ext cx="77768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算法流程</a:t>
            </a:r>
            <a:r>
              <a:rPr lang="en-US" altLang="zh-CN" sz="2000" b="1" dirty="0" smtClean="0"/>
              <a:t>: 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源点为</a:t>
            </a:r>
            <a:r>
              <a:rPr lang="en-US" altLang="zh-CN" dirty="0" smtClean="0"/>
              <a:t>S, 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[]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[s] = 0, </a:t>
            </a:r>
            <a:r>
              <a:rPr lang="zh-CN" altLang="en-US" dirty="0" smtClean="0"/>
              <a:t>对于其他点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dist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 = INF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对于以下操作</a:t>
            </a:r>
            <a:r>
              <a:rPr lang="zh-CN" altLang="en-US" sz="2000" b="1" dirty="0" smtClean="0"/>
              <a:t>最多循环执行</a:t>
            </a:r>
            <a:r>
              <a:rPr lang="en-US" altLang="zh-CN" sz="2000" b="1" dirty="0" smtClean="0"/>
              <a:t>n-1</a:t>
            </a:r>
            <a:r>
              <a:rPr lang="zh-CN" altLang="en-US" sz="2000" b="1" dirty="0" smtClean="0"/>
              <a:t>次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    遍历每一条边</a:t>
            </a:r>
            <a:r>
              <a:rPr lang="en-US" altLang="zh-CN" dirty="0" smtClean="0"/>
              <a:t>(u, v, w)(</a:t>
            </a:r>
            <a:r>
              <a:rPr lang="en-US" altLang="zh-CN" dirty="0" err="1" smtClean="0"/>
              <a:t>u</a:t>
            </a:r>
            <a:r>
              <a:rPr lang="en-US" altLang="zh-CN" dirty="0" err="1" smtClean="0">
                <a:sym typeface="Wingdings" panose="05000000000000000000" pitchFamily="2" charset="2"/>
              </a:rPr>
              <a:t>v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权</a:t>
            </a:r>
            <a:r>
              <a:rPr lang="zh-CN" altLang="en-US" dirty="0" smtClean="0">
                <a:sym typeface="Wingdings" panose="05000000000000000000" pitchFamily="2" charset="2"/>
              </a:rPr>
              <a:t>值为</a:t>
            </a:r>
            <a:r>
              <a:rPr lang="en-US" altLang="zh-CN" dirty="0" smtClean="0">
                <a:sym typeface="Wingdings" panose="05000000000000000000" pitchFamily="2" charset="2"/>
              </a:rPr>
              <a:t>w), </a:t>
            </a:r>
            <a:r>
              <a:rPr lang="zh-CN" altLang="en-US" dirty="0" smtClean="0">
                <a:sym typeface="Wingdings" panose="05000000000000000000" pitchFamily="2" charset="2"/>
              </a:rPr>
              <a:t>如果</a:t>
            </a:r>
            <a:r>
              <a:rPr lang="en-US" altLang="zh-CN" sz="20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[u] + w &lt; </a:t>
            </a:r>
            <a:r>
              <a:rPr lang="en-US" altLang="zh-CN" sz="20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[v] 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ym typeface="Wingdings" panose="05000000000000000000" pitchFamily="2" charset="2"/>
              </a:rPr>
              <a:t>则更新</a:t>
            </a:r>
            <a:r>
              <a:rPr lang="en-US" altLang="zh-CN" dirty="0" err="1" smtClean="0">
                <a:sym typeface="Wingdings" panose="05000000000000000000" pitchFamily="2" charset="2"/>
              </a:rPr>
              <a:t>dist</a:t>
            </a:r>
            <a:r>
              <a:rPr lang="en-US" altLang="zh-CN" dirty="0" smtClean="0">
                <a:sym typeface="Wingdings" panose="05000000000000000000" pitchFamily="2" charset="2"/>
              </a:rPr>
              <a:t>[v], </a:t>
            </a:r>
            <a:r>
              <a:rPr lang="zh-CN" altLang="en-US" dirty="0" smtClean="0">
                <a:sym typeface="Wingdings" panose="05000000000000000000" pitchFamily="2" charset="2"/>
              </a:rPr>
              <a:t>否则不更新</a:t>
            </a:r>
            <a:r>
              <a:rPr lang="en-US" altLang="zh-CN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</a:t>
            </a:r>
            <a:r>
              <a:rPr lang="zh-CN" altLang="en-US" dirty="0" smtClean="0">
                <a:sym typeface="Wingdings" panose="05000000000000000000" pitchFamily="2" charset="2"/>
              </a:rPr>
              <a:t>如果遍历了所有边都没有更新着跳出循环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3.  </a:t>
            </a:r>
            <a:r>
              <a:rPr lang="zh-CN" altLang="en-US" dirty="0" smtClean="0">
                <a:sym typeface="Wingdings" panose="05000000000000000000" pitchFamily="2" charset="2"/>
              </a:rPr>
              <a:t>再遍历所有边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u,v,w</a:t>
            </a:r>
            <a:r>
              <a:rPr lang="en-US" altLang="zh-CN" dirty="0" smtClean="0">
                <a:sym typeface="Wingdings" panose="05000000000000000000" pitchFamily="2" charset="2"/>
              </a:rPr>
              <a:t>), </a:t>
            </a:r>
            <a:r>
              <a:rPr lang="zh-CN" altLang="en-US" dirty="0" smtClean="0">
                <a:sym typeface="Wingdings" panose="05000000000000000000" pitchFamily="2" charset="2"/>
              </a:rPr>
              <a:t>看是否存在</a:t>
            </a:r>
            <a:r>
              <a:rPr lang="en-US" altLang="zh-CN" dirty="0" err="1" smtClean="0">
                <a:sym typeface="Wingdings" panose="05000000000000000000" pitchFamily="2" charset="2"/>
              </a:rPr>
              <a:t>dist</a:t>
            </a:r>
            <a:r>
              <a:rPr lang="en-US" altLang="zh-CN" dirty="0" smtClean="0">
                <a:sym typeface="Wingdings" panose="05000000000000000000" pitchFamily="2" charset="2"/>
              </a:rPr>
              <a:t>[u] + w &lt; </a:t>
            </a:r>
            <a:r>
              <a:rPr lang="en-US" altLang="zh-CN" dirty="0" err="1" smtClean="0">
                <a:sym typeface="Wingdings" panose="05000000000000000000" pitchFamily="2" charset="2"/>
              </a:rPr>
              <a:t>dist</a:t>
            </a:r>
            <a:r>
              <a:rPr lang="en-US" altLang="zh-CN" dirty="0" smtClean="0">
                <a:sym typeface="Wingdings" panose="05000000000000000000" pitchFamily="2" charset="2"/>
              </a:rPr>
              <a:t>[v]</a:t>
            </a:r>
            <a:r>
              <a:rPr lang="zh-CN" altLang="en-US" dirty="0" smtClean="0">
                <a:sym typeface="Wingdings" panose="05000000000000000000" pitchFamily="2" charset="2"/>
              </a:rPr>
              <a:t>的情况出现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ym typeface="Wingdings" panose="05000000000000000000" pitchFamily="2" charset="2"/>
              </a:rPr>
              <a:t>如果存在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ym typeface="Wingdings" panose="05000000000000000000" pitchFamily="2" charset="2"/>
              </a:rPr>
              <a:t>则图中存在负权环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sym typeface="Wingdings" panose="05000000000000000000" pitchFamily="2" charset="2"/>
              </a:rPr>
              <a:t>否则没有负权环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dist</a:t>
            </a:r>
            <a:r>
              <a:rPr lang="en-US" altLang="zh-CN" dirty="0" smtClean="0">
                <a:sym typeface="Wingdings" panose="05000000000000000000" pitchFamily="2" charset="2"/>
              </a:rPr>
              <a:t>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</a:t>
            </a:r>
            <a:r>
              <a:rPr lang="zh-CN" altLang="en-US" dirty="0" smtClean="0">
                <a:sym typeface="Wingdings" panose="05000000000000000000" pitchFamily="2" charset="2"/>
              </a:rPr>
              <a:t>表示从源点</a:t>
            </a:r>
            <a:r>
              <a:rPr lang="en-US" altLang="zh-CN" dirty="0" smtClean="0">
                <a:sym typeface="Wingdings" panose="05000000000000000000" pitchFamily="2" charset="2"/>
              </a:rPr>
              <a:t>S</a:t>
            </a:r>
            <a:r>
              <a:rPr lang="zh-CN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zh-CN" altLang="en-US" dirty="0" smtClean="0">
                <a:sym typeface="Wingdings" panose="05000000000000000000" pitchFamily="2" charset="2"/>
              </a:rPr>
              <a:t>的最短路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2360" y="306896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松弛操作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65" y="5589240"/>
            <a:ext cx="394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</a:t>
            </a:r>
            <a:r>
              <a:rPr lang="zh-CN" altLang="en-US" dirty="0" smtClean="0"/>
              <a:t>是一个很大的数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表示在当前条件下一个很大的无法达到的值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886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195736" y="260648"/>
            <a:ext cx="6624736" cy="6264696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edge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from, to, cost; 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edge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[MAX_E];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d[MAX_V];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V, E;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bf(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 ) {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V;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INF;</a:t>
            </a:r>
          </a:p>
          <a:p>
            <a:r>
              <a:rPr lang="en-US" altLang="zh-CN" dirty="0" smtClean="0"/>
              <a:t>    d[s] = 0;</a:t>
            </a:r>
          </a:p>
          <a:p>
            <a:r>
              <a:rPr lang="en-US" altLang="zh-CN" dirty="0" smtClean="0"/>
              <a:t>    while( true ) {</a:t>
            </a:r>
          </a:p>
          <a:p>
            <a:r>
              <a:rPr lang="en-US" altLang="zh-CN" dirty="0" smtClean="0"/>
              <a:t>        bool flag = false;</a:t>
            </a:r>
          </a:p>
          <a:p>
            <a:r>
              <a:rPr lang="en-US" altLang="zh-CN" dirty="0" smtClean="0"/>
              <a:t>    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E;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{</a:t>
            </a:r>
          </a:p>
          <a:p>
            <a:r>
              <a:rPr lang="en-US" altLang="zh-CN" dirty="0" smtClean="0"/>
              <a:t>            edge e =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          if( d[</a:t>
            </a:r>
            <a:r>
              <a:rPr lang="en-US" altLang="zh-CN" dirty="0" err="1" smtClean="0"/>
              <a:t>e.from</a:t>
            </a:r>
            <a:r>
              <a:rPr lang="en-US" altLang="zh-CN" dirty="0" smtClean="0"/>
              <a:t>] != INF &amp;&amp; d[e.to] &gt; d[</a:t>
            </a:r>
            <a:r>
              <a:rPr lang="en-US" altLang="zh-CN" dirty="0" err="1" smtClean="0"/>
              <a:t>e.from</a:t>
            </a:r>
            <a:r>
              <a:rPr lang="en-US" altLang="zh-CN" dirty="0" smtClean="0"/>
              <a:t>] + </a:t>
            </a:r>
            <a:r>
              <a:rPr lang="en-US" altLang="zh-CN" dirty="0" err="1" smtClean="0"/>
              <a:t>e.cost</a:t>
            </a:r>
            <a:r>
              <a:rPr lang="en-US" altLang="zh-CN" dirty="0" smtClean="0"/>
              <a:t> ) {</a:t>
            </a:r>
          </a:p>
          <a:p>
            <a:r>
              <a:rPr lang="en-US" altLang="zh-CN" dirty="0" smtClean="0"/>
              <a:t>                d[e.to] = d[</a:t>
            </a:r>
            <a:r>
              <a:rPr lang="en-US" altLang="zh-CN" dirty="0" err="1" smtClean="0"/>
              <a:t>e.from</a:t>
            </a:r>
            <a:r>
              <a:rPr lang="en-US" altLang="zh-CN" dirty="0" smtClean="0"/>
              <a:t>] + </a:t>
            </a:r>
            <a:r>
              <a:rPr lang="en-US" altLang="zh-CN" dirty="0" err="1" smtClean="0"/>
              <a:t>e.cost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flag = true;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if( !flag ) break;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65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71600" y="2388186"/>
            <a:ext cx="7714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应用范围</a:t>
            </a:r>
            <a:r>
              <a:rPr lang="en-US" altLang="zh-CN" sz="2400" b="1" dirty="0" smtClean="0"/>
              <a:t>:</a:t>
            </a:r>
          </a:p>
          <a:p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求单源最短路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从源点到其他各点的最短路</a:t>
            </a:r>
            <a:r>
              <a:rPr lang="en-US" altLang="zh-CN" sz="2000" dirty="0" smtClean="0"/>
              <a:t>)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判负权环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07704" y="423932"/>
            <a:ext cx="4647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Bellman-Ford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1" y="444988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 </a:t>
            </a:r>
            <a:r>
              <a:rPr lang="zh-CN" altLang="en-US" dirty="0" smtClean="0"/>
              <a:t>稍后讲的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Bellman-Ford</a:t>
            </a:r>
            <a:r>
              <a:rPr lang="zh-CN" altLang="en-US" dirty="0" smtClean="0"/>
              <a:t>的队列实现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050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964102" y="1485939"/>
            <a:ext cx="505617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最短路</a:t>
            </a:r>
            <a:endParaRPr lang="en-US" altLang="zh-CN" sz="2000" b="1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四个算法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次短路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最短路计数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二分</a:t>
            </a:r>
            <a:r>
              <a:rPr lang="zh-CN" altLang="en-US" dirty="0" smtClean="0"/>
              <a:t>答案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最短路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最小环</a:t>
            </a:r>
            <a:endParaRPr lang="en-US" altLang="zh-CN" dirty="0" smtClean="0"/>
          </a:p>
          <a:p>
            <a:r>
              <a:rPr lang="zh-CN" altLang="en-US" sz="2000" b="1" dirty="0" smtClean="0"/>
              <a:t>差分</a:t>
            </a:r>
            <a:r>
              <a:rPr lang="zh-CN" altLang="en-US" sz="2000" b="1" dirty="0"/>
              <a:t>约束</a:t>
            </a:r>
            <a:endParaRPr lang="en-US" altLang="zh-CN" sz="2000" b="1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网络流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最大流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EK(SAP</a:t>
            </a:r>
            <a:r>
              <a:rPr lang="zh-CN" altLang="en-US" sz="1600" dirty="0" smtClean="0">
                <a:solidFill>
                  <a:srgbClr val="FF0000"/>
                </a:solidFill>
              </a:rPr>
              <a:t>算法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Dinic</a:t>
            </a:r>
            <a:r>
              <a:rPr lang="en-US" altLang="zh-CN" sz="1600" dirty="0" smtClean="0">
                <a:solidFill>
                  <a:srgbClr val="FF0000"/>
                </a:solidFill>
              </a:rPr>
              <a:t> OR ISAP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费用流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000" b="1" dirty="0">
                <a:solidFill>
                  <a:srgbClr val="FF0000"/>
                </a:solidFill>
              </a:rPr>
              <a:t>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图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最大匹配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最优完备匹配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相关结论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8104" y="566124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许多部分借鉴自骆神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Lquartz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70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1993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SPFA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1" y="2132856"/>
            <a:ext cx="80648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SPFA (</a:t>
            </a:r>
            <a:r>
              <a:rPr lang="en-US" altLang="zh-CN" sz="2000" b="1" dirty="0"/>
              <a:t>Shortest Path Faster </a:t>
            </a:r>
            <a:r>
              <a:rPr lang="en-US" altLang="zh-CN" sz="2000" b="1" dirty="0" smtClean="0"/>
              <a:t>Algorithm)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简单介绍</a:t>
            </a:r>
            <a:r>
              <a:rPr lang="en-US" altLang="zh-CN" dirty="0" smtClean="0"/>
              <a:t>: Bellman-Ford</a:t>
            </a:r>
            <a:r>
              <a:rPr lang="zh-CN" altLang="en-US" dirty="0" smtClean="0"/>
              <a:t>的队列实现</a:t>
            </a:r>
            <a:endParaRPr lang="en-US" altLang="zh-CN" dirty="0" smtClean="0"/>
          </a:p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时间复杂度达到</a:t>
            </a:r>
            <a:r>
              <a:rPr lang="en-US" altLang="zh-CN" dirty="0" smtClean="0"/>
              <a:t>O(nm), </a:t>
            </a:r>
            <a:r>
              <a:rPr lang="zh-CN" altLang="en-US" dirty="0" smtClean="0"/>
              <a:t>无法适应</a:t>
            </a:r>
            <a:r>
              <a:rPr lang="en-US" altLang="zh-CN" dirty="0" smtClean="0"/>
              <a:t>ACM</a:t>
            </a:r>
            <a:r>
              <a:rPr lang="zh-CN" altLang="en-US" dirty="0" smtClean="0"/>
              <a:t>竞赛中的要求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动辄</a:t>
            </a:r>
            <a:r>
              <a:rPr lang="en-US" altLang="zh-CN" dirty="0" smtClean="0"/>
              <a:t>n&gt;10^5),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可以使得复杂度达到</a:t>
            </a:r>
            <a:r>
              <a:rPr lang="en-US" altLang="zh-CN" dirty="0" smtClean="0"/>
              <a:t>O(km)(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一般情况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比较小</a:t>
            </a:r>
            <a:r>
              <a:rPr lang="en-US" altLang="zh-CN" sz="2000" dirty="0" smtClean="0"/>
              <a:t>)</a:t>
            </a:r>
            <a:endParaRPr lang="en-US" altLang="zh-CN" sz="1600" dirty="0" smtClean="0"/>
          </a:p>
          <a:p>
            <a:r>
              <a:rPr lang="en-US" altLang="zh-CN" dirty="0" smtClean="0"/>
              <a:t> </a:t>
            </a:r>
          </a:p>
          <a:p>
            <a:r>
              <a:rPr lang="zh-CN" altLang="en-US" sz="2000" b="1" dirty="0" smtClean="0"/>
              <a:t>算法流程</a:t>
            </a:r>
            <a:r>
              <a:rPr lang="en-US" altLang="zh-CN" sz="2000" b="1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初始化各点到源点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的距离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INF,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[s]= 0,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加入队列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取出队首元素</a:t>
            </a:r>
            <a:r>
              <a:rPr lang="en-US" altLang="zh-CN" dirty="0" smtClean="0"/>
              <a:t>u, </a:t>
            </a:r>
            <a:r>
              <a:rPr lang="zh-CN" altLang="en-US" dirty="0" smtClean="0"/>
              <a:t>遍历所有</a:t>
            </a:r>
            <a:r>
              <a:rPr lang="en-US" altLang="zh-CN" dirty="0" smtClean="0"/>
              <a:t>u</a:t>
            </a:r>
            <a:r>
              <a:rPr lang="zh-CN" altLang="en-US" dirty="0" smtClean="0"/>
              <a:t>相连的边</a:t>
            </a:r>
            <a:r>
              <a:rPr lang="en-US" altLang="zh-CN" dirty="0" smtClean="0"/>
              <a:t>e(</a:t>
            </a:r>
            <a:r>
              <a:rPr lang="en-US" altLang="zh-CN" dirty="0" err="1" smtClean="0"/>
              <a:t>u,v,w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[u]+w&lt;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[v], 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[v], </a:t>
            </a:r>
            <a:r>
              <a:rPr lang="zh-CN" altLang="en-US" dirty="0" smtClean="0"/>
              <a:t>并将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加入队列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重复步骤</a:t>
            </a:r>
            <a:r>
              <a:rPr lang="en-US" altLang="zh-CN" dirty="0" smtClean="0"/>
              <a:t>2, </a:t>
            </a:r>
            <a:r>
              <a:rPr lang="zh-CN" altLang="en-US" dirty="0" smtClean="0"/>
              <a:t>直到队列为空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4503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123728" y="260648"/>
            <a:ext cx="5328592" cy="6264696"/>
          </a:xfrm>
        </p:spPr>
        <p:txBody>
          <a:bodyPr/>
          <a:lstStyle/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cost[MAX_V][MAX_V];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d[MAX_V];</a:t>
            </a:r>
          </a:p>
          <a:p>
            <a:r>
              <a:rPr lang="en-US" altLang="zh-CN" sz="1600" dirty="0" smtClean="0"/>
              <a:t>bool used[MAX_V];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spfa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 ) {</a:t>
            </a:r>
          </a:p>
          <a:p>
            <a:r>
              <a:rPr lang="en-US" altLang="zh-CN" sz="1600" dirty="0" smtClean="0"/>
              <a:t>    queue&lt;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&gt; q;</a:t>
            </a:r>
          </a:p>
          <a:p>
            <a:r>
              <a:rPr lang="en-US" altLang="zh-CN" sz="1600" dirty="0" smtClean="0"/>
              <a:t>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V; 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 { 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INF; used[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false; }</a:t>
            </a:r>
          </a:p>
          <a:p>
            <a:r>
              <a:rPr lang="en-US" altLang="zh-CN" sz="1600" dirty="0" smtClean="0"/>
              <a:t>    d[s] = 0; used[s] = true;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q.push</a:t>
            </a:r>
            <a:r>
              <a:rPr lang="en-US" altLang="zh-CN" sz="1600" dirty="0" smtClean="0"/>
              <a:t>( s );</a:t>
            </a:r>
          </a:p>
          <a:p>
            <a:r>
              <a:rPr lang="en-US" altLang="zh-CN" sz="1600" dirty="0" smtClean="0"/>
              <a:t>    while( !</a:t>
            </a:r>
            <a:r>
              <a:rPr lang="en-US" altLang="zh-CN" sz="1600" dirty="0" err="1" smtClean="0"/>
              <a:t>q.empty</a:t>
            </a:r>
            <a:r>
              <a:rPr lang="en-US" altLang="zh-CN" sz="1600" dirty="0" smtClean="0"/>
              <a:t>() )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u = </a:t>
            </a:r>
            <a:r>
              <a:rPr lang="en-US" altLang="zh-CN" sz="1600" dirty="0" err="1" smtClean="0"/>
              <a:t>q.front</a:t>
            </a:r>
            <a:r>
              <a:rPr lang="en-US" altLang="zh-CN" sz="1600" dirty="0" smtClean="0"/>
              <a:t>(); </a:t>
            </a:r>
            <a:r>
              <a:rPr lang="en-US" altLang="zh-CN" sz="1600" dirty="0" err="1" smtClean="0"/>
              <a:t>q.pop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V; 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 {</a:t>
            </a:r>
          </a:p>
          <a:p>
            <a:r>
              <a:rPr lang="en-US" altLang="zh-CN" sz="1600" dirty="0" smtClean="0"/>
              <a:t>            if( d[u] + cost[u][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&lt; 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 {</a:t>
            </a:r>
          </a:p>
          <a:p>
            <a:r>
              <a:rPr lang="en-US" altLang="zh-CN" sz="1600" dirty="0" smtClean="0"/>
              <a:t>                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d[u] + cost[u][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r>
              <a:rPr lang="en-US" altLang="zh-CN" sz="1600" dirty="0" smtClean="0"/>
              <a:t>                if( !used[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 {</a:t>
            </a:r>
          </a:p>
          <a:p>
            <a:r>
              <a:rPr lang="en-US" altLang="zh-CN" sz="1600" dirty="0" smtClean="0"/>
              <a:t>                    used[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true;</a:t>
            </a:r>
          </a:p>
          <a:p>
            <a:r>
              <a:rPr lang="en-US" altLang="zh-CN" sz="1600" dirty="0" smtClean="0"/>
              <a:t>                    </a:t>
            </a:r>
            <a:r>
              <a:rPr lang="en-US" altLang="zh-CN" sz="1600" dirty="0" err="1" smtClean="0"/>
              <a:t>q.push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);</a:t>
            </a:r>
          </a:p>
          <a:p>
            <a:r>
              <a:rPr lang="en-US" altLang="zh-CN" sz="1600" dirty="0" smtClean="0"/>
              <a:t>                }</a:t>
            </a:r>
          </a:p>
          <a:p>
            <a:r>
              <a:rPr lang="en-US" altLang="zh-CN" sz="1600" dirty="0" smtClean="0"/>
              <a:t>            }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used[s] = false;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return 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943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423932"/>
            <a:ext cx="1993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SPFA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7786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应用范围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求单源最短路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判</a:t>
            </a:r>
            <a:r>
              <a:rPr lang="zh-CN" altLang="en-US" dirty="0" smtClean="0"/>
              <a:t>负权环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一个节点入队</a:t>
            </a:r>
            <a:r>
              <a:rPr lang="en-US" altLang="zh-CN" dirty="0" smtClean="0"/>
              <a:t>&gt;n</a:t>
            </a:r>
            <a:r>
              <a:rPr lang="zh-CN" altLang="en-US" dirty="0" smtClean="0"/>
              <a:t>次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之前通过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最</a:t>
            </a:r>
            <a:r>
              <a:rPr lang="zh-CN" altLang="en-US" dirty="0" smtClean="0"/>
              <a:t>短路计数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次短路</a:t>
            </a:r>
          </a:p>
        </p:txBody>
      </p:sp>
    </p:spTree>
    <p:extLst>
      <p:ext uri="{BB962C8B-B14F-4D97-AF65-F5344CB8AC3E}">
        <p14:creationId xmlns:p14="http://schemas.microsoft.com/office/powerpoint/2010/main" val="2023569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423932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floyd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0608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floyd</a:t>
            </a:r>
            <a:endParaRPr lang="en-US" altLang="zh-CN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93836" y="2636912"/>
            <a:ext cx="78706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基本思想：开始设集合</a:t>
            </a:r>
            <a:r>
              <a:rPr lang="en-US" altLang="zh-CN" dirty="0"/>
              <a:t>S</a:t>
            </a:r>
            <a:r>
              <a:rPr lang="zh-CN" altLang="en-US" dirty="0"/>
              <a:t>的初始状态为空，然后依次将</a:t>
            </a:r>
            <a:r>
              <a:rPr lang="en-US" altLang="zh-CN" dirty="0"/>
              <a:t>0,1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 n-1</a:t>
            </a:r>
            <a:r>
              <a:rPr lang="zh-CN" altLang="en-US" dirty="0"/>
              <a:t>顶点</a:t>
            </a:r>
            <a:r>
              <a:rPr lang="zh-CN" altLang="en-US" dirty="0" smtClean="0"/>
              <a:t>加入</a:t>
            </a:r>
            <a:r>
              <a:rPr lang="zh-CN" altLang="en-US" dirty="0"/>
              <a:t>，同时用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保存从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，仅经过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/>
              <a:t>顶点</a:t>
            </a:r>
            <a:r>
              <a:rPr lang="zh-CN" altLang="en-US" dirty="0" smtClean="0"/>
              <a:t>的</a:t>
            </a:r>
            <a:r>
              <a:rPr lang="zh-CN" altLang="en-US" dirty="0"/>
              <a:t>最短路径，在初始时刻，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 = 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中间不经过任何节点，然后依次向</a:t>
            </a:r>
            <a:r>
              <a:rPr lang="en-US" altLang="zh-CN" dirty="0"/>
              <a:t>S</a:t>
            </a:r>
            <a:r>
              <a:rPr lang="zh-CN" altLang="en-US" dirty="0"/>
              <a:t>中插入节点，</a:t>
            </a:r>
            <a:r>
              <a:rPr lang="zh-CN" altLang="en-US" dirty="0" smtClean="0"/>
              <a:t>并利用松弛操作进行更新</a:t>
            </a:r>
            <a:endParaRPr lang="en-US" altLang="zh-CN" dirty="0"/>
          </a:p>
          <a:p>
            <a:pPr algn="ctr"/>
            <a:r>
              <a:rPr lang="en-US" altLang="zh-CN" sz="2400" dirty="0"/>
              <a:t>d(k)[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min{ d(k-1)[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</a:t>
            </a:r>
            <a:r>
              <a:rPr lang="en-US" altLang="zh-CN" sz="2400" dirty="0" smtClean="0"/>
              <a:t>], d(k-1</a:t>
            </a:r>
            <a:r>
              <a:rPr lang="en-US" altLang="zh-CN" sz="2400" dirty="0"/>
              <a:t>)[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][k]+d(k-1)[k][j</a:t>
            </a:r>
            <a:r>
              <a:rPr lang="en-US" altLang="zh-CN" sz="2400" dirty="0" smtClean="0"/>
              <a:t>]}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484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60205"/>
            <a:ext cx="6840760" cy="377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5661248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时间复杂度 </a:t>
            </a:r>
            <a:r>
              <a:rPr lang="en-US" altLang="zh-CN" dirty="0" smtClean="0"/>
              <a:t>O(n^3), </a:t>
            </a:r>
            <a:r>
              <a:rPr lang="zh-CN" altLang="en-US" dirty="0" smtClean="0"/>
              <a:t>空间复杂度 </a:t>
            </a:r>
            <a:r>
              <a:rPr lang="en-US" altLang="zh-CN" dirty="0" smtClean="0"/>
              <a:t>O(n^2)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423932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floyd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234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43608" y="2132856"/>
            <a:ext cx="7200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</a:t>
            </a:r>
            <a:r>
              <a:rPr lang="en-US" altLang="zh-CN" sz="2400" dirty="0" err="1" smtClean="0"/>
              <a:t>loyd</a:t>
            </a:r>
            <a:r>
              <a:rPr lang="zh-CN" altLang="en-US" sz="2400" dirty="0" smtClean="0"/>
              <a:t>的应用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任意源汇之间的最短路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/>
              <a:t>求</a:t>
            </a:r>
            <a:r>
              <a:rPr lang="zh-CN" altLang="en-US" sz="2000" dirty="0" smtClean="0"/>
              <a:t>出最短路径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最小环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771800" y="423932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floyd</a:t>
            </a:r>
            <a:endParaRPr lang="en-US" altLang="zh-C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5258274"/>
            <a:ext cx="742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PS: </a:t>
            </a:r>
            <a:r>
              <a:rPr lang="zh-CN" altLang="en-US" dirty="0"/>
              <a:t>其实除了</a:t>
            </a:r>
            <a:r>
              <a:rPr lang="en-US" altLang="zh-CN" dirty="0" err="1"/>
              <a:t>floyd</a:t>
            </a:r>
            <a:r>
              <a:rPr lang="zh-CN" altLang="en-US" dirty="0"/>
              <a:t>算法是求任意两点之间的最短路</a:t>
            </a:r>
            <a:r>
              <a:rPr lang="en-US" altLang="zh-CN" dirty="0"/>
              <a:t>, </a:t>
            </a:r>
            <a:r>
              <a:rPr lang="zh-CN" altLang="en-US" dirty="0"/>
              <a:t>其他三种算法都是求单源最短路</a:t>
            </a:r>
            <a:r>
              <a:rPr lang="en-US" altLang="zh-CN" dirty="0"/>
              <a:t>(</a:t>
            </a:r>
            <a:r>
              <a:rPr lang="zh-CN" altLang="en-US" dirty="0"/>
              <a:t>两点之间最短路也由单源最短路求出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249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最短路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99590" y="2155791"/>
          <a:ext cx="8244410" cy="421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82"/>
                <a:gridCol w="1648882"/>
                <a:gridCol w="1648882"/>
                <a:gridCol w="1648882"/>
                <a:gridCol w="1648882"/>
              </a:tblGrid>
              <a:tr h="9161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Floyd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Bellman-Ford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Dijkstra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SPFA</a:t>
                      </a:r>
                      <a:endParaRPr lang="zh-CN" altLang="en-US" dirty="0"/>
                    </a:p>
                  </a:txBody>
                  <a:tcPr/>
                </a:tc>
              </a:tr>
              <a:tr h="5307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kn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307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n+m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n+m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307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有负环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OK(</a:t>
                      </a:r>
                      <a:r>
                        <a:rPr lang="zh-CN" altLang="en-US" dirty="0" smtClean="0"/>
                        <a:t>注意退化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307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无负环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有</a:t>
                      </a:r>
                      <a:r>
                        <a:rPr lang="zh-CN" altLang="en-US" dirty="0" smtClean="0"/>
                        <a:t>负边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OK(</a:t>
                      </a:r>
                      <a:r>
                        <a:rPr lang="zh-CN" altLang="en-US" dirty="0" smtClean="0"/>
                        <a:t>注意退化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307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队列优化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SPFA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堆优化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O(</a:t>
                      </a:r>
                      <a:r>
                        <a:rPr lang="en-US" altLang="zh-CN" dirty="0" err="1" smtClean="0">
                          <a:sym typeface="Wingdings" panose="05000000000000000000" pitchFamily="2" charset="2"/>
                        </a:rPr>
                        <a:t>mlogn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deque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优化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不稳定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83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195736" y="44624"/>
            <a:ext cx="4896544" cy="6408712"/>
          </a:xfrm>
        </p:spPr>
        <p:txBody>
          <a:bodyPr/>
          <a:lstStyle/>
          <a:p>
            <a:r>
              <a:rPr lang="en-US" altLang="zh-CN" sz="1600" smtClean="0"/>
              <a:t>struct</a:t>
            </a:r>
            <a:r>
              <a:rPr lang="en-US" altLang="zh-CN" sz="1600" dirty="0" smtClean="0"/>
              <a:t> edge 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to, cost; };</a:t>
            </a:r>
          </a:p>
          <a:p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pair&lt;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&gt; PII;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vector&lt;edge&gt; G[MAX_V];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d[MAX_V];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dijskra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 ) 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priority_queue</a:t>
            </a:r>
            <a:r>
              <a:rPr lang="en-US" altLang="zh-CN" sz="1600" dirty="0" smtClean="0"/>
              <a:t>&lt;PII, vector&lt;PII&gt;, greater&lt;PII&gt; &gt; </a:t>
            </a:r>
            <a:r>
              <a:rPr lang="en-US" altLang="zh-CN" sz="1600" dirty="0" err="1" smtClean="0"/>
              <a:t>pq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V; 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 d[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INF;</a:t>
            </a:r>
          </a:p>
          <a:p>
            <a:r>
              <a:rPr lang="en-US" altLang="zh-CN" sz="1600" dirty="0" smtClean="0"/>
              <a:t>    d[s] = 0;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pq.push</a:t>
            </a:r>
            <a:r>
              <a:rPr lang="en-US" altLang="zh-CN" sz="1600" dirty="0" smtClean="0"/>
              <a:t>( PII( 0, s ) );</a:t>
            </a:r>
          </a:p>
          <a:p>
            <a:r>
              <a:rPr lang="en-US" altLang="zh-CN" sz="1600" dirty="0" smtClean="0"/>
              <a:t>    while( !</a:t>
            </a:r>
            <a:r>
              <a:rPr lang="en-US" altLang="zh-CN" sz="1600" dirty="0" err="1" smtClean="0"/>
              <a:t>pq.empty</a:t>
            </a:r>
            <a:r>
              <a:rPr lang="en-US" altLang="zh-CN" sz="1600" dirty="0" smtClean="0"/>
              <a:t>() ) {</a:t>
            </a:r>
          </a:p>
          <a:p>
            <a:r>
              <a:rPr lang="en-US" altLang="zh-CN" sz="1600" dirty="0" smtClean="0"/>
              <a:t>        PII p = </a:t>
            </a:r>
            <a:r>
              <a:rPr lang="en-US" altLang="zh-CN" sz="1600" dirty="0" err="1" smtClean="0"/>
              <a:t>pq.top</a:t>
            </a:r>
            <a:r>
              <a:rPr lang="en-US" altLang="zh-CN" sz="1600" dirty="0" smtClean="0"/>
              <a:t>(); </a:t>
            </a:r>
            <a:r>
              <a:rPr lang="en-US" altLang="zh-CN" sz="1600" dirty="0" err="1" smtClean="0"/>
              <a:t>pq.pop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 = </a:t>
            </a:r>
            <a:r>
              <a:rPr lang="en-US" altLang="zh-CN" sz="1600" dirty="0" err="1" smtClean="0"/>
              <a:t>p.second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    if( d[v] &lt; </a:t>
            </a:r>
            <a:r>
              <a:rPr lang="en-US" altLang="zh-CN" sz="1600" dirty="0" err="1" smtClean="0"/>
              <a:t>p.first</a:t>
            </a:r>
            <a:r>
              <a:rPr lang="en-US" altLang="zh-CN" sz="1600" dirty="0" smtClean="0"/>
              <a:t> ) continue;</a:t>
            </a:r>
          </a:p>
          <a:p>
            <a:r>
              <a:rPr lang="en-US" altLang="zh-CN" sz="1600" dirty="0" smtClean="0"/>
              <a:t>    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G[v].size(); 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) {</a:t>
            </a:r>
          </a:p>
          <a:p>
            <a:r>
              <a:rPr lang="en-US" altLang="zh-CN" sz="1600" dirty="0" smtClean="0"/>
              <a:t>            edge e = G[v][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r>
              <a:rPr lang="en-US" altLang="zh-CN" sz="1600" dirty="0" smtClean="0"/>
              <a:t>            if( d[e.to] &gt; d[v] + </a:t>
            </a:r>
            <a:r>
              <a:rPr lang="en-US" altLang="zh-CN" sz="1600" dirty="0" err="1" smtClean="0"/>
              <a:t>e.cost</a:t>
            </a:r>
            <a:r>
              <a:rPr lang="en-US" altLang="zh-CN" sz="1600" dirty="0" smtClean="0"/>
              <a:t> ) {</a:t>
            </a:r>
          </a:p>
          <a:p>
            <a:r>
              <a:rPr lang="en-US" altLang="zh-CN" sz="1600" dirty="0" smtClean="0"/>
              <a:t>                d[e.to] = d[v] + </a:t>
            </a:r>
            <a:r>
              <a:rPr lang="en-US" altLang="zh-CN" sz="1600" dirty="0" err="1" smtClean="0"/>
              <a:t>e.cost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            </a:t>
            </a:r>
            <a:r>
              <a:rPr lang="en-US" altLang="zh-CN" sz="1600" dirty="0" err="1" smtClean="0"/>
              <a:t>pq.push</a:t>
            </a:r>
            <a:r>
              <a:rPr lang="en-US" altLang="zh-CN" sz="1600" dirty="0" smtClean="0"/>
              <a:t>( PII( d[e.to], e.to ) );</a:t>
            </a:r>
          </a:p>
          <a:p>
            <a:r>
              <a:rPr lang="en-US" altLang="zh-CN" sz="1600" dirty="0" smtClean="0"/>
              <a:t>            }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return 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974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051720" y="116632"/>
            <a:ext cx="4896544" cy="6264696"/>
          </a:xfrm>
        </p:spPr>
        <p:txBody>
          <a:bodyPr/>
          <a:lstStyle/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cost[MAX_V][MAX_V];</a:t>
            </a:r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d[MAX_V];</a:t>
            </a:r>
          </a:p>
          <a:p>
            <a:r>
              <a:rPr lang="en-US" altLang="zh-CN" sz="1200" dirty="0" smtClean="0"/>
              <a:t>bool used[MAX_V];</a:t>
            </a:r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num</a:t>
            </a:r>
            <a:r>
              <a:rPr lang="en-US" altLang="zh-CN" sz="1200" dirty="0" smtClean="0"/>
              <a:t>[MAX_V];</a:t>
            </a:r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V;</a:t>
            </a:r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cmp</a:t>
            </a:r>
            <a:r>
              <a:rPr lang="en-US" altLang="zh-CN" sz="1200" dirty="0" smtClean="0"/>
              <a:t> {</a:t>
            </a:r>
          </a:p>
          <a:p>
            <a:r>
              <a:rPr lang="en-US" altLang="zh-CN" sz="1200" dirty="0" smtClean="0"/>
              <a:t>    bool operator() (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x,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y ) {</a:t>
            </a:r>
          </a:p>
          <a:p>
            <a:r>
              <a:rPr lang="en-US" altLang="zh-CN" sz="1200" dirty="0" smtClean="0"/>
              <a:t>        return d[x] &gt; d[y];</a:t>
            </a:r>
          </a:p>
          <a:p>
            <a:r>
              <a:rPr lang="en-US" altLang="zh-CN" sz="1200" dirty="0" smtClean="0"/>
              <a:t>    }</a:t>
            </a:r>
          </a:p>
          <a:p>
            <a:r>
              <a:rPr lang="en-US" altLang="zh-CN" sz="1200" dirty="0" smtClean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bool </a:t>
            </a:r>
            <a:r>
              <a:rPr lang="en-US" altLang="zh-CN" sz="1200" dirty="0" err="1" smtClean="0"/>
              <a:t>spfa_slf_pq</a:t>
            </a:r>
            <a:r>
              <a:rPr lang="en-US" altLang="zh-CN" sz="1200" dirty="0" smtClean="0"/>
              <a:t>(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s ) {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priority_queue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, vector&lt;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&gt;, </a:t>
            </a:r>
            <a:r>
              <a:rPr lang="en-US" altLang="zh-CN" sz="1200" dirty="0" err="1" smtClean="0"/>
              <a:t>cmp</a:t>
            </a:r>
            <a:r>
              <a:rPr lang="en-US" altLang="zh-CN" sz="1200" dirty="0" smtClean="0"/>
              <a:t> &gt; </a:t>
            </a:r>
            <a:r>
              <a:rPr lang="en-US" altLang="zh-CN" sz="1200" dirty="0" err="1" smtClean="0"/>
              <a:t>pq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    for(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 0;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&lt; V; ++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) { 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INF; used[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false; </a:t>
            </a:r>
            <a:r>
              <a:rPr lang="en-US" altLang="zh-CN" sz="1200" dirty="0" err="1" smtClean="0"/>
              <a:t>num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0; }</a:t>
            </a:r>
          </a:p>
          <a:p>
            <a:r>
              <a:rPr lang="en-US" altLang="zh-CN" sz="1200" dirty="0" smtClean="0"/>
              <a:t>    d[s] = 0; used[s] = true; ++</a:t>
            </a:r>
            <a:r>
              <a:rPr lang="en-US" altLang="zh-CN" sz="1200" dirty="0" err="1" smtClean="0"/>
              <a:t>num</a:t>
            </a:r>
            <a:r>
              <a:rPr lang="en-US" altLang="zh-CN" sz="1200" dirty="0" smtClean="0"/>
              <a:t>[s];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pq.push</a:t>
            </a:r>
            <a:r>
              <a:rPr lang="en-US" altLang="zh-CN" sz="1200" dirty="0" smtClean="0"/>
              <a:t>( s );</a:t>
            </a:r>
          </a:p>
          <a:p>
            <a:r>
              <a:rPr lang="en-US" altLang="zh-CN" sz="1200" dirty="0" smtClean="0"/>
              <a:t>    while( !</a:t>
            </a:r>
            <a:r>
              <a:rPr lang="en-US" altLang="zh-CN" sz="1200" dirty="0" err="1" smtClean="0"/>
              <a:t>pq.empty</a:t>
            </a:r>
            <a:r>
              <a:rPr lang="en-US" altLang="zh-CN" sz="1200" dirty="0" smtClean="0"/>
              <a:t>() ) {</a:t>
            </a:r>
          </a:p>
          <a:p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u = </a:t>
            </a:r>
            <a:r>
              <a:rPr lang="en-US" altLang="zh-CN" sz="1200" dirty="0" err="1" smtClean="0"/>
              <a:t>pq.top</a:t>
            </a:r>
            <a:r>
              <a:rPr lang="en-US" altLang="zh-CN" sz="1200" dirty="0" smtClean="0"/>
              <a:t>(); </a:t>
            </a:r>
            <a:r>
              <a:rPr lang="en-US" altLang="zh-CN" sz="1200" dirty="0" err="1" smtClean="0"/>
              <a:t>pq.pop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        for(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 0;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&lt; V; ++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) {</a:t>
            </a:r>
          </a:p>
          <a:p>
            <a:r>
              <a:rPr lang="en-US" altLang="zh-CN" sz="1200" dirty="0" smtClean="0"/>
              <a:t>            if( d[u] + cost[u][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&lt; 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) {</a:t>
            </a:r>
          </a:p>
          <a:p>
            <a:r>
              <a:rPr lang="en-US" altLang="zh-CN" sz="1200" dirty="0" smtClean="0"/>
              <a:t>                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d[u] + cost[u][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r>
              <a:rPr lang="en-US" altLang="zh-CN" sz="1200" dirty="0" smtClean="0"/>
              <a:t>                if( !used[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) {</a:t>
            </a:r>
          </a:p>
          <a:p>
            <a:r>
              <a:rPr lang="en-US" altLang="zh-CN" sz="1200" dirty="0" smtClean="0"/>
              <a:t>                    ++</a:t>
            </a:r>
            <a:r>
              <a:rPr lang="en-US" altLang="zh-CN" sz="1200" dirty="0" err="1" smtClean="0"/>
              <a:t>num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r>
              <a:rPr lang="en-US" altLang="zh-CN" sz="1200" dirty="0" smtClean="0"/>
              <a:t>                    if( </a:t>
            </a:r>
            <a:r>
              <a:rPr lang="en-US" altLang="zh-CN" sz="1200" dirty="0" err="1" smtClean="0"/>
              <a:t>num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&gt; V ) return false;</a:t>
            </a:r>
          </a:p>
          <a:p>
            <a:r>
              <a:rPr lang="en-US" altLang="zh-CN" sz="1200" dirty="0" smtClean="0"/>
              <a:t>                    </a:t>
            </a:r>
            <a:r>
              <a:rPr lang="en-US" altLang="zh-CN" sz="1200" dirty="0" err="1" smtClean="0"/>
              <a:t>pq.push</a:t>
            </a:r>
            <a:r>
              <a:rPr lang="en-US" altLang="zh-CN" sz="1200" dirty="0" smtClean="0"/>
              <a:t>(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);</a:t>
            </a:r>
          </a:p>
          <a:p>
            <a:r>
              <a:rPr lang="en-US" altLang="zh-CN" sz="1200" dirty="0" smtClean="0"/>
              <a:t>                    used[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true;</a:t>
            </a:r>
          </a:p>
          <a:p>
            <a:r>
              <a:rPr lang="en-US" altLang="zh-CN" sz="1200" dirty="0" smtClean="0"/>
              <a:t>                }</a:t>
            </a:r>
          </a:p>
          <a:p>
            <a:r>
              <a:rPr lang="en-US" altLang="zh-CN" sz="1200" dirty="0" smtClean="0"/>
              <a:t>            }</a:t>
            </a:r>
          </a:p>
          <a:p>
            <a:r>
              <a:rPr lang="en-US" altLang="zh-CN" sz="1200" dirty="0" smtClean="0"/>
              <a:t>        }</a:t>
            </a:r>
          </a:p>
          <a:p>
            <a:r>
              <a:rPr lang="en-US" altLang="zh-CN" sz="1200" dirty="0" smtClean="0"/>
              <a:t>        used[s] = false;</a:t>
            </a:r>
          </a:p>
          <a:p>
            <a:r>
              <a:rPr lang="en-US" altLang="zh-CN" sz="1200" dirty="0" smtClean="0"/>
              <a:t>    }</a:t>
            </a:r>
          </a:p>
          <a:p>
            <a:r>
              <a:rPr lang="en-US" altLang="zh-CN" sz="1200" dirty="0" smtClean="0"/>
              <a:t>    return true;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1298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205155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求给定有向图中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任选起点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最后遍历若干路径后仍然回到起点的最小花费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6" y="423932"/>
            <a:ext cx="3958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floyd</a:t>
            </a:r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&amp;</a:t>
            </a: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最小环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3140968"/>
            <a:ext cx="7128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对于两年不相同的三点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j,k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其组成的最小环应该如下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sz="2400" b="1" dirty="0" err="1"/>
              <a:t>dist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][k]+</a:t>
            </a:r>
            <a:r>
              <a:rPr lang="en-US" altLang="zh-CN" sz="2400" b="1" dirty="0" err="1"/>
              <a:t>dist</a:t>
            </a:r>
            <a:r>
              <a:rPr lang="en-US" altLang="zh-CN" sz="2400" b="1" dirty="0"/>
              <a:t>[k][j]+graph[j][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endParaRPr lang="zh-CN" altLang="en-US" sz="2400" b="1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[][]</a:t>
            </a:r>
            <a:r>
              <a:rPr lang="zh-CN" altLang="en-US" dirty="0" smtClean="0"/>
              <a:t>为不经过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的最短路</a:t>
            </a:r>
            <a:r>
              <a:rPr lang="en-US" altLang="zh-CN" dirty="0" smtClean="0"/>
              <a:t>, graph[][]</a:t>
            </a:r>
            <a:r>
              <a:rPr lang="zh-CN" altLang="en-US" dirty="0" smtClean="0"/>
              <a:t>为原图中的边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20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1187624" y="2132856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明确一些概念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稀疏图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稠密图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完全图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加权</a:t>
            </a:r>
            <a:r>
              <a:rPr lang="zh-CN" altLang="en-US" sz="2000" dirty="0" smtClean="0"/>
              <a:t>图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图的边有权值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经过边的花费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最</a:t>
            </a:r>
            <a:r>
              <a:rPr lang="zh-CN" altLang="en-US" sz="2000" dirty="0" smtClean="0"/>
              <a:t>短路径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图中某一顶点（称为源点）到达另一顶点（称为终点）的路径可能不止一条</a:t>
            </a:r>
            <a:r>
              <a:rPr lang="zh-CN" altLang="en-US" sz="2000" dirty="0" smtClean="0"/>
              <a:t>，找到</a:t>
            </a:r>
            <a:r>
              <a:rPr lang="zh-CN" altLang="en-US" sz="2000" dirty="0"/>
              <a:t>一条路径，使得沿此路径各边上的权值总和（即从源点到终点的距离）达到最小，这</a:t>
            </a:r>
            <a:r>
              <a:rPr lang="zh-CN" altLang="en-US" sz="2000" dirty="0" smtClean="0"/>
              <a:t>条路径</a:t>
            </a:r>
            <a:r>
              <a:rPr lang="zh-CN" altLang="en-US" sz="2000" dirty="0"/>
              <a:t>称为最短路径（</a:t>
            </a:r>
            <a:r>
              <a:rPr lang="en-US" altLang="zh-CN" sz="2000" i="1" dirty="0"/>
              <a:t>shortest path</a:t>
            </a:r>
            <a:r>
              <a:rPr lang="zh-CN" altLang="en-US" sz="20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92061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6" y="423932"/>
            <a:ext cx="3958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floyd</a:t>
            </a:r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&amp;</a:t>
            </a: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最小环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940896" cy="54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3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网络流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06084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一个流网络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边上的数字表示边的容量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06" y="3199606"/>
            <a:ext cx="48196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724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网络流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492" y="255388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容量</a:t>
            </a:r>
            <a:endParaRPr lang="en-US" altLang="zh-CN" sz="2400" dirty="0" smtClean="0"/>
          </a:p>
          <a:p>
            <a:r>
              <a:rPr lang="zh-CN" altLang="en-US" sz="2400" dirty="0" smtClean="0"/>
              <a:t>流量</a:t>
            </a:r>
            <a:endParaRPr lang="en-US" altLang="zh-CN" sz="2400" dirty="0" smtClean="0"/>
          </a:p>
          <a:p>
            <a:r>
              <a:rPr lang="zh-CN" altLang="en-US" sz="2400" dirty="0"/>
              <a:t>反向</a:t>
            </a:r>
            <a:r>
              <a:rPr lang="zh-CN" altLang="en-US" sz="2400" dirty="0" smtClean="0"/>
              <a:t>流</a:t>
            </a:r>
            <a:endParaRPr lang="en-US" altLang="zh-CN" sz="2400" dirty="0" smtClean="0"/>
          </a:p>
          <a:p>
            <a:r>
              <a:rPr lang="zh-CN" altLang="en-US" sz="2400" dirty="0"/>
              <a:t>残余</a:t>
            </a:r>
            <a:r>
              <a:rPr lang="zh-CN" altLang="en-US" sz="2400" dirty="0" smtClean="0"/>
              <a:t>网络</a:t>
            </a:r>
            <a:endParaRPr lang="en-US" altLang="zh-CN" sz="2400" dirty="0" smtClean="0"/>
          </a:p>
          <a:p>
            <a:r>
              <a:rPr lang="zh-CN" altLang="en-US" sz="2400" dirty="0"/>
              <a:t>增广路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2877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网络流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697" y="2060848"/>
            <a:ext cx="796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建边</a:t>
            </a:r>
            <a:endParaRPr lang="en-US" altLang="zh-CN" sz="2400" b="1" dirty="0" smtClean="0"/>
          </a:p>
          <a:p>
            <a:r>
              <a:rPr lang="zh-CN" altLang="en-US" sz="2000" dirty="0" smtClean="0"/>
              <a:t>对于有向边</a:t>
            </a:r>
            <a:r>
              <a:rPr lang="en-US" altLang="zh-CN" sz="2000" dirty="0"/>
              <a:t>e(</a:t>
            </a:r>
            <a:r>
              <a:rPr lang="en-US" altLang="zh-CN" sz="2000" dirty="0" err="1"/>
              <a:t>u,v,f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u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</a:t>
            </a:r>
            <a:r>
              <a:rPr lang="en-US" altLang="zh-CN" sz="2000" dirty="0" err="1">
                <a:sym typeface="Wingdings" panose="05000000000000000000" pitchFamily="2" charset="2"/>
              </a:rPr>
              <a:t>v</a:t>
            </a:r>
            <a:r>
              <a:rPr lang="en-US" altLang="zh-CN" sz="2000" dirty="0" smtClean="0">
                <a:sym typeface="Wingdings" panose="05000000000000000000" pitchFamily="2" charset="2"/>
              </a:rPr>
              <a:t>, </a:t>
            </a:r>
            <a:r>
              <a:rPr lang="zh-CN" altLang="en-US" sz="2000" dirty="0" smtClean="0">
                <a:sym typeface="Wingdings" panose="05000000000000000000" pitchFamily="2" charset="2"/>
              </a:rPr>
              <a:t>容量为</a:t>
            </a:r>
            <a:r>
              <a:rPr lang="en-US" altLang="zh-CN" sz="2000" dirty="0" smtClean="0">
                <a:sym typeface="Wingdings" panose="05000000000000000000" pitchFamily="2" charset="2"/>
              </a:rPr>
              <a:t>f, </a:t>
            </a:r>
            <a:r>
              <a:rPr lang="zh-CN" altLang="en-US" sz="2000" dirty="0" smtClean="0">
                <a:sym typeface="Wingdings" panose="05000000000000000000" pitchFamily="2" charset="2"/>
              </a:rPr>
              <a:t>我们建立两条边</a:t>
            </a:r>
            <a:r>
              <a:rPr lang="en-US" altLang="zh-CN" sz="2000" dirty="0" smtClean="0">
                <a:sym typeface="Wingdings" panose="05000000000000000000" pitchFamily="2" charset="2"/>
              </a:rPr>
              <a:t>e(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u,v,c</a:t>
            </a:r>
            <a:r>
              <a:rPr lang="en-US" altLang="zh-CN" sz="2000" dirty="0" smtClean="0">
                <a:sym typeface="Wingdings" panose="05000000000000000000" pitchFamily="2" charset="2"/>
              </a:rPr>
              <a:t>=f), e’(v,u,0), </a:t>
            </a:r>
            <a:r>
              <a:rPr lang="zh-CN" altLang="en-US" sz="2000" dirty="0" smtClean="0">
                <a:sym typeface="Wingdings" panose="05000000000000000000" pitchFamily="2" charset="2"/>
              </a:rPr>
              <a:t>对于无向边</a:t>
            </a:r>
            <a:r>
              <a:rPr lang="en-US" altLang="zh-CN" sz="2000" dirty="0" smtClean="0">
                <a:sym typeface="Wingdings" panose="05000000000000000000" pitchFamily="2" charset="2"/>
              </a:rPr>
              <a:t>e(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u,v,f</a:t>
            </a:r>
            <a:r>
              <a:rPr lang="en-US" altLang="zh-CN" sz="2000" dirty="0" smtClean="0">
                <a:sym typeface="Wingdings" panose="05000000000000000000" pitchFamily="2" charset="2"/>
              </a:rPr>
              <a:t>), </a:t>
            </a:r>
            <a:r>
              <a:rPr lang="zh-CN" altLang="en-US" sz="2000" dirty="0" smtClean="0">
                <a:sym typeface="Wingdings" panose="05000000000000000000" pitchFamily="2" charset="2"/>
              </a:rPr>
              <a:t>我们建立两条边</a:t>
            </a:r>
            <a:r>
              <a:rPr lang="en-US" altLang="zh-CN" sz="2000" dirty="0">
                <a:sym typeface="Wingdings" panose="05000000000000000000" pitchFamily="2" charset="2"/>
              </a:rPr>
              <a:t>e(</a:t>
            </a:r>
            <a:r>
              <a:rPr lang="en-US" altLang="zh-CN" sz="2000" dirty="0" err="1">
                <a:sym typeface="Wingdings" panose="05000000000000000000" pitchFamily="2" charset="2"/>
              </a:rPr>
              <a:t>u,v,c</a:t>
            </a:r>
            <a:r>
              <a:rPr lang="en-US" altLang="zh-CN" sz="2000" dirty="0">
                <a:sym typeface="Wingdings" panose="05000000000000000000" pitchFamily="2" charset="2"/>
              </a:rPr>
              <a:t>=f), e’(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v,u,c</a:t>
            </a:r>
            <a:r>
              <a:rPr lang="en-US" altLang="zh-CN" sz="2000" dirty="0" smtClean="0">
                <a:sym typeface="Wingdings" panose="05000000000000000000" pitchFamily="2" charset="2"/>
              </a:rPr>
              <a:t>=f)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00" y="3592980"/>
            <a:ext cx="3518040" cy="22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92980"/>
            <a:ext cx="3394134" cy="22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17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051720" y="2420888"/>
            <a:ext cx="5616624" cy="3240360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Edge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to, cap, next; };</a:t>
            </a:r>
          </a:p>
          <a:p>
            <a:r>
              <a:rPr lang="en-US" altLang="zh-CN" dirty="0" smtClean="0"/>
              <a:t>Edge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[MAXN &lt;&lt; 1];</a:t>
            </a:r>
          </a:p>
          <a:p>
            <a:endParaRPr lang="en-US" altLang="zh-CN" dirty="0"/>
          </a:p>
          <a:p>
            <a:r>
              <a:rPr lang="en-US" altLang="zh-CN" dirty="0" smtClean="0"/>
              <a:t>void add(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].to = v;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].next = head[u];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].cap = c; head[u] =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].to = v;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].next = head[u];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].cap = 0; head[u] =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++; // </a:t>
            </a:r>
            <a:r>
              <a:rPr lang="en-US" altLang="zh-CN" dirty="0" smtClean="0"/>
              <a:t>cap </a:t>
            </a:r>
            <a:r>
              <a:rPr lang="zh-CN" altLang="en-US" dirty="0" smtClean="0"/>
              <a:t>无向边也是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    return 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网络流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441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130480"/>
            <a:ext cx="67687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最大流</a:t>
            </a:r>
            <a:endParaRPr lang="en-US" altLang="zh-CN" sz="2400" b="1" dirty="0" smtClean="0"/>
          </a:p>
          <a:p>
            <a:r>
              <a:rPr lang="en-US" altLang="zh-CN" dirty="0"/>
              <a:t>	</a:t>
            </a:r>
            <a:r>
              <a:rPr lang="zh-CN" altLang="en-US" sz="2000" b="1" dirty="0" smtClean="0"/>
              <a:t>增广路法</a:t>
            </a:r>
            <a:r>
              <a:rPr lang="en-US" altLang="zh-CN" sz="2000" b="1" dirty="0" smtClean="0"/>
              <a:t>(ACM</a:t>
            </a:r>
            <a:r>
              <a:rPr lang="zh-CN" altLang="en-US" sz="2000" b="1" dirty="0" smtClean="0"/>
              <a:t>竞赛主要使用方法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FF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最短增广路径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EK</a:t>
            </a:r>
            <a:r>
              <a:rPr lang="zh-CN" altLang="en-US" dirty="0"/>
              <a:t>算法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dinic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	Improved SAP(ISAP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sz="2000" b="1" dirty="0" smtClean="0"/>
              <a:t>预留推进法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4470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195736" y="2420888"/>
            <a:ext cx="4644488" cy="2961848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max_flow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flow = 0;</a:t>
            </a:r>
          </a:p>
          <a:p>
            <a:r>
              <a:rPr lang="en-US" altLang="zh-CN" dirty="0" smtClean="0"/>
              <a:t>    while( true 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 used, false,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 used ) 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 =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( 1, INF );</a:t>
            </a:r>
          </a:p>
          <a:p>
            <a:r>
              <a:rPr lang="en-US" altLang="zh-CN" dirty="0" smtClean="0"/>
              <a:t>        if( f == 0 ) return flow;</a:t>
            </a:r>
          </a:p>
          <a:p>
            <a:r>
              <a:rPr lang="en-US" altLang="zh-CN" dirty="0" smtClean="0"/>
              <a:t>        flow += f;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flow;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422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FF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方法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690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051720" y="1556792"/>
            <a:ext cx="4752528" cy="4525560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 ) {</a:t>
            </a:r>
          </a:p>
          <a:p>
            <a:r>
              <a:rPr lang="en-US" altLang="zh-CN" dirty="0" smtClean="0"/>
              <a:t>    if( u == t ) return f;</a:t>
            </a:r>
          </a:p>
          <a:p>
            <a:r>
              <a:rPr lang="en-US" altLang="zh-CN" dirty="0" smtClean="0"/>
              <a:t>    used[u] = true;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head[u]; ~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].next ) {</a:t>
            </a:r>
          </a:p>
          <a:p>
            <a:r>
              <a:rPr lang="en-US" altLang="zh-CN" dirty="0" smtClean="0"/>
              <a:t>        Edge &amp;e =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      if( !used[e.to] &amp;&amp; </a:t>
            </a:r>
            <a:r>
              <a:rPr lang="en-US" altLang="zh-CN" dirty="0" err="1" smtClean="0"/>
              <a:t>e.cap</a:t>
            </a:r>
            <a:r>
              <a:rPr lang="en-US" altLang="zh-CN" dirty="0" smtClean="0"/>
              <a:t> &gt; 0 )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 =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 e.to, min( f, </a:t>
            </a:r>
            <a:r>
              <a:rPr lang="en-US" altLang="zh-CN" dirty="0" err="1" smtClean="0"/>
              <a:t>e.cap</a:t>
            </a:r>
            <a:r>
              <a:rPr lang="en-US" altLang="zh-CN" dirty="0" smtClean="0"/>
              <a:t> ) );</a:t>
            </a:r>
          </a:p>
          <a:p>
            <a:r>
              <a:rPr lang="en-US" altLang="zh-CN" dirty="0" smtClean="0"/>
              <a:t>            if( d &gt; 0 )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e.cap</a:t>
            </a:r>
            <a:r>
              <a:rPr lang="en-US" altLang="zh-CN" dirty="0" smtClean="0"/>
              <a:t> -= d;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^ 1].cap += d;</a:t>
            </a:r>
          </a:p>
          <a:p>
            <a:r>
              <a:rPr lang="en-US" altLang="zh-CN" dirty="0" smtClean="0"/>
              <a:t>                return d;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423932"/>
            <a:ext cx="2422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FF</a:t>
            </a:r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方法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39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844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性能比较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70" y="2214156"/>
            <a:ext cx="73533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44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费用流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130480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费用</a:t>
            </a:r>
            <a:r>
              <a:rPr lang="zh-CN" altLang="en-US" sz="2400" b="1" dirty="0" smtClean="0"/>
              <a:t>流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616" y="2732147"/>
            <a:ext cx="76328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在有代价与容量约束的网络上，安排一定的流量，使得所安排流量的费用或者代价达到最小，就是所谓的</a:t>
            </a:r>
            <a:r>
              <a:rPr lang="zh-CN" altLang="en-US" sz="2000" b="1" dirty="0"/>
              <a:t>最小费用流问题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如果所安排的流量为网络的最大流，则称为</a:t>
            </a:r>
            <a:r>
              <a:rPr lang="zh-CN" altLang="en-US" sz="2000" b="1" dirty="0"/>
              <a:t>最小费用最大流</a:t>
            </a:r>
            <a:r>
              <a:rPr lang="zh-CN" altLang="en-US" dirty="0"/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636" y="4149080"/>
            <a:ext cx="7426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最小费用最大流</a:t>
            </a:r>
            <a:endParaRPr lang="en-US" altLang="zh-CN" sz="2000" b="1" dirty="0" smtClean="0"/>
          </a:p>
          <a:p>
            <a:r>
              <a:rPr lang="zh-CN" altLang="en-US" dirty="0" smtClean="0"/>
              <a:t>在保证流量最</a:t>
            </a:r>
            <a:r>
              <a:rPr lang="zh-CN" altLang="en-US" dirty="0"/>
              <a:t>大</a:t>
            </a:r>
            <a:r>
              <a:rPr lang="zh-CN" altLang="en-US" dirty="0" smtClean="0"/>
              <a:t>的前提下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使得总费用最小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69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43609" y="2132856"/>
            <a:ext cx="76428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问题分类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b="1" dirty="0"/>
              <a:t>确定起点的最短路径问题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即已知起始结点，</a:t>
            </a:r>
            <a:r>
              <a:rPr lang="zh-CN" altLang="en-US" dirty="0" smtClean="0"/>
              <a:t>求起点到其他所有点的最</a:t>
            </a:r>
            <a:r>
              <a:rPr lang="zh-CN" altLang="en-US" dirty="0"/>
              <a:t>短路径的问题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确定终点的最短路径问题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与确定起点的问题相反，该问题是已知终结结点，求最短路径的问题。在无向图中该问题与确定起点的问题完全等同，在有向图中该问题等同于把所有路径方向反转的确定起点的问题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确定起点终点的最短路径问题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即已知起点和终点，求两结点之间的最短路径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全局最短路径问题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求图中所有的最短路径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任意两点之间的最短路径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95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费用流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060848"/>
            <a:ext cx="757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基本思想</a:t>
            </a:r>
            <a:r>
              <a:rPr lang="en-US" altLang="zh-CN" sz="2400" b="1" dirty="0" smtClean="0"/>
              <a:t>:</a:t>
            </a:r>
          </a:p>
          <a:p>
            <a:r>
              <a:rPr lang="zh-CN" altLang="en-US" dirty="0" smtClean="0"/>
              <a:t>以</a:t>
            </a:r>
            <a:r>
              <a:rPr lang="zh-CN" altLang="en-US" b="1" dirty="0" smtClean="0"/>
              <a:t>费用为边权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流量</a:t>
            </a:r>
            <a:r>
              <a:rPr lang="en-US" altLang="zh-CN" b="1" dirty="0" smtClean="0"/>
              <a:t>&gt;0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路径最短的增广路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最小费用增广路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修改残余网络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直到找不到增广路结束</a:t>
            </a:r>
            <a:r>
              <a:rPr lang="en-US" altLang="zh-CN" dirty="0" smtClean="0"/>
              <a:t>, </a:t>
            </a:r>
            <a:r>
              <a:rPr lang="zh-CN" altLang="en-US" dirty="0" smtClean="0"/>
              <a:t>此时即可得到最小费用最大流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4826" y="3657798"/>
            <a:ext cx="2275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常用算法</a:t>
            </a:r>
            <a:r>
              <a:rPr lang="en-US" altLang="zh-CN" sz="2400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SPFA</a:t>
            </a:r>
            <a:r>
              <a:rPr lang="zh-CN" altLang="en-US" dirty="0" smtClean="0"/>
              <a:t>寻找增广路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ZKW</a:t>
            </a:r>
            <a:r>
              <a:rPr lang="zh-CN" altLang="en-US" dirty="0" smtClean="0"/>
              <a:t>费用流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139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051720" y="465727"/>
            <a:ext cx="4341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最大流</a:t>
            </a:r>
            <a:r>
              <a:rPr lang="en-US" altLang="zh-CN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&amp;</a:t>
            </a:r>
            <a:r>
              <a:rPr lang="zh-CN" alt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最小割</a:t>
            </a:r>
            <a:endParaRPr lang="zh-CN" alt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060848"/>
            <a:ext cx="527740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zh-CN" altLang="en-US" sz="2400" b="1" dirty="0" smtClean="0"/>
              <a:t>最小割</a:t>
            </a:r>
            <a:endParaRPr lang="en-US" altLang="zh-CN" sz="2400" b="1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什么是</a:t>
            </a:r>
            <a:r>
              <a:rPr lang="zh-CN" altLang="en-US" sz="2400" b="1" dirty="0" smtClean="0"/>
              <a:t>最大流最小割定理</a:t>
            </a:r>
            <a:endParaRPr lang="en-US" altLang="zh-CN" sz="2400" b="1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流割模型建模和求解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网络流的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真正难点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008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二分图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2130480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二分图</a:t>
            </a:r>
            <a:r>
              <a:rPr lang="zh-CN" altLang="en-US" dirty="0"/>
              <a:t>又称作二部图，是图论中的一种特殊模型。</a:t>
            </a:r>
          </a:p>
        </p:txBody>
      </p:sp>
      <p:pic>
        <p:nvPicPr>
          <p:cNvPr id="3074" name="Picture 2" descr="http://f.hiphotos.baidu.com/baike/c0%3Dbaike92%2C5%2C5%2C92%2C30/sign=6f1eefd3d53f8794c7f2407cb3726591/3c6d55fbb2fb43169079761121a4462309f7d3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66" y="2682552"/>
            <a:ext cx="3914800" cy="39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2996952"/>
            <a:ext cx="340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</a:t>
            </a:r>
            <a:r>
              <a:rPr lang="zh-CN" altLang="en-US" dirty="0" smtClean="0"/>
              <a:t>图中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顶点分为不相交的两个集合</a:t>
            </a:r>
            <a:r>
              <a:rPr lang="en-US" altLang="zh-CN" dirty="0" smtClean="0"/>
              <a:t>, </a:t>
            </a:r>
            <a:r>
              <a:rPr lang="zh-CN" altLang="en-US" dirty="0"/>
              <a:t>图</a:t>
            </a:r>
            <a:r>
              <a:rPr lang="zh-CN" altLang="en-US" dirty="0" smtClean="0"/>
              <a:t>中所有边的两个端点分别属于两个不同的集合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同一集合点之间没有边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0912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PS: </a:t>
            </a:r>
            <a:r>
              <a:rPr lang="zh-CN" altLang="en-US" dirty="0" smtClean="0"/>
              <a:t>树是一个二分图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913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126647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最大匹配</a:t>
            </a:r>
            <a:r>
              <a:rPr lang="en-US" altLang="zh-CN" sz="2400" b="1" dirty="0" smtClean="0"/>
              <a:t>: </a:t>
            </a:r>
          </a:p>
          <a:p>
            <a:r>
              <a:rPr lang="zh-CN" altLang="en-US" dirty="0" smtClean="0"/>
              <a:t>二分图的</a:t>
            </a:r>
            <a:r>
              <a:rPr lang="zh-CN" altLang="en-US" sz="2400" b="1" dirty="0" smtClean="0"/>
              <a:t>一个匹配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从二分图中选出一些边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使得每一个点最多和一条边相连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二分图</a:t>
            </a:r>
            <a:r>
              <a:rPr lang="zh-CN" altLang="en-US" dirty="0"/>
              <a:t>中包含边数最多的匹配称为图的</a:t>
            </a:r>
            <a:r>
              <a:rPr lang="zh-CN" altLang="en-US" sz="2400" b="1" dirty="0"/>
              <a:t>最大匹配</a:t>
            </a:r>
            <a:r>
              <a:rPr lang="zh-CN" altLang="en-US" dirty="0"/>
              <a:t>。</a:t>
            </a:r>
          </a:p>
        </p:txBody>
      </p:sp>
      <p:pic>
        <p:nvPicPr>
          <p:cNvPr id="7" name="Picture 2" descr="http://f.hiphotos.baidu.com/baike/c0%3Dbaike92%2C5%2C5%2C92%2C30/sign=6f1eefd3d53f8794c7f2407cb3726591/3c6d55fbb2fb43169079761121a4462309f7d3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83394"/>
            <a:ext cx="2785966" cy="2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65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787" y="2885017"/>
            <a:ext cx="8388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匈牙利算法</a:t>
            </a:r>
            <a:endParaRPr lang="en-US" altLang="zh-CN" sz="2400" b="1" dirty="0" smtClean="0"/>
          </a:p>
          <a:p>
            <a:r>
              <a:rPr lang="zh-CN" altLang="en-US" dirty="0" smtClean="0"/>
              <a:t>选定二分图的一边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假设有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分别以它为起点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找一条</a:t>
            </a:r>
            <a:r>
              <a:rPr lang="zh-CN" altLang="en-US" sz="2000" b="1" dirty="0" smtClean="0"/>
              <a:t>增广轨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如果存在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则反转增广轨上的边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已匹配的改为未匹配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未匹配的改为匹配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匹配数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050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945814"/>
            <a:ext cx="367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增广轨</a:t>
            </a:r>
          </a:p>
        </p:txBody>
      </p:sp>
      <p:pic>
        <p:nvPicPr>
          <p:cNvPr id="8194" name="Picture 2" descr="http://fuliang.iteye.com/upload/picture/pic/35261/ad8403e9-cd9b-3258-9d0a-aeecc21b4a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55" y="2835516"/>
            <a:ext cx="2750192" cy="24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fuliang.iteye.com/upload/picture/pic/35263/63b48cc3-62e5-37d6-b3dc-68fa258af2a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6"/>
            <a:ext cx="2736304" cy="24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4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197313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匈牙利算法</a:t>
            </a:r>
            <a:endParaRPr lang="en-US" altLang="zh-CN" sz="2400" b="1" dirty="0" smtClean="0"/>
          </a:p>
          <a:p>
            <a:r>
              <a:rPr lang="zh-CN" altLang="en-US" dirty="0" smtClean="0"/>
              <a:t>其本质就是对于一个还未匹配的点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通过暴力遍历与这个点相连通的点的方式查找一个与之连通的</a:t>
            </a:r>
            <a:r>
              <a:rPr lang="en-US" altLang="zh-CN" dirty="0" smtClean="0"/>
              <a:t>(</a:t>
            </a:r>
            <a:r>
              <a:rPr lang="zh-CN" altLang="en-US" dirty="0"/>
              <a:t>经过</a:t>
            </a:r>
            <a:r>
              <a:rPr lang="zh-CN" altLang="en-US" dirty="0" smtClean="0"/>
              <a:t>若干条边相连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的未匹配点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从而修改路径上的边</a:t>
            </a:r>
            <a:endParaRPr lang="zh-CN" altLang="en-US" dirty="0"/>
          </a:p>
        </p:txBody>
      </p:sp>
      <p:pic>
        <p:nvPicPr>
          <p:cNvPr id="6" name="Picture 2" descr="http://fuliang.iteye.com/upload/picture/pic/35261/ad8403e9-cd9b-3258-9d0a-aeecc21b4a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71" y="3478619"/>
            <a:ext cx="2750192" cy="24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fuliang.iteye.com/upload/picture/pic/35263/63b48cc3-62e5-37d6-b3dc-68fa258af2a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96039"/>
            <a:ext cx="2736304" cy="24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91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2123728" y="1772816"/>
            <a:ext cx="5436576" cy="3753936"/>
          </a:xfrm>
        </p:spPr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nfind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m;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{</a:t>
            </a:r>
          </a:p>
          <a:p>
            <a:r>
              <a:rPr lang="en-US" altLang="zh-CN" dirty="0" smtClean="0"/>
              <a:t>        if( </a:t>
            </a:r>
            <a:r>
              <a:rPr lang="en-US" altLang="zh-CN" dirty="0" err="1" smtClean="0"/>
              <a:t>nmap</a:t>
            </a:r>
            <a:r>
              <a:rPr lang="en-US" altLang="zh-CN" dirty="0" smtClean="0"/>
              <a:t>[x][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 &amp;&amp; !state[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) {</a:t>
            </a:r>
          </a:p>
          <a:p>
            <a:r>
              <a:rPr lang="en-US" altLang="zh-CN" dirty="0" smtClean="0"/>
              <a:t>            state[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1;</a:t>
            </a:r>
          </a:p>
          <a:p>
            <a:r>
              <a:rPr lang="en-US" altLang="zh-CN" dirty="0" smtClean="0"/>
              <a:t>            if( !result[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|| </a:t>
            </a:r>
            <a:r>
              <a:rPr lang="en-US" altLang="zh-CN" dirty="0" err="1" smtClean="0"/>
              <a:t>nfind</a:t>
            </a:r>
            <a:r>
              <a:rPr lang="en-US" altLang="zh-CN" dirty="0" smtClean="0"/>
              <a:t>( result[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) ) {</a:t>
            </a:r>
          </a:p>
          <a:p>
            <a:r>
              <a:rPr lang="en-US" altLang="zh-CN" dirty="0" smtClean="0"/>
              <a:t>                result[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x;</a:t>
            </a:r>
          </a:p>
          <a:p>
            <a:r>
              <a:rPr lang="en-US" altLang="zh-CN" dirty="0" smtClean="0"/>
              <a:t>                return true;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false;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匈牙利算法</a:t>
            </a:r>
          </a:p>
        </p:txBody>
      </p:sp>
    </p:spTree>
    <p:extLst>
      <p:ext uri="{BB962C8B-B14F-4D97-AF65-F5344CB8AC3E}">
        <p14:creationId xmlns:p14="http://schemas.microsoft.com/office/powerpoint/2010/main" val="3398680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979712" y="1412776"/>
            <a:ext cx="4392488" cy="5040560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k;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 "%</a:t>
            </a:r>
            <a:r>
              <a:rPr lang="en-US" altLang="zh-CN" dirty="0" err="1" smtClean="0"/>
              <a:t>d%d</a:t>
            </a:r>
            <a:r>
              <a:rPr lang="en-US" altLang="zh-CN" dirty="0" smtClean="0"/>
              <a:t>", &amp;n, &amp;m );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 "%d", t );</a:t>
            </a:r>
          </a:p>
          <a:p>
            <a:r>
              <a:rPr lang="en-US" altLang="zh-CN" dirty="0" smtClean="0"/>
              <a:t>        for( j = 0; j &lt; t; ++j 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 "%d", &amp;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nmap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- 1] = 1;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 state, 0,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 state ) );</a:t>
            </a:r>
          </a:p>
          <a:p>
            <a:r>
              <a:rPr lang="en-US" altLang="zh-CN" dirty="0" smtClean="0"/>
              <a:t>        if( </a:t>
            </a:r>
            <a:r>
              <a:rPr lang="en-US" altLang="zh-CN" dirty="0" err="1" smtClean="0"/>
              <a:t>nfind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 ) ++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"%d\n", &amp;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);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匈牙利算法</a:t>
            </a:r>
          </a:p>
        </p:txBody>
      </p:sp>
    </p:spTree>
    <p:extLst>
      <p:ext uri="{BB962C8B-B14F-4D97-AF65-F5344CB8AC3E}">
        <p14:creationId xmlns:p14="http://schemas.microsoft.com/office/powerpoint/2010/main" val="2062635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945814"/>
            <a:ext cx="298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HK</a:t>
            </a:r>
            <a:r>
              <a:rPr lang="zh-CN" altLang="en-US" sz="2000" b="1" dirty="0" smtClean="0"/>
              <a:t>算法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Hopcroft</a:t>
            </a:r>
            <a:r>
              <a:rPr lang="en-US" altLang="zh-CN" sz="2000" b="1" dirty="0" smtClean="0"/>
              <a:t>-Karp)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63691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匈牙利算法是每次寻找一条增广轨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每次匹配最多加</a:t>
            </a:r>
            <a:r>
              <a:rPr lang="en-US" altLang="zh-CN" dirty="0" smtClean="0"/>
              <a:t>1,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HK</a:t>
            </a:r>
            <a:r>
              <a:rPr lang="zh-CN" altLang="en-US" dirty="0" smtClean="0"/>
              <a:t>算法则是每次找多条增广轨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进行多路增广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时间复杂度为</a:t>
            </a:r>
            <a:r>
              <a:rPr lang="en-US" altLang="zh-CN" dirty="0" smtClean="0"/>
              <a:t>O(m*n^0.5)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0216" y="5212108"/>
            <a:ext cx="755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 </a:t>
            </a:r>
            <a:r>
              <a:rPr lang="zh-CN" altLang="en-US" dirty="0" smtClean="0"/>
              <a:t>其实朴素匈牙利算法如果在最开始使用贪心方法构造一个初始解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可以使得求最大匹配的效率提高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0216" y="378904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实现稍微麻烦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不过确实效率提高不少</a:t>
            </a:r>
            <a:endParaRPr lang="en-US" altLang="zh-CN" dirty="0" smtClean="0"/>
          </a:p>
          <a:p>
            <a:r>
              <a:rPr lang="en-US" altLang="zh-CN" dirty="0" smtClean="0"/>
              <a:t>SPOJ 4206(</a:t>
            </a:r>
            <a:r>
              <a:rPr lang="zh-CN" altLang="en-US" dirty="0" smtClean="0"/>
              <a:t>不使用</a:t>
            </a:r>
            <a:r>
              <a:rPr lang="en-US" altLang="zh-CN" dirty="0" smtClean="0"/>
              <a:t>HK</a:t>
            </a:r>
            <a:r>
              <a:rPr lang="zh-CN" altLang="en-US" dirty="0" smtClean="0"/>
              <a:t>会</a:t>
            </a:r>
            <a:r>
              <a:rPr lang="en-US" altLang="zh-CN" dirty="0" smtClean="0"/>
              <a:t>TLE)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090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43609" y="2207985"/>
            <a:ext cx="7642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问题分类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第一类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b="1" dirty="0"/>
              <a:t>确定起点的最短路径问题</a:t>
            </a:r>
            <a:r>
              <a:rPr lang="zh-CN" altLang="en-US" dirty="0"/>
              <a:t> </a:t>
            </a:r>
          </a:p>
          <a:p>
            <a:pPr lvl="1"/>
            <a:r>
              <a:rPr lang="zh-CN" altLang="en-US" b="1" dirty="0"/>
              <a:t>确定终点的最短路径问题</a:t>
            </a:r>
            <a:r>
              <a:rPr lang="zh-CN" altLang="en-US" dirty="0"/>
              <a:t> </a:t>
            </a:r>
          </a:p>
          <a:p>
            <a:pPr lvl="1"/>
            <a:r>
              <a:rPr lang="zh-CN" altLang="en-US" b="1" dirty="0"/>
              <a:t>确定起点终点的</a:t>
            </a:r>
            <a:r>
              <a:rPr lang="zh-CN" altLang="en-US" b="1" dirty="0" smtClean="0"/>
              <a:t>最短路径问题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第二类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全局最短路径问题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235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871" y="2488828"/>
            <a:ext cx="764283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完美匹配： 如果所有点都在匹配边上，称这个最大匹配是完美匹配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最大独立集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最大的一个点集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任意两点之间不存在边</a:t>
            </a:r>
            <a:endParaRPr lang="zh-CN" altLang="en-US" dirty="0"/>
          </a:p>
          <a:p>
            <a:r>
              <a:rPr lang="zh-CN" altLang="en-US" dirty="0"/>
              <a:t>   </a:t>
            </a:r>
          </a:p>
          <a:p>
            <a:r>
              <a:rPr lang="zh-CN" altLang="en-US" dirty="0" smtClean="0"/>
              <a:t>最小</a:t>
            </a:r>
            <a:r>
              <a:rPr lang="zh-CN" altLang="en-US" dirty="0"/>
              <a:t>点覆盖 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</a:t>
            </a:r>
            <a:r>
              <a:rPr lang="zh-CN" altLang="en-US" dirty="0"/>
              <a:t>最少的点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集合或</a:t>
            </a:r>
            <a:r>
              <a:rPr lang="en-US" altLang="zh-CN" dirty="0" smtClean="0"/>
              <a:t>Y</a:t>
            </a:r>
            <a:r>
              <a:rPr lang="zh-CN" altLang="en-US" dirty="0" smtClean="0"/>
              <a:t>集合</a:t>
            </a:r>
            <a:r>
              <a:rPr lang="zh-CN" altLang="en-US" dirty="0"/>
              <a:t>的都行）让每条边都至少和其中一个</a:t>
            </a:r>
            <a:r>
              <a:rPr lang="zh-CN" altLang="en-US" dirty="0" smtClean="0"/>
              <a:t>点关联</a:t>
            </a:r>
          </a:p>
          <a:p>
            <a:r>
              <a:rPr lang="zh-CN" altLang="en-US" dirty="0" smtClean="0"/>
              <a:t>   </a:t>
            </a:r>
          </a:p>
          <a:p>
            <a:r>
              <a:rPr lang="zh-CN" altLang="en-US" dirty="0" smtClean="0"/>
              <a:t>最小</a:t>
            </a:r>
            <a:r>
              <a:rPr lang="zh-CN" altLang="en-US" dirty="0"/>
              <a:t>路径覆盖 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</a:t>
            </a:r>
            <a:r>
              <a:rPr lang="zh-CN" altLang="en-US" dirty="0"/>
              <a:t>尽量少的不相交简单路径覆盖</a:t>
            </a:r>
            <a:r>
              <a:rPr lang="zh-CN" altLang="en-US" sz="2000" b="1" dirty="0"/>
              <a:t>有向无环</a:t>
            </a:r>
            <a:r>
              <a:rPr lang="zh-CN" altLang="en-US" sz="2000" b="1" dirty="0" smtClean="0"/>
              <a:t>图</a:t>
            </a:r>
            <a:r>
              <a:rPr lang="zh-CN" altLang="en-US" dirty="0" smtClean="0"/>
              <a:t>的</a:t>
            </a:r>
            <a:r>
              <a:rPr lang="zh-CN" altLang="en-US" dirty="0"/>
              <a:t>所有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 (</a:t>
            </a:r>
            <a:r>
              <a:rPr lang="en-US" altLang="zh-CN" dirty="0"/>
              <a:t>PS: </a:t>
            </a:r>
            <a:r>
              <a:rPr lang="zh-CN" altLang="en-US" dirty="0"/>
              <a:t>此处注意</a:t>
            </a:r>
            <a:r>
              <a:rPr lang="en-US" altLang="zh-CN" dirty="0"/>
              <a:t>, </a:t>
            </a:r>
            <a:r>
              <a:rPr lang="zh-CN" altLang="en-US" dirty="0"/>
              <a:t>最小路径覆盖</a:t>
            </a:r>
            <a:r>
              <a:rPr lang="zh-CN" altLang="en-US" dirty="0" smtClean="0"/>
              <a:t>是将</a:t>
            </a:r>
            <a:r>
              <a:rPr lang="zh-CN" altLang="en-US" dirty="0"/>
              <a:t>一个点拆开成为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en-US" dirty="0"/>
              <a:t>建立二分图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7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77180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871" y="2488828"/>
            <a:ext cx="7642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完美匹配： 如果所有点都在匹配边上，称这个最大匹配是完美匹配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最大独立集 </a:t>
            </a:r>
            <a:r>
              <a:rPr lang="en-US" altLang="zh-CN" dirty="0" smtClean="0"/>
              <a:t>= </a:t>
            </a:r>
            <a:r>
              <a:rPr lang="zh-CN" altLang="en-US" dirty="0"/>
              <a:t>顶点数 </a:t>
            </a:r>
            <a:r>
              <a:rPr lang="en-US" altLang="zh-CN" dirty="0"/>
              <a:t>- </a:t>
            </a:r>
            <a:r>
              <a:rPr lang="zh-CN" altLang="en-US" dirty="0"/>
              <a:t>最大匹配数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 smtClean="0"/>
              <a:t>最小</a:t>
            </a:r>
            <a:r>
              <a:rPr lang="zh-CN" altLang="en-US" dirty="0"/>
              <a:t>点覆盖 </a:t>
            </a:r>
            <a:r>
              <a:rPr lang="en-US" altLang="zh-CN" dirty="0" smtClean="0"/>
              <a:t>= </a:t>
            </a:r>
            <a:r>
              <a:rPr lang="zh-CN" altLang="en-US" dirty="0"/>
              <a:t>最大匹配数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 smtClean="0"/>
              <a:t>最小</a:t>
            </a:r>
            <a:r>
              <a:rPr lang="zh-CN" altLang="en-US" dirty="0"/>
              <a:t>路径覆盖 </a:t>
            </a:r>
            <a:r>
              <a:rPr lang="en-US" altLang="zh-CN" dirty="0" smtClean="0"/>
              <a:t>= </a:t>
            </a:r>
            <a:r>
              <a:rPr lang="zh-CN" altLang="en-US" dirty="0" smtClean="0"/>
              <a:t>顶点</a:t>
            </a:r>
            <a:r>
              <a:rPr lang="zh-CN" altLang="en-US" dirty="0"/>
              <a:t>数 </a:t>
            </a:r>
            <a:r>
              <a:rPr lang="en-US" altLang="zh-CN" dirty="0"/>
              <a:t>- </a:t>
            </a:r>
            <a:r>
              <a:rPr lang="zh-CN" altLang="en-US" dirty="0"/>
              <a:t>最大匹配数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PS: </a:t>
            </a:r>
            <a:r>
              <a:rPr lang="zh-CN" altLang="en-US" dirty="0"/>
              <a:t>此处注意</a:t>
            </a:r>
            <a:r>
              <a:rPr lang="en-US" altLang="zh-CN" dirty="0"/>
              <a:t>, </a:t>
            </a:r>
            <a:r>
              <a:rPr lang="zh-CN" altLang="en-US" dirty="0"/>
              <a:t>最小路径覆盖</a:t>
            </a:r>
            <a:r>
              <a:rPr lang="zh-CN" altLang="en-US" dirty="0" smtClean="0"/>
              <a:t>是将</a:t>
            </a:r>
            <a:r>
              <a:rPr lang="zh-CN" altLang="en-US" dirty="0"/>
              <a:t>一个点拆开成为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en-US" altLang="zh-CN" dirty="0"/>
              <a:t>'</a:t>
            </a:r>
            <a:r>
              <a:rPr lang="zh-CN" altLang="en-US" dirty="0"/>
              <a:t>建立二分图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785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1979712" y="571327"/>
            <a:ext cx="4552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最大匹配</a:t>
            </a:r>
            <a:r>
              <a:rPr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&amp;</a:t>
            </a:r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最大流</a:t>
            </a:r>
            <a:endParaRPr lang="zh-CN" alt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1268" name="Picture 4" descr="C:\Users\Lquartz\Desktop\x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4768874" cy="42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294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1979712" y="423932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最优完备匹配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053297"/>
            <a:ext cx="802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最</a:t>
            </a:r>
            <a:r>
              <a:rPr lang="zh-CN" altLang="en-US" sz="2400" b="1" dirty="0" smtClean="0"/>
              <a:t>优完备匹配</a:t>
            </a:r>
            <a:endParaRPr lang="en-US" altLang="zh-CN" sz="2400" b="1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集合元素个数相等时</a:t>
            </a:r>
            <a:r>
              <a:rPr lang="en-US" altLang="zh-CN" dirty="0" smtClean="0"/>
              <a:t>, XY</a:t>
            </a:r>
            <a:r>
              <a:rPr lang="zh-CN" altLang="en-US" dirty="0" smtClean="0"/>
              <a:t>之间的边有权值</a:t>
            </a:r>
            <a:r>
              <a:rPr lang="en-US" altLang="zh-CN" dirty="0" smtClean="0"/>
              <a:t>W(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), </a:t>
            </a:r>
            <a:r>
              <a:rPr lang="zh-CN" altLang="en-US" dirty="0" smtClean="0"/>
              <a:t>要求出权值和最大的完备匹配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8112" y="3640056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时间复杂度较高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一般此类问题之间转换为费用流模型求解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69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9640" y="2808000"/>
            <a:ext cx="7416360" cy="21967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sz="8800">
                <a:solidFill>
                  <a:srgbClr val="3333CC"/>
                </a:solidFill>
                <a:latin typeface="Arial"/>
                <a:ea typeface="华文新魏"/>
              </a:rPr>
              <a:t>Thanks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59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43609" y="2355845"/>
            <a:ext cx="76428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邻接矩阵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存储空间</a:t>
            </a:r>
            <a:r>
              <a:rPr lang="en-US" altLang="zh-CN" sz="2400" dirty="0" smtClean="0"/>
              <a:t>O(n^2), </a:t>
            </a:r>
            <a:r>
              <a:rPr lang="zh-CN" altLang="en-US" sz="2400" dirty="0" smtClean="0"/>
              <a:t>遍历时间</a:t>
            </a:r>
            <a:r>
              <a:rPr lang="en-US" altLang="zh-CN" sz="2400" dirty="0" smtClean="0"/>
              <a:t>O(n^2)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只存储有效边的邻接矩阵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存储空间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n+m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遍历时间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O(m)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邻接表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存储空间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n+km</a:t>
            </a:r>
            <a:r>
              <a:rPr lang="en-US" altLang="zh-CN" sz="2400" dirty="0" smtClean="0"/>
              <a:t>), </a:t>
            </a:r>
            <a:r>
              <a:rPr lang="zh-CN" altLang="en-US" sz="2400" dirty="0" smtClean="0"/>
              <a:t>遍历时间</a:t>
            </a:r>
            <a:r>
              <a:rPr lang="en-US" altLang="zh-CN" sz="2400" dirty="0"/>
              <a:t>O(m)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图的存储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73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图的存储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9" y="1844824"/>
            <a:ext cx="7642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只存储有效边的邻接矩阵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</a:t>
            </a:r>
            <a:r>
              <a:rPr lang="zh-CN" altLang="en-US" sz="2400" dirty="0" smtClean="0"/>
              <a:t>存储空间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n+m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遍历时间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O(m)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15" y="2708920"/>
            <a:ext cx="646431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24328" y="3045153"/>
            <a:ext cx="1619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 </a:t>
            </a:r>
            <a:r>
              <a:rPr lang="zh-CN" altLang="en-US" dirty="0" smtClean="0"/>
              <a:t>联系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的性能和实现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思考</a:t>
            </a:r>
            <a:r>
              <a:rPr lang="en-US" altLang="zh-CN" dirty="0" err="1" smtClean="0"/>
              <a:t>push_back</a:t>
            </a:r>
            <a:r>
              <a:rPr lang="zh-CN" altLang="en-US" dirty="0" smtClean="0"/>
              <a:t>的效率</a:t>
            </a:r>
            <a:r>
              <a:rPr lang="en-US" altLang="zh-CN" dirty="0" smtClean="0"/>
              <a:t>, clear()</a:t>
            </a:r>
            <a:r>
              <a:rPr lang="zh-CN" altLang="en-US" dirty="0" smtClean="0"/>
              <a:t>操作的真正效果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分析时间和空间复杂度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6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图的存储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1554238"/>
            <a:ext cx="76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链式前向</a:t>
            </a:r>
            <a:r>
              <a:rPr lang="zh-CN" altLang="en-US" sz="2400" dirty="0" smtClean="0"/>
              <a:t>星、边表、模拟链表</a:t>
            </a:r>
            <a:r>
              <a:rPr lang="en-US" altLang="zh-CN" sz="2400" dirty="0" smtClean="0"/>
              <a:t>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8093"/>
            <a:ext cx="75628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256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060848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图的存储需要考虑数据规模以及实现复杂度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n(n&lt;=2000)</a:t>
            </a:r>
            <a:r>
              <a:rPr lang="zh-CN" altLang="en-US" dirty="0" smtClean="0"/>
              <a:t>个点的图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边数为</a:t>
            </a:r>
            <a:r>
              <a:rPr lang="en-US" altLang="zh-CN" dirty="0" smtClean="0"/>
              <a:t>m(m&lt;=50000), </a:t>
            </a:r>
            <a:endParaRPr lang="en-US" altLang="zh-CN" dirty="0"/>
          </a:p>
          <a:p>
            <a:r>
              <a:rPr lang="zh-CN" altLang="en-US" dirty="0" smtClean="0"/>
              <a:t>是可以采用邻接矩阵存储的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但是对于对于遍历或者是最短路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生成树等算法的实现过程中需要遍历整个邻接表</a:t>
            </a:r>
            <a:r>
              <a:rPr lang="en-US" altLang="zh-CN" dirty="0" smtClean="0"/>
              <a:t>(2000*2000), </a:t>
            </a:r>
            <a:r>
              <a:rPr lang="zh-CN" altLang="en-US" dirty="0" smtClean="0"/>
              <a:t>而如果采用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数组存储或者邻接表存储的话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复杂度为</a:t>
            </a:r>
            <a:r>
              <a:rPr lang="en-US" altLang="zh-CN" dirty="0" smtClean="0"/>
              <a:t>50000, </a:t>
            </a:r>
            <a:r>
              <a:rPr lang="zh-CN" altLang="en-US" dirty="0" smtClean="0"/>
              <a:t>其中相差很大</a:t>
            </a:r>
            <a:r>
              <a:rPr lang="en-US" altLang="zh-CN" dirty="0" smtClean="0"/>
              <a:t>.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一般除了</a:t>
            </a:r>
            <a:r>
              <a:rPr lang="zh-CN" altLang="en-US" b="1" dirty="0" smtClean="0">
                <a:solidFill>
                  <a:srgbClr val="FF0000"/>
                </a:solidFill>
              </a:rPr>
              <a:t>数据规模很小</a:t>
            </a:r>
            <a:r>
              <a:rPr lang="en-US" altLang="zh-CN" dirty="0" smtClean="0"/>
              <a:t>(10^2, </a:t>
            </a:r>
            <a:r>
              <a:rPr lang="zh-CN" altLang="en-US" dirty="0" smtClean="0"/>
              <a:t>或者稍大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都不采用邻接矩阵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而采用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数组实现需要考虑</a:t>
            </a:r>
            <a:r>
              <a:rPr lang="en-US" altLang="zh-CN" b="1" dirty="0" smtClean="0">
                <a:solidFill>
                  <a:srgbClr val="FF0000"/>
                </a:solidFill>
              </a:rPr>
              <a:t>vector</a:t>
            </a:r>
            <a:r>
              <a:rPr lang="zh-CN" altLang="en-US" b="1" dirty="0" smtClean="0">
                <a:solidFill>
                  <a:srgbClr val="FF0000"/>
                </a:solidFill>
              </a:rPr>
              <a:t>的特性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mlogm</a:t>
            </a:r>
            <a:r>
              <a:rPr lang="en-US" altLang="zh-CN" dirty="0" smtClean="0"/>
              <a:t>)), </a:t>
            </a:r>
            <a:r>
              <a:rPr lang="zh-CN" altLang="en-US" dirty="0" smtClean="0"/>
              <a:t>而采用邻接表时特别注意</a:t>
            </a:r>
            <a:r>
              <a:rPr lang="zh-CN" altLang="en-US" b="1" dirty="0" smtClean="0">
                <a:solidFill>
                  <a:srgbClr val="FF0000"/>
                </a:solidFill>
              </a:rPr>
              <a:t>邻接表大小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过小出错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过大内存占用较大且速度较慢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初始化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42393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图的存储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43144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_circle_draws_to_highlight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1DDCD2-D6DA-4254-B3CE-7363536D3F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动画圆圈绘制以突出显示文本</Template>
  <TotalTime>0</TotalTime>
  <Words>3335</Words>
  <Application>Microsoft Office PowerPoint</Application>
  <PresentationFormat>全屏显示(4:3)</PresentationFormat>
  <Paragraphs>475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DejaVu Sans</vt:lpstr>
      <vt:lpstr>StarSymbol</vt:lpstr>
      <vt:lpstr>华文新魏</vt:lpstr>
      <vt:lpstr>宋体</vt:lpstr>
      <vt:lpstr>Microsoft YaHei</vt:lpstr>
      <vt:lpstr>Microsoft YaHei</vt:lpstr>
      <vt:lpstr>幼圆</vt:lpstr>
      <vt:lpstr>Arial</vt:lpstr>
      <vt:lpstr>Courier New</vt:lpstr>
      <vt:lpstr>Wingdings</vt:lpstr>
      <vt:lpstr>Animated_circle_draws_to_highlight_text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2015-08-24T02:31:22Z</dcterms:created>
  <dcterms:modified xsi:type="dcterms:W3CDTF">2015-08-24T03:25:07Z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TC024787019991</vt:lpwstr>
  </property>
</Properties>
</file>