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6" r:id="rId4"/>
    <p:sldId id="276" r:id="rId5"/>
    <p:sldId id="278" r:id="rId6"/>
    <p:sldId id="267" r:id="rId7"/>
    <p:sldId id="277" r:id="rId8"/>
    <p:sldId id="279" r:id="rId9"/>
    <p:sldId id="354" r:id="rId10"/>
    <p:sldId id="268" r:id="rId11"/>
    <p:sldId id="280" r:id="rId12"/>
    <p:sldId id="281" r:id="rId13"/>
    <p:sldId id="282" r:id="rId14"/>
    <p:sldId id="344" r:id="rId15"/>
    <p:sldId id="345" r:id="rId16"/>
    <p:sldId id="346" r:id="rId17"/>
    <p:sldId id="283" r:id="rId18"/>
    <p:sldId id="284" r:id="rId19"/>
    <p:sldId id="285" r:id="rId20"/>
    <p:sldId id="349" r:id="rId21"/>
    <p:sldId id="348" r:id="rId22"/>
    <p:sldId id="347" r:id="rId23"/>
    <p:sldId id="286" r:id="rId24"/>
    <p:sldId id="356" r:id="rId25"/>
    <p:sldId id="269" r:id="rId26"/>
    <p:sldId id="287" r:id="rId27"/>
    <p:sldId id="270" r:id="rId28"/>
    <p:sldId id="291" r:id="rId29"/>
    <p:sldId id="343" r:id="rId30"/>
    <p:sldId id="292" r:id="rId31"/>
    <p:sldId id="271" r:id="rId32"/>
    <p:sldId id="272" r:id="rId33"/>
    <p:sldId id="293" r:id="rId34"/>
    <p:sldId id="294" r:id="rId35"/>
    <p:sldId id="295" r:id="rId36"/>
    <p:sldId id="296" r:id="rId37"/>
    <p:sldId id="273" r:id="rId38"/>
    <p:sldId id="303" r:id="rId39"/>
    <p:sldId id="274" r:id="rId40"/>
    <p:sldId id="305" r:id="rId41"/>
    <p:sldId id="306" r:id="rId42"/>
    <p:sldId id="307" r:id="rId43"/>
    <p:sldId id="308" r:id="rId44"/>
    <p:sldId id="309" r:id="rId45"/>
    <p:sldId id="310" r:id="rId46"/>
    <p:sldId id="353" r:id="rId47"/>
    <p:sldId id="334" r:id="rId48"/>
    <p:sldId id="357" r:id="rId49"/>
    <p:sldId id="358" r:id="rId50"/>
    <p:sldId id="335" r:id="rId51"/>
    <p:sldId id="337" r:id="rId52"/>
    <p:sldId id="360" r:id="rId53"/>
    <p:sldId id="265" r:id="rId54"/>
  </p:sldIdLst>
  <p:sldSz cx="9144000" cy="6858000" type="screen4x3"/>
  <p:notesSz cx="7559675" cy="10691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00CC"/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 autoAdjust="0"/>
    <p:restoredTop sz="94660"/>
  </p:normalViewPr>
  <p:slideViewPr>
    <p:cSldViewPr>
      <p:cViewPr>
        <p:scale>
          <a:sx n="75" d="100"/>
          <a:sy n="75" d="100"/>
        </p:scale>
        <p:origin x="4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F62585-2E5E-49AB-8F57-4CB85FCFC8CB}" type="datetimeFigureOut">
              <a:rPr lang="zh-CN" altLang="en-US"/>
              <a:pPr>
                <a:defRPr/>
              </a:pPr>
              <a:t>2015/7/29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61CF02-5E3A-4589-B34C-C83FD167B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19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577328-15A1-46B9-8331-413334E455A2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566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577328-15A1-46B9-8331-413334E455A2}" type="slidenum">
              <a:rPr lang="en-US" altLang="zh-CN" smtClean="0"/>
              <a:pPr eaLnBrk="1" hangingPunct="1"/>
              <a:t>52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702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cpc_logo_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179388"/>
            <a:ext cx="23828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jt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79388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ea typeface="幼圆" pitchFamily="49" charset="-122"/>
              </a:defRPr>
            </a:lvl1pPr>
          </a:lstStyle>
          <a:p>
            <a:pPr>
              <a:defRPr/>
            </a:pPr>
            <a:r>
              <a:rPr lang="en-US"/>
              <a:t>Beijing Jiaotong U.</a:t>
            </a:r>
            <a:br>
              <a:rPr lang="en-US"/>
            </a:br>
            <a:r>
              <a:rPr lang="en-US"/>
              <a:t>AC</a:t>
            </a:r>
            <a:r>
              <a:rPr lang="zh-CN"/>
              <a:t>M</a:t>
            </a:r>
            <a:r>
              <a:rPr lang="en-US"/>
              <a:t> / ICPC</a:t>
            </a:r>
          </a:p>
        </p:txBody>
      </p:sp>
    </p:spTree>
    <p:extLst>
      <p:ext uri="{BB962C8B-B14F-4D97-AF65-F5344CB8AC3E}">
        <p14:creationId xmlns:p14="http://schemas.microsoft.com/office/powerpoint/2010/main" val="36668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2100" y="539750"/>
            <a:ext cx="1854200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0" y="539750"/>
            <a:ext cx="5410200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3067B498-FC31-445B-93B2-9220C7C4B66C}" type="datetime1">
              <a:rPr lang="zh-CN" altLang="en-US"/>
              <a:pPr/>
              <a:t>2015/7/29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B8DD3C-3B63-4236-818F-A6B85AFC3684}" type="slidenum">
              <a:rPr lang="zh-CN" altLang="en-US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9500" y="1619250"/>
            <a:ext cx="363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619250"/>
            <a:ext cx="363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1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539750"/>
            <a:ext cx="51847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该怎么提高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1619250"/>
            <a:ext cx="741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6325" y="6237288"/>
            <a:ext cx="2735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 descr="icpc_logo_bi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179388"/>
            <a:ext cx="23828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19138" y="358775"/>
            <a:ext cx="1587" cy="583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79388" y="1403350"/>
            <a:ext cx="6121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1400">
                <a:latin typeface="Courier New" pitchFamily="49" charset="0"/>
                <a:ea typeface="幼圆" pitchFamily="49" charset="-122"/>
              </a:rPr>
              <a:t>Beijing Jiaotong U.</a:t>
            </a:r>
            <a:br>
              <a:rPr lang="en-US" altLang="zh-CN" sz="1400">
                <a:latin typeface="Courier New" pitchFamily="49" charset="0"/>
                <a:ea typeface="幼圆" pitchFamily="49" charset="-122"/>
              </a:rPr>
            </a:br>
            <a:r>
              <a:rPr lang="en-US" altLang="zh-CN" sz="1400">
                <a:latin typeface="Courier New" pitchFamily="49" charset="0"/>
                <a:ea typeface="幼圆" pitchFamily="49" charset="-122"/>
              </a:rPr>
              <a:t>AC</a:t>
            </a:r>
            <a:r>
              <a:rPr lang="zh-CN" altLang="zh-CN" sz="1400">
                <a:latin typeface="Courier New" pitchFamily="49" charset="0"/>
                <a:ea typeface="幼圆" pitchFamily="49" charset="-122"/>
              </a:rPr>
              <a:t>M</a:t>
            </a:r>
            <a:r>
              <a:rPr lang="en-US" altLang="zh-CN" sz="1400">
                <a:latin typeface="Courier New" pitchFamily="49" charset="0"/>
                <a:ea typeface="幼圆" pitchFamily="49" charset="-122"/>
              </a:rPr>
              <a:t> / ICPC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CC"/>
          </a:solidFill>
          <a:latin typeface="Arial" pitchFamily="34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CC"/>
          </a:solidFill>
          <a:latin typeface="Arial" pitchFamily="34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CC"/>
          </a:solidFill>
          <a:latin typeface="Arial" pitchFamily="34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CC"/>
          </a:solidFill>
          <a:latin typeface="Arial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CC"/>
          </a:solidFill>
          <a:latin typeface="Arial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CC"/>
          </a:solidFill>
          <a:latin typeface="Arial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CC"/>
          </a:solidFill>
          <a:latin typeface="Arial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CC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CC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CC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CC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C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C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C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242887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宋体" charset="-122"/>
                <a:ea typeface="宋体" charset="-122"/>
              </a:rPr>
              <a:t>基础知识</a:t>
            </a:r>
            <a:r>
              <a:rPr lang="en-US" altLang="zh-CN" sz="400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4000" dirty="0" smtClean="0">
                <a:latin typeface="宋体" charset="-122"/>
                <a:ea typeface="宋体" charset="-122"/>
              </a:rPr>
              <a:t>二</a:t>
            </a:r>
            <a:r>
              <a:rPr lang="en-US" altLang="zh-CN" sz="4000" dirty="0" smtClean="0">
                <a:latin typeface="宋体" charset="-122"/>
                <a:ea typeface="宋体" charset="-122"/>
              </a:rPr>
              <a:t>)</a:t>
            </a:r>
            <a:endParaRPr lang="zh-CN" altLang="zh-CN" sz="4000" dirty="0" smtClean="0">
              <a:latin typeface="宋体" charset="-122"/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9063" y="3929063"/>
            <a:ext cx="3914775" cy="165735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---</a:t>
            </a:r>
            <a:r>
              <a:rPr lang="en-US" altLang="zh-CN" sz="2800" dirty="0"/>
              <a:t>Lquartz</a:t>
            </a:r>
            <a:endParaRPr lang="zh-CN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Dfs</a:t>
            </a:r>
            <a:r>
              <a:rPr lang="en-US" altLang="zh-CN" dirty="0" smtClean="0"/>
              <a:t>(</a:t>
            </a:r>
            <a:r>
              <a:rPr lang="zh-CN" altLang="en-US" dirty="0" smtClean="0"/>
              <a:t>深度优先搜索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深度优先搜索所遵循的搜索策略是尽可能“深”地搜索图。在深度优先搜索中，对于最新发现的顶点，如果它还有以此为起点而未探测到的边，就沿此边</a:t>
            </a:r>
            <a:r>
              <a:rPr lang="zh-CN" altLang="en-US" dirty="0" smtClean="0"/>
              <a:t>继续走下去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37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70940"/>
            <a:ext cx="6042670" cy="42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63" y="1878712"/>
            <a:ext cx="5760654" cy="44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隔离的共和国</a:t>
            </a:r>
          </a:p>
          <a:p>
            <a:pPr marL="0" indent="0">
              <a:buNone/>
            </a:pPr>
            <a:r>
              <a:rPr lang="zh-CN" altLang="en-US" sz="2400" dirty="0"/>
              <a:t> 在</a:t>
            </a:r>
            <a:r>
              <a:rPr lang="en-US" altLang="zh-CN" sz="2400" dirty="0" err="1"/>
              <a:t>garlebi</a:t>
            </a:r>
            <a:r>
              <a:rPr lang="zh-CN" altLang="en-US" sz="2400" dirty="0"/>
              <a:t>海中有很多个香蕉共和国（方便起见，将它们标号为</a:t>
            </a:r>
            <a:r>
              <a:rPr lang="en-US" altLang="zh-CN" sz="2400" dirty="0"/>
              <a:t>1,2,...,N</a:t>
            </a:r>
            <a:r>
              <a:rPr lang="zh-CN" altLang="en-US" sz="2400" dirty="0"/>
              <a:t>），</a:t>
            </a:r>
            <a:r>
              <a:rPr lang="en-US" altLang="zh-CN" sz="2400" dirty="0" err="1"/>
              <a:t>gabriel</a:t>
            </a:r>
            <a:r>
              <a:rPr lang="zh-CN" altLang="en-US" sz="2400" dirty="0"/>
              <a:t>就生活在其中最可爱的苹果焦共和国（标号为</a:t>
            </a:r>
            <a:r>
              <a:rPr lang="en-US" altLang="zh-CN" sz="2400" dirty="0"/>
              <a:t>M</a:t>
            </a:r>
            <a:r>
              <a:rPr lang="zh-CN" altLang="en-US" sz="2400" dirty="0"/>
              <a:t>）中</a:t>
            </a:r>
            <a:r>
              <a:rPr lang="en-US" altLang="zh-CN" sz="2400" dirty="0"/>
              <a:t>~</a:t>
            </a:r>
            <a:r>
              <a:rPr lang="zh-CN" altLang="en-US" sz="2400" dirty="0"/>
              <a:t>这些香蕉共和国组成了香蕉联盟。由于每个香蕉共和国都是一个孤立的小岛，香蕉共和国之间相互隔离，香蕉联盟计划在香蕉共和国之间建立一些桥梁，以便于香蕉的配种与交易。若两个共和国之间建立了一座桥梁则可从桥梁的一端到达另一端。现在</a:t>
            </a:r>
            <a:r>
              <a:rPr lang="en-US" altLang="zh-CN" sz="2400" dirty="0" err="1"/>
              <a:t>gabriel</a:t>
            </a:r>
            <a:r>
              <a:rPr lang="zh-CN" altLang="en-US" sz="2400" dirty="0"/>
              <a:t>希望找出，在建立了这些桥梁之后，还有哪些香蕉共和国是与苹果焦共和国相互隔离的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01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8280920" cy="4525963"/>
          </a:xfrm>
        </p:spPr>
        <p:txBody>
          <a:bodyPr/>
          <a:lstStyle/>
          <a:p>
            <a:r>
              <a:rPr lang="en-US" altLang="zh-CN" sz="2800" b="1" dirty="0"/>
              <a:t>Input </a:t>
            </a:r>
          </a:p>
          <a:p>
            <a:r>
              <a:rPr lang="zh-CN" altLang="en-US" sz="2800" dirty="0"/>
              <a:t> 第一行为两个数</a:t>
            </a:r>
            <a:r>
              <a:rPr lang="en-US" altLang="zh-CN" sz="2800" dirty="0"/>
              <a:t>N</a:t>
            </a:r>
            <a:r>
              <a:rPr lang="zh-CN" altLang="en-US" sz="2800" dirty="0"/>
              <a:t>和</a:t>
            </a:r>
            <a:r>
              <a:rPr lang="en-US" altLang="zh-CN" sz="2800" dirty="0"/>
              <a:t>M(1&lt;=M&lt;=N&lt;=500)</a:t>
            </a:r>
            <a:r>
              <a:rPr lang="zh-CN" altLang="en-US" sz="2800" dirty="0"/>
              <a:t>，第二行为一个数</a:t>
            </a:r>
            <a:r>
              <a:rPr lang="en-US" altLang="zh-CN" sz="2800" dirty="0"/>
              <a:t>K(0&lt;=K&lt;=10000)</a:t>
            </a:r>
            <a:r>
              <a:rPr lang="zh-CN" altLang="en-US" sz="2800" dirty="0"/>
              <a:t>表示香蕉联盟计划建立桥梁的数目</a:t>
            </a:r>
            <a:r>
              <a:rPr lang="en-US" altLang="zh-CN" sz="2800" dirty="0"/>
              <a:t>,</a:t>
            </a:r>
            <a:r>
              <a:rPr lang="zh-CN" altLang="en-US" sz="2800" dirty="0"/>
              <a:t>接下来的</a:t>
            </a:r>
            <a:r>
              <a:rPr lang="en-US" altLang="zh-CN" sz="2800" dirty="0"/>
              <a:t>K</a:t>
            </a:r>
            <a:r>
              <a:rPr lang="zh-CN" altLang="en-US" sz="2800" dirty="0"/>
              <a:t>行每行有两个数</a:t>
            </a:r>
            <a:r>
              <a:rPr lang="en-US" altLang="zh-CN" sz="2800" dirty="0"/>
              <a:t>A, B(1&lt;=A,B&lt;=N)</a:t>
            </a:r>
            <a:r>
              <a:rPr lang="zh-CN" altLang="en-US" sz="2800" dirty="0"/>
              <a:t>表示香蕉联盟计划在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间建立一座桥梁。</a:t>
            </a:r>
          </a:p>
          <a:p>
            <a:r>
              <a:rPr lang="en-US" altLang="zh-CN" sz="2800" b="1" dirty="0"/>
              <a:t>Output </a:t>
            </a:r>
          </a:p>
          <a:p>
            <a:r>
              <a:rPr lang="zh-CN" altLang="en-US" sz="2800" dirty="0"/>
              <a:t> 第一行输出一个正整数</a:t>
            </a:r>
            <a:r>
              <a:rPr lang="en-US" altLang="zh-CN" sz="2800" dirty="0"/>
              <a:t>t</a:t>
            </a:r>
            <a:r>
              <a:rPr lang="zh-CN" altLang="en-US" sz="2800" dirty="0"/>
              <a:t>表示与苹果蕉共和国隔离的共和国的数量。第二行输出</a:t>
            </a:r>
            <a:r>
              <a:rPr lang="en-US" altLang="zh-CN" sz="2800" dirty="0"/>
              <a:t>t</a:t>
            </a:r>
            <a:r>
              <a:rPr lang="zh-CN" altLang="en-US" sz="2800" dirty="0"/>
              <a:t>个递增的正整数表示所有与苹果蕉公共国隔离的共和国，两个正整数间用空格隔开。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9500" y="539750"/>
            <a:ext cx="5184775" cy="633413"/>
          </a:xfrm>
        </p:spPr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4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412776"/>
            <a:ext cx="3192913" cy="1440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8657"/>
          <a:stretch/>
        </p:blipFill>
        <p:spPr>
          <a:xfrm>
            <a:off x="5187032" y="2951956"/>
            <a:ext cx="3993480" cy="2781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8734"/>
          <a:stretch/>
        </p:blipFill>
        <p:spPr>
          <a:xfrm>
            <a:off x="755577" y="2996952"/>
            <a:ext cx="43204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412776"/>
            <a:ext cx="5106306" cy="2520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7944" y="479715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dirty="0" smtClean="0">
                <a:solidFill>
                  <a:srgbClr val="3333CC"/>
                </a:solidFill>
                <a:latin typeface="Arial"/>
                <a:ea typeface="华文新魏"/>
              </a:rPr>
              <a:t>退出</a:t>
            </a:r>
            <a:r>
              <a:rPr lang="zh-CN" altLang="en-US" sz="2800" kern="0" dirty="0">
                <a:solidFill>
                  <a:srgbClr val="3333CC"/>
                </a:solidFill>
                <a:latin typeface="Arial"/>
                <a:ea typeface="华文新魏"/>
              </a:rPr>
              <a:t>条件呢</a:t>
            </a:r>
            <a:r>
              <a:rPr lang="en-US" altLang="zh-CN" sz="2800" kern="0" dirty="0">
                <a:solidFill>
                  <a:srgbClr val="3333CC"/>
                </a:solidFill>
                <a:latin typeface="Arial"/>
                <a:ea typeface="华文新魏"/>
              </a:rPr>
              <a:t>??</a:t>
            </a:r>
            <a:endParaRPr lang="zh-CN" altLang="en-US" sz="2800" kern="0" dirty="0">
              <a:solidFill>
                <a:srgbClr val="3333CC"/>
              </a:solidFill>
              <a:latin typeface="Arial"/>
              <a:ea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40701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Bfs</a:t>
            </a:r>
            <a:r>
              <a:rPr lang="en-US" altLang="zh-CN" dirty="0" smtClean="0"/>
              <a:t>(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广度优先搜索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按照搜索的深度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优先搜索深度小的结点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55776" y="378904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队列</a:t>
            </a:r>
            <a:r>
              <a:rPr lang="en-US" altLang="zh-CN" sz="3200" dirty="0" smtClean="0"/>
              <a:t>(FIFO)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103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pic>
        <p:nvPicPr>
          <p:cNvPr id="4098" name="Picture 2" descr="http://d.hiphotos.baidu.com/baike/c0%3Dbaike116%2C5%2C5%2C116%2C38/sign=4bd5957dbc315c60579863bdecd8a076/4034970a304e251f3ee1dd90a786c9177f3e53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6520904" cy="52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8460432" cy="5238750"/>
          </a:xfrm>
        </p:spPr>
        <p:txBody>
          <a:bodyPr/>
          <a:lstStyle/>
          <a:p>
            <a:r>
              <a:rPr lang="zh-CN" altLang="en-US" sz="2400" b="1" dirty="0"/>
              <a:t>走迷宫</a:t>
            </a:r>
            <a:r>
              <a:rPr lang="en-US" altLang="zh-CN" sz="2400" b="1" dirty="0"/>
              <a:t>1</a:t>
            </a:r>
          </a:p>
          <a:p>
            <a:r>
              <a:rPr lang="zh-CN" altLang="en-US" sz="2400" dirty="0" smtClean="0"/>
              <a:t>走</a:t>
            </a:r>
            <a:r>
              <a:rPr lang="zh-CN" altLang="en-US" sz="2400" dirty="0"/>
              <a:t>迷宫是很有趣的一种游戏</a:t>
            </a:r>
            <a:r>
              <a:rPr lang="en-US" altLang="zh-CN" sz="2400" dirty="0"/>
              <a:t>,</a:t>
            </a:r>
            <a:r>
              <a:rPr lang="zh-CN" altLang="en-US" sz="2400" dirty="0"/>
              <a:t>能够锻炼</a:t>
            </a:r>
            <a:r>
              <a:rPr lang="zh-CN" altLang="en-US" sz="2400" dirty="0" smtClean="0"/>
              <a:t>人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的</a:t>
            </a:r>
            <a:r>
              <a:rPr lang="zh-CN" altLang="en-US" sz="2400" dirty="0"/>
              <a:t>记忆力和思维</a:t>
            </a:r>
            <a:r>
              <a:rPr lang="en-US" altLang="zh-CN" sz="2400" dirty="0"/>
              <a:t>.</a:t>
            </a:r>
            <a:r>
              <a:rPr lang="zh-CN" altLang="en-US" sz="2400" dirty="0"/>
              <a:t>现在</a:t>
            </a:r>
            <a:r>
              <a:rPr lang="en-US" altLang="zh-CN" sz="2400" dirty="0"/>
              <a:t>,HK</a:t>
            </a:r>
            <a:r>
              <a:rPr lang="zh-CN" altLang="en-US" sz="2400" dirty="0"/>
              <a:t>被困在一个迷宫里面了</a:t>
            </a:r>
            <a:r>
              <a:rPr lang="en-US" altLang="zh-CN" sz="2400" dirty="0"/>
              <a:t>,</a:t>
            </a:r>
            <a:r>
              <a:rPr lang="zh-CN" altLang="en-US" sz="2400" dirty="0"/>
              <a:t>请你帮助他找到一条最短的路径</a:t>
            </a:r>
            <a:r>
              <a:rPr lang="en-US" altLang="zh-CN" sz="2400" dirty="0"/>
              <a:t>,</a:t>
            </a:r>
            <a:r>
              <a:rPr lang="zh-CN" altLang="en-US" sz="2400" dirty="0"/>
              <a:t>能够让他走出迷宫</a:t>
            </a:r>
            <a:r>
              <a:rPr lang="en-US" altLang="zh-CN" sz="2400" dirty="0"/>
              <a:t>.</a:t>
            </a:r>
            <a:br>
              <a:rPr lang="en-US" altLang="zh-CN" sz="2400" dirty="0"/>
            </a:br>
            <a:r>
              <a:rPr lang="zh-CN" altLang="en-US" sz="2400" dirty="0" smtClean="0"/>
              <a:t>迷宫</a:t>
            </a:r>
            <a:r>
              <a:rPr lang="zh-CN" altLang="en-US" sz="2400" dirty="0"/>
              <a:t>使用一个</a:t>
            </a:r>
            <a:r>
              <a:rPr lang="en-US" altLang="zh-CN" sz="2400" dirty="0"/>
              <a:t>N*M</a:t>
            </a:r>
            <a:r>
              <a:rPr lang="zh-CN" altLang="en-US" sz="2400" dirty="0"/>
              <a:t>的矩阵来描述</a:t>
            </a:r>
            <a:r>
              <a:rPr lang="en-US" altLang="zh-CN" sz="2400" dirty="0"/>
              <a:t>,</a:t>
            </a:r>
            <a:r>
              <a:rPr lang="zh-CN" altLang="en-US" sz="2400" dirty="0"/>
              <a:t>矩阵中用</a:t>
            </a:r>
            <a:r>
              <a:rPr lang="en-US" altLang="zh-CN" sz="2400" dirty="0"/>
              <a:t>'.'</a:t>
            </a:r>
            <a:r>
              <a:rPr lang="zh-CN" altLang="en-US" sz="2400" dirty="0"/>
              <a:t>代表空格可以通行</a:t>
            </a:r>
            <a:r>
              <a:rPr lang="en-US" altLang="zh-CN" sz="2400" dirty="0"/>
              <a:t>,</a:t>
            </a:r>
            <a:r>
              <a:rPr lang="zh-CN" altLang="en-US" sz="2400" dirty="0"/>
              <a:t>用</a:t>
            </a:r>
            <a:r>
              <a:rPr lang="en-US" altLang="zh-CN" sz="2400" dirty="0"/>
              <a:t>'*'</a:t>
            </a:r>
            <a:r>
              <a:rPr lang="zh-CN" altLang="en-US" sz="2400" dirty="0"/>
              <a:t>代表障碍物</a:t>
            </a:r>
            <a:r>
              <a:rPr lang="en-US" altLang="zh-CN" sz="2400" dirty="0"/>
              <a:t>,</a:t>
            </a:r>
            <a:r>
              <a:rPr lang="zh-CN" altLang="en-US" sz="2400" dirty="0"/>
              <a:t>用</a:t>
            </a:r>
            <a:r>
              <a:rPr lang="en-US" altLang="zh-CN" sz="2400" dirty="0"/>
              <a:t>'S'</a:t>
            </a:r>
            <a:r>
              <a:rPr lang="zh-CN" altLang="en-US" sz="2400" dirty="0"/>
              <a:t>代表出发点</a:t>
            </a:r>
            <a:r>
              <a:rPr lang="en-US" altLang="zh-CN" sz="2400" dirty="0"/>
              <a:t>,</a:t>
            </a:r>
            <a:r>
              <a:rPr lang="zh-CN" altLang="en-US" sz="2400" dirty="0"/>
              <a:t>用</a:t>
            </a:r>
            <a:r>
              <a:rPr lang="en-US" altLang="zh-CN" sz="2400" dirty="0"/>
              <a:t>'T'</a:t>
            </a:r>
            <a:r>
              <a:rPr lang="zh-CN" altLang="en-US" sz="2400" dirty="0"/>
              <a:t>代表</a:t>
            </a:r>
            <a:r>
              <a:rPr lang="zh-CN" altLang="en-US" sz="2400" dirty="0" smtClean="0"/>
              <a:t>出口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每个字符代表</a:t>
            </a:r>
            <a:r>
              <a:rPr lang="en-US" altLang="zh-CN" sz="2400" dirty="0"/>
              <a:t>1</a:t>
            </a:r>
            <a:r>
              <a:rPr lang="zh-CN" altLang="en-US" sz="2400" dirty="0"/>
              <a:t>个格子</a:t>
            </a:r>
            <a:r>
              <a:rPr lang="en-US" altLang="zh-CN" sz="2400" dirty="0"/>
              <a:t>,HK</a:t>
            </a:r>
            <a:r>
              <a:rPr lang="zh-CN" altLang="en-US" sz="2400" dirty="0"/>
              <a:t>只能在格子间按上下左右的方向</a:t>
            </a:r>
            <a:r>
              <a:rPr lang="zh-CN" altLang="en-US" sz="2400" dirty="0" smtClean="0"/>
              <a:t>移动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88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主要内容</a:t>
            </a:r>
            <a:endParaRPr lang="zh-CN" altLang="zh-CN" dirty="0" smtClean="0"/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857250" y="1628800"/>
            <a:ext cx="828675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简单枚举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递归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简单</a:t>
            </a:r>
            <a:r>
              <a:rPr lang="en-US" altLang="zh-CN" sz="2400" kern="0" dirty="0" err="1">
                <a:solidFill>
                  <a:srgbClr val="3333CC"/>
                </a:solidFill>
                <a:latin typeface="+mn-lt"/>
                <a:ea typeface="+mn-ea"/>
              </a:rPr>
              <a:t>bfs</a:t>
            </a: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与</a:t>
            </a:r>
            <a:r>
              <a:rPr lang="en-US" altLang="zh-CN" sz="2400" kern="0" dirty="0" err="1" smtClean="0">
                <a:solidFill>
                  <a:srgbClr val="3333CC"/>
                </a:solidFill>
                <a:latin typeface="+mn-lt"/>
                <a:ea typeface="+mn-ea"/>
              </a:rPr>
              <a:t>dfs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回溯</a:t>
            </a: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法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枚举排列和</a:t>
            </a: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组合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图相关基本概念</a:t>
            </a:r>
            <a:endParaRPr lang="zh-CN" altLang="en-US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邻接矩阵、邻接</a:t>
            </a: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表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图的</a:t>
            </a: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遍历</a:t>
            </a:r>
            <a:endParaRPr lang="zh-CN" altLang="en-US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贪心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Input </a:t>
            </a:r>
          </a:p>
          <a:p>
            <a:r>
              <a:rPr lang="zh-CN" altLang="en-US" sz="2400" dirty="0"/>
              <a:t>每个输入文件只包含一组输入数据</a:t>
            </a:r>
            <a:r>
              <a:rPr lang="en-US" altLang="zh-CN" sz="2400" dirty="0"/>
              <a:t>.</a:t>
            </a:r>
            <a:br>
              <a:rPr lang="en-US" altLang="zh-CN" sz="2400" dirty="0"/>
            </a:br>
            <a:r>
              <a:rPr lang="zh-CN" altLang="en-US" sz="2400" dirty="0"/>
              <a:t>每组数据第一行是两个正整数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M(N,M&lt;=100).</a:t>
            </a:r>
            <a:br>
              <a:rPr lang="en-US" altLang="zh-CN" sz="2400" dirty="0"/>
            </a:br>
            <a:r>
              <a:rPr lang="zh-CN" altLang="en-US" sz="2400" dirty="0"/>
              <a:t>接着是一个</a:t>
            </a:r>
            <a:r>
              <a:rPr lang="en-US" altLang="zh-CN" sz="2400" dirty="0"/>
              <a:t>N*M</a:t>
            </a:r>
            <a:r>
              <a:rPr lang="zh-CN" altLang="en-US" sz="2400" dirty="0"/>
              <a:t>的矩阵</a:t>
            </a:r>
            <a:r>
              <a:rPr lang="en-US" altLang="zh-CN" sz="2400" dirty="0"/>
              <a:t>.</a:t>
            </a:r>
          </a:p>
          <a:p>
            <a:r>
              <a:rPr lang="en-US" altLang="zh-CN" sz="2400" b="1" dirty="0"/>
              <a:t>Output </a:t>
            </a:r>
          </a:p>
          <a:p>
            <a:r>
              <a:rPr lang="zh-CN" altLang="en-US" sz="2400" dirty="0"/>
              <a:t>如果</a:t>
            </a:r>
            <a:r>
              <a:rPr lang="en-US" altLang="zh-CN" sz="2400" dirty="0"/>
              <a:t>HK</a:t>
            </a:r>
            <a:r>
              <a:rPr lang="zh-CN" altLang="en-US" sz="2400" dirty="0"/>
              <a:t>能够走出迷宫</a:t>
            </a:r>
            <a:r>
              <a:rPr lang="en-US" altLang="zh-CN" sz="2400" dirty="0"/>
              <a:t>,</a:t>
            </a:r>
            <a:r>
              <a:rPr lang="zh-CN" altLang="en-US" sz="2400" dirty="0"/>
              <a:t>输出最少需要的步数</a:t>
            </a:r>
            <a:r>
              <a:rPr lang="en-US" altLang="zh-CN" sz="2400" dirty="0"/>
              <a:t>;</a:t>
            </a:r>
            <a:r>
              <a:rPr lang="zh-CN" altLang="en-US" sz="2400" dirty="0"/>
              <a:t>否则输出</a:t>
            </a:r>
            <a:r>
              <a:rPr lang="en-US" altLang="zh-CN" sz="2400" dirty="0"/>
              <a:t>-1.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6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0" y="1619250"/>
            <a:ext cx="3276476" cy="4525963"/>
          </a:xfrm>
        </p:spPr>
        <p:txBody>
          <a:bodyPr/>
          <a:lstStyle/>
          <a:p>
            <a:r>
              <a:rPr lang="en-US" altLang="zh-CN" sz="2400" dirty="0"/>
              <a:t> Sample </a:t>
            </a:r>
            <a:r>
              <a:rPr lang="en-US" altLang="zh-CN" sz="2400" dirty="0" smtClean="0"/>
              <a:t>Input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8 8</a:t>
            </a:r>
          </a:p>
          <a:p>
            <a:pPr marL="0" indent="0">
              <a:buNone/>
            </a:pPr>
            <a:r>
              <a:rPr lang="en-US" altLang="zh-CN" sz="2400" dirty="0"/>
              <a:t>.....T..</a:t>
            </a:r>
          </a:p>
          <a:p>
            <a:pPr marL="0" indent="0">
              <a:buNone/>
            </a:pPr>
            <a:r>
              <a:rPr lang="en-US" altLang="zh-CN" sz="2400" dirty="0"/>
              <a:t>..*****.</a:t>
            </a:r>
          </a:p>
          <a:p>
            <a:pPr marL="0" indent="0">
              <a:buNone/>
            </a:pPr>
            <a:r>
              <a:rPr lang="en-US" altLang="zh-CN" sz="2400" dirty="0"/>
              <a:t>......*.</a:t>
            </a:r>
          </a:p>
          <a:p>
            <a:pPr marL="0" indent="0">
              <a:buNone/>
            </a:pPr>
            <a:r>
              <a:rPr lang="en-US" altLang="zh-CN" sz="2400" dirty="0"/>
              <a:t>*.***.*.</a:t>
            </a:r>
          </a:p>
          <a:p>
            <a:pPr marL="0" indent="0">
              <a:buNone/>
            </a:pPr>
            <a:r>
              <a:rPr lang="en-US" altLang="zh-CN" sz="2400" dirty="0"/>
              <a:t>......*.</a:t>
            </a:r>
          </a:p>
          <a:p>
            <a:pPr marL="0" indent="0">
              <a:buNone/>
            </a:pPr>
            <a:r>
              <a:rPr lang="en-US" altLang="zh-CN" sz="2400" dirty="0"/>
              <a:t>.****.*.</a:t>
            </a:r>
          </a:p>
          <a:p>
            <a:pPr marL="0" indent="0">
              <a:buNone/>
            </a:pPr>
            <a:r>
              <a:rPr lang="en-US" altLang="zh-CN" sz="2400" dirty="0"/>
              <a:t>S..*....</a:t>
            </a:r>
          </a:p>
          <a:p>
            <a:pPr marL="0" indent="0">
              <a:buNone/>
            </a:pPr>
            <a:r>
              <a:rPr lang="en-US" altLang="zh-CN" sz="2400" dirty="0"/>
              <a:t>........</a:t>
            </a:r>
          </a:p>
          <a:p>
            <a:endParaRPr lang="en-US" altLang="zh-CN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60032" y="2708920"/>
            <a:ext cx="32764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3333CC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333CC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Sample Output</a:t>
            </a:r>
          </a:p>
          <a:p>
            <a:endParaRPr lang="en-US" altLang="zh-CN" sz="2400" dirty="0"/>
          </a:p>
          <a:p>
            <a:r>
              <a:rPr lang="en-US" altLang="zh-CN" sz="2400" dirty="0"/>
              <a:t>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93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5"/>
            <a:ext cx="4032448" cy="32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35943"/>
            <a:ext cx="5688632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17" y="1412776"/>
            <a:ext cx="5697091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回溯法枚举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27373"/>
            <a:ext cx="7416800" cy="4525963"/>
          </a:xfrm>
        </p:spPr>
        <p:txBody>
          <a:bodyPr/>
          <a:lstStyle/>
          <a:p>
            <a:r>
              <a:rPr lang="zh-CN" altLang="en-US" dirty="0"/>
              <a:t>又称为试探法，</a:t>
            </a:r>
            <a:r>
              <a:rPr lang="zh-CN" altLang="en-US" dirty="0" smtClean="0"/>
              <a:t>按一定条件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向前</a:t>
            </a:r>
            <a:r>
              <a:rPr lang="zh-CN" altLang="en-US" dirty="0"/>
              <a:t>搜索，以达到目标。但当探索到某一步时，发现原先选择并不优或达不到</a:t>
            </a:r>
            <a:r>
              <a:rPr lang="zh-CN" altLang="en-US" dirty="0" smtClean="0"/>
              <a:t>目标或已经达到目标，</a:t>
            </a:r>
            <a:r>
              <a:rPr lang="zh-CN" altLang="en-US" dirty="0"/>
              <a:t>就退回一步重新选择，这种走</a:t>
            </a:r>
            <a:r>
              <a:rPr lang="zh-CN" altLang="en-US" dirty="0" smtClean="0"/>
              <a:t>不通或达到目标就</a:t>
            </a:r>
            <a:r>
              <a:rPr lang="zh-CN" altLang="en-US" dirty="0"/>
              <a:t>退回再走的技术为回溯法，而满足回溯条件的某个状态的点称为“回溯点”。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1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回溯法枚举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回溯和普通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普通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在回退时不会修改经过点的访问状态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而回溯会还原经过点的至访问之前状态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52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枚举排列问题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m,</a:t>
            </a:r>
            <a:r>
              <a:rPr lang="zh-CN" altLang="en-US" dirty="0" smtClean="0"/>
              <a:t>求从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中选出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m</a:t>
            </a:r>
            <a:r>
              <a:rPr lang="zh-CN" altLang="en-US" dirty="0" smtClean="0"/>
              <a:t>个数的所有排列情况</a:t>
            </a:r>
            <a:endParaRPr lang="en-US" altLang="zh-CN" dirty="0" smtClean="0"/>
          </a:p>
          <a:p>
            <a:r>
              <a:rPr lang="en-US" altLang="zh-CN" dirty="0" smtClean="0"/>
              <a:t>1&lt;=m&lt;=n&lt;=10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321271"/>
              </p:ext>
            </p:extLst>
          </p:nvPr>
        </p:nvGraphicFramePr>
        <p:xfrm>
          <a:off x="1619672" y="3653630"/>
          <a:ext cx="1240853" cy="121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3" imgW="469900" imgH="457200" progId="Equation.DSMT4">
                  <p:embed/>
                </p:oleObj>
              </mc:Choice>
              <mc:Fallback>
                <p:oleObj name="Equation" r:id="rId3" imgW="4699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53630"/>
                        <a:ext cx="1240853" cy="1215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7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枚举排列问题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92" y="1772816"/>
            <a:ext cx="6196468" cy="38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枚举排列问题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0" y="1440954"/>
            <a:ext cx="3889862" cy="1267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420888"/>
            <a:ext cx="4752528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0" y="2132856"/>
            <a:ext cx="7416800" cy="2016224"/>
          </a:xfrm>
        </p:spPr>
        <p:txBody>
          <a:bodyPr/>
          <a:lstStyle/>
          <a:p>
            <a:r>
              <a:rPr lang="zh-CN" altLang="en-US" dirty="0" smtClean="0"/>
              <a:t>枚举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列举解空间所有的可能解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并求出可行解或最优解。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563888" y="458112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for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zh-CN" altLang="en-US" dirty="0"/>
              <a:t>爆搜</a:t>
            </a:r>
          </a:p>
        </p:txBody>
      </p:sp>
    </p:spTree>
    <p:extLst>
      <p:ext uri="{BB962C8B-B14F-4D97-AF65-F5344CB8AC3E}">
        <p14:creationId xmlns:p14="http://schemas.microsoft.com/office/powerpoint/2010/main" val="16981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枚举组合问题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m,</a:t>
            </a:r>
            <a:r>
              <a:rPr lang="zh-CN" altLang="en-US" dirty="0"/>
              <a:t>求从</a:t>
            </a:r>
            <a:r>
              <a:rPr lang="en-US" altLang="zh-CN" dirty="0"/>
              <a:t>1-n</a:t>
            </a:r>
            <a:r>
              <a:rPr lang="zh-CN" altLang="en-US" dirty="0"/>
              <a:t>中选出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m</a:t>
            </a:r>
            <a:r>
              <a:rPr lang="zh-CN" altLang="en-US" dirty="0"/>
              <a:t>个数的</a:t>
            </a:r>
            <a:r>
              <a:rPr lang="zh-CN" altLang="en-US" dirty="0" smtClean="0"/>
              <a:t>所有</a:t>
            </a:r>
            <a:r>
              <a:rPr lang="zh-CN" altLang="en-US" dirty="0"/>
              <a:t>组合</a:t>
            </a:r>
            <a:r>
              <a:rPr lang="zh-CN" altLang="en-US" dirty="0" smtClean="0"/>
              <a:t>情况</a:t>
            </a:r>
            <a:endParaRPr lang="en-US" altLang="zh-CN" dirty="0"/>
          </a:p>
          <a:p>
            <a:r>
              <a:rPr lang="en-US" altLang="zh-CN" dirty="0"/>
              <a:t>1&lt;=m&lt;=n&lt;=10</a:t>
            </a:r>
          </a:p>
          <a:p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75000"/>
              </p:ext>
            </p:extLst>
          </p:nvPr>
        </p:nvGraphicFramePr>
        <p:xfrm>
          <a:off x="2051720" y="4005064"/>
          <a:ext cx="1080120" cy="97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3" imgW="508000" imgH="457200" progId="Equation.DSMT4">
                  <p:embed/>
                </p:oleObj>
              </mc:Choice>
              <mc:Fallback>
                <p:oleObj name="Equation" r:id="rId3" imgW="5080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05064"/>
                        <a:ext cx="1080120" cy="978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77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枚举组合问题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0" y="1440954"/>
            <a:ext cx="3889862" cy="12679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852936"/>
            <a:ext cx="5967615" cy="29291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23191" y="2636912"/>
            <a:ext cx="11528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6 4</a:t>
            </a:r>
          </a:p>
          <a:p>
            <a:r>
              <a:rPr lang="zh-CN" altLang="en-US" sz="2400" dirty="0"/>
              <a:t>1 2 3 4</a:t>
            </a:r>
          </a:p>
          <a:p>
            <a:r>
              <a:rPr lang="zh-CN" altLang="en-US" sz="2400" dirty="0"/>
              <a:t>1 2 3 5</a:t>
            </a:r>
          </a:p>
          <a:p>
            <a:r>
              <a:rPr lang="zh-CN" altLang="en-US" sz="2400" dirty="0"/>
              <a:t>1 2 3 6</a:t>
            </a:r>
          </a:p>
          <a:p>
            <a:r>
              <a:rPr lang="zh-CN" altLang="en-US" sz="2400" dirty="0"/>
              <a:t>1 2 4 5</a:t>
            </a:r>
          </a:p>
          <a:p>
            <a:r>
              <a:rPr lang="zh-CN" altLang="en-US" sz="2400" dirty="0"/>
              <a:t>1 2 4 6</a:t>
            </a:r>
          </a:p>
          <a:p>
            <a:r>
              <a:rPr lang="zh-CN" altLang="en-US" sz="2400" dirty="0"/>
              <a:t>1 2 5 </a:t>
            </a:r>
            <a:r>
              <a:rPr lang="zh-CN" altLang="en-US" sz="2400" dirty="0" smtClean="0"/>
              <a:t>6</a:t>
            </a:r>
            <a:endParaRPr lang="en-US" altLang="zh-CN" sz="2400" dirty="0" smtClean="0"/>
          </a:p>
          <a:p>
            <a:r>
              <a:rPr lang="zh-CN" altLang="en-US" sz="2400" dirty="0"/>
              <a:t>1 3 4 5</a:t>
            </a:r>
          </a:p>
          <a:p>
            <a:r>
              <a:rPr lang="zh-CN" altLang="en-US" sz="2400" dirty="0"/>
              <a:t>1 3 4 </a:t>
            </a:r>
            <a:r>
              <a:rPr lang="zh-CN" altLang="en-US" sz="2400" dirty="0" smtClean="0"/>
              <a:t>6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872719" y="2996952"/>
            <a:ext cx="11999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1 </a:t>
            </a:r>
            <a:r>
              <a:rPr lang="zh-CN" altLang="en-US" sz="2400" dirty="0"/>
              <a:t>3 5 6</a:t>
            </a:r>
          </a:p>
          <a:p>
            <a:r>
              <a:rPr lang="zh-CN" altLang="en-US" sz="2400" dirty="0"/>
              <a:t>1 4 5 6</a:t>
            </a:r>
          </a:p>
          <a:p>
            <a:r>
              <a:rPr lang="zh-CN" altLang="en-US" sz="2400" dirty="0"/>
              <a:t>2 3 4 5</a:t>
            </a:r>
          </a:p>
          <a:p>
            <a:r>
              <a:rPr lang="zh-CN" altLang="en-US" sz="2400" dirty="0"/>
              <a:t>2 3 4 6</a:t>
            </a:r>
          </a:p>
          <a:p>
            <a:r>
              <a:rPr lang="zh-CN" altLang="en-US" sz="2400" dirty="0"/>
              <a:t>2 3 5 6</a:t>
            </a:r>
          </a:p>
          <a:p>
            <a:r>
              <a:rPr lang="zh-CN" altLang="en-US" sz="2400" dirty="0"/>
              <a:t>2 4 5 6</a:t>
            </a:r>
          </a:p>
          <a:p>
            <a:r>
              <a:rPr lang="zh-CN" altLang="en-US" sz="2400" dirty="0"/>
              <a:t>3 4 5 6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1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 smtClean="0"/>
              <a:t>边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87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r>
              <a:rPr lang="zh-CN" altLang="en-US" dirty="0" smtClean="0"/>
              <a:t>有向图</a:t>
            </a:r>
            <a:endParaRPr lang="en-US" altLang="zh-CN" dirty="0"/>
          </a:p>
          <a:p>
            <a:r>
              <a:rPr lang="zh-CN" altLang="en-US" dirty="0"/>
              <a:t>无向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r>
              <a:rPr lang="zh-CN" altLang="en-US" dirty="0" smtClean="0"/>
              <a:t>无向图</a:t>
            </a:r>
            <a:endParaRPr lang="en-US" altLang="zh-CN" dirty="0"/>
          </a:p>
          <a:p>
            <a:r>
              <a:rPr lang="zh-CN" altLang="en-US" dirty="0" smtClean="0"/>
              <a:t>混合</a:t>
            </a:r>
            <a:r>
              <a:rPr lang="zh-CN" altLang="en-US" dirty="0"/>
              <a:t>图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zh-CN" altLang="en-US" dirty="0"/>
              <a:t>简单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zh-CN" altLang="en-US" dirty="0" smtClean="0"/>
              <a:t>环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2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自环和重边的那些事儿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图和树不得不说的故事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3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图的基本概念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628800"/>
            <a:ext cx="7416800" cy="4525963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向</a:t>
            </a:r>
            <a:r>
              <a:rPr lang="en-US" altLang="zh-CN" dirty="0" smtClean="0"/>
              <a:t>OR</a:t>
            </a:r>
            <a:r>
              <a:rPr lang="zh-CN" altLang="en-US" dirty="0"/>
              <a:t>无</a:t>
            </a:r>
            <a:r>
              <a:rPr lang="zh-CN" altLang="en-US" dirty="0" smtClean="0"/>
              <a:t>向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zh-CN" altLang="en-US" dirty="0" smtClean="0"/>
              <a:t>自环</a:t>
            </a:r>
            <a:r>
              <a:rPr lang="en-US" altLang="zh-CN" dirty="0" smtClean="0"/>
              <a:t>?</a:t>
            </a:r>
            <a:r>
              <a:rPr lang="zh-CN" altLang="en-US" dirty="0" smtClean="0"/>
              <a:t>重边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连通否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5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39341"/>
            <a:ext cx="7416800" cy="4525963"/>
          </a:xfrm>
        </p:spPr>
        <p:txBody>
          <a:bodyPr/>
          <a:lstStyle/>
          <a:p>
            <a:r>
              <a:rPr lang="zh-CN" altLang="en-US" dirty="0" smtClean="0"/>
              <a:t>对于有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用一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矩阵存储各点之间是否相邻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即是否有边直接相连</a:t>
            </a:r>
            <a:r>
              <a:rPr lang="en-US" altLang="zh-CN" dirty="0" smtClean="0"/>
              <a:t>).</a:t>
            </a:r>
          </a:p>
          <a:p>
            <a:r>
              <a:rPr lang="zh-CN" altLang="en-US" dirty="0" smtClean="0"/>
              <a:t>无向图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/>
              <a:t>][j]=1</a:t>
            </a:r>
            <a:r>
              <a:rPr lang="zh-CN" altLang="en-US" sz="2000" dirty="0"/>
              <a:t>表示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和</a:t>
            </a:r>
            <a:r>
              <a:rPr lang="en-US" altLang="zh-CN" sz="2000" dirty="0"/>
              <a:t>j</a:t>
            </a:r>
            <a:r>
              <a:rPr lang="zh-CN" altLang="en-US" sz="2000" dirty="0"/>
              <a:t>有边直接相连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	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][j]=0</a:t>
            </a:r>
            <a:r>
              <a:rPr lang="zh-CN" altLang="en-US" sz="2000" dirty="0"/>
              <a:t>表示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和</a:t>
            </a:r>
            <a:r>
              <a:rPr lang="en-US" altLang="zh-CN" sz="2000" dirty="0"/>
              <a:t>j</a:t>
            </a:r>
            <a:r>
              <a:rPr lang="zh-CN" altLang="en-US" sz="2000" dirty="0"/>
              <a:t>没有边直接相连</a:t>
            </a:r>
            <a:endParaRPr lang="en-US" altLang="zh-CN" sz="2000" dirty="0"/>
          </a:p>
          <a:p>
            <a:r>
              <a:rPr lang="zh-CN" altLang="en-US" dirty="0" smtClean="0"/>
              <a:t>有向图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][j]=1</a:t>
            </a:r>
            <a:r>
              <a:rPr lang="zh-CN" altLang="en-US" sz="2000" dirty="0"/>
              <a:t>表示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和</a:t>
            </a:r>
            <a:r>
              <a:rPr lang="en-US" altLang="zh-CN" sz="2000" dirty="0"/>
              <a:t>j</a:t>
            </a:r>
            <a:r>
              <a:rPr lang="zh-CN" altLang="en-US" sz="2000" dirty="0" smtClean="0"/>
              <a:t>有</a:t>
            </a:r>
            <a:r>
              <a:rPr lang="en-US" altLang="zh-CN" sz="2000" dirty="0" err="1" smtClean="0"/>
              <a:t>i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j</a:t>
            </a:r>
            <a:r>
              <a:rPr lang="zh-CN" altLang="en-US" sz="2000" dirty="0" smtClean="0">
                <a:sym typeface="Wingdings" panose="05000000000000000000" pitchFamily="2" charset="2"/>
              </a:rPr>
              <a:t>的边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][j]=0</a:t>
            </a:r>
            <a:r>
              <a:rPr lang="zh-CN" altLang="en-US" sz="2000" dirty="0"/>
              <a:t>表示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和</a:t>
            </a:r>
            <a:r>
              <a:rPr lang="en-US" altLang="zh-CN" sz="2000" dirty="0"/>
              <a:t>j</a:t>
            </a:r>
            <a:r>
              <a:rPr lang="zh-CN" altLang="en-US" sz="2000" dirty="0" smtClean="0"/>
              <a:t>没有</a:t>
            </a:r>
            <a:r>
              <a:rPr lang="en-US" altLang="zh-CN" sz="2000" dirty="0" err="1" smtClean="0"/>
              <a:t>i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j</a:t>
            </a:r>
            <a:r>
              <a:rPr lang="zh-CN" altLang="en-US" sz="2000" dirty="0" smtClean="0">
                <a:sym typeface="Wingdings" panose="05000000000000000000" pitchFamily="2" charset="2"/>
              </a:rPr>
              <a:t>的边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使用方便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修改查询快捷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便于理解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空间开销大</a:t>
            </a:r>
            <a:r>
              <a:rPr lang="en-US" altLang="zh-CN" dirty="0" smtClean="0"/>
              <a:t>(</a:t>
            </a:r>
            <a:r>
              <a:rPr lang="zh-CN" altLang="en-US" dirty="0" smtClean="0"/>
              <a:t>固定</a:t>
            </a:r>
            <a:r>
              <a:rPr lang="en-US" altLang="zh-CN" dirty="0" smtClean="0"/>
              <a:t>n*n)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稀疏图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边较少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大量空间浪费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两点之间最多能存储一条边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遍历代价高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5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19250"/>
            <a:ext cx="7416800" cy="4525963"/>
          </a:xfrm>
        </p:spPr>
        <p:txBody>
          <a:bodyPr/>
          <a:lstStyle/>
          <a:p>
            <a:r>
              <a:rPr lang="zh-CN" altLang="en-US" dirty="0" smtClean="0"/>
              <a:t>基础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将一条边以</a:t>
            </a:r>
            <a:r>
              <a:rPr lang="en-US" altLang="zh-CN" dirty="0" smtClean="0"/>
              <a:t>(</a:t>
            </a:r>
            <a:r>
              <a:rPr lang="zh-CN" altLang="en-US" dirty="0" smtClean="0"/>
              <a:t>起点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终点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权值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的三元组形式存储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将起点相同的所有三元组加入同一个数组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链表或其他数据结构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2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0" y="1628800"/>
            <a:ext cx="7416800" cy="2808312"/>
          </a:xfrm>
        </p:spPr>
        <p:txBody>
          <a:bodyPr/>
          <a:lstStyle/>
          <a:p>
            <a:r>
              <a:rPr lang="zh-CN" altLang="en-US" dirty="0"/>
              <a:t>水仙花数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水仙花数是指一个 </a:t>
            </a:r>
            <a:r>
              <a:rPr lang="en-US" altLang="zh-CN" dirty="0"/>
              <a:t>3 </a:t>
            </a:r>
            <a:r>
              <a:rPr lang="zh-CN" altLang="en-US" dirty="0"/>
              <a:t>位数，它的每个位上的数字的 </a:t>
            </a:r>
            <a:r>
              <a:rPr lang="en-US" altLang="zh-CN" dirty="0" smtClean="0"/>
              <a:t>3</a:t>
            </a:r>
            <a:r>
              <a:rPr lang="zh-CN" altLang="en-US" dirty="0"/>
              <a:t>次幂之和等于它本身。（例如：</a:t>
            </a:r>
            <a:r>
              <a:rPr lang="en-US" altLang="zh-CN" dirty="0"/>
              <a:t>1^3 + 5^3+ 3^3 = 153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求出</a:t>
            </a:r>
            <a:r>
              <a:rPr lang="en-US" altLang="zh-CN" dirty="0"/>
              <a:t>3</a:t>
            </a:r>
            <a:r>
              <a:rPr lang="zh-CN" altLang="en-US" dirty="0"/>
              <a:t>位数中所有的水仙花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348880"/>
            <a:ext cx="5796756" cy="38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前向星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将三元组依次加入数组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vector)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按照起点排序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所有相同起点都在连续的一段</a:t>
            </a:r>
            <a:r>
              <a:rPr lang="en-US" altLang="zh-CN" dirty="0" smtClean="0"/>
              <a:t>, </a:t>
            </a:r>
            <a:r>
              <a:rPr lang="zh-CN" altLang="en-US" dirty="0" smtClean="0"/>
              <a:t>预处理起点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在数组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vector)</a:t>
            </a:r>
            <a:r>
              <a:rPr lang="zh-CN" altLang="en-US" dirty="0" smtClean="0"/>
              <a:t>中连续一段的位置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从而快速定位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884988" cy="4525963"/>
          </a:xfrm>
        </p:spPr>
        <p:txBody>
          <a:bodyPr/>
          <a:lstStyle/>
          <a:p>
            <a:r>
              <a:rPr lang="zh-CN" altLang="en-US" dirty="0" smtClean="0"/>
              <a:t>数组模拟链表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竞赛的特性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数据规模可估计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开辟固定大小数组的优势</a:t>
            </a:r>
            <a:r>
              <a:rPr lang="en-US" altLang="zh-CN" dirty="0" smtClean="0"/>
              <a:t>: </a:t>
            </a:r>
            <a:r>
              <a:rPr lang="zh-CN" altLang="en-US" dirty="0"/>
              <a:t>一次</a:t>
            </a:r>
            <a:r>
              <a:rPr lang="zh-CN" altLang="en-US" dirty="0" smtClean="0"/>
              <a:t>空间分配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多次使用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效率高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不使用指针或链表</a:t>
            </a:r>
            <a:r>
              <a:rPr lang="en-US" altLang="zh-CN" dirty="0" smtClean="0"/>
              <a:t>: </a:t>
            </a:r>
            <a:r>
              <a:rPr lang="zh-CN" altLang="en-US" dirty="0" smtClean="0"/>
              <a:t>便于调试和查错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3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数组模拟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3744416" cy="244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0" y="4730709"/>
            <a:ext cx="6526007" cy="14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740" y="1484784"/>
            <a:ext cx="7416800" cy="4525963"/>
          </a:xfrm>
        </p:spPr>
        <p:txBody>
          <a:bodyPr/>
          <a:lstStyle/>
          <a:p>
            <a:r>
              <a:rPr lang="zh-CN" altLang="en-US" dirty="0"/>
              <a:t>数组模拟链表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05335"/>
            <a:ext cx="68770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数组模拟链表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1 3 4</a:t>
            </a:r>
          </a:p>
          <a:p>
            <a:pPr marL="0" indent="0">
              <a:buNone/>
            </a:pPr>
            <a:r>
              <a:rPr lang="en-US" altLang="zh-CN" dirty="0" smtClean="0"/>
              <a:t>2 3 2</a:t>
            </a:r>
          </a:p>
          <a:p>
            <a:pPr marL="0" indent="0">
              <a:buNone/>
            </a:pPr>
            <a:r>
              <a:rPr lang="en-US" altLang="zh-CN" dirty="0" smtClean="0"/>
              <a:t>4 6 3</a:t>
            </a:r>
          </a:p>
          <a:p>
            <a:pPr marL="0" indent="0">
              <a:buNone/>
            </a:pPr>
            <a:r>
              <a:rPr lang="en-US" altLang="zh-CN" dirty="0" smtClean="0"/>
              <a:t>3 5 1</a:t>
            </a:r>
          </a:p>
          <a:p>
            <a:pPr marL="0" indent="0">
              <a:buNone/>
            </a:pPr>
            <a:r>
              <a:rPr lang="en-US" altLang="zh-CN" dirty="0" smtClean="0"/>
              <a:t>4 5 7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4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3333CC"/>
                </a:solidFill>
              </a:rPr>
              <a:t>图的遍历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84784"/>
            <a:ext cx="7416800" cy="4525963"/>
          </a:xfrm>
        </p:spPr>
        <p:txBody>
          <a:bodyPr/>
          <a:lstStyle/>
          <a:p>
            <a:r>
              <a:rPr lang="en-US" altLang="zh-CN" dirty="0" err="1" smtClean="0"/>
              <a:t>Dfs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0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/>
              <a:t>贪心</a:t>
            </a:r>
            <a:r>
              <a:rPr lang="en-US" sz="2400"/>
              <a:t>(Greedy)</a:t>
            </a:r>
            <a:endParaRPr lang="zh-CN" altLang="en-US"/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2226469"/>
            <a:ext cx="7886700" cy="32635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顾名思义，贪心就是指的是每次选择都选择</a:t>
            </a:r>
            <a:r>
              <a:rPr lang="zh-CN" altLang="en-US" b="1"/>
              <a:t>当前</a:t>
            </a:r>
            <a:r>
              <a:rPr lang="zh-CN" altLang="en-US"/>
              <a:t>最优的策略，不必考虑整体的最优性。在某些问题中，局部最优仍然能保证全体最优。</a:t>
            </a:r>
            <a:endParaRPr lang="en-US"/>
          </a:p>
          <a:p>
            <a:r>
              <a:rPr lang="zh-CN" altLang="en-US"/>
              <a:t>这一类问题一般较为复杂，求解的关键就在于要证明局部最优的选择仍然能保证全局最优。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打水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同时有</a:t>
            </a:r>
            <a:r>
              <a:rPr lang="en-US" altLang="zh-CN" dirty="0"/>
              <a:t>n</a:t>
            </a:r>
            <a:r>
              <a:rPr lang="zh-CN" altLang="en-US" dirty="0"/>
              <a:t>个人想在一个水龙头打水，第</a:t>
            </a:r>
            <a:r>
              <a:rPr lang="en-US" altLang="zh-CN" dirty="0"/>
              <a:t>x</a:t>
            </a:r>
            <a:r>
              <a:rPr lang="zh-CN" altLang="en-US" dirty="0"/>
              <a:t>个人打水的时间是</a:t>
            </a:r>
            <a:r>
              <a:rPr lang="en-US" altLang="zh-CN" dirty="0"/>
              <a:t>ax.</a:t>
            </a:r>
            <a:r>
              <a:rPr lang="zh-CN" altLang="en-US" dirty="0"/>
              <a:t>他们商定，按照一种能够使所有人的等候时间和最小的方法排队。已知排在第</a:t>
            </a:r>
            <a:r>
              <a:rPr lang="en-US" altLang="zh-CN" dirty="0"/>
              <a:t>x</a:t>
            </a:r>
            <a:r>
              <a:rPr lang="zh-CN" altLang="en-US" dirty="0"/>
              <a:t>个位置的人等候的时间为排在他前面的人打水时间的总和。</a:t>
            </a:r>
          </a:p>
          <a:p>
            <a:pPr marL="0" indent="0">
              <a:buNone/>
            </a:pPr>
            <a:r>
              <a:rPr lang="zh-CN" altLang="en-US" dirty="0"/>
              <a:t>现给出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 err="1"/>
              <a:t>ai</a:t>
            </a:r>
            <a:r>
              <a:rPr lang="zh-CN" altLang="en-US" dirty="0"/>
              <a:t>，你能告诉我最后的队伍里按从前到后的顺序，每个人的打水时间吗？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简单枚举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5"/>
            <a:ext cx="6120680" cy="37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/>
              <a:t>贪心</a:t>
            </a:r>
            <a:r>
              <a:rPr lang="en-US"/>
              <a:t>(Greedy)</a:t>
            </a:r>
            <a:endParaRPr lang="zh-CN" altLang="en-US"/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683568" y="1556792"/>
            <a:ext cx="7886700" cy="32635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比如给出</a:t>
            </a:r>
            <a:r>
              <a:rPr lang="en-US" dirty="0"/>
              <a:t>n (n &lt;= 100000)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线段</a:t>
            </a:r>
            <a:r>
              <a:rPr lang="zh-CN" altLang="en-US" dirty="0"/>
              <a:t>，希望从中取出</a:t>
            </a:r>
            <a:r>
              <a:rPr lang="en-US" dirty="0"/>
              <a:t>x</a:t>
            </a:r>
            <a:r>
              <a:rPr lang="zh-CN" altLang="en-US" dirty="0"/>
              <a:t>个线段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使得</a:t>
            </a:r>
            <a:r>
              <a:rPr lang="zh-CN" altLang="en-US" dirty="0"/>
              <a:t>这</a:t>
            </a:r>
            <a:r>
              <a:rPr lang="en-US" dirty="0"/>
              <a:t>x</a:t>
            </a:r>
            <a:r>
              <a:rPr lang="zh-CN" altLang="en-US" dirty="0"/>
              <a:t>个线段</a:t>
            </a:r>
            <a:r>
              <a:rPr lang="zh-CN" altLang="en-US" dirty="0" smtClean="0"/>
              <a:t>不会</a:t>
            </a:r>
            <a:r>
              <a:rPr lang="zh-CN" altLang="en-US" dirty="0" smtClean="0"/>
              <a:t>重叠且</a:t>
            </a:r>
            <a:r>
              <a:rPr lang="zh-CN" altLang="en-US" dirty="0" smtClean="0"/>
              <a:t> </a:t>
            </a:r>
            <a:r>
              <a:rPr lang="en-US" dirty="0"/>
              <a:t>x </a:t>
            </a:r>
            <a:r>
              <a:rPr lang="zh-CN" altLang="en-US" dirty="0" smtClean="0"/>
              <a:t>最大</a:t>
            </a:r>
            <a:endParaRPr lang="zh-CN" altLang="en-US" dirty="0"/>
          </a:p>
          <a:p>
            <a:r>
              <a:rPr lang="zh-CN" altLang="en-US" dirty="0"/>
              <a:t>考虑贪心策略。由于要符合局部最优同时能够满足整体最优。做决策时只能考虑当前状态而不能考虑以后的状态。因此我们把线段先按 右端点由小到排序，再按左端点由大到小排序。之后从左向右扫。</a:t>
            </a:r>
            <a:endParaRPr 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2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498-FC31-445B-93B2-9220C7C4B66C}" type="datetime1">
              <a:rPr lang="zh-CN" altLang="en-US"/>
              <a:pPr/>
              <a:t>2015/7/29</a:t>
            </a:fld>
            <a:endParaRPr lang="zh-CN" altLang="en-US" sz="1350"/>
          </a:p>
        </p:txBody>
      </p:sp>
      <p:sp>
        <p:nvSpPr>
          <p:cNvPr id="32770" name="ksoSlideStyle" descr="#wm#_x_04_210_110" hidden="1"/>
          <p:cNvSpPr>
            <a:spLocks noChangeArrowheads="1"/>
          </p:cNvSpPr>
          <p:nvPr/>
        </p:nvSpPr>
        <p:spPr bwMode="auto">
          <a:xfrm>
            <a:off x="1" y="857250"/>
            <a:ext cx="13097" cy="95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1" name="Rectangle 2" descr="#wm#_a_04_210_110_a_1_1#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476672"/>
            <a:ext cx="8229600" cy="857250"/>
          </a:xfrm>
        </p:spPr>
        <p:txBody>
          <a:bodyPr/>
          <a:lstStyle/>
          <a:p>
            <a:r>
              <a:rPr lang="zh-CN" dirty="0"/>
              <a:t>贪心</a:t>
            </a:r>
          </a:p>
        </p:txBody>
      </p:sp>
      <p:sp>
        <p:nvSpPr>
          <p:cNvPr id="32772" name="Rectangle 3" descr="#wm#_a_04_210_110_b_1_1#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844824"/>
            <a:ext cx="8229600" cy="3816424"/>
          </a:xfrm>
        </p:spPr>
        <p:txBody>
          <a:bodyPr/>
          <a:lstStyle/>
          <a:p>
            <a:r>
              <a:rPr lang="zh-CN" dirty="0"/>
              <a:t>当我们从左往右扫的时候</a:t>
            </a:r>
            <a:r>
              <a:rPr lang="zh-CN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dirty="0" smtClean="0"/>
              <a:t>可以</a:t>
            </a:r>
            <a:r>
              <a:rPr lang="zh-CN" dirty="0"/>
              <a:t>维护一个变量当前已经选择的线段的最右端</a:t>
            </a:r>
            <a:r>
              <a:rPr lang="zh-CN" dirty="0" smtClean="0"/>
              <a:t>。</a:t>
            </a:r>
            <a:endParaRPr lang="zh-CN" dirty="0"/>
          </a:p>
          <a:p>
            <a:r>
              <a:rPr lang="zh-CN" dirty="0"/>
              <a:t>因此采用右端点排序，问题就容易多了。设维护的变量为</a:t>
            </a:r>
            <a:r>
              <a:rPr lang="zh-CN" altLang="zh-CN" dirty="0"/>
              <a:t>right</a:t>
            </a:r>
            <a:r>
              <a:rPr lang="zh-CN" dirty="0"/>
              <a:t>，当扫到的线段的左端点大于</a:t>
            </a:r>
            <a:r>
              <a:rPr lang="zh-CN" altLang="zh-CN" dirty="0"/>
              <a:t>right</a:t>
            </a:r>
            <a:r>
              <a:rPr lang="zh-CN" dirty="0"/>
              <a:t>，就更新</a:t>
            </a:r>
            <a:r>
              <a:rPr lang="zh-CN" altLang="zh-CN" dirty="0"/>
              <a:t>right = </a:t>
            </a:r>
            <a:r>
              <a:rPr lang="zh-CN" dirty="0"/>
              <a:t>线段的</a:t>
            </a:r>
            <a:r>
              <a:rPr lang="zh-CN" altLang="zh-CN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0875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主要内容</a:t>
            </a:r>
            <a:endParaRPr lang="zh-CN" altLang="zh-CN" dirty="0" smtClean="0"/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857250" y="1628800"/>
            <a:ext cx="828675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简单枚举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递归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简单</a:t>
            </a:r>
            <a:r>
              <a:rPr lang="en-US" altLang="zh-CN" sz="2400" kern="0" dirty="0" err="1">
                <a:solidFill>
                  <a:srgbClr val="3333CC"/>
                </a:solidFill>
                <a:latin typeface="+mn-lt"/>
                <a:ea typeface="+mn-ea"/>
              </a:rPr>
              <a:t>bfs</a:t>
            </a: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与</a:t>
            </a:r>
            <a:r>
              <a:rPr lang="en-US" altLang="zh-CN" sz="2400" kern="0" dirty="0" err="1" smtClean="0">
                <a:solidFill>
                  <a:srgbClr val="3333CC"/>
                </a:solidFill>
                <a:latin typeface="+mn-lt"/>
                <a:ea typeface="+mn-ea"/>
              </a:rPr>
              <a:t>dfs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回溯</a:t>
            </a: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法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枚举排列和</a:t>
            </a: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组合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图相关基本概念</a:t>
            </a:r>
            <a:endParaRPr lang="zh-CN" altLang="en-US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邻接矩阵、邻接</a:t>
            </a: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表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+mn-lt"/>
                <a:ea typeface="+mn-ea"/>
              </a:rPr>
              <a:t>图的</a:t>
            </a: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遍历</a:t>
            </a:r>
            <a:endParaRPr lang="zh-CN" altLang="en-US" sz="2400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3333CC"/>
                </a:solidFill>
                <a:latin typeface="+mn-lt"/>
                <a:ea typeface="+mn-ea"/>
              </a:rPr>
              <a:t>贪心</a:t>
            </a:r>
            <a:endParaRPr lang="en-US" altLang="zh-CN" sz="2400" kern="0" dirty="0">
              <a:solidFill>
                <a:srgbClr val="3333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151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Over</a:t>
            </a:r>
          </a:p>
          <a:p>
            <a:pPr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0" y="1619251"/>
            <a:ext cx="7416800" cy="2385814"/>
          </a:xfrm>
        </p:spPr>
        <p:txBody>
          <a:bodyPr/>
          <a:lstStyle/>
          <a:p>
            <a:r>
              <a:rPr lang="zh-CN" altLang="en-US" dirty="0" smtClean="0"/>
              <a:t>递归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程序调用自身的编程技巧称为递归（ </a:t>
            </a:r>
            <a:r>
              <a:rPr lang="en-US" altLang="zh-CN" dirty="0"/>
              <a:t>recursion</a:t>
            </a:r>
            <a:r>
              <a:rPr lang="zh-CN" altLang="en-US" dirty="0"/>
              <a:t>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63688" y="3645024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函数调用</a:t>
            </a:r>
            <a:endParaRPr lang="en-US" altLang="zh-CN" sz="3200" dirty="0" smtClean="0"/>
          </a:p>
          <a:p>
            <a:r>
              <a:rPr lang="zh-CN" altLang="en-US" sz="3200" dirty="0"/>
              <a:t>栈</a:t>
            </a:r>
            <a:endParaRPr lang="en-US" altLang="zh-CN" sz="3200" dirty="0" smtClean="0"/>
          </a:p>
          <a:p>
            <a:r>
              <a:rPr lang="zh-CN" altLang="en-US" sz="3200" dirty="0"/>
              <a:t>系统</a:t>
            </a:r>
            <a:r>
              <a:rPr lang="zh-CN" altLang="en-US" sz="3200" dirty="0" smtClean="0"/>
              <a:t>堆栈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530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79500" y="1628801"/>
            <a:ext cx="74168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3333CC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333CC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C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Fibonacci</a:t>
            </a:r>
          </a:p>
          <a:p>
            <a:pPr marL="0" indent="0">
              <a:buFontTx/>
              <a:buNone/>
            </a:pPr>
            <a:r>
              <a:rPr lang="en-US" altLang="zh-CN" kern="0" dirty="0" smtClean="0"/>
              <a:t>	</a:t>
            </a:r>
            <a:r>
              <a:rPr lang="zh-CN" altLang="en-US" kern="0" dirty="0" smtClean="0"/>
              <a:t>有一个数列</a:t>
            </a:r>
            <a:r>
              <a:rPr lang="en-US" altLang="zh-CN" kern="0" dirty="0" smtClean="0"/>
              <a:t>:</a:t>
            </a:r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r>
              <a:rPr lang="en-US" altLang="zh-CN" kern="0" dirty="0" smtClean="0"/>
              <a:t>	</a:t>
            </a:r>
            <a:r>
              <a:rPr lang="zh-CN" altLang="en-US" kern="0" dirty="0" smtClean="0"/>
              <a:t>求</a:t>
            </a:r>
            <a:r>
              <a:rPr lang="en-US" altLang="zh-CN" kern="0" dirty="0" smtClean="0"/>
              <a:t>f(n)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89772"/>
              </p:ext>
            </p:extLst>
          </p:nvPr>
        </p:nvGraphicFramePr>
        <p:xfrm>
          <a:off x="2483768" y="2801963"/>
          <a:ext cx="32289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3" imgW="3225800" imgH="1117600" progId="Equation.DSMT4">
                  <p:embed/>
                </p:oleObj>
              </mc:Choice>
              <mc:Fallback>
                <p:oleObj name="Equation" r:id="rId3" imgW="32258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801963"/>
                        <a:ext cx="322897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7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204864"/>
            <a:ext cx="626909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516" y="1484784"/>
            <a:ext cx="7884988" cy="52387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f(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n) </a:t>
            </a:r>
            <a:r>
              <a:rPr lang="en-US" altLang="zh-CN" sz="2800" b="1" dirty="0" smtClean="0"/>
              <a:t>{</a:t>
            </a:r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退出递归的条件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b="1" dirty="0"/>
              <a:t>    if(n &lt;= 1) {</a:t>
            </a:r>
          </a:p>
          <a:p>
            <a:pPr marL="0" indent="0">
              <a:buNone/>
            </a:pPr>
            <a:r>
              <a:rPr lang="en-US" altLang="zh-CN" sz="2800" b="1" dirty="0"/>
              <a:t>        </a:t>
            </a:r>
            <a:r>
              <a:rPr lang="en-US" altLang="zh-CN" sz="2800" b="1" dirty="0">
                <a:solidFill>
                  <a:srgbClr val="FF0000"/>
                </a:solidFill>
              </a:rPr>
              <a:t>return</a:t>
            </a:r>
            <a:r>
              <a:rPr lang="en-US" altLang="zh-CN" sz="2800" b="1" dirty="0"/>
              <a:t> 1;</a:t>
            </a:r>
          </a:p>
          <a:p>
            <a:pPr marL="0" indent="0"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 smtClean="0"/>
              <a:t>}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</a:rPr>
              <a:t>递归调用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b="1" dirty="0" smtClean="0"/>
              <a:t>    </a:t>
            </a:r>
            <a:r>
              <a:rPr lang="en-US" altLang="zh-CN" sz="2800" b="1" dirty="0"/>
              <a:t>else </a:t>
            </a:r>
            <a:r>
              <a:rPr lang="en-US" altLang="zh-CN" sz="2800" b="1" dirty="0" smtClean="0"/>
              <a:t>{</a:t>
            </a:r>
          </a:p>
          <a:p>
            <a:pPr marL="0" indent="0">
              <a:buNone/>
            </a:pPr>
            <a:r>
              <a:rPr lang="en-US" altLang="zh-CN" sz="2800" b="1" dirty="0" smtClean="0"/>
              <a:t>	return </a:t>
            </a:r>
            <a:r>
              <a:rPr lang="en-US" altLang="zh-CN" sz="2800" b="1" dirty="0"/>
              <a:t>f(n - 1) + f(n - 2);</a:t>
            </a:r>
          </a:p>
          <a:p>
            <a:pPr marL="0" indent="0">
              <a:buNone/>
            </a:pPr>
            <a:r>
              <a:rPr lang="en-US" altLang="zh-CN" sz="2800" b="1" dirty="0"/>
              <a:t>    }</a:t>
            </a:r>
          </a:p>
          <a:p>
            <a:pPr marL="0" indent="0">
              <a:buNone/>
            </a:pPr>
            <a:r>
              <a:rPr lang="en-US" altLang="zh-CN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235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M/ICPC BJTU">
  <a:themeElements>
    <a:clrScheme name="ACM/ICPC BJ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M/ICPC BJTU">
      <a:majorFont>
        <a:latin typeface="Arial"/>
        <a:ea typeface="微软雅黑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oval" w="med" len="med"/>
          <a:tailEnd type="oval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oval" w="med" len="med"/>
          <a:tailEnd type="oval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ACM/ICPC BJT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/ICPC BJT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/ICPC BJT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/ICPC BJT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/ICPC BJT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/ICPC BJT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M/ICPC BJT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M/ICPC BJT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M/ICPC BJT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M/ICPC BJT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M/ICPC BJT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M/ICPC BJT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" id="{DC64804F-7C9C-4827-AE52-F80B7B686D96}" vid="{A4168374-B375-4DA7-8A1F-3BE97BE779D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bjtuacm</Template>
  <TotalTime>669</TotalTime>
  <Pages>0</Pages>
  <Words>677</Words>
  <Characters>0</Characters>
  <Application>Microsoft Office PowerPoint</Application>
  <DocSecurity>0</DocSecurity>
  <PresentationFormat>全屏显示(4:3)</PresentationFormat>
  <Lines>0</Lines>
  <Paragraphs>221</Paragraphs>
  <Slides>53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华文新魏</vt:lpstr>
      <vt:lpstr>宋体</vt:lpstr>
      <vt:lpstr>微软雅黑</vt:lpstr>
      <vt:lpstr>幼圆</vt:lpstr>
      <vt:lpstr>Arial</vt:lpstr>
      <vt:lpstr>Calibri</vt:lpstr>
      <vt:lpstr>Courier New</vt:lpstr>
      <vt:lpstr>Wingdings</vt:lpstr>
      <vt:lpstr>ACM/ICPC BJTU</vt:lpstr>
      <vt:lpstr>Equation</vt:lpstr>
      <vt:lpstr>MathType 6.0 Equation</vt:lpstr>
      <vt:lpstr>基础知识(二)</vt:lpstr>
      <vt:lpstr>主要内容</vt:lpstr>
      <vt:lpstr>简单枚举</vt:lpstr>
      <vt:lpstr>简单枚举</vt:lpstr>
      <vt:lpstr>简单枚举</vt:lpstr>
      <vt:lpstr>递归</vt:lpstr>
      <vt:lpstr>递归</vt:lpstr>
      <vt:lpstr>递归</vt:lpstr>
      <vt:lpstr>递归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简单dfs和bfs</vt:lpstr>
      <vt:lpstr>回溯法枚举</vt:lpstr>
      <vt:lpstr>回溯法枚举</vt:lpstr>
      <vt:lpstr>枚举排列问题</vt:lpstr>
      <vt:lpstr>枚举排列问题</vt:lpstr>
      <vt:lpstr>枚举排列问题</vt:lpstr>
      <vt:lpstr>枚举组合问题</vt:lpstr>
      <vt:lpstr>枚举组合问题</vt:lpstr>
      <vt:lpstr>图的基本概念</vt:lpstr>
      <vt:lpstr>图的基本概念</vt:lpstr>
      <vt:lpstr>图的基本概念</vt:lpstr>
      <vt:lpstr>图的基本概念</vt:lpstr>
      <vt:lpstr>图的基本概念</vt:lpstr>
      <vt:lpstr>邻接矩阵</vt:lpstr>
      <vt:lpstr>邻接矩阵</vt:lpstr>
      <vt:lpstr>邻接表</vt:lpstr>
      <vt:lpstr>邻接表</vt:lpstr>
      <vt:lpstr>邻接表</vt:lpstr>
      <vt:lpstr>邻接表</vt:lpstr>
      <vt:lpstr>邻接表</vt:lpstr>
      <vt:lpstr>邻接表</vt:lpstr>
      <vt:lpstr>邻接表</vt:lpstr>
      <vt:lpstr>图的遍历</vt:lpstr>
      <vt:lpstr>贪心(Greedy)</vt:lpstr>
      <vt:lpstr>贪心</vt:lpstr>
      <vt:lpstr>贪心</vt:lpstr>
      <vt:lpstr>贪心(Greedy)</vt:lpstr>
      <vt:lpstr>贪心</vt:lpstr>
      <vt:lpstr>主要内容</vt:lpstr>
      <vt:lpstr>PowerPoint 演示文稿</vt:lpstr>
    </vt:vector>
  </TitlesOfParts>
  <Company>bjtu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Lquartz</dc:creator>
  <cp:lastModifiedBy>Lquartz</cp:lastModifiedBy>
  <cp:revision>123</cp:revision>
  <cp:lastPrinted>1899-12-30T00:00:00Z</cp:lastPrinted>
  <dcterms:created xsi:type="dcterms:W3CDTF">2015-07-27T12:08:48Z</dcterms:created>
  <dcterms:modified xsi:type="dcterms:W3CDTF">2015-07-29T12:42:33Z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2052-6.3.0.1817</vt:lpwstr>
  </property>
</Properties>
</file>