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7" r:id="rId3"/>
    <p:sldId id="256" r:id="rId4"/>
    <p:sldId id="258" r:id="rId5"/>
    <p:sldId id="262" r:id="rId6"/>
    <p:sldId id="263" r:id="rId7"/>
    <p:sldId id="259" r:id="rId8"/>
    <p:sldId id="260" r:id="rId9"/>
    <p:sldId id="261" r:id="rId10"/>
    <p:sldId id="264" r:id="rId11"/>
    <p:sldId id="265" r:id="rId12"/>
    <p:sldId id="267" r:id="rId13"/>
    <p:sldId id="268" r:id="rId14"/>
    <p:sldId id="269" r:id="rId15"/>
    <p:sldId id="270" r:id="rId1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92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217883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273317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199390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292127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280888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376498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340138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319053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85253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408977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A22D246-D139-1145-AF39-D111CADDE7CB}" type="datetimeFigureOut">
              <a:rPr kumimoji="1" lang="zh-CN" altLang="en-US" smtClean="0"/>
              <a:t>15/7/29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29072108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2D246-D139-1145-AF39-D111CADDE7CB}" type="datetimeFigureOut">
              <a:rPr kumimoji="1" lang="zh-CN" altLang="en-US" smtClean="0"/>
              <a:t>15/7/29</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61C66-40E3-B242-ADD3-46201ECF9656}" type="slidenum">
              <a:rPr kumimoji="1" lang="zh-CN" altLang="en-US" smtClean="0"/>
              <a:t>‹#›</a:t>
            </a:fld>
            <a:endParaRPr kumimoji="1" lang="zh-CN" altLang="en-US"/>
          </a:p>
        </p:txBody>
      </p:sp>
    </p:spTree>
    <p:extLst>
      <p:ext uri="{BB962C8B-B14F-4D97-AF65-F5344CB8AC3E}">
        <p14:creationId xmlns:p14="http://schemas.microsoft.com/office/powerpoint/2010/main" val="368081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7996"/>
            <a:ext cx="8229600" cy="1143000"/>
          </a:xfrm>
        </p:spPr>
        <p:txBody>
          <a:bodyPr>
            <a:normAutofit fontScale="90000"/>
          </a:bodyPr>
          <a:lstStyle/>
          <a:p>
            <a:r>
              <a:rPr kumimoji="1" lang="zh-CN" altLang="en-US" sz="6700" dirty="0" smtClean="0"/>
              <a:t>基础知识</a:t>
            </a:r>
            <a:r>
              <a:rPr kumimoji="1" lang="en-US" altLang="zh-CN" dirty="0" smtClean="0"/>
              <a:t/>
            </a:r>
            <a:br>
              <a:rPr kumimoji="1" lang="en-US" altLang="zh-CN" dirty="0" smtClean="0"/>
            </a:br>
            <a:r>
              <a:rPr kumimoji="1" lang="en-US" altLang="zh-CN" dirty="0" smtClean="0"/>
              <a:t>													</a:t>
            </a:r>
            <a:r>
              <a:rPr kumimoji="1" lang="zh-CN" altLang="zh-CN" dirty="0" smtClean="0"/>
              <a:t>——</a:t>
            </a:r>
            <a:r>
              <a:rPr kumimoji="1" lang="en-US" altLang="zh-CN" dirty="0" smtClean="0"/>
              <a:t>About</a:t>
            </a:r>
            <a:r>
              <a:rPr kumimoji="1" lang="zh-CN" altLang="en-US" dirty="0" smtClean="0"/>
              <a:t> </a:t>
            </a:r>
            <a:r>
              <a:rPr kumimoji="1" lang="en-US" altLang="zh-CN" dirty="0" smtClean="0"/>
              <a:t>ACM-ICPC</a:t>
            </a:r>
            <a:endParaRPr kumimoji="1" lang="zh-CN" altLang="en-US" dirty="0"/>
          </a:p>
        </p:txBody>
      </p:sp>
    </p:spTree>
    <p:extLst>
      <p:ext uri="{BB962C8B-B14F-4D97-AF65-F5344CB8AC3E}">
        <p14:creationId xmlns:p14="http://schemas.microsoft.com/office/powerpoint/2010/main" val="1529908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 y="-1"/>
            <a:ext cx="9144001" cy="6858001"/>
          </a:xfrm>
          <a:prstGeom prst="rect">
            <a:avLst/>
          </a:prstGeom>
        </p:spPr>
      </p:pic>
    </p:spTree>
    <p:extLst>
      <p:ext uri="{BB962C8B-B14F-4D97-AF65-F5344CB8AC3E}">
        <p14:creationId xmlns:p14="http://schemas.microsoft.com/office/powerpoint/2010/main" val="36988248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08207" y="54316"/>
            <a:ext cx="3715607" cy="769441"/>
          </a:xfrm>
          <a:prstGeom prst="rect">
            <a:avLst/>
          </a:prstGeom>
          <a:noFill/>
        </p:spPr>
        <p:txBody>
          <a:bodyPr wrap="square" rtlCol="0">
            <a:spAutoFit/>
          </a:bodyPr>
          <a:lstStyle/>
          <a:p>
            <a:r>
              <a:rPr kumimoji="1" lang="zh-CN" altLang="en-US" sz="4400" b="1" dirty="0" smtClean="0"/>
              <a:t>空间复杂度</a:t>
            </a:r>
            <a:endParaRPr kumimoji="1" lang="zh-CN" altLang="en-US" sz="4400" b="1" dirty="0"/>
          </a:p>
        </p:txBody>
      </p:sp>
      <p:sp>
        <p:nvSpPr>
          <p:cNvPr id="5" name="文本框 4"/>
          <p:cNvSpPr txBox="1"/>
          <p:nvPr/>
        </p:nvSpPr>
        <p:spPr>
          <a:xfrm>
            <a:off x="972016" y="1096351"/>
            <a:ext cx="7007918" cy="5632312"/>
          </a:xfrm>
          <a:prstGeom prst="rect">
            <a:avLst/>
          </a:prstGeom>
          <a:noFill/>
        </p:spPr>
        <p:txBody>
          <a:bodyPr wrap="square" rtlCol="0">
            <a:spAutoFit/>
          </a:bodyPr>
          <a:lstStyle/>
          <a:p>
            <a:r>
              <a:rPr kumimoji="1" lang="en-US" altLang="zh-CN" sz="3600" dirty="0" smtClean="0"/>
              <a:t>ACM</a:t>
            </a:r>
            <a:r>
              <a:rPr kumimoji="1" lang="zh-CN" altLang="en-US" sz="3600" dirty="0" smtClean="0"/>
              <a:t>的比赛中，大多数情况以程序能运行为准，部分比赛有空间限制，同样是在敲代码前要计算好。</a:t>
            </a:r>
            <a:endParaRPr kumimoji="1" lang="en-US" altLang="zh-CN" sz="3600" dirty="0" smtClean="0"/>
          </a:p>
          <a:p>
            <a:endParaRPr kumimoji="1" lang="en-US" altLang="zh-CN" sz="3600" dirty="0" smtClean="0"/>
          </a:p>
          <a:p>
            <a:r>
              <a:rPr kumimoji="1" lang="zh-CN" altLang="en-US" sz="3600" dirty="0" smtClean="0"/>
              <a:t>计算方法较为简单。</a:t>
            </a:r>
            <a:endParaRPr kumimoji="1" lang="en-US" altLang="zh-CN" sz="3600" dirty="0" smtClean="0"/>
          </a:p>
          <a:p>
            <a:endParaRPr kumimoji="1" lang="en-US" altLang="zh-CN" sz="3600" dirty="0"/>
          </a:p>
          <a:p>
            <a:r>
              <a:rPr kumimoji="1" lang="en-US" altLang="zh-CN" sz="3600" dirty="0" smtClean="0"/>
              <a:t>p.s.</a:t>
            </a:r>
            <a:r>
              <a:rPr kumimoji="1" lang="zh-CN" altLang="en-US" sz="3600" dirty="0" smtClean="0"/>
              <a:t> 在代码实现中尽量让空间复杂度明显易于计算，也就是说，尽量避免动态的开辟内存。</a:t>
            </a:r>
            <a:endParaRPr kumimoji="1" lang="zh-CN" altLang="en-US" sz="3600" dirty="0"/>
          </a:p>
        </p:txBody>
      </p:sp>
    </p:spTree>
    <p:extLst>
      <p:ext uri="{BB962C8B-B14F-4D97-AF65-F5344CB8AC3E}">
        <p14:creationId xmlns:p14="http://schemas.microsoft.com/office/powerpoint/2010/main" val="3304045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280"/>
            <a:ext cx="8229600" cy="1143000"/>
          </a:xfrm>
        </p:spPr>
        <p:txBody>
          <a:bodyPr/>
          <a:lstStyle/>
          <a:p>
            <a:r>
              <a:rPr kumimoji="1" lang="zh-CN" altLang="en-US" dirty="0" smtClean="0"/>
              <a:t>数据范围</a:t>
            </a:r>
            <a:endParaRPr kumimoji="1" lang="zh-CN" altLang="en-US" dirty="0"/>
          </a:p>
        </p:txBody>
      </p:sp>
      <p:pic>
        <p:nvPicPr>
          <p:cNvPr id="4" name="图片 3"/>
          <p:cNvPicPr>
            <a:picLocks noChangeAspect="1"/>
          </p:cNvPicPr>
          <p:nvPr/>
        </p:nvPicPr>
        <p:blipFill>
          <a:blip r:embed="rId2"/>
          <a:stretch>
            <a:fillRect/>
          </a:stretch>
        </p:blipFill>
        <p:spPr>
          <a:xfrm>
            <a:off x="0" y="1185150"/>
            <a:ext cx="9144000" cy="5672850"/>
          </a:xfrm>
          <a:prstGeom prst="rect">
            <a:avLst/>
          </a:prstGeom>
        </p:spPr>
      </p:pic>
    </p:spTree>
    <p:extLst>
      <p:ext uri="{BB962C8B-B14F-4D97-AF65-F5344CB8AC3E}">
        <p14:creationId xmlns:p14="http://schemas.microsoft.com/office/powerpoint/2010/main" val="13372524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3297" y="1666108"/>
            <a:ext cx="8229600" cy="1653991"/>
          </a:xfrm>
        </p:spPr>
        <p:txBody>
          <a:bodyPr>
            <a:normAutofit fontScale="90000"/>
          </a:bodyPr>
          <a:lstStyle/>
          <a:p>
            <a:pPr algn="l"/>
            <a:r>
              <a:rPr kumimoji="1" lang="zh-CN" altLang="en-US" dirty="0" smtClean="0"/>
              <a:t>    </a:t>
            </a:r>
            <a:r>
              <a:rPr kumimoji="1" lang="en-US" altLang="zh-CN" dirty="0" smtClean="0"/>
              <a:t/>
            </a:r>
            <a:br>
              <a:rPr kumimoji="1" lang="en-US" altLang="zh-CN" dirty="0" smtClean="0"/>
            </a:br>
            <a:r>
              <a:rPr kumimoji="1" lang="en-US" altLang="zh-CN" dirty="0"/>
              <a:t/>
            </a:r>
            <a:br>
              <a:rPr kumimoji="1" lang="en-US" altLang="zh-CN" dirty="0"/>
            </a:br>
            <a:r>
              <a:rPr kumimoji="1" lang="en-US" altLang="zh-CN" dirty="0" smtClean="0"/>
              <a:t/>
            </a:r>
            <a:br>
              <a:rPr kumimoji="1" lang="en-US" altLang="zh-CN" dirty="0" smtClean="0"/>
            </a:br>
            <a:r>
              <a:rPr kumimoji="1" lang="zh-CN" altLang="en-US" dirty="0" smtClean="0"/>
              <a:t>当程序输入输出或是中间结果的值超过 </a:t>
            </a:r>
            <a:r>
              <a:rPr kumimoji="1" lang="en-US" altLang="zh-CN" dirty="0" smtClean="0"/>
              <a:t>long</a:t>
            </a:r>
            <a:r>
              <a:rPr kumimoji="1" lang="zh-CN" altLang="en-US" dirty="0" smtClean="0"/>
              <a:t> </a:t>
            </a:r>
            <a:r>
              <a:rPr kumimoji="1" lang="en-US" altLang="zh-CN" dirty="0" smtClean="0"/>
              <a:t>long</a:t>
            </a:r>
            <a:r>
              <a:rPr kumimoji="1" lang="zh-CN" altLang="en-US" dirty="0" smtClean="0"/>
              <a:t> 的范围的时候，怎么办？</a:t>
            </a:r>
            <a:r>
              <a:rPr kumimoji="1" lang="en-US" altLang="zh-CN" dirty="0" smtClean="0"/>
              <a:t/>
            </a:r>
            <a:br>
              <a:rPr kumimoji="1" lang="en-US" altLang="zh-CN" dirty="0" smtClean="0"/>
            </a:br>
            <a:r>
              <a:rPr kumimoji="1" lang="en-US" altLang="zh-CN" dirty="0"/>
              <a:t/>
            </a:r>
            <a:br>
              <a:rPr kumimoji="1" lang="en-US" altLang="zh-CN" dirty="0"/>
            </a:br>
            <a:r>
              <a:rPr kumimoji="1" lang="en-US" altLang="zh-CN" dirty="0" smtClean="0"/>
              <a:t>		</a:t>
            </a:r>
            <a:r>
              <a:rPr kumimoji="1" lang="en-US" altLang="zh-CN" sz="3100" dirty="0" smtClean="0"/>
              <a:t>E.g. </a:t>
            </a:r>
            <a:r>
              <a:rPr kumimoji="1" lang="en-US" altLang="en-US" sz="3100" dirty="0" smtClean="0"/>
              <a:t>要求输入两个非常大的整数，输出相加后的结果。整数的长度可能上百上千甚至万。</a:t>
            </a:r>
            <a:br>
              <a:rPr kumimoji="1" lang="en-US" altLang="en-US" sz="3100" dirty="0" smtClean="0"/>
            </a:br>
            <a:r>
              <a:rPr kumimoji="1" lang="en-US" altLang="en-US" dirty="0"/>
              <a:t/>
            </a:r>
            <a:br>
              <a:rPr kumimoji="1" lang="en-US" altLang="en-US" dirty="0"/>
            </a:br>
            <a:r>
              <a:rPr kumimoji="1" lang="en-US" altLang="zh-CN" sz="2900" dirty="0" smtClean="0"/>
              <a:t>Input</a:t>
            </a:r>
            <a:r>
              <a:rPr kumimoji="1" lang="zh-CN" altLang="en-US" sz="2900" dirty="0" smtClean="0"/>
              <a:t> </a:t>
            </a:r>
            <a:r>
              <a:rPr kumimoji="1" lang="en-US" altLang="zh-CN" sz="2900" dirty="0" smtClean="0"/>
              <a:t/>
            </a:r>
            <a:br>
              <a:rPr kumimoji="1" lang="en-US" altLang="zh-CN" sz="2900" dirty="0" smtClean="0"/>
            </a:br>
            <a:r>
              <a:rPr kumimoji="1" lang="en-US" altLang="zh-CN" sz="2900" dirty="0" smtClean="0"/>
              <a:t>18745634875634234232342341325</a:t>
            </a:r>
            <a:br>
              <a:rPr kumimoji="1" lang="en-US" altLang="zh-CN" sz="2900" dirty="0" smtClean="0"/>
            </a:br>
            <a:r>
              <a:rPr kumimoji="1" lang="zh-CN" altLang="zh-CN" sz="2900" dirty="0" smtClean="0"/>
              <a:t>3</a:t>
            </a:r>
            <a:r>
              <a:rPr kumimoji="1" lang="en-US" altLang="zh-CN" sz="2900" dirty="0" smtClean="0"/>
              <a:t>3333333333333333333333333333</a:t>
            </a:r>
            <a:br>
              <a:rPr kumimoji="1" lang="en-US" altLang="zh-CN" sz="2900" dirty="0" smtClean="0"/>
            </a:br>
            <a:r>
              <a:rPr kumimoji="1" lang="en-US" altLang="zh-CN" sz="2900" dirty="0"/>
              <a:t/>
            </a:r>
            <a:br>
              <a:rPr kumimoji="1" lang="en-US" altLang="zh-CN" sz="2900" dirty="0"/>
            </a:br>
            <a:r>
              <a:rPr kumimoji="1" lang="en-US" altLang="zh-CN" sz="2900" dirty="0" smtClean="0"/>
              <a:t>Output</a:t>
            </a:r>
            <a:r>
              <a:rPr kumimoji="1" lang="zh-CN" altLang="en-US" sz="2900" dirty="0" smtClean="0"/>
              <a:t> </a:t>
            </a:r>
            <a:r>
              <a:rPr kumimoji="1" lang="en-US" altLang="zh-CN" sz="2900" dirty="0" smtClean="0"/>
              <a:t/>
            </a:r>
            <a:br>
              <a:rPr kumimoji="1" lang="en-US" altLang="zh-CN" sz="2900" dirty="0" smtClean="0"/>
            </a:br>
            <a:r>
              <a:rPr kumimoji="1" lang="zh-CN" altLang="zh-CN" sz="2900" dirty="0"/>
              <a:t>？</a:t>
            </a:r>
            <a:endParaRPr kumimoji="1" lang="zh-CN" altLang="en-US" sz="2900" dirty="0"/>
          </a:p>
        </p:txBody>
      </p:sp>
    </p:spTree>
    <p:extLst>
      <p:ext uri="{BB962C8B-B14F-4D97-AF65-F5344CB8AC3E}">
        <p14:creationId xmlns:p14="http://schemas.microsoft.com/office/powerpoint/2010/main" val="23620203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大数</a:t>
            </a:r>
            <a:endParaRPr kumimoji="1" lang="zh-CN" altLang="en-US" dirty="0"/>
          </a:p>
        </p:txBody>
      </p:sp>
      <p:sp>
        <p:nvSpPr>
          <p:cNvPr id="4" name="矩形 3"/>
          <p:cNvSpPr/>
          <p:nvPr/>
        </p:nvSpPr>
        <p:spPr>
          <a:xfrm>
            <a:off x="875010" y="1574482"/>
            <a:ext cx="6858000" cy="4493538"/>
          </a:xfrm>
          <a:prstGeom prst="rect">
            <a:avLst/>
          </a:prstGeom>
        </p:spPr>
        <p:txBody>
          <a:bodyPr wrap="square">
            <a:spAutoFit/>
          </a:bodyPr>
          <a:lstStyle/>
          <a:p>
            <a:r>
              <a:rPr lang="zh-TW" altLang="en-US" sz="2600" dirty="0" smtClean="0"/>
              <a:t>     </a:t>
            </a:r>
            <a:r>
              <a:rPr lang="en-US" altLang="zh-CN" sz="2600" dirty="0" err="1" smtClean="0"/>
              <a:t>int</a:t>
            </a:r>
            <a:r>
              <a:rPr lang="zh-CN" altLang="en-US" sz="2600" dirty="0" smtClean="0"/>
              <a:t> </a:t>
            </a:r>
            <a:r>
              <a:rPr lang="en-US" altLang="zh-CN" sz="2600" dirty="0" smtClean="0"/>
              <a:t>an1[MAX_LEN],</a:t>
            </a:r>
            <a:r>
              <a:rPr lang="zh-CN" altLang="en-US" sz="2600" dirty="0"/>
              <a:t> </a:t>
            </a:r>
            <a:r>
              <a:rPr lang="en-US" altLang="zh-CN" sz="2600" dirty="0" smtClean="0"/>
              <a:t>an2[MAX_LEN];</a:t>
            </a:r>
          </a:p>
          <a:p>
            <a:endParaRPr lang="zh-TW" altLang="en-US" sz="2600" dirty="0"/>
          </a:p>
          <a:p>
            <a:r>
              <a:rPr lang="zh-TW" altLang="en-US" sz="2600" dirty="0"/>
              <a:t>     </a:t>
            </a:r>
            <a:r>
              <a:rPr lang="en-US" altLang="zh-TW" sz="2600" dirty="0"/>
              <a:t>for( </a:t>
            </a:r>
            <a:r>
              <a:rPr lang="en-US" altLang="zh-TW" sz="2600" dirty="0" err="1"/>
              <a:t>i</a:t>
            </a:r>
            <a:r>
              <a:rPr lang="en-US" altLang="zh-TW" sz="2600" dirty="0"/>
              <a:t> = 0;i &lt; MAX_LEN ; </a:t>
            </a:r>
            <a:r>
              <a:rPr lang="en-US" altLang="zh-TW" sz="2600" dirty="0" err="1"/>
              <a:t>i</a:t>
            </a:r>
            <a:r>
              <a:rPr lang="en-US" altLang="zh-TW" sz="2600" dirty="0"/>
              <a:t> ++ ) </a:t>
            </a:r>
          </a:p>
          <a:p>
            <a:r>
              <a:rPr lang="en-US" altLang="zh-TW" sz="2600" dirty="0"/>
              <a:t>     { </a:t>
            </a:r>
          </a:p>
          <a:p>
            <a:r>
              <a:rPr lang="en-US" altLang="zh-TW" sz="2600" dirty="0"/>
              <a:t>         an1[</a:t>
            </a:r>
            <a:r>
              <a:rPr lang="en-US" altLang="zh-TW" sz="2600" dirty="0" err="1"/>
              <a:t>i</a:t>
            </a:r>
            <a:r>
              <a:rPr lang="en-US" altLang="zh-TW" sz="2600" dirty="0"/>
              <a:t>] += an2[</a:t>
            </a:r>
            <a:r>
              <a:rPr lang="en-US" altLang="zh-TW" sz="2600" dirty="0" err="1"/>
              <a:t>i</a:t>
            </a:r>
            <a:r>
              <a:rPr lang="en-US" altLang="zh-TW" sz="2600" dirty="0"/>
              <a:t>];           </a:t>
            </a:r>
            <a:r>
              <a:rPr lang="zh-CN" altLang="en-US" sz="2600" dirty="0" smtClean="0"/>
              <a:t>      </a:t>
            </a:r>
            <a:r>
              <a:rPr lang="en-US" altLang="zh-TW" sz="2600" dirty="0" smtClean="0"/>
              <a:t>/</a:t>
            </a:r>
            <a:r>
              <a:rPr lang="en-US" altLang="zh-TW" sz="2600" dirty="0"/>
              <a:t>/</a:t>
            </a:r>
            <a:r>
              <a:rPr lang="zh-TW" altLang="en-US" sz="2600" dirty="0"/>
              <a:t>逐位相加</a:t>
            </a:r>
          </a:p>
          <a:p>
            <a:r>
              <a:rPr lang="zh-TW" altLang="en-US" sz="2600" dirty="0"/>
              <a:t>         </a:t>
            </a:r>
            <a:r>
              <a:rPr lang="en-US" altLang="zh-TW" sz="2600" dirty="0"/>
              <a:t>if( an1[</a:t>
            </a:r>
            <a:r>
              <a:rPr lang="en-US" altLang="zh-TW" sz="2600" dirty="0" err="1"/>
              <a:t>i</a:t>
            </a:r>
            <a:r>
              <a:rPr lang="en-US" altLang="zh-TW" sz="2600" dirty="0"/>
              <a:t>] &gt;= 10 )   </a:t>
            </a:r>
            <a:r>
              <a:rPr lang="en-US" altLang="zh-TW" sz="2600" dirty="0" smtClean="0"/>
              <a:t>		</a:t>
            </a:r>
            <a:r>
              <a:rPr lang="zh-CN" altLang="en-US" sz="2600" dirty="0" smtClean="0"/>
              <a:t>    </a:t>
            </a:r>
            <a:r>
              <a:rPr lang="en-US" altLang="zh-TW" sz="2600" dirty="0" smtClean="0"/>
              <a:t> </a:t>
            </a:r>
            <a:r>
              <a:rPr lang="en-US" altLang="zh-TW" sz="2600" dirty="0"/>
              <a:t>//</a:t>
            </a:r>
            <a:r>
              <a:rPr lang="zh-TW" altLang="en-US" sz="2600" dirty="0"/>
              <a:t>看是否要进位  </a:t>
            </a:r>
          </a:p>
          <a:p>
            <a:r>
              <a:rPr lang="zh-TW" altLang="en-US" sz="2600" dirty="0"/>
              <a:t>         </a:t>
            </a:r>
            <a:r>
              <a:rPr lang="en-US" altLang="zh-TW" sz="2600" dirty="0"/>
              <a:t>{        </a:t>
            </a:r>
          </a:p>
          <a:p>
            <a:r>
              <a:rPr lang="en-US" altLang="zh-TW" sz="2600" dirty="0"/>
              <a:t>                 an1[</a:t>
            </a:r>
            <a:r>
              <a:rPr lang="en-US" altLang="zh-TW" sz="2600" dirty="0" err="1"/>
              <a:t>i</a:t>
            </a:r>
            <a:r>
              <a:rPr lang="en-US" altLang="zh-TW" sz="2600" dirty="0"/>
              <a:t>] -= 10;</a:t>
            </a:r>
          </a:p>
          <a:p>
            <a:r>
              <a:rPr lang="en-US" altLang="zh-TW" sz="2600" dirty="0"/>
              <a:t>                 an1[i+1] ++;               </a:t>
            </a:r>
            <a:r>
              <a:rPr lang="en-US" altLang="zh-TW" sz="2600" dirty="0" smtClean="0"/>
              <a:t> </a:t>
            </a:r>
            <a:r>
              <a:rPr lang="en-US" altLang="zh-TW" sz="2600" dirty="0"/>
              <a:t>//</a:t>
            </a:r>
            <a:r>
              <a:rPr lang="zh-TW" altLang="en-US" sz="2600" dirty="0"/>
              <a:t>进位</a:t>
            </a:r>
          </a:p>
          <a:p>
            <a:r>
              <a:rPr lang="zh-TW" altLang="en-US" sz="2600" dirty="0"/>
              <a:t>         </a:t>
            </a:r>
            <a:r>
              <a:rPr lang="en-US" altLang="zh-TW" sz="2600" dirty="0"/>
              <a:t>}</a:t>
            </a:r>
          </a:p>
          <a:p>
            <a:r>
              <a:rPr lang="en-US" altLang="zh-TW" sz="2600" dirty="0"/>
              <a:t>     }</a:t>
            </a:r>
            <a:endParaRPr lang="zh-CN" altLang="en-US" sz="2600" dirty="0"/>
          </a:p>
        </p:txBody>
      </p:sp>
    </p:spTree>
    <p:extLst>
      <p:ext uri="{BB962C8B-B14F-4D97-AF65-F5344CB8AC3E}">
        <p14:creationId xmlns:p14="http://schemas.microsoft.com/office/powerpoint/2010/main" val="31887906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86109"/>
            <a:ext cx="8229600" cy="1143000"/>
          </a:xfrm>
        </p:spPr>
        <p:txBody>
          <a:bodyPr>
            <a:normAutofit fontScale="90000"/>
          </a:bodyPr>
          <a:lstStyle/>
          <a:p>
            <a:r>
              <a:rPr kumimoji="1" lang="zh-CN" altLang="en-US" dirty="0" smtClean="0"/>
              <a:t>建议课后自己多了解下大数的性质及操作（</a:t>
            </a:r>
            <a:r>
              <a:rPr kumimoji="1" lang="en-US" altLang="zh-CN" dirty="0" smtClean="0"/>
              <a:t>i.e.</a:t>
            </a:r>
            <a:r>
              <a:rPr kumimoji="1" lang="zh-CN" altLang="en-US" dirty="0" smtClean="0"/>
              <a:t> 加减乘除模运算）</a:t>
            </a:r>
            <a:endParaRPr kumimoji="1" lang="zh-CN" altLang="en-US" dirty="0"/>
          </a:p>
        </p:txBody>
      </p:sp>
      <p:sp>
        <p:nvSpPr>
          <p:cNvPr id="5" name="文本框 4"/>
          <p:cNvSpPr txBox="1"/>
          <p:nvPr/>
        </p:nvSpPr>
        <p:spPr>
          <a:xfrm>
            <a:off x="1207180" y="2743984"/>
            <a:ext cx="7211728" cy="1015663"/>
          </a:xfrm>
          <a:prstGeom prst="rect">
            <a:avLst/>
          </a:prstGeom>
          <a:noFill/>
        </p:spPr>
        <p:txBody>
          <a:bodyPr wrap="square" rtlCol="0">
            <a:spAutoFit/>
          </a:bodyPr>
          <a:lstStyle/>
          <a:p>
            <a:r>
              <a:rPr kumimoji="1" lang="en-US" altLang="zh-CN" sz="3000" b="1" dirty="0" smtClean="0"/>
              <a:t>P.S.</a:t>
            </a:r>
            <a:r>
              <a:rPr kumimoji="1" lang="zh-CN" altLang="en-US" sz="3000" b="1" dirty="0" smtClean="0"/>
              <a:t> 赛场上或是刷题的时候常用</a:t>
            </a:r>
            <a:r>
              <a:rPr kumimoji="1" lang="en-US" altLang="zh-CN" sz="3000" b="1" dirty="0" smtClean="0"/>
              <a:t>Java</a:t>
            </a:r>
            <a:r>
              <a:rPr kumimoji="1" lang="zh-CN" altLang="en-US" sz="3000" b="1" dirty="0" smtClean="0"/>
              <a:t>中的</a:t>
            </a:r>
            <a:r>
              <a:rPr kumimoji="1" lang="en-US" altLang="zh-CN" sz="3000" b="1" dirty="0" err="1" smtClean="0"/>
              <a:t>BigInteger</a:t>
            </a:r>
            <a:r>
              <a:rPr kumimoji="1" lang="zh-CN" altLang="en-US" sz="3000" b="1" dirty="0" smtClean="0"/>
              <a:t> </a:t>
            </a:r>
            <a:r>
              <a:rPr kumimoji="1" lang="en-US" altLang="zh-CN" sz="3000" b="1" dirty="0" err="1" smtClean="0"/>
              <a:t>BigDecimal</a:t>
            </a:r>
            <a:r>
              <a:rPr kumimoji="1" lang="zh-CN" altLang="en-US" sz="3000" b="1" dirty="0" smtClean="0"/>
              <a:t>类，也请自行查询。</a:t>
            </a:r>
            <a:endParaRPr kumimoji="1" lang="zh-CN" altLang="en-US" sz="3000" b="1" dirty="0"/>
          </a:p>
        </p:txBody>
      </p:sp>
    </p:spTree>
    <p:extLst>
      <p:ext uri="{BB962C8B-B14F-4D97-AF65-F5344CB8AC3E}">
        <p14:creationId xmlns:p14="http://schemas.microsoft.com/office/powerpoint/2010/main" val="103278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0559"/>
            <a:ext cx="8229600" cy="1826470"/>
          </a:xfrm>
        </p:spPr>
        <p:txBody>
          <a:bodyPr>
            <a:noAutofit/>
          </a:bodyPr>
          <a:lstStyle/>
          <a:p>
            <a:r>
              <a:rPr kumimoji="1" lang="zh-CN" altLang="en-US" sz="9600" dirty="0" smtClean="0"/>
              <a:t>复杂度计算</a:t>
            </a:r>
            <a:endParaRPr kumimoji="1" lang="zh-CN" altLang="en-US" sz="9600" dirty="0"/>
          </a:p>
        </p:txBody>
      </p:sp>
      <p:sp>
        <p:nvSpPr>
          <p:cNvPr id="4" name="文本框 3"/>
          <p:cNvSpPr txBox="1"/>
          <p:nvPr/>
        </p:nvSpPr>
        <p:spPr>
          <a:xfrm>
            <a:off x="2665204" y="2545578"/>
            <a:ext cx="4593557" cy="2400657"/>
          </a:xfrm>
          <a:prstGeom prst="rect">
            <a:avLst/>
          </a:prstGeom>
          <a:noFill/>
        </p:spPr>
        <p:txBody>
          <a:bodyPr wrap="square" rtlCol="0">
            <a:spAutoFit/>
          </a:bodyPr>
          <a:lstStyle/>
          <a:p>
            <a:r>
              <a:rPr kumimoji="1" lang="zh-CN" altLang="en-US" sz="5000" dirty="0" smtClean="0"/>
              <a:t>时间复杂度</a:t>
            </a:r>
            <a:endParaRPr kumimoji="1" lang="en-US" altLang="zh-CN" sz="5000" dirty="0" smtClean="0"/>
          </a:p>
          <a:p>
            <a:endParaRPr kumimoji="1" lang="en-US" altLang="zh-CN" sz="5000" dirty="0" smtClean="0"/>
          </a:p>
          <a:p>
            <a:r>
              <a:rPr kumimoji="1" lang="zh-CN" altLang="en-US" sz="5000" dirty="0" smtClean="0"/>
              <a:t>空间复杂度</a:t>
            </a:r>
            <a:endParaRPr kumimoji="1" lang="zh-CN" altLang="en-US" sz="5000" dirty="0"/>
          </a:p>
        </p:txBody>
      </p:sp>
    </p:spTree>
    <p:extLst>
      <p:ext uri="{BB962C8B-B14F-4D97-AF65-F5344CB8AC3E}">
        <p14:creationId xmlns:p14="http://schemas.microsoft.com/office/powerpoint/2010/main" val="26699514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653" y="311289"/>
            <a:ext cx="7917222" cy="6001642"/>
          </a:xfrm>
          <a:prstGeom prst="rect">
            <a:avLst/>
          </a:prstGeom>
        </p:spPr>
        <p:txBody>
          <a:bodyPr wrap="square">
            <a:spAutoFit/>
          </a:bodyPr>
          <a:lstStyle/>
          <a:p>
            <a:r>
              <a:rPr lang="zh-CN" altLang="en-US" sz="4800" dirty="0" smtClean="0"/>
              <a:t>求解算法的</a:t>
            </a:r>
            <a:r>
              <a:rPr lang="zh-CN" altLang="en-US" sz="4800" b="1" dirty="0" smtClean="0"/>
              <a:t>时间复杂度</a:t>
            </a:r>
            <a:r>
              <a:rPr lang="zh-CN" altLang="en-US" sz="4800" dirty="0" smtClean="0"/>
              <a:t>的</a:t>
            </a:r>
            <a:endParaRPr lang="en-US" altLang="zh-CN" sz="4800" dirty="0" smtClean="0"/>
          </a:p>
          <a:p>
            <a:r>
              <a:rPr lang="zh-CN" altLang="en-US" sz="4800" dirty="0" smtClean="0"/>
              <a:t>具体步骤：</a:t>
            </a:r>
          </a:p>
          <a:p>
            <a:r>
              <a:rPr lang="zh-CN" altLang="en-US" dirty="0" smtClean="0"/>
              <a:t>　</a:t>
            </a:r>
            <a:r>
              <a:rPr lang="zh-CN" altLang="en-US" sz="2400" dirty="0" smtClean="0"/>
              <a:t>　</a:t>
            </a:r>
            <a:endParaRPr lang="en-US" altLang="zh-CN" sz="2400" dirty="0" smtClean="0"/>
          </a:p>
          <a:p>
            <a:r>
              <a:rPr lang="en-US" altLang="zh-CN" sz="2400" dirty="0"/>
              <a:t>	</a:t>
            </a:r>
            <a:r>
              <a:rPr lang="en-US" altLang="zh-CN" sz="2400" dirty="0" smtClean="0"/>
              <a:t>⑴ </a:t>
            </a:r>
            <a:r>
              <a:rPr lang="zh-CN" altLang="en-US" sz="2400" dirty="0" smtClean="0"/>
              <a:t>找出算法中的基本语句；</a:t>
            </a:r>
          </a:p>
          <a:p>
            <a:endParaRPr lang="zh-CN" altLang="en-US" sz="2400" dirty="0" smtClean="0"/>
          </a:p>
          <a:p>
            <a:r>
              <a:rPr lang="zh-CN" altLang="en-US" sz="2400" dirty="0" smtClean="0"/>
              <a:t>　　算法中执行次数最多的那条语句就是基本语句，通常是最内层循环的循环体。</a:t>
            </a:r>
          </a:p>
          <a:p>
            <a:endParaRPr lang="zh-CN" altLang="en-US" sz="2400" dirty="0" smtClean="0"/>
          </a:p>
          <a:p>
            <a:r>
              <a:rPr lang="zh-CN" altLang="en-US" sz="2400" dirty="0" smtClean="0"/>
              <a:t>　　</a:t>
            </a:r>
            <a:r>
              <a:rPr lang="en-US" altLang="zh-CN" sz="2400" dirty="0" smtClean="0"/>
              <a:t>⑵ </a:t>
            </a:r>
            <a:r>
              <a:rPr lang="zh-CN" altLang="en-US" sz="2400" dirty="0" smtClean="0"/>
              <a:t>计算基本语句的执行次数的数量级；</a:t>
            </a:r>
          </a:p>
          <a:p>
            <a:endParaRPr lang="zh-CN" altLang="en-US" sz="2400" dirty="0" smtClean="0"/>
          </a:p>
          <a:p>
            <a:r>
              <a:rPr lang="zh-CN" altLang="en-US" sz="2400" dirty="0" smtClean="0"/>
              <a:t>　　只需计算基本语句执行次数的数量级，这就意味着只要保证基本语句执行次数的函数中的最高次幂正确即可，可以忽略所有低次幂和最高次幂的系数。这样能够简化算法分析，并且使注意力集中在最重要的一点上：增长率。</a:t>
            </a:r>
          </a:p>
        </p:txBody>
      </p:sp>
    </p:spTree>
    <p:extLst>
      <p:ext uri="{BB962C8B-B14F-4D97-AF65-F5344CB8AC3E}">
        <p14:creationId xmlns:p14="http://schemas.microsoft.com/office/powerpoint/2010/main" val="42214129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0330" y="220886"/>
            <a:ext cx="8136710" cy="6432530"/>
          </a:xfrm>
          <a:prstGeom prst="rect">
            <a:avLst/>
          </a:prstGeom>
        </p:spPr>
        <p:txBody>
          <a:bodyPr wrap="square">
            <a:spAutoFit/>
          </a:bodyPr>
          <a:lstStyle/>
          <a:p>
            <a:endParaRPr lang="zh-CN" altLang="en-US" sz="2000" dirty="0" smtClean="0"/>
          </a:p>
          <a:p>
            <a:r>
              <a:rPr lang="zh-CN" altLang="en-US" sz="2000" dirty="0" smtClean="0"/>
              <a:t>　　</a:t>
            </a:r>
            <a:r>
              <a:rPr lang="en-US" altLang="zh-CN" sz="2000" dirty="0" smtClean="0"/>
              <a:t>⑶ </a:t>
            </a:r>
            <a:r>
              <a:rPr lang="zh-CN" altLang="en-US" sz="2000" dirty="0" smtClean="0"/>
              <a:t>用</a:t>
            </a:r>
            <a:r>
              <a:rPr lang="zh-CN" altLang="en-US" sz="2000" b="1" dirty="0" smtClean="0"/>
              <a:t>大</a:t>
            </a:r>
            <a:r>
              <a:rPr lang="en-US" altLang="zh-CN" sz="2000" b="1" dirty="0" err="1" smtClean="0"/>
              <a:t>Ο</a:t>
            </a:r>
            <a:r>
              <a:rPr lang="zh-CN" altLang="en-US" sz="2000" dirty="0" smtClean="0"/>
              <a:t>记号表示算法的时间性能。</a:t>
            </a:r>
          </a:p>
          <a:p>
            <a:r>
              <a:rPr lang="zh-CN" altLang="en-US" sz="2000" dirty="0" smtClean="0"/>
              <a:t>　　将基本语句执行次数的数量级放入大</a:t>
            </a:r>
            <a:r>
              <a:rPr lang="en-US" altLang="zh-CN" sz="2000" dirty="0" err="1" smtClean="0"/>
              <a:t>Ο</a:t>
            </a:r>
            <a:r>
              <a:rPr lang="zh-CN" altLang="en-US" sz="2000" dirty="0" smtClean="0"/>
              <a:t>记号中。</a:t>
            </a:r>
          </a:p>
          <a:p>
            <a:r>
              <a:rPr lang="zh-CN" altLang="en-US" sz="2000" dirty="0" smtClean="0"/>
              <a:t>　　如果算法中包含嵌套的循环，则基本语句通常是最内层的循环体，如果算法中包含并列的循环，则将并列循环的时间复杂度相加。例如：</a:t>
            </a:r>
          </a:p>
          <a:p>
            <a:endParaRPr lang="zh-CN" altLang="en-US" sz="2000" dirty="0" smtClean="0"/>
          </a:p>
          <a:p>
            <a:r>
              <a:rPr lang="zh-CN" altLang="en-US" sz="2000" dirty="0" smtClean="0"/>
              <a:t>　　</a:t>
            </a:r>
            <a:r>
              <a:rPr lang="en-US" altLang="zh-CN" sz="2000" b="1" dirty="0" smtClean="0"/>
              <a:t>for (</a:t>
            </a:r>
            <a:r>
              <a:rPr lang="en-US" altLang="zh-CN" sz="2000" b="1" dirty="0" err="1" smtClean="0"/>
              <a:t>i</a:t>
            </a:r>
            <a:r>
              <a:rPr lang="en-US" altLang="zh-CN" sz="2000" b="1" dirty="0" smtClean="0"/>
              <a:t>=1; </a:t>
            </a:r>
            <a:r>
              <a:rPr lang="en-US" altLang="zh-CN" sz="2000" b="1" dirty="0" err="1" smtClean="0"/>
              <a:t>i</a:t>
            </a:r>
            <a:r>
              <a:rPr lang="en-US" altLang="zh-CN" sz="2000" b="1" dirty="0" smtClean="0"/>
              <a:t>&lt;=n; </a:t>
            </a:r>
            <a:r>
              <a:rPr lang="en-US" altLang="zh-CN" sz="2000" b="1" dirty="0" err="1" smtClean="0"/>
              <a:t>i</a:t>
            </a:r>
            <a:r>
              <a:rPr lang="en-US" altLang="zh-CN" sz="2000" b="1" dirty="0" smtClean="0"/>
              <a:t>++)</a:t>
            </a:r>
            <a:r>
              <a:rPr lang="zh-CN" altLang="en-US" sz="2000" b="1" dirty="0" smtClean="0"/>
              <a:t>        </a:t>
            </a:r>
            <a:r>
              <a:rPr lang="en-US" altLang="zh-CN" sz="2000" b="1" dirty="0" smtClean="0"/>
              <a:t>//</a:t>
            </a:r>
            <a:r>
              <a:rPr lang="zh-CN" altLang="en-US" sz="2000" b="1" dirty="0" smtClean="0"/>
              <a:t> </a:t>
            </a:r>
            <a:r>
              <a:rPr lang="en-US" altLang="zh-CN" sz="2000" b="1" dirty="0" smtClean="0"/>
              <a:t>O(n)</a:t>
            </a:r>
          </a:p>
          <a:p>
            <a:r>
              <a:rPr lang="zh-CN" altLang="en-US" sz="2000" b="1" dirty="0" smtClean="0"/>
              <a:t>　　</a:t>
            </a:r>
            <a:r>
              <a:rPr lang="en-US" altLang="zh-CN" sz="2000" b="1" dirty="0" smtClean="0"/>
              <a:t>	x++;</a:t>
            </a:r>
          </a:p>
          <a:p>
            <a:r>
              <a:rPr lang="en-US" altLang="zh-CN" sz="2000" b="1" dirty="0" smtClean="0"/>
              <a:t>	</a:t>
            </a:r>
          </a:p>
          <a:p>
            <a:r>
              <a:rPr lang="zh-CN" altLang="en-US" sz="2000" b="1" dirty="0" smtClean="0"/>
              <a:t>　　</a:t>
            </a:r>
            <a:r>
              <a:rPr lang="en-US" altLang="zh-CN" sz="2000" b="1" dirty="0" smtClean="0"/>
              <a:t>for (</a:t>
            </a:r>
            <a:r>
              <a:rPr lang="en-US" altLang="zh-CN" sz="2000" b="1" dirty="0" err="1" smtClean="0"/>
              <a:t>i</a:t>
            </a:r>
            <a:r>
              <a:rPr lang="en-US" altLang="zh-CN" sz="2000" b="1" dirty="0" smtClean="0"/>
              <a:t>=1; </a:t>
            </a:r>
            <a:r>
              <a:rPr lang="en-US" altLang="zh-CN" sz="2000" b="1" dirty="0" err="1" smtClean="0"/>
              <a:t>i</a:t>
            </a:r>
            <a:r>
              <a:rPr lang="en-US" altLang="zh-CN" sz="2000" b="1" dirty="0" smtClean="0"/>
              <a:t>&lt;=n; </a:t>
            </a:r>
            <a:r>
              <a:rPr lang="en-US" altLang="zh-CN" sz="2000" b="1" dirty="0" err="1" smtClean="0"/>
              <a:t>i</a:t>
            </a:r>
            <a:r>
              <a:rPr lang="en-US" altLang="zh-CN" sz="2000" b="1" dirty="0" smtClean="0"/>
              <a:t>++)	//</a:t>
            </a:r>
            <a:r>
              <a:rPr lang="zh-CN" altLang="en-US" sz="2000" b="1" dirty="0" smtClean="0"/>
              <a:t> </a:t>
            </a:r>
            <a:r>
              <a:rPr lang="en-US" altLang="zh-CN" sz="2000" b="1" dirty="0" smtClean="0"/>
              <a:t>O(N^2)</a:t>
            </a:r>
          </a:p>
          <a:p>
            <a:r>
              <a:rPr lang="zh-CN" altLang="en-US" sz="2000" b="1" dirty="0" smtClean="0"/>
              <a:t>　　</a:t>
            </a:r>
            <a:r>
              <a:rPr lang="en-US" altLang="zh-CN" sz="2000" b="1" dirty="0" smtClean="0"/>
              <a:t>for (j=1; j&lt;=n; j++)</a:t>
            </a:r>
          </a:p>
          <a:p>
            <a:r>
              <a:rPr lang="zh-CN" altLang="en-US" sz="2000" b="1" dirty="0" smtClean="0"/>
              <a:t>　　</a:t>
            </a:r>
            <a:r>
              <a:rPr lang="en-US" altLang="zh-CN" sz="2000" b="1" dirty="0" smtClean="0"/>
              <a:t>	x++;</a:t>
            </a:r>
          </a:p>
          <a:p>
            <a:endParaRPr lang="en-US" altLang="zh-CN" sz="2000" dirty="0" smtClean="0"/>
          </a:p>
          <a:p>
            <a:r>
              <a:rPr lang="zh-CN" altLang="en-US" sz="2000" dirty="0" smtClean="0"/>
              <a:t>　　第一个</a:t>
            </a:r>
            <a:r>
              <a:rPr lang="en-US" altLang="zh-CN" sz="2000" dirty="0" smtClean="0"/>
              <a:t>for</a:t>
            </a:r>
            <a:r>
              <a:rPr lang="zh-CN" altLang="en-US" sz="2000" dirty="0" smtClean="0"/>
              <a:t>循环的时间复杂度为</a:t>
            </a:r>
            <a:r>
              <a:rPr lang="en-US" altLang="zh-CN" sz="2000" dirty="0" err="1" smtClean="0"/>
              <a:t>Ο</a:t>
            </a:r>
            <a:r>
              <a:rPr lang="en-US" altLang="zh-CN" sz="2000" dirty="0" smtClean="0"/>
              <a:t>(n)</a:t>
            </a:r>
            <a:r>
              <a:rPr lang="zh-CN" altLang="en-US" sz="2000" dirty="0" smtClean="0"/>
              <a:t>，第二个</a:t>
            </a:r>
            <a:r>
              <a:rPr lang="en-US" altLang="zh-CN" sz="2000" dirty="0" smtClean="0"/>
              <a:t>for</a:t>
            </a:r>
            <a:r>
              <a:rPr lang="zh-CN" altLang="en-US" sz="2000" dirty="0" smtClean="0"/>
              <a:t>循环的时间复杂度为</a:t>
            </a:r>
            <a:r>
              <a:rPr lang="en-US" altLang="zh-CN" sz="2000" dirty="0" err="1" smtClean="0"/>
              <a:t>Ο</a:t>
            </a:r>
            <a:r>
              <a:rPr lang="en-US" altLang="zh-CN" sz="2000" dirty="0" smtClean="0"/>
              <a:t>(n2)</a:t>
            </a:r>
            <a:r>
              <a:rPr lang="zh-CN" altLang="en-US" sz="2000" dirty="0" smtClean="0"/>
              <a:t>，则整个算法的时间复杂度为</a:t>
            </a:r>
            <a:r>
              <a:rPr lang="en-US" altLang="zh-CN" sz="2000" dirty="0" err="1" smtClean="0"/>
              <a:t>Ο</a:t>
            </a:r>
            <a:r>
              <a:rPr lang="en-US" altLang="zh-CN" sz="2000" dirty="0" smtClean="0"/>
              <a:t>(n+n2)=</a:t>
            </a:r>
            <a:r>
              <a:rPr lang="en-US" altLang="zh-CN" sz="2000" dirty="0" err="1" smtClean="0"/>
              <a:t>Ο</a:t>
            </a:r>
            <a:r>
              <a:rPr lang="en-US" altLang="zh-CN" sz="2000" dirty="0" smtClean="0"/>
              <a:t>(n2)</a:t>
            </a:r>
            <a:r>
              <a:rPr lang="zh-CN" altLang="en-US" sz="2000" dirty="0" smtClean="0"/>
              <a:t>。</a:t>
            </a:r>
          </a:p>
          <a:p>
            <a:endParaRPr lang="zh-CN" altLang="en-US" sz="2000" dirty="0" smtClean="0"/>
          </a:p>
          <a:p>
            <a:r>
              <a:rPr lang="zh-CN" altLang="en-US" sz="2000" dirty="0" smtClean="0"/>
              <a:t>　　常见的算法时间复杂度由小到大依次为：</a:t>
            </a:r>
          </a:p>
          <a:p>
            <a:endParaRPr lang="zh-CN" altLang="en-US" sz="2400" dirty="0" smtClean="0"/>
          </a:p>
          <a:p>
            <a:r>
              <a:rPr lang="zh-CN" altLang="en-US" sz="2400" dirty="0" smtClean="0"/>
              <a:t>　　</a:t>
            </a:r>
            <a:r>
              <a:rPr lang="en-US" altLang="zh-CN" sz="2400" dirty="0" err="1" smtClean="0"/>
              <a:t>Ο</a:t>
            </a:r>
            <a:r>
              <a:rPr lang="en-US" altLang="zh-CN" sz="2400" dirty="0" smtClean="0"/>
              <a:t>(1)</a:t>
            </a:r>
            <a:r>
              <a:rPr lang="zh-CN" altLang="en-US" sz="2400" dirty="0" smtClean="0"/>
              <a:t>＜</a:t>
            </a:r>
            <a:r>
              <a:rPr lang="en-US" altLang="zh-CN" sz="2400" dirty="0" err="1" smtClean="0"/>
              <a:t>Ο</a:t>
            </a:r>
            <a:r>
              <a:rPr lang="en-US" altLang="zh-CN" sz="2400" dirty="0" smtClean="0"/>
              <a:t>(log2n)</a:t>
            </a:r>
            <a:r>
              <a:rPr lang="zh-CN" altLang="en-US" sz="2400" dirty="0" smtClean="0"/>
              <a:t>＜</a:t>
            </a:r>
            <a:r>
              <a:rPr lang="en-US" altLang="zh-CN" sz="2400" dirty="0" err="1" smtClean="0"/>
              <a:t>Ο</a:t>
            </a:r>
            <a:r>
              <a:rPr lang="en-US" altLang="zh-CN" sz="2400" dirty="0" smtClean="0"/>
              <a:t>(n)</a:t>
            </a:r>
            <a:r>
              <a:rPr lang="zh-CN" altLang="en-US" sz="2400" dirty="0" smtClean="0"/>
              <a:t>＜</a:t>
            </a:r>
            <a:r>
              <a:rPr lang="en-US" altLang="zh-CN" sz="2400" dirty="0" err="1" smtClean="0"/>
              <a:t>Ο</a:t>
            </a:r>
            <a:r>
              <a:rPr lang="en-US" altLang="zh-CN" sz="2400" dirty="0" smtClean="0"/>
              <a:t>(nlog2n)</a:t>
            </a:r>
            <a:r>
              <a:rPr lang="zh-CN" altLang="en-US" sz="2400" dirty="0" smtClean="0"/>
              <a:t>＜</a:t>
            </a:r>
            <a:r>
              <a:rPr lang="en-US" altLang="zh-CN" sz="2400" dirty="0" err="1" smtClean="0"/>
              <a:t>Ο</a:t>
            </a:r>
            <a:r>
              <a:rPr lang="en-US" altLang="zh-CN" sz="2400" dirty="0" smtClean="0"/>
              <a:t>(n2)</a:t>
            </a:r>
            <a:r>
              <a:rPr lang="zh-CN" altLang="en-US" sz="2400" dirty="0" smtClean="0"/>
              <a:t>＜</a:t>
            </a:r>
            <a:r>
              <a:rPr lang="en-US" altLang="zh-CN" sz="2400" dirty="0" err="1" smtClean="0"/>
              <a:t>Ο</a:t>
            </a:r>
            <a:r>
              <a:rPr lang="en-US" altLang="zh-CN" sz="2400" dirty="0" smtClean="0"/>
              <a:t>(n3)</a:t>
            </a:r>
            <a:r>
              <a:rPr lang="zh-CN" altLang="en-US" sz="2400" dirty="0" smtClean="0"/>
              <a:t>＜</a:t>
            </a:r>
            <a:r>
              <a:rPr lang="en-US" altLang="zh-CN" sz="2400" dirty="0" smtClean="0"/>
              <a:t>…</a:t>
            </a:r>
            <a:r>
              <a:rPr lang="zh-CN" altLang="en-US" sz="2400" dirty="0" smtClean="0"/>
              <a:t>＜</a:t>
            </a:r>
            <a:r>
              <a:rPr lang="en-US" altLang="zh-CN" sz="2400" dirty="0" err="1" smtClean="0"/>
              <a:t>Ο</a:t>
            </a:r>
            <a:r>
              <a:rPr lang="en-US" altLang="zh-CN" sz="2400" dirty="0" smtClean="0"/>
              <a:t>(2n)</a:t>
            </a:r>
            <a:r>
              <a:rPr lang="zh-CN" altLang="en-US" sz="2400" dirty="0" smtClean="0"/>
              <a:t>＜</a:t>
            </a:r>
            <a:r>
              <a:rPr lang="en-US" altLang="zh-CN" sz="2400" dirty="0" err="1" smtClean="0"/>
              <a:t>Ο</a:t>
            </a:r>
            <a:r>
              <a:rPr lang="en-US" altLang="zh-CN" sz="2400" dirty="0" smtClean="0"/>
              <a:t>(n!)</a:t>
            </a:r>
            <a:endParaRPr lang="zh-CN" altLang="en-US" sz="2400" dirty="0"/>
          </a:p>
        </p:txBody>
      </p:sp>
    </p:spTree>
    <p:extLst>
      <p:ext uri="{BB962C8B-B14F-4D97-AF65-F5344CB8AC3E}">
        <p14:creationId xmlns:p14="http://schemas.microsoft.com/office/powerpoint/2010/main" val="14436150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68574" y="1442552"/>
            <a:ext cx="184666" cy="369332"/>
          </a:xfrm>
          <a:prstGeom prst="rect">
            <a:avLst/>
          </a:prstGeom>
          <a:noFill/>
        </p:spPr>
        <p:txBody>
          <a:bodyPr wrap="none" rtlCol="0">
            <a:spAutoFit/>
          </a:bodyPr>
          <a:lstStyle/>
          <a:p>
            <a:endParaRPr kumimoji="1" lang="zh-CN" altLang="en-US" dirty="0"/>
          </a:p>
        </p:txBody>
      </p:sp>
      <p:pic>
        <p:nvPicPr>
          <p:cNvPr id="5" name="图片 4"/>
          <p:cNvPicPr>
            <a:picLocks noChangeAspect="1"/>
          </p:cNvPicPr>
          <p:nvPr/>
        </p:nvPicPr>
        <p:blipFill>
          <a:blip r:embed="rId2"/>
          <a:stretch>
            <a:fillRect/>
          </a:stretch>
        </p:blipFill>
        <p:spPr>
          <a:xfrm>
            <a:off x="0" y="0"/>
            <a:ext cx="9174628" cy="6858000"/>
          </a:xfrm>
          <a:prstGeom prst="rect">
            <a:avLst/>
          </a:prstGeom>
        </p:spPr>
      </p:pic>
    </p:spTree>
    <p:extLst>
      <p:ext uri="{BB962C8B-B14F-4D97-AF65-F5344CB8AC3E}">
        <p14:creationId xmlns:p14="http://schemas.microsoft.com/office/powerpoint/2010/main" val="2281794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 y="-1"/>
            <a:ext cx="9171715" cy="6858001"/>
          </a:xfrm>
          <a:prstGeom prst="rect">
            <a:avLst/>
          </a:prstGeom>
        </p:spPr>
      </p:pic>
    </p:spTree>
    <p:extLst>
      <p:ext uri="{BB962C8B-B14F-4D97-AF65-F5344CB8AC3E}">
        <p14:creationId xmlns:p14="http://schemas.microsoft.com/office/powerpoint/2010/main" val="8372806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1018" y="160747"/>
            <a:ext cx="5349024" cy="6555641"/>
          </a:xfrm>
          <a:prstGeom prst="rect">
            <a:avLst/>
          </a:prstGeom>
        </p:spPr>
        <p:txBody>
          <a:bodyPr wrap="square">
            <a:spAutoFit/>
          </a:bodyPr>
          <a:lstStyle/>
          <a:p>
            <a:r>
              <a:rPr lang="en-US" altLang="zh-CN" sz="2000" dirty="0" err="1" smtClean="0"/>
              <a:t>int</a:t>
            </a:r>
            <a:r>
              <a:rPr lang="en-US" altLang="zh-CN" sz="2000" dirty="0" smtClean="0"/>
              <a:t> </a:t>
            </a:r>
            <a:r>
              <a:rPr lang="en-US" altLang="zh-CN" sz="2000" dirty="0" err="1" smtClean="0"/>
              <a:t>func</a:t>
            </a:r>
            <a:r>
              <a:rPr lang="en-US" altLang="zh-CN" sz="2000" dirty="0" smtClean="0"/>
              <a:t>(</a:t>
            </a:r>
            <a:r>
              <a:rPr lang="en-US" altLang="zh-CN" sz="2000" dirty="0" err="1"/>
              <a:t>int</a:t>
            </a:r>
            <a:r>
              <a:rPr lang="en-US" altLang="zh-CN" sz="2000" dirty="0"/>
              <a:t> *array, </a:t>
            </a:r>
            <a:r>
              <a:rPr lang="en-US" altLang="zh-CN" sz="2000" dirty="0" err="1"/>
              <a:t>int</a:t>
            </a:r>
            <a:r>
              <a:rPr lang="en-US" altLang="zh-CN" sz="2000" dirty="0"/>
              <a:t> </a:t>
            </a:r>
            <a:r>
              <a:rPr lang="en-US" altLang="zh-CN" sz="2000" dirty="0" err="1"/>
              <a:t>aSize</a:t>
            </a:r>
            <a:r>
              <a:rPr lang="en-US" altLang="zh-CN" sz="2000" dirty="0"/>
              <a:t>, </a:t>
            </a:r>
            <a:r>
              <a:rPr lang="en-US" altLang="zh-CN" sz="2000" dirty="0" err="1"/>
              <a:t>int</a:t>
            </a:r>
            <a:r>
              <a:rPr lang="en-US" altLang="zh-CN" sz="2000" dirty="0"/>
              <a:t> key)</a:t>
            </a:r>
          </a:p>
          <a:p>
            <a:r>
              <a:rPr lang="en-US" altLang="zh-CN" sz="2000" dirty="0"/>
              <a:t>{</a:t>
            </a:r>
          </a:p>
          <a:p>
            <a:r>
              <a:rPr lang="en-US" altLang="zh-CN" sz="2000" dirty="0"/>
              <a:t>    if ( array == NULL || </a:t>
            </a:r>
            <a:r>
              <a:rPr lang="en-US" altLang="zh-CN" sz="2000" dirty="0" err="1"/>
              <a:t>aSize</a:t>
            </a:r>
            <a:r>
              <a:rPr lang="en-US" altLang="zh-CN" sz="2000" dirty="0"/>
              <a:t> == 0 )</a:t>
            </a:r>
          </a:p>
          <a:p>
            <a:r>
              <a:rPr lang="en-US" altLang="zh-CN" sz="2000" dirty="0"/>
              <a:t>        return -1;</a:t>
            </a:r>
          </a:p>
          <a:p>
            <a:r>
              <a:rPr lang="en-US" altLang="zh-CN" sz="2000" dirty="0"/>
              <a:t>    </a:t>
            </a:r>
            <a:r>
              <a:rPr lang="en-US" altLang="zh-CN" sz="2000" dirty="0" err="1"/>
              <a:t>int</a:t>
            </a:r>
            <a:r>
              <a:rPr lang="en-US" altLang="zh-CN" sz="2000" dirty="0"/>
              <a:t> low = 0;</a:t>
            </a:r>
          </a:p>
          <a:p>
            <a:r>
              <a:rPr lang="en-US" altLang="zh-CN" sz="2000" dirty="0"/>
              <a:t>    </a:t>
            </a:r>
            <a:r>
              <a:rPr lang="en-US" altLang="zh-CN" sz="2000" dirty="0" err="1"/>
              <a:t>int</a:t>
            </a:r>
            <a:r>
              <a:rPr lang="en-US" altLang="zh-CN" sz="2000" dirty="0"/>
              <a:t> high = </a:t>
            </a:r>
            <a:r>
              <a:rPr lang="en-US" altLang="zh-CN" sz="2000" dirty="0" err="1"/>
              <a:t>aSize</a:t>
            </a:r>
            <a:r>
              <a:rPr lang="en-US" altLang="zh-CN" sz="2000" dirty="0"/>
              <a:t> - 1;</a:t>
            </a:r>
          </a:p>
          <a:p>
            <a:r>
              <a:rPr lang="en-US" altLang="zh-CN" sz="2000" dirty="0"/>
              <a:t>    </a:t>
            </a:r>
            <a:r>
              <a:rPr lang="en-US" altLang="zh-CN" sz="2000" dirty="0" err="1"/>
              <a:t>int</a:t>
            </a:r>
            <a:r>
              <a:rPr lang="en-US" altLang="zh-CN" sz="2000" dirty="0"/>
              <a:t> mid = 0;</a:t>
            </a:r>
          </a:p>
          <a:p>
            <a:endParaRPr lang="en-US" altLang="zh-CN" sz="2000" dirty="0"/>
          </a:p>
          <a:p>
            <a:r>
              <a:rPr lang="en-US" altLang="zh-CN" sz="2000" dirty="0"/>
              <a:t>    while ( low &lt;= high )</a:t>
            </a:r>
          </a:p>
          <a:p>
            <a:r>
              <a:rPr lang="en-US" altLang="zh-CN" sz="2000" dirty="0"/>
              <a:t>    {</a:t>
            </a:r>
          </a:p>
          <a:p>
            <a:r>
              <a:rPr lang="en-US" altLang="zh-CN" sz="2000" dirty="0"/>
              <a:t>        mid = (low + high )/2;</a:t>
            </a:r>
          </a:p>
          <a:p>
            <a:r>
              <a:rPr lang="en-US" altLang="zh-CN" sz="2000" dirty="0"/>
              <a:t>        </a:t>
            </a:r>
          </a:p>
          <a:p>
            <a:r>
              <a:rPr lang="en-US" altLang="zh-CN" sz="2000" dirty="0"/>
              <a:t>        if ( array[mid] &lt; key)</a:t>
            </a:r>
          </a:p>
          <a:p>
            <a:r>
              <a:rPr lang="en-US" altLang="zh-CN" sz="2000" dirty="0"/>
              <a:t>            low = mid + 1;</a:t>
            </a:r>
          </a:p>
          <a:p>
            <a:r>
              <a:rPr lang="en-US" altLang="zh-CN" sz="2000" dirty="0"/>
              <a:t>        else if ( array[mid] &gt; key )   </a:t>
            </a:r>
          </a:p>
          <a:p>
            <a:r>
              <a:rPr lang="en-US" altLang="zh-CN" sz="2000" dirty="0"/>
              <a:t>            high = mid - 1;</a:t>
            </a:r>
          </a:p>
          <a:p>
            <a:r>
              <a:rPr lang="en-US" altLang="zh-CN" sz="2000" dirty="0"/>
              <a:t>        else</a:t>
            </a:r>
          </a:p>
          <a:p>
            <a:r>
              <a:rPr lang="en-US" altLang="zh-CN" sz="2000" dirty="0"/>
              <a:t>            return mid;</a:t>
            </a:r>
          </a:p>
          <a:p>
            <a:r>
              <a:rPr lang="en-US" altLang="zh-CN" sz="2000" dirty="0"/>
              <a:t>    }</a:t>
            </a:r>
          </a:p>
          <a:p>
            <a:r>
              <a:rPr lang="en-US" altLang="zh-CN" sz="2000" dirty="0"/>
              <a:t>    return -1;</a:t>
            </a:r>
          </a:p>
          <a:p>
            <a:r>
              <a:rPr lang="en-US" altLang="zh-CN" sz="2000" dirty="0"/>
              <a:t>}</a:t>
            </a:r>
            <a:endParaRPr lang="zh-CN" altLang="en-US" sz="2000" dirty="0"/>
          </a:p>
        </p:txBody>
      </p:sp>
    </p:spTree>
    <p:extLst>
      <p:ext uri="{BB962C8B-B14F-4D97-AF65-F5344CB8AC3E}">
        <p14:creationId xmlns:p14="http://schemas.microsoft.com/office/powerpoint/2010/main" val="2003366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25852" y="320127"/>
            <a:ext cx="6117232" cy="6124754"/>
          </a:xfrm>
          <a:prstGeom prst="rect">
            <a:avLst/>
          </a:prstGeom>
        </p:spPr>
        <p:txBody>
          <a:bodyPr wrap="square">
            <a:spAutoFit/>
          </a:bodyPr>
          <a:lstStyle/>
          <a:p>
            <a:r>
              <a:rPr lang="en-US" altLang="zh-CN" sz="2800" dirty="0" err="1"/>
              <a:t>i</a:t>
            </a:r>
            <a:r>
              <a:rPr lang="en-US" altLang="zh-CN" sz="2800" dirty="0" err="1" smtClean="0"/>
              <a:t>nt</a:t>
            </a:r>
            <a:r>
              <a:rPr lang="zh-CN" altLang="en-US" sz="2800" dirty="0" smtClean="0"/>
              <a:t> </a:t>
            </a:r>
            <a:r>
              <a:rPr lang="en-US" altLang="zh-CN" sz="2800" dirty="0" err="1" smtClean="0"/>
              <a:t>dfs</a:t>
            </a:r>
            <a:r>
              <a:rPr lang="en-US" altLang="zh-CN" sz="2800" dirty="0" smtClean="0"/>
              <a:t>(</a:t>
            </a:r>
            <a:r>
              <a:rPr lang="en-US" altLang="zh-CN" sz="2800" dirty="0" err="1"/>
              <a:t>int</a:t>
            </a:r>
            <a:r>
              <a:rPr lang="en-US" altLang="zh-CN" sz="2800" dirty="0"/>
              <a:t> *array, </a:t>
            </a:r>
            <a:r>
              <a:rPr lang="en-US" altLang="zh-CN" sz="2800" dirty="0" err="1"/>
              <a:t>int</a:t>
            </a:r>
            <a:r>
              <a:rPr lang="en-US" altLang="zh-CN" sz="2800" dirty="0"/>
              <a:t> low, </a:t>
            </a:r>
            <a:r>
              <a:rPr lang="en-US" altLang="zh-CN" sz="2800" dirty="0" err="1"/>
              <a:t>int</a:t>
            </a:r>
            <a:r>
              <a:rPr lang="en-US" altLang="zh-CN" sz="2800" dirty="0"/>
              <a:t> high, </a:t>
            </a:r>
            <a:r>
              <a:rPr lang="en-US" altLang="zh-CN" sz="2800" dirty="0" err="1"/>
              <a:t>int</a:t>
            </a:r>
            <a:r>
              <a:rPr lang="en-US" altLang="zh-CN" sz="2800" dirty="0"/>
              <a:t> key)</a:t>
            </a:r>
          </a:p>
          <a:p>
            <a:r>
              <a:rPr lang="en-US" altLang="zh-CN" sz="2800" dirty="0"/>
              <a:t>{</a:t>
            </a:r>
          </a:p>
          <a:p>
            <a:r>
              <a:rPr lang="en-US" altLang="zh-CN" sz="2800" dirty="0"/>
              <a:t>    if ( low &gt; high )</a:t>
            </a:r>
          </a:p>
          <a:p>
            <a:r>
              <a:rPr lang="en-US" altLang="zh-CN" sz="2800" dirty="0"/>
              <a:t>        return -1;</a:t>
            </a:r>
          </a:p>
          <a:p>
            <a:r>
              <a:rPr lang="en-US" altLang="zh-CN" sz="2800" dirty="0"/>
              <a:t>    </a:t>
            </a:r>
            <a:r>
              <a:rPr lang="en-US" altLang="zh-CN" sz="2800" dirty="0" err="1"/>
              <a:t>int</a:t>
            </a:r>
            <a:r>
              <a:rPr lang="en-US" altLang="zh-CN" sz="2800" dirty="0"/>
              <a:t> mid = ( low + high )/2;</a:t>
            </a:r>
          </a:p>
          <a:p>
            <a:r>
              <a:rPr lang="en-US" altLang="zh-CN" sz="2800" dirty="0"/>
              <a:t>    </a:t>
            </a:r>
          </a:p>
          <a:p>
            <a:r>
              <a:rPr lang="en-US" altLang="zh-CN" sz="2800" dirty="0"/>
              <a:t>    if ( array[mid] == key )</a:t>
            </a:r>
          </a:p>
          <a:p>
            <a:r>
              <a:rPr lang="en-US" altLang="zh-CN" sz="2800" dirty="0"/>
              <a:t>        return mid;</a:t>
            </a:r>
          </a:p>
          <a:p>
            <a:r>
              <a:rPr lang="en-US" altLang="zh-CN" sz="2800" dirty="0"/>
              <a:t>    else if ( array[mid] &lt; key )</a:t>
            </a:r>
          </a:p>
          <a:p>
            <a:r>
              <a:rPr lang="en-US" altLang="zh-CN" sz="2800" dirty="0"/>
              <a:t>        return </a:t>
            </a:r>
            <a:r>
              <a:rPr lang="en-US" altLang="zh-CN" sz="2800" dirty="0" err="1" smtClean="0"/>
              <a:t>dfs</a:t>
            </a:r>
            <a:r>
              <a:rPr lang="en-US" altLang="zh-CN" sz="2800" dirty="0" smtClean="0"/>
              <a:t>(</a:t>
            </a:r>
            <a:r>
              <a:rPr lang="en-US" altLang="zh-CN" sz="2800" dirty="0"/>
              <a:t>array, mid+1, high, key);</a:t>
            </a:r>
          </a:p>
          <a:p>
            <a:r>
              <a:rPr lang="en-US" altLang="zh-CN" sz="2800" dirty="0"/>
              <a:t>    else</a:t>
            </a:r>
          </a:p>
          <a:p>
            <a:r>
              <a:rPr lang="en-US" altLang="zh-CN" sz="2800" dirty="0"/>
              <a:t>        return </a:t>
            </a:r>
            <a:r>
              <a:rPr lang="en-US" altLang="zh-CN" sz="2800" dirty="0" err="1" smtClean="0"/>
              <a:t>dfs</a:t>
            </a:r>
            <a:r>
              <a:rPr lang="en-US" altLang="zh-CN" sz="2800" dirty="0" smtClean="0"/>
              <a:t>(array</a:t>
            </a:r>
            <a:r>
              <a:rPr lang="en-US" altLang="zh-CN" sz="2800" dirty="0"/>
              <a:t>, low, mid-1, key);</a:t>
            </a:r>
          </a:p>
          <a:p>
            <a:r>
              <a:rPr lang="en-US" altLang="zh-CN" sz="2800" dirty="0"/>
              <a:t>}</a:t>
            </a:r>
            <a:endParaRPr lang="zh-CN" altLang="en-US" sz="2800" dirty="0"/>
          </a:p>
        </p:txBody>
      </p:sp>
    </p:spTree>
    <p:extLst>
      <p:ext uri="{BB962C8B-B14F-4D97-AF65-F5344CB8AC3E}">
        <p14:creationId xmlns:p14="http://schemas.microsoft.com/office/powerpoint/2010/main" val="4981766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611515"/>
            <a:ext cx="9130429" cy="5754527"/>
          </a:xfrm>
          <a:prstGeom prst="rect">
            <a:avLst/>
          </a:prstGeom>
        </p:spPr>
      </p:pic>
    </p:spTree>
    <p:extLst>
      <p:ext uri="{BB962C8B-B14F-4D97-AF65-F5344CB8AC3E}">
        <p14:creationId xmlns:p14="http://schemas.microsoft.com/office/powerpoint/2010/main" val="20897319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TotalTime>
  <Words>232</Words>
  <Application>Microsoft Macintosh PowerPoint</Application>
  <PresentationFormat>全屏显示(4:3)</PresentationFormat>
  <Paragraphs>88</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基础知识              ——About ACM-ICPC</vt:lpstr>
      <vt:lpstr>复杂度计算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数据范围</vt:lpstr>
      <vt:lpstr>       当程序输入输出或是中间结果的值超过 long long 的范围的时候，怎么办？    E.g. 要求输入两个非常大的整数，输出相加后的结果。整数的长度可能上百上千甚至万。  Input  18745634875634234232342341325 33333333333333333333333333333  Output  ？</vt:lpstr>
      <vt:lpstr>大数</vt:lpstr>
      <vt:lpstr>建议课后自己多了解下大数的性质及操作（i.e. 加减乘除模运算）</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复杂度计算</dc:title>
  <dc:creator>许</dc:creator>
  <cp:lastModifiedBy>许</cp:lastModifiedBy>
  <cp:revision>10</cp:revision>
  <dcterms:created xsi:type="dcterms:W3CDTF">2015-07-28T14:49:34Z</dcterms:created>
  <dcterms:modified xsi:type="dcterms:W3CDTF">2015-07-29T00:07:55Z</dcterms:modified>
</cp:coreProperties>
</file>