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7"/>
  </p:notesMasterIdLst>
  <p:sldIdLst>
    <p:sldId id="256" r:id="rId3"/>
    <p:sldId id="257" r:id="rId4"/>
    <p:sldId id="319" r:id="rId5"/>
    <p:sldId id="379" r:id="rId6"/>
    <p:sldId id="380" r:id="rId7"/>
    <p:sldId id="381" r:id="rId8"/>
    <p:sldId id="382" r:id="rId9"/>
    <p:sldId id="406" r:id="rId10"/>
    <p:sldId id="407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405" r:id="rId27"/>
    <p:sldId id="327" r:id="rId28"/>
    <p:sldId id="408" r:id="rId29"/>
    <p:sldId id="409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20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60" r:id="rId61"/>
    <p:sldId id="361" r:id="rId62"/>
    <p:sldId id="362" r:id="rId63"/>
    <p:sldId id="321" r:id="rId64"/>
    <p:sldId id="322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23" r:id="rId82"/>
    <p:sldId id="410" r:id="rId83"/>
    <p:sldId id="259" r:id="rId84"/>
    <p:sldId id="260" r:id="rId85"/>
    <p:sldId id="261" r:id="rId86"/>
    <p:sldId id="262" r:id="rId87"/>
    <p:sldId id="263" r:id="rId88"/>
    <p:sldId id="265" r:id="rId89"/>
    <p:sldId id="266" r:id="rId90"/>
    <p:sldId id="267" r:id="rId91"/>
    <p:sldId id="268" r:id="rId92"/>
    <p:sldId id="269" r:id="rId93"/>
    <p:sldId id="271" r:id="rId94"/>
    <p:sldId id="297" r:id="rId95"/>
    <p:sldId id="272" r:id="rId96"/>
    <p:sldId id="273" r:id="rId97"/>
    <p:sldId id="275" r:id="rId98"/>
    <p:sldId id="299" r:id="rId99"/>
    <p:sldId id="274" r:id="rId100"/>
    <p:sldId id="276" r:id="rId101"/>
    <p:sldId id="277" r:id="rId102"/>
    <p:sldId id="278" r:id="rId103"/>
    <p:sldId id="279" r:id="rId104"/>
    <p:sldId id="301" r:id="rId105"/>
    <p:sldId id="280" r:id="rId106"/>
    <p:sldId id="283" r:id="rId107"/>
    <p:sldId id="302" r:id="rId108"/>
    <p:sldId id="303" r:id="rId109"/>
    <p:sldId id="311" r:id="rId110"/>
    <p:sldId id="312" r:id="rId111"/>
    <p:sldId id="313" r:id="rId112"/>
    <p:sldId id="310" r:id="rId113"/>
    <p:sldId id="316" r:id="rId114"/>
    <p:sldId id="291" r:id="rId115"/>
    <p:sldId id="294" r:id="rId116"/>
    <p:sldId id="295" r:id="rId117"/>
    <p:sldId id="296" r:id="rId118"/>
    <p:sldId id="304" r:id="rId119"/>
    <p:sldId id="305" r:id="rId120"/>
    <p:sldId id="306" r:id="rId121"/>
    <p:sldId id="317" r:id="rId122"/>
    <p:sldId id="307" r:id="rId123"/>
    <p:sldId id="309" r:id="rId124"/>
    <p:sldId id="318" r:id="rId125"/>
    <p:sldId id="258" r:id="rId126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2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E0720-7982-4612-A9F1-CDBEC72B4150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A3418-D155-43DE-B657-079E8497F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6762" cy="3432175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41295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82135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22962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91946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91303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28224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66698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10121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59404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74659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52355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91946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A3418-D155-43DE-B657-079E8497FDE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52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548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6762" cy="343217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887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8665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3460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8486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6172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9591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0879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79640" y="3983400"/>
            <a:ext cx="741636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88016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7964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2" name="图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1951560" y="161892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1951560" y="161892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761CF-9763-44B8-9001-2A1F19E39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78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79640" y="1619280"/>
            <a:ext cx="74163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79640" y="539640"/>
            <a:ext cx="5184360" cy="2935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079640" y="1619280"/>
            <a:ext cx="74163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07964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88016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79640" y="3983400"/>
            <a:ext cx="741636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079640" y="3983400"/>
            <a:ext cx="741636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88016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07964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4" name="图片 83"/>
          <p:cNvPicPr/>
          <p:nvPr/>
        </p:nvPicPr>
        <p:blipFill>
          <a:blip r:embed="rId2"/>
          <a:stretch>
            <a:fillRect/>
          </a:stretch>
        </p:blipFill>
        <p:spPr>
          <a:xfrm>
            <a:off x="1951560" y="161892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5" name="图片 84"/>
          <p:cNvPicPr/>
          <p:nvPr/>
        </p:nvPicPr>
        <p:blipFill>
          <a:blip r:embed="rId2"/>
          <a:stretch>
            <a:fillRect/>
          </a:stretch>
        </p:blipFill>
        <p:spPr>
          <a:xfrm>
            <a:off x="1951560" y="161892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79640" y="539640"/>
            <a:ext cx="5184360" cy="2935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07964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88016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79640" y="3983400"/>
            <a:ext cx="741636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/>
          <p:nvPr/>
        </p:nvPicPr>
        <p:blipFill>
          <a:blip r:embed="rId15"/>
          <a:stretch>
            <a:fillRect/>
          </a:stretch>
        </p:blipFill>
        <p:spPr>
          <a:xfrm>
            <a:off x="6478560" y="179280"/>
            <a:ext cx="2382480" cy="2339640"/>
          </a:xfrm>
          <a:prstGeom prst="rect">
            <a:avLst/>
          </a:prstGeom>
          <a:ln>
            <a:noFill/>
          </a:ln>
        </p:spPr>
      </p:pic>
      <p:sp>
        <p:nvSpPr>
          <p:cNvPr id="11" name="Line 1"/>
          <p:cNvSpPr/>
          <p:nvPr/>
        </p:nvSpPr>
        <p:spPr>
          <a:xfrm>
            <a:off x="718920" y="358560"/>
            <a:ext cx="1800" cy="5832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" name="Line 2"/>
          <p:cNvSpPr/>
          <p:nvPr/>
        </p:nvSpPr>
        <p:spPr>
          <a:xfrm>
            <a:off x="179280" y="1403280"/>
            <a:ext cx="6121440" cy="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3" name="CustomShape 3"/>
          <p:cNvSpPr/>
          <p:nvPr/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幼圆"/>
              </a:rPr>
              <a:t>Beijing Jiaotong U.
ACM / ICPC</a:t>
            </a:r>
            <a:endParaRPr/>
          </a:p>
        </p:txBody>
      </p:sp>
      <p:pic>
        <p:nvPicPr>
          <p:cNvPr id="4" name="Picture 6"/>
          <p:cNvPicPr/>
          <p:nvPr/>
        </p:nvPicPr>
        <p:blipFill>
          <a:blip r:embed="rId15"/>
          <a:stretch>
            <a:fillRect/>
          </a:stretch>
        </p:blipFill>
        <p:spPr>
          <a:xfrm>
            <a:off x="6478560" y="179280"/>
            <a:ext cx="2382480" cy="2339640"/>
          </a:xfrm>
          <a:prstGeom prst="rect">
            <a:avLst/>
          </a:prstGeom>
          <a:ln>
            <a:noFill/>
          </a:ln>
        </p:spPr>
      </p:pic>
      <p:pic>
        <p:nvPicPr>
          <p:cNvPr id="5" name="Picture 7"/>
          <p:cNvPicPr/>
          <p:nvPr/>
        </p:nvPicPr>
        <p:blipFill>
          <a:blip r:embed="rId16"/>
          <a:stretch>
            <a:fillRect/>
          </a:stretch>
        </p:blipFill>
        <p:spPr>
          <a:xfrm>
            <a:off x="358920" y="179280"/>
            <a:ext cx="1618920" cy="161892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2800" b="1">
                <a:solidFill>
                  <a:srgbClr val="6600CC"/>
                </a:solidFill>
                <a:latin typeface="Arial"/>
                <a:ea typeface="微软雅黑"/>
              </a:rPr>
              <a:t>单击鼠标编辑标题文字格式单击此处编辑母版标题样式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PlaceHolder 6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幼圆"/>
              </a:rPr>
              <a:t>Beijing Jiaotong U.
ACM / ICPC</a:t>
            </a:r>
            <a:endParaRPr/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CN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第七大纲级别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6478560" y="179280"/>
            <a:ext cx="2382480" cy="233964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718920" y="358560"/>
            <a:ext cx="1800" cy="5832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6" name="Line 2"/>
          <p:cNvSpPr/>
          <p:nvPr/>
        </p:nvSpPr>
        <p:spPr>
          <a:xfrm>
            <a:off x="179280" y="1403280"/>
            <a:ext cx="6121440" cy="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47" name="CustomShape 3"/>
          <p:cNvSpPr/>
          <p:nvPr/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幼圆"/>
              </a:rPr>
              <a:t>Beijing Jiaotong U.
ACM / ICPC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2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2800" b="1">
                <a:solidFill>
                  <a:srgbClr val="6600CC"/>
                </a:solidFill>
                <a:latin typeface="Arial"/>
                <a:ea typeface="微软雅黑"/>
              </a:rPr>
              <a:t>单击鼠标编辑标题文字格式单击此处编辑母版标题样式</a:t>
            </a:r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zh-CN" sz="3200">
                <a:solidFill>
                  <a:srgbClr val="3333CC"/>
                </a:solidFill>
                <a:latin typeface="Arial"/>
                <a:ea typeface="华文新魏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>
                <a:solidFill>
                  <a:srgbClr val="3333CC"/>
                </a:solidFill>
                <a:latin typeface="Arial"/>
                <a:ea typeface="华文新魏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3200">
                <a:solidFill>
                  <a:srgbClr val="3333CC"/>
                </a:solidFill>
                <a:latin typeface="Arial"/>
                <a:ea typeface="华文新魏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3200">
                <a:solidFill>
                  <a:srgbClr val="3333CC"/>
                </a:solidFill>
                <a:latin typeface="Arial"/>
                <a:ea typeface="华文新魏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3200">
                <a:solidFill>
                  <a:srgbClr val="3333CC"/>
                </a:solidFill>
                <a:latin typeface="Arial"/>
                <a:ea typeface="华文新魏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3200">
                <a:solidFill>
                  <a:srgbClr val="3333CC"/>
                </a:solidFill>
                <a:latin typeface="Arial"/>
                <a:ea typeface="华文新魏"/>
              </a:rPr>
              <a:t>第六大纲级别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zh-CN" sz="3200">
                <a:solidFill>
                  <a:srgbClr val="3333CC"/>
                </a:solidFill>
                <a:latin typeface="Arial"/>
                <a:ea typeface="华文新魏"/>
              </a:rPr>
              <a:t>第七大纲级别单击此处编辑母版文本样式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zh-CN" sz="2800">
                <a:solidFill>
                  <a:srgbClr val="3333CC"/>
                </a:solidFill>
                <a:latin typeface="Arial"/>
                <a:ea typeface="华文新魏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zh-CN" sz="2400">
                <a:solidFill>
                  <a:srgbClr val="3333CC"/>
                </a:solidFill>
                <a:latin typeface="Arial"/>
                <a:ea typeface="华文新魏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zh-CN" sz="2000">
                <a:solidFill>
                  <a:srgbClr val="3333CC"/>
                </a:solidFill>
                <a:latin typeface="Arial"/>
                <a:ea typeface="华文新魏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zh-CN" sz="2000">
                <a:solidFill>
                  <a:srgbClr val="3333CC"/>
                </a:solidFill>
                <a:latin typeface="Arial"/>
                <a:ea typeface="华文新魏"/>
              </a:rPr>
              <a:t>第五级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6156360" y="6237360"/>
            <a:ext cx="273492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2457" TargetMode="Externa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://zhixing.bjtu.edu.cn/thread-779967-1-1.html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quartz/ACM/tree/master/Template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utianqi.com/?p=1359" TargetMode="Externa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adrastos/article/details/9093779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pblog.com/mythit/archive/2009/04/21/80633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755576" y="2492896"/>
            <a:ext cx="7772400" cy="14344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字符串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4294967295"/>
          </p:nvPr>
        </p:nvSpPr>
        <p:spPr>
          <a:xfrm>
            <a:off x="1331640" y="4636606"/>
            <a:ext cx="8352928" cy="72008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			         By [BJTU]</a:t>
            </a:r>
            <a:r>
              <a:rPr lang="en-US" altLang="zh-CN" dirty="0" err="1" smtClean="0"/>
              <a:t>Lquartz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7980" y="1701613"/>
            <a:ext cx="5184360" cy="633240"/>
          </a:xfrm>
          <a:prstGeom prst="rect">
            <a:avLst/>
          </a:prstGeom>
        </p:spPr>
        <p:txBody>
          <a:bodyPr lIns="91440" tIns="45720" rIns="91440" bIns="45720" anchor="b"/>
          <a:lstStyle/>
          <a:p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字符串匹配问题</a:t>
            </a:r>
            <a:endParaRPr lang="en-US" altLang="zh-CN" sz="2400" b="1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type="body" idx="4294967295"/>
          </p:nvPr>
        </p:nvSpPr>
        <p:spPr>
          <a:xfrm>
            <a:off x="971600" y="2636464"/>
            <a:ext cx="8064500" cy="4752975"/>
          </a:xfrm>
          <a:prstGeom prst="rect">
            <a:avLst/>
          </a:prstGeom>
        </p:spPr>
        <p:txBody>
          <a:bodyPr lIns="91440" tIns="45720" rIns="91440" bIns="45720"/>
          <a:lstStyle/>
          <a:p>
            <a:pPr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给你两个字符串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Comic Sans MS" panose="030F0702030302020204" pitchFamily="66" charset="0"/>
                <a:ea typeface="微软雅黑" panose="020B0503020204020204" pitchFamily="34" charset="-122"/>
              </a:rPr>
              <a:t>bacbab</a:t>
            </a:r>
            <a:r>
              <a:rPr lang="en-US" altLang="zh-CN" sz="2000" dirty="0" err="1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ababaca</a:t>
            </a:r>
            <a:r>
              <a:rPr lang="en-US" altLang="zh-CN" sz="2000" dirty="0" err="1">
                <a:latin typeface="Comic Sans MS" panose="030F0702030302020204" pitchFamily="66" charset="0"/>
                <a:ea typeface="微软雅黑" panose="020B0503020204020204" pitchFamily="34" charset="-122"/>
              </a:rPr>
              <a:t>bab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ababaca</a:t>
            </a:r>
            <a:endParaRPr lang="en-US" altLang="zh-CN" sz="2000" dirty="0" smtClean="0">
              <a:solidFill>
                <a:srgbClr val="FF0000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问题：在字符串</a:t>
            </a:r>
            <a:r>
              <a:rPr lang="en-US" altLang="zh-CN" sz="2000" dirty="0" smtClean="0">
                <a:latin typeface="Comic Sans MS" panose="030F0702030302020204" pitchFamily="66" charset="0"/>
                <a:ea typeface="微软雅黑" panose="020B0503020204020204" pitchFamily="34" charset="-122"/>
              </a:rPr>
              <a:t>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中找到字符串</a:t>
            </a:r>
            <a:r>
              <a:rPr lang="en-US" altLang="zh-CN" sz="2000" dirty="0" smtClean="0"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</a:p>
          <a:p>
            <a:pPr eaLnBrk="1" hangingPunct="1"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并且输出在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的起始位置的下标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（本例中输出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</a:rPr>
              <a:t>7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954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3967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建立</a:t>
            </a:r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fail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指针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213048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步骤</a:t>
            </a:r>
            <a:r>
              <a:rPr lang="zh-CN" altLang="en-US" sz="2800" dirty="0" smtClean="0"/>
              <a:t>二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拓展</a:t>
            </a:r>
            <a:r>
              <a:rPr lang="en-US" altLang="zh-CN" sz="2800" dirty="0" smtClean="0"/>
              <a:t>next[]</a:t>
            </a:r>
            <a:r>
              <a:rPr lang="zh-CN" altLang="en-US" sz="2800" dirty="0" smtClean="0"/>
              <a:t>指针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55760" y="2817802"/>
            <a:ext cx="6910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对于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每个结点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next[]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数组</a:t>
            </a:r>
            <a:r>
              <a:rPr lang="zh-CN" altLang="en-US" sz="2800" dirty="0" smtClean="0"/>
              <a:t>只有一部分使用了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而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匹配过程</a:t>
            </a:r>
            <a:r>
              <a:rPr lang="zh-CN" altLang="en-US" sz="2800" dirty="0" smtClean="0"/>
              <a:t>中如果走到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被使用的那部分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next[]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指针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表示在匹配过程中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匹配成功</a:t>
            </a:r>
            <a:r>
              <a:rPr lang="en-US" altLang="zh-CN" sz="2800" dirty="0" smtClean="0"/>
              <a:t>; </a:t>
            </a:r>
          </a:p>
          <a:p>
            <a:r>
              <a:rPr lang="zh-CN" altLang="en-US" sz="2800" dirty="0" smtClean="0"/>
              <a:t>如果走到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没有使用到的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next[]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指针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表示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匹配失败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需要利用</a:t>
            </a:r>
            <a:r>
              <a:rPr lang="en-US" altLang="zh-CN" sz="2800" dirty="0" smtClean="0"/>
              <a:t>fail</a:t>
            </a:r>
            <a:r>
              <a:rPr lang="zh-CN" altLang="en-US" sz="2800" dirty="0" smtClean="0"/>
              <a:t>指针跳转</a:t>
            </a:r>
            <a:r>
              <a:rPr lang="en-US" altLang="zh-CN" sz="2800" dirty="0" smtClean="0"/>
              <a:t>!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5661248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将没有使用到的</a:t>
            </a:r>
            <a:r>
              <a:rPr lang="en-US" altLang="zh-CN" sz="2800" dirty="0" smtClean="0"/>
              <a:t>next[]</a:t>
            </a:r>
            <a:r>
              <a:rPr lang="zh-CN" altLang="en-US" sz="2800" dirty="0" smtClean="0"/>
              <a:t>数组利用起来</a:t>
            </a:r>
            <a:r>
              <a:rPr lang="en-US" altLang="zh-CN" sz="2800" dirty="0" smtClean="0"/>
              <a:t>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39837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拓展</a:t>
            </a:r>
            <a:r>
              <a:rPr lang="en-US" altLang="zh-CN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next[]</a:t>
            </a:r>
            <a:r>
              <a:rPr lang="zh-CN" alt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指针</a:t>
            </a:r>
            <a:endParaRPr lang="zh-CN" altLang="en-US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3" y="2276872"/>
            <a:ext cx="76328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一句话总结</a:t>
            </a:r>
            <a:r>
              <a:rPr lang="en-US" altLang="zh-CN" sz="3200" dirty="0" smtClean="0"/>
              <a:t>:</a:t>
            </a:r>
          </a:p>
          <a:p>
            <a:endParaRPr lang="en-US" altLang="zh-CN" sz="3200" dirty="0"/>
          </a:p>
          <a:p>
            <a:r>
              <a:rPr lang="zh-CN" altLang="en-US" sz="3200" dirty="0" smtClean="0"/>
              <a:t>对于结点</a:t>
            </a:r>
            <a:r>
              <a:rPr lang="en-US" altLang="zh-CN" sz="3200" dirty="0" smtClean="0"/>
              <a:t>p, </a:t>
            </a:r>
            <a:r>
              <a:rPr lang="zh-CN" altLang="en-US" sz="3200" dirty="0" smtClean="0"/>
              <a:t>将</a:t>
            </a:r>
            <a:r>
              <a:rPr lang="en-US" altLang="zh-CN" sz="3200" dirty="0" smtClean="0"/>
              <a:t>p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没有使用的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next[</a:t>
            </a:r>
            <a:r>
              <a:rPr lang="en-US" altLang="zh-CN" sz="3200" b="1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]</a:t>
            </a:r>
            <a:r>
              <a:rPr lang="en-US" altLang="zh-CN" sz="3200" dirty="0" smtClean="0"/>
              <a:t>, </a:t>
            </a:r>
          </a:p>
          <a:p>
            <a:r>
              <a:rPr lang="zh-CN" altLang="en-US" sz="3200" dirty="0" smtClean="0"/>
              <a:t>指向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p-&gt;fail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next[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3967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建立</a:t>
            </a:r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fail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指针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32" y="1692300"/>
            <a:ext cx="8001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1331640" y="2564904"/>
            <a:ext cx="24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185672" y="4437112"/>
            <a:ext cx="55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3967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建立</a:t>
            </a:r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fail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指针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476614"/>
            <a:ext cx="79560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对于以上实现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需要注意的地方</a:t>
            </a:r>
            <a:r>
              <a:rPr lang="en-US" altLang="zh-CN" sz="2800" dirty="0" smtClean="0"/>
              <a:t>:</a:t>
            </a:r>
          </a:p>
          <a:p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 smtClean="0"/>
              <a:t> 对于</a:t>
            </a:r>
            <a:r>
              <a:rPr lang="en-US" altLang="zh-CN" sz="2800" dirty="0" smtClean="0"/>
              <a:t>root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fail</a:t>
            </a:r>
            <a:r>
              <a:rPr lang="zh-CN" altLang="en-US" sz="2800" dirty="0" smtClean="0"/>
              <a:t>定义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/>
              <a:t> 对于</a:t>
            </a:r>
            <a:r>
              <a:rPr lang="en-US" altLang="zh-CN" sz="2800" dirty="0" smtClean="0"/>
              <a:t>next[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]==NULL, </a:t>
            </a:r>
            <a:r>
              <a:rPr lang="zh-CN" altLang="en-US" sz="2800" dirty="0" smtClean="0"/>
              <a:t>即</a:t>
            </a:r>
            <a:r>
              <a:rPr lang="en-US" altLang="zh-CN" sz="2800" dirty="0" smtClean="0"/>
              <a:t>next[]</a:t>
            </a:r>
            <a:r>
              <a:rPr lang="zh-CN" altLang="en-US" sz="2800" dirty="0" smtClean="0"/>
              <a:t>未使用情况的处理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/>
              <a:t> 对于字符串结尾标记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的传递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2934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3967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建立</a:t>
            </a:r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fail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指针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221" y="1899647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拓展</a:t>
            </a:r>
            <a:r>
              <a:rPr lang="en-US" altLang="zh-CN" sz="2400" dirty="0"/>
              <a:t>next[]</a:t>
            </a:r>
            <a:r>
              <a:rPr lang="zh-CN" altLang="en-US" sz="2400" dirty="0" smtClean="0"/>
              <a:t>指针的意义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865240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/>
              <a:t>充分利用了之前没有利用的</a:t>
            </a:r>
            <a:r>
              <a:rPr lang="en-US" altLang="zh-CN" sz="2400" dirty="0" smtClean="0"/>
              <a:t>next[]</a:t>
            </a:r>
            <a:r>
              <a:rPr lang="zh-CN" altLang="en-US" sz="2400" dirty="0" smtClean="0"/>
              <a:t>数组</a:t>
            </a:r>
            <a:r>
              <a:rPr lang="en-US" altLang="zh-CN" sz="2400" dirty="0" smtClean="0"/>
              <a:t>. (</a:t>
            </a:r>
            <a:r>
              <a:rPr lang="zh-CN" altLang="en-US" sz="2400" dirty="0"/>
              <a:t>好像</a:t>
            </a:r>
            <a:r>
              <a:rPr lang="zh-CN" altLang="en-US" sz="2400" dirty="0" smtClean="0"/>
              <a:t>这个于</a:t>
            </a:r>
            <a:r>
              <a:rPr lang="en-US" altLang="zh-CN" sz="2400" dirty="0" smtClean="0"/>
              <a:t>ACM</a:t>
            </a:r>
            <a:r>
              <a:rPr lang="zh-CN" altLang="en-US" sz="2400" dirty="0" smtClean="0"/>
              <a:t>没啥意义</a:t>
            </a:r>
            <a:r>
              <a:rPr lang="en-US" altLang="zh-CN" sz="2400" dirty="0" smtClean="0"/>
              <a:t>…)</a:t>
            </a:r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将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匹配成功</a:t>
            </a:r>
            <a:r>
              <a:rPr lang="zh-CN" altLang="en-US" sz="2400" dirty="0" smtClean="0"/>
              <a:t>和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匹配失败</a:t>
            </a:r>
            <a:r>
              <a:rPr lang="zh-CN" altLang="en-US" sz="2400" dirty="0" smtClean="0"/>
              <a:t>的操作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统一起来</a:t>
            </a:r>
            <a:r>
              <a:rPr lang="en-US" altLang="zh-CN" sz="2400" dirty="0" smtClean="0"/>
              <a:t>. (</a:t>
            </a:r>
            <a:r>
              <a:rPr lang="zh-CN" altLang="en-US" sz="2400" dirty="0" smtClean="0"/>
              <a:t>我认为最重要的意义</a:t>
            </a:r>
            <a:r>
              <a:rPr lang="en-US" altLang="zh-CN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3272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自动机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5" y="1988840"/>
            <a:ext cx="7704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关于</a:t>
            </a:r>
            <a:r>
              <a:rPr lang="en-US" altLang="zh-CN" sz="2400" dirty="0" smtClean="0"/>
              <a:t>AC</a:t>
            </a:r>
            <a:r>
              <a:rPr lang="zh-CN" altLang="en-US" sz="2400" dirty="0" smtClean="0"/>
              <a:t>自动机的实现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AC</a:t>
            </a:r>
            <a:r>
              <a:rPr lang="zh-CN" altLang="en-US" sz="2400" dirty="0" smtClean="0"/>
              <a:t>自动机有许多种不同的实现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之前提到的对</a:t>
            </a:r>
            <a:r>
              <a:rPr lang="en-US" altLang="zh-CN" sz="2400" dirty="0" smtClean="0"/>
              <a:t>next[]</a:t>
            </a:r>
            <a:r>
              <a:rPr lang="zh-CN" altLang="en-US" sz="2400" dirty="0" smtClean="0"/>
              <a:t>数组是否拓展就是其一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另外强调一点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可以使用以上代码的实现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即</a:t>
            </a:r>
            <a:r>
              <a:rPr lang="en-US" altLang="zh-CN" sz="2400" dirty="0" smtClean="0"/>
              <a:t>next[]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fail</a:t>
            </a:r>
            <a:r>
              <a:rPr lang="zh-CN" altLang="en-US" sz="2400" dirty="0" smtClean="0"/>
              <a:t>是采用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指针形式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也可以都采用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值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记录结点下标</a:t>
            </a:r>
            <a:r>
              <a:rPr lang="zh-CN" altLang="en-US" sz="2400" dirty="0" smtClean="0"/>
              <a:t>的形式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一种很好的方法</a:t>
            </a:r>
            <a:r>
              <a:rPr lang="en-US" altLang="zh-CN" sz="2400" dirty="0" smtClean="0"/>
              <a:t>), </a:t>
            </a:r>
            <a:r>
              <a:rPr lang="zh-CN" altLang="en-US" sz="2400" dirty="0" smtClean="0"/>
              <a:t>不过不建议每次</a:t>
            </a:r>
            <a:r>
              <a:rPr lang="en-US" altLang="zh-CN" sz="2400" dirty="0" smtClean="0"/>
              <a:t>new</a:t>
            </a:r>
            <a:r>
              <a:rPr lang="zh-CN" altLang="en-US" sz="2400" dirty="0" smtClean="0"/>
              <a:t>一个</a:t>
            </a:r>
            <a:r>
              <a:rPr lang="en-US" altLang="zh-CN" sz="2400" dirty="0" smtClean="0"/>
              <a:t>node(</a:t>
            </a:r>
            <a:r>
              <a:rPr lang="zh-CN" altLang="en-US" sz="2400" dirty="0" smtClean="0"/>
              <a:t>不便于调试和</a:t>
            </a:r>
            <a:r>
              <a:rPr lang="en-US" altLang="zh-CN" sz="2400" dirty="0" smtClean="0"/>
              <a:t>DP)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回到问题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515762"/>
            <a:ext cx="7642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给定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个单词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给定长度为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的文章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求哪些单词在文章中出现过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933056"/>
            <a:ext cx="7091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 &lt;= 100</a:t>
            </a:r>
          </a:p>
          <a:p>
            <a:r>
              <a:rPr lang="en-US" altLang="zh-CN" sz="2400" dirty="0" smtClean="0"/>
              <a:t>m &lt;= 10^5</a:t>
            </a:r>
          </a:p>
          <a:p>
            <a:r>
              <a:rPr lang="zh-CN" altLang="en-US" sz="2400" dirty="0" smtClean="0"/>
              <a:t>单词长度不超过</a:t>
            </a:r>
            <a:r>
              <a:rPr lang="en-US" altLang="zh-CN" sz="2400" dirty="0" smtClean="0"/>
              <a:t>100</a:t>
            </a:r>
          </a:p>
          <a:p>
            <a:r>
              <a:rPr lang="zh-CN" altLang="en-US" sz="2400" dirty="0" smtClean="0"/>
              <a:t>单词和文章都只包含小写字母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4247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5736" y="428764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回到问题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348880"/>
            <a:ext cx="73516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建立</a:t>
            </a:r>
            <a:r>
              <a:rPr lang="en-US" altLang="zh-CN" sz="2800" dirty="0" err="1" smtClean="0"/>
              <a:t>trie</a:t>
            </a:r>
            <a:r>
              <a:rPr lang="zh-CN" altLang="en-US" sz="2800" dirty="0" smtClean="0"/>
              <a:t>树 </a:t>
            </a:r>
            <a:r>
              <a:rPr lang="en-US" altLang="zh-CN" sz="2800" dirty="0" smtClean="0"/>
              <a:t>O(n*L) ?</a:t>
            </a:r>
          </a:p>
          <a:p>
            <a:r>
              <a:rPr lang="zh-CN" altLang="en-US" sz="2800" dirty="0" smtClean="0"/>
              <a:t>建立</a:t>
            </a:r>
            <a:r>
              <a:rPr lang="en-US" altLang="zh-CN" sz="2800" dirty="0" smtClean="0"/>
              <a:t>fail</a:t>
            </a:r>
            <a:r>
              <a:rPr lang="zh-CN" altLang="en-US" sz="2800" dirty="0" smtClean="0"/>
              <a:t>指针 </a:t>
            </a:r>
            <a:r>
              <a:rPr lang="en-US" altLang="zh-CN" sz="2800" dirty="0" smtClean="0"/>
              <a:t>O(n*L)  (</a:t>
            </a:r>
            <a:r>
              <a:rPr lang="zh-CN" altLang="en-US" sz="2800" dirty="0" smtClean="0"/>
              <a:t>实际是</a:t>
            </a:r>
            <a:r>
              <a:rPr lang="en-US" altLang="zh-CN" sz="2800" dirty="0" err="1" smtClean="0"/>
              <a:t>trie</a:t>
            </a:r>
            <a:r>
              <a:rPr lang="zh-CN" altLang="en-US" sz="2800" dirty="0" smtClean="0"/>
              <a:t>树的结点数</a:t>
            </a:r>
            <a:r>
              <a:rPr lang="en-US" altLang="zh-CN" sz="2800" dirty="0" smtClean="0"/>
              <a:t>) ?</a:t>
            </a:r>
          </a:p>
          <a:p>
            <a:r>
              <a:rPr lang="zh-CN" altLang="en-US" sz="2800" dirty="0" smtClean="0"/>
              <a:t>遍历文章匹配并统计 </a:t>
            </a:r>
            <a:r>
              <a:rPr lang="en-US" altLang="zh-CN" sz="2800" dirty="0" smtClean="0"/>
              <a:t>O(m) 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43808" y="428764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难点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1988840"/>
            <a:ext cx="5544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对于字典末尾结点的标记和标记的传递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3356992"/>
            <a:ext cx="71080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无重复串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判断每串是否出现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怎么标记</a:t>
            </a:r>
            <a:r>
              <a:rPr lang="en-US" altLang="zh-CN" sz="2400" dirty="0" smtClean="0"/>
              <a:t>? </a:t>
            </a:r>
            <a:r>
              <a:rPr lang="zh-CN" altLang="en-US" sz="2400" dirty="0" smtClean="0"/>
              <a:t>怎么传递</a:t>
            </a:r>
            <a:r>
              <a:rPr lang="en-US" altLang="zh-CN" sz="2400" dirty="0" smtClean="0"/>
              <a:t>?</a:t>
            </a:r>
          </a:p>
          <a:p>
            <a:endParaRPr lang="en-US" altLang="zh-CN" sz="2400" dirty="0" smtClean="0"/>
          </a:p>
          <a:p>
            <a:r>
              <a:rPr lang="zh-CN" altLang="en-US" sz="2400" dirty="0"/>
              <a:t>无重复</a:t>
            </a:r>
            <a:r>
              <a:rPr lang="zh-CN" altLang="en-US" sz="2400" dirty="0" smtClean="0"/>
              <a:t>串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判断每串出现次数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怎么标记</a:t>
            </a:r>
            <a:r>
              <a:rPr lang="en-US" altLang="zh-CN" sz="2400" dirty="0" smtClean="0"/>
              <a:t>? </a:t>
            </a:r>
            <a:r>
              <a:rPr lang="zh-CN" altLang="en-US" sz="2400" dirty="0" smtClean="0"/>
              <a:t>怎么传递</a:t>
            </a:r>
            <a:r>
              <a:rPr lang="en-US" altLang="zh-CN" sz="2400" dirty="0" smtClean="0"/>
              <a:t>?</a:t>
            </a:r>
          </a:p>
          <a:p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566124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有重复串呢</a:t>
            </a:r>
            <a:r>
              <a:rPr lang="en-US" altLang="zh-CN" dirty="0" smtClean="0"/>
              <a:t>? </a:t>
            </a:r>
            <a:r>
              <a:rPr lang="zh-CN" altLang="en-US" dirty="0" smtClean="0"/>
              <a:t>课下思考一下</a:t>
            </a:r>
            <a:r>
              <a:rPr lang="en-US" altLang="zh-CN" dirty="0" smtClean="0"/>
              <a:t>~_~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7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81" y="1951162"/>
            <a:ext cx="6742171" cy="381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843808" y="428764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难点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331640" y="5517232"/>
            <a:ext cx="24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984" y="1584673"/>
            <a:ext cx="5184360" cy="6332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>
                <a:latin typeface="+mj-ea"/>
              </a:rPr>
              <a:t>最朴素的解决方案</a:t>
            </a:r>
            <a:endParaRPr lang="en-US" altLang="zh-CN" sz="2400" b="1" dirty="0" smtClean="0">
              <a:latin typeface="+mj-ea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1468" y="2132856"/>
            <a:ext cx="6876876" cy="3194348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NATIVE-STRING-MATCHER(T,P)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length[T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8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length[P]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n-m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if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P[1..m] = T[s+1..s+m]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print s+1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622052" y="5111428"/>
            <a:ext cx="6910388" cy="431800"/>
            <a:chOff x="1406816" y="2924944"/>
            <a:chExt cx="6909600" cy="432048"/>
          </a:xfrm>
        </p:grpSpPr>
        <p:sp>
          <p:nvSpPr>
            <p:cNvPr id="23567" name="矩形 5"/>
            <p:cNvSpPr>
              <a:spLocks noChangeArrowheads="1"/>
            </p:cNvSpPr>
            <p:nvPr/>
          </p:nvSpPr>
          <p:spPr bwMode="auto">
            <a:xfrm>
              <a:off x="3134216" y="2924944"/>
              <a:ext cx="431850" cy="432048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68" name="矩形 6"/>
            <p:cNvSpPr>
              <a:spLocks noChangeArrowheads="1"/>
            </p:cNvSpPr>
            <p:nvPr/>
          </p:nvSpPr>
          <p:spPr bwMode="auto">
            <a:xfrm>
              <a:off x="3566066" y="2924944"/>
              <a:ext cx="431850" cy="432048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69" name="矩形 7"/>
            <p:cNvSpPr>
              <a:spLocks noChangeArrowheads="1"/>
            </p:cNvSpPr>
            <p:nvPr/>
          </p:nvSpPr>
          <p:spPr bwMode="auto">
            <a:xfrm>
              <a:off x="3997916" y="2924944"/>
              <a:ext cx="431850" cy="432048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70" name="矩形 8"/>
            <p:cNvSpPr>
              <a:spLocks noChangeArrowheads="1"/>
            </p:cNvSpPr>
            <p:nvPr/>
          </p:nvSpPr>
          <p:spPr bwMode="auto">
            <a:xfrm>
              <a:off x="4429766" y="2924944"/>
              <a:ext cx="431850" cy="432048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71" name="矩形 9"/>
            <p:cNvSpPr>
              <a:spLocks noChangeArrowheads="1"/>
            </p:cNvSpPr>
            <p:nvPr/>
          </p:nvSpPr>
          <p:spPr bwMode="auto">
            <a:xfrm>
              <a:off x="1406816" y="2924944"/>
              <a:ext cx="431850" cy="432048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72" name="矩形 10"/>
            <p:cNvSpPr>
              <a:spLocks noChangeArrowheads="1"/>
            </p:cNvSpPr>
            <p:nvPr/>
          </p:nvSpPr>
          <p:spPr bwMode="auto">
            <a:xfrm>
              <a:off x="1838666" y="2924944"/>
              <a:ext cx="431850" cy="432048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73" name="矩形 11"/>
            <p:cNvSpPr>
              <a:spLocks noChangeArrowheads="1"/>
            </p:cNvSpPr>
            <p:nvPr/>
          </p:nvSpPr>
          <p:spPr bwMode="auto">
            <a:xfrm>
              <a:off x="2270516" y="2924944"/>
              <a:ext cx="431850" cy="432048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74" name="矩形 12"/>
            <p:cNvSpPr>
              <a:spLocks noChangeArrowheads="1"/>
            </p:cNvSpPr>
            <p:nvPr/>
          </p:nvSpPr>
          <p:spPr bwMode="auto">
            <a:xfrm>
              <a:off x="2702366" y="2924944"/>
              <a:ext cx="431850" cy="432048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75" name="矩形 13"/>
            <p:cNvSpPr>
              <a:spLocks noChangeArrowheads="1"/>
            </p:cNvSpPr>
            <p:nvPr/>
          </p:nvSpPr>
          <p:spPr bwMode="auto">
            <a:xfrm>
              <a:off x="4861616" y="2924944"/>
              <a:ext cx="431850" cy="432048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76" name="矩形 14"/>
            <p:cNvSpPr>
              <a:spLocks noChangeArrowheads="1"/>
            </p:cNvSpPr>
            <p:nvPr/>
          </p:nvSpPr>
          <p:spPr bwMode="auto">
            <a:xfrm>
              <a:off x="5293466" y="2924944"/>
              <a:ext cx="431850" cy="432048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77" name="矩形 15"/>
            <p:cNvSpPr>
              <a:spLocks noChangeArrowheads="1"/>
            </p:cNvSpPr>
            <p:nvPr/>
          </p:nvSpPr>
          <p:spPr bwMode="auto">
            <a:xfrm>
              <a:off x="5725316" y="2924944"/>
              <a:ext cx="431850" cy="432048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78" name="矩形 16"/>
            <p:cNvSpPr>
              <a:spLocks noChangeArrowheads="1"/>
            </p:cNvSpPr>
            <p:nvPr/>
          </p:nvSpPr>
          <p:spPr bwMode="auto">
            <a:xfrm>
              <a:off x="6157166" y="2924944"/>
              <a:ext cx="431850" cy="432048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79" name="矩形 17"/>
            <p:cNvSpPr>
              <a:spLocks noChangeArrowheads="1"/>
            </p:cNvSpPr>
            <p:nvPr/>
          </p:nvSpPr>
          <p:spPr bwMode="auto">
            <a:xfrm>
              <a:off x="6589016" y="2924944"/>
              <a:ext cx="431850" cy="432048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80" name="矩形 18"/>
            <p:cNvSpPr>
              <a:spLocks noChangeArrowheads="1"/>
            </p:cNvSpPr>
            <p:nvPr/>
          </p:nvSpPr>
          <p:spPr bwMode="auto">
            <a:xfrm>
              <a:off x="7020866" y="2924944"/>
              <a:ext cx="431850" cy="432048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81" name="矩形 19"/>
            <p:cNvSpPr>
              <a:spLocks noChangeArrowheads="1"/>
            </p:cNvSpPr>
            <p:nvPr/>
          </p:nvSpPr>
          <p:spPr bwMode="auto">
            <a:xfrm>
              <a:off x="7452716" y="2924944"/>
              <a:ext cx="431850" cy="432048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82" name="矩形 20"/>
            <p:cNvSpPr>
              <a:spLocks noChangeArrowheads="1"/>
            </p:cNvSpPr>
            <p:nvPr/>
          </p:nvSpPr>
          <p:spPr bwMode="auto">
            <a:xfrm>
              <a:off x="7884566" y="2924944"/>
              <a:ext cx="431850" cy="432048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756865" y="5065390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 dirty="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55277" y="5733728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 dirty="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615702" y="5805165"/>
            <a:ext cx="3022600" cy="431800"/>
            <a:chOff x="1406816" y="2924944"/>
            <a:chExt cx="3022950" cy="432048"/>
          </a:xfrm>
        </p:grpSpPr>
        <p:sp>
          <p:nvSpPr>
            <p:cNvPr id="25" name="矩形 24"/>
            <p:cNvSpPr/>
            <p:nvPr/>
          </p:nvSpPr>
          <p:spPr bwMode="auto">
            <a:xfrm>
              <a:off x="31342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61" name="矩形 25"/>
            <p:cNvSpPr>
              <a:spLocks noChangeArrowheads="1"/>
            </p:cNvSpPr>
            <p:nvPr/>
          </p:nvSpPr>
          <p:spPr bwMode="auto">
            <a:xfrm>
              <a:off x="35660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9979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14068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64" name="矩形 29"/>
            <p:cNvSpPr>
              <a:spLocks noChangeArrowheads="1"/>
            </p:cNvSpPr>
            <p:nvPr/>
          </p:nvSpPr>
          <p:spPr bwMode="auto">
            <a:xfrm>
              <a:off x="18386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2705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66" name="矩形 31"/>
            <p:cNvSpPr>
              <a:spLocks noChangeArrowheads="1"/>
            </p:cNvSpPr>
            <p:nvPr/>
          </p:nvSpPr>
          <p:spPr bwMode="auto">
            <a:xfrm>
              <a:off x="27023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269900" y="404664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0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43808" y="428764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难点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4227"/>
            <a:ext cx="7205042" cy="4965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3131840" y="4440531"/>
            <a:ext cx="428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43808" y="428764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难点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1988840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二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如何根据问题进行查询和判断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3356992"/>
            <a:ext cx="71080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无重复串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判断每串是否出现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怎么查询</a:t>
            </a:r>
            <a:r>
              <a:rPr lang="en-US" altLang="zh-CN" sz="2400" dirty="0" smtClean="0"/>
              <a:t>? </a:t>
            </a:r>
            <a:r>
              <a:rPr lang="zh-CN" altLang="en-US" sz="2400" dirty="0" smtClean="0"/>
              <a:t>怎么判断</a:t>
            </a:r>
            <a:r>
              <a:rPr lang="en-US" altLang="zh-CN" sz="2400" dirty="0" smtClean="0"/>
              <a:t>?</a:t>
            </a:r>
          </a:p>
          <a:p>
            <a:endParaRPr lang="en-US" altLang="zh-CN" sz="2400" dirty="0" smtClean="0"/>
          </a:p>
          <a:p>
            <a:r>
              <a:rPr lang="zh-CN" altLang="en-US" sz="2400" dirty="0"/>
              <a:t>无重复</a:t>
            </a:r>
            <a:r>
              <a:rPr lang="zh-CN" altLang="en-US" sz="2400" dirty="0" smtClean="0"/>
              <a:t>串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判断每串出现次数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怎么查询</a:t>
            </a:r>
            <a:r>
              <a:rPr lang="en-US" altLang="zh-CN" sz="2400" dirty="0" smtClean="0"/>
              <a:t>? </a:t>
            </a:r>
            <a:r>
              <a:rPr lang="zh-CN" altLang="en-US" sz="2400" dirty="0" smtClean="0"/>
              <a:t>怎么判断</a:t>
            </a:r>
            <a:r>
              <a:rPr lang="en-US" altLang="zh-CN" sz="2400" dirty="0" smtClean="0"/>
              <a:t>?</a:t>
            </a:r>
          </a:p>
          <a:p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566124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有重复串呢</a:t>
            </a:r>
            <a:r>
              <a:rPr lang="en-US" altLang="zh-CN" dirty="0" smtClean="0"/>
              <a:t>? </a:t>
            </a:r>
            <a:r>
              <a:rPr lang="zh-CN" altLang="en-US" dirty="0" smtClean="0"/>
              <a:t>课下思考一下</a:t>
            </a:r>
            <a:r>
              <a:rPr lang="en-US" altLang="zh-CN" dirty="0" smtClean="0"/>
              <a:t>~_~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6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43808" y="428764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难点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33873"/>
            <a:ext cx="4871839" cy="494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3131840" y="4077072"/>
            <a:ext cx="2520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127599" y="5085184"/>
            <a:ext cx="22446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应用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8652" y="2636912"/>
            <a:ext cx="60099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基本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简单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应用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多串模式匹配及变形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提高应用</a:t>
            </a:r>
            <a:r>
              <a:rPr lang="en-US" altLang="zh-CN" sz="2800" dirty="0" smtClean="0"/>
              <a:t>:  AC</a:t>
            </a:r>
            <a:r>
              <a:rPr lang="zh-CN" altLang="en-US" sz="2800" dirty="0" smtClean="0"/>
              <a:t>自动机 </a:t>
            </a:r>
            <a:r>
              <a:rPr lang="en-US" altLang="zh-CN" sz="2800" dirty="0" smtClean="0"/>
              <a:t>+ DP(</a:t>
            </a:r>
            <a:r>
              <a:rPr lang="zh-CN" altLang="en-US" sz="2800" dirty="0" smtClean="0"/>
              <a:t>计数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4509120"/>
            <a:ext cx="537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acm.hdu.edu.cn/showproblem.php?pid=2457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3272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自动机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5016" y="2388186"/>
            <a:ext cx="6996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其他参考资料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smtClean="0">
                <a:hlinkClick r:id="rId2"/>
              </a:rPr>
              <a:t>www.baidu.com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搜关键词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AC</a:t>
            </a:r>
            <a:r>
              <a:rPr lang="zh-CN" altLang="en-US" sz="2800" dirty="0" smtClean="0"/>
              <a:t>自动机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62472" y="4615060"/>
            <a:ext cx="721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不过建议大家耐心点看看其他人怎么理解的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有好处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后缀数组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2" y="2276872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 smtClean="0"/>
              <a:t>字符串排序规则 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1993" y="1805915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对一个字符串的所有后缀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包括原串本身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排序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195736" y="428764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后缀数组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5328592" cy="36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5736" y="47667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后缀数组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69818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9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5736" y="428764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后缀数组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2060848"/>
            <a:ext cx="7848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后缀数组最核心的三个数组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 err="1" smtClean="0"/>
              <a:t>sa</a:t>
            </a:r>
            <a:r>
              <a:rPr lang="en-US" altLang="zh-CN" sz="2800" dirty="0" smtClean="0"/>
              <a:t>[]         </a:t>
            </a:r>
            <a:r>
              <a:rPr lang="en-US" altLang="zh-CN" sz="2800" dirty="0" err="1" smtClean="0"/>
              <a:t>sa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表示排名为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的是第</a:t>
            </a:r>
            <a:r>
              <a:rPr lang="en-US" altLang="zh-CN" sz="2800" dirty="0" err="1" smtClean="0"/>
              <a:t>sa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个后缀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/>
              <a:t>r</a:t>
            </a:r>
            <a:r>
              <a:rPr lang="en-US" altLang="zh-CN" sz="2800" dirty="0" smtClean="0"/>
              <a:t>ank[]      rank[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表示第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个后缀排名为</a:t>
            </a:r>
            <a:r>
              <a:rPr lang="en-US" altLang="zh-CN" sz="2800" dirty="0" smtClean="0"/>
              <a:t>rank[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</a:p>
          <a:p>
            <a:pPr marL="514350" indent="-514350">
              <a:buAutoNum type="arabicPeriod"/>
            </a:pP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/>
              <a:t>h</a:t>
            </a:r>
            <a:r>
              <a:rPr lang="en-US" altLang="zh-CN" sz="2800" dirty="0" smtClean="0"/>
              <a:t>eight[]   </a:t>
            </a:r>
            <a:r>
              <a:rPr lang="zh-CN" altLang="en-US" sz="2800" dirty="0" smtClean="0"/>
              <a:t>表示排名第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和第</a:t>
            </a:r>
            <a:r>
              <a:rPr lang="en-US" altLang="zh-CN" sz="2800" dirty="0" smtClean="0"/>
              <a:t>i-1</a:t>
            </a:r>
            <a:r>
              <a:rPr lang="zh-CN" altLang="en-US" sz="2800" dirty="0" smtClean="0"/>
              <a:t>的后缀公共前缀长度为</a:t>
            </a:r>
            <a:r>
              <a:rPr lang="en-US" altLang="zh-CN" sz="2800" dirty="0" smtClean="0"/>
              <a:t>height[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480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5736" y="428764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几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个小问题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3" y="1735648"/>
            <a:ext cx="5544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求字符串的</a:t>
            </a:r>
            <a:r>
              <a:rPr lang="zh-CN" altLang="en-US" sz="2400" b="1" dirty="0">
                <a:solidFill>
                  <a:srgbClr val="00B0F0"/>
                </a:solidFill>
              </a:rPr>
              <a:t>可重叠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00B0F0"/>
                </a:solidFill>
              </a:rPr>
              <a:t>最长重复子串</a:t>
            </a:r>
            <a:r>
              <a:rPr lang="zh-CN" altLang="en-US" sz="2400" dirty="0"/>
              <a:t>：如</a:t>
            </a:r>
            <a:r>
              <a:rPr lang="en-US" altLang="zh-CN" sz="2400" dirty="0" err="1"/>
              <a:t>ababa</a:t>
            </a:r>
            <a:r>
              <a:rPr lang="zh-CN" altLang="en-US" sz="2400" dirty="0"/>
              <a:t>可重叠的最长重复子串是</a:t>
            </a:r>
            <a:r>
              <a:rPr lang="en-US" altLang="zh-CN" sz="2400" dirty="0"/>
              <a:t>aba</a:t>
            </a:r>
          </a:p>
        </p:txBody>
      </p:sp>
      <p:sp>
        <p:nvSpPr>
          <p:cNvPr id="7" name="矩形 6"/>
          <p:cNvSpPr/>
          <p:nvPr/>
        </p:nvSpPr>
        <p:spPr>
          <a:xfrm>
            <a:off x="917404" y="2632843"/>
            <a:ext cx="82265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求字符串的</a:t>
            </a:r>
            <a:r>
              <a:rPr lang="zh-CN" altLang="en-US" sz="2400" b="1" dirty="0">
                <a:solidFill>
                  <a:srgbClr val="00B0F0"/>
                </a:solidFill>
              </a:rPr>
              <a:t>不可重叠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00B0F0"/>
                </a:solidFill>
              </a:rPr>
              <a:t>最长重复子串</a:t>
            </a:r>
            <a:r>
              <a:rPr lang="zh-CN" altLang="en-US" sz="2400" dirty="0"/>
              <a:t>：如</a:t>
            </a:r>
            <a:r>
              <a:rPr lang="en-US" altLang="zh-CN" sz="2400" dirty="0" err="1"/>
              <a:t>ababa</a:t>
            </a:r>
            <a:r>
              <a:rPr lang="zh-CN" altLang="en-US" sz="2400" dirty="0"/>
              <a:t>不可重叠的最长重复子串是</a:t>
            </a:r>
            <a:r>
              <a:rPr lang="en-US" altLang="zh-CN" sz="2400" dirty="0"/>
              <a:t>ab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917404" y="3607856"/>
            <a:ext cx="8226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计算</a:t>
            </a:r>
            <a:r>
              <a:rPr lang="zh-CN" altLang="en-US" sz="2400" b="1" dirty="0">
                <a:solidFill>
                  <a:srgbClr val="00B0F0"/>
                </a:solidFill>
              </a:rPr>
              <a:t>不相同子串</a:t>
            </a:r>
            <a:r>
              <a:rPr lang="zh-CN" altLang="en-US" sz="2400" dirty="0"/>
              <a:t>的个数：如</a:t>
            </a:r>
            <a:r>
              <a:rPr lang="en-US" altLang="zh-CN" sz="2400" dirty="0" err="1"/>
              <a:t>aaaa</a:t>
            </a:r>
            <a:r>
              <a:rPr lang="zh-CN" altLang="en-US" sz="2400" dirty="0"/>
              <a:t>的不相同子串数是</a:t>
            </a:r>
            <a:r>
              <a:rPr lang="en-US" altLang="zh-CN" sz="2400" dirty="0"/>
              <a:t>4</a:t>
            </a:r>
          </a:p>
        </p:txBody>
      </p:sp>
      <p:sp>
        <p:nvSpPr>
          <p:cNvPr id="9" name="矩形 8"/>
          <p:cNvSpPr/>
          <p:nvPr/>
        </p:nvSpPr>
        <p:spPr>
          <a:xfrm>
            <a:off x="917404" y="4255928"/>
            <a:ext cx="82265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计算</a:t>
            </a:r>
            <a:r>
              <a:rPr lang="zh-CN" altLang="en-US" sz="2400" b="1" dirty="0">
                <a:solidFill>
                  <a:srgbClr val="00B0F0"/>
                </a:solidFill>
              </a:rPr>
              <a:t>最长回文</a:t>
            </a:r>
            <a:r>
              <a:rPr lang="zh-CN" altLang="en-US" sz="2400" dirty="0"/>
              <a:t>子串：如</a:t>
            </a:r>
            <a:r>
              <a:rPr lang="en-US" altLang="zh-CN" sz="2400" dirty="0" err="1"/>
              <a:t>aabaaaab</a:t>
            </a:r>
            <a:r>
              <a:rPr lang="zh-CN" altLang="en-US" sz="2400" dirty="0"/>
              <a:t>的最长回文子串</a:t>
            </a:r>
            <a:r>
              <a:rPr lang="zh-CN" altLang="en-US" sz="2400" dirty="0" smtClean="0"/>
              <a:t>是 </a:t>
            </a:r>
            <a:r>
              <a:rPr lang="en-US" altLang="zh-CN" sz="2400" dirty="0" smtClean="0"/>
              <a:t>6(</a:t>
            </a:r>
            <a:r>
              <a:rPr lang="en-US" altLang="zh-CN" sz="2400" dirty="0" err="1" smtClean="0"/>
              <a:t>baaaab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5158933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……….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480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713" y="1643185"/>
            <a:ext cx="5184360" cy="6332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>
                <a:latin typeface="+mj-ea"/>
              </a:rPr>
              <a:t>最朴素的解决方案</a:t>
            </a:r>
            <a:endParaRPr lang="en-US" altLang="zh-CN" sz="2400" b="1" dirty="0" smtClean="0">
              <a:latin typeface="+mj-ea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2276425"/>
            <a:ext cx="8064500" cy="47529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NATIVE-STRING-MATCHER(T,P)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length[T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8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length[P]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n-m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if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P[1..m] = T[s+1..s+m]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print s+1</a:t>
            </a:r>
          </a:p>
        </p:txBody>
      </p:sp>
      <p:sp>
        <p:nvSpPr>
          <p:cNvPr id="25604" name="矩形 5"/>
          <p:cNvSpPr>
            <a:spLocks noChangeArrowheads="1"/>
          </p:cNvSpPr>
          <p:nvPr/>
        </p:nvSpPr>
        <p:spPr bwMode="auto">
          <a:xfrm>
            <a:off x="3277543" y="50388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05" name="矩形 6"/>
          <p:cNvSpPr>
            <a:spLocks noChangeArrowheads="1"/>
          </p:cNvSpPr>
          <p:nvPr/>
        </p:nvSpPr>
        <p:spPr bwMode="auto">
          <a:xfrm>
            <a:off x="3709343" y="50388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06" name="矩形 7"/>
          <p:cNvSpPr>
            <a:spLocks noChangeArrowheads="1"/>
          </p:cNvSpPr>
          <p:nvPr/>
        </p:nvSpPr>
        <p:spPr bwMode="auto">
          <a:xfrm>
            <a:off x="4141143" y="50388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07" name="矩形 8"/>
          <p:cNvSpPr>
            <a:spLocks noChangeArrowheads="1"/>
          </p:cNvSpPr>
          <p:nvPr/>
        </p:nvSpPr>
        <p:spPr bwMode="auto">
          <a:xfrm>
            <a:off x="4572943" y="50388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50343" y="50388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09" name="矩形 10"/>
          <p:cNvSpPr>
            <a:spLocks noChangeArrowheads="1"/>
          </p:cNvSpPr>
          <p:nvPr/>
        </p:nvSpPr>
        <p:spPr bwMode="auto">
          <a:xfrm>
            <a:off x="1982143" y="50388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10" name="矩形 11"/>
          <p:cNvSpPr>
            <a:spLocks noChangeArrowheads="1"/>
          </p:cNvSpPr>
          <p:nvPr/>
        </p:nvSpPr>
        <p:spPr bwMode="auto">
          <a:xfrm>
            <a:off x="2413943" y="50388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11" name="矩形 12"/>
          <p:cNvSpPr>
            <a:spLocks noChangeArrowheads="1"/>
          </p:cNvSpPr>
          <p:nvPr/>
        </p:nvSpPr>
        <p:spPr bwMode="auto">
          <a:xfrm>
            <a:off x="2845743" y="50388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12" name="矩形 13"/>
          <p:cNvSpPr>
            <a:spLocks noChangeArrowheads="1"/>
          </p:cNvSpPr>
          <p:nvPr/>
        </p:nvSpPr>
        <p:spPr bwMode="auto">
          <a:xfrm>
            <a:off x="5004743" y="50388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13" name="矩形 14"/>
          <p:cNvSpPr>
            <a:spLocks noChangeArrowheads="1"/>
          </p:cNvSpPr>
          <p:nvPr/>
        </p:nvSpPr>
        <p:spPr bwMode="auto">
          <a:xfrm>
            <a:off x="5436543" y="50388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14" name="矩形 15"/>
          <p:cNvSpPr>
            <a:spLocks noChangeArrowheads="1"/>
          </p:cNvSpPr>
          <p:nvPr/>
        </p:nvSpPr>
        <p:spPr bwMode="auto">
          <a:xfrm>
            <a:off x="5868343" y="5038874"/>
            <a:ext cx="433388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15" name="矩形 16"/>
          <p:cNvSpPr>
            <a:spLocks noChangeArrowheads="1"/>
          </p:cNvSpPr>
          <p:nvPr/>
        </p:nvSpPr>
        <p:spPr bwMode="auto">
          <a:xfrm>
            <a:off x="6301731" y="50388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16" name="矩形 17"/>
          <p:cNvSpPr>
            <a:spLocks noChangeArrowheads="1"/>
          </p:cNvSpPr>
          <p:nvPr/>
        </p:nvSpPr>
        <p:spPr bwMode="auto">
          <a:xfrm>
            <a:off x="6733531" y="50388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17" name="矩形 18"/>
          <p:cNvSpPr>
            <a:spLocks noChangeArrowheads="1"/>
          </p:cNvSpPr>
          <p:nvPr/>
        </p:nvSpPr>
        <p:spPr bwMode="auto">
          <a:xfrm>
            <a:off x="7165331" y="50388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18" name="矩形 19"/>
          <p:cNvSpPr>
            <a:spLocks noChangeArrowheads="1"/>
          </p:cNvSpPr>
          <p:nvPr/>
        </p:nvSpPr>
        <p:spPr bwMode="auto">
          <a:xfrm>
            <a:off x="7597131" y="50388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19" name="矩形 20"/>
          <p:cNvSpPr>
            <a:spLocks noChangeArrowheads="1"/>
          </p:cNvSpPr>
          <p:nvPr/>
        </p:nvSpPr>
        <p:spPr bwMode="auto">
          <a:xfrm>
            <a:off x="8028931" y="50388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20" name="文本框 21"/>
          <p:cNvSpPr txBox="1">
            <a:spLocks noChangeArrowheads="1"/>
          </p:cNvSpPr>
          <p:nvPr/>
        </p:nvSpPr>
        <p:spPr bwMode="auto">
          <a:xfrm>
            <a:off x="685156" y="4992836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5621" name="文本框 22"/>
          <p:cNvSpPr txBox="1">
            <a:spLocks noChangeArrowheads="1"/>
          </p:cNvSpPr>
          <p:nvPr/>
        </p:nvSpPr>
        <p:spPr bwMode="auto">
          <a:xfrm>
            <a:off x="683568" y="5661174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271193" y="5732611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23" name="矩形 25"/>
          <p:cNvSpPr>
            <a:spLocks noChangeArrowheads="1"/>
          </p:cNvSpPr>
          <p:nvPr/>
        </p:nvSpPr>
        <p:spPr bwMode="auto">
          <a:xfrm>
            <a:off x="3702993" y="5732611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134793" y="5732611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543993" y="5732611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26" name="矩形 29"/>
          <p:cNvSpPr>
            <a:spLocks noChangeArrowheads="1"/>
          </p:cNvSpPr>
          <p:nvPr/>
        </p:nvSpPr>
        <p:spPr bwMode="auto">
          <a:xfrm>
            <a:off x="1975793" y="5732611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407593" y="5732611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628" name="矩形 31"/>
          <p:cNvSpPr>
            <a:spLocks noChangeArrowheads="1"/>
          </p:cNvSpPr>
          <p:nvPr/>
        </p:nvSpPr>
        <p:spPr bwMode="auto">
          <a:xfrm>
            <a:off x="2839393" y="5732611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8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5736" y="428764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后缀数组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070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常见的思维方法</a:t>
            </a:r>
            <a:r>
              <a:rPr lang="en-US" altLang="zh-CN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zh-CN" altLang="en-US" sz="2400" dirty="0" smtClean="0"/>
              <a:t>二分思想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字符串利用特殊符号拼接成一个长串处理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91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5736" y="428764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后缀数组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2132856"/>
            <a:ext cx="8655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参考资料</a:t>
            </a:r>
            <a:r>
              <a:rPr lang="en-US" altLang="zh-CN" sz="2800" dirty="0" smtClean="0"/>
              <a:t>:</a:t>
            </a:r>
          </a:p>
          <a:p>
            <a:endParaRPr lang="en-US" altLang="zh-CN" sz="2000" dirty="0"/>
          </a:p>
          <a:p>
            <a:r>
              <a:rPr lang="zh-CN" altLang="en-US" sz="2000" dirty="0"/>
              <a:t>国家集训队</a:t>
            </a:r>
            <a:r>
              <a:rPr lang="en-US" altLang="zh-CN" sz="2000" dirty="0"/>
              <a:t>2009</a:t>
            </a:r>
            <a:r>
              <a:rPr lang="zh-CN" altLang="en-US" sz="2000" dirty="0"/>
              <a:t>论文</a:t>
            </a:r>
            <a:r>
              <a:rPr lang="en-US" altLang="zh-CN" sz="2000" dirty="0"/>
              <a:t>《</a:t>
            </a:r>
            <a:r>
              <a:rPr lang="zh-CN" altLang="en-US" sz="2000" dirty="0"/>
              <a:t>后缀数组</a:t>
            </a:r>
            <a:r>
              <a:rPr lang="en-US" altLang="zh-CN" sz="2000" dirty="0"/>
              <a:t>——</a:t>
            </a:r>
            <a:r>
              <a:rPr lang="zh-CN" altLang="en-US" sz="2000" dirty="0"/>
              <a:t>处理字符串的有力工具</a:t>
            </a:r>
            <a:r>
              <a:rPr lang="en-US" altLang="zh-CN" sz="2000" dirty="0"/>
              <a:t>》 </a:t>
            </a:r>
            <a:r>
              <a:rPr lang="zh-CN" altLang="en-US" sz="2000" dirty="0"/>
              <a:t>罗穗骞</a:t>
            </a:r>
          </a:p>
          <a:p>
            <a:endParaRPr lang="en-US" altLang="zh-CN" sz="2000" dirty="0" smtClean="0"/>
          </a:p>
          <a:p>
            <a:r>
              <a:rPr lang="zh-CN" altLang="en-US" sz="2000" dirty="0"/>
              <a:t>国家集训队</a:t>
            </a:r>
            <a:r>
              <a:rPr lang="en-US" altLang="zh-CN" sz="2000" dirty="0"/>
              <a:t>2004</a:t>
            </a:r>
            <a:r>
              <a:rPr lang="zh-CN" altLang="en-US" sz="2000" dirty="0"/>
              <a:t>论文</a:t>
            </a:r>
            <a:r>
              <a:rPr lang="en-US" altLang="zh-CN" sz="2000" dirty="0"/>
              <a:t>《</a:t>
            </a:r>
            <a:r>
              <a:rPr lang="zh-CN" altLang="en-US" sz="2000" dirty="0"/>
              <a:t>后缀数组</a:t>
            </a:r>
            <a:r>
              <a:rPr lang="en-US" altLang="zh-CN" sz="2000" dirty="0"/>
              <a:t>》 </a:t>
            </a:r>
            <a:r>
              <a:rPr lang="zh-CN" altLang="en-US" sz="2000" dirty="0"/>
              <a:t>许智磊</a:t>
            </a:r>
          </a:p>
          <a:p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4365104"/>
            <a:ext cx="51475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模板</a:t>
            </a:r>
            <a:r>
              <a:rPr lang="en-US" altLang="zh-CN" sz="2400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zhixing.bjtu.edu.cn/thread-779967-1-1.html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0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827584" y="1783357"/>
            <a:ext cx="74168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sz="32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Hash</a:t>
            </a:r>
            <a:r>
              <a:rPr lang="en-US" altLang="zh-CN" sz="3200" dirty="0" smtClean="0">
                <a:latin typeface="华文中宋" panose="02010600040101010101" pitchFamily="2" charset="-122"/>
                <a:ea typeface="华文行楷" panose="02010800040101010101" pitchFamily="2" charset="-122"/>
              </a:rPr>
              <a:t>      </a:t>
            </a:r>
          </a:p>
          <a:p>
            <a:pPr marL="514350" indent="-514350">
              <a:buAutoNum type="arabicPeriod"/>
            </a:pPr>
            <a:r>
              <a:rPr lang="en-US" altLang="zh-CN" sz="32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KMP       </a:t>
            </a:r>
          </a:p>
          <a:p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3. Extend KMP</a:t>
            </a:r>
          </a:p>
          <a:p>
            <a:r>
              <a:rPr lang="en-US" altLang="zh-CN" sz="3200" dirty="0">
                <a:solidFill>
                  <a:srgbClr val="0070C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4. </a:t>
            </a:r>
            <a:r>
              <a:rPr lang="en-US" altLang="zh-CN" sz="3200" dirty="0" err="1">
                <a:solidFill>
                  <a:srgbClr val="0070C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trie</a:t>
            </a:r>
            <a:r>
              <a:rPr lang="zh-CN" altLang="en-US" sz="3200" dirty="0">
                <a:solidFill>
                  <a:srgbClr val="0070C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树</a:t>
            </a:r>
            <a:endParaRPr lang="en-US" altLang="zh-CN" sz="3200" dirty="0">
              <a:solidFill>
                <a:srgbClr val="0070C0"/>
              </a:solidFill>
              <a:latin typeface="华文中宋" panose="020106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rgbClr val="0070C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5. </a:t>
            </a:r>
            <a:r>
              <a:rPr lang="en-US" altLang="zh-CN" sz="3200" dirty="0" err="1">
                <a:solidFill>
                  <a:srgbClr val="0070C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Manacher</a:t>
            </a:r>
            <a:r>
              <a:rPr lang="zh-CN" altLang="en-US" sz="3200" dirty="0">
                <a:solidFill>
                  <a:srgbClr val="0070C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算法</a:t>
            </a:r>
            <a:endParaRPr lang="en-US" altLang="zh-CN" sz="3200" dirty="0">
              <a:solidFill>
                <a:srgbClr val="0070C0"/>
              </a:solidFill>
              <a:latin typeface="华文中宋" panose="02010600040101010101" pitchFamily="2" charset="-122"/>
              <a:ea typeface="华文行楷" panose="02010800040101010101" pitchFamily="2" charset="-122"/>
            </a:endParaRPr>
          </a:p>
          <a:p>
            <a:r>
              <a:rPr lang="en-US" sz="3200" dirty="0">
                <a:solidFill>
                  <a:srgbClr val="0070C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6</a:t>
            </a:r>
            <a:r>
              <a:rPr lang="en-US" sz="32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. AC</a:t>
            </a:r>
            <a:r>
              <a:rPr lang="zh-CN" altLang="en-US" sz="32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自动机 </a:t>
            </a:r>
            <a:endParaRPr lang="en-US" altLang="zh-CN" sz="3200" dirty="0" smtClean="0">
              <a:solidFill>
                <a:srgbClr val="0070C0"/>
              </a:solidFill>
              <a:latin typeface="华文中宋" panose="020106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rgbClr val="0070C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7</a:t>
            </a:r>
            <a:r>
              <a:rPr lang="en-US" altLang="zh-CN" sz="32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. </a:t>
            </a:r>
            <a:r>
              <a:rPr lang="zh-CN" altLang="en-US" sz="32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后缀数组  </a:t>
            </a:r>
            <a:r>
              <a:rPr lang="en-US" altLang="zh-CN" sz="32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32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简单介绍</a:t>
            </a:r>
            <a:r>
              <a:rPr lang="en-US" altLang="zh-CN" sz="32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)</a:t>
            </a:r>
          </a:p>
          <a:p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8.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后缀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树</a:t>
            </a:r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9. 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后缀自动机</a:t>
            </a:r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行楷" panose="02010800040101010101" pitchFamily="2" charset="-122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80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666529"/>
            <a:ext cx="3926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模板</a:t>
            </a:r>
            <a:r>
              <a:rPr lang="en-US" altLang="zh-CN" sz="2000" dirty="0"/>
              <a:t>: </a:t>
            </a: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github.com/Lquartz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494787" y="357301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PS: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KMP</a:t>
            </a:r>
            <a:r>
              <a:rPr lang="zh-CN" altLang="en-US" dirty="0" smtClean="0"/>
              <a:t>借用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年李令昆</a:t>
            </a:r>
            <a:r>
              <a:rPr lang="en-US" altLang="zh-CN" dirty="0" smtClean="0"/>
              <a:t>PPT, 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部分借用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年许若昕</a:t>
            </a:r>
            <a:r>
              <a:rPr lang="en-US" altLang="zh-CN" dirty="0" smtClean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4511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79640" y="2808000"/>
            <a:ext cx="7416360" cy="21967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sz="8800">
                <a:solidFill>
                  <a:srgbClr val="3333CC"/>
                </a:solidFill>
                <a:latin typeface="Arial"/>
                <a:ea typeface="华文新魏"/>
              </a:rPr>
              <a:t>Thanks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66" y="1547206"/>
            <a:ext cx="5184360" cy="6332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>
                <a:latin typeface="+mj-ea"/>
              </a:rPr>
              <a:t>最朴素的解决方案</a:t>
            </a:r>
            <a:endParaRPr lang="en-US" altLang="zh-CN" sz="2400" b="1" dirty="0" smtClean="0">
              <a:latin typeface="+mj-ea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2420441"/>
            <a:ext cx="8064500" cy="47529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NATIVE-STRING-MATCHER(T,P)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length[T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8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length[P]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n-m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if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P[1..m] = T[s+1..s+m]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print s+1</a:t>
            </a:r>
          </a:p>
        </p:txBody>
      </p:sp>
      <p:sp>
        <p:nvSpPr>
          <p:cNvPr id="27652" name="矩形 5"/>
          <p:cNvSpPr>
            <a:spLocks noChangeArrowheads="1"/>
          </p:cNvSpPr>
          <p:nvPr/>
        </p:nvSpPr>
        <p:spPr bwMode="auto">
          <a:xfrm>
            <a:off x="33495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653" name="矩形 6"/>
          <p:cNvSpPr>
            <a:spLocks noChangeArrowheads="1"/>
          </p:cNvSpPr>
          <p:nvPr/>
        </p:nvSpPr>
        <p:spPr bwMode="auto">
          <a:xfrm>
            <a:off x="37813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654" name="矩形 7"/>
          <p:cNvSpPr>
            <a:spLocks noChangeArrowheads="1"/>
          </p:cNvSpPr>
          <p:nvPr/>
        </p:nvSpPr>
        <p:spPr bwMode="auto">
          <a:xfrm>
            <a:off x="42131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655" name="矩形 8"/>
          <p:cNvSpPr>
            <a:spLocks noChangeArrowheads="1"/>
          </p:cNvSpPr>
          <p:nvPr/>
        </p:nvSpPr>
        <p:spPr bwMode="auto">
          <a:xfrm>
            <a:off x="46449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656" name="矩形 9"/>
          <p:cNvSpPr>
            <a:spLocks noChangeArrowheads="1"/>
          </p:cNvSpPr>
          <p:nvPr/>
        </p:nvSpPr>
        <p:spPr bwMode="auto">
          <a:xfrm>
            <a:off x="16223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657" name="矩形 10"/>
          <p:cNvSpPr>
            <a:spLocks noChangeArrowheads="1"/>
          </p:cNvSpPr>
          <p:nvPr/>
        </p:nvSpPr>
        <p:spPr bwMode="auto">
          <a:xfrm>
            <a:off x="20541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658" name="矩形 11"/>
          <p:cNvSpPr>
            <a:spLocks noChangeArrowheads="1"/>
          </p:cNvSpPr>
          <p:nvPr/>
        </p:nvSpPr>
        <p:spPr bwMode="auto">
          <a:xfrm>
            <a:off x="24859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659" name="矩形 12"/>
          <p:cNvSpPr>
            <a:spLocks noChangeArrowheads="1"/>
          </p:cNvSpPr>
          <p:nvPr/>
        </p:nvSpPr>
        <p:spPr bwMode="auto">
          <a:xfrm>
            <a:off x="29177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660" name="矩形 13"/>
          <p:cNvSpPr>
            <a:spLocks noChangeArrowheads="1"/>
          </p:cNvSpPr>
          <p:nvPr/>
        </p:nvSpPr>
        <p:spPr bwMode="auto">
          <a:xfrm>
            <a:off x="50767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661" name="矩形 14"/>
          <p:cNvSpPr>
            <a:spLocks noChangeArrowheads="1"/>
          </p:cNvSpPr>
          <p:nvPr/>
        </p:nvSpPr>
        <p:spPr bwMode="auto">
          <a:xfrm>
            <a:off x="55085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662" name="矩形 15"/>
          <p:cNvSpPr>
            <a:spLocks noChangeArrowheads="1"/>
          </p:cNvSpPr>
          <p:nvPr/>
        </p:nvSpPr>
        <p:spPr bwMode="auto">
          <a:xfrm>
            <a:off x="5940351" y="5120468"/>
            <a:ext cx="433388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663" name="矩形 16"/>
          <p:cNvSpPr>
            <a:spLocks noChangeArrowheads="1"/>
          </p:cNvSpPr>
          <p:nvPr/>
        </p:nvSpPr>
        <p:spPr bwMode="auto">
          <a:xfrm>
            <a:off x="6373739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664" name="矩形 17"/>
          <p:cNvSpPr>
            <a:spLocks noChangeArrowheads="1"/>
          </p:cNvSpPr>
          <p:nvPr/>
        </p:nvSpPr>
        <p:spPr bwMode="auto">
          <a:xfrm>
            <a:off x="6805539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665" name="矩形 18"/>
          <p:cNvSpPr>
            <a:spLocks noChangeArrowheads="1"/>
          </p:cNvSpPr>
          <p:nvPr/>
        </p:nvSpPr>
        <p:spPr bwMode="auto">
          <a:xfrm>
            <a:off x="7237339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666" name="矩形 19"/>
          <p:cNvSpPr>
            <a:spLocks noChangeArrowheads="1"/>
          </p:cNvSpPr>
          <p:nvPr/>
        </p:nvSpPr>
        <p:spPr bwMode="auto">
          <a:xfrm>
            <a:off x="7669139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667" name="矩形 20"/>
          <p:cNvSpPr>
            <a:spLocks noChangeArrowheads="1"/>
          </p:cNvSpPr>
          <p:nvPr/>
        </p:nvSpPr>
        <p:spPr bwMode="auto">
          <a:xfrm>
            <a:off x="8100939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668" name="文本框 21"/>
          <p:cNvSpPr txBox="1">
            <a:spLocks noChangeArrowheads="1"/>
          </p:cNvSpPr>
          <p:nvPr/>
        </p:nvSpPr>
        <p:spPr bwMode="auto">
          <a:xfrm>
            <a:off x="757164" y="5074430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7669" name="文本框 22"/>
          <p:cNvSpPr txBox="1">
            <a:spLocks noChangeArrowheads="1"/>
          </p:cNvSpPr>
          <p:nvPr/>
        </p:nvSpPr>
        <p:spPr bwMode="auto">
          <a:xfrm>
            <a:off x="755576" y="5742768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616001" y="5814205"/>
            <a:ext cx="3022600" cy="431800"/>
            <a:chOff x="1400350" y="5445224"/>
            <a:chExt cx="3022950" cy="432053"/>
          </a:xfrm>
        </p:grpSpPr>
        <p:sp>
          <p:nvSpPr>
            <p:cNvPr id="25" name="矩形 24"/>
            <p:cNvSpPr/>
            <p:nvPr/>
          </p:nvSpPr>
          <p:spPr bwMode="auto">
            <a:xfrm>
              <a:off x="3127750" y="5445224"/>
              <a:ext cx="431850" cy="43205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672" name="矩形 25"/>
            <p:cNvSpPr>
              <a:spLocks noChangeArrowheads="1"/>
            </p:cNvSpPr>
            <p:nvPr/>
          </p:nvSpPr>
          <p:spPr bwMode="auto">
            <a:xfrm>
              <a:off x="3559600" y="5445229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991450" y="5445224"/>
              <a:ext cx="431850" cy="43205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1400350" y="5445224"/>
              <a:ext cx="431850" cy="43205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675" name="矩形 29"/>
            <p:cNvSpPr>
              <a:spLocks noChangeArrowheads="1"/>
            </p:cNvSpPr>
            <p:nvPr/>
          </p:nvSpPr>
          <p:spPr bwMode="auto">
            <a:xfrm>
              <a:off x="1832200" y="544522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264050" y="5445224"/>
              <a:ext cx="431850" cy="43205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677" name="矩形 31"/>
            <p:cNvSpPr>
              <a:spLocks noChangeArrowheads="1"/>
            </p:cNvSpPr>
            <p:nvPr/>
          </p:nvSpPr>
          <p:spPr bwMode="auto">
            <a:xfrm>
              <a:off x="2695900" y="544522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59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96296E-6 L 0.04775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66" y="1547206"/>
            <a:ext cx="5184360" cy="6332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>
                <a:latin typeface="+mj-ea"/>
              </a:rPr>
              <a:t>最朴素的解决方案</a:t>
            </a:r>
            <a:endParaRPr lang="en-US" altLang="zh-CN" sz="2400" b="1" dirty="0" smtClean="0">
              <a:latin typeface="+mj-ea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2420441"/>
            <a:ext cx="8064500" cy="47529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NATIVE-STRING-MATCHER(T,P)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length[T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8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length[P]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n-m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if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P[1..m] = T[s+1..s+m]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print s+1</a:t>
            </a:r>
          </a:p>
        </p:txBody>
      </p:sp>
      <p:sp>
        <p:nvSpPr>
          <p:cNvPr id="29700" name="矩形 5"/>
          <p:cNvSpPr>
            <a:spLocks noChangeArrowheads="1"/>
          </p:cNvSpPr>
          <p:nvPr/>
        </p:nvSpPr>
        <p:spPr bwMode="auto">
          <a:xfrm>
            <a:off x="3349551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01" name="矩形 6"/>
          <p:cNvSpPr>
            <a:spLocks noChangeArrowheads="1"/>
          </p:cNvSpPr>
          <p:nvPr/>
        </p:nvSpPr>
        <p:spPr bwMode="auto">
          <a:xfrm>
            <a:off x="3781351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02" name="矩形 7"/>
          <p:cNvSpPr>
            <a:spLocks noChangeArrowheads="1"/>
          </p:cNvSpPr>
          <p:nvPr/>
        </p:nvSpPr>
        <p:spPr bwMode="auto">
          <a:xfrm>
            <a:off x="4213151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03" name="矩形 8"/>
          <p:cNvSpPr>
            <a:spLocks noChangeArrowheads="1"/>
          </p:cNvSpPr>
          <p:nvPr/>
        </p:nvSpPr>
        <p:spPr bwMode="auto">
          <a:xfrm>
            <a:off x="4644951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04" name="矩形 9"/>
          <p:cNvSpPr>
            <a:spLocks noChangeArrowheads="1"/>
          </p:cNvSpPr>
          <p:nvPr/>
        </p:nvSpPr>
        <p:spPr bwMode="auto">
          <a:xfrm>
            <a:off x="1622351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054151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485951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07" name="矩形 12"/>
          <p:cNvSpPr>
            <a:spLocks noChangeArrowheads="1"/>
          </p:cNvSpPr>
          <p:nvPr/>
        </p:nvSpPr>
        <p:spPr bwMode="auto">
          <a:xfrm>
            <a:off x="2917751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08" name="矩形 13"/>
          <p:cNvSpPr>
            <a:spLocks noChangeArrowheads="1"/>
          </p:cNvSpPr>
          <p:nvPr/>
        </p:nvSpPr>
        <p:spPr bwMode="auto">
          <a:xfrm>
            <a:off x="5076751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09" name="矩形 14"/>
          <p:cNvSpPr>
            <a:spLocks noChangeArrowheads="1"/>
          </p:cNvSpPr>
          <p:nvPr/>
        </p:nvSpPr>
        <p:spPr bwMode="auto">
          <a:xfrm>
            <a:off x="5508551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10" name="矩形 15"/>
          <p:cNvSpPr>
            <a:spLocks noChangeArrowheads="1"/>
          </p:cNvSpPr>
          <p:nvPr/>
        </p:nvSpPr>
        <p:spPr bwMode="auto">
          <a:xfrm>
            <a:off x="5940351" y="5110882"/>
            <a:ext cx="433388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11" name="矩形 16"/>
          <p:cNvSpPr>
            <a:spLocks noChangeArrowheads="1"/>
          </p:cNvSpPr>
          <p:nvPr/>
        </p:nvSpPr>
        <p:spPr bwMode="auto">
          <a:xfrm>
            <a:off x="6373739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12" name="矩形 17"/>
          <p:cNvSpPr>
            <a:spLocks noChangeArrowheads="1"/>
          </p:cNvSpPr>
          <p:nvPr/>
        </p:nvSpPr>
        <p:spPr bwMode="auto">
          <a:xfrm>
            <a:off x="6805539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13" name="矩形 18"/>
          <p:cNvSpPr>
            <a:spLocks noChangeArrowheads="1"/>
          </p:cNvSpPr>
          <p:nvPr/>
        </p:nvSpPr>
        <p:spPr bwMode="auto">
          <a:xfrm>
            <a:off x="7237339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14" name="矩形 19"/>
          <p:cNvSpPr>
            <a:spLocks noChangeArrowheads="1"/>
          </p:cNvSpPr>
          <p:nvPr/>
        </p:nvSpPr>
        <p:spPr bwMode="auto">
          <a:xfrm>
            <a:off x="7669139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15" name="矩形 20"/>
          <p:cNvSpPr>
            <a:spLocks noChangeArrowheads="1"/>
          </p:cNvSpPr>
          <p:nvPr/>
        </p:nvSpPr>
        <p:spPr bwMode="auto">
          <a:xfrm>
            <a:off x="8100939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16" name="文本框 21"/>
          <p:cNvSpPr txBox="1">
            <a:spLocks noChangeArrowheads="1"/>
          </p:cNvSpPr>
          <p:nvPr/>
        </p:nvSpPr>
        <p:spPr bwMode="auto">
          <a:xfrm>
            <a:off x="757164" y="5064844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9717" name="文本框 22"/>
          <p:cNvSpPr txBox="1">
            <a:spLocks noChangeArrowheads="1"/>
          </p:cNvSpPr>
          <p:nvPr/>
        </p:nvSpPr>
        <p:spPr bwMode="auto">
          <a:xfrm>
            <a:off x="755576" y="5733182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779764" y="5804619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19" name="矩形 25"/>
          <p:cNvSpPr>
            <a:spLocks noChangeArrowheads="1"/>
          </p:cNvSpPr>
          <p:nvPr/>
        </p:nvSpPr>
        <p:spPr bwMode="auto">
          <a:xfrm>
            <a:off x="4211564" y="5804619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643364" y="5804619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052564" y="5804619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484364" y="5804619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916164" y="5804619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24" name="矩形 31"/>
          <p:cNvSpPr>
            <a:spLocks noChangeArrowheads="1"/>
          </p:cNvSpPr>
          <p:nvPr/>
        </p:nvSpPr>
        <p:spPr bwMode="auto">
          <a:xfrm>
            <a:off x="3347964" y="5804619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825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862" y="1619214"/>
            <a:ext cx="5184360" cy="6332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>
                <a:latin typeface="+mj-ea"/>
              </a:rPr>
              <a:t>最朴素的解决方案</a:t>
            </a:r>
            <a:endParaRPr lang="en-US" altLang="zh-CN" sz="2400" b="1" dirty="0" smtClean="0">
              <a:latin typeface="+mj-ea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972" y="2492449"/>
            <a:ext cx="8064500" cy="47529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NATIVE-STRING-MATCHER(T,P)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length[T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8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length[P]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n-m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if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P[1..m] = T[s+1..s+m]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print s+1</a:t>
            </a:r>
          </a:p>
        </p:txBody>
      </p:sp>
      <p:sp>
        <p:nvSpPr>
          <p:cNvPr id="31748" name="矩形 5"/>
          <p:cNvSpPr>
            <a:spLocks noChangeArrowheads="1"/>
          </p:cNvSpPr>
          <p:nvPr/>
        </p:nvSpPr>
        <p:spPr bwMode="auto">
          <a:xfrm>
            <a:off x="3349947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749" name="矩形 6"/>
          <p:cNvSpPr>
            <a:spLocks noChangeArrowheads="1"/>
          </p:cNvSpPr>
          <p:nvPr/>
        </p:nvSpPr>
        <p:spPr bwMode="auto">
          <a:xfrm>
            <a:off x="3781747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750" name="矩形 7"/>
          <p:cNvSpPr>
            <a:spLocks noChangeArrowheads="1"/>
          </p:cNvSpPr>
          <p:nvPr/>
        </p:nvSpPr>
        <p:spPr bwMode="auto">
          <a:xfrm>
            <a:off x="4213547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751" name="矩形 8"/>
          <p:cNvSpPr>
            <a:spLocks noChangeArrowheads="1"/>
          </p:cNvSpPr>
          <p:nvPr/>
        </p:nvSpPr>
        <p:spPr bwMode="auto">
          <a:xfrm>
            <a:off x="4645347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752" name="矩形 9"/>
          <p:cNvSpPr>
            <a:spLocks noChangeArrowheads="1"/>
          </p:cNvSpPr>
          <p:nvPr/>
        </p:nvSpPr>
        <p:spPr bwMode="auto">
          <a:xfrm>
            <a:off x="1622747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753" name="矩形 10"/>
          <p:cNvSpPr>
            <a:spLocks noChangeArrowheads="1"/>
          </p:cNvSpPr>
          <p:nvPr/>
        </p:nvSpPr>
        <p:spPr bwMode="auto">
          <a:xfrm>
            <a:off x="2054547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754" name="矩形 11"/>
          <p:cNvSpPr>
            <a:spLocks noChangeArrowheads="1"/>
          </p:cNvSpPr>
          <p:nvPr/>
        </p:nvSpPr>
        <p:spPr bwMode="auto">
          <a:xfrm>
            <a:off x="2486347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755" name="矩形 12"/>
          <p:cNvSpPr>
            <a:spLocks noChangeArrowheads="1"/>
          </p:cNvSpPr>
          <p:nvPr/>
        </p:nvSpPr>
        <p:spPr bwMode="auto">
          <a:xfrm>
            <a:off x="2918147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756" name="矩形 13"/>
          <p:cNvSpPr>
            <a:spLocks noChangeArrowheads="1"/>
          </p:cNvSpPr>
          <p:nvPr/>
        </p:nvSpPr>
        <p:spPr bwMode="auto">
          <a:xfrm>
            <a:off x="5077147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757" name="矩形 14"/>
          <p:cNvSpPr>
            <a:spLocks noChangeArrowheads="1"/>
          </p:cNvSpPr>
          <p:nvPr/>
        </p:nvSpPr>
        <p:spPr bwMode="auto">
          <a:xfrm>
            <a:off x="5508947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758" name="矩形 15"/>
          <p:cNvSpPr>
            <a:spLocks noChangeArrowheads="1"/>
          </p:cNvSpPr>
          <p:nvPr/>
        </p:nvSpPr>
        <p:spPr bwMode="auto">
          <a:xfrm>
            <a:off x="5940747" y="5120468"/>
            <a:ext cx="433388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759" name="矩形 16"/>
          <p:cNvSpPr>
            <a:spLocks noChangeArrowheads="1"/>
          </p:cNvSpPr>
          <p:nvPr/>
        </p:nvSpPr>
        <p:spPr bwMode="auto">
          <a:xfrm>
            <a:off x="6374135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760" name="矩形 17"/>
          <p:cNvSpPr>
            <a:spLocks noChangeArrowheads="1"/>
          </p:cNvSpPr>
          <p:nvPr/>
        </p:nvSpPr>
        <p:spPr bwMode="auto">
          <a:xfrm>
            <a:off x="6805935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761" name="矩形 18"/>
          <p:cNvSpPr>
            <a:spLocks noChangeArrowheads="1"/>
          </p:cNvSpPr>
          <p:nvPr/>
        </p:nvSpPr>
        <p:spPr bwMode="auto">
          <a:xfrm>
            <a:off x="7237735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762" name="矩形 19"/>
          <p:cNvSpPr>
            <a:spLocks noChangeArrowheads="1"/>
          </p:cNvSpPr>
          <p:nvPr/>
        </p:nvSpPr>
        <p:spPr bwMode="auto">
          <a:xfrm>
            <a:off x="7669535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763" name="矩形 20"/>
          <p:cNvSpPr>
            <a:spLocks noChangeArrowheads="1"/>
          </p:cNvSpPr>
          <p:nvPr/>
        </p:nvSpPr>
        <p:spPr bwMode="auto">
          <a:xfrm>
            <a:off x="8101335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764" name="文本框 21"/>
          <p:cNvSpPr txBox="1">
            <a:spLocks noChangeArrowheads="1"/>
          </p:cNvSpPr>
          <p:nvPr/>
        </p:nvSpPr>
        <p:spPr bwMode="auto">
          <a:xfrm>
            <a:off x="757560" y="5074430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1765" name="文本框 22"/>
          <p:cNvSpPr txBox="1">
            <a:spLocks noChangeArrowheads="1"/>
          </p:cNvSpPr>
          <p:nvPr/>
        </p:nvSpPr>
        <p:spPr bwMode="auto">
          <a:xfrm>
            <a:off x="755972" y="5742768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052960" y="5814205"/>
            <a:ext cx="3022600" cy="431800"/>
            <a:chOff x="1837082" y="5445224"/>
            <a:chExt cx="3022950" cy="432048"/>
          </a:xfrm>
        </p:grpSpPr>
        <p:sp>
          <p:nvSpPr>
            <p:cNvPr id="25" name="矩形 24"/>
            <p:cNvSpPr/>
            <p:nvPr/>
          </p:nvSpPr>
          <p:spPr bwMode="auto">
            <a:xfrm>
              <a:off x="3564482" y="544522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768" name="矩形 25"/>
            <p:cNvSpPr>
              <a:spLocks noChangeArrowheads="1"/>
            </p:cNvSpPr>
            <p:nvPr/>
          </p:nvSpPr>
          <p:spPr bwMode="auto">
            <a:xfrm>
              <a:off x="3996332" y="544522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4428182" y="544522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1837082" y="544522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771" name="矩形 29"/>
            <p:cNvSpPr>
              <a:spLocks noChangeArrowheads="1"/>
            </p:cNvSpPr>
            <p:nvPr/>
          </p:nvSpPr>
          <p:spPr bwMode="auto">
            <a:xfrm>
              <a:off x="2268932" y="544522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700782" y="544522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773" name="矩形 31"/>
            <p:cNvSpPr>
              <a:spLocks noChangeArrowheads="1"/>
            </p:cNvSpPr>
            <p:nvPr/>
          </p:nvSpPr>
          <p:spPr bwMode="auto">
            <a:xfrm>
              <a:off x="3132632" y="544522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608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04722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862" y="1619214"/>
            <a:ext cx="5184360" cy="6332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>
                <a:latin typeface="+mj-ea"/>
              </a:rPr>
              <a:t>最朴素的解决方案</a:t>
            </a:r>
            <a:endParaRPr lang="en-US" altLang="zh-CN" sz="2400" b="1" dirty="0" smtClean="0">
              <a:latin typeface="+mj-ea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972" y="2492449"/>
            <a:ext cx="8064500" cy="47529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NATIVE-STRING-MATCHER(T,P)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length[T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8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length[P]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n-m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if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P[1..m] = T[s+1..s+m]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print s+1</a:t>
            </a:r>
          </a:p>
        </p:txBody>
      </p:sp>
      <p:sp>
        <p:nvSpPr>
          <p:cNvPr id="33796" name="矩形 5"/>
          <p:cNvSpPr>
            <a:spLocks noChangeArrowheads="1"/>
          </p:cNvSpPr>
          <p:nvPr/>
        </p:nvSpPr>
        <p:spPr bwMode="auto">
          <a:xfrm>
            <a:off x="3349947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797" name="矩形 6"/>
          <p:cNvSpPr>
            <a:spLocks noChangeArrowheads="1"/>
          </p:cNvSpPr>
          <p:nvPr/>
        </p:nvSpPr>
        <p:spPr bwMode="auto">
          <a:xfrm>
            <a:off x="3781747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798" name="矩形 7"/>
          <p:cNvSpPr>
            <a:spLocks noChangeArrowheads="1"/>
          </p:cNvSpPr>
          <p:nvPr/>
        </p:nvSpPr>
        <p:spPr bwMode="auto">
          <a:xfrm>
            <a:off x="4213547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799" name="矩形 8"/>
          <p:cNvSpPr>
            <a:spLocks noChangeArrowheads="1"/>
          </p:cNvSpPr>
          <p:nvPr/>
        </p:nvSpPr>
        <p:spPr bwMode="auto">
          <a:xfrm>
            <a:off x="4645347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800" name="矩形 9"/>
          <p:cNvSpPr>
            <a:spLocks noChangeArrowheads="1"/>
          </p:cNvSpPr>
          <p:nvPr/>
        </p:nvSpPr>
        <p:spPr bwMode="auto">
          <a:xfrm>
            <a:off x="1622747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801" name="矩形 10"/>
          <p:cNvSpPr>
            <a:spLocks noChangeArrowheads="1"/>
          </p:cNvSpPr>
          <p:nvPr/>
        </p:nvSpPr>
        <p:spPr bwMode="auto">
          <a:xfrm>
            <a:off x="2054547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486347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803" name="矩形 12"/>
          <p:cNvSpPr>
            <a:spLocks noChangeArrowheads="1"/>
          </p:cNvSpPr>
          <p:nvPr/>
        </p:nvSpPr>
        <p:spPr bwMode="auto">
          <a:xfrm>
            <a:off x="2918147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804" name="矩形 13"/>
          <p:cNvSpPr>
            <a:spLocks noChangeArrowheads="1"/>
          </p:cNvSpPr>
          <p:nvPr/>
        </p:nvSpPr>
        <p:spPr bwMode="auto">
          <a:xfrm>
            <a:off x="5077147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805" name="矩形 14"/>
          <p:cNvSpPr>
            <a:spLocks noChangeArrowheads="1"/>
          </p:cNvSpPr>
          <p:nvPr/>
        </p:nvSpPr>
        <p:spPr bwMode="auto">
          <a:xfrm>
            <a:off x="5508947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806" name="矩形 15"/>
          <p:cNvSpPr>
            <a:spLocks noChangeArrowheads="1"/>
          </p:cNvSpPr>
          <p:nvPr/>
        </p:nvSpPr>
        <p:spPr bwMode="auto">
          <a:xfrm>
            <a:off x="5940747" y="5120468"/>
            <a:ext cx="433388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807" name="矩形 16"/>
          <p:cNvSpPr>
            <a:spLocks noChangeArrowheads="1"/>
          </p:cNvSpPr>
          <p:nvPr/>
        </p:nvSpPr>
        <p:spPr bwMode="auto">
          <a:xfrm>
            <a:off x="6374135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808" name="矩形 17"/>
          <p:cNvSpPr>
            <a:spLocks noChangeArrowheads="1"/>
          </p:cNvSpPr>
          <p:nvPr/>
        </p:nvSpPr>
        <p:spPr bwMode="auto">
          <a:xfrm>
            <a:off x="6805935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809" name="矩形 18"/>
          <p:cNvSpPr>
            <a:spLocks noChangeArrowheads="1"/>
          </p:cNvSpPr>
          <p:nvPr/>
        </p:nvSpPr>
        <p:spPr bwMode="auto">
          <a:xfrm>
            <a:off x="7237735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810" name="矩形 19"/>
          <p:cNvSpPr>
            <a:spLocks noChangeArrowheads="1"/>
          </p:cNvSpPr>
          <p:nvPr/>
        </p:nvSpPr>
        <p:spPr bwMode="auto">
          <a:xfrm>
            <a:off x="7669535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811" name="矩形 20"/>
          <p:cNvSpPr>
            <a:spLocks noChangeArrowheads="1"/>
          </p:cNvSpPr>
          <p:nvPr/>
        </p:nvSpPr>
        <p:spPr bwMode="auto">
          <a:xfrm>
            <a:off x="8101335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812" name="文本框 21"/>
          <p:cNvSpPr txBox="1">
            <a:spLocks noChangeArrowheads="1"/>
          </p:cNvSpPr>
          <p:nvPr/>
        </p:nvSpPr>
        <p:spPr bwMode="auto">
          <a:xfrm>
            <a:off x="757560" y="5074430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3813" name="文本框 22"/>
          <p:cNvSpPr txBox="1">
            <a:spLocks noChangeArrowheads="1"/>
          </p:cNvSpPr>
          <p:nvPr/>
        </p:nvSpPr>
        <p:spPr bwMode="auto">
          <a:xfrm>
            <a:off x="755972" y="5742768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211960" y="5814205"/>
            <a:ext cx="433387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815" name="矩形 25"/>
          <p:cNvSpPr>
            <a:spLocks noChangeArrowheads="1"/>
          </p:cNvSpPr>
          <p:nvPr/>
        </p:nvSpPr>
        <p:spPr bwMode="auto">
          <a:xfrm>
            <a:off x="4645347" y="5814205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077147" y="5814205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484760" y="5814205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818" name="矩形 29"/>
          <p:cNvSpPr>
            <a:spLocks noChangeArrowheads="1"/>
          </p:cNvSpPr>
          <p:nvPr/>
        </p:nvSpPr>
        <p:spPr bwMode="auto">
          <a:xfrm>
            <a:off x="2916560" y="5814205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348360" y="5814205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820" name="矩形 31"/>
          <p:cNvSpPr>
            <a:spLocks noChangeArrowheads="1"/>
          </p:cNvSpPr>
          <p:nvPr/>
        </p:nvSpPr>
        <p:spPr bwMode="auto">
          <a:xfrm>
            <a:off x="3780160" y="5814205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385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66" y="1619214"/>
            <a:ext cx="5184360" cy="6332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>
                <a:latin typeface="+mj-ea"/>
              </a:rPr>
              <a:t>最朴素的解决方案</a:t>
            </a:r>
            <a:endParaRPr lang="en-US" altLang="zh-CN" sz="2400" b="1" dirty="0" smtClean="0">
              <a:latin typeface="+mj-ea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2492449"/>
            <a:ext cx="8064500" cy="47529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NATIVE-STRING-MATCHER(T,P)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length[T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8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length[P]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n-m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if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P[1..m] = T[s+1..s+m]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print s+1</a:t>
            </a:r>
          </a:p>
        </p:txBody>
      </p:sp>
      <p:sp>
        <p:nvSpPr>
          <p:cNvPr id="35844" name="矩形 5"/>
          <p:cNvSpPr>
            <a:spLocks noChangeArrowheads="1"/>
          </p:cNvSpPr>
          <p:nvPr/>
        </p:nvSpPr>
        <p:spPr bwMode="auto">
          <a:xfrm>
            <a:off x="33495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5" name="矩形 6"/>
          <p:cNvSpPr>
            <a:spLocks noChangeArrowheads="1"/>
          </p:cNvSpPr>
          <p:nvPr/>
        </p:nvSpPr>
        <p:spPr bwMode="auto">
          <a:xfrm>
            <a:off x="37813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6" name="矩形 7"/>
          <p:cNvSpPr>
            <a:spLocks noChangeArrowheads="1"/>
          </p:cNvSpPr>
          <p:nvPr/>
        </p:nvSpPr>
        <p:spPr bwMode="auto">
          <a:xfrm>
            <a:off x="42131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7" name="矩形 8"/>
          <p:cNvSpPr>
            <a:spLocks noChangeArrowheads="1"/>
          </p:cNvSpPr>
          <p:nvPr/>
        </p:nvSpPr>
        <p:spPr bwMode="auto">
          <a:xfrm>
            <a:off x="46449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8" name="矩形 9"/>
          <p:cNvSpPr>
            <a:spLocks noChangeArrowheads="1"/>
          </p:cNvSpPr>
          <p:nvPr/>
        </p:nvSpPr>
        <p:spPr bwMode="auto">
          <a:xfrm>
            <a:off x="16223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9" name="矩形 10"/>
          <p:cNvSpPr>
            <a:spLocks noChangeArrowheads="1"/>
          </p:cNvSpPr>
          <p:nvPr/>
        </p:nvSpPr>
        <p:spPr bwMode="auto">
          <a:xfrm>
            <a:off x="20541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850" name="矩形 11"/>
          <p:cNvSpPr>
            <a:spLocks noChangeArrowheads="1"/>
          </p:cNvSpPr>
          <p:nvPr/>
        </p:nvSpPr>
        <p:spPr bwMode="auto">
          <a:xfrm>
            <a:off x="24859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851" name="矩形 12"/>
          <p:cNvSpPr>
            <a:spLocks noChangeArrowheads="1"/>
          </p:cNvSpPr>
          <p:nvPr/>
        </p:nvSpPr>
        <p:spPr bwMode="auto">
          <a:xfrm>
            <a:off x="29177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852" name="矩形 13"/>
          <p:cNvSpPr>
            <a:spLocks noChangeArrowheads="1"/>
          </p:cNvSpPr>
          <p:nvPr/>
        </p:nvSpPr>
        <p:spPr bwMode="auto">
          <a:xfrm>
            <a:off x="50767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853" name="矩形 14"/>
          <p:cNvSpPr>
            <a:spLocks noChangeArrowheads="1"/>
          </p:cNvSpPr>
          <p:nvPr/>
        </p:nvSpPr>
        <p:spPr bwMode="auto">
          <a:xfrm>
            <a:off x="55085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854" name="矩形 15"/>
          <p:cNvSpPr>
            <a:spLocks noChangeArrowheads="1"/>
          </p:cNvSpPr>
          <p:nvPr/>
        </p:nvSpPr>
        <p:spPr bwMode="auto">
          <a:xfrm>
            <a:off x="5940351" y="5120468"/>
            <a:ext cx="433388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855" name="矩形 16"/>
          <p:cNvSpPr>
            <a:spLocks noChangeArrowheads="1"/>
          </p:cNvSpPr>
          <p:nvPr/>
        </p:nvSpPr>
        <p:spPr bwMode="auto">
          <a:xfrm>
            <a:off x="6373739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856" name="矩形 17"/>
          <p:cNvSpPr>
            <a:spLocks noChangeArrowheads="1"/>
          </p:cNvSpPr>
          <p:nvPr/>
        </p:nvSpPr>
        <p:spPr bwMode="auto">
          <a:xfrm>
            <a:off x="6805539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857" name="矩形 18"/>
          <p:cNvSpPr>
            <a:spLocks noChangeArrowheads="1"/>
          </p:cNvSpPr>
          <p:nvPr/>
        </p:nvSpPr>
        <p:spPr bwMode="auto">
          <a:xfrm>
            <a:off x="7237339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858" name="矩形 19"/>
          <p:cNvSpPr>
            <a:spLocks noChangeArrowheads="1"/>
          </p:cNvSpPr>
          <p:nvPr/>
        </p:nvSpPr>
        <p:spPr bwMode="auto">
          <a:xfrm>
            <a:off x="7669139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859" name="矩形 20"/>
          <p:cNvSpPr>
            <a:spLocks noChangeArrowheads="1"/>
          </p:cNvSpPr>
          <p:nvPr/>
        </p:nvSpPr>
        <p:spPr bwMode="auto">
          <a:xfrm>
            <a:off x="8100939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860" name="文本框 21"/>
          <p:cNvSpPr txBox="1">
            <a:spLocks noChangeArrowheads="1"/>
          </p:cNvSpPr>
          <p:nvPr/>
        </p:nvSpPr>
        <p:spPr bwMode="auto">
          <a:xfrm>
            <a:off x="757164" y="5074430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5861" name="文本框 22"/>
          <p:cNvSpPr txBox="1">
            <a:spLocks noChangeArrowheads="1"/>
          </p:cNvSpPr>
          <p:nvPr/>
        </p:nvSpPr>
        <p:spPr bwMode="auto">
          <a:xfrm>
            <a:off x="755576" y="5742768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484364" y="5814205"/>
            <a:ext cx="3024187" cy="431800"/>
            <a:chOff x="2269130" y="5445224"/>
            <a:chExt cx="3022950" cy="432048"/>
          </a:xfrm>
        </p:grpSpPr>
        <p:sp>
          <p:nvSpPr>
            <p:cNvPr id="25" name="矩形 24"/>
            <p:cNvSpPr/>
            <p:nvPr/>
          </p:nvSpPr>
          <p:spPr bwMode="auto">
            <a:xfrm>
              <a:off x="3997210" y="5445224"/>
              <a:ext cx="431623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64" name="矩形 25"/>
            <p:cNvSpPr>
              <a:spLocks noChangeArrowheads="1"/>
            </p:cNvSpPr>
            <p:nvPr/>
          </p:nvSpPr>
          <p:spPr bwMode="auto">
            <a:xfrm>
              <a:off x="4428380" y="544522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4860457" y="5445224"/>
              <a:ext cx="431623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269130" y="5445224"/>
              <a:ext cx="431623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67" name="矩形 29"/>
            <p:cNvSpPr>
              <a:spLocks noChangeArrowheads="1"/>
            </p:cNvSpPr>
            <p:nvPr/>
          </p:nvSpPr>
          <p:spPr bwMode="auto">
            <a:xfrm>
              <a:off x="2700980" y="544522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3132377" y="5445224"/>
              <a:ext cx="431623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69" name="矩形 31"/>
            <p:cNvSpPr>
              <a:spLocks noChangeArrowheads="1"/>
            </p:cNvSpPr>
            <p:nvPr/>
          </p:nvSpPr>
          <p:spPr bwMode="auto">
            <a:xfrm>
              <a:off x="3564680" y="544522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725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0.04722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66" y="1547206"/>
            <a:ext cx="5184360" cy="6332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>
                <a:latin typeface="+mj-ea"/>
              </a:rPr>
              <a:t>最朴素的解决方案</a:t>
            </a:r>
            <a:endParaRPr lang="en-US" altLang="zh-CN" sz="2400" b="1" dirty="0" smtClean="0">
              <a:latin typeface="+mj-ea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2420441"/>
            <a:ext cx="8064500" cy="47529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NATIVE-STRING-MATCHER(T,P)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length[T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8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length[P]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n-m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if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P[1..m] = T[s+1..s+m]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print s+1</a:t>
            </a:r>
          </a:p>
        </p:txBody>
      </p:sp>
      <p:sp>
        <p:nvSpPr>
          <p:cNvPr id="37892" name="矩形 5"/>
          <p:cNvSpPr>
            <a:spLocks noChangeArrowheads="1"/>
          </p:cNvSpPr>
          <p:nvPr/>
        </p:nvSpPr>
        <p:spPr bwMode="auto">
          <a:xfrm>
            <a:off x="3349551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3" name="矩形 6"/>
          <p:cNvSpPr>
            <a:spLocks noChangeArrowheads="1"/>
          </p:cNvSpPr>
          <p:nvPr/>
        </p:nvSpPr>
        <p:spPr bwMode="auto">
          <a:xfrm>
            <a:off x="3781351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4" name="矩形 7"/>
          <p:cNvSpPr>
            <a:spLocks noChangeArrowheads="1"/>
          </p:cNvSpPr>
          <p:nvPr/>
        </p:nvSpPr>
        <p:spPr bwMode="auto">
          <a:xfrm>
            <a:off x="4213151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5" name="矩形 8"/>
          <p:cNvSpPr>
            <a:spLocks noChangeArrowheads="1"/>
          </p:cNvSpPr>
          <p:nvPr/>
        </p:nvSpPr>
        <p:spPr bwMode="auto">
          <a:xfrm>
            <a:off x="4644951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6" name="矩形 9"/>
          <p:cNvSpPr>
            <a:spLocks noChangeArrowheads="1"/>
          </p:cNvSpPr>
          <p:nvPr/>
        </p:nvSpPr>
        <p:spPr bwMode="auto">
          <a:xfrm>
            <a:off x="1622351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7" name="矩形 10"/>
          <p:cNvSpPr>
            <a:spLocks noChangeArrowheads="1"/>
          </p:cNvSpPr>
          <p:nvPr/>
        </p:nvSpPr>
        <p:spPr bwMode="auto">
          <a:xfrm>
            <a:off x="2054151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8" name="矩形 11"/>
          <p:cNvSpPr>
            <a:spLocks noChangeArrowheads="1"/>
          </p:cNvSpPr>
          <p:nvPr/>
        </p:nvSpPr>
        <p:spPr bwMode="auto">
          <a:xfrm>
            <a:off x="2485951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917751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0" name="矩形 13"/>
          <p:cNvSpPr>
            <a:spLocks noChangeArrowheads="1"/>
          </p:cNvSpPr>
          <p:nvPr/>
        </p:nvSpPr>
        <p:spPr bwMode="auto">
          <a:xfrm>
            <a:off x="5076751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1" name="矩形 14"/>
          <p:cNvSpPr>
            <a:spLocks noChangeArrowheads="1"/>
          </p:cNvSpPr>
          <p:nvPr/>
        </p:nvSpPr>
        <p:spPr bwMode="auto">
          <a:xfrm>
            <a:off x="5508551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2" name="矩形 15"/>
          <p:cNvSpPr>
            <a:spLocks noChangeArrowheads="1"/>
          </p:cNvSpPr>
          <p:nvPr/>
        </p:nvSpPr>
        <p:spPr bwMode="auto">
          <a:xfrm>
            <a:off x="5940351" y="5110882"/>
            <a:ext cx="433388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3" name="矩形 16"/>
          <p:cNvSpPr>
            <a:spLocks noChangeArrowheads="1"/>
          </p:cNvSpPr>
          <p:nvPr/>
        </p:nvSpPr>
        <p:spPr bwMode="auto">
          <a:xfrm>
            <a:off x="6373739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4" name="矩形 17"/>
          <p:cNvSpPr>
            <a:spLocks noChangeArrowheads="1"/>
          </p:cNvSpPr>
          <p:nvPr/>
        </p:nvSpPr>
        <p:spPr bwMode="auto">
          <a:xfrm>
            <a:off x="6805539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5" name="矩形 18"/>
          <p:cNvSpPr>
            <a:spLocks noChangeArrowheads="1"/>
          </p:cNvSpPr>
          <p:nvPr/>
        </p:nvSpPr>
        <p:spPr bwMode="auto">
          <a:xfrm>
            <a:off x="7237339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6" name="矩形 19"/>
          <p:cNvSpPr>
            <a:spLocks noChangeArrowheads="1"/>
          </p:cNvSpPr>
          <p:nvPr/>
        </p:nvSpPr>
        <p:spPr bwMode="auto">
          <a:xfrm>
            <a:off x="7669139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7" name="矩形 20"/>
          <p:cNvSpPr>
            <a:spLocks noChangeArrowheads="1"/>
          </p:cNvSpPr>
          <p:nvPr/>
        </p:nvSpPr>
        <p:spPr bwMode="auto">
          <a:xfrm>
            <a:off x="8100939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8" name="文本框 21"/>
          <p:cNvSpPr txBox="1">
            <a:spLocks noChangeArrowheads="1"/>
          </p:cNvSpPr>
          <p:nvPr/>
        </p:nvSpPr>
        <p:spPr bwMode="auto">
          <a:xfrm>
            <a:off x="757164" y="5064844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9" name="文本框 22"/>
          <p:cNvSpPr txBox="1">
            <a:spLocks noChangeArrowheads="1"/>
          </p:cNvSpPr>
          <p:nvPr/>
        </p:nvSpPr>
        <p:spPr bwMode="auto">
          <a:xfrm>
            <a:off x="755576" y="5733182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644951" y="5804619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1" name="矩形 25"/>
          <p:cNvSpPr>
            <a:spLocks noChangeArrowheads="1"/>
          </p:cNvSpPr>
          <p:nvPr/>
        </p:nvSpPr>
        <p:spPr bwMode="auto">
          <a:xfrm>
            <a:off x="5076751" y="5804619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508551" y="5804619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917751" y="5804619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4" name="矩形 29"/>
          <p:cNvSpPr>
            <a:spLocks noChangeArrowheads="1"/>
          </p:cNvSpPr>
          <p:nvPr/>
        </p:nvSpPr>
        <p:spPr bwMode="auto">
          <a:xfrm>
            <a:off x="3349551" y="5804619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781351" y="5804619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6" name="矩形 31"/>
          <p:cNvSpPr>
            <a:spLocks noChangeArrowheads="1"/>
          </p:cNvSpPr>
          <p:nvPr/>
        </p:nvSpPr>
        <p:spPr bwMode="auto">
          <a:xfrm>
            <a:off x="4213151" y="5804619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16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66" y="1619214"/>
            <a:ext cx="5184360" cy="6332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>
                <a:latin typeface="+mj-ea"/>
              </a:rPr>
              <a:t>最朴素的解决方案</a:t>
            </a:r>
            <a:endParaRPr lang="en-US" altLang="zh-CN" sz="2400" b="1" dirty="0" smtClean="0">
              <a:latin typeface="+mj-ea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2492449"/>
            <a:ext cx="8064500" cy="47529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NATIVE-STRING-MATCHER(T,P)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length[T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8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length[P]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n-m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if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P[1..m] = T[s+1..s+m]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print s+1</a:t>
            </a:r>
          </a:p>
        </p:txBody>
      </p:sp>
      <p:sp>
        <p:nvSpPr>
          <p:cNvPr id="39940" name="矩形 5"/>
          <p:cNvSpPr>
            <a:spLocks noChangeArrowheads="1"/>
          </p:cNvSpPr>
          <p:nvPr/>
        </p:nvSpPr>
        <p:spPr bwMode="auto">
          <a:xfrm>
            <a:off x="33495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1" name="矩形 6"/>
          <p:cNvSpPr>
            <a:spLocks noChangeArrowheads="1"/>
          </p:cNvSpPr>
          <p:nvPr/>
        </p:nvSpPr>
        <p:spPr bwMode="auto">
          <a:xfrm>
            <a:off x="37813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2" name="矩形 7"/>
          <p:cNvSpPr>
            <a:spLocks noChangeArrowheads="1"/>
          </p:cNvSpPr>
          <p:nvPr/>
        </p:nvSpPr>
        <p:spPr bwMode="auto">
          <a:xfrm>
            <a:off x="42131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3" name="矩形 8"/>
          <p:cNvSpPr>
            <a:spLocks noChangeArrowheads="1"/>
          </p:cNvSpPr>
          <p:nvPr/>
        </p:nvSpPr>
        <p:spPr bwMode="auto">
          <a:xfrm>
            <a:off x="46449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4" name="矩形 9"/>
          <p:cNvSpPr>
            <a:spLocks noChangeArrowheads="1"/>
          </p:cNvSpPr>
          <p:nvPr/>
        </p:nvSpPr>
        <p:spPr bwMode="auto">
          <a:xfrm>
            <a:off x="16223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5" name="矩形 10"/>
          <p:cNvSpPr>
            <a:spLocks noChangeArrowheads="1"/>
          </p:cNvSpPr>
          <p:nvPr/>
        </p:nvSpPr>
        <p:spPr bwMode="auto">
          <a:xfrm>
            <a:off x="20541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6" name="矩形 11"/>
          <p:cNvSpPr>
            <a:spLocks noChangeArrowheads="1"/>
          </p:cNvSpPr>
          <p:nvPr/>
        </p:nvSpPr>
        <p:spPr bwMode="auto">
          <a:xfrm>
            <a:off x="24859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7" name="矩形 12"/>
          <p:cNvSpPr>
            <a:spLocks noChangeArrowheads="1"/>
          </p:cNvSpPr>
          <p:nvPr/>
        </p:nvSpPr>
        <p:spPr bwMode="auto">
          <a:xfrm>
            <a:off x="29177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8" name="矩形 13"/>
          <p:cNvSpPr>
            <a:spLocks noChangeArrowheads="1"/>
          </p:cNvSpPr>
          <p:nvPr/>
        </p:nvSpPr>
        <p:spPr bwMode="auto">
          <a:xfrm>
            <a:off x="50767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9" name="矩形 14"/>
          <p:cNvSpPr>
            <a:spLocks noChangeArrowheads="1"/>
          </p:cNvSpPr>
          <p:nvPr/>
        </p:nvSpPr>
        <p:spPr bwMode="auto">
          <a:xfrm>
            <a:off x="55085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50" name="矩形 15"/>
          <p:cNvSpPr>
            <a:spLocks noChangeArrowheads="1"/>
          </p:cNvSpPr>
          <p:nvPr/>
        </p:nvSpPr>
        <p:spPr bwMode="auto">
          <a:xfrm>
            <a:off x="5940351" y="5120468"/>
            <a:ext cx="433388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51" name="矩形 16"/>
          <p:cNvSpPr>
            <a:spLocks noChangeArrowheads="1"/>
          </p:cNvSpPr>
          <p:nvPr/>
        </p:nvSpPr>
        <p:spPr bwMode="auto">
          <a:xfrm>
            <a:off x="6373739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52" name="矩形 17"/>
          <p:cNvSpPr>
            <a:spLocks noChangeArrowheads="1"/>
          </p:cNvSpPr>
          <p:nvPr/>
        </p:nvSpPr>
        <p:spPr bwMode="auto">
          <a:xfrm>
            <a:off x="6805539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53" name="矩形 18"/>
          <p:cNvSpPr>
            <a:spLocks noChangeArrowheads="1"/>
          </p:cNvSpPr>
          <p:nvPr/>
        </p:nvSpPr>
        <p:spPr bwMode="auto">
          <a:xfrm>
            <a:off x="7237339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54" name="矩形 19"/>
          <p:cNvSpPr>
            <a:spLocks noChangeArrowheads="1"/>
          </p:cNvSpPr>
          <p:nvPr/>
        </p:nvSpPr>
        <p:spPr bwMode="auto">
          <a:xfrm>
            <a:off x="7669139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55" name="矩形 20"/>
          <p:cNvSpPr>
            <a:spLocks noChangeArrowheads="1"/>
          </p:cNvSpPr>
          <p:nvPr/>
        </p:nvSpPr>
        <p:spPr bwMode="auto">
          <a:xfrm>
            <a:off x="8100939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56" name="文本框 21"/>
          <p:cNvSpPr txBox="1">
            <a:spLocks noChangeArrowheads="1"/>
          </p:cNvSpPr>
          <p:nvPr/>
        </p:nvSpPr>
        <p:spPr bwMode="auto">
          <a:xfrm>
            <a:off x="757164" y="5074430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9957" name="文本框 22"/>
          <p:cNvSpPr txBox="1">
            <a:spLocks noChangeArrowheads="1"/>
          </p:cNvSpPr>
          <p:nvPr/>
        </p:nvSpPr>
        <p:spPr bwMode="auto">
          <a:xfrm>
            <a:off x="755576" y="5742768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917751" y="5814205"/>
            <a:ext cx="3022600" cy="431800"/>
            <a:chOff x="2701178" y="5445224"/>
            <a:chExt cx="3022950" cy="432048"/>
          </a:xfrm>
        </p:grpSpPr>
        <p:sp>
          <p:nvSpPr>
            <p:cNvPr id="25" name="矩形 24"/>
            <p:cNvSpPr/>
            <p:nvPr/>
          </p:nvSpPr>
          <p:spPr bwMode="auto">
            <a:xfrm>
              <a:off x="4428578" y="544522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9960" name="矩形 25"/>
            <p:cNvSpPr>
              <a:spLocks noChangeArrowheads="1"/>
            </p:cNvSpPr>
            <p:nvPr/>
          </p:nvSpPr>
          <p:spPr bwMode="auto">
            <a:xfrm>
              <a:off x="4860428" y="544522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292278" y="544522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701178" y="544522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9963" name="矩形 29"/>
            <p:cNvSpPr>
              <a:spLocks noChangeArrowheads="1"/>
            </p:cNvSpPr>
            <p:nvPr/>
          </p:nvSpPr>
          <p:spPr bwMode="auto">
            <a:xfrm>
              <a:off x="3133028" y="544522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3564878" y="544522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9965" name="矩形 31"/>
            <p:cNvSpPr>
              <a:spLocks noChangeArrowheads="1"/>
            </p:cNvSpPr>
            <p:nvPr/>
          </p:nvSpPr>
          <p:spPr bwMode="auto">
            <a:xfrm>
              <a:off x="3996728" y="544522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77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0.04705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907704" y="1412776"/>
            <a:ext cx="7416800" cy="4525963"/>
          </a:xfrm>
          <a:prstGeom prst="rect">
            <a:avLst/>
          </a:prstGeom>
        </p:spPr>
        <p:txBody>
          <a:bodyPr/>
          <a:lstStyle/>
          <a:p>
            <a:pPr indent="-514350">
              <a:buAutoNum type="arabicPeriod"/>
            </a:pPr>
            <a:r>
              <a:rPr lang="en-US" altLang="zh-CN" sz="3200" dirty="0">
                <a:solidFill>
                  <a:srgbClr val="00B05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Hash</a:t>
            </a:r>
          </a:p>
          <a:p>
            <a:pPr indent="-514350">
              <a:buAutoNum type="arabicPeriod"/>
            </a:pPr>
            <a:r>
              <a:rPr lang="en-US" altLang="zh-CN" sz="3200" dirty="0">
                <a:solidFill>
                  <a:srgbClr val="00B05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KMP</a:t>
            </a:r>
          </a:p>
          <a:p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3</a:t>
            </a: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. Extend KMP</a:t>
            </a:r>
          </a:p>
          <a:p>
            <a:r>
              <a:rPr lang="en-US" altLang="zh-CN" sz="3200" dirty="0">
                <a:solidFill>
                  <a:srgbClr val="00B05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4. </a:t>
            </a:r>
            <a:r>
              <a:rPr lang="en-US" altLang="zh-CN" sz="3200" dirty="0" err="1">
                <a:solidFill>
                  <a:srgbClr val="00B05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trie</a:t>
            </a:r>
            <a:r>
              <a:rPr lang="zh-CN" altLang="en-US" sz="3200" dirty="0">
                <a:solidFill>
                  <a:srgbClr val="00B05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树</a:t>
            </a:r>
            <a:endParaRPr lang="en-US" altLang="zh-CN" sz="3200" dirty="0">
              <a:solidFill>
                <a:srgbClr val="00B050"/>
              </a:solidFill>
              <a:latin typeface="华文中宋" panose="020106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rgbClr val="00B05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5. </a:t>
            </a:r>
            <a:r>
              <a:rPr lang="en-US" altLang="zh-CN" sz="3200" dirty="0" err="1">
                <a:solidFill>
                  <a:srgbClr val="00B05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Manacher</a:t>
            </a:r>
            <a:r>
              <a:rPr lang="zh-CN" altLang="en-US" sz="3200" dirty="0">
                <a:solidFill>
                  <a:srgbClr val="00B05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算法</a:t>
            </a:r>
            <a:endParaRPr lang="en-US" altLang="zh-CN" sz="3200" dirty="0">
              <a:solidFill>
                <a:srgbClr val="00B050"/>
              </a:solidFill>
              <a:latin typeface="华文中宋" panose="02010600040101010101" pitchFamily="2" charset="-122"/>
              <a:ea typeface="华文行楷" panose="02010800040101010101" pitchFamily="2" charset="-122"/>
            </a:endParaRPr>
          </a:p>
          <a:p>
            <a:r>
              <a:rPr lang="en-US" sz="3200" dirty="0">
                <a:solidFill>
                  <a:srgbClr val="00B05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6. AC</a:t>
            </a:r>
            <a:r>
              <a:rPr lang="zh-CN" altLang="en-US" sz="3200" dirty="0">
                <a:solidFill>
                  <a:srgbClr val="00B05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自动机</a:t>
            </a:r>
            <a:endParaRPr lang="en-US" altLang="zh-CN" sz="3200" dirty="0">
              <a:solidFill>
                <a:srgbClr val="00B050"/>
              </a:solidFill>
              <a:latin typeface="华文中宋" panose="020106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200" dirty="0">
                <a:solidFill>
                  <a:srgbClr val="00B05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7</a:t>
            </a:r>
            <a:r>
              <a:rPr lang="en-US" altLang="zh-CN" sz="3200" dirty="0" smtClean="0">
                <a:solidFill>
                  <a:srgbClr val="00B050"/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. </a:t>
            </a:r>
            <a:r>
              <a:rPr lang="zh-CN" altLang="en-US" sz="3200" dirty="0" smtClean="0">
                <a:solidFill>
                  <a:schemeClr val="accent3">
                    <a:lumMod val="75000"/>
                  </a:schemeClr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后缀数组</a:t>
            </a:r>
            <a:endParaRPr lang="en-US" altLang="zh-CN" sz="3200" dirty="0" smtClean="0">
              <a:solidFill>
                <a:schemeClr val="accent3">
                  <a:lumMod val="75000"/>
                </a:schemeClr>
              </a:solidFill>
              <a:latin typeface="华文中宋" panose="020106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8.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后缀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树</a:t>
            </a:r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9. 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后缀自动机</a:t>
            </a:r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10.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回文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行楷" panose="02010800040101010101" pitchFamily="2" charset="-122"/>
              </a:rPr>
              <a:t>自动机</a:t>
            </a:r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行楷" panose="02010800040101010101" pitchFamily="2" charset="-122"/>
            </a:endParaRPr>
          </a:p>
          <a:p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771800" y="42393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知识清单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862" y="1619214"/>
            <a:ext cx="5184360" cy="6332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>
                <a:latin typeface="+mj-ea"/>
              </a:rPr>
              <a:t>最朴素的解决方案</a:t>
            </a:r>
            <a:endParaRPr lang="en-US" altLang="zh-CN" sz="2400" b="1" dirty="0" smtClean="0">
              <a:latin typeface="+mj-ea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972" y="2492449"/>
            <a:ext cx="8064500" cy="47529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NATIVE-STRING-MATCHER(T,P)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length[T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8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length[P]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n-m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if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P[1..m] = T[s+1..s+m]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print s+1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349947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781747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213547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645347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992" name="矩形 9"/>
          <p:cNvSpPr>
            <a:spLocks noChangeArrowheads="1"/>
          </p:cNvSpPr>
          <p:nvPr/>
        </p:nvSpPr>
        <p:spPr bwMode="auto">
          <a:xfrm>
            <a:off x="1622747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993" name="矩形 10"/>
          <p:cNvSpPr>
            <a:spLocks noChangeArrowheads="1"/>
          </p:cNvSpPr>
          <p:nvPr/>
        </p:nvSpPr>
        <p:spPr bwMode="auto">
          <a:xfrm>
            <a:off x="2054547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994" name="矩形 11"/>
          <p:cNvSpPr>
            <a:spLocks noChangeArrowheads="1"/>
          </p:cNvSpPr>
          <p:nvPr/>
        </p:nvSpPr>
        <p:spPr bwMode="auto">
          <a:xfrm>
            <a:off x="2486347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995" name="矩形 12"/>
          <p:cNvSpPr>
            <a:spLocks noChangeArrowheads="1"/>
          </p:cNvSpPr>
          <p:nvPr/>
        </p:nvSpPr>
        <p:spPr bwMode="auto">
          <a:xfrm>
            <a:off x="2918147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077147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508947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998" name="矩形 15"/>
          <p:cNvSpPr>
            <a:spLocks noChangeArrowheads="1"/>
          </p:cNvSpPr>
          <p:nvPr/>
        </p:nvSpPr>
        <p:spPr bwMode="auto">
          <a:xfrm>
            <a:off x="5940747" y="5110882"/>
            <a:ext cx="433388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999" name="矩形 16"/>
          <p:cNvSpPr>
            <a:spLocks noChangeArrowheads="1"/>
          </p:cNvSpPr>
          <p:nvPr/>
        </p:nvSpPr>
        <p:spPr bwMode="auto">
          <a:xfrm>
            <a:off x="6374135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000" name="矩形 17"/>
          <p:cNvSpPr>
            <a:spLocks noChangeArrowheads="1"/>
          </p:cNvSpPr>
          <p:nvPr/>
        </p:nvSpPr>
        <p:spPr bwMode="auto">
          <a:xfrm>
            <a:off x="6805935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001" name="矩形 18"/>
          <p:cNvSpPr>
            <a:spLocks noChangeArrowheads="1"/>
          </p:cNvSpPr>
          <p:nvPr/>
        </p:nvSpPr>
        <p:spPr bwMode="auto">
          <a:xfrm>
            <a:off x="7237735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002" name="矩形 19"/>
          <p:cNvSpPr>
            <a:spLocks noChangeArrowheads="1"/>
          </p:cNvSpPr>
          <p:nvPr/>
        </p:nvSpPr>
        <p:spPr bwMode="auto">
          <a:xfrm>
            <a:off x="7669535" y="5110882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003" name="矩形 20"/>
          <p:cNvSpPr>
            <a:spLocks noChangeArrowheads="1"/>
          </p:cNvSpPr>
          <p:nvPr/>
        </p:nvSpPr>
        <p:spPr bwMode="auto">
          <a:xfrm>
            <a:off x="8101335" y="5110882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004" name="文本框 21"/>
          <p:cNvSpPr txBox="1">
            <a:spLocks noChangeArrowheads="1"/>
          </p:cNvSpPr>
          <p:nvPr/>
        </p:nvSpPr>
        <p:spPr bwMode="auto">
          <a:xfrm>
            <a:off x="757560" y="5064844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42005" name="文本框 22"/>
          <p:cNvSpPr txBox="1">
            <a:spLocks noChangeArrowheads="1"/>
          </p:cNvSpPr>
          <p:nvPr/>
        </p:nvSpPr>
        <p:spPr bwMode="auto">
          <a:xfrm>
            <a:off x="755972" y="5733182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077147" y="5804619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5508947" y="5804619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940747" y="5804619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49947" y="5804619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781747" y="5804619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213547" y="5804619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4645347" y="5804619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922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66" y="1619214"/>
            <a:ext cx="5184360" cy="6332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>
                <a:latin typeface="+mj-ea"/>
              </a:rPr>
              <a:t>最朴素的解决方案</a:t>
            </a:r>
            <a:endParaRPr lang="en-US" altLang="zh-CN" sz="2400" b="1" dirty="0" smtClean="0">
              <a:latin typeface="+mj-ea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2492449"/>
            <a:ext cx="8064500" cy="47529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NATIVE-STRING-MATCHER(T,P)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length[T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8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length[P]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n-m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if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P[1..m] = T[s+1..s+m]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print s+1</a:t>
            </a:r>
          </a:p>
        </p:txBody>
      </p:sp>
      <p:sp>
        <p:nvSpPr>
          <p:cNvPr id="44036" name="矩形 5"/>
          <p:cNvSpPr>
            <a:spLocks noChangeArrowheads="1"/>
          </p:cNvSpPr>
          <p:nvPr/>
        </p:nvSpPr>
        <p:spPr bwMode="auto">
          <a:xfrm>
            <a:off x="33495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037" name="矩形 6"/>
          <p:cNvSpPr>
            <a:spLocks noChangeArrowheads="1"/>
          </p:cNvSpPr>
          <p:nvPr/>
        </p:nvSpPr>
        <p:spPr bwMode="auto">
          <a:xfrm>
            <a:off x="37813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038" name="矩形 7"/>
          <p:cNvSpPr>
            <a:spLocks noChangeArrowheads="1"/>
          </p:cNvSpPr>
          <p:nvPr/>
        </p:nvSpPr>
        <p:spPr bwMode="auto">
          <a:xfrm>
            <a:off x="42131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039" name="矩形 8"/>
          <p:cNvSpPr>
            <a:spLocks noChangeArrowheads="1"/>
          </p:cNvSpPr>
          <p:nvPr/>
        </p:nvSpPr>
        <p:spPr bwMode="auto">
          <a:xfrm>
            <a:off x="46449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矩形 9"/>
          <p:cNvSpPr>
            <a:spLocks noChangeArrowheads="1"/>
          </p:cNvSpPr>
          <p:nvPr/>
        </p:nvSpPr>
        <p:spPr bwMode="auto">
          <a:xfrm>
            <a:off x="16223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1" name="矩形 10"/>
          <p:cNvSpPr>
            <a:spLocks noChangeArrowheads="1"/>
          </p:cNvSpPr>
          <p:nvPr/>
        </p:nvSpPr>
        <p:spPr bwMode="auto">
          <a:xfrm>
            <a:off x="20541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2" name="矩形 11"/>
          <p:cNvSpPr>
            <a:spLocks noChangeArrowheads="1"/>
          </p:cNvSpPr>
          <p:nvPr/>
        </p:nvSpPr>
        <p:spPr bwMode="auto">
          <a:xfrm>
            <a:off x="24859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3" name="矩形 12"/>
          <p:cNvSpPr>
            <a:spLocks noChangeArrowheads="1"/>
          </p:cNvSpPr>
          <p:nvPr/>
        </p:nvSpPr>
        <p:spPr bwMode="auto">
          <a:xfrm>
            <a:off x="29177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4" name="矩形 13"/>
          <p:cNvSpPr>
            <a:spLocks noChangeArrowheads="1"/>
          </p:cNvSpPr>
          <p:nvPr/>
        </p:nvSpPr>
        <p:spPr bwMode="auto">
          <a:xfrm>
            <a:off x="50767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5" name="矩形 14"/>
          <p:cNvSpPr>
            <a:spLocks noChangeArrowheads="1"/>
          </p:cNvSpPr>
          <p:nvPr/>
        </p:nvSpPr>
        <p:spPr bwMode="auto">
          <a:xfrm>
            <a:off x="55085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6" name="矩形 15"/>
          <p:cNvSpPr>
            <a:spLocks noChangeArrowheads="1"/>
          </p:cNvSpPr>
          <p:nvPr/>
        </p:nvSpPr>
        <p:spPr bwMode="auto">
          <a:xfrm>
            <a:off x="5940351" y="5120468"/>
            <a:ext cx="433388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7" name="矩形 16"/>
          <p:cNvSpPr>
            <a:spLocks noChangeArrowheads="1"/>
          </p:cNvSpPr>
          <p:nvPr/>
        </p:nvSpPr>
        <p:spPr bwMode="auto">
          <a:xfrm>
            <a:off x="6373739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8" name="矩形 17"/>
          <p:cNvSpPr>
            <a:spLocks noChangeArrowheads="1"/>
          </p:cNvSpPr>
          <p:nvPr/>
        </p:nvSpPr>
        <p:spPr bwMode="auto">
          <a:xfrm>
            <a:off x="6805539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9" name="矩形 18"/>
          <p:cNvSpPr>
            <a:spLocks noChangeArrowheads="1"/>
          </p:cNvSpPr>
          <p:nvPr/>
        </p:nvSpPr>
        <p:spPr bwMode="auto">
          <a:xfrm>
            <a:off x="7237339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050" name="矩形 19"/>
          <p:cNvSpPr>
            <a:spLocks noChangeArrowheads="1"/>
          </p:cNvSpPr>
          <p:nvPr/>
        </p:nvSpPr>
        <p:spPr bwMode="auto">
          <a:xfrm>
            <a:off x="7669139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051" name="矩形 20"/>
          <p:cNvSpPr>
            <a:spLocks noChangeArrowheads="1"/>
          </p:cNvSpPr>
          <p:nvPr/>
        </p:nvSpPr>
        <p:spPr bwMode="auto">
          <a:xfrm>
            <a:off x="8100939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052" name="文本框 21"/>
          <p:cNvSpPr txBox="1">
            <a:spLocks noChangeArrowheads="1"/>
          </p:cNvSpPr>
          <p:nvPr/>
        </p:nvSpPr>
        <p:spPr bwMode="auto">
          <a:xfrm>
            <a:off x="757164" y="5074430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53" name="文本框 22"/>
          <p:cNvSpPr txBox="1">
            <a:spLocks noChangeArrowheads="1"/>
          </p:cNvSpPr>
          <p:nvPr/>
        </p:nvSpPr>
        <p:spPr bwMode="auto">
          <a:xfrm>
            <a:off x="755576" y="5742768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347964" y="5814205"/>
            <a:ext cx="3022600" cy="431800"/>
            <a:chOff x="3133226" y="5445224"/>
            <a:chExt cx="3022950" cy="432048"/>
          </a:xfrm>
        </p:grpSpPr>
        <p:sp>
          <p:nvSpPr>
            <p:cNvPr id="25" name="矩形 24"/>
            <p:cNvSpPr/>
            <p:nvPr/>
          </p:nvSpPr>
          <p:spPr bwMode="auto">
            <a:xfrm>
              <a:off x="4860626" y="544522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4056" name="矩形 25"/>
            <p:cNvSpPr>
              <a:spLocks noChangeArrowheads="1"/>
            </p:cNvSpPr>
            <p:nvPr/>
          </p:nvSpPr>
          <p:spPr bwMode="auto">
            <a:xfrm>
              <a:off x="5292476" y="544522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724326" y="544522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133226" y="544522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4059" name="矩形 29"/>
            <p:cNvSpPr>
              <a:spLocks noChangeArrowheads="1"/>
            </p:cNvSpPr>
            <p:nvPr/>
          </p:nvSpPr>
          <p:spPr bwMode="auto">
            <a:xfrm>
              <a:off x="3565076" y="544522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3996926" y="544522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4061" name="矩形 31"/>
            <p:cNvSpPr>
              <a:spLocks noChangeArrowheads="1"/>
            </p:cNvSpPr>
            <p:nvPr/>
          </p:nvSpPr>
          <p:spPr bwMode="auto">
            <a:xfrm>
              <a:off x="4428776" y="544522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814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474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66" y="1556792"/>
            <a:ext cx="5184360" cy="6332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>
                <a:latin typeface="+mj-ea"/>
              </a:rPr>
              <a:t>最朴素的解决方案</a:t>
            </a:r>
            <a:endParaRPr lang="en-US" altLang="zh-CN" sz="2400" b="1" dirty="0" smtClean="0">
              <a:latin typeface="+mj-ea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2430027"/>
            <a:ext cx="8064500" cy="47529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NATIVE-STRING-MATCHER(T,P)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length[T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8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length[P]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n-m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do if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P[1..m] = T[s+1..s+m]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then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 s+1</a:t>
            </a:r>
          </a:p>
        </p:txBody>
      </p:sp>
      <p:sp>
        <p:nvSpPr>
          <p:cNvPr id="46084" name="矩形 5"/>
          <p:cNvSpPr>
            <a:spLocks noChangeArrowheads="1"/>
          </p:cNvSpPr>
          <p:nvPr/>
        </p:nvSpPr>
        <p:spPr bwMode="auto">
          <a:xfrm>
            <a:off x="33495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7813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086" name="矩形 7"/>
          <p:cNvSpPr>
            <a:spLocks noChangeArrowheads="1"/>
          </p:cNvSpPr>
          <p:nvPr/>
        </p:nvSpPr>
        <p:spPr bwMode="auto">
          <a:xfrm>
            <a:off x="42131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087" name="矩形 8"/>
          <p:cNvSpPr>
            <a:spLocks noChangeArrowheads="1"/>
          </p:cNvSpPr>
          <p:nvPr/>
        </p:nvSpPr>
        <p:spPr bwMode="auto">
          <a:xfrm>
            <a:off x="46449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088" name="矩形 9"/>
          <p:cNvSpPr>
            <a:spLocks noChangeArrowheads="1"/>
          </p:cNvSpPr>
          <p:nvPr/>
        </p:nvSpPr>
        <p:spPr bwMode="auto">
          <a:xfrm>
            <a:off x="16223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089" name="矩形 10"/>
          <p:cNvSpPr>
            <a:spLocks noChangeArrowheads="1"/>
          </p:cNvSpPr>
          <p:nvPr/>
        </p:nvSpPr>
        <p:spPr bwMode="auto">
          <a:xfrm>
            <a:off x="20541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090" name="矩形 11"/>
          <p:cNvSpPr>
            <a:spLocks noChangeArrowheads="1"/>
          </p:cNvSpPr>
          <p:nvPr/>
        </p:nvSpPr>
        <p:spPr bwMode="auto">
          <a:xfrm>
            <a:off x="24859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091" name="矩形 12"/>
          <p:cNvSpPr>
            <a:spLocks noChangeArrowheads="1"/>
          </p:cNvSpPr>
          <p:nvPr/>
        </p:nvSpPr>
        <p:spPr bwMode="auto">
          <a:xfrm>
            <a:off x="29177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092" name="矩形 13"/>
          <p:cNvSpPr>
            <a:spLocks noChangeArrowheads="1"/>
          </p:cNvSpPr>
          <p:nvPr/>
        </p:nvSpPr>
        <p:spPr bwMode="auto">
          <a:xfrm>
            <a:off x="5076751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093" name="矩形 14"/>
          <p:cNvSpPr>
            <a:spLocks noChangeArrowheads="1"/>
          </p:cNvSpPr>
          <p:nvPr/>
        </p:nvSpPr>
        <p:spPr bwMode="auto">
          <a:xfrm>
            <a:off x="5508551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094" name="矩形 15"/>
          <p:cNvSpPr>
            <a:spLocks noChangeArrowheads="1"/>
          </p:cNvSpPr>
          <p:nvPr/>
        </p:nvSpPr>
        <p:spPr bwMode="auto">
          <a:xfrm>
            <a:off x="5940351" y="5120468"/>
            <a:ext cx="433388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095" name="矩形 16"/>
          <p:cNvSpPr>
            <a:spLocks noChangeArrowheads="1"/>
          </p:cNvSpPr>
          <p:nvPr/>
        </p:nvSpPr>
        <p:spPr bwMode="auto">
          <a:xfrm>
            <a:off x="6373739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096" name="矩形 17"/>
          <p:cNvSpPr>
            <a:spLocks noChangeArrowheads="1"/>
          </p:cNvSpPr>
          <p:nvPr/>
        </p:nvSpPr>
        <p:spPr bwMode="auto">
          <a:xfrm>
            <a:off x="6805539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097" name="矩形 18"/>
          <p:cNvSpPr>
            <a:spLocks noChangeArrowheads="1"/>
          </p:cNvSpPr>
          <p:nvPr/>
        </p:nvSpPr>
        <p:spPr bwMode="auto">
          <a:xfrm>
            <a:off x="7237339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098" name="矩形 19"/>
          <p:cNvSpPr>
            <a:spLocks noChangeArrowheads="1"/>
          </p:cNvSpPr>
          <p:nvPr/>
        </p:nvSpPr>
        <p:spPr bwMode="auto">
          <a:xfrm>
            <a:off x="7669139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099" name="矩形 20"/>
          <p:cNvSpPr>
            <a:spLocks noChangeArrowheads="1"/>
          </p:cNvSpPr>
          <p:nvPr/>
        </p:nvSpPr>
        <p:spPr bwMode="auto">
          <a:xfrm>
            <a:off x="8100939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100" name="文本框 21"/>
          <p:cNvSpPr txBox="1">
            <a:spLocks noChangeArrowheads="1"/>
          </p:cNvSpPr>
          <p:nvPr/>
        </p:nvSpPr>
        <p:spPr bwMode="auto">
          <a:xfrm>
            <a:off x="757164" y="5074430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46101" name="文本框 22"/>
          <p:cNvSpPr txBox="1">
            <a:spLocks noChangeArrowheads="1"/>
          </p:cNvSpPr>
          <p:nvPr/>
        </p:nvSpPr>
        <p:spPr bwMode="auto">
          <a:xfrm>
            <a:off x="755576" y="5742768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508551" y="5814205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103" name="矩形 25"/>
          <p:cNvSpPr>
            <a:spLocks noChangeArrowheads="1"/>
          </p:cNvSpPr>
          <p:nvPr/>
        </p:nvSpPr>
        <p:spPr bwMode="auto">
          <a:xfrm>
            <a:off x="5940351" y="5814205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372151" y="5814205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781351" y="5814205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106" name="矩形 29"/>
          <p:cNvSpPr>
            <a:spLocks noChangeArrowheads="1"/>
          </p:cNvSpPr>
          <p:nvPr/>
        </p:nvSpPr>
        <p:spPr bwMode="auto">
          <a:xfrm>
            <a:off x="4213151" y="5814205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644951" y="5814205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108" name="矩形 31"/>
          <p:cNvSpPr>
            <a:spLocks noChangeArrowheads="1"/>
          </p:cNvSpPr>
          <p:nvPr/>
        </p:nvSpPr>
        <p:spPr bwMode="auto">
          <a:xfrm>
            <a:off x="5076751" y="5814205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45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862" y="1619214"/>
            <a:ext cx="5184360" cy="6332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>
                <a:latin typeface="+mj-ea"/>
              </a:rPr>
              <a:t>最朴素的解决方案</a:t>
            </a:r>
            <a:endParaRPr lang="en-US" altLang="zh-CN" sz="2400" b="1" dirty="0" smtClean="0">
              <a:latin typeface="+mj-ea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972" y="2492449"/>
            <a:ext cx="8064500" cy="47529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NATIVE-STRING-MATCHER(T,P)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length[T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8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length[P]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n-m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if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P[1..m] = T[s+1..s+m]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print s+1</a:t>
            </a:r>
          </a:p>
        </p:txBody>
      </p:sp>
      <p:sp>
        <p:nvSpPr>
          <p:cNvPr id="48132" name="矩形 5"/>
          <p:cNvSpPr>
            <a:spLocks noChangeArrowheads="1"/>
          </p:cNvSpPr>
          <p:nvPr/>
        </p:nvSpPr>
        <p:spPr bwMode="auto">
          <a:xfrm>
            <a:off x="3349947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33" name="矩形 6"/>
          <p:cNvSpPr>
            <a:spLocks noChangeArrowheads="1"/>
          </p:cNvSpPr>
          <p:nvPr/>
        </p:nvSpPr>
        <p:spPr bwMode="auto">
          <a:xfrm>
            <a:off x="3781747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34" name="矩形 7"/>
          <p:cNvSpPr>
            <a:spLocks noChangeArrowheads="1"/>
          </p:cNvSpPr>
          <p:nvPr/>
        </p:nvSpPr>
        <p:spPr bwMode="auto">
          <a:xfrm>
            <a:off x="4213547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35" name="矩形 8"/>
          <p:cNvSpPr>
            <a:spLocks noChangeArrowheads="1"/>
          </p:cNvSpPr>
          <p:nvPr/>
        </p:nvSpPr>
        <p:spPr bwMode="auto">
          <a:xfrm>
            <a:off x="4645347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36" name="矩形 9"/>
          <p:cNvSpPr>
            <a:spLocks noChangeArrowheads="1"/>
          </p:cNvSpPr>
          <p:nvPr/>
        </p:nvSpPr>
        <p:spPr bwMode="auto">
          <a:xfrm>
            <a:off x="1622747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37" name="矩形 10"/>
          <p:cNvSpPr>
            <a:spLocks noChangeArrowheads="1"/>
          </p:cNvSpPr>
          <p:nvPr/>
        </p:nvSpPr>
        <p:spPr bwMode="auto">
          <a:xfrm>
            <a:off x="2054547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38" name="矩形 11"/>
          <p:cNvSpPr>
            <a:spLocks noChangeArrowheads="1"/>
          </p:cNvSpPr>
          <p:nvPr/>
        </p:nvSpPr>
        <p:spPr bwMode="auto">
          <a:xfrm>
            <a:off x="2486347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39" name="矩形 12"/>
          <p:cNvSpPr>
            <a:spLocks noChangeArrowheads="1"/>
          </p:cNvSpPr>
          <p:nvPr/>
        </p:nvSpPr>
        <p:spPr bwMode="auto">
          <a:xfrm>
            <a:off x="2918147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40" name="矩形 13"/>
          <p:cNvSpPr>
            <a:spLocks noChangeArrowheads="1"/>
          </p:cNvSpPr>
          <p:nvPr/>
        </p:nvSpPr>
        <p:spPr bwMode="auto">
          <a:xfrm>
            <a:off x="5077147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41" name="矩形 14"/>
          <p:cNvSpPr>
            <a:spLocks noChangeArrowheads="1"/>
          </p:cNvSpPr>
          <p:nvPr/>
        </p:nvSpPr>
        <p:spPr bwMode="auto">
          <a:xfrm>
            <a:off x="5508947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42" name="矩形 15"/>
          <p:cNvSpPr>
            <a:spLocks noChangeArrowheads="1"/>
          </p:cNvSpPr>
          <p:nvPr/>
        </p:nvSpPr>
        <p:spPr bwMode="auto">
          <a:xfrm>
            <a:off x="5940747" y="5120468"/>
            <a:ext cx="433388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43" name="矩形 16"/>
          <p:cNvSpPr>
            <a:spLocks noChangeArrowheads="1"/>
          </p:cNvSpPr>
          <p:nvPr/>
        </p:nvSpPr>
        <p:spPr bwMode="auto">
          <a:xfrm>
            <a:off x="6374135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44" name="矩形 17"/>
          <p:cNvSpPr>
            <a:spLocks noChangeArrowheads="1"/>
          </p:cNvSpPr>
          <p:nvPr/>
        </p:nvSpPr>
        <p:spPr bwMode="auto">
          <a:xfrm>
            <a:off x="6805935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45" name="矩形 18"/>
          <p:cNvSpPr>
            <a:spLocks noChangeArrowheads="1"/>
          </p:cNvSpPr>
          <p:nvPr/>
        </p:nvSpPr>
        <p:spPr bwMode="auto">
          <a:xfrm>
            <a:off x="7237735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46" name="矩形 19"/>
          <p:cNvSpPr>
            <a:spLocks noChangeArrowheads="1"/>
          </p:cNvSpPr>
          <p:nvPr/>
        </p:nvSpPr>
        <p:spPr bwMode="auto">
          <a:xfrm>
            <a:off x="7669535" y="5120468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47" name="矩形 20"/>
          <p:cNvSpPr>
            <a:spLocks noChangeArrowheads="1"/>
          </p:cNvSpPr>
          <p:nvPr/>
        </p:nvSpPr>
        <p:spPr bwMode="auto">
          <a:xfrm>
            <a:off x="8101335" y="5120468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48" name="文本框 21"/>
          <p:cNvSpPr txBox="1">
            <a:spLocks noChangeArrowheads="1"/>
          </p:cNvSpPr>
          <p:nvPr/>
        </p:nvSpPr>
        <p:spPr bwMode="auto">
          <a:xfrm>
            <a:off x="757560" y="5074430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48149" name="文本框 22"/>
          <p:cNvSpPr txBox="1">
            <a:spLocks noChangeArrowheads="1"/>
          </p:cNvSpPr>
          <p:nvPr/>
        </p:nvSpPr>
        <p:spPr bwMode="auto">
          <a:xfrm>
            <a:off x="755972" y="5742768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781747" y="5814205"/>
            <a:ext cx="3022600" cy="431800"/>
            <a:chOff x="3565274" y="5445224"/>
            <a:chExt cx="3022950" cy="432048"/>
          </a:xfrm>
        </p:grpSpPr>
        <p:sp>
          <p:nvSpPr>
            <p:cNvPr id="25" name="矩形 24"/>
            <p:cNvSpPr/>
            <p:nvPr/>
          </p:nvSpPr>
          <p:spPr bwMode="auto">
            <a:xfrm>
              <a:off x="5292674" y="544522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8152" name="矩形 25"/>
            <p:cNvSpPr>
              <a:spLocks noChangeArrowheads="1"/>
            </p:cNvSpPr>
            <p:nvPr/>
          </p:nvSpPr>
          <p:spPr bwMode="auto">
            <a:xfrm>
              <a:off x="5724524" y="544522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156374" y="544522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565274" y="544522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8155" name="矩形 29"/>
            <p:cNvSpPr>
              <a:spLocks noChangeArrowheads="1"/>
            </p:cNvSpPr>
            <p:nvPr/>
          </p:nvSpPr>
          <p:spPr bwMode="auto">
            <a:xfrm>
              <a:off x="3997124" y="544522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428974" y="544522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8157" name="矩形 31"/>
            <p:cNvSpPr>
              <a:spLocks noChangeArrowheads="1"/>
            </p:cNvSpPr>
            <p:nvPr/>
          </p:nvSpPr>
          <p:spPr bwMode="auto">
            <a:xfrm>
              <a:off x="4860824" y="544522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724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04722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862" y="1628800"/>
            <a:ext cx="5184360" cy="6332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>
                <a:latin typeface="+mj-ea"/>
              </a:rPr>
              <a:t>最朴素的解决方案</a:t>
            </a:r>
            <a:endParaRPr lang="en-US" altLang="zh-CN" sz="2400" b="1" dirty="0" smtClean="0">
              <a:latin typeface="+mj-ea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972" y="2502035"/>
            <a:ext cx="8064500" cy="47529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NATIVE-STRING-MATCHER(T,P)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length[T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8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length[P]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n-m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if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P[1..m] = T[s+1..s+m]</a:t>
            </a:r>
          </a:p>
          <a:p>
            <a:pPr marL="742950" indent="-742950" eaLnBrk="1" hangingPunct="1">
              <a:buFontTx/>
              <a:buAutoNum type="arabicPeriod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print s+1</a:t>
            </a:r>
          </a:p>
        </p:txBody>
      </p:sp>
      <p:sp>
        <p:nvSpPr>
          <p:cNvPr id="50180" name="矩形 5"/>
          <p:cNvSpPr>
            <a:spLocks noChangeArrowheads="1"/>
          </p:cNvSpPr>
          <p:nvPr/>
        </p:nvSpPr>
        <p:spPr bwMode="auto">
          <a:xfrm>
            <a:off x="3349947" y="513697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181" name="矩形 6"/>
          <p:cNvSpPr>
            <a:spLocks noChangeArrowheads="1"/>
          </p:cNvSpPr>
          <p:nvPr/>
        </p:nvSpPr>
        <p:spPr bwMode="auto">
          <a:xfrm>
            <a:off x="3781747" y="513697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213547" y="513697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645347" y="513697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184" name="矩形 9"/>
          <p:cNvSpPr>
            <a:spLocks noChangeArrowheads="1"/>
          </p:cNvSpPr>
          <p:nvPr/>
        </p:nvSpPr>
        <p:spPr bwMode="auto">
          <a:xfrm>
            <a:off x="1622747" y="513697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185" name="矩形 10"/>
          <p:cNvSpPr>
            <a:spLocks noChangeArrowheads="1"/>
          </p:cNvSpPr>
          <p:nvPr/>
        </p:nvSpPr>
        <p:spPr bwMode="auto">
          <a:xfrm>
            <a:off x="2054547" y="513697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186" name="矩形 11"/>
          <p:cNvSpPr>
            <a:spLocks noChangeArrowheads="1"/>
          </p:cNvSpPr>
          <p:nvPr/>
        </p:nvSpPr>
        <p:spPr bwMode="auto">
          <a:xfrm>
            <a:off x="2486347" y="513697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187" name="矩形 12"/>
          <p:cNvSpPr>
            <a:spLocks noChangeArrowheads="1"/>
          </p:cNvSpPr>
          <p:nvPr/>
        </p:nvSpPr>
        <p:spPr bwMode="auto">
          <a:xfrm>
            <a:off x="2918147" y="513697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077147" y="513697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508947" y="513697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940747" y="5136976"/>
            <a:ext cx="433388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374135" y="513697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805935" y="513697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193" name="矩形 18"/>
          <p:cNvSpPr>
            <a:spLocks noChangeArrowheads="1"/>
          </p:cNvSpPr>
          <p:nvPr/>
        </p:nvSpPr>
        <p:spPr bwMode="auto">
          <a:xfrm>
            <a:off x="7237735" y="513697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194" name="矩形 19"/>
          <p:cNvSpPr>
            <a:spLocks noChangeArrowheads="1"/>
          </p:cNvSpPr>
          <p:nvPr/>
        </p:nvSpPr>
        <p:spPr bwMode="auto">
          <a:xfrm>
            <a:off x="7669535" y="513697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195" name="矩形 20"/>
          <p:cNvSpPr>
            <a:spLocks noChangeArrowheads="1"/>
          </p:cNvSpPr>
          <p:nvPr/>
        </p:nvSpPr>
        <p:spPr bwMode="auto">
          <a:xfrm>
            <a:off x="8101335" y="513697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196" name="文本框 21"/>
          <p:cNvSpPr txBox="1">
            <a:spLocks noChangeArrowheads="1"/>
          </p:cNvSpPr>
          <p:nvPr/>
        </p:nvSpPr>
        <p:spPr bwMode="auto">
          <a:xfrm>
            <a:off x="757560" y="5090938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50197" name="文本框 22"/>
          <p:cNvSpPr txBox="1">
            <a:spLocks noChangeArrowheads="1"/>
          </p:cNvSpPr>
          <p:nvPr/>
        </p:nvSpPr>
        <p:spPr bwMode="auto">
          <a:xfrm>
            <a:off x="755972" y="5759276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940747" y="5830713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372547" y="5830713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804347" y="5830713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213547" y="5830713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4645347" y="5830713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077147" y="5830713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508947" y="5830713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054994" y="5830713"/>
            <a:ext cx="404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7</a:t>
            </a:r>
            <a:endParaRPr lang="zh-CN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631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1367870" y="1835238"/>
            <a:ext cx="5184360" cy="633240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>
                <a:latin typeface="+mj-ea"/>
              </a:rPr>
              <a:t>最朴素的解决方案</a:t>
            </a:r>
            <a:endParaRPr lang="zh-CN" altLang="en-US" sz="2400" dirty="0" smtClean="0"/>
          </a:p>
        </p:txBody>
      </p:sp>
      <p:sp>
        <p:nvSpPr>
          <p:cNvPr id="64515" name="内容占位符 2"/>
          <p:cNvSpPr>
            <a:spLocks noGrp="1"/>
          </p:cNvSpPr>
          <p:nvPr>
            <p:ph idx="4294967295"/>
          </p:nvPr>
        </p:nvSpPr>
        <p:spPr>
          <a:xfrm>
            <a:off x="827980" y="2708473"/>
            <a:ext cx="8064500" cy="47529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2000" dirty="0" smtClean="0"/>
              <a:t>先比较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P[1]</a:t>
            </a:r>
            <a:r>
              <a:rPr lang="zh-CN" altLang="en-US" sz="2000" dirty="0" smtClean="0"/>
              <a:t>与</a:t>
            </a:r>
            <a:r>
              <a:rPr lang="en-US" altLang="zh-CN" sz="2000" dirty="0">
                <a:latin typeface="Comic Sans MS" panose="030F0702030302020204" pitchFamily="66" charset="0"/>
              </a:rPr>
              <a:t>T[</a:t>
            </a:r>
            <a:r>
              <a:rPr lang="en-US" altLang="zh-CN" sz="2000" dirty="0" err="1">
                <a:latin typeface="Comic Sans MS" panose="030F0702030302020204" pitchFamily="66" charset="0"/>
              </a:rPr>
              <a:t>i</a:t>
            </a:r>
            <a:r>
              <a:rPr lang="en-US" altLang="zh-CN" sz="2000" dirty="0">
                <a:latin typeface="Comic Sans MS" panose="030F0702030302020204" pitchFamily="66" charset="0"/>
              </a:rPr>
              <a:t>]</a:t>
            </a:r>
            <a:r>
              <a:rPr lang="zh-CN" altLang="en-US" sz="2000" dirty="0" smtClean="0"/>
              <a:t>是否相同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sz="2000" dirty="0" smtClean="0"/>
              <a:t>若不相同，则</a:t>
            </a:r>
            <a:r>
              <a:rPr lang="en-US" altLang="zh-CN" sz="2000" dirty="0" err="1">
                <a:latin typeface="Comic Sans MS" panose="030F0702030302020204" pitchFamily="66" charset="0"/>
              </a:rPr>
              <a:t>i</a:t>
            </a:r>
            <a:r>
              <a:rPr lang="zh-CN" altLang="en-US" sz="2000" dirty="0" smtClean="0"/>
              <a:t>先自增</a:t>
            </a:r>
            <a:r>
              <a:rPr lang="en-US" altLang="zh-CN" sz="2000" dirty="0">
                <a:latin typeface="Comic Sans MS" panose="030F0702030302020204" pitchFamily="66" charset="0"/>
              </a:rPr>
              <a:t>1</a:t>
            </a:r>
            <a:r>
              <a:rPr lang="zh-CN" altLang="en-US" sz="2000" dirty="0" smtClean="0"/>
              <a:t>，再比较</a:t>
            </a:r>
            <a:r>
              <a:rPr lang="en-US" altLang="zh-CN" sz="2000" dirty="0">
                <a:latin typeface="Comic Sans MS" panose="030F0702030302020204" pitchFamily="66" charset="0"/>
              </a:rPr>
              <a:t>P[1]</a:t>
            </a:r>
            <a:r>
              <a:rPr lang="zh-CN" altLang="en-US" sz="2000" dirty="0" smtClean="0"/>
              <a:t>与</a:t>
            </a:r>
            <a:r>
              <a:rPr lang="en-US" altLang="zh-CN" sz="2000" dirty="0">
                <a:latin typeface="Comic Sans MS" panose="030F0702030302020204" pitchFamily="66" charset="0"/>
              </a:rPr>
              <a:t>T[</a:t>
            </a:r>
            <a:r>
              <a:rPr lang="en-US" altLang="zh-CN" sz="2000" dirty="0" err="1">
                <a:latin typeface="Comic Sans MS" panose="030F0702030302020204" pitchFamily="66" charset="0"/>
              </a:rPr>
              <a:t>i</a:t>
            </a:r>
            <a:r>
              <a:rPr lang="en-US" altLang="zh-CN" sz="2000" dirty="0">
                <a:latin typeface="Comic Sans MS" panose="030F0702030302020204" pitchFamily="66" charset="0"/>
              </a:rPr>
              <a:t>]</a:t>
            </a:r>
            <a:r>
              <a:rPr lang="zh-CN" altLang="en-US" sz="2000" dirty="0" smtClean="0"/>
              <a:t>是否相同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sz="2000" dirty="0" smtClean="0"/>
              <a:t>若相同则逐个比较</a:t>
            </a:r>
            <a:r>
              <a:rPr lang="en-US" altLang="zh-CN" sz="2000" dirty="0">
                <a:latin typeface="Comic Sans MS" panose="030F0702030302020204" pitchFamily="66" charset="0"/>
              </a:rPr>
              <a:t>P[1..m]</a:t>
            </a:r>
            <a:r>
              <a:rPr lang="zh-CN" altLang="en-US" sz="2000" dirty="0" smtClean="0"/>
              <a:t>与</a:t>
            </a:r>
            <a:r>
              <a:rPr lang="en-US" altLang="zh-CN" sz="2000" dirty="0">
                <a:latin typeface="Comic Sans MS" panose="030F0702030302020204" pitchFamily="66" charset="0"/>
              </a:rPr>
              <a:t>T[i+1..i+m]</a:t>
            </a:r>
            <a:r>
              <a:rPr lang="zh-CN" altLang="en-US" sz="2000" dirty="0" smtClean="0"/>
              <a:t>是否相同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sz="2000" dirty="0" smtClean="0"/>
              <a:t>最坏</a:t>
            </a:r>
            <a:r>
              <a:rPr lang="zh-CN" altLang="en-US" sz="2000" dirty="0"/>
              <a:t>情况</a:t>
            </a:r>
            <a:r>
              <a:rPr lang="zh-CN" altLang="en-US" sz="2000" dirty="0" smtClean="0"/>
              <a:t>下的运行时间是</a:t>
            </a:r>
            <a:endParaRPr lang="en-US" altLang="zh-CN" sz="2000" dirty="0" smtClean="0"/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O(nm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30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3059832" y="2769003"/>
            <a:ext cx="162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Hash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716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1079640" y="1844824"/>
            <a:ext cx="7416360" cy="452556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Hash</a:t>
            </a:r>
          </a:p>
          <a:p>
            <a:r>
              <a:rPr lang="zh-CN" altLang="en-US" dirty="0" smtClean="0"/>
              <a:t>将某一类对象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通过统一的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映射到另一个值域内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zh-CN" altLang="en-US" dirty="0" smtClean="0"/>
              <a:t>并且尽可能保证不同对象的映射值不同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URL, </a:t>
            </a:r>
            <a:r>
              <a:rPr lang="zh-CN" altLang="en-US" dirty="0" smtClean="0"/>
              <a:t>如何快速判断某一个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是否在这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个中出现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r>
              <a:rPr lang="zh-CN" altLang="en-US" dirty="0" smtClean="0"/>
              <a:t>设计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getHash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返回值</a:t>
            </a:r>
            <a:r>
              <a:rPr lang="en-US" altLang="zh-CN" dirty="0" smtClean="0"/>
              <a:t>[0,1000000]</a:t>
            </a:r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映射到</a:t>
            </a:r>
            <a:r>
              <a:rPr lang="en-US" altLang="zh-CN" dirty="0" smtClean="0"/>
              <a:t>[0,1000000]</a:t>
            </a:r>
            <a:r>
              <a:rPr lang="zh-CN" altLang="en-US" dirty="0" smtClean="0"/>
              <a:t>的整数域内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从而快速判断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Hash</a:t>
            </a:r>
            <a:r>
              <a:rPr lang="zh-CN" altLang="en-US" sz="2000" dirty="0" smtClean="0">
                <a:solidFill>
                  <a:srgbClr val="FF0000"/>
                </a:solidFill>
              </a:rPr>
              <a:t>函数需要注意的问题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Hash</a:t>
            </a:r>
            <a:r>
              <a:rPr lang="zh-CN" altLang="en-US" dirty="0" smtClean="0"/>
              <a:t>值的计算效率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冲突出现的概率和解决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476672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04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5736" y="476672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1600" y="2060848"/>
            <a:ext cx="7200800" cy="3031599"/>
          </a:xfrm>
          <a:prstGeom prst="rect">
            <a:avLst/>
          </a:prstGeom>
          <a:noFill/>
          <a:extLst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kern="0" dirty="0" smtClean="0"/>
              <a:t>常见的</a:t>
            </a:r>
            <a:r>
              <a:rPr lang="en-US" altLang="zh-CN" kern="0" dirty="0" smtClean="0"/>
              <a:t>Hash</a:t>
            </a:r>
            <a:r>
              <a:rPr lang="zh-CN" altLang="en-US" kern="0" dirty="0" smtClean="0"/>
              <a:t>问题</a:t>
            </a:r>
            <a:r>
              <a:rPr lang="en-US" altLang="zh-CN" kern="0" dirty="0" smtClean="0"/>
              <a:t>: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kern="0" dirty="0" smtClean="0"/>
              <a:t>整数的</a:t>
            </a:r>
            <a:r>
              <a:rPr lang="en-US" altLang="zh-CN" kern="0" dirty="0" smtClean="0"/>
              <a:t>Hash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kern="0" dirty="0" smtClean="0"/>
              <a:t>浮点数</a:t>
            </a:r>
            <a:r>
              <a:rPr lang="zh-CN" altLang="en-US" kern="0" dirty="0" smtClean="0"/>
              <a:t>的</a:t>
            </a:r>
            <a:r>
              <a:rPr lang="en-US" altLang="zh-CN" kern="0" dirty="0" smtClean="0"/>
              <a:t>Hash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kern="0" dirty="0" smtClean="0"/>
              <a:t>字符串的</a:t>
            </a:r>
            <a:r>
              <a:rPr lang="en-US" altLang="zh-CN" kern="0" dirty="0" smtClean="0"/>
              <a:t>Hash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kern="0" dirty="0" smtClean="0"/>
              <a:t>排列的</a:t>
            </a:r>
            <a:r>
              <a:rPr lang="en-US" altLang="zh-CN" kern="0" dirty="0" smtClean="0"/>
              <a:t>Hash(</a:t>
            </a:r>
            <a:r>
              <a:rPr lang="zh-CN" altLang="en-US" kern="0" dirty="0" smtClean="0"/>
              <a:t>康拓展开</a:t>
            </a:r>
            <a:r>
              <a:rPr lang="en-US" altLang="zh-CN" kern="0" dirty="0" smtClean="0"/>
              <a:t>)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altLang="zh-CN" kern="0" dirty="0"/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altLang="zh-CN" kern="0" dirty="0" smtClean="0"/>
          </a:p>
          <a:p>
            <a:pPr>
              <a:spcBef>
                <a:spcPts val="600"/>
              </a:spcBef>
            </a:pPr>
            <a:r>
              <a:rPr lang="en-US" altLang="zh-CN" kern="0" dirty="0" smtClean="0"/>
              <a:t>PS: Hash</a:t>
            </a:r>
            <a:r>
              <a:rPr lang="zh-CN" altLang="en-US" kern="0" dirty="0" smtClean="0"/>
              <a:t>是一种重要的思想</a:t>
            </a:r>
            <a:r>
              <a:rPr lang="en-US" altLang="zh-CN" kern="0" dirty="0" smtClean="0"/>
              <a:t>, </a:t>
            </a:r>
            <a:r>
              <a:rPr lang="zh-CN" altLang="en-US" kern="0" dirty="0" smtClean="0"/>
              <a:t>其实只要是一个对象都可以考虑使用</a:t>
            </a:r>
            <a:r>
              <a:rPr lang="en-US" altLang="zh-CN" kern="0" dirty="0" smtClean="0"/>
              <a:t>Hash,</a:t>
            </a:r>
            <a:r>
              <a:rPr lang="zh-CN" altLang="en-US" kern="0" dirty="0" smtClean="0"/>
              <a:t>比如矩阵</a:t>
            </a: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527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367474" y="1763230"/>
            <a:ext cx="5184360" cy="633240"/>
          </a:xfrm>
        </p:spPr>
        <p:txBody>
          <a:bodyPr/>
          <a:lstStyle/>
          <a:p>
            <a:r>
              <a:rPr lang="zh-CN" altLang="en-US" sz="2400" b="1" dirty="0" smtClean="0"/>
              <a:t>字符串哈希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4294967295"/>
          </p:nvPr>
        </p:nvSpPr>
        <p:spPr>
          <a:xfrm>
            <a:off x="827584" y="2636465"/>
            <a:ext cx="8064500" cy="4752975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/>
              <a:t>不去逐个比较每个字符是否相等</a:t>
            </a:r>
            <a:endParaRPr lang="en-US" altLang="zh-CN" sz="2000" dirty="0" smtClean="0"/>
          </a:p>
          <a:p>
            <a:r>
              <a:rPr lang="zh-CN" altLang="en-US" sz="2000" dirty="0" smtClean="0"/>
              <a:t>而是比较等长度的子串的哈希值是否相等</a:t>
            </a:r>
            <a:endParaRPr lang="en-US" altLang="zh-CN" sz="2000" dirty="0" smtClean="0"/>
          </a:p>
          <a:p>
            <a:r>
              <a:rPr lang="zh-CN" altLang="en-US" sz="2000" dirty="0" smtClean="0"/>
              <a:t>虽然哈希值相等的字符串未必相等，但是如果哈希值是随机分布的话，不同的字符串的哈希值相等的概率是很低的，可以当做这种情况不会发生。</a:t>
            </a:r>
          </a:p>
        </p:txBody>
      </p:sp>
      <p:sp>
        <p:nvSpPr>
          <p:cNvPr id="4" name="矩形 3"/>
          <p:cNvSpPr/>
          <p:nvPr/>
        </p:nvSpPr>
        <p:spPr>
          <a:xfrm>
            <a:off x="2195736" y="476672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321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3059832" y="2769003"/>
            <a:ext cx="1689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Basic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557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980331" y="4069708"/>
            <a:ext cx="3022600" cy="418975"/>
            <a:chOff x="1406816" y="2924944"/>
            <a:chExt cx="3022950" cy="432048"/>
          </a:xfrm>
        </p:grpSpPr>
        <p:sp>
          <p:nvSpPr>
            <p:cNvPr id="5" name="矩形 4"/>
            <p:cNvSpPr/>
            <p:nvPr/>
          </p:nvSpPr>
          <p:spPr bwMode="auto">
            <a:xfrm>
              <a:off x="31342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42" name="矩形 25"/>
            <p:cNvSpPr>
              <a:spLocks noChangeArrowheads="1"/>
            </p:cNvSpPr>
            <p:nvPr/>
          </p:nvSpPr>
          <p:spPr bwMode="auto">
            <a:xfrm>
              <a:off x="35660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9979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4068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45" name="矩形 29"/>
            <p:cNvSpPr>
              <a:spLocks noChangeArrowheads="1"/>
            </p:cNvSpPr>
            <p:nvPr/>
          </p:nvSpPr>
          <p:spPr bwMode="auto">
            <a:xfrm>
              <a:off x="18386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2705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47" name="矩形 31"/>
            <p:cNvSpPr>
              <a:spLocks noChangeArrowheads="1"/>
            </p:cNvSpPr>
            <p:nvPr/>
          </p:nvSpPr>
          <p:spPr bwMode="auto">
            <a:xfrm>
              <a:off x="27023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2" name="文本框 22"/>
          <p:cNvSpPr txBox="1">
            <a:spLocks noChangeArrowheads="1"/>
          </p:cNvSpPr>
          <p:nvPr/>
        </p:nvSpPr>
        <p:spPr bwMode="auto">
          <a:xfrm>
            <a:off x="1362793" y="4023669"/>
            <a:ext cx="371475" cy="50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326281" y="4692007"/>
            <a:ext cx="2498725" cy="50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b=100000007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139331" y="4692007"/>
            <a:ext cx="1085850" cy="50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h=2</a:t>
            </a:r>
            <a:r>
              <a:rPr lang="en-US" altLang="zh-CN" sz="2800" baseline="30000">
                <a:solidFill>
                  <a:srgbClr val="800080"/>
                </a:solidFill>
                <a:latin typeface="Comic Sans MS" panose="030F0702030302020204" pitchFamily="66" charset="0"/>
              </a:rPr>
              <a:t>64</a:t>
            </a:r>
            <a:endParaRPr lang="zh-CN" altLang="en-US" sz="2800" baseline="300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1326281" y="5352407"/>
            <a:ext cx="5254625" cy="50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H(P)=14639412179901067669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57" y="1700808"/>
            <a:ext cx="6983003" cy="411479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195736" y="476672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11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组合 3"/>
          <p:cNvGrpSpPr>
            <a:grpSpLocks/>
          </p:cNvGrpSpPr>
          <p:nvPr/>
        </p:nvGrpSpPr>
        <p:grpSpPr bwMode="auto">
          <a:xfrm>
            <a:off x="1622053" y="2744887"/>
            <a:ext cx="6910387" cy="431800"/>
            <a:chOff x="1406525" y="4751388"/>
            <a:chExt cx="6910388" cy="431800"/>
          </a:xfrm>
        </p:grpSpPr>
        <p:sp>
          <p:nvSpPr>
            <p:cNvPr id="70673" name="矩形 5"/>
            <p:cNvSpPr>
              <a:spLocks noChangeArrowheads="1"/>
            </p:cNvSpPr>
            <p:nvPr/>
          </p:nvSpPr>
          <p:spPr bwMode="auto">
            <a:xfrm>
              <a:off x="31337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74" name="矩形 6"/>
            <p:cNvSpPr>
              <a:spLocks noChangeArrowheads="1"/>
            </p:cNvSpPr>
            <p:nvPr/>
          </p:nvSpPr>
          <p:spPr bwMode="auto">
            <a:xfrm>
              <a:off x="35655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75" name="矩形 7"/>
            <p:cNvSpPr>
              <a:spLocks noChangeArrowheads="1"/>
            </p:cNvSpPr>
            <p:nvPr/>
          </p:nvSpPr>
          <p:spPr bwMode="auto">
            <a:xfrm>
              <a:off x="39973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76" name="矩形 8"/>
            <p:cNvSpPr>
              <a:spLocks noChangeArrowheads="1"/>
            </p:cNvSpPr>
            <p:nvPr/>
          </p:nvSpPr>
          <p:spPr bwMode="auto">
            <a:xfrm>
              <a:off x="44291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77" name="矩形 9"/>
            <p:cNvSpPr>
              <a:spLocks noChangeArrowheads="1"/>
            </p:cNvSpPr>
            <p:nvPr/>
          </p:nvSpPr>
          <p:spPr bwMode="auto">
            <a:xfrm>
              <a:off x="14065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78" name="矩形 10"/>
            <p:cNvSpPr>
              <a:spLocks noChangeArrowheads="1"/>
            </p:cNvSpPr>
            <p:nvPr/>
          </p:nvSpPr>
          <p:spPr bwMode="auto">
            <a:xfrm>
              <a:off x="18383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79" name="矩形 11"/>
            <p:cNvSpPr>
              <a:spLocks noChangeArrowheads="1"/>
            </p:cNvSpPr>
            <p:nvPr/>
          </p:nvSpPr>
          <p:spPr bwMode="auto">
            <a:xfrm>
              <a:off x="22701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80" name="矩形 12"/>
            <p:cNvSpPr>
              <a:spLocks noChangeArrowheads="1"/>
            </p:cNvSpPr>
            <p:nvPr/>
          </p:nvSpPr>
          <p:spPr bwMode="auto">
            <a:xfrm>
              <a:off x="27019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81" name="矩形 13"/>
            <p:cNvSpPr>
              <a:spLocks noChangeArrowheads="1"/>
            </p:cNvSpPr>
            <p:nvPr/>
          </p:nvSpPr>
          <p:spPr bwMode="auto">
            <a:xfrm>
              <a:off x="48609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82" name="矩形 13"/>
            <p:cNvSpPr>
              <a:spLocks noChangeArrowheads="1"/>
            </p:cNvSpPr>
            <p:nvPr/>
          </p:nvSpPr>
          <p:spPr bwMode="auto">
            <a:xfrm>
              <a:off x="52927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83" name="矩形 15"/>
            <p:cNvSpPr>
              <a:spLocks noChangeArrowheads="1"/>
            </p:cNvSpPr>
            <p:nvPr/>
          </p:nvSpPr>
          <p:spPr bwMode="auto">
            <a:xfrm>
              <a:off x="5724525" y="4751388"/>
              <a:ext cx="433388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84" name="矩形 16"/>
            <p:cNvSpPr>
              <a:spLocks noChangeArrowheads="1"/>
            </p:cNvSpPr>
            <p:nvPr/>
          </p:nvSpPr>
          <p:spPr bwMode="auto">
            <a:xfrm>
              <a:off x="61579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85" name="矩形 17"/>
            <p:cNvSpPr>
              <a:spLocks noChangeArrowheads="1"/>
            </p:cNvSpPr>
            <p:nvPr/>
          </p:nvSpPr>
          <p:spPr bwMode="auto">
            <a:xfrm>
              <a:off x="65897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86" name="矩形 18"/>
            <p:cNvSpPr>
              <a:spLocks noChangeArrowheads="1"/>
            </p:cNvSpPr>
            <p:nvPr/>
          </p:nvSpPr>
          <p:spPr bwMode="auto">
            <a:xfrm>
              <a:off x="70215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87" name="矩形 19"/>
            <p:cNvSpPr>
              <a:spLocks noChangeArrowheads="1"/>
            </p:cNvSpPr>
            <p:nvPr/>
          </p:nvSpPr>
          <p:spPr bwMode="auto">
            <a:xfrm>
              <a:off x="74533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88" name="矩形 20"/>
            <p:cNvSpPr>
              <a:spLocks noChangeArrowheads="1"/>
            </p:cNvSpPr>
            <p:nvPr/>
          </p:nvSpPr>
          <p:spPr bwMode="auto">
            <a:xfrm>
              <a:off x="78851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0660" name="文本框 21"/>
          <p:cNvSpPr txBox="1">
            <a:spLocks noChangeArrowheads="1"/>
          </p:cNvSpPr>
          <p:nvPr/>
        </p:nvSpPr>
        <p:spPr bwMode="auto">
          <a:xfrm>
            <a:off x="756865" y="2698849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70661" name="文本框 22"/>
          <p:cNvSpPr txBox="1">
            <a:spLocks noChangeArrowheads="1"/>
          </p:cNvSpPr>
          <p:nvPr/>
        </p:nvSpPr>
        <p:spPr bwMode="auto">
          <a:xfrm>
            <a:off x="755278" y="3413224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0662" name="组合 22"/>
          <p:cNvGrpSpPr>
            <a:grpSpLocks/>
          </p:cNvGrpSpPr>
          <p:nvPr/>
        </p:nvGrpSpPr>
        <p:grpSpPr bwMode="auto">
          <a:xfrm>
            <a:off x="1622053" y="3459262"/>
            <a:ext cx="3022600" cy="431800"/>
            <a:chOff x="1406816" y="2924944"/>
            <a:chExt cx="3022950" cy="432048"/>
          </a:xfrm>
        </p:grpSpPr>
        <p:sp>
          <p:nvSpPr>
            <p:cNvPr id="24" name="矩形 23"/>
            <p:cNvSpPr/>
            <p:nvPr/>
          </p:nvSpPr>
          <p:spPr bwMode="auto">
            <a:xfrm>
              <a:off x="31342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67" name="矩形 25"/>
            <p:cNvSpPr>
              <a:spLocks noChangeArrowheads="1"/>
            </p:cNvSpPr>
            <p:nvPr/>
          </p:nvSpPr>
          <p:spPr bwMode="auto">
            <a:xfrm>
              <a:off x="35660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9979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4068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70" name="矩形 29"/>
            <p:cNvSpPr>
              <a:spLocks noChangeArrowheads="1"/>
            </p:cNvSpPr>
            <p:nvPr/>
          </p:nvSpPr>
          <p:spPr bwMode="auto">
            <a:xfrm>
              <a:off x="18386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2705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72" name="矩形 31"/>
            <p:cNvSpPr>
              <a:spLocks noChangeArrowheads="1"/>
            </p:cNvSpPr>
            <p:nvPr/>
          </p:nvSpPr>
          <p:spPr bwMode="auto">
            <a:xfrm>
              <a:off x="27023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802903" y="4219674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hashp = 14639412179901067669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617290" y="2713137"/>
            <a:ext cx="3084513" cy="509587"/>
          </a:xfrm>
          <a:prstGeom prst="rect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solidFill>
                <a:srgbClr val="800080"/>
              </a:solidFill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829890" y="4921349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11790902290141186618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95736" y="476672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217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3" name="组合 3"/>
          <p:cNvGrpSpPr>
            <a:grpSpLocks/>
          </p:cNvGrpSpPr>
          <p:nvPr/>
        </p:nvGrpSpPr>
        <p:grpSpPr bwMode="auto">
          <a:xfrm>
            <a:off x="1622053" y="2740124"/>
            <a:ext cx="6910387" cy="431800"/>
            <a:chOff x="1406525" y="4751388"/>
            <a:chExt cx="6910388" cy="431800"/>
          </a:xfrm>
        </p:grpSpPr>
        <p:sp>
          <p:nvSpPr>
            <p:cNvPr id="71698" name="矩形 5"/>
            <p:cNvSpPr>
              <a:spLocks noChangeArrowheads="1"/>
            </p:cNvSpPr>
            <p:nvPr/>
          </p:nvSpPr>
          <p:spPr bwMode="auto">
            <a:xfrm>
              <a:off x="31337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699" name="矩形 6"/>
            <p:cNvSpPr>
              <a:spLocks noChangeArrowheads="1"/>
            </p:cNvSpPr>
            <p:nvPr/>
          </p:nvSpPr>
          <p:spPr bwMode="auto">
            <a:xfrm>
              <a:off x="35655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700" name="矩形 7"/>
            <p:cNvSpPr>
              <a:spLocks noChangeArrowheads="1"/>
            </p:cNvSpPr>
            <p:nvPr/>
          </p:nvSpPr>
          <p:spPr bwMode="auto">
            <a:xfrm>
              <a:off x="39973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701" name="矩形 8"/>
            <p:cNvSpPr>
              <a:spLocks noChangeArrowheads="1"/>
            </p:cNvSpPr>
            <p:nvPr/>
          </p:nvSpPr>
          <p:spPr bwMode="auto">
            <a:xfrm>
              <a:off x="44291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702" name="矩形 9"/>
            <p:cNvSpPr>
              <a:spLocks noChangeArrowheads="1"/>
            </p:cNvSpPr>
            <p:nvPr/>
          </p:nvSpPr>
          <p:spPr bwMode="auto">
            <a:xfrm>
              <a:off x="14065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703" name="矩形 10"/>
            <p:cNvSpPr>
              <a:spLocks noChangeArrowheads="1"/>
            </p:cNvSpPr>
            <p:nvPr/>
          </p:nvSpPr>
          <p:spPr bwMode="auto">
            <a:xfrm>
              <a:off x="18383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704" name="矩形 11"/>
            <p:cNvSpPr>
              <a:spLocks noChangeArrowheads="1"/>
            </p:cNvSpPr>
            <p:nvPr/>
          </p:nvSpPr>
          <p:spPr bwMode="auto">
            <a:xfrm>
              <a:off x="22701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705" name="矩形 12"/>
            <p:cNvSpPr>
              <a:spLocks noChangeArrowheads="1"/>
            </p:cNvSpPr>
            <p:nvPr/>
          </p:nvSpPr>
          <p:spPr bwMode="auto">
            <a:xfrm>
              <a:off x="27019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706" name="矩形 13"/>
            <p:cNvSpPr>
              <a:spLocks noChangeArrowheads="1"/>
            </p:cNvSpPr>
            <p:nvPr/>
          </p:nvSpPr>
          <p:spPr bwMode="auto">
            <a:xfrm>
              <a:off x="48609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707" name="矩形 13"/>
            <p:cNvSpPr>
              <a:spLocks noChangeArrowheads="1"/>
            </p:cNvSpPr>
            <p:nvPr/>
          </p:nvSpPr>
          <p:spPr bwMode="auto">
            <a:xfrm>
              <a:off x="52927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708" name="矩形 15"/>
            <p:cNvSpPr>
              <a:spLocks noChangeArrowheads="1"/>
            </p:cNvSpPr>
            <p:nvPr/>
          </p:nvSpPr>
          <p:spPr bwMode="auto">
            <a:xfrm>
              <a:off x="5724525" y="4751388"/>
              <a:ext cx="433388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709" name="矩形 16"/>
            <p:cNvSpPr>
              <a:spLocks noChangeArrowheads="1"/>
            </p:cNvSpPr>
            <p:nvPr/>
          </p:nvSpPr>
          <p:spPr bwMode="auto">
            <a:xfrm>
              <a:off x="61579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710" name="矩形 17"/>
            <p:cNvSpPr>
              <a:spLocks noChangeArrowheads="1"/>
            </p:cNvSpPr>
            <p:nvPr/>
          </p:nvSpPr>
          <p:spPr bwMode="auto">
            <a:xfrm>
              <a:off x="65897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711" name="矩形 18"/>
            <p:cNvSpPr>
              <a:spLocks noChangeArrowheads="1"/>
            </p:cNvSpPr>
            <p:nvPr/>
          </p:nvSpPr>
          <p:spPr bwMode="auto">
            <a:xfrm>
              <a:off x="70215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712" name="矩形 19"/>
            <p:cNvSpPr>
              <a:spLocks noChangeArrowheads="1"/>
            </p:cNvSpPr>
            <p:nvPr/>
          </p:nvSpPr>
          <p:spPr bwMode="auto">
            <a:xfrm>
              <a:off x="74533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713" name="矩形 20"/>
            <p:cNvSpPr>
              <a:spLocks noChangeArrowheads="1"/>
            </p:cNvSpPr>
            <p:nvPr/>
          </p:nvSpPr>
          <p:spPr bwMode="auto">
            <a:xfrm>
              <a:off x="78851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1684" name="文本框 21"/>
          <p:cNvSpPr txBox="1">
            <a:spLocks noChangeArrowheads="1"/>
          </p:cNvSpPr>
          <p:nvPr/>
        </p:nvSpPr>
        <p:spPr bwMode="auto">
          <a:xfrm>
            <a:off x="756865" y="2694086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71685" name="文本框 22"/>
          <p:cNvSpPr txBox="1">
            <a:spLocks noChangeArrowheads="1"/>
          </p:cNvSpPr>
          <p:nvPr/>
        </p:nvSpPr>
        <p:spPr bwMode="auto">
          <a:xfrm>
            <a:off x="755278" y="3408461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1686" name="组合 22"/>
          <p:cNvGrpSpPr>
            <a:grpSpLocks/>
          </p:cNvGrpSpPr>
          <p:nvPr/>
        </p:nvGrpSpPr>
        <p:grpSpPr bwMode="auto">
          <a:xfrm>
            <a:off x="1622053" y="3454499"/>
            <a:ext cx="3022600" cy="431800"/>
            <a:chOff x="1406816" y="2924944"/>
            <a:chExt cx="3022950" cy="432048"/>
          </a:xfrm>
        </p:grpSpPr>
        <p:sp>
          <p:nvSpPr>
            <p:cNvPr id="24" name="矩形 23"/>
            <p:cNvSpPr/>
            <p:nvPr/>
          </p:nvSpPr>
          <p:spPr bwMode="auto">
            <a:xfrm>
              <a:off x="31342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692" name="矩形 25"/>
            <p:cNvSpPr>
              <a:spLocks noChangeArrowheads="1"/>
            </p:cNvSpPr>
            <p:nvPr/>
          </p:nvSpPr>
          <p:spPr bwMode="auto">
            <a:xfrm>
              <a:off x="35660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9979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4068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695" name="矩形 29"/>
            <p:cNvSpPr>
              <a:spLocks noChangeArrowheads="1"/>
            </p:cNvSpPr>
            <p:nvPr/>
          </p:nvSpPr>
          <p:spPr bwMode="auto">
            <a:xfrm>
              <a:off x="18386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2705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1697" name="矩形 31"/>
            <p:cNvSpPr>
              <a:spLocks noChangeArrowheads="1"/>
            </p:cNvSpPr>
            <p:nvPr/>
          </p:nvSpPr>
          <p:spPr bwMode="auto">
            <a:xfrm>
              <a:off x="27023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1687" name="文本框 31"/>
          <p:cNvSpPr txBox="1">
            <a:spLocks noChangeArrowheads="1"/>
          </p:cNvSpPr>
          <p:nvPr/>
        </p:nvSpPr>
        <p:spPr bwMode="auto">
          <a:xfrm>
            <a:off x="802903" y="4214911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hashp = 14639412179901067669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617290" y="2708374"/>
            <a:ext cx="3084513" cy="509587"/>
          </a:xfrm>
          <a:prstGeom prst="rect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solidFill>
                <a:srgbClr val="800080"/>
              </a:solidFill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829890" y="4916586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11790902290141186618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812428" y="4921349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8943326218925143402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95736" y="476672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13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5052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7" name="组合 3"/>
          <p:cNvGrpSpPr>
            <a:grpSpLocks/>
          </p:cNvGrpSpPr>
          <p:nvPr/>
        </p:nvGrpSpPr>
        <p:grpSpPr bwMode="auto">
          <a:xfrm>
            <a:off x="1622351" y="2749363"/>
            <a:ext cx="6910387" cy="431800"/>
            <a:chOff x="1406525" y="4751388"/>
            <a:chExt cx="6910388" cy="431800"/>
          </a:xfrm>
        </p:grpSpPr>
        <p:sp>
          <p:nvSpPr>
            <p:cNvPr id="72722" name="矩形 5"/>
            <p:cNvSpPr>
              <a:spLocks noChangeArrowheads="1"/>
            </p:cNvSpPr>
            <p:nvPr/>
          </p:nvSpPr>
          <p:spPr bwMode="auto">
            <a:xfrm>
              <a:off x="31337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23" name="矩形 6"/>
            <p:cNvSpPr>
              <a:spLocks noChangeArrowheads="1"/>
            </p:cNvSpPr>
            <p:nvPr/>
          </p:nvSpPr>
          <p:spPr bwMode="auto">
            <a:xfrm>
              <a:off x="35655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24" name="矩形 7"/>
            <p:cNvSpPr>
              <a:spLocks noChangeArrowheads="1"/>
            </p:cNvSpPr>
            <p:nvPr/>
          </p:nvSpPr>
          <p:spPr bwMode="auto">
            <a:xfrm>
              <a:off x="39973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25" name="矩形 8"/>
            <p:cNvSpPr>
              <a:spLocks noChangeArrowheads="1"/>
            </p:cNvSpPr>
            <p:nvPr/>
          </p:nvSpPr>
          <p:spPr bwMode="auto">
            <a:xfrm>
              <a:off x="44291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26" name="矩形 9"/>
            <p:cNvSpPr>
              <a:spLocks noChangeArrowheads="1"/>
            </p:cNvSpPr>
            <p:nvPr/>
          </p:nvSpPr>
          <p:spPr bwMode="auto">
            <a:xfrm>
              <a:off x="14065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27" name="矩形 10"/>
            <p:cNvSpPr>
              <a:spLocks noChangeArrowheads="1"/>
            </p:cNvSpPr>
            <p:nvPr/>
          </p:nvSpPr>
          <p:spPr bwMode="auto">
            <a:xfrm>
              <a:off x="18383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28" name="矩形 11"/>
            <p:cNvSpPr>
              <a:spLocks noChangeArrowheads="1"/>
            </p:cNvSpPr>
            <p:nvPr/>
          </p:nvSpPr>
          <p:spPr bwMode="auto">
            <a:xfrm>
              <a:off x="22701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29" name="矩形 12"/>
            <p:cNvSpPr>
              <a:spLocks noChangeArrowheads="1"/>
            </p:cNvSpPr>
            <p:nvPr/>
          </p:nvSpPr>
          <p:spPr bwMode="auto">
            <a:xfrm>
              <a:off x="27019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30" name="矩形 13"/>
            <p:cNvSpPr>
              <a:spLocks noChangeArrowheads="1"/>
            </p:cNvSpPr>
            <p:nvPr/>
          </p:nvSpPr>
          <p:spPr bwMode="auto">
            <a:xfrm>
              <a:off x="48609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31" name="矩形 13"/>
            <p:cNvSpPr>
              <a:spLocks noChangeArrowheads="1"/>
            </p:cNvSpPr>
            <p:nvPr/>
          </p:nvSpPr>
          <p:spPr bwMode="auto">
            <a:xfrm>
              <a:off x="52927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32" name="矩形 15"/>
            <p:cNvSpPr>
              <a:spLocks noChangeArrowheads="1"/>
            </p:cNvSpPr>
            <p:nvPr/>
          </p:nvSpPr>
          <p:spPr bwMode="auto">
            <a:xfrm>
              <a:off x="5724525" y="4751388"/>
              <a:ext cx="433388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33" name="矩形 16"/>
            <p:cNvSpPr>
              <a:spLocks noChangeArrowheads="1"/>
            </p:cNvSpPr>
            <p:nvPr/>
          </p:nvSpPr>
          <p:spPr bwMode="auto">
            <a:xfrm>
              <a:off x="61579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34" name="矩形 17"/>
            <p:cNvSpPr>
              <a:spLocks noChangeArrowheads="1"/>
            </p:cNvSpPr>
            <p:nvPr/>
          </p:nvSpPr>
          <p:spPr bwMode="auto">
            <a:xfrm>
              <a:off x="65897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35" name="矩形 18"/>
            <p:cNvSpPr>
              <a:spLocks noChangeArrowheads="1"/>
            </p:cNvSpPr>
            <p:nvPr/>
          </p:nvSpPr>
          <p:spPr bwMode="auto">
            <a:xfrm>
              <a:off x="70215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36" name="矩形 19"/>
            <p:cNvSpPr>
              <a:spLocks noChangeArrowheads="1"/>
            </p:cNvSpPr>
            <p:nvPr/>
          </p:nvSpPr>
          <p:spPr bwMode="auto">
            <a:xfrm>
              <a:off x="74533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37" name="矩形 20"/>
            <p:cNvSpPr>
              <a:spLocks noChangeArrowheads="1"/>
            </p:cNvSpPr>
            <p:nvPr/>
          </p:nvSpPr>
          <p:spPr bwMode="auto">
            <a:xfrm>
              <a:off x="78851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2708" name="文本框 21"/>
          <p:cNvSpPr txBox="1">
            <a:spLocks noChangeArrowheads="1"/>
          </p:cNvSpPr>
          <p:nvPr/>
        </p:nvSpPr>
        <p:spPr bwMode="auto">
          <a:xfrm>
            <a:off x="757163" y="2703325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72709" name="文本框 22"/>
          <p:cNvSpPr txBox="1">
            <a:spLocks noChangeArrowheads="1"/>
          </p:cNvSpPr>
          <p:nvPr/>
        </p:nvSpPr>
        <p:spPr bwMode="auto">
          <a:xfrm>
            <a:off x="755576" y="3417700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2710" name="组合 22"/>
          <p:cNvGrpSpPr>
            <a:grpSpLocks/>
          </p:cNvGrpSpPr>
          <p:nvPr/>
        </p:nvGrpSpPr>
        <p:grpSpPr bwMode="auto">
          <a:xfrm>
            <a:off x="1622351" y="3463738"/>
            <a:ext cx="3022600" cy="431800"/>
            <a:chOff x="1406816" y="2924944"/>
            <a:chExt cx="3022950" cy="432048"/>
          </a:xfrm>
        </p:grpSpPr>
        <p:sp>
          <p:nvSpPr>
            <p:cNvPr id="24" name="矩形 23"/>
            <p:cNvSpPr/>
            <p:nvPr/>
          </p:nvSpPr>
          <p:spPr bwMode="auto">
            <a:xfrm>
              <a:off x="31342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16" name="矩形 25"/>
            <p:cNvSpPr>
              <a:spLocks noChangeArrowheads="1"/>
            </p:cNvSpPr>
            <p:nvPr/>
          </p:nvSpPr>
          <p:spPr bwMode="auto">
            <a:xfrm>
              <a:off x="35660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9979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4068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19" name="矩形 29"/>
            <p:cNvSpPr>
              <a:spLocks noChangeArrowheads="1"/>
            </p:cNvSpPr>
            <p:nvPr/>
          </p:nvSpPr>
          <p:spPr bwMode="auto">
            <a:xfrm>
              <a:off x="18386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2705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21" name="矩形 31"/>
            <p:cNvSpPr>
              <a:spLocks noChangeArrowheads="1"/>
            </p:cNvSpPr>
            <p:nvPr/>
          </p:nvSpPr>
          <p:spPr bwMode="auto">
            <a:xfrm>
              <a:off x="27023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2711" name="文本框 31"/>
          <p:cNvSpPr txBox="1">
            <a:spLocks noChangeArrowheads="1"/>
          </p:cNvSpPr>
          <p:nvPr/>
        </p:nvSpPr>
        <p:spPr bwMode="auto">
          <a:xfrm>
            <a:off x="803201" y="4224150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hashp = 14639412179901067669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049388" y="2717613"/>
            <a:ext cx="3084513" cy="509587"/>
          </a:xfrm>
          <a:prstGeom prst="rect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solidFill>
                <a:srgbClr val="800080"/>
              </a:solidFill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830188" y="4925825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8943326218925143402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812726" y="4930588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14166453071093480368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95736" y="476672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4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0.05052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812726" y="4993357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14696379443010919853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3732" name="组合 3"/>
          <p:cNvGrpSpPr>
            <a:grpSpLocks/>
          </p:cNvGrpSpPr>
          <p:nvPr/>
        </p:nvGrpSpPr>
        <p:grpSpPr bwMode="auto">
          <a:xfrm>
            <a:off x="1622351" y="2793082"/>
            <a:ext cx="6910387" cy="431800"/>
            <a:chOff x="1406525" y="4751388"/>
            <a:chExt cx="6910388" cy="431800"/>
          </a:xfrm>
        </p:grpSpPr>
        <p:sp>
          <p:nvSpPr>
            <p:cNvPr id="73746" name="矩形 5"/>
            <p:cNvSpPr>
              <a:spLocks noChangeArrowheads="1"/>
            </p:cNvSpPr>
            <p:nvPr/>
          </p:nvSpPr>
          <p:spPr bwMode="auto">
            <a:xfrm>
              <a:off x="31337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47" name="矩形 6"/>
            <p:cNvSpPr>
              <a:spLocks noChangeArrowheads="1"/>
            </p:cNvSpPr>
            <p:nvPr/>
          </p:nvSpPr>
          <p:spPr bwMode="auto">
            <a:xfrm>
              <a:off x="35655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48" name="矩形 7"/>
            <p:cNvSpPr>
              <a:spLocks noChangeArrowheads="1"/>
            </p:cNvSpPr>
            <p:nvPr/>
          </p:nvSpPr>
          <p:spPr bwMode="auto">
            <a:xfrm>
              <a:off x="39973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49" name="矩形 8"/>
            <p:cNvSpPr>
              <a:spLocks noChangeArrowheads="1"/>
            </p:cNvSpPr>
            <p:nvPr/>
          </p:nvSpPr>
          <p:spPr bwMode="auto">
            <a:xfrm>
              <a:off x="44291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50" name="矩形 9"/>
            <p:cNvSpPr>
              <a:spLocks noChangeArrowheads="1"/>
            </p:cNvSpPr>
            <p:nvPr/>
          </p:nvSpPr>
          <p:spPr bwMode="auto">
            <a:xfrm>
              <a:off x="14065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51" name="矩形 10"/>
            <p:cNvSpPr>
              <a:spLocks noChangeArrowheads="1"/>
            </p:cNvSpPr>
            <p:nvPr/>
          </p:nvSpPr>
          <p:spPr bwMode="auto">
            <a:xfrm>
              <a:off x="18383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52" name="矩形 11"/>
            <p:cNvSpPr>
              <a:spLocks noChangeArrowheads="1"/>
            </p:cNvSpPr>
            <p:nvPr/>
          </p:nvSpPr>
          <p:spPr bwMode="auto">
            <a:xfrm>
              <a:off x="22701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53" name="矩形 12"/>
            <p:cNvSpPr>
              <a:spLocks noChangeArrowheads="1"/>
            </p:cNvSpPr>
            <p:nvPr/>
          </p:nvSpPr>
          <p:spPr bwMode="auto">
            <a:xfrm>
              <a:off x="27019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54" name="矩形 13"/>
            <p:cNvSpPr>
              <a:spLocks noChangeArrowheads="1"/>
            </p:cNvSpPr>
            <p:nvPr/>
          </p:nvSpPr>
          <p:spPr bwMode="auto">
            <a:xfrm>
              <a:off x="48609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55" name="矩形 13"/>
            <p:cNvSpPr>
              <a:spLocks noChangeArrowheads="1"/>
            </p:cNvSpPr>
            <p:nvPr/>
          </p:nvSpPr>
          <p:spPr bwMode="auto">
            <a:xfrm>
              <a:off x="52927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56" name="矩形 15"/>
            <p:cNvSpPr>
              <a:spLocks noChangeArrowheads="1"/>
            </p:cNvSpPr>
            <p:nvPr/>
          </p:nvSpPr>
          <p:spPr bwMode="auto">
            <a:xfrm>
              <a:off x="5724525" y="4751388"/>
              <a:ext cx="433388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57" name="矩形 16"/>
            <p:cNvSpPr>
              <a:spLocks noChangeArrowheads="1"/>
            </p:cNvSpPr>
            <p:nvPr/>
          </p:nvSpPr>
          <p:spPr bwMode="auto">
            <a:xfrm>
              <a:off x="61579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58" name="矩形 17"/>
            <p:cNvSpPr>
              <a:spLocks noChangeArrowheads="1"/>
            </p:cNvSpPr>
            <p:nvPr/>
          </p:nvSpPr>
          <p:spPr bwMode="auto">
            <a:xfrm>
              <a:off x="65897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59" name="矩形 18"/>
            <p:cNvSpPr>
              <a:spLocks noChangeArrowheads="1"/>
            </p:cNvSpPr>
            <p:nvPr/>
          </p:nvSpPr>
          <p:spPr bwMode="auto">
            <a:xfrm>
              <a:off x="70215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60" name="矩形 19"/>
            <p:cNvSpPr>
              <a:spLocks noChangeArrowheads="1"/>
            </p:cNvSpPr>
            <p:nvPr/>
          </p:nvSpPr>
          <p:spPr bwMode="auto">
            <a:xfrm>
              <a:off x="74533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61" name="矩形 20"/>
            <p:cNvSpPr>
              <a:spLocks noChangeArrowheads="1"/>
            </p:cNvSpPr>
            <p:nvPr/>
          </p:nvSpPr>
          <p:spPr bwMode="auto">
            <a:xfrm>
              <a:off x="78851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3733" name="文本框 21"/>
          <p:cNvSpPr txBox="1">
            <a:spLocks noChangeArrowheads="1"/>
          </p:cNvSpPr>
          <p:nvPr/>
        </p:nvSpPr>
        <p:spPr bwMode="auto">
          <a:xfrm>
            <a:off x="757163" y="2747044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73734" name="文本框 22"/>
          <p:cNvSpPr txBox="1">
            <a:spLocks noChangeArrowheads="1"/>
          </p:cNvSpPr>
          <p:nvPr/>
        </p:nvSpPr>
        <p:spPr bwMode="auto">
          <a:xfrm>
            <a:off x="755576" y="3461419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3735" name="组合 22"/>
          <p:cNvGrpSpPr>
            <a:grpSpLocks/>
          </p:cNvGrpSpPr>
          <p:nvPr/>
        </p:nvGrpSpPr>
        <p:grpSpPr bwMode="auto">
          <a:xfrm>
            <a:off x="1622351" y="3507457"/>
            <a:ext cx="3022600" cy="431800"/>
            <a:chOff x="1406816" y="2924944"/>
            <a:chExt cx="3022950" cy="432048"/>
          </a:xfrm>
        </p:grpSpPr>
        <p:sp>
          <p:nvSpPr>
            <p:cNvPr id="24" name="矩形 23"/>
            <p:cNvSpPr/>
            <p:nvPr/>
          </p:nvSpPr>
          <p:spPr bwMode="auto">
            <a:xfrm>
              <a:off x="31342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40" name="矩形 25"/>
            <p:cNvSpPr>
              <a:spLocks noChangeArrowheads="1"/>
            </p:cNvSpPr>
            <p:nvPr/>
          </p:nvSpPr>
          <p:spPr bwMode="auto">
            <a:xfrm>
              <a:off x="35660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9979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4068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43" name="矩形 29"/>
            <p:cNvSpPr>
              <a:spLocks noChangeArrowheads="1"/>
            </p:cNvSpPr>
            <p:nvPr/>
          </p:nvSpPr>
          <p:spPr bwMode="auto">
            <a:xfrm>
              <a:off x="18386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2705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745" name="矩形 31"/>
            <p:cNvSpPr>
              <a:spLocks noChangeArrowheads="1"/>
            </p:cNvSpPr>
            <p:nvPr/>
          </p:nvSpPr>
          <p:spPr bwMode="auto">
            <a:xfrm>
              <a:off x="27023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3736" name="文本框 31"/>
          <p:cNvSpPr txBox="1">
            <a:spLocks noChangeArrowheads="1"/>
          </p:cNvSpPr>
          <p:nvPr/>
        </p:nvSpPr>
        <p:spPr bwMode="auto">
          <a:xfrm>
            <a:off x="803201" y="4267869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hashp = 14639412179901067669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481188" y="2761332"/>
            <a:ext cx="3084513" cy="509587"/>
          </a:xfrm>
          <a:prstGeom prst="rect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solidFill>
                <a:srgbClr val="800080"/>
              </a:solidFill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830188" y="4974307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14166453071093480368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95736" y="476672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14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507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 animBg="1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812726" y="5021646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14639412179801067662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4756" name="组合 3"/>
          <p:cNvGrpSpPr>
            <a:grpSpLocks/>
          </p:cNvGrpSpPr>
          <p:nvPr/>
        </p:nvGrpSpPr>
        <p:grpSpPr bwMode="auto">
          <a:xfrm>
            <a:off x="1622351" y="2821371"/>
            <a:ext cx="6910387" cy="431800"/>
            <a:chOff x="1406525" y="4751388"/>
            <a:chExt cx="6910388" cy="431800"/>
          </a:xfrm>
        </p:grpSpPr>
        <p:sp>
          <p:nvSpPr>
            <p:cNvPr id="74770" name="矩形 5"/>
            <p:cNvSpPr>
              <a:spLocks noChangeArrowheads="1"/>
            </p:cNvSpPr>
            <p:nvPr/>
          </p:nvSpPr>
          <p:spPr bwMode="auto">
            <a:xfrm>
              <a:off x="31337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71" name="矩形 6"/>
            <p:cNvSpPr>
              <a:spLocks noChangeArrowheads="1"/>
            </p:cNvSpPr>
            <p:nvPr/>
          </p:nvSpPr>
          <p:spPr bwMode="auto">
            <a:xfrm>
              <a:off x="35655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72" name="矩形 7"/>
            <p:cNvSpPr>
              <a:spLocks noChangeArrowheads="1"/>
            </p:cNvSpPr>
            <p:nvPr/>
          </p:nvSpPr>
          <p:spPr bwMode="auto">
            <a:xfrm>
              <a:off x="39973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73" name="矩形 8"/>
            <p:cNvSpPr>
              <a:spLocks noChangeArrowheads="1"/>
            </p:cNvSpPr>
            <p:nvPr/>
          </p:nvSpPr>
          <p:spPr bwMode="auto">
            <a:xfrm>
              <a:off x="44291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74" name="矩形 9"/>
            <p:cNvSpPr>
              <a:spLocks noChangeArrowheads="1"/>
            </p:cNvSpPr>
            <p:nvPr/>
          </p:nvSpPr>
          <p:spPr bwMode="auto">
            <a:xfrm>
              <a:off x="14065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75" name="矩形 10"/>
            <p:cNvSpPr>
              <a:spLocks noChangeArrowheads="1"/>
            </p:cNvSpPr>
            <p:nvPr/>
          </p:nvSpPr>
          <p:spPr bwMode="auto">
            <a:xfrm>
              <a:off x="18383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76" name="矩形 11"/>
            <p:cNvSpPr>
              <a:spLocks noChangeArrowheads="1"/>
            </p:cNvSpPr>
            <p:nvPr/>
          </p:nvSpPr>
          <p:spPr bwMode="auto">
            <a:xfrm>
              <a:off x="22701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77" name="矩形 12"/>
            <p:cNvSpPr>
              <a:spLocks noChangeArrowheads="1"/>
            </p:cNvSpPr>
            <p:nvPr/>
          </p:nvSpPr>
          <p:spPr bwMode="auto">
            <a:xfrm>
              <a:off x="27019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78" name="矩形 13"/>
            <p:cNvSpPr>
              <a:spLocks noChangeArrowheads="1"/>
            </p:cNvSpPr>
            <p:nvPr/>
          </p:nvSpPr>
          <p:spPr bwMode="auto">
            <a:xfrm>
              <a:off x="48609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79" name="矩形 13"/>
            <p:cNvSpPr>
              <a:spLocks noChangeArrowheads="1"/>
            </p:cNvSpPr>
            <p:nvPr/>
          </p:nvSpPr>
          <p:spPr bwMode="auto">
            <a:xfrm>
              <a:off x="52927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80" name="矩形 15"/>
            <p:cNvSpPr>
              <a:spLocks noChangeArrowheads="1"/>
            </p:cNvSpPr>
            <p:nvPr/>
          </p:nvSpPr>
          <p:spPr bwMode="auto">
            <a:xfrm>
              <a:off x="5724525" y="4751388"/>
              <a:ext cx="433388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81" name="矩形 16"/>
            <p:cNvSpPr>
              <a:spLocks noChangeArrowheads="1"/>
            </p:cNvSpPr>
            <p:nvPr/>
          </p:nvSpPr>
          <p:spPr bwMode="auto">
            <a:xfrm>
              <a:off x="61579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82" name="矩形 17"/>
            <p:cNvSpPr>
              <a:spLocks noChangeArrowheads="1"/>
            </p:cNvSpPr>
            <p:nvPr/>
          </p:nvSpPr>
          <p:spPr bwMode="auto">
            <a:xfrm>
              <a:off x="65897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83" name="矩形 18"/>
            <p:cNvSpPr>
              <a:spLocks noChangeArrowheads="1"/>
            </p:cNvSpPr>
            <p:nvPr/>
          </p:nvSpPr>
          <p:spPr bwMode="auto">
            <a:xfrm>
              <a:off x="70215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84" name="矩形 19"/>
            <p:cNvSpPr>
              <a:spLocks noChangeArrowheads="1"/>
            </p:cNvSpPr>
            <p:nvPr/>
          </p:nvSpPr>
          <p:spPr bwMode="auto">
            <a:xfrm>
              <a:off x="74533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85" name="矩形 20"/>
            <p:cNvSpPr>
              <a:spLocks noChangeArrowheads="1"/>
            </p:cNvSpPr>
            <p:nvPr/>
          </p:nvSpPr>
          <p:spPr bwMode="auto">
            <a:xfrm>
              <a:off x="78851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4757" name="文本框 21"/>
          <p:cNvSpPr txBox="1">
            <a:spLocks noChangeArrowheads="1"/>
          </p:cNvSpPr>
          <p:nvPr/>
        </p:nvSpPr>
        <p:spPr bwMode="auto">
          <a:xfrm>
            <a:off x="757163" y="2775333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74758" name="文本框 22"/>
          <p:cNvSpPr txBox="1">
            <a:spLocks noChangeArrowheads="1"/>
          </p:cNvSpPr>
          <p:nvPr/>
        </p:nvSpPr>
        <p:spPr bwMode="auto">
          <a:xfrm>
            <a:off x="755576" y="3489708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4759" name="组合 22"/>
          <p:cNvGrpSpPr>
            <a:grpSpLocks/>
          </p:cNvGrpSpPr>
          <p:nvPr/>
        </p:nvGrpSpPr>
        <p:grpSpPr bwMode="auto">
          <a:xfrm>
            <a:off x="1622351" y="3535746"/>
            <a:ext cx="3022600" cy="431800"/>
            <a:chOff x="1406816" y="2924944"/>
            <a:chExt cx="3022950" cy="432048"/>
          </a:xfrm>
        </p:grpSpPr>
        <p:sp>
          <p:nvSpPr>
            <p:cNvPr id="24" name="矩形 23"/>
            <p:cNvSpPr/>
            <p:nvPr/>
          </p:nvSpPr>
          <p:spPr bwMode="auto">
            <a:xfrm>
              <a:off x="31342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64" name="矩形 25"/>
            <p:cNvSpPr>
              <a:spLocks noChangeArrowheads="1"/>
            </p:cNvSpPr>
            <p:nvPr/>
          </p:nvSpPr>
          <p:spPr bwMode="auto">
            <a:xfrm>
              <a:off x="35660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9979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4068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67" name="矩形 29"/>
            <p:cNvSpPr>
              <a:spLocks noChangeArrowheads="1"/>
            </p:cNvSpPr>
            <p:nvPr/>
          </p:nvSpPr>
          <p:spPr bwMode="auto">
            <a:xfrm>
              <a:off x="18386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2705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769" name="矩形 31"/>
            <p:cNvSpPr>
              <a:spLocks noChangeArrowheads="1"/>
            </p:cNvSpPr>
            <p:nvPr/>
          </p:nvSpPr>
          <p:spPr bwMode="auto">
            <a:xfrm>
              <a:off x="27023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4760" name="文本框 31"/>
          <p:cNvSpPr txBox="1">
            <a:spLocks noChangeArrowheads="1"/>
          </p:cNvSpPr>
          <p:nvPr/>
        </p:nvSpPr>
        <p:spPr bwMode="auto">
          <a:xfrm>
            <a:off x="803201" y="4296158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hashp = 14639412179901067669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912988" y="2789621"/>
            <a:ext cx="3084513" cy="509587"/>
          </a:xfrm>
          <a:prstGeom prst="rect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solidFill>
                <a:srgbClr val="800080"/>
              </a:solidFill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830188" y="5021646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14696379443010919853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95736" y="476672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27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0507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 animBg="1"/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812726" y="4993357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14696379443010919854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5780" name="组合 3"/>
          <p:cNvGrpSpPr>
            <a:grpSpLocks/>
          </p:cNvGrpSpPr>
          <p:nvPr/>
        </p:nvGrpSpPr>
        <p:grpSpPr bwMode="auto">
          <a:xfrm>
            <a:off x="1622351" y="2793082"/>
            <a:ext cx="6910387" cy="431800"/>
            <a:chOff x="1406525" y="4751388"/>
            <a:chExt cx="6910388" cy="431800"/>
          </a:xfrm>
        </p:grpSpPr>
        <p:sp>
          <p:nvSpPr>
            <p:cNvPr id="75794" name="矩形 5"/>
            <p:cNvSpPr>
              <a:spLocks noChangeArrowheads="1"/>
            </p:cNvSpPr>
            <p:nvPr/>
          </p:nvSpPr>
          <p:spPr bwMode="auto">
            <a:xfrm>
              <a:off x="31337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795" name="矩形 6"/>
            <p:cNvSpPr>
              <a:spLocks noChangeArrowheads="1"/>
            </p:cNvSpPr>
            <p:nvPr/>
          </p:nvSpPr>
          <p:spPr bwMode="auto">
            <a:xfrm>
              <a:off x="35655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796" name="矩形 7"/>
            <p:cNvSpPr>
              <a:spLocks noChangeArrowheads="1"/>
            </p:cNvSpPr>
            <p:nvPr/>
          </p:nvSpPr>
          <p:spPr bwMode="auto">
            <a:xfrm>
              <a:off x="39973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797" name="矩形 8"/>
            <p:cNvSpPr>
              <a:spLocks noChangeArrowheads="1"/>
            </p:cNvSpPr>
            <p:nvPr/>
          </p:nvSpPr>
          <p:spPr bwMode="auto">
            <a:xfrm>
              <a:off x="44291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798" name="矩形 9"/>
            <p:cNvSpPr>
              <a:spLocks noChangeArrowheads="1"/>
            </p:cNvSpPr>
            <p:nvPr/>
          </p:nvSpPr>
          <p:spPr bwMode="auto">
            <a:xfrm>
              <a:off x="14065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799" name="矩形 10"/>
            <p:cNvSpPr>
              <a:spLocks noChangeArrowheads="1"/>
            </p:cNvSpPr>
            <p:nvPr/>
          </p:nvSpPr>
          <p:spPr bwMode="auto">
            <a:xfrm>
              <a:off x="18383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00" name="矩形 11"/>
            <p:cNvSpPr>
              <a:spLocks noChangeArrowheads="1"/>
            </p:cNvSpPr>
            <p:nvPr/>
          </p:nvSpPr>
          <p:spPr bwMode="auto">
            <a:xfrm>
              <a:off x="22701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01" name="矩形 12"/>
            <p:cNvSpPr>
              <a:spLocks noChangeArrowheads="1"/>
            </p:cNvSpPr>
            <p:nvPr/>
          </p:nvSpPr>
          <p:spPr bwMode="auto">
            <a:xfrm>
              <a:off x="27019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02" name="矩形 13"/>
            <p:cNvSpPr>
              <a:spLocks noChangeArrowheads="1"/>
            </p:cNvSpPr>
            <p:nvPr/>
          </p:nvSpPr>
          <p:spPr bwMode="auto">
            <a:xfrm>
              <a:off x="48609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03" name="矩形 13"/>
            <p:cNvSpPr>
              <a:spLocks noChangeArrowheads="1"/>
            </p:cNvSpPr>
            <p:nvPr/>
          </p:nvSpPr>
          <p:spPr bwMode="auto">
            <a:xfrm>
              <a:off x="52927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04" name="矩形 15"/>
            <p:cNvSpPr>
              <a:spLocks noChangeArrowheads="1"/>
            </p:cNvSpPr>
            <p:nvPr/>
          </p:nvSpPr>
          <p:spPr bwMode="auto">
            <a:xfrm>
              <a:off x="5724525" y="4751388"/>
              <a:ext cx="433388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05" name="矩形 16"/>
            <p:cNvSpPr>
              <a:spLocks noChangeArrowheads="1"/>
            </p:cNvSpPr>
            <p:nvPr/>
          </p:nvSpPr>
          <p:spPr bwMode="auto">
            <a:xfrm>
              <a:off x="61579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06" name="矩形 17"/>
            <p:cNvSpPr>
              <a:spLocks noChangeArrowheads="1"/>
            </p:cNvSpPr>
            <p:nvPr/>
          </p:nvSpPr>
          <p:spPr bwMode="auto">
            <a:xfrm>
              <a:off x="65897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07" name="矩形 18"/>
            <p:cNvSpPr>
              <a:spLocks noChangeArrowheads="1"/>
            </p:cNvSpPr>
            <p:nvPr/>
          </p:nvSpPr>
          <p:spPr bwMode="auto">
            <a:xfrm>
              <a:off x="70215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08" name="矩形 19"/>
            <p:cNvSpPr>
              <a:spLocks noChangeArrowheads="1"/>
            </p:cNvSpPr>
            <p:nvPr/>
          </p:nvSpPr>
          <p:spPr bwMode="auto">
            <a:xfrm>
              <a:off x="74533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809" name="矩形 20"/>
            <p:cNvSpPr>
              <a:spLocks noChangeArrowheads="1"/>
            </p:cNvSpPr>
            <p:nvPr/>
          </p:nvSpPr>
          <p:spPr bwMode="auto">
            <a:xfrm>
              <a:off x="78851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5781" name="文本框 21"/>
          <p:cNvSpPr txBox="1">
            <a:spLocks noChangeArrowheads="1"/>
          </p:cNvSpPr>
          <p:nvPr/>
        </p:nvSpPr>
        <p:spPr bwMode="auto">
          <a:xfrm>
            <a:off x="757163" y="2747044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75782" name="文本框 22"/>
          <p:cNvSpPr txBox="1">
            <a:spLocks noChangeArrowheads="1"/>
          </p:cNvSpPr>
          <p:nvPr/>
        </p:nvSpPr>
        <p:spPr bwMode="auto">
          <a:xfrm>
            <a:off x="755576" y="3461419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5783" name="组合 22"/>
          <p:cNvGrpSpPr>
            <a:grpSpLocks/>
          </p:cNvGrpSpPr>
          <p:nvPr/>
        </p:nvGrpSpPr>
        <p:grpSpPr bwMode="auto">
          <a:xfrm>
            <a:off x="1622351" y="3507457"/>
            <a:ext cx="3022600" cy="431800"/>
            <a:chOff x="1406816" y="2924944"/>
            <a:chExt cx="3022950" cy="432048"/>
          </a:xfrm>
        </p:grpSpPr>
        <p:sp>
          <p:nvSpPr>
            <p:cNvPr id="24" name="矩形 23"/>
            <p:cNvSpPr/>
            <p:nvPr/>
          </p:nvSpPr>
          <p:spPr bwMode="auto">
            <a:xfrm>
              <a:off x="31342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788" name="矩形 25"/>
            <p:cNvSpPr>
              <a:spLocks noChangeArrowheads="1"/>
            </p:cNvSpPr>
            <p:nvPr/>
          </p:nvSpPr>
          <p:spPr bwMode="auto">
            <a:xfrm>
              <a:off x="35660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9979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4068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791" name="矩形 29"/>
            <p:cNvSpPr>
              <a:spLocks noChangeArrowheads="1"/>
            </p:cNvSpPr>
            <p:nvPr/>
          </p:nvSpPr>
          <p:spPr bwMode="auto">
            <a:xfrm>
              <a:off x="18386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2705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793" name="矩形 31"/>
            <p:cNvSpPr>
              <a:spLocks noChangeArrowheads="1"/>
            </p:cNvSpPr>
            <p:nvPr/>
          </p:nvSpPr>
          <p:spPr bwMode="auto">
            <a:xfrm>
              <a:off x="27023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5784" name="文本框 31"/>
          <p:cNvSpPr txBox="1">
            <a:spLocks noChangeArrowheads="1"/>
          </p:cNvSpPr>
          <p:nvPr/>
        </p:nvSpPr>
        <p:spPr bwMode="auto">
          <a:xfrm>
            <a:off x="803201" y="4267869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hashp = 14639412179901067669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344788" y="2761332"/>
            <a:ext cx="3084513" cy="509587"/>
          </a:xfrm>
          <a:prstGeom prst="rect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solidFill>
                <a:srgbClr val="800080"/>
              </a:solidFill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830188" y="4993357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14639412179801067662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95736" y="476672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255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5069 -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 animBg="1"/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812726" y="4984576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14696379443010919854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6804" name="组合 3"/>
          <p:cNvGrpSpPr>
            <a:grpSpLocks/>
          </p:cNvGrpSpPr>
          <p:nvPr/>
        </p:nvGrpSpPr>
        <p:grpSpPr bwMode="auto">
          <a:xfrm>
            <a:off x="1622351" y="2784301"/>
            <a:ext cx="6910387" cy="431800"/>
            <a:chOff x="1406525" y="4751388"/>
            <a:chExt cx="6910388" cy="431800"/>
          </a:xfrm>
        </p:grpSpPr>
        <p:sp>
          <p:nvSpPr>
            <p:cNvPr id="76819" name="矩形 5"/>
            <p:cNvSpPr>
              <a:spLocks noChangeArrowheads="1"/>
            </p:cNvSpPr>
            <p:nvPr/>
          </p:nvSpPr>
          <p:spPr bwMode="auto">
            <a:xfrm>
              <a:off x="31337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20" name="矩形 6"/>
            <p:cNvSpPr>
              <a:spLocks noChangeArrowheads="1"/>
            </p:cNvSpPr>
            <p:nvPr/>
          </p:nvSpPr>
          <p:spPr bwMode="auto">
            <a:xfrm>
              <a:off x="35655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21" name="矩形 7"/>
            <p:cNvSpPr>
              <a:spLocks noChangeArrowheads="1"/>
            </p:cNvSpPr>
            <p:nvPr/>
          </p:nvSpPr>
          <p:spPr bwMode="auto">
            <a:xfrm>
              <a:off x="39973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22" name="矩形 8"/>
            <p:cNvSpPr>
              <a:spLocks noChangeArrowheads="1"/>
            </p:cNvSpPr>
            <p:nvPr/>
          </p:nvSpPr>
          <p:spPr bwMode="auto">
            <a:xfrm>
              <a:off x="44291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23" name="矩形 9"/>
            <p:cNvSpPr>
              <a:spLocks noChangeArrowheads="1"/>
            </p:cNvSpPr>
            <p:nvPr/>
          </p:nvSpPr>
          <p:spPr bwMode="auto">
            <a:xfrm>
              <a:off x="14065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24" name="矩形 10"/>
            <p:cNvSpPr>
              <a:spLocks noChangeArrowheads="1"/>
            </p:cNvSpPr>
            <p:nvPr/>
          </p:nvSpPr>
          <p:spPr bwMode="auto">
            <a:xfrm>
              <a:off x="18383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25" name="矩形 11"/>
            <p:cNvSpPr>
              <a:spLocks noChangeArrowheads="1"/>
            </p:cNvSpPr>
            <p:nvPr/>
          </p:nvSpPr>
          <p:spPr bwMode="auto">
            <a:xfrm>
              <a:off x="22701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26" name="矩形 12"/>
            <p:cNvSpPr>
              <a:spLocks noChangeArrowheads="1"/>
            </p:cNvSpPr>
            <p:nvPr/>
          </p:nvSpPr>
          <p:spPr bwMode="auto">
            <a:xfrm>
              <a:off x="27019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27" name="矩形 13"/>
            <p:cNvSpPr>
              <a:spLocks noChangeArrowheads="1"/>
            </p:cNvSpPr>
            <p:nvPr/>
          </p:nvSpPr>
          <p:spPr bwMode="auto">
            <a:xfrm>
              <a:off x="48609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28" name="矩形 13"/>
            <p:cNvSpPr>
              <a:spLocks noChangeArrowheads="1"/>
            </p:cNvSpPr>
            <p:nvPr/>
          </p:nvSpPr>
          <p:spPr bwMode="auto">
            <a:xfrm>
              <a:off x="52927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29" name="矩形 15"/>
            <p:cNvSpPr>
              <a:spLocks noChangeArrowheads="1"/>
            </p:cNvSpPr>
            <p:nvPr/>
          </p:nvSpPr>
          <p:spPr bwMode="auto">
            <a:xfrm>
              <a:off x="5724525" y="4751388"/>
              <a:ext cx="433388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30" name="矩形 16"/>
            <p:cNvSpPr>
              <a:spLocks noChangeArrowheads="1"/>
            </p:cNvSpPr>
            <p:nvPr/>
          </p:nvSpPr>
          <p:spPr bwMode="auto">
            <a:xfrm>
              <a:off x="61579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31" name="矩形 17"/>
            <p:cNvSpPr>
              <a:spLocks noChangeArrowheads="1"/>
            </p:cNvSpPr>
            <p:nvPr/>
          </p:nvSpPr>
          <p:spPr bwMode="auto">
            <a:xfrm>
              <a:off x="65897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32" name="矩形 18"/>
            <p:cNvSpPr>
              <a:spLocks noChangeArrowheads="1"/>
            </p:cNvSpPr>
            <p:nvPr/>
          </p:nvSpPr>
          <p:spPr bwMode="auto">
            <a:xfrm>
              <a:off x="70215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33" name="矩形 19"/>
            <p:cNvSpPr>
              <a:spLocks noChangeArrowheads="1"/>
            </p:cNvSpPr>
            <p:nvPr/>
          </p:nvSpPr>
          <p:spPr bwMode="auto">
            <a:xfrm>
              <a:off x="74533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34" name="矩形 20"/>
            <p:cNvSpPr>
              <a:spLocks noChangeArrowheads="1"/>
            </p:cNvSpPr>
            <p:nvPr/>
          </p:nvSpPr>
          <p:spPr bwMode="auto">
            <a:xfrm>
              <a:off x="78851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6805" name="文本框 21"/>
          <p:cNvSpPr txBox="1">
            <a:spLocks noChangeArrowheads="1"/>
          </p:cNvSpPr>
          <p:nvPr/>
        </p:nvSpPr>
        <p:spPr bwMode="auto">
          <a:xfrm>
            <a:off x="757163" y="2738263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76806" name="文本框 22"/>
          <p:cNvSpPr txBox="1">
            <a:spLocks noChangeArrowheads="1"/>
          </p:cNvSpPr>
          <p:nvPr/>
        </p:nvSpPr>
        <p:spPr bwMode="auto">
          <a:xfrm>
            <a:off x="755576" y="3452638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6807" name="组合 22"/>
          <p:cNvGrpSpPr>
            <a:grpSpLocks/>
          </p:cNvGrpSpPr>
          <p:nvPr/>
        </p:nvGrpSpPr>
        <p:grpSpPr bwMode="auto">
          <a:xfrm>
            <a:off x="1622351" y="3498676"/>
            <a:ext cx="3022600" cy="431800"/>
            <a:chOff x="1406816" y="2924944"/>
            <a:chExt cx="3022950" cy="432048"/>
          </a:xfrm>
        </p:grpSpPr>
        <p:sp>
          <p:nvSpPr>
            <p:cNvPr id="24" name="矩形 23"/>
            <p:cNvSpPr/>
            <p:nvPr/>
          </p:nvSpPr>
          <p:spPr bwMode="auto">
            <a:xfrm>
              <a:off x="31342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13" name="矩形 25"/>
            <p:cNvSpPr>
              <a:spLocks noChangeArrowheads="1"/>
            </p:cNvSpPr>
            <p:nvPr/>
          </p:nvSpPr>
          <p:spPr bwMode="auto">
            <a:xfrm>
              <a:off x="35660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9979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4068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16" name="矩形 29"/>
            <p:cNvSpPr>
              <a:spLocks noChangeArrowheads="1"/>
            </p:cNvSpPr>
            <p:nvPr/>
          </p:nvSpPr>
          <p:spPr bwMode="auto">
            <a:xfrm>
              <a:off x="18386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2705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6818" name="矩形 31"/>
            <p:cNvSpPr>
              <a:spLocks noChangeArrowheads="1"/>
            </p:cNvSpPr>
            <p:nvPr/>
          </p:nvSpPr>
          <p:spPr bwMode="auto">
            <a:xfrm>
              <a:off x="27023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6808" name="文本框 31"/>
          <p:cNvSpPr txBox="1">
            <a:spLocks noChangeArrowheads="1"/>
          </p:cNvSpPr>
          <p:nvPr/>
        </p:nvSpPr>
        <p:spPr bwMode="auto">
          <a:xfrm>
            <a:off x="803201" y="4259088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hashp = 14639412179901067669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778176" y="2752551"/>
            <a:ext cx="3082925" cy="509587"/>
          </a:xfrm>
          <a:prstGeom prst="rect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solidFill>
                <a:srgbClr val="800080"/>
              </a:solidFill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830188" y="4984576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14639412179901067669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551563" y="4653136"/>
            <a:ext cx="404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Comic Sans MS" panose="030F0702030302020204" pitchFamily="66" charset="0"/>
              </a:rPr>
              <a:t>7</a:t>
            </a:r>
            <a:endParaRPr lang="zh-CN" altLang="en-US" sz="2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95736" y="476672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91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05018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 animBg="1"/>
      <p:bldP spid="34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812726" y="4984576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14639412179901067669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7828" name="组合 3"/>
          <p:cNvGrpSpPr>
            <a:grpSpLocks/>
          </p:cNvGrpSpPr>
          <p:nvPr/>
        </p:nvGrpSpPr>
        <p:grpSpPr bwMode="auto">
          <a:xfrm>
            <a:off x="1622351" y="2784301"/>
            <a:ext cx="6910387" cy="431800"/>
            <a:chOff x="1406525" y="4751388"/>
            <a:chExt cx="6910388" cy="431800"/>
          </a:xfrm>
        </p:grpSpPr>
        <p:sp>
          <p:nvSpPr>
            <p:cNvPr id="77843" name="矩形 5"/>
            <p:cNvSpPr>
              <a:spLocks noChangeArrowheads="1"/>
            </p:cNvSpPr>
            <p:nvPr/>
          </p:nvSpPr>
          <p:spPr bwMode="auto">
            <a:xfrm>
              <a:off x="31337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44" name="矩形 6"/>
            <p:cNvSpPr>
              <a:spLocks noChangeArrowheads="1"/>
            </p:cNvSpPr>
            <p:nvPr/>
          </p:nvSpPr>
          <p:spPr bwMode="auto">
            <a:xfrm>
              <a:off x="35655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45" name="矩形 7"/>
            <p:cNvSpPr>
              <a:spLocks noChangeArrowheads="1"/>
            </p:cNvSpPr>
            <p:nvPr/>
          </p:nvSpPr>
          <p:spPr bwMode="auto">
            <a:xfrm>
              <a:off x="39973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46" name="矩形 8"/>
            <p:cNvSpPr>
              <a:spLocks noChangeArrowheads="1"/>
            </p:cNvSpPr>
            <p:nvPr/>
          </p:nvSpPr>
          <p:spPr bwMode="auto">
            <a:xfrm>
              <a:off x="44291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47" name="矩形 9"/>
            <p:cNvSpPr>
              <a:spLocks noChangeArrowheads="1"/>
            </p:cNvSpPr>
            <p:nvPr/>
          </p:nvSpPr>
          <p:spPr bwMode="auto">
            <a:xfrm>
              <a:off x="14065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48" name="矩形 10"/>
            <p:cNvSpPr>
              <a:spLocks noChangeArrowheads="1"/>
            </p:cNvSpPr>
            <p:nvPr/>
          </p:nvSpPr>
          <p:spPr bwMode="auto">
            <a:xfrm>
              <a:off x="18383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49" name="矩形 11"/>
            <p:cNvSpPr>
              <a:spLocks noChangeArrowheads="1"/>
            </p:cNvSpPr>
            <p:nvPr/>
          </p:nvSpPr>
          <p:spPr bwMode="auto">
            <a:xfrm>
              <a:off x="22701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50" name="矩形 12"/>
            <p:cNvSpPr>
              <a:spLocks noChangeArrowheads="1"/>
            </p:cNvSpPr>
            <p:nvPr/>
          </p:nvSpPr>
          <p:spPr bwMode="auto">
            <a:xfrm>
              <a:off x="27019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51" name="矩形 13"/>
            <p:cNvSpPr>
              <a:spLocks noChangeArrowheads="1"/>
            </p:cNvSpPr>
            <p:nvPr/>
          </p:nvSpPr>
          <p:spPr bwMode="auto">
            <a:xfrm>
              <a:off x="48609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52" name="矩形 13"/>
            <p:cNvSpPr>
              <a:spLocks noChangeArrowheads="1"/>
            </p:cNvSpPr>
            <p:nvPr/>
          </p:nvSpPr>
          <p:spPr bwMode="auto">
            <a:xfrm>
              <a:off x="52927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53" name="矩形 15"/>
            <p:cNvSpPr>
              <a:spLocks noChangeArrowheads="1"/>
            </p:cNvSpPr>
            <p:nvPr/>
          </p:nvSpPr>
          <p:spPr bwMode="auto">
            <a:xfrm>
              <a:off x="5724525" y="4751388"/>
              <a:ext cx="433388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54" name="矩形 16"/>
            <p:cNvSpPr>
              <a:spLocks noChangeArrowheads="1"/>
            </p:cNvSpPr>
            <p:nvPr/>
          </p:nvSpPr>
          <p:spPr bwMode="auto">
            <a:xfrm>
              <a:off x="61579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55" name="矩形 17"/>
            <p:cNvSpPr>
              <a:spLocks noChangeArrowheads="1"/>
            </p:cNvSpPr>
            <p:nvPr/>
          </p:nvSpPr>
          <p:spPr bwMode="auto">
            <a:xfrm>
              <a:off x="65897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56" name="矩形 18"/>
            <p:cNvSpPr>
              <a:spLocks noChangeArrowheads="1"/>
            </p:cNvSpPr>
            <p:nvPr/>
          </p:nvSpPr>
          <p:spPr bwMode="auto">
            <a:xfrm>
              <a:off x="70215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57" name="矩形 19"/>
            <p:cNvSpPr>
              <a:spLocks noChangeArrowheads="1"/>
            </p:cNvSpPr>
            <p:nvPr/>
          </p:nvSpPr>
          <p:spPr bwMode="auto">
            <a:xfrm>
              <a:off x="74533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58" name="矩形 20"/>
            <p:cNvSpPr>
              <a:spLocks noChangeArrowheads="1"/>
            </p:cNvSpPr>
            <p:nvPr/>
          </p:nvSpPr>
          <p:spPr bwMode="auto">
            <a:xfrm>
              <a:off x="78851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7829" name="文本框 21"/>
          <p:cNvSpPr txBox="1">
            <a:spLocks noChangeArrowheads="1"/>
          </p:cNvSpPr>
          <p:nvPr/>
        </p:nvSpPr>
        <p:spPr bwMode="auto">
          <a:xfrm>
            <a:off x="757163" y="2738263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77830" name="文本框 22"/>
          <p:cNvSpPr txBox="1">
            <a:spLocks noChangeArrowheads="1"/>
          </p:cNvSpPr>
          <p:nvPr/>
        </p:nvSpPr>
        <p:spPr bwMode="auto">
          <a:xfrm>
            <a:off x="755576" y="3452638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7831" name="组合 22"/>
          <p:cNvGrpSpPr>
            <a:grpSpLocks/>
          </p:cNvGrpSpPr>
          <p:nvPr/>
        </p:nvGrpSpPr>
        <p:grpSpPr bwMode="auto">
          <a:xfrm>
            <a:off x="1622351" y="3498676"/>
            <a:ext cx="3022600" cy="431800"/>
            <a:chOff x="1406816" y="2924944"/>
            <a:chExt cx="3022950" cy="432048"/>
          </a:xfrm>
        </p:grpSpPr>
        <p:sp>
          <p:nvSpPr>
            <p:cNvPr id="24" name="矩形 23"/>
            <p:cNvSpPr/>
            <p:nvPr/>
          </p:nvSpPr>
          <p:spPr bwMode="auto">
            <a:xfrm>
              <a:off x="31342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37" name="矩形 25"/>
            <p:cNvSpPr>
              <a:spLocks noChangeArrowheads="1"/>
            </p:cNvSpPr>
            <p:nvPr/>
          </p:nvSpPr>
          <p:spPr bwMode="auto">
            <a:xfrm>
              <a:off x="35660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9979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4068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40" name="矩形 29"/>
            <p:cNvSpPr>
              <a:spLocks noChangeArrowheads="1"/>
            </p:cNvSpPr>
            <p:nvPr/>
          </p:nvSpPr>
          <p:spPr bwMode="auto">
            <a:xfrm>
              <a:off x="18386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2705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7842" name="矩形 31"/>
            <p:cNvSpPr>
              <a:spLocks noChangeArrowheads="1"/>
            </p:cNvSpPr>
            <p:nvPr/>
          </p:nvSpPr>
          <p:spPr bwMode="auto">
            <a:xfrm>
              <a:off x="27023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7832" name="文本框 31"/>
          <p:cNvSpPr txBox="1">
            <a:spLocks noChangeArrowheads="1"/>
          </p:cNvSpPr>
          <p:nvPr/>
        </p:nvSpPr>
        <p:spPr bwMode="auto">
          <a:xfrm>
            <a:off x="803201" y="4259088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hashp = 14639412179901067669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4209976" y="2752551"/>
            <a:ext cx="3084512" cy="509587"/>
          </a:xfrm>
          <a:prstGeom prst="rect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solidFill>
                <a:srgbClr val="800080"/>
              </a:solidFill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830188" y="4984576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14706379444410919902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77835" name="文本框 2"/>
          <p:cNvSpPr txBox="1">
            <a:spLocks noChangeArrowheads="1"/>
          </p:cNvSpPr>
          <p:nvPr/>
        </p:nvSpPr>
        <p:spPr bwMode="auto">
          <a:xfrm>
            <a:off x="7479555" y="4869160"/>
            <a:ext cx="404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Comic Sans MS" panose="030F0702030302020204" pitchFamily="66" charset="0"/>
              </a:rPr>
              <a:t>7</a:t>
            </a:r>
            <a:endParaRPr lang="zh-CN" altLang="en-US" sz="2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95736" y="476672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07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0.05053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 animBg="1"/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812428" y="4984576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14706379444410919902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8852" name="组合 3"/>
          <p:cNvGrpSpPr>
            <a:grpSpLocks/>
          </p:cNvGrpSpPr>
          <p:nvPr/>
        </p:nvGrpSpPr>
        <p:grpSpPr bwMode="auto">
          <a:xfrm>
            <a:off x="1622053" y="2784301"/>
            <a:ext cx="6910387" cy="431800"/>
            <a:chOff x="1406525" y="4751388"/>
            <a:chExt cx="6910388" cy="431800"/>
          </a:xfrm>
        </p:grpSpPr>
        <p:sp>
          <p:nvSpPr>
            <p:cNvPr id="78867" name="矩形 5"/>
            <p:cNvSpPr>
              <a:spLocks noChangeArrowheads="1"/>
            </p:cNvSpPr>
            <p:nvPr/>
          </p:nvSpPr>
          <p:spPr bwMode="auto">
            <a:xfrm>
              <a:off x="31337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68" name="矩形 6"/>
            <p:cNvSpPr>
              <a:spLocks noChangeArrowheads="1"/>
            </p:cNvSpPr>
            <p:nvPr/>
          </p:nvSpPr>
          <p:spPr bwMode="auto">
            <a:xfrm>
              <a:off x="35655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69" name="矩形 7"/>
            <p:cNvSpPr>
              <a:spLocks noChangeArrowheads="1"/>
            </p:cNvSpPr>
            <p:nvPr/>
          </p:nvSpPr>
          <p:spPr bwMode="auto">
            <a:xfrm>
              <a:off x="39973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70" name="矩形 8"/>
            <p:cNvSpPr>
              <a:spLocks noChangeArrowheads="1"/>
            </p:cNvSpPr>
            <p:nvPr/>
          </p:nvSpPr>
          <p:spPr bwMode="auto">
            <a:xfrm>
              <a:off x="44291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71" name="矩形 9"/>
            <p:cNvSpPr>
              <a:spLocks noChangeArrowheads="1"/>
            </p:cNvSpPr>
            <p:nvPr/>
          </p:nvSpPr>
          <p:spPr bwMode="auto">
            <a:xfrm>
              <a:off x="14065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72" name="矩形 10"/>
            <p:cNvSpPr>
              <a:spLocks noChangeArrowheads="1"/>
            </p:cNvSpPr>
            <p:nvPr/>
          </p:nvSpPr>
          <p:spPr bwMode="auto">
            <a:xfrm>
              <a:off x="18383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73" name="矩形 11"/>
            <p:cNvSpPr>
              <a:spLocks noChangeArrowheads="1"/>
            </p:cNvSpPr>
            <p:nvPr/>
          </p:nvSpPr>
          <p:spPr bwMode="auto">
            <a:xfrm>
              <a:off x="22701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74" name="矩形 12"/>
            <p:cNvSpPr>
              <a:spLocks noChangeArrowheads="1"/>
            </p:cNvSpPr>
            <p:nvPr/>
          </p:nvSpPr>
          <p:spPr bwMode="auto">
            <a:xfrm>
              <a:off x="27019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75" name="矩形 13"/>
            <p:cNvSpPr>
              <a:spLocks noChangeArrowheads="1"/>
            </p:cNvSpPr>
            <p:nvPr/>
          </p:nvSpPr>
          <p:spPr bwMode="auto">
            <a:xfrm>
              <a:off x="48609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76" name="矩形 13"/>
            <p:cNvSpPr>
              <a:spLocks noChangeArrowheads="1"/>
            </p:cNvSpPr>
            <p:nvPr/>
          </p:nvSpPr>
          <p:spPr bwMode="auto">
            <a:xfrm>
              <a:off x="52927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77" name="矩形 15"/>
            <p:cNvSpPr>
              <a:spLocks noChangeArrowheads="1"/>
            </p:cNvSpPr>
            <p:nvPr/>
          </p:nvSpPr>
          <p:spPr bwMode="auto">
            <a:xfrm>
              <a:off x="5724525" y="4751388"/>
              <a:ext cx="433388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78" name="矩形 16"/>
            <p:cNvSpPr>
              <a:spLocks noChangeArrowheads="1"/>
            </p:cNvSpPr>
            <p:nvPr/>
          </p:nvSpPr>
          <p:spPr bwMode="auto">
            <a:xfrm>
              <a:off x="61579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79" name="矩形 17"/>
            <p:cNvSpPr>
              <a:spLocks noChangeArrowheads="1"/>
            </p:cNvSpPr>
            <p:nvPr/>
          </p:nvSpPr>
          <p:spPr bwMode="auto">
            <a:xfrm>
              <a:off x="65897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80" name="矩形 18"/>
            <p:cNvSpPr>
              <a:spLocks noChangeArrowheads="1"/>
            </p:cNvSpPr>
            <p:nvPr/>
          </p:nvSpPr>
          <p:spPr bwMode="auto">
            <a:xfrm>
              <a:off x="70215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81" name="矩形 19"/>
            <p:cNvSpPr>
              <a:spLocks noChangeArrowheads="1"/>
            </p:cNvSpPr>
            <p:nvPr/>
          </p:nvSpPr>
          <p:spPr bwMode="auto">
            <a:xfrm>
              <a:off x="74533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82" name="矩形 20"/>
            <p:cNvSpPr>
              <a:spLocks noChangeArrowheads="1"/>
            </p:cNvSpPr>
            <p:nvPr/>
          </p:nvSpPr>
          <p:spPr bwMode="auto">
            <a:xfrm>
              <a:off x="78851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8853" name="文本框 21"/>
          <p:cNvSpPr txBox="1">
            <a:spLocks noChangeArrowheads="1"/>
          </p:cNvSpPr>
          <p:nvPr/>
        </p:nvSpPr>
        <p:spPr bwMode="auto">
          <a:xfrm>
            <a:off x="756865" y="2738263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78854" name="文本框 22"/>
          <p:cNvSpPr txBox="1">
            <a:spLocks noChangeArrowheads="1"/>
          </p:cNvSpPr>
          <p:nvPr/>
        </p:nvSpPr>
        <p:spPr bwMode="auto">
          <a:xfrm>
            <a:off x="755278" y="3452638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8855" name="组合 22"/>
          <p:cNvGrpSpPr>
            <a:grpSpLocks/>
          </p:cNvGrpSpPr>
          <p:nvPr/>
        </p:nvGrpSpPr>
        <p:grpSpPr bwMode="auto">
          <a:xfrm>
            <a:off x="1622053" y="3498676"/>
            <a:ext cx="3022600" cy="431800"/>
            <a:chOff x="1406816" y="2924944"/>
            <a:chExt cx="3022950" cy="432048"/>
          </a:xfrm>
        </p:grpSpPr>
        <p:sp>
          <p:nvSpPr>
            <p:cNvPr id="24" name="矩形 23"/>
            <p:cNvSpPr/>
            <p:nvPr/>
          </p:nvSpPr>
          <p:spPr bwMode="auto">
            <a:xfrm>
              <a:off x="31342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61" name="矩形 25"/>
            <p:cNvSpPr>
              <a:spLocks noChangeArrowheads="1"/>
            </p:cNvSpPr>
            <p:nvPr/>
          </p:nvSpPr>
          <p:spPr bwMode="auto">
            <a:xfrm>
              <a:off x="35660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9979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4068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64" name="矩形 29"/>
            <p:cNvSpPr>
              <a:spLocks noChangeArrowheads="1"/>
            </p:cNvSpPr>
            <p:nvPr/>
          </p:nvSpPr>
          <p:spPr bwMode="auto">
            <a:xfrm>
              <a:off x="18386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2705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66" name="矩形 31"/>
            <p:cNvSpPr>
              <a:spLocks noChangeArrowheads="1"/>
            </p:cNvSpPr>
            <p:nvPr/>
          </p:nvSpPr>
          <p:spPr bwMode="auto">
            <a:xfrm>
              <a:off x="27023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8856" name="文本框 31"/>
          <p:cNvSpPr txBox="1">
            <a:spLocks noChangeArrowheads="1"/>
          </p:cNvSpPr>
          <p:nvPr/>
        </p:nvSpPr>
        <p:spPr bwMode="auto">
          <a:xfrm>
            <a:off x="802903" y="4259088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hashp = 14639412179901067669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4557340" y="2752551"/>
            <a:ext cx="3084513" cy="509587"/>
          </a:xfrm>
          <a:prstGeom prst="rect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solidFill>
                <a:srgbClr val="800080"/>
              </a:solidFill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829890" y="4984576"/>
            <a:ext cx="5800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16853176399707964645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78859" name="文本框 2"/>
          <p:cNvSpPr txBox="1">
            <a:spLocks noChangeArrowheads="1"/>
          </p:cNvSpPr>
          <p:nvPr/>
        </p:nvSpPr>
        <p:spPr bwMode="auto">
          <a:xfrm>
            <a:off x="7466433" y="4579871"/>
            <a:ext cx="404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7</a:t>
            </a:r>
            <a:endParaRPr lang="zh-CN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19516" y="317867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52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0.04809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0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2000366"/>
            <a:ext cx="8064500" cy="41211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/>
              <a:t>字符串是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个字符的有限序列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语言中使用字符型数组来存储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本质上是占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个字节的数，因此可以做数的运算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/>
              <a:t>例如：字符串“</a:t>
            </a:r>
            <a:r>
              <a:rPr lang="en-US" altLang="zh-CN" dirty="0" err="1" smtClean="0"/>
              <a:t>kunkun</a:t>
            </a:r>
            <a:r>
              <a:rPr lang="zh-CN" altLang="en-US" dirty="0" smtClean="0"/>
              <a:t>”</a:t>
            </a:r>
            <a:endParaRPr lang="en-US" altLang="zh-CN" sz="5400" dirty="0" smtClean="0">
              <a:solidFill>
                <a:srgbClr val="800080"/>
              </a:solidFill>
            </a:endParaRPr>
          </a:p>
        </p:txBody>
      </p:sp>
      <p:grpSp>
        <p:nvGrpSpPr>
          <p:cNvPr id="12292" name="组合 3"/>
          <p:cNvGrpSpPr>
            <a:grpSpLocks/>
          </p:cNvGrpSpPr>
          <p:nvPr/>
        </p:nvGrpSpPr>
        <p:grpSpPr bwMode="auto">
          <a:xfrm>
            <a:off x="922041" y="4040881"/>
            <a:ext cx="7106344" cy="684263"/>
            <a:chOff x="556630" y="3513894"/>
            <a:chExt cx="7876953" cy="1080120"/>
          </a:xfrm>
        </p:grpSpPr>
        <p:sp>
          <p:nvSpPr>
            <p:cNvPr id="10" name="矩形 9"/>
            <p:cNvSpPr/>
            <p:nvPr/>
          </p:nvSpPr>
          <p:spPr bwMode="auto">
            <a:xfrm>
              <a:off x="5057973" y="3513894"/>
              <a:ext cx="1125733" cy="108012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5400" dirty="0"/>
                <a:t>u</a:t>
              </a:r>
              <a:endParaRPr lang="zh-CN" altLang="en-US" sz="5400" dirty="0"/>
            </a:p>
          </p:txBody>
        </p:sp>
        <p:sp>
          <p:nvSpPr>
            <p:cNvPr id="12295" name="矩形 15"/>
            <p:cNvSpPr>
              <a:spLocks noChangeArrowheads="1"/>
            </p:cNvSpPr>
            <p:nvPr/>
          </p:nvSpPr>
          <p:spPr bwMode="auto">
            <a:xfrm>
              <a:off x="1681909" y="3513894"/>
              <a:ext cx="1125279" cy="1080120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5400" dirty="0">
                  <a:solidFill>
                    <a:srgbClr val="800080"/>
                  </a:solidFill>
                </a:rPr>
                <a:t>u</a:t>
              </a:r>
              <a:endParaRPr lang="zh-CN" altLang="en-US" sz="5400" dirty="0">
                <a:solidFill>
                  <a:srgbClr val="80008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806507" y="3513894"/>
              <a:ext cx="1125733" cy="108012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5400" dirty="0"/>
                <a:t>n</a:t>
              </a:r>
              <a:endParaRPr lang="zh-CN" altLang="en-US" sz="5400" dirty="0"/>
            </a:p>
          </p:txBody>
        </p:sp>
        <p:sp>
          <p:nvSpPr>
            <p:cNvPr id="12297" name="矩形 17"/>
            <p:cNvSpPr>
              <a:spLocks noChangeArrowheads="1"/>
            </p:cNvSpPr>
            <p:nvPr/>
          </p:nvSpPr>
          <p:spPr bwMode="auto">
            <a:xfrm>
              <a:off x="3932467" y="3513894"/>
              <a:ext cx="1125279" cy="1080120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5400" dirty="0">
                  <a:solidFill>
                    <a:srgbClr val="800080"/>
                  </a:solidFill>
                </a:rPr>
                <a:t>k</a:t>
              </a:r>
              <a:endParaRPr lang="zh-CN" altLang="en-US" sz="5400" dirty="0">
                <a:solidFill>
                  <a:srgbClr val="80008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56630" y="3513894"/>
              <a:ext cx="1125732" cy="108012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5400" dirty="0"/>
                <a:t>k</a:t>
              </a:r>
              <a:endParaRPr lang="zh-CN" altLang="en-US" sz="5400" dirty="0"/>
            </a:p>
          </p:txBody>
        </p:sp>
        <p:sp>
          <p:nvSpPr>
            <p:cNvPr id="12299" name="矩形 19"/>
            <p:cNvSpPr>
              <a:spLocks noChangeArrowheads="1"/>
            </p:cNvSpPr>
            <p:nvPr/>
          </p:nvSpPr>
          <p:spPr bwMode="auto">
            <a:xfrm>
              <a:off x="6183025" y="3513894"/>
              <a:ext cx="1125279" cy="1080120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5400" dirty="0">
                  <a:solidFill>
                    <a:srgbClr val="800080"/>
                  </a:solidFill>
                </a:rPr>
                <a:t>n</a:t>
              </a:r>
              <a:endParaRPr lang="zh-CN" altLang="en-US" sz="5400" dirty="0">
                <a:solidFill>
                  <a:srgbClr val="80008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307851" y="3513894"/>
              <a:ext cx="1125732" cy="1080120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5400" dirty="0"/>
                <a:t>\0</a:t>
              </a:r>
              <a:endParaRPr lang="zh-CN" altLang="en-US" sz="5400" dirty="0"/>
            </a:p>
          </p:txBody>
        </p:sp>
      </p:grpSp>
      <p:sp>
        <p:nvSpPr>
          <p:cNvPr id="12293" name="文本框 4"/>
          <p:cNvSpPr txBox="1">
            <a:spLocks noChangeArrowheads="1"/>
          </p:cNvSpPr>
          <p:nvPr/>
        </p:nvSpPr>
        <p:spPr bwMode="auto">
          <a:xfrm>
            <a:off x="954477" y="5138084"/>
            <a:ext cx="7750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s[0</a:t>
            </a:r>
            <a:r>
              <a:rPr lang="en-US" altLang="zh-CN" sz="2800" dirty="0" smtClean="0">
                <a:solidFill>
                  <a:srgbClr val="800080"/>
                </a:solidFill>
              </a:rPr>
              <a:t>]=</a:t>
            </a:r>
            <a:r>
              <a:rPr lang="en-US" altLang="zh-CN" sz="2800" dirty="0" err="1" smtClean="0">
                <a:solidFill>
                  <a:srgbClr val="800080"/>
                </a:solidFill>
              </a:rPr>
              <a:t>k,s</a:t>
            </a:r>
            <a:r>
              <a:rPr lang="en-US" altLang="zh-CN" sz="2800" dirty="0" smtClean="0">
                <a:solidFill>
                  <a:srgbClr val="800080"/>
                </a:solidFill>
              </a:rPr>
              <a:t>[1</a:t>
            </a:r>
            <a:r>
              <a:rPr lang="en-US" altLang="zh-CN" sz="2800" dirty="0">
                <a:solidFill>
                  <a:srgbClr val="800080"/>
                </a:solidFill>
              </a:rPr>
              <a:t>]=</a:t>
            </a:r>
            <a:r>
              <a:rPr lang="en-US" altLang="zh-CN" sz="2800" dirty="0" err="1">
                <a:solidFill>
                  <a:srgbClr val="800080"/>
                </a:solidFill>
              </a:rPr>
              <a:t>u,s</a:t>
            </a:r>
            <a:r>
              <a:rPr lang="en-US" altLang="zh-CN" sz="2800" dirty="0">
                <a:solidFill>
                  <a:srgbClr val="800080"/>
                </a:solidFill>
              </a:rPr>
              <a:t>[2]=</a:t>
            </a:r>
            <a:r>
              <a:rPr lang="en-US" altLang="zh-CN" sz="2800" dirty="0" err="1">
                <a:solidFill>
                  <a:srgbClr val="800080"/>
                </a:solidFill>
              </a:rPr>
              <a:t>n,s</a:t>
            </a:r>
            <a:r>
              <a:rPr lang="en-US" altLang="zh-CN" sz="2800" dirty="0">
                <a:solidFill>
                  <a:srgbClr val="800080"/>
                </a:solidFill>
              </a:rPr>
              <a:t>[3]=</a:t>
            </a:r>
            <a:r>
              <a:rPr lang="en-US" altLang="zh-CN" sz="2800" dirty="0" err="1">
                <a:solidFill>
                  <a:srgbClr val="800080"/>
                </a:solidFill>
              </a:rPr>
              <a:t>k,s</a:t>
            </a:r>
            <a:r>
              <a:rPr lang="en-US" altLang="zh-CN" sz="2800" dirty="0">
                <a:solidFill>
                  <a:srgbClr val="800080"/>
                </a:solidFill>
              </a:rPr>
              <a:t>[4]=</a:t>
            </a:r>
            <a:r>
              <a:rPr lang="en-US" altLang="zh-CN" sz="2800" dirty="0" err="1">
                <a:solidFill>
                  <a:srgbClr val="800080"/>
                </a:solidFill>
              </a:rPr>
              <a:t>u,s</a:t>
            </a:r>
            <a:r>
              <a:rPr lang="en-US" altLang="zh-CN" sz="2800" dirty="0">
                <a:solidFill>
                  <a:srgbClr val="800080"/>
                </a:solidFill>
              </a:rPr>
              <a:t>[5]=</a:t>
            </a:r>
            <a:r>
              <a:rPr lang="en-US" altLang="zh-CN" sz="2800" dirty="0" err="1">
                <a:solidFill>
                  <a:srgbClr val="800080"/>
                </a:solidFill>
              </a:rPr>
              <a:t>n,s</a:t>
            </a:r>
            <a:r>
              <a:rPr lang="en-US" altLang="zh-CN" sz="2800" dirty="0">
                <a:solidFill>
                  <a:srgbClr val="800080"/>
                </a:solidFill>
              </a:rPr>
              <a:t>[6]=\0</a:t>
            </a:r>
            <a:endParaRPr lang="zh-CN" altLang="en-US" sz="2800" dirty="0">
              <a:solidFill>
                <a:srgbClr val="80008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450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812726" y="4984576"/>
            <a:ext cx="5802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16853176399707964645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9876" name="组合 3"/>
          <p:cNvGrpSpPr>
            <a:grpSpLocks/>
          </p:cNvGrpSpPr>
          <p:nvPr/>
        </p:nvGrpSpPr>
        <p:grpSpPr bwMode="auto">
          <a:xfrm>
            <a:off x="1622351" y="2784301"/>
            <a:ext cx="6910387" cy="431800"/>
            <a:chOff x="1406525" y="4751388"/>
            <a:chExt cx="6910388" cy="431800"/>
          </a:xfrm>
        </p:grpSpPr>
        <p:sp>
          <p:nvSpPr>
            <p:cNvPr id="79891" name="矩形 5"/>
            <p:cNvSpPr>
              <a:spLocks noChangeArrowheads="1"/>
            </p:cNvSpPr>
            <p:nvPr/>
          </p:nvSpPr>
          <p:spPr bwMode="auto">
            <a:xfrm>
              <a:off x="31337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892" name="矩形 6"/>
            <p:cNvSpPr>
              <a:spLocks noChangeArrowheads="1"/>
            </p:cNvSpPr>
            <p:nvPr/>
          </p:nvSpPr>
          <p:spPr bwMode="auto">
            <a:xfrm>
              <a:off x="35655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893" name="矩形 7"/>
            <p:cNvSpPr>
              <a:spLocks noChangeArrowheads="1"/>
            </p:cNvSpPr>
            <p:nvPr/>
          </p:nvSpPr>
          <p:spPr bwMode="auto">
            <a:xfrm>
              <a:off x="39973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894" name="矩形 8"/>
            <p:cNvSpPr>
              <a:spLocks noChangeArrowheads="1"/>
            </p:cNvSpPr>
            <p:nvPr/>
          </p:nvSpPr>
          <p:spPr bwMode="auto">
            <a:xfrm>
              <a:off x="44291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895" name="矩形 9"/>
            <p:cNvSpPr>
              <a:spLocks noChangeArrowheads="1"/>
            </p:cNvSpPr>
            <p:nvPr/>
          </p:nvSpPr>
          <p:spPr bwMode="auto">
            <a:xfrm>
              <a:off x="14065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896" name="矩形 10"/>
            <p:cNvSpPr>
              <a:spLocks noChangeArrowheads="1"/>
            </p:cNvSpPr>
            <p:nvPr/>
          </p:nvSpPr>
          <p:spPr bwMode="auto">
            <a:xfrm>
              <a:off x="18383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897" name="矩形 11"/>
            <p:cNvSpPr>
              <a:spLocks noChangeArrowheads="1"/>
            </p:cNvSpPr>
            <p:nvPr/>
          </p:nvSpPr>
          <p:spPr bwMode="auto">
            <a:xfrm>
              <a:off x="22701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898" name="矩形 12"/>
            <p:cNvSpPr>
              <a:spLocks noChangeArrowheads="1"/>
            </p:cNvSpPr>
            <p:nvPr/>
          </p:nvSpPr>
          <p:spPr bwMode="auto">
            <a:xfrm>
              <a:off x="27019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899" name="矩形 13"/>
            <p:cNvSpPr>
              <a:spLocks noChangeArrowheads="1"/>
            </p:cNvSpPr>
            <p:nvPr/>
          </p:nvSpPr>
          <p:spPr bwMode="auto">
            <a:xfrm>
              <a:off x="4860925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900" name="矩形 13"/>
            <p:cNvSpPr>
              <a:spLocks noChangeArrowheads="1"/>
            </p:cNvSpPr>
            <p:nvPr/>
          </p:nvSpPr>
          <p:spPr bwMode="auto">
            <a:xfrm>
              <a:off x="5292725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901" name="矩形 15"/>
            <p:cNvSpPr>
              <a:spLocks noChangeArrowheads="1"/>
            </p:cNvSpPr>
            <p:nvPr/>
          </p:nvSpPr>
          <p:spPr bwMode="auto">
            <a:xfrm>
              <a:off x="5724525" y="4751388"/>
              <a:ext cx="433388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902" name="矩形 16"/>
            <p:cNvSpPr>
              <a:spLocks noChangeArrowheads="1"/>
            </p:cNvSpPr>
            <p:nvPr/>
          </p:nvSpPr>
          <p:spPr bwMode="auto">
            <a:xfrm>
              <a:off x="61579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903" name="矩形 17"/>
            <p:cNvSpPr>
              <a:spLocks noChangeArrowheads="1"/>
            </p:cNvSpPr>
            <p:nvPr/>
          </p:nvSpPr>
          <p:spPr bwMode="auto">
            <a:xfrm>
              <a:off x="65897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904" name="矩形 18"/>
            <p:cNvSpPr>
              <a:spLocks noChangeArrowheads="1"/>
            </p:cNvSpPr>
            <p:nvPr/>
          </p:nvSpPr>
          <p:spPr bwMode="auto">
            <a:xfrm>
              <a:off x="70215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905" name="矩形 19"/>
            <p:cNvSpPr>
              <a:spLocks noChangeArrowheads="1"/>
            </p:cNvSpPr>
            <p:nvPr/>
          </p:nvSpPr>
          <p:spPr bwMode="auto">
            <a:xfrm>
              <a:off x="7453313" y="475138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906" name="矩形 20"/>
            <p:cNvSpPr>
              <a:spLocks noChangeArrowheads="1"/>
            </p:cNvSpPr>
            <p:nvPr/>
          </p:nvSpPr>
          <p:spPr bwMode="auto">
            <a:xfrm>
              <a:off x="7885113" y="475138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9877" name="文本框 21"/>
          <p:cNvSpPr txBox="1">
            <a:spLocks noChangeArrowheads="1"/>
          </p:cNvSpPr>
          <p:nvPr/>
        </p:nvSpPr>
        <p:spPr bwMode="auto">
          <a:xfrm>
            <a:off x="757163" y="2738263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79878" name="文本框 22"/>
          <p:cNvSpPr txBox="1">
            <a:spLocks noChangeArrowheads="1"/>
          </p:cNvSpPr>
          <p:nvPr/>
        </p:nvSpPr>
        <p:spPr bwMode="auto">
          <a:xfrm>
            <a:off x="755576" y="3452638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9879" name="组合 22"/>
          <p:cNvGrpSpPr>
            <a:grpSpLocks/>
          </p:cNvGrpSpPr>
          <p:nvPr/>
        </p:nvGrpSpPr>
        <p:grpSpPr bwMode="auto">
          <a:xfrm>
            <a:off x="1622351" y="3498676"/>
            <a:ext cx="3022600" cy="431800"/>
            <a:chOff x="1406816" y="2924944"/>
            <a:chExt cx="3022950" cy="432048"/>
          </a:xfrm>
        </p:grpSpPr>
        <p:sp>
          <p:nvSpPr>
            <p:cNvPr id="24" name="矩形 23"/>
            <p:cNvSpPr/>
            <p:nvPr/>
          </p:nvSpPr>
          <p:spPr bwMode="auto">
            <a:xfrm>
              <a:off x="31342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885" name="矩形 25"/>
            <p:cNvSpPr>
              <a:spLocks noChangeArrowheads="1"/>
            </p:cNvSpPr>
            <p:nvPr/>
          </p:nvSpPr>
          <p:spPr bwMode="auto">
            <a:xfrm>
              <a:off x="35660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9979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4068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888" name="矩形 29"/>
            <p:cNvSpPr>
              <a:spLocks noChangeArrowheads="1"/>
            </p:cNvSpPr>
            <p:nvPr/>
          </p:nvSpPr>
          <p:spPr bwMode="auto">
            <a:xfrm>
              <a:off x="18386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270516" y="2924944"/>
              <a:ext cx="431850" cy="4320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9890" name="矩形 31"/>
            <p:cNvSpPr>
              <a:spLocks noChangeArrowheads="1"/>
            </p:cNvSpPr>
            <p:nvPr/>
          </p:nvSpPr>
          <p:spPr bwMode="auto">
            <a:xfrm>
              <a:off x="2702366" y="2924944"/>
              <a:ext cx="431850" cy="432048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9880" name="文本框 31"/>
          <p:cNvSpPr txBox="1">
            <a:spLocks noChangeArrowheads="1"/>
          </p:cNvSpPr>
          <p:nvPr/>
        </p:nvSpPr>
        <p:spPr bwMode="auto">
          <a:xfrm>
            <a:off x="803201" y="4259088"/>
            <a:ext cx="570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hashp = 14639412179901067669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4989438" y="2752551"/>
            <a:ext cx="3084513" cy="509587"/>
          </a:xfrm>
          <a:prstGeom prst="rect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solidFill>
                <a:srgbClr val="800080"/>
              </a:solidFill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830188" y="4984576"/>
            <a:ext cx="5800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hasht = 9587138071534289678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79883" name="文本框 2"/>
          <p:cNvSpPr txBox="1">
            <a:spLocks noChangeArrowheads="1"/>
          </p:cNvSpPr>
          <p:nvPr/>
        </p:nvSpPr>
        <p:spPr bwMode="auto">
          <a:xfrm>
            <a:off x="7669138" y="4763491"/>
            <a:ext cx="404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Comic Sans MS" panose="030F0702030302020204" pitchFamily="66" charset="0"/>
              </a:rPr>
              <a:t>7</a:t>
            </a:r>
            <a:endParaRPr lang="zh-CN" altLang="en-US" sz="2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95736" y="476672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38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5191 -0.00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 animBg="1"/>
      <p:bldP spid="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1367870" y="1835238"/>
            <a:ext cx="5184360" cy="633240"/>
          </a:xfrm>
        </p:spPr>
        <p:txBody>
          <a:bodyPr/>
          <a:lstStyle/>
          <a:p>
            <a:r>
              <a:rPr lang="zh-CN" altLang="en-US" sz="2400" b="1" dirty="0" smtClean="0"/>
              <a:t>字符串哈希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4294967295"/>
          </p:nvPr>
        </p:nvSpPr>
        <p:spPr>
          <a:xfrm>
            <a:off x="827980" y="2708473"/>
            <a:ext cx="8064500" cy="4752975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/>
              <a:t>不再逐个比较每个字符是否相同</a:t>
            </a:r>
            <a:endParaRPr lang="en-US" altLang="zh-CN" sz="2000" dirty="0" smtClean="0"/>
          </a:p>
          <a:p>
            <a:r>
              <a:rPr lang="zh-CN" altLang="en-US" sz="2000" dirty="0" smtClean="0"/>
              <a:t>首先先计算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P</a:t>
            </a:r>
            <a:r>
              <a:rPr lang="zh-CN" altLang="en-US" sz="2000" dirty="0" smtClean="0"/>
              <a:t>的哈希值</a:t>
            </a:r>
            <a:endParaRPr lang="en-US" altLang="zh-CN" sz="2000" dirty="0" smtClean="0"/>
          </a:p>
          <a:p>
            <a:r>
              <a:rPr lang="zh-CN" altLang="en-US" sz="2000" dirty="0" smtClean="0"/>
              <a:t>再逐个计算与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P</a:t>
            </a:r>
            <a:r>
              <a:rPr lang="zh-CN" altLang="en-US" sz="2000" dirty="0" smtClean="0"/>
              <a:t>等长的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T</a:t>
            </a:r>
            <a:r>
              <a:rPr lang="zh-CN" altLang="en-US" sz="2000" dirty="0" smtClean="0"/>
              <a:t>的子串的哈希值，并进行比较</a:t>
            </a:r>
            <a:endParaRPr lang="en-US" altLang="zh-CN" sz="2000" dirty="0" smtClean="0"/>
          </a:p>
          <a:p>
            <a:r>
              <a:rPr lang="zh-CN" altLang="en-US" sz="2000" dirty="0" smtClean="0"/>
              <a:t>时间复杂度</a:t>
            </a:r>
            <a:r>
              <a:rPr lang="zh-CN" altLang="en-US" sz="2000" dirty="0" smtClean="0"/>
              <a:t>总是</a:t>
            </a:r>
            <a:r>
              <a:rPr lang="en-US" altLang="zh-CN" sz="2000" dirty="0" smtClean="0"/>
              <a:t>O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n+m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zh-CN" altLang="en-US" sz="2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476672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38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27980" y="1772816"/>
            <a:ext cx="8136508" cy="5328592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     </a:t>
            </a:r>
            <a:r>
              <a:rPr lang="en-US" altLang="zh-CN" sz="2400" dirty="0" smtClean="0">
                <a:ea typeface="宋体" panose="02010600030101010101" pitchFamily="2" charset="-122"/>
              </a:rPr>
              <a:t>HASH-STRING-MATCHER(T,P)</a:t>
            </a:r>
          </a:p>
          <a:p>
            <a:pPr marL="742950" indent="-742950">
              <a:buFontTx/>
              <a:buAutoNum type="arabicPeriod"/>
              <a:defRPr/>
            </a:pP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hashp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4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>
              <a:buFontTx/>
              <a:buAutoNum type="arabicPeriod"/>
              <a:defRPr/>
            </a:pP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hasht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0</a:t>
            </a:r>
          </a:p>
          <a:p>
            <a:pPr marL="742950" indent="-742950">
              <a:buFontTx/>
              <a:buAutoNum type="arabicPeriod"/>
              <a:defRPr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</a:p>
          <a:p>
            <a:pPr marL="742950" indent="-742950">
              <a:buFontTx/>
              <a:buAutoNum type="arabicPeriod"/>
              <a:defRPr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hashp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hashp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P[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>
              <a:buFontTx/>
              <a:buAutoNum type="arabicPeriod"/>
              <a:defRPr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</a:p>
          <a:p>
            <a:pPr marL="742950" indent="-742950">
              <a:buFontTx/>
              <a:buAutoNum type="arabicPeriod"/>
              <a:defRPr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hasht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hasht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 + T[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742950" indent="-742950">
              <a:buFontTx/>
              <a:buAutoNum type="arabicPeriod"/>
              <a:defRPr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n-m+1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>
              <a:buFontTx/>
              <a:buAutoNum type="arabicPeriod"/>
              <a:defRPr/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hasht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hashp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742950" indent="-742950">
              <a:buFontTx/>
              <a:buAutoNum type="arabicPeriod"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then print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4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>
              <a:buFontTx/>
              <a:buAutoNum type="arabicPeriod"/>
              <a:defRPr/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+m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  </a:t>
            </a:r>
          </a:p>
          <a:p>
            <a:pPr marL="742950" indent="-742950">
              <a:buFontTx/>
              <a:buAutoNum type="arabicPeriod"/>
              <a:defRPr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hasht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hasht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b+T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i+m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]–T[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400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476672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837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3059832" y="2769003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KMP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063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2996952"/>
            <a:ext cx="7272338" cy="1219200"/>
          </a:xfrm>
          <a:effectLst>
            <a:outerShdw dist="35921" dir="2700000" algn="ctr" rotWithShape="0">
              <a:srgbClr val="CCFFFF">
                <a:alpha val="50000"/>
              </a:srgbClr>
            </a:outerShdw>
          </a:effectLst>
        </p:spPr>
        <p:txBody>
          <a:bodyPr anchor="ctr"/>
          <a:lstStyle/>
          <a:p>
            <a:pPr eaLnBrk="1" hangingPunct="1"/>
            <a:r>
              <a:rPr lang="en-US" altLang="zh-CN" sz="4800" dirty="0" smtClean="0">
                <a:solidFill>
                  <a:schemeClr val="tx1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Knuth-Morris-Pratt</a:t>
            </a:r>
            <a:endParaRPr lang="en-US" altLang="zh-CN" sz="4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084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4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内容占位符 2"/>
          <p:cNvSpPr>
            <a:spLocks noGrp="1"/>
          </p:cNvSpPr>
          <p:nvPr>
            <p:ph idx="4294967295"/>
          </p:nvPr>
        </p:nvSpPr>
        <p:spPr>
          <a:xfrm>
            <a:off x="931515" y="2223665"/>
            <a:ext cx="8064500" cy="47529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smtClean="0">
                <a:latin typeface="Comic Sans MS" panose="030F0702030302020204" pitchFamily="66" charset="0"/>
              </a:rPr>
              <a:t>KMP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r>
              <a:rPr lang="zh-CN" altLang="en-US" sz="2400" dirty="0" smtClean="0"/>
              <a:t>是在“最朴素的解决方案”上做了改良，简化了不必要的比较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787078" y="3690516"/>
            <a:ext cx="6910388" cy="431800"/>
            <a:chOff x="1406525" y="3475038"/>
            <a:chExt cx="6910388" cy="431800"/>
          </a:xfrm>
        </p:grpSpPr>
        <p:sp>
          <p:nvSpPr>
            <p:cNvPr id="85008" name="矩形 3"/>
            <p:cNvSpPr>
              <a:spLocks noChangeArrowheads="1"/>
            </p:cNvSpPr>
            <p:nvPr/>
          </p:nvSpPr>
          <p:spPr bwMode="auto">
            <a:xfrm>
              <a:off x="3133725" y="3475038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09" name="矩形 4"/>
            <p:cNvSpPr>
              <a:spLocks noChangeArrowheads="1"/>
            </p:cNvSpPr>
            <p:nvPr/>
          </p:nvSpPr>
          <p:spPr bwMode="auto">
            <a:xfrm>
              <a:off x="3565525" y="3475038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10" name="矩形 5"/>
            <p:cNvSpPr>
              <a:spLocks noChangeArrowheads="1"/>
            </p:cNvSpPr>
            <p:nvPr/>
          </p:nvSpPr>
          <p:spPr bwMode="auto">
            <a:xfrm>
              <a:off x="3997325" y="3475038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11" name="矩形 6"/>
            <p:cNvSpPr>
              <a:spLocks noChangeArrowheads="1"/>
            </p:cNvSpPr>
            <p:nvPr/>
          </p:nvSpPr>
          <p:spPr bwMode="auto">
            <a:xfrm>
              <a:off x="4429125" y="3475038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12" name="矩形 9"/>
            <p:cNvSpPr>
              <a:spLocks noChangeArrowheads="1"/>
            </p:cNvSpPr>
            <p:nvPr/>
          </p:nvSpPr>
          <p:spPr bwMode="auto">
            <a:xfrm>
              <a:off x="1406525" y="347503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13" name="矩形 10"/>
            <p:cNvSpPr>
              <a:spLocks noChangeArrowheads="1"/>
            </p:cNvSpPr>
            <p:nvPr/>
          </p:nvSpPr>
          <p:spPr bwMode="auto">
            <a:xfrm>
              <a:off x="1838325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14" name="矩形 11"/>
            <p:cNvSpPr>
              <a:spLocks noChangeArrowheads="1"/>
            </p:cNvSpPr>
            <p:nvPr/>
          </p:nvSpPr>
          <p:spPr bwMode="auto">
            <a:xfrm>
              <a:off x="2270125" y="347503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15" name="矩形 12"/>
            <p:cNvSpPr>
              <a:spLocks noChangeArrowheads="1"/>
            </p:cNvSpPr>
            <p:nvPr/>
          </p:nvSpPr>
          <p:spPr bwMode="auto">
            <a:xfrm>
              <a:off x="2701925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16" name="矩形 11"/>
            <p:cNvSpPr>
              <a:spLocks noChangeArrowheads="1"/>
            </p:cNvSpPr>
            <p:nvPr/>
          </p:nvSpPr>
          <p:spPr bwMode="auto">
            <a:xfrm>
              <a:off x="4860925" y="3475038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5292725" y="3475038"/>
              <a:ext cx="431800" cy="431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 dirty="0" smtClean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18" name="矩形 15"/>
            <p:cNvSpPr>
              <a:spLocks noChangeArrowheads="1"/>
            </p:cNvSpPr>
            <p:nvPr/>
          </p:nvSpPr>
          <p:spPr bwMode="auto">
            <a:xfrm>
              <a:off x="5724525" y="3475038"/>
              <a:ext cx="433388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19" name="矩形 16"/>
            <p:cNvSpPr>
              <a:spLocks noChangeArrowheads="1"/>
            </p:cNvSpPr>
            <p:nvPr/>
          </p:nvSpPr>
          <p:spPr bwMode="auto">
            <a:xfrm>
              <a:off x="6157913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20" name="矩形 17"/>
            <p:cNvSpPr>
              <a:spLocks noChangeArrowheads="1"/>
            </p:cNvSpPr>
            <p:nvPr/>
          </p:nvSpPr>
          <p:spPr bwMode="auto">
            <a:xfrm>
              <a:off x="6589713" y="347503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21" name="矩形 18"/>
            <p:cNvSpPr>
              <a:spLocks noChangeArrowheads="1"/>
            </p:cNvSpPr>
            <p:nvPr/>
          </p:nvSpPr>
          <p:spPr bwMode="auto">
            <a:xfrm>
              <a:off x="7021513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22" name="矩形 19"/>
            <p:cNvSpPr>
              <a:spLocks noChangeArrowheads="1"/>
            </p:cNvSpPr>
            <p:nvPr/>
          </p:nvSpPr>
          <p:spPr bwMode="auto">
            <a:xfrm>
              <a:off x="7453313" y="347503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23" name="矩形 20"/>
            <p:cNvSpPr>
              <a:spLocks noChangeArrowheads="1"/>
            </p:cNvSpPr>
            <p:nvPr/>
          </p:nvSpPr>
          <p:spPr bwMode="auto">
            <a:xfrm>
              <a:off x="7885113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0" name="文本框 21"/>
          <p:cNvSpPr txBox="1">
            <a:spLocks noChangeArrowheads="1"/>
          </p:cNvSpPr>
          <p:nvPr/>
        </p:nvSpPr>
        <p:spPr bwMode="auto">
          <a:xfrm>
            <a:off x="921891" y="3644478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文本框 22"/>
          <p:cNvSpPr txBox="1">
            <a:spLocks noChangeArrowheads="1"/>
          </p:cNvSpPr>
          <p:nvPr/>
        </p:nvSpPr>
        <p:spPr bwMode="auto">
          <a:xfrm>
            <a:off x="920303" y="4312816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3514278" y="4384253"/>
            <a:ext cx="3022600" cy="431800"/>
            <a:chOff x="3133725" y="4168775"/>
            <a:chExt cx="3022600" cy="431800"/>
          </a:xfrm>
        </p:grpSpPr>
        <p:sp>
          <p:nvSpPr>
            <p:cNvPr id="85001" name="矩形 21"/>
            <p:cNvSpPr>
              <a:spLocks noChangeArrowheads="1"/>
            </p:cNvSpPr>
            <p:nvPr/>
          </p:nvSpPr>
          <p:spPr bwMode="auto">
            <a:xfrm>
              <a:off x="4860925" y="4168775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5292725" y="4168775"/>
              <a:ext cx="431800" cy="431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 dirty="0" smtClean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724525" y="4168775"/>
              <a:ext cx="431800" cy="431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04" name="矩形 24"/>
            <p:cNvSpPr>
              <a:spLocks noChangeArrowheads="1"/>
            </p:cNvSpPr>
            <p:nvPr/>
          </p:nvSpPr>
          <p:spPr bwMode="auto">
            <a:xfrm>
              <a:off x="3133725" y="4168775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05" name="矩形 25"/>
            <p:cNvSpPr>
              <a:spLocks noChangeArrowheads="1"/>
            </p:cNvSpPr>
            <p:nvPr/>
          </p:nvSpPr>
          <p:spPr bwMode="auto">
            <a:xfrm>
              <a:off x="3565525" y="4168775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06" name="矩形 26"/>
            <p:cNvSpPr>
              <a:spLocks noChangeArrowheads="1"/>
            </p:cNvSpPr>
            <p:nvPr/>
          </p:nvSpPr>
          <p:spPr bwMode="auto">
            <a:xfrm>
              <a:off x="3997325" y="4168775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07" name="矩形 27"/>
            <p:cNvSpPr>
              <a:spLocks noChangeArrowheads="1"/>
            </p:cNvSpPr>
            <p:nvPr/>
          </p:nvSpPr>
          <p:spPr bwMode="auto">
            <a:xfrm>
              <a:off x="4429125" y="4168775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909191" y="5152603"/>
            <a:ext cx="84153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800080"/>
                </a:solidFill>
              </a:rPr>
              <a:t>在最朴素的解决方案中，当发现‘</a:t>
            </a:r>
            <a:r>
              <a:rPr lang="en-US" altLang="zh-CN" sz="3200">
                <a:solidFill>
                  <a:srgbClr val="800080"/>
                </a:solidFill>
              </a:rPr>
              <a:t>b</a:t>
            </a:r>
            <a:r>
              <a:rPr lang="zh-CN" altLang="en-US" sz="3200">
                <a:solidFill>
                  <a:srgbClr val="800080"/>
                </a:solidFill>
              </a:rPr>
              <a:t>’与‘</a:t>
            </a:r>
            <a:r>
              <a:rPr lang="en-US" altLang="zh-CN" sz="3200">
                <a:solidFill>
                  <a:srgbClr val="800080"/>
                </a:solidFill>
              </a:rPr>
              <a:t>c</a:t>
            </a:r>
            <a:r>
              <a:rPr lang="zh-CN" altLang="en-US" sz="3200">
                <a:solidFill>
                  <a:srgbClr val="800080"/>
                </a:solidFill>
              </a:rPr>
              <a:t>’</a:t>
            </a:r>
            <a:endParaRPr lang="en-US" altLang="zh-CN" sz="3200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800080"/>
                </a:solidFill>
              </a:rPr>
              <a:t>不匹配时，会将</a:t>
            </a:r>
            <a:r>
              <a:rPr lang="en-US" altLang="zh-CN" sz="3200">
                <a:solidFill>
                  <a:srgbClr val="800080"/>
                </a:solidFill>
              </a:rPr>
              <a:t>P</a:t>
            </a:r>
            <a:r>
              <a:rPr lang="zh-CN" altLang="en-US" sz="3200">
                <a:solidFill>
                  <a:srgbClr val="800080"/>
                </a:solidFill>
              </a:rPr>
              <a:t>向右移动一格，从头比较</a:t>
            </a:r>
          </a:p>
        </p:txBody>
      </p:sp>
      <p:sp>
        <p:nvSpPr>
          <p:cNvPr id="31" name="矩形 30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66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内容占位符 2"/>
          <p:cNvSpPr>
            <a:spLocks noGrp="1"/>
          </p:cNvSpPr>
          <p:nvPr>
            <p:ph idx="4294967295"/>
          </p:nvPr>
        </p:nvSpPr>
        <p:spPr>
          <a:xfrm>
            <a:off x="879475" y="1982787"/>
            <a:ext cx="8064500" cy="47529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latin typeface="Comic Sans MS" panose="030F0702030302020204" pitchFamily="66" charset="0"/>
              </a:rPr>
              <a:t>KMP</a:t>
            </a:r>
            <a:r>
              <a:rPr lang="zh-CN" altLang="en-US" sz="2400" b="1" dirty="0" smtClean="0"/>
              <a:t>算法</a:t>
            </a:r>
            <a:endParaRPr lang="en-US" altLang="zh-CN" sz="2400" b="1" dirty="0" smtClean="0"/>
          </a:p>
          <a:p>
            <a:r>
              <a:rPr lang="zh-CN" altLang="en-US" dirty="0" smtClean="0"/>
              <a:t>是在“最朴素的解决方案”上做了改良，简化了不必要的比较</a:t>
            </a:r>
          </a:p>
        </p:txBody>
      </p:sp>
      <p:grpSp>
        <p:nvGrpSpPr>
          <p:cNvPr id="86020" name="组合 1"/>
          <p:cNvGrpSpPr>
            <a:grpSpLocks/>
          </p:cNvGrpSpPr>
          <p:nvPr/>
        </p:nvGrpSpPr>
        <p:grpSpPr bwMode="auto">
          <a:xfrm>
            <a:off x="1787078" y="3625304"/>
            <a:ext cx="6910388" cy="431800"/>
            <a:chOff x="1406525" y="3475038"/>
            <a:chExt cx="6910388" cy="431800"/>
          </a:xfrm>
        </p:grpSpPr>
        <p:sp>
          <p:nvSpPr>
            <p:cNvPr id="86032" name="矩形 3"/>
            <p:cNvSpPr>
              <a:spLocks noChangeArrowheads="1"/>
            </p:cNvSpPr>
            <p:nvPr/>
          </p:nvSpPr>
          <p:spPr bwMode="auto">
            <a:xfrm>
              <a:off x="3133725" y="347503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6033" name="矩形 4"/>
            <p:cNvSpPr>
              <a:spLocks noChangeArrowheads="1"/>
            </p:cNvSpPr>
            <p:nvPr/>
          </p:nvSpPr>
          <p:spPr bwMode="auto">
            <a:xfrm>
              <a:off x="3565525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6034" name="矩形 5"/>
            <p:cNvSpPr>
              <a:spLocks noChangeArrowheads="1"/>
            </p:cNvSpPr>
            <p:nvPr/>
          </p:nvSpPr>
          <p:spPr bwMode="auto">
            <a:xfrm>
              <a:off x="3997325" y="347503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6035" name="矩形 6"/>
            <p:cNvSpPr>
              <a:spLocks noChangeArrowheads="1"/>
            </p:cNvSpPr>
            <p:nvPr/>
          </p:nvSpPr>
          <p:spPr bwMode="auto">
            <a:xfrm>
              <a:off x="4429125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6036" name="矩形 9"/>
            <p:cNvSpPr>
              <a:spLocks noChangeArrowheads="1"/>
            </p:cNvSpPr>
            <p:nvPr/>
          </p:nvSpPr>
          <p:spPr bwMode="auto">
            <a:xfrm>
              <a:off x="1406525" y="347503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6037" name="矩形 10"/>
            <p:cNvSpPr>
              <a:spLocks noChangeArrowheads="1"/>
            </p:cNvSpPr>
            <p:nvPr/>
          </p:nvSpPr>
          <p:spPr bwMode="auto">
            <a:xfrm>
              <a:off x="1838325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6038" name="矩形 11"/>
            <p:cNvSpPr>
              <a:spLocks noChangeArrowheads="1"/>
            </p:cNvSpPr>
            <p:nvPr/>
          </p:nvSpPr>
          <p:spPr bwMode="auto">
            <a:xfrm>
              <a:off x="2270125" y="347503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6039" name="矩形 12"/>
            <p:cNvSpPr>
              <a:spLocks noChangeArrowheads="1"/>
            </p:cNvSpPr>
            <p:nvPr/>
          </p:nvSpPr>
          <p:spPr bwMode="auto">
            <a:xfrm>
              <a:off x="2701925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6040" name="矩形 11"/>
            <p:cNvSpPr>
              <a:spLocks noChangeArrowheads="1"/>
            </p:cNvSpPr>
            <p:nvPr/>
          </p:nvSpPr>
          <p:spPr bwMode="auto">
            <a:xfrm>
              <a:off x="4860925" y="347503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6041" name="矩形 12"/>
            <p:cNvSpPr>
              <a:spLocks noChangeArrowheads="1"/>
            </p:cNvSpPr>
            <p:nvPr/>
          </p:nvSpPr>
          <p:spPr bwMode="auto">
            <a:xfrm>
              <a:off x="5292725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6042" name="矩形 15"/>
            <p:cNvSpPr>
              <a:spLocks noChangeArrowheads="1"/>
            </p:cNvSpPr>
            <p:nvPr/>
          </p:nvSpPr>
          <p:spPr bwMode="auto">
            <a:xfrm>
              <a:off x="5724525" y="3475038"/>
              <a:ext cx="433388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6043" name="矩形 16"/>
            <p:cNvSpPr>
              <a:spLocks noChangeArrowheads="1"/>
            </p:cNvSpPr>
            <p:nvPr/>
          </p:nvSpPr>
          <p:spPr bwMode="auto">
            <a:xfrm>
              <a:off x="6157913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6044" name="矩形 17"/>
            <p:cNvSpPr>
              <a:spLocks noChangeArrowheads="1"/>
            </p:cNvSpPr>
            <p:nvPr/>
          </p:nvSpPr>
          <p:spPr bwMode="auto">
            <a:xfrm>
              <a:off x="6589713" y="347503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6045" name="矩形 18"/>
            <p:cNvSpPr>
              <a:spLocks noChangeArrowheads="1"/>
            </p:cNvSpPr>
            <p:nvPr/>
          </p:nvSpPr>
          <p:spPr bwMode="auto">
            <a:xfrm>
              <a:off x="7021513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6046" name="矩形 19"/>
            <p:cNvSpPr>
              <a:spLocks noChangeArrowheads="1"/>
            </p:cNvSpPr>
            <p:nvPr/>
          </p:nvSpPr>
          <p:spPr bwMode="auto">
            <a:xfrm>
              <a:off x="7453313" y="347503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6047" name="矩形 20"/>
            <p:cNvSpPr>
              <a:spLocks noChangeArrowheads="1"/>
            </p:cNvSpPr>
            <p:nvPr/>
          </p:nvSpPr>
          <p:spPr bwMode="auto">
            <a:xfrm>
              <a:off x="7885113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6021" name="文本框 21"/>
          <p:cNvSpPr txBox="1">
            <a:spLocks noChangeArrowheads="1"/>
          </p:cNvSpPr>
          <p:nvPr/>
        </p:nvSpPr>
        <p:spPr bwMode="auto">
          <a:xfrm>
            <a:off x="921891" y="3579266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 dirty="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2" name="文本框 22"/>
          <p:cNvSpPr txBox="1">
            <a:spLocks noChangeArrowheads="1"/>
          </p:cNvSpPr>
          <p:nvPr/>
        </p:nvSpPr>
        <p:spPr bwMode="auto">
          <a:xfrm>
            <a:off x="920303" y="4247604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3514278" y="4319041"/>
            <a:ext cx="3022600" cy="431800"/>
            <a:chOff x="3133725" y="4168775"/>
            <a:chExt cx="3022600" cy="431800"/>
          </a:xfrm>
        </p:grpSpPr>
        <p:sp>
          <p:nvSpPr>
            <p:cNvPr id="22" name="矩形 21"/>
            <p:cNvSpPr/>
            <p:nvPr/>
          </p:nvSpPr>
          <p:spPr bwMode="auto">
            <a:xfrm>
              <a:off x="4860925" y="4168775"/>
              <a:ext cx="431800" cy="431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5292725" y="4168775"/>
              <a:ext cx="431800" cy="431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 dirty="0" smtClean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724525" y="4168775"/>
              <a:ext cx="431800" cy="431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133725" y="4168775"/>
              <a:ext cx="431800" cy="431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3565525" y="4168775"/>
              <a:ext cx="431800" cy="431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 dirty="0" smtClean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997325" y="4168775"/>
              <a:ext cx="431800" cy="431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4429125" y="4168775"/>
              <a:ext cx="431800" cy="431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 dirty="0" smtClean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6024" name="文本框 29"/>
          <p:cNvSpPr txBox="1">
            <a:spLocks noChangeArrowheads="1"/>
          </p:cNvSpPr>
          <p:nvPr/>
        </p:nvSpPr>
        <p:spPr bwMode="auto">
          <a:xfrm>
            <a:off x="909191" y="5087391"/>
            <a:ext cx="84153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800080"/>
                </a:solidFill>
              </a:rPr>
              <a:t>在最朴素的解决方案中，当发现‘</a:t>
            </a:r>
            <a:r>
              <a:rPr lang="en-US" altLang="zh-CN" sz="3200">
                <a:solidFill>
                  <a:srgbClr val="800080"/>
                </a:solidFill>
              </a:rPr>
              <a:t>b</a:t>
            </a:r>
            <a:r>
              <a:rPr lang="zh-CN" altLang="en-US" sz="3200">
                <a:solidFill>
                  <a:srgbClr val="800080"/>
                </a:solidFill>
              </a:rPr>
              <a:t>’与‘</a:t>
            </a:r>
            <a:r>
              <a:rPr lang="en-US" altLang="zh-CN" sz="3200">
                <a:solidFill>
                  <a:srgbClr val="800080"/>
                </a:solidFill>
              </a:rPr>
              <a:t>c</a:t>
            </a:r>
            <a:r>
              <a:rPr lang="zh-CN" altLang="en-US" sz="3200">
                <a:solidFill>
                  <a:srgbClr val="800080"/>
                </a:solidFill>
              </a:rPr>
              <a:t>’</a:t>
            </a:r>
            <a:endParaRPr lang="en-US" altLang="zh-CN" sz="3200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800080"/>
                </a:solidFill>
              </a:rPr>
              <a:t>不匹配时，会将</a:t>
            </a:r>
            <a:r>
              <a:rPr lang="en-US" altLang="zh-CN" sz="3200">
                <a:solidFill>
                  <a:srgbClr val="800080"/>
                </a:solidFill>
              </a:rPr>
              <a:t>P</a:t>
            </a:r>
            <a:r>
              <a:rPr lang="zh-CN" altLang="en-US" sz="3200">
                <a:solidFill>
                  <a:srgbClr val="800080"/>
                </a:solidFill>
              </a:rPr>
              <a:t>向右移动一格，从头比较</a:t>
            </a:r>
          </a:p>
        </p:txBody>
      </p:sp>
      <p:sp>
        <p:nvSpPr>
          <p:cNvPr id="33" name="矩形 32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66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0.04723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内容占位符 2"/>
          <p:cNvSpPr>
            <a:spLocks noGrp="1"/>
          </p:cNvSpPr>
          <p:nvPr>
            <p:ph idx="4294967295"/>
          </p:nvPr>
        </p:nvSpPr>
        <p:spPr>
          <a:xfrm>
            <a:off x="1079500" y="1936328"/>
            <a:ext cx="8064500" cy="4752975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简称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KMP</a:t>
            </a:r>
            <a:r>
              <a:rPr lang="zh-CN" altLang="en-US" sz="2400" b="1" dirty="0" smtClean="0"/>
              <a:t>算法</a:t>
            </a:r>
            <a:endParaRPr lang="en-US" altLang="zh-CN" sz="2400" b="1" dirty="0" smtClean="0"/>
          </a:p>
          <a:p>
            <a:r>
              <a:rPr lang="zh-CN" altLang="en-US" dirty="0" smtClean="0"/>
              <a:t>是在“最朴素的解决方案”上做了改良，简化了不必要的比较</a:t>
            </a:r>
          </a:p>
        </p:txBody>
      </p:sp>
      <p:sp>
        <p:nvSpPr>
          <p:cNvPr id="87044" name="矩形 3"/>
          <p:cNvSpPr>
            <a:spLocks noChangeArrowheads="1"/>
          </p:cNvSpPr>
          <p:nvPr/>
        </p:nvSpPr>
        <p:spPr bwMode="auto">
          <a:xfrm>
            <a:off x="3658294" y="369051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090094" y="369051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7046" name="矩形 5"/>
          <p:cNvSpPr>
            <a:spLocks noChangeArrowheads="1"/>
          </p:cNvSpPr>
          <p:nvPr/>
        </p:nvSpPr>
        <p:spPr bwMode="auto">
          <a:xfrm>
            <a:off x="4521894" y="369051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7047" name="矩形 6"/>
          <p:cNvSpPr>
            <a:spLocks noChangeArrowheads="1"/>
          </p:cNvSpPr>
          <p:nvPr/>
        </p:nvSpPr>
        <p:spPr bwMode="auto">
          <a:xfrm>
            <a:off x="4953694" y="369051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7048" name="矩形 9"/>
          <p:cNvSpPr>
            <a:spLocks noChangeArrowheads="1"/>
          </p:cNvSpPr>
          <p:nvPr/>
        </p:nvSpPr>
        <p:spPr bwMode="auto">
          <a:xfrm>
            <a:off x="1931094" y="369051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7049" name="矩形 10"/>
          <p:cNvSpPr>
            <a:spLocks noChangeArrowheads="1"/>
          </p:cNvSpPr>
          <p:nvPr/>
        </p:nvSpPr>
        <p:spPr bwMode="auto">
          <a:xfrm>
            <a:off x="2362894" y="369051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7050" name="矩形 11"/>
          <p:cNvSpPr>
            <a:spLocks noChangeArrowheads="1"/>
          </p:cNvSpPr>
          <p:nvPr/>
        </p:nvSpPr>
        <p:spPr bwMode="auto">
          <a:xfrm>
            <a:off x="2794694" y="369051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7051" name="矩形 12"/>
          <p:cNvSpPr>
            <a:spLocks noChangeArrowheads="1"/>
          </p:cNvSpPr>
          <p:nvPr/>
        </p:nvSpPr>
        <p:spPr bwMode="auto">
          <a:xfrm>
            <a:off x="3226494" y="369051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7052" name="矩形 11"/>
          <p:cNvSpPr>
            <a:spLocks noChangeArrowheads="1"/>
          </p:cNvSpPr>
          <p:nvPr/>
        </p:nvSpPr>
        <p:spPr bwMode="auto">
          <a:xfrm>
            <a:off x="5385494" y="369051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7053" name="矩形 12"/>
          <p:cNvSpPr>
            <a:spLocks noChangeArrowheads="1"/>
          </p:cNvSpPr>
          <p:nvPr/>
        </p:nvSpPr>
        <p:spPr bwMode="auto">
          <a:xfrm>
            <a:off x="5817294" y="369051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7054" name="矩形 15"/>
          <p:cNvSpPr>
            <a:spLocks noChangeArrowheads="1"/>
          </p:cNvSpPr>
          <p:nvPr/>
        </p:nvSpPr>
        <p:spPr bwMode="auto">
          <a:xfrm>
            <a:off x="6249094" y="3690516"/>
            <a:ext cx="433388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7055" name="矩形 16"/>
          <p:cNvSpPr>
            <a:spLocks noChangeArrowheads="1"/>
          </p:cNvSpPr>
          <p:nvPr/>
        </p:nvSpPr>
        <p:spPr bwMode="auto">
          <a:xfrm>
            <a:off x="6682482" y="369051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7056" name="矩形 17"/>
          <p:cNvSpPr>
            <a:spLocks noChangeArrowheads="1"/>
          </p:cNvSpPr>
          <p:nvPr/>
        </p:nvSpPr>
        <p:spPr bwMode="auto">
          <a:xfrm>
            <a:off x="7114282" y="369051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7057" name="矩形 18"/>
          <p:cNvSpPr>
            <a:spLocks noChangeArrowheads="1"/>
          </p:cNvSpPr>
          <p:nvPr/>
        </p:nvSpPr>
        <p:spPr bwMode="auto">
          <a:xfrm>
            <a:off x="7546082" y="369051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7058" name="矩形 19"/>
          <p:cNvSpPr>
            <a:spLocks noChangeArrowheads="1"/>
          </p:cNvSpPr>
          <p:nvPr/>
        </p:nvSpPr>
        <p:spPr bwMode="auto">
          <a:xfrm>
            <a:off x="7977882" y="369051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7059" name="矩形 20"/>
          <p:cNvSpPr>
            <a:spLocks noChangeArrowheads="1"/>
          </p:cNvSpPr>
          <p:nvPr/>
        </p:nvSpPr>
        <p:spPr bwMode="auto">
          <a:xfrm>
            <a:off x="8409682" y="369051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7060" name="文本框 21"/>
          <p:cNvSpPr txBox="1">
            <a:spLocks noChangeArrowheads="1"/>
          </p:cNvSpPr>
          <p:nvPr/>
        </p:nvSpPr>
        <p:spPr bwMode="auto">
          <a:xfrm>
            <a:off x="1065907" y="3644478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87061" name="文本框 22"/>
          <p:cNvSpPr txBox="1">
            <a:spLocks noChangeArrowheads="1"/>
          </p:cNvSpPr>
          <p:nvPr/>
        </p:nvSpPr>
        <p:spPr bwMode="auto">
          <a:xfrm>
            <a:off x="1064319" y="4312816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817294" y="4384253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6249094" y="4384253"/>
            <a:ext cx="431800" cy="431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680894" y="4384253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090094" y="4384253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521894" y="4384253"/>
            <a:ext cx="431800" cy="431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953694" y="4384253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385494" y="4384253"/>
            <a:ext cx="431800" cy="431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7069" name="文本框 29"/>
          <p:cNvSpPr txBox="1">
            <a:spLocks noChangeArrowheads="1"/>
          </p:cNvSpPr>
          <p:nvPr/>
        </p:nvSpPr>
        <p:spPr bwMode="auto">
          <a:xfrm>
            <a:off x="1053207" y="5152603"/>
            <a:ext cx="84153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800080"/>
                </a:solidFill>
              </a:rPr>
              <a:t>在最朴素的解决方案中，当发现‘</a:t>
            </a:r>
            <a:r>
              <a:rPr lang="en-US" altLang="zh-CN" sz="3200">
                <a:solidFill>
                  <a:srgbClr val="800080"/>
                </a:solidFill>
              </a:rPr>
              <a:t>b</a:t>
            </a:r>
            <a:r>
              <a:rPr lang="zh-CN" altLang="en-US" sz="3200">
                <a:solidFill>
                  <a:srgbClr val="800080"/>
                </a:solidFill>
              </a:rPr>
              <a:t>’与‘</a:t>
            </a:r>
            <a:r>
              <a:rPr lang="en-US" altLang="zh-CN" sz="3200">
                <a:solidFill>
                  <a:srgbClr val="800080"/>
                </a:solidFill>
              </a:rPr>
              <a:t>c</a:t>
            </a:r>
            <a:r>
              <a:rPr lang="zh-CN" altLang="en-US" sz="3200">
                <a:solidFill>
                  <a:srgbClr val="800080"/>
                </a:solidFill>
              </a:rPr>
              <a:t>’</a:t>
            </a:r>
            <a:endParaRPr lang="en-US" altLang="zh-CN" sz="3200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800080"/>
                </a:solidFill>
              </a:rPr>
              <a:t>不匹配时，会将</a:t>
            </a:r>
            <a:r>
              <a:rPr lang="en-US" altLang="zh-CN" sz="3200">
                <a:solidFill>
                  <a:srgbClr val="800080"/>
                </a:solidFill>
              </a:rPr>
              <a:t>P</a:t>
            </a:r>
            <a:r>
              <a:rPr lang="zh-CN" altLang="en-US" sz="3200">
                <a:solidFill>
                  <a:srgbClr val="800080"/>
                </a:solidFill>
              </a:rPr>
              <a:t>向右移动一格，从头比较</a:t>
            </a:r>
          </a:p>
        </p:txBody>
      </p:sp>
      <p:sp>
        <p:nvSpPr>
          <p:cNvPr id="31" name="矩形 30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567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7" name="组合 3"/>
          <p:cNvGrpSpPr>
            <a:grpSpLocks/>
          </p:cNvGrpSpPr>
          <p:nvPr/>
        </p:nvGrpSpPr>
        <p:grpSpPr bwMode="auto">
          <a:xfrm>
            <a:off x="1766068" y="1890861"/>
            <a:ext cx="6910388" cy="431800"/>
            <a:chOff x="1406525" y="3475038"/>
            <a:chExt cx="6910388" cy="431800"/>
          </a:xfrm>
        </p:grpSpPr>
        <p:sp>
          <p:nvSpPr>
            <p:cNvPr id="88084" name="矩形 4"/>
            <p:cNvSpPr>
              <a:spLocks noChangeArrowheads="1"/>
            </p:cNvSpPr>
            <p:nvPr/>
          </p:nvSpPr>
          <p:spPr bwMode="auto">
            <a:xfrm>
              <a:off x="3133725" y="3475038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85" name="矩形 5"/>
            <p:cNvSpPr>
              <a:spLocks noChangeArrowheads="1"/>
            </p:cNvSpPr>
            <p:nvPr/>
          </p:nvSpPr>
          <p:spPr bwMode="auto">
            <a:xfrm>
              <a:off x="3565525" y="3475038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86" name="矩形 6"/>
            <p:cNvSpPr>
              <a:spLocks noChangeArrowheads="1"/>
            </p:cNvSpPr>
            <p:nvPr/>
          </p:nvSpPr>
          <p:spPr bwMode="auto">
            <a:xfrm>
              <a:off x="3997325" y="3475038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87" name="矩形 7"/>
            <p:cNvSpPr>
              <a:spLocks noChangeArrowheads="1"/>
            </p:cNvSpPr>
            <p:nvPr/>
          </p:nvSpPr>
          <p:spPr bwMode="auto">
            <a:xfrm>
              <a:off x="4429125" y="3475038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88" name="矩形 9"/>
            <p:cNvSpPr>
              <a:spLocks noChangeArrowheads="1"/>
            </p:cNvSpPr>
            <p:nvPr/>
          </p:nvSpPr>
          <p:spPr bwMode="auto">
            <a:xfrm>
              <a:off x="1406525" y="347503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89" name="矩形 10"/>
            <p:cNvSpPr>
              <a:spLocks noChangeArrowheads="1"/>
            </p:cNvSpPr>
            <p:nvPr/>
          </p:nvSpPr>
          <p:spPr bwMode="auto">
            <a:xfrm>
              <a:off x="1838325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90" name="矩形 11"/>
            <p:cNvSpPr>
              <a:spLocks noChangeArrowheads="1"/>
            </p:cNvSpPr>
            <p:nvPr/>
          </p:nvSpPr>
          <p:spPr bwMode="auto">
            <a:xfrm>
              <a:off x="2270125" y="347503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91" name="矩形 12"/>
            <p:cNvSpPr>
              <a:spLocks noChangeArrowheads="1"/>
            </p:cNvSpPr>
            <p:nvPr/>
          </p:nvSpPr>
          <p:spPr bwMode="auto">
            <a:xfrm>
              <a:off x="2701925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92" name="矩形 12"/>
            <p:cNvSpPr>
              <a:spLocks noChangeArrowheads="1"/>
            </p:cNvSpPr>
            <p:nvPr/>
          </p:nvSpPr>
          <p:spPr bwMode="auto">
            <a:xfrm>
              <a:off x="4860925" y="3475038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5292725" y="3475038"/>
              <a:ext cx="431800" cy="431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 dirty="0" smtClean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94" name="矩形 15"/>
            <p:cNvSpPr>
              <a:spLocks noChangeArrowheads="1"/>
            </p:cNvSpPr>
            <p:nvPr/>
          </p:nvSpPr>
          <p:spPr bwMode="auto">
            <a:xfrm>
              <a:off x="5724525" y="3475038"/>
              <a:ext cx="433388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95" name="矩形 16"/>
            <p:cNvSpPr>
              <a:spLocks noChangeArrowheads="1"/>
            </p:cNvSpPr>
            <p:nvPr/>
          </p:nvSpPr>
          <p:spPr bwMode="auto">
            <a:xfrm>
              <a:off x="6157913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96" name="矩形 17"/>
            <p:cNvSpPr>
              <a:spLocks noChangeArrowheads="1"/>
            </p:cNvSpPr>
            <p:nvPr/>
          </p:nvSpPr>
          <p:spPr bwMode="auto">
            <a:xfrm>
              <a:off x="6589713" y="347503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97" name="矩形 18"/>
            <p:cNvSpPr>
              <a:spLocks noChangeArrowheads="1"/>
            </p:cNvSpPr>
            <p:nvPr/>
          </p:nvSpPr>
          <p:spPr bwMode="auto">
            <a:xfrm>
              <a:off x="7021513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98" name="矩形 19"/>
            <p:cNvSpPr>
              <a:spLocks noChangeArrowheads="1"/>
            </p:cNvSpPr>
            <p:nvPr/>
          </p:nvSpPr>
          <p:spPr bwMode="auto">
            <a:xfrm>
              <a:off x="7453313" y="3475038"/>
              <a:ext cx="431800" cy="431800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99" name="矩形 20"/>
            <p:cNvSpPr>
              <a:spLocks noChangeArrowheads="1"/>
            </p:cNvSpPr>
            <p:nvPr/>
          </p:nvSpPr>
          <p:spPr bwMode="auto">
            <a:xfrm>
              <a:off x="7885113" y="3475038"/>
              <a:ext cx="431800" cy="431800"/>
            </a:xfrm>
            <a:prstGeom prst="rect">
              <a:avLst/>
            </a:prstGeom>
            <a:solidFill>
              <a:srgbClr val="0000FF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8068" name="文本框 21"/>
          <p:cNvSpPr txBox="1">
            <a:spLocks noChangeArrowheads="1"/>
          </p:cNvSpPr>
          <p:nvPr/>
        </p:nvSpPr>
        <p:spPr bwMode="auto">
          <a:xfrm>
            <a:off x="900881" y="1844824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88069" name="文本框 22"/>
          <p:cNvSpPr txBox="1">
            <a:spLocks noChangeArrowheads="1"/>
          </p:cNvSpPr>
          <p:nvPr/>
        </p:nvSpPr>
        <p:spPr bwMode="auto">
          <a:xfrm>
            <a:off x="899293" y="2513161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8070" name="组合 22"/>
          <p:cNvGrpSpPr>
            <a:grpSpLocks/>
          </p:cNvGrpSpPr>
          <p:nvPr/>
        </p:nvGrpSpPr>
        <p:grpSpPr bwMode="auto">
          <a:xfrm>
            <a:off x="3493268" y="2584599"/>
            <a:ext cx="3022600" cy="431800"/>
            <a:chOff x="3133725" y="4168775"/>
            <a:chExt cx="3022600" cy="431800"/>
          </a:xfrm>
        </p:grpSpPr>
        <p:sp>
          <p:nvSpPr>
            <p:cNvPr id="88077" name="矩形 23"/>
            <p:cNvSpPr>
              <a:spLocks noChangeArrowheads="1"/>
            </p:cNvSpPr>
            <p:nvPr/>
          </p:nvSpPr>
          <p:spPr bwMode="auto">
            <a:xfrm>
              <a:off x="4860925" y="4168775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5292725" y="4168775"/>
              <a:ext cx="431800" cy="431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c</a:t>
              </a:r>
              <a:endParaRPr lang="zh-CN" altLang="en-US" sz="2800" dirty="0" smtClean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724525" y="4168775"/>
              <a:ext cx="431800" cy="431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80" name="矩形 26"/>
            <p:cNvSpPr>
              <a:spLocks noChangeArrowheads="1"/>
            </p:cNvSpPr>
            <p:nvPr/>
          </p:nvSpPr>
          <p:spPr bwMode="auto">
            <a:xfrm>
              <a:off x="3133725" y="4168775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81" name="矩形 27"/>
            <p:cNvSpPr>
              <a:spLocks noChangeArrowheads="1"/>
            </p:cNvSpPr>
            <p:nvPr/>
          </p:nvSpPr>
          <p:spPr bwMode="auto">
            <a:xfrm>
              <a:off x="3565525" y="4168775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82" name="矩形 28"/>
            <p:cNvSpPr>
              <a:spLocks noChangeArrowheads="1"/>
            </p:cNvSpPr>
            <p:nvPr/>
          </p:nvSpPr>
          <p:spPr bwMode="auto">
            <a:xfrm>
              <a:off x="3997325" y="4168775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8083" name="矩形 29"/>
            <p:cNvSpPr>
              <a:spLocks noChangeArrowheads="1"/>
            </p:cNvSpPr>
            <p:nvPr/>
          </p:nvSpPr>
          <p:spPr bwMode="auto">
            <a:xfrm>
              <a:off x="4429125" y="4168775"/>
              <a:ext cx="431800" cy="43180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3399"/>
                </a:buClr>
                <a:buChar char="•"/>
                <a:defRPr sz="3600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3200">
                  <a:solidFill>
                    <a:srgbClr val="00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b</a:t>
              </a:r>
              <a:endParaRPr lang="zh-CN" altLang="en-US" sz="2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8071" name="文本框 30"/>
          <p:cNvSpPr txBox="1">
            <a:spLocks noChangeArrowheads="1"/>
          </p:cNvSpPr>
          <p:nvPr/>
        </p:nvSpPr>
        <p:spPr bwMode="auto">
          <a:xfrm>
            <a:off x="1885950" y="2924175"/>
            <a:ext cx="55181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800080"/>
                </a:solidFill>
              </a:rPr>
              <a:t>但是实际上没有必要</a:t>
            </a:r>
            <a:r>
              <a:rPr lang="zh-CN" altLang="en-US" sz="3200">
                <a:solidFill>
                  <a:srgbClr val="FF0000"/>
                </a:solidFill>
              </a:rPr>
              <a:t>从头比较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711575"/>
            <a:ext cx="2259013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3133725" y="3603625"/>
            <a:ext cx="4699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800080"/>
                </a:solidFill>
              </a:rPr>
              <a:t>因为此时我们已经知道了</a:t>
            </a:r>
            <a:endParaRPr lang="en-US" altLang="zh-CN" sz="3200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5</a:t>
            </a:r>
            <a:r>
              <a:rPr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 = P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,T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r>
              <a:rPr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=P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endParaRPr lang="zh-CN" altLang="en-US" sz="32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3159125" y="4645025"/>
            <a:ext cx="2214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800080"/>
                </a:solidFill>
              </a:rPr>
              <a:t>并且</a:t>
            </a:r>
            <a:r>
              <a:rPr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≠</a:t>
            </a:r>
            <a:r>
              <a:rPr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 P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endParaRPr lang="zh-CN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3133725" y="5335588"/>
            <a:ext cx="51085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800080"/>
                </a:solidFill>
              </a:rPr>
              <a:t>也就是说，我们已经知道了</a:t>
            </a:r>
            <a:endParaRPr lang="en-US" altLang="zh-CN" sz="3200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≠</a:t>
            </a:r>
            <a:r>
              <a:rPr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 T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endParaRPr lang="zh-CN" altLang="en-US" sz="1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8076" name="流程图: 文档 36"/>
          <p:cNvSpPr>
            <a:spLocks noChangeArrowheads="1"/>
          </p:cNvSpPr>
          <p:nvPr/>
        </p:nvSpPr>
        <p:spPr bwMode="auto">
          <a:xfrm>
            <a:off x="539750" y="2924175"/>
            <a:ext cx="8208963" cy="2520950"/>
          </a:xfrm>
          <a:prstGeom prst="flowChartDocument">
            <a:avLst/>
          </a:prstGeom>
          <a:solidFill>
            <a:srgbClr val="FF0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chemeClr val="tx1"/>
                </a:solidFill>
              </a:rPr>
              <a:t>既然已经知道了</a:t>
            </a:r>
            <a:r>
              <a:rPr lang="en-US" altLang="zh-CN" sz="4000">
                <a:solidFill>
                  <a:schemeClr val="tx1"/>
                </a:solidFill>
                <a:latin typeface="Comic Sans MS" panose="030F0702030302020204" pitchFamily="66" charset="0"/>
              </a:rPr>
              <a:t>P</a:t>
            </a: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zh-CN" altLang="en-US" sz="4000">
                <a:solidFill>
                  <a:schemeClr val="tx1"/>
                </a:solidFill>
                <a:latin typeface="Comic Sans MS" panose="030F0702030302020204" pitchFamily="66" charset="0"/>
              </a:rPr>
              <a:t>≠</a:t>
            </a:r>
            <a:r>
              <a:rPr lang="en-US" altLang="zh-CN" sz="4000">
                <a:solidFill>
                  <a:schemeClr val="tx1"/>
                </a:solidFill>
                <a:latin typeface="Comic Sans MS" panose="030F0702030302020204" pitchFamily="66" charset="0"/>
              </a:rPr>
              <a:t>T</a:t>
            </a: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chemeClr val="tx1"/>
                </a:solidFill>
                <a:latin typeface="Comic Sans MS" panose="030F0702030302020204" pitchFamily="66" charset="0"/>
              </a:rPr>
              <a:t>因此不用将</a:t>
            </a:r>
            <a:r>
              <a:rPr lang="en-US" altLang="zh-CN" sz="4000">
                <a:solidFill>
                  <a:schemeClr val="tx1"/>
                </a:solidFill>
                <a:latin typeface="Comic Sans MS" panose="030F0702030302020204" pitchFamily="66" charset="0"/>
              </a:rPr>
              <a:t>P</a:t>
            </a:r>
            <a:r>
              <a:rPr lang="zh-CN" altLang="en-US" sz="4000">
                <a:solidFill>
                  <a:schemeClr val="tx1"/>
                </a:solidFill>
                <a:latin typeface="Comic Sans MS" panose="030F0702030302020204" pitchFamily="66" charset="0"/>
              </a:rPr>
              <a:t>向右移动一格从头比较</a:t>
            </a:r>
          </a:p>
        </p:txBody>
      </p:sp>
      <p:sp>
        <p:nvSpPr>
          <p:cNvPr id="37" name="矩形 36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55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8807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内容占位符 2"/>
          <p:cNvSpPr>
            <a:spLocks noGrp="1"/>
          </p:cNvSpPr>
          <p:nvPr>
            <p:ph idx="4294967295"/>
          </p:nvPr>
        </p:nvSpPr>
        <p:spPr>
          <a:xfrm>
            <a:off x="827584" y="2115028"/>
            <a:ext cx="8064500" cy="47529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因此</a:t>
            </a:r>
            <a:r>
              <a:rPr lang="zh-CN" altLang="en-US" sz="2000" dirty="0" smtClean="0"/>
              <a:t>，我们可以从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P</a:t>
            </a:r>
            <a:r>
              <a:rPr lang="zh-CN" altLang="en-US" sz="2000" dirty="0" smtClean="0"/>
              <a:t>字符串中先预处理出一些信息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供</a:t>
            </a:r>
            <a:r>
              <a:rPr lang="zh-CN" altLang="en-US" sz="2000" dirty="0" smtClean="0"/>
              <a:t>我们随后处理不必要的比较时</a:t>
            </a:r>
            <a:r>
              <a:rPr lang="zh-CN" altLang="en-US" sz="2000" dirty="0" smtClean="0"/>
              <a:t>使用</a:t>
            </a:r>
            <a:endParaRPr lang="en-US" altLang="zh-CN" sz="2000" dirty="0" smtClean="0"/>
          </a:p>
          <a:p>
            <a:r>
              <a:rPr lang="en-US" altLang="zh-CN" sz="2000" dirty="0" smtClean="0">
                <a:latin typeface="Comic Sans MS" panose="030F0702030302020204" pitchFamily="66" charset="0"/>
              </a:rPr>
              <a:t>    KMP</a:t>
            </a:r>
            <a:r>
              <a:rPr lang="zh-CN" altLang="en-US" sz="2000" dirty="0" smtClean="0"/>
              <a:t>算法是先通过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P</a:t>
            </a:r>
            <a:r>
              <a:rPr lang="zh-CN" altLang="en-US" sz="2000" dirty="0" smtClean="0"/>
              <a:t>字符串预处理出若当前字符未能够匹配则</a:t>
            </a:r>
            <a:r>
              <a:rPr lang="zh-CN" altLang="en-US" sz="2000" dirty="0" smtClean="0">
                <a:solidFill>
                  <a:srgbClr val="FF0000"/>
                </a:solidFill>
              </a:rPr>
              <a:t>直接跳转过没必要进行比较的位置</a:t>
            </a:r>
            <a:r>
              <a:rPr lang="zh-CN" altLang="en-US" sz="2000" dirty="0" smtClean="0"/>
              <a:t>，然后与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T</a:t>
            </a:r>
            <a:r>
              <a:rPr lang="zh-CN" altLang="en-US" sz="2000" dirty="0" smtClean="0"/>
              <a:t>字符串进行匹配</a:t>
            </a:r>
            <a:endParaRPr lang="en-US" altLang="zh-CN" sz="2000" dirty="0" smtClean="0"/>
          </a:p>
          <a:p>
            <a:endParaRPr lang="zh-CN" altLang="en-US" sz="2000" dirty="0" smtClean="0"/>
          </a:p>
        </p:txBody>
      </p:sp>
      <p:sp>
        <p:nvSpPr>
          <p:cNvPr id="5" name="矩形 4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76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787648"/>
            <a:ext cx="5184360" cy="63324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 smtClean="0">
                <a:latin typeface="+mj-ea"/>
              </a:rPr>
              <a:t>ASCII</a:t>
            </a:r>
            <a:r>
              <a:rPr lang="zh-CN" altLang="en-US" sz="4400" dirty="0" smtClean="0">
                <a:latin typeface="+mj-ea"/>
              </a:rPr>
              <a:t>码</a:t>
            </a:r>
            <a:endParaRPr lang="en-US" altLang="zh-CN" sz="4400" dirty="0" smtClean="0">
              <a:latin typeface="+mj-ea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2636912"/>
            <a:ext cx="8064500" cy="4752975"/>
          </a:xfrm>
          <a:prstGeom prst="rect">
            <a:avLst/>
          </a:prstGeom>
        </p:spPr>
        <p:txBody>
          <a:bodyPr/>
          <a:lstStyle/>
          <a:p>
            <a:pPr marL="285750" indent="-285750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美国标准信息交换代码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语言中所有字符型数据在运算时都是用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码进行的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127(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是控制字符或通信专用字符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/>
            <a:r>
              <a:rPr lang="en-US" altLang="zh-CN" dirty="0" smtClean="0"/>
              <a:t>	32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126(</a:t>
            </a:r>
            <a:r>
              <a:rPr lang="zh-CN" altLang="en-US" dirty="0" smtClean="0"/>
              <a:t>共</a:t>
            </a:r>
            <a:r>
              <a:rPr lang="en-US" altLang="zh-CN" dirty="0" smtClean="0"/>
              <a:t>95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是字符</a:t>
            </a:r>
            <a:endParaRPr lang="en-US" altLang="zh-CN" dirty="0" smtClean="0"/>
          </a:p>
          <a:p>
            <a:pPr marL="285750" lvl="2" indent="-285750"/>
            <a:r>
              <a:rPr lang="en-US" altLang="zh-CN" dirty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32</a:t>
            </a:r>
            <a:r>
              <a:rPr lang="zh-CN" altLang="en-US" dirty="0" smtClean="0"/>
              <a:t>是空格</a:t>
            </a:r>
            <a:endParaRPr lang="en-US" altLang="zh-CN" dirty="0"/>
          </a:p>
          <a:p>
            <a:pPr marL="285750" lvl="2" indent="-285750"/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    48</a:t>
            </a:r>
            <a:r>
              <a:rPr lang="zh-CN" altLang="en-US" dirty="0" smtClean="0">
                <a:solidFill>
                  <a:srgbClr val="FF0000"/>
                </a:solidFill>
              </a:rPr>
              <a:t>～</a:t>
            </a:r>
            <a:r>
              <a:rPr lang="en-US" altLang="zh-CN" dirty="0" smtClean="0">
                <a:solidFill>
                  <a:srgbClr val="FF0000"/>
                </a:solidFill>
              </a:rPr>
              <a:t>57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十个阿拉伯数字</a:t>
            </a:r>
            <a:endParaRPr lang="en-US" altLang="zh-CN" dirty="0" smtClean="0"/>
          </a:p>
          <a:p>
            <a:pPr marL="285750" lvl="2" indent="-285750"/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    65</a:t>
            </a:r>
            <a:r>
              <a:rPr lang="zh-CN" altLang="en-US" dirty="0" smtClean="0">
                <a:solidFill>
                  <a:srgbClr val="FF0000"/>
                </a:solidFill>
              </a:rPr>
              <a:t>～</a:t>
            </a:r>
            <a:r>
              <a:rPr lang="en-US" altLang="zh-CN" dirty="0" smtClean="0">
                <a:solidFill>
                  <a:srgbClr val="FF0000"/>
                </a:solidFill>
              </a:rPr>
              <a:t>90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个大写英文字母</a:t>
            </a:r>
            <a:endParaRPr lang="en-US" altLang="zh-CN" dirty="0" smtClean="0"/>
          </a:p>
          <a:p>
            <a:pPr marL="285750" lvl="2" indent="-285750"/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    97</a:t>
            </a:r>
            <a:r>
              <a:rPr lang="zh-CN" altLang="en-US" dirty="0" smtClean="0">
                <a:solidFill>
                  <a:srgbClr val="FF0000"/>
                </a:solidFill>
              </a:rPr>
              <a:t>～</a:t>
            </a:r>
            <a:r>
              <a:rPr lang="en-US" altLang="zh-CN" dirty="0" smtClean="0">
                <a:solidFill>
                  <a:srgbClr val="FF0000"/>
                </a:solidFill>
              </a:rPr>
              <a:t>122</a:t>
            </a:r>
            <a:r>
              <a:rPr lang="zh-CN" altLang="en-US" dirty="0" smtClean="0"/>
              <a:t>号为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个小写英文字母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829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矩形 5"/>
          <p:cNvSpPr>
            <a:spLocks noChangeArrowheads="1"/>
          </p:cNvSpPr>
          <p:nvPr/>
        </p:nvSpPr>
        <p:spPr bwMode="auto">
          <a:xfrm>
            <a:off x="3346650" y="258866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16" name="矩形 6"/>
          <p:cNvSpPr>
            <a:spLocks noChangeArrowheads="1"/>
          </p:cNvSpPr>
          <p:nvPr/>
        </p:nvSpPr>
        <p:spPr bwMode="auto">
          <a:xfrm>
            <a:off x="3778450" y="258866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17" name="矩形 7"/>
          <p:cNvSpPr>
            <a:spLocks noChangeArrowheads="1"/>
          </p:cNvSpPr>
          <p:nvPr/>
        </p:nvSpPr>
        <p:spPr bwMode="auto">
          <a:xfrm>
            <a:off x="4210250" y="258866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18" name="矩形 8"/>
          <p:cNvSpPr>
            <a:spLocks noChangeArrowheads="1"/>
          </p:cNvSpPr>
          <p:nvPr/>
        </p:nvSpPr>
        <p:spPr bwMode="auto">
          <a:xfrm>
            <a:off x="4642050" y="258866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1619450" y="258866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0" name="矩形 10"/>
          <p:cNvSpPr>
            <a:spLocks noChangeArrowheads="1"/>
          </p:cNvSpPr>
          <p:nvPr/>
        </p:nvSpPr>
        <p:spPr bwMode="auto">
          <a:xfrm>
            <a:off x="2051250" y="258866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1" name="矩形 11"/>
          <p:cNvSpPr>
            <a:spLocks noChangeArrowheads="1"/>
          </p:cNvSpPr>
          <p:nvPr/>
        </p:nvSpPr>
        <p:spPr bwMode="auto">
          <a:xfrm>
            <a:off x="2483050" y="258866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2" name="矩形 12"/>
          <p:cNvSpPr>
            <a:spLocks noChangeArrowheads="1"/>
          </p:cNvSpPr>
          <p:nvPr/>
        </p:nvSpPr>
        <p:spPr bwMode="auto">
          <a:xfrm>
            <a:off x="2914850" y="258866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3" name="矩形 13"/>
          <p:cNvSpPr>
            <a:spLocks noChangeArrowheads="1"/>
          </p:cNvSpPr>
          <p:nvPr/>
        </p:nvSpPr>
        <p:spPr bwMode="auto">
          <a:xfrm>
            <a:off x="5073850" y="258866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4" name="矩形 13"/>
          <p:cNvSpPr>
            <a:spLocks noChangeArrowheads="1"/>
          </p:cNvSpPr>
          <p:nvPr/>
        </p:nvSpPr>
        <p:spPr bwMode="auto">
          <a:xfrm>
            <a:off x="5505650" y="258866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5" name="矩形 15"/>
          <p:cNvSpPr>
            <a:spLocks noChangeArrowheads="1"/>
          </p:cNvSpPr>
          <p:nvPr/>
        </p:nvSpPr>
        <p:spPr bwMode="auto">
          <a:xfrm>
            <a:off x="5937450" y="2588666"/>
            <a:ext cx="433387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6" name="矩形 16"/>
          <p:cNvSpPr>
            <a:spLocks noChangeArrowheads="1"/>
          </p:cNvSpPr>
          <p:nvPr/>
        </p:nvSpPr>
        <p:spPr bwMode="auto">
          <a:xfrm>
            <a:off x="6370837" y="258866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7" name="矩形 17"/>
          <p:cNvSpPr>
            <a:spLocks noChangeArrowheads="1"/>
          </p:cNvSpPr>
          <p:nvPr/>
        </p:nvSpPr>
        <p:spPr bwMode="auto">
          <a:xfrm>
            <a:off x="6802637" y="258866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8" name="矩形 18"/>
          <p:cNvSpPr>
            <a:spLocks noChangeArrowheads="1"/>
          </p:cNvSpPr>
          <p:nvPr/>
        </p:nvSpPr>
        <p:spPr bwMode="auto">
          <a:xfrm>
            <a:off x="7234437" y="258866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9" name="矩形 19"/>
          <p:cNvSpPr>
            <a:spLocks noChangeArrowheads="1"/>
          </p:cNvSpPr>
          <p:nvPr/>
        </p:nvSpPr>
        <p:spPr bwMode="auto">
          <a:xfrm>
            <a:off x="7666237" y="258866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30" name="矩形 20"/>
          <p:cNvSpPr>
            <a:spLocks noChangeArrowheads="1"/>
          </p:cNvSpPr>
          <p:nvPr/>
        </p:nvSpPr>
        <p:spPr bwMode="auto">
          <a:xfrm>
            <a:off x="8098037" y="258866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31" name="文本框 21"/>
          <p:cNvSpPr txBox="1">
            <a:spLocks noChangeArrowheads="1"/>
          </p:cNvSpPr>
          <p:nvPr/>
        </p:nvSpPr>
        <p:spPr bwMode="auto">
          <a:xfrm>
            <a:off x="754262" y="2542629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32" name="文本框 22"/>
          <p:cNvSpPr txBox="1">
            <a:spLocks noChangeArrowheads="1"/>
          </p:cNvSpPr>
          <p:nvPr/>
        </p:nvSpPr>
        <p:spPr bwMode="auto">
          <a:xfrm>
            <a:off x="752675" y="3315741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329187" y="3361779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34" name="矩形 25"/>
          <p:cNvSpPr>
            <a:spLocks noChangeArrowheads="1"/>
          </p:cNvSpPr>
          <p:nvPr/>
        </p:nvSpPr>
        <p:spPr bwMode="auto">
          <a:xfrm>
            <a:off x="3760987" y="3361779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92787" y="3361779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601987" y="3361779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37" name="矩形 29"/>
          <p:cNvSpPr>
            <a:spLocks noChangeArrowheads="1"/>
          </p:cNvSpPr>
          <p:nvPr/>
        </p:nvSpPr>
        <p:spPr bwMode="auto">
          <a:xfrm>
            <a:off x="2033787" y="3361779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465587" y="3361779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0139" name="矩形 31"/>
          <p:cNvSpPr>
            <a:spLocks noChangeArrowheads="1"/>
          </p:cNvSpPr>
          <p:nvPr/>
        </p:nvSpPr>
        <p:spPr bwMode="auto">
          <a:xfrm>
            <a:off x="2897387" y="3361779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14334"/>
              </p:ext>
            </p:extLst>
          </p:nvPr>
        </p:nvGraphicFramePr>
        <p:xfrm>
          <a:off x="1117800" y="4919116"/>
          <a:ext cx="7486648" cy="12461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81596"/>
                <a:gridCol w="886436"/>
                <a:gridCol w="886436"/>
                <a:gridCol w="886436"/>
                <a:gridCol w="886436"/>
                <a:gridCol w="886436"/>
                <a:gridCol w="886436"/>
                <a:gridCol w="886436"/>
              </a:tblGrid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</a:tr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pre[</a:t>
                      </a:r>
                      <a:r>
                        <a:rPr lang="en-US" altLang="zh-CN" sz="320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]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783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矩形 5"/>
          <p:cNvSpPr>
            <a:spLocks noChangeArrowheads="1"/>
          </p:cNvSpPr>
          <p:nvPr/>
        </p:nvSpPr>
        <p:spPr bwMode="auto">
          <a:xfrm>
            <a:off x="33466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1140" name="矩形 6"/>
          <p:cNvSpPr>
            <a:spLocks noChangeArrowheads="1"/>
          </p:cNvSpPr>
          <p:nvPr/>
        </p:nvSpPr>
        <p:spPr bwMode="auto">
          <a:xfrm>
            <a:off x="37784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1141" name="矩形 7"/>
          <p:cNvSpPr>
            <a:spLocks noChangeArrowheads="1"/>
          </p:cNvSpPr>
          <p:nvPr/>
        </p:nvSpPr>
        <p:spPr bwMode="auto">
          <a:xfrm>
            <a:off x="42102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1142" name="矩形 8"/>
          <p:cNvSpPr>
            <a:spLocks noChangeArrowheads="1"/>
          </p:cNvSpPr>
          <p:nvPr/>
        </p:nvSpPr>
        <p:spPr bwMode="auto">
          <a:xfrm>
            <a:off x="46420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1143" name="矩形 9"/>
          <p:cNvSpPr>
            <a:spLocks noChangeArrowheads="1"/>
          </p:cNvSpPr>
          <p:nvPr/>
        </p:nvSpPr>
        <p:spPr bwMode="auto">
          <a:xfrm>
            <a:off x="16194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20512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24830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1146" name="矩形 12"/>
          <p:cNvSpPr>
            <a:spLocks noChangeArrowheads="1"/>
          </p:cNvSpPr>
          <p:nvPr/>
        </p:nvSpPr>
        <p:spPr bwMode="auto">
          <a:xfrm>
            <a:off x="29148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1147" name="矩形 13"/>
          <p:cNvSpPr>
            <a:spLocks noChangeArrowheads="1"/>
          </p:cNvSpPr>
          <p:nvPr/>
        </p:nvSpPr>
        <p:spPr bwMode="auto">
          <a:xfrm>
            <a:off x="50738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1148" name="矩形 13"/>
          <p:cNvSpPr>
            <a:spLocks noChangeArrowheads="1"/>
          </p:cNvSpPr>
          <p:nvPr/>
        </p:nvSpPr>
        <p:spPr bwMode="auto">
          <a:xfrm>
            <a:off x="55056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1149" name="矩形 15"/>
          <p:cNvSpPr>
            <a:spLocks noChangeArrowheads="1"/>
          </p:cNvSpPr>
          <p:nvPr/>
        </p:nvSpPr>
        <p:spPr bwMode="auto">
          <a:xfrm>
            <a:off x="5937450" y="2660674"/>
            <a:ext cx="433387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1150" name="矩形 16"/>
          <p:cNvSpPr>
            <a:spLocks noChangeArrowheads="1"/>
          </p:cNvSpPr>
          <p:nvPr/>
        </p:nvSpPr>
        <p:spPr bwMode="auto">
          <a:xfrm>
            <a:off x="6370837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1151" name="矩形 17"/>
          <p:cNvSpPr>
            <a:spLocks noChangeArrowheads="1"/>
          </p:cNvSpPr>
          <p:nvPr/>
        </p:nvSpPr>
        <p:spPr bwMode="auto">
          <a:xfrm>
            <a:off x="6802637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1152" name="矩形 18"/>
          <p:cNvSpPr>
            <a:spLocks noChangeArrowheads="1"/>
          </p:cNvSpPr>
          <p:nvPr/>
        </p:nvSpPr>
        <p:spPr bwMode="auto">
          <a:xfrm>
            <a:off x="7234437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1153" name="矩形 19"/>
          <p:cNvSpPr>
            <a:spLocks noChangeArrowheads="1"/>
          </p:cNvSpPr>
          <p:nvPr/>
        </p:nvSpPr>
        <p:spPr bwMode="auto">
          <a:xfrm>
            <a:off x="7666237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1154" name="矩形 20"/>
          <p:cNvSpPr>
            <a:spLocks noChangeArrowheads="1"/>
          </p:cNvSpPr>
          <p:nvPr/>
        </p:nvSpPr>
        <p:spPr bwMode="auto">
          <a:xfrm>
            <a:off x="8098037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1155" name="文本框 21"/>
          <p:cNvSpPr txBox="1">
            <a:spLocks noChangeArrowheads="1"/>
          </p:cNvSpPr>
          <p:nvPr/>
        </p:nvSpPr>
        <p:spPr bwMode="auto">
          <a:xfrm>
            <a:off x="754262" y="2614637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91156" name="文本框 22"/>
          <p:cNvSpPr txBox="1">
            <a:spLocks noChangeArrowheads="1"/>
          </p:cNvSpPr>
          <p:nvPr/>
        </p:nvSpPr>
        <p:spPr bwMode="auto">
          <a:xfrm>
            <a:off x="752675" y="3387749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7625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1158" name="矩形 25"/>
          <p:cNvSpPr>
            <a:spLocks noChangeArrowheads="1"/>
          </p:cNvSpPr>
          <p:nvPr/>
        </p:nvSpPr>
        <p:spPr bwMode="auto">
          <a:xfrm>
            <a:off x="4194375" y="3433787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6261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0353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矩形 29"/>
          <p:cNvSpPr>
            <a:spLocks noChangeArrowheads="1"/>
          </p:cNvSpPr>
          <p:nvPr/>
        </p:nvSpPr>
        <p:spPr bwMode="auto">
          <a:xfrm>
            <a:off x="2467175" y="3433787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8989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1163" name="矩形 31"/>
          <p:cNvSpPr>
            <a:spLocks noChangeArrowheads="1"/>
          </p:cNvSpPr>
          <p:nvPr/>
        </p:nvSpPr>
        <p:spPr bwMode="auto">
          <a:xfrm>
            <a:off x="3330775" y="3433787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53587"/>
              </p:ext>
            </p:extLst>
          </p:nvPr>
        </p:nvGraphicFramePr>
        <p:xfrm>
          <a:off x="1117800" y="4991124"/>
          <a:ext cx="7486648" cy="12461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81596"/>
                <a:gridCol w="886436"/>
                <a:gridCol w="886436"/>
                <a:gridCol w="886436"/>
                <a:gridCol w="886436"/>
                <a:gridCol w="886436"/>
                <a:gridCol w="886436"/>
                <a:gridCol w="886436"/>
              </a:tblGrid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</a:tr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pre[</a:t>
                      </a:r>
                      <a:r>
                        <a:rPr lang="en-US" altLang="zh-CN" sz="320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]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04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40A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40A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矩形 5"/>
          <p:cNvSpPr>
            <a:spLocks noChangeArrowheads="1"/>
          </p:cNvSpPr>
          <p:nvPr/>
        </p:nvSpPr>
        <p:spPr bwMode="auto">
          <a:xfrm>
            <a:off x="33466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64" name="矩形 6"/>
          <p:cNvSpPr>
            <a:spLocks noChangeArrowheads="1"/>
          </p:cNvSpPr>
          <p:nvPr/>
        </p:nvSpPr>
        <p:spPr bwMode="auto">
          <a:xfrm>
            <a:off x="37784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65" name="矩形 7"/>
          <p:cNvSpPr>
            <a:spLocks noChangeArrowheads="1"/>
          </p:cNvSpPr>
          <p:nvPr/>
        </p:nvSpPr>
        <p:spPr bwMode="auto">
          <a:xfrm>
            <a:off x="42102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66" name="矩形 8"/>
          <p:cNvSpPr>
            <a:spLocks noChangeArrowheads="1"/>
          </p:cNvSpPr>
          <p:nvPr/>
        </p:nvSpPr>
        <p:spPr bwMode="auto">
          <a:xfrm>
            <a:off x="46420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67" name="矩形 9"/>
          <p:cNvSpPr>
            <a:spLocks noChangeArrowheads="1"/>
          </p:cNvSpPr>
          <p:nvPr/>
        </p:nvSpPr>
        <p:spPr bwMode="auto">
          <a:xfrm>
            <a:off x="16194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68" name="矩形 10"/>
          <p:cNvSpPr>
            <a:spLocks noChangeArrowheads="1"/>
          </p:cNvSpPr>
          <p:nvPr/>
        </p:nvSpPr>
        <p:spPr bwMode="auto">
          <a:xfrm>
            <a:off x="20512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24830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70" name="矩形 12"/>
          <p:cNvSpPr>
            <a:spLocks noChangeArrowheads="1"/>
          </p:cNvSpPr>
          <p:nvPr/>
        </p:nvSpPr>
        <p:spPr bwMode="auto">
          <a:xfrm>
            <a:off x="29148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71" name="矩形 13"/>
          <p:cNvSpPr>
            <a:spLocks noChangeArrowheads="1"/>
          </p:cNvSpPr>
          <p:nvPr/>
        </p:nvSpPr>
        <p:spPr bwMode="auto">
          <a:xfrm>
            <a:off x="50738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72" name="矩形 13"/>
          <p:cNvSpPr>
            <a:spLocks noChangeArrowheads="1"/>
          </p:cNvSpPr>
          <p:nvPr/>
        </p:nvSpPr>
        <p:spPr bwMode="auto">
          <a:xfrm>
            <a:off x="55056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73" name="矩形 15"/>
          <p:cNvSpPr>
            <a:spLocks noChangeArrowheads="1"/>
          </p:cNvSpPr>
          <p:nvPr/>
        </p:nvSpPr>
        <p:spPr bwMode="auto">
          <a:xfrm>
            <a:off x="5937450" y="2660674"/>
            <a:ext cx="433387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74" name="矩形 16"/>
          <p:cNvSpPr>
            <a:spLocks noChangeArrowheads="1"/>
          </p:cNvSpPr>
          <p:nvPr/>
        </p:nvSpPr>
        <p:spPr bwMode="auto">
          <a:xfrm>
            <a:off x="6370837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75" name="矩形 17"/>
          <p:cNvSpPr>
            <a:spLocks noChangeArrowheads="1"/>
          </p:cNvSpPr>
          <p:nvPr/>
        </p:nvSpPr>
        <p:spPr bwMode="auto">
          <a:xfrm>
            <a:off x="6802637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76" name="矩形 18"/>
          <p:cNvSpPr>
            <a:spLocks noChangeArrowheads="1"/>
          </p:cNvSpPr>
          <p:nvPr/>
        </p:nvSpPr>
        <p:spPr bwMode="auto">
          <a:xfrm>
            <a:off x="7234437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77" name="矩形 19"/>
          <p:cNvSpPr>
            <a:spLocks noChangeArrowheads="1"/>
          </p:cNvSpPr>
          <p:nvPr/>
        </p:nvSpPr>
        <p:spPr bwMode="auto">
          <a:xfrm>
            <a:off x="7666237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78" name="矩形 20"/>
          <p:cNvSpPr>
            <a:spLocks noChangeArrowheads="1"/>
          </p:cNvSpPr>
          <p:nvPr/>
        </p:nvSpPr>
        <p:spPr bwMode="auto">
          <a:xfrm>
            <a:off x="8098037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79" name="文本框 21"/>
          <p:cNvSpPr txBox="1">
            <a:spLocks noChangeArrowheads="1"/>
          </p:cNvSpPr>
          <p:nvPr/>
        </p:nvSpPr>
        <p:spPr bwMode="auto">
          <a:xfrm>
            <a:off x="754262" y="2614637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92180" name="文本框 22"/>
          <p:cNvSpPr txBox="1">
            <a:spLocks noChangeArrowheads="1"/>
          </p:cNvSpPr>
          <p:nvPr/>
        </p:nvSpPr>
        <p:spPr bwMode="auto">
          <a:xfrm>
            <a:off x="752675" y="3387749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1943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82" name="矩形 25"/>
          <p:cNvSpPr>
            <a:spLocks noChangeArrowheads="1"/>
          </p:cNvSpPr>
          <p:nvPr/>
        </p:nvSpPr>
        <p:spPr bwMode="auto">
          <a:xfrm>
            <a:off x="4626175" y="3433787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0579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4671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85" name="矩形 29"/>
          <p:cNvSpPr>
            <a:spLocks noChangeArrowheads="1"/>
          </p:cNvSpPr>
          <p:nvPr/>
        </p:nvSpPr>
        <p:spPr bwMode="auto">
          <a:xfrm>
            <a:off x="2898975" y="3433787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307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2187" name="矩形 31"/>
          <p:cNvSpPr>
            <a:spLocks noChangeArrowheads="1"/>
          </p:cNvSpPr>
          <p:nvPr/>
        </p:nvSpPr>
        <p:spPr bwMode="auto">
          <a:xfrm>
            <a:off x="3762575" y="3433787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58875"/>
              </p:ext>
            </p:extLst>
          </p:nvPr>
        </p:nvGraphicFramePr>
        <p:xfrm>
          <a:off x="1117800" y="4991124"/>
          <a:ext cx="7486648" cy="12461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81596"/>
                <a:gridCol w="886436"/>
                <a:gridCol w="886436"/>
                <a:gridCol w="886436"/>
                <a:gridCol w="886436"/>
                <a:gridCol w="886436"/>
                <a:gridCol w="886436"/>
                <a:gridCol w="886436"/>
              </a:tblGrid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</a:tr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pre[</a:t>
                      </a:r>
                      <a:r>
                        <a:rPr lang="en-US" altLang="zh-CN" sz="320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]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8277" y="1454064"/>
            <a:ext cx="5184360" cy="633240"/>
          </a:xfrm>
        </p:spPr>
        <p:txBody>
          <a:bodyPr/>
          <a:lstStyle/>
          <a:p>
            <a:r>
              <a:rPr lang="en-US" altLang="zh-CN" dirty="0" smtClean="0"/>
              <a:t>\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72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矩形 5"/>
          <p:cNvSpPr>
            <a:spLocks noChangeArrowheads="1"/>
          </p:cNvSpPr>
          <p:nvPr/>
        </p:nvSpPr>
        <p:spPr bwMode="auto">
          <a:xfrm>
            <a:off x="33466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188" name="矩形 6"/>
          <p:cNvSpPr>
            <a:spLocks noChangeArrowheads="1"/>
          </p:cNvSpPr>
          <p:nvPr/>
        </p:nvSpPr>
        <p:spPr bwMode="auto">
          <a:xfrm>
            <a:off x="37784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189" name="矩形 7"/>
          <p:cNvSpPr>
            <a:spLocks noChangeArrowheads="1"/>
          </p:cNvSpPr>
          <p:nvPr/>
        </p:nvSpPr>
        <p:spPr bwMode="auto">
          <a:xfrm>
            <a:off x="42102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190" name="矩形 8"/>
          <p:cNvSpPr>
            <a:spLocks noChangeArrowheads="1"/>
          </p:cNvSpPr>
          <p:nvPr/>
        </p:nvSpPr>
        <p:spPr bwMode="auto">
          <a:xfrm>
            <a:off x="46420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191" name="矩形 9"/>
          <p:cNvSpPr>
            <a:spLocks noChangeArrowheads="1"/>
          </p:cNvSpPr>
          <p:nvPr/>
        </p:nvSpPr>
        <p:spPr bwMode="auto">
          <a:xfrm>
            <a:off x="16194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192" name="矩形 10"/>
          <p:cNvSpPr>
            <a:spLocks noChangeArrowheads="1"/>
          </p:cNvSpPr>
          <p:nvPr/>
        </p:nvSpPr>
        <p:spPr bwMode="auto">
          <a:xfrm>
            <a:off x="20512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193" name="矩形 11"/>
          <p:cNvSpPr>
            <a:spLocks noChangeArrowheads="1"/>
          </p:cNvSpPr>
          <p:nvPr/>
        </p:nvSpPr>
        <p:spPr bwMode="auto">
          <a:xfrm>
            <a:off x="24830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矩形 12"/>
          <p:cNvSpPr>
            <a:spLocks noChangeArrowheads="1"/>
          </p:cNvSpPr>
          <p:nvPr/>
        </p:nvSpPr>
        <p:spPr bwMode="auto">
          <a:xfrm>
            <a:off x="29148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195" name="矩形 13"/>
          <p:cNvSpPr>
            <a:spLocks noChangeArrowheads="1"/>
          </p:cNvSpPr>
          <p:nvPr/>
        </p:nvSpPr>
        <p:spPr bwMode="auto">
          <a:xfrm>
            <a:off x="50738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196" name="矩形 13"/>
          <p:cNvSpPr>
            <a:spLocks noChangeArrowheads="1"/>
          </p:cNvSpPr>
          <p:nvPr/>
        </p:nvSpPr>
        <p:spPr bwMode="auto">
          <a:xfrm>
            <a:off x="55056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197" name="矩形 15"/>
          <p:cNvSpPr>
            <a:spLocks noChangeArrowheads="1"/>
          </p:cNvSpPr>
          <p:nvPr/>
        </p:nvSpPr>
        <p:spPr bwMode="auto">
          <a:xfrm>
            <a:off x="5937450" y="2660674"/>
            <a:ext cx="433387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198" name="矩形 16"/>
          <p:cNvSpPr>
            <a:spLocks noChangeArrowheads="1"/>
          </p:cNvSpPr>
          <p:nvPr/>
        </p:nvSpPr>
        <p:spPr bwMode="auto">
          <a:xfrm>
            <a:off x="6370837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199" name="矩形 17"/>
          <p:cNvSpPr>
            <a:spLocks noChangeArrowheads="1"/>
          </p:cNvSpPr>
          <p:nvPr/>
        </p:nvSpPr>
        <p:spPr bwMode="auto">
          <a:xfrm>
            <a:off x="6802637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200" name="矩形 18"/>
          <p:cNvSpPr>
            <a:spLocks noChangeArrowheads="1"/>
          </p:cNvSpPr>
          <p:nvPr/>
        </p:nvSpPr>
        <p:spPr bwMode="auto">
          <a:xfrm>
            <a:off x="7234437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201" name="矩形 19"/>
          <p:cNvSpPr>
            <a:spLocks noChangeArrowheads="1"/>
          </p:cNvSpPr>
          <p:nvPr/>
        </p:nvSpPr>
        <p:spPr bwMode="auto">
          <a:xfrm>
            <a:off x="7666237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202" name="矩形 20"/>
          <p:cNvSpPr>
            <a:spLocks noChangeArrowheads="1"/>
          </p:cNvSpPr>
          <p:nvPr/>
        </p:nvSpPr>
        <p:spPr bwMode="auto">
          <a:xfrm>
            <a:off x="8098037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203" name="文本框 21"/>
          <p:cNvSpPr txBox="1">
            <a:spLocks noChangeArrowheads="1"/>
          </p:cNvSpPr>
          <p:nvPr/>
        </p:nvSpPr>
        <p:spPr bwMode="auto">
          <a:xfrm>
            <a:off x="754262" y="2614637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93204" name="文本框 22"/>
          <p:cNvSpPr txBox="1">
            <a:spLocks noChangeArrowheads="1"/>
          </p:cNvSpPr>
          <p:nvPr/>
        </p:nvSpPr>
        <p:spPr bwMode="auto">
          <a:xfrm>
            <a:off x="752675" y="3387749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6261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206" name="矩形 25"/>
          <p:cNvSpPr>
            <a:spLocks noChangeArrowheads="1"/>
          </p:cNvSpPr>
          <p:nvPr/>
        </p:nvSpPr>
        <p:spPr bwMode="auto">
          <a:xfrm>
            <a:off x="5057975" y="3433787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4897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8989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209" name="矩形 29"/>
          <p:cNvSpPr>
            <a:spLocks noChangeArrowheads="1"/>
          </p:cNvSpPr>
          <p:nvPr/>
        </p:nvSpPr>
        <p:spPr bwMode="auto">
          <a:xfrm>
            <a:off x="3330775" y="3433787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7625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211" name="矩形 31"/>
          <p:cNvSpPr>
            <a:spLocks noChangeArrowheads="1"/>
          </p:cNvSpPr>
          <p:nvPr/>
        </p:nvSpPr>
        <p:spPr bwMode="auto">
          <a:xfrm>
            <a:off x="4194375" y="3433787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70004"/>
              </p:ext>
            </p:extLst>
          </p:nvPr>
        </p:nvGraphicFramePr>
        <p:xfrm>
          <a:off x="1117800" y="4991124"/>
          <a:ext cx="7486648" cy="12461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81596"/>
                <a:gridCol w="886436"/>
                <a:gridCol w="886436"/>
                <a:gridCol w="886436"/>
                <a:gridCol w="886436"/>
                <a:gridCol w="886436"/>
                <a:gridCol w="886436"/>
                <a:gridCol w="886436"/>
              </a:tblGrid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</a:tr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pre[</a:t>
                      </a:r>
                      <a:r>
                        <a:rPr lang="en-US" altLang="zh-CN" sz="320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]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807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3466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37784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42102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46420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4215" name="矩形 9"/>
          <p:cNvSpPr>
            <a:spLocks noChangeArrowheads="1"/>
          </p:cNvSpPr>
          <p:nvPr/>
        </p:nvSpPr>
        <p:spPr bwMode="auto">
          <a:xfrm>
            <a:off x="16194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4216" name="矩形 10"/>
          <p:cNvSpPr>
            <a:spLocks noChangeArrowheads="1"/>
          </p:cNvSpPr>
          <p:nvPr/>
        </p:nvSpPr>
        <p:spPr bwMode="auto">
          <a:xfrm>
            <a:off x="20512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4217" name="矩形 11"/>
          <p:cNvSpPr>
            <a:spLocks noChangeArrowheads="1"/>
          </p:cNvSpPr>
          <p:nvPr/>
        </p:nvSpPr>
        <p:spPr bwMode="auto">
          <a:xfrm>
            <a:off x="24830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4218" name="矩形 12"/>
          <p:cNvSpPr>
            <a:spLocks noChangeArrowheads="1"/>
          </p:cNvSpPr>
          <p:nvPr/>
        </p:nvSpPr>
        <p:spPr bwMode="auto">
          <a:xfrm>
            <a:off x="29148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50738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5056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4221" name="矩形 15"/>
          <p:cNvSpPr>
            <a:spLocks noChangeArrowheads="1"/>
          </p:cNvSpPr>
          <p:nvPr/>
        </p:nvSpPr>
        <p:spPr bwMode="auto">
          <a:xfrm>
            <a:off x="5937450" y="2660674"/>
            <a:ext cx="433387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4222" name="矩形 16"/>
          <p:cNvSpPr>
            <a:spLocks noChangeArrowheads="1"/>
          </p:cNvSpPr>
          <p:nvPr/>
        </p:nvSpPr>
        <p:spPr bwMode="auto">
          <a:xfrm>
            <a:off x="6370837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4223" name="矩形 17"/>
          <p:cNvSpPr>
            <a:spLocks noChangeArrowheads="1"/>
          </p:cNvSpPr>
          <p:nvPr/>
        </p:nvSpPr>
        <p:spPr bwMode="auto">
          <a:xfrm>
            <a:off x="6802637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4224" name="矩形 18"/>
          <p:cNvSpPr>
            <a:spLocks noChangeArrowheads="1"/>
          </p:cNvSpPr>
          <p:nvPr/>
        </p:nvSpPr>
        <p:spPr bwMode="auto">
          <a:xfrm>
            <a:off x="7234437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4225" name="矩形 19"/>
          <p:cNvSpPr>
            <a:spLocks noChangeArrowheads="1"/>
          </p:cNvSpPr>
          <p:nvPr/>
        </p:nvSpPr>
        <p:spPr bwMode="auto">
          <a:xfrm>
            <a:off x="7666237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4226" name="矩形 20"/>
          <p:cNvSpPr>
            <a:spLocks noChangeArrowheads="1"/>
          </p:cNvSpPr>
          <p:nvPr/>
        </p:nvSpPr>
        <p:spPr bwMode="auto">
          <a:xfrm>
            <a:off x="8098037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4227" name="文本框 21"/>
          <p:cNvSpPr txBox="1">
            <a:spLocks noChangeArrowheads="1"/>
          </p:cNvSpPr>
          <p:nvPr/>
        </p:nvSpPr>
        <p:spPr bwMode="auto">
          <a:xfrm>
            <a:off x="754262" y="2614637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94228" name="文本框 22"/>
          <p:cNvSpPr txBox="1">
            <a:spLocks noChangeArrowheads="1"/>
          </p:cNvSpPr>
          <p:nvPr/>
        </p:nvSpPr>
        <p:spPr bwMode="auto">
          <a:xfrm>
            <a:off x="752675" y="3387749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0579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5489775" y="3433787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9215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3307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矩形 29"/>
          <p:cNvSpPr>
            <a:spLocks noChangeArrowheads="1"/>
          </p:cNvSpPr>
          <p:nvPr/>
        </p:nvSpPr>
        <p:spPr bwMode="auto">
          <a:xfrm>
            <a:off x="3762575" y="3433787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1943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矩形 31"/>
          <p:cNvSpPr>
            <a:spLocks noChangeArrowheads="1"/>
          </p:cNvSpPr>
          <p:nvPr/>
        </p:nvSpPr>
        <p:spPr bwMode="auto">
          <a:xfrm>
            <a:off x="4626175" y="3433787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77691"/>
              </p:ext>
            </p:extLst>
          </p:nvPr>
        </p:nvGraphicFramePr>
        <p:xfrm>
          <a:off x="1117800" y="4991124"/>
          <a:ext cx="7486648" cy="12461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81596"/>
                <a:gridCol w="886436"/>
                <a:gridCol w="886436"/>
                <a:gridCol w="886436"/>
                <a:gridCol w="886436"/>
                <a:gridCol w="886436"/>
                <a:gridCol w="886436"/>
                <a:gridCol w="886436"/>
              </a:tblGrid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</a:tr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pre[</a:t>
                      </a:r>
                      <a:r>
                        <a:rPr lang="en-US" altLang="zh-CN" sz="320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]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155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40A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40A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矩形 5"/>
          <p:cNvSpPr>
            <a:spLocks noChangeArrowheads="1"/>
          </p:cNvSpPr>
          <p:nvPr/>
        </p:nvSpPr>
        <p:spPr bwMode="auto">
          <a:xfrm>
            <a:off x="33466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5236" name="矩形 6"/>
          <p:cNvSpPr>
            <a:spLocks noChangeArrowheads="1"/>
          </p:cNvSpPr>
          <p:nvPr/>
        </p:nvSpPr>
        <p:spPr bwMode="auto">
          <a:xfrm>
            <a:off x="37784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5237" name="矩形 7"/>
          <p:cNvSpPr>
            <a:spLocks noChangeArrowheads="1"/>
          </p:cNvSpPr>
          <p:nvPr/>
        </p:nvSpPr>
        <p:spPr bwMode="auto">
          <a:xfrm>
            <a:off x="4210250" y="2660674"/>
            <a:ext cx="431800" cy="4318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5238" name="矩形 8"/>
          <p:cNvSpPr>
            <a:spLocks noChangeArrowheads="1"/>
          </p:cNvSpPr>
          <p:nvPr/>
        </p:nvSpPr>
        <p:spPr bwMode="auto">
          <a:xfrm>
            <a:off x="4642050" y="2660674"/>
            <a:ext cx="431800" cy="4318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5239" name="矩形 9"/>
          <p:cNvSpPr>
            <a:spLocks noChangeArrowheads="1"/>
          </p:cNvSpPr>
          <p:nvPr/>
        </p:nvSpPr>
        <p:spPr bwMode="auto">
          <a:xfrm>
            <a:off x="16194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5240" name="矩形 10"/>
          <p:cNvSpPr>
            <a:spLocks noChangeArrowheads="1"/>
          </p:cNvSpPr>
          <p:nvPr/>
        </p:nvSpPr>
        <p:spPr bwMode="auto">
          <a:xfrm>
            <a:off x="20512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5241" name="矩形 11"/>
          <p:cNvSpPr>
            <a:spLocks noChangeArrowheads="1"/>
          </p:cNvSpPr>
          <p:nvPr/>
        </p:nvSpPr>
        <p:spPr bwMode="auto">
          <a:xfrm>
            <a:off x="2483050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5242" name="矩形 12"/>
          <p:cNvSpPr>
            <a:spLocks noChangeArrowheads="1"/>
          </p:cNvSpPr>
          <p:nvPr/>
        </p:nvSpPr>
        <p:spPr bwMode="auto">
          <a:xfrm>
            <a:off x="29148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5243" name="矩形 13"/>
          <p:cNvSpPr>
            <a:spLocks noChangeArrowheads="1"/>
          </p:cNvSpPr>
          <p:nvPr/>
        </p:nvSpPr>
        <p:spPr bwMode="auto">
          <a:xfrm>
            <a:off x="5073850" y="2660674"/>
            <a:ext cx="431800" cy="4318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505650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矩形 15"/>
          <p:cNvSpPr>
            <a:spLocks noChangeArrowheads="1"/>
          </p:cNvSpPr>
          <p:nvPr/>
        </p:nvSpPr>
        <p:spPr bwMode="auto">
          <a:xfrm>
            <a:off x="5937450" y="2660674"/>
            <a:ext cx="433387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矩形 16"/>
          <p:cNvSpPr>
            <a:spLocks noChangeArrowheads="1"/>
          </p:cNvSpPr>
          <p:nvPr/>
        </p:nvSpPr>
        <p:spPr bwMode="auto">
          <a:xfrm>
            <a:off x="6370837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矩形 17"/>
          <p:cNvSpPr>
            <a:spLocks noChangeArrowheads="1"/>
          </p:cNvSpPr>
          <p:nvPr/>
        </p:nvSpPr>
        <p:spPr bwMode="auto">
          <a:xfrm>
            <a:off x="6802637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5248" name="矩形 18"/>
          <p:cNvSpPr>
            <a:spLocks noChangeArrowheads="1"/>
          </p:cNvSpPr>
          <p:nvPr/>
        </p:nvSpPr>
        <p:spPr bwMode="auto">
          <a:xfrm>
            <a:off x="7234437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5249" name="矩形 19"/>
          <p:cNvSpPr>
            <a:spLocks noChangeArrowheads="1"/>
          </p:cNvSpPr>
          <p:nvPr/>
        </p:nvSpPr>
        <p:spPr bwMode="auto">
          <a:xfrm>
            <a:off x="7666237" y="2660674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5250" name="矩形 20"/>
          <p:cNvSpPr>
            <a:spLocks noChangeArrowheads="1"/>
          </p:cNvSpPr>
          <p:nvPr/>
        </p:nvSpPr>
        <p:spPr bwMode="auto">
          <a:xfrm>
            <a:off x="8098037" y="2660674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5251" name="文本框 21"/>
          <p:cNvSpPr txBox="1">
            <a:spLocks noChangeArrowheads="1"/>
          </p:cNvSpPr>
          <p:nvPr/>
        </p:nvSpPr>
        <p:spPr bwMode="auto">
          <a:xfrm>
            <a:off x="754262" y="2614637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95252" name="文本框 22"/>
          <p:cNvSpPr txBox="1">
            <a:spLocks noChangeArrowheads="1"/>
          </p:cNvSpPr>
          <p:nvPr/>
        </p:nvSpPr>
        <p:spPr bwMode="auto">
          <a:xfrm>
            <a:off x="752675" y="3387749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9215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6353375" y="3433787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785175" y="3433787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5256" name="矩形 26"/>
          <p:cNvSpPr>
            <a:spLocks noChangeArrowheads="1"/>
          </p:cNvSpPr>
          <p:nvPr/>
        </p:nvSpPr>
        <p:spPr bwMode="auto">
          <a:xfrm>
            <a:off x="4194375" y="3433787"/>
            <a:ext cx="431800" cy="4318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5257" name="矩形 29"/>
          <p:cNvSpPr>
            <a:spLocks noChangeArrowheads="1"/>
          </p:cNvSpPr>
          <p:nvPr/>
        </p:nvSpPr>
        <p:spPr bwMode="auto">
          <a:xfrm>
            <a:off x="4626175" y="3433787"/>
            <a:ext cx="431800" cy="4318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5258" name="矩形 28"/>
          <p:cNvSpPr>
            <a:spLocks noChangeArrowheads="1"/>
          </p:cNvSpPr>
          <p:nvPr/>
        </p:nvSpPr>
        <p:spPr bwMode="auto">
          <a:xfrm>
            <a:off x="5057975" y="3433787"/>
            <a:ext cx="431800" cy="4318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矩形 31"/>
          <p:cNvSpPr>
            <a:spLocks noChangeArrowheads="1"/>
          </p:cNvSpPr>
          <p:nvPr/>
        </p:nvSpPr>
        <p:spPr bwMode="auto">
          <a:xfrm>
            <a:off x="5489775" y="3433787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81140"/>
              </p:ext>
            </p:extLst>
          </p:nvPr>
        </p:nvGraphicFramePr>
        <p:xfrm>
          <a:off x="1117800" y="4991124"/>
          <a:ext cx="7486648" cy="12461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81596"/>
                <a:gridCol w="886436"/>
                <a:gridCol w="886436"/>
                <a:gridCol w="886436"/>
                <a:gridCol w="886436"/>
                <a:gridCol w="886436"/>
                <a:gridCol w="886436"/>
                <a:gridCol w="886436"/>
              </a:tblGrid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</a:tr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pre[</a:t>
                      </a:r>
                      <a:r>
                        <a:rPr lang="en-US" altLang="zh-CN" sz="320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]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</a:tr>
            </a:tbl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242000" y="4206899"/>
            <a:ext cx="403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Comic Sans MS" panose="030F0702030302020204" pitchFamily="66" charset="0"/>
              </a:rPr>
              <a:t>7</a:t>
            </a:r>
            <a:endParaRPr lang="zh-CN" altLang="en-US" sz="2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014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矩形 5"/>
          <p:cNvSpPr>
            <a:spLocks noChangeArrowheads="1"/>
          </p:cNvSpPr>
          <p:nvPr/>
        </p:nvSpPr>
        <p:spPr bwMode="auto">
          <a:xfrm>
            <a:off x="3346650" y="261938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60" name="矩形 6"/>
          <p:cNvSpPr>
            <a:spLocks noChangeArrowheads="1"/>
          </p:cNvSpPr>
          <p:nvPr/>
        </p:nvSpPr>
        <p:spPr bwMode="auto">
          <a:xfrm>
            <a:off x="3778450" y="261938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61" name="矩形 7"/>
          <p:cNvSpPr>
            <a:spLocks noChangeArrowheads="1"/>
          </p:cNvSpPr>
          <p:nvPr/>
        </p:nvSpPr>
        <p:spPr bwMode="auto">
          <a:xfrm>
            <a:off x="4210250" y="261938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62" name="矩形 8"/>
          <p:cNvSpPr>
            <a:spLocks noChangeArrowheads="1"/>
          </p:cNvSpPr>
          <p:nvPr/>
        </p:nvSpPr>
        <p:spPr bwMode="auto">
          <a:xfrm>
            <a:off x="4642050" y="261938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63" name="矩形 9"/>
          <p:cNvSpPr>
            <a:spLocks noChangeArrowheads="1"/>
          </p:cNvSpPr>
          <p:nvPr/>
        </p:nvSpPr>
        <p:spPr bwMode="auto">
          <a:xfrm>
            <a:off x="1619450" y="261938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64" name="矩形 10"/>
          <p:cNvSpPr>
            <a:spLocks noChangeArrowheads="1"/>
          </p:cNvSpPr>
          <p:nvPr/>
        </p:nvSpPr>
        <p:spPr bwMode="auto">
          <a:xfrm>
            <a:off x="2051250" y="261938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65" name="矩形 11"/>
          <p:cNvSpPr>
            <a:spLocks noChangeArrowheads="1"/>
          </p:cNvSpPr>
          <p:nvPr/>
        </p:nvSpPr>
        <p:spPr bwMode="auto">
          <a:xfrm>
            <a:off x="2483050" y="261938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66" name="矩形 12"/>
          <p:cNvSpPr>
            <a:spLocks noChangeArrowheads="1"/>
          </p:cNvSpPr>
          <p:nvPr/>
        </p:nvSpPr>
        <p:spPr bwMode="auto">
          <a:xfrm>
            <a:off x="2914850" y="261938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67" name="矩形 13"/>
          <p:cNvSpPr>
            <a:spLocks noChangeArrowheads="1"/>
          </p:cNvSpPr>
          <p:nvPr/>
        </p:nvSpPr>
        <p:spPr bwMode="auto">
          <a:xfrm>
            <a:off x="5073850" y="261938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68" name="矩形 13"/>
          <p:cNvSpPr>
            <a:spLocks noChangeArrowheads="1"/>
          </p:cNvSpPr>
          <p:nvPr/>
        </p:nvSpPr>
        <p:spPr bwMode="auto">
          <a:xfrm>
            <a:off x="5505650" y="261938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69" name="矩形 15"/>
          <p:cNvSpPr>
            <a:spLocks noChangeArrowheads="1"/>
          </p:cNvSpPr>
          <p:nvPr/>
        </p:nvSpPr>
        <p:spPr bwMode="auto">
          <a:xfrm>
            <a:off x="5937450" y="2619386"/>
            <a:ext cx="433387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70" name="矩形 16"/>
          <p:cNvSpPr>
            <a:spLocks noChangeArrowheads="1"/>
          </p:cNvSpPr>
          <p:nvPr/>
        </p:nvSpPr>
        <p:spPr bwMode="auto">
          <a:xfrm>
            <a:off x="6370837" y="261938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71" name="矩形 17"/>
          <p:cNvSpPr>
            <a:spLocks noChangeArrowheads="1"/>
          </p:cNvSpPr>
          <p:nvPr/>
        </p:nvSpPr>
        <p:spPr bwMode="auto">
          <a:xfrm>
            <a:off x="6802637" y="2619386"/>
            <a:ext cx="431800" cy="4318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72" name="矩形 18"/>
          <p:cNvSpPr>
            <a:spLocks noChangeArrowheads="1"/>
          </p:cNvSpPr>
          <p:nvPr/>
        </p:nvSpPr>
        <p:spPr bwMode="auto">
          <a:xfrm>
            <a:off x="7234437" y="261938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73" name="矩形 19"/>
          <p:cNvSpPr>
            <a:spLocks noChangeArrowheads="1"/>
          </p:cNvSpPr>
          <p:nvPr/>
        </p:nvSpPr>
        <p:spPr bwMode="auto">
          <a:xfrm>
            <a:off x="7666237" y="2619386"/>
            <a:ext cx="431800" cy="431800"/>
          </a:xfrm>
          <a:prstGeom prst="rect">
            <a:avLst/>
          </a:prstGeom>
          <a:solidFill>
            <a:srgbClr val="008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74" name="矩形 20"/>
          <p:cNvSpPr>
            <a:spLocks noChangeArrowheads="1"/>
          </p:cNvSpPr>
          <p:nvPr/>
        </p:nvSpPr>
        <p:spPr bwMode="auto">
          <a:xfrm>
            <a:off x="8098037" y="2619386"/>
            <a:ext cx="431800" cy="431800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75" name="文本框 21"/>
          <p:cNvSpPr txBox="1">
            <a:spLocks noChangeArrowheads="1"/>
          </p:cNvSpPr>
          <p:nvPr/>
        </p:nvSpPr>
        <p:spPr bwMode="auto">
          <a:xfrm>
            <a:off x="754262" y="2573349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T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96276" name="文本框 22"/>
          <p:cNvSpPr txBox="1">
            <a:spLocks noChangeArrowheads="1"/>
          </p:cNvSpPr>
          <p:nvPr/>
        </p:nvSpPr>
        <p:spPr bwMode="auto">
          <a:xfrm>
            <a:off x="752675" y="3346461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Comic Sans MS" panose="030F0702030302020204" pitchFamily="66" charset="0"/>
              </a:rPr>
              <a:t>P</a:t>
            </a:r>
            <a:endParaRPr lang="zh-CN" altLang="en-US" sz="28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96277" name="矩形 26"/>
          <p:cNvSpPr>
            <a:spLocks noChangeArrowheads="1"/>
          </p:cNvSpPr>
          <p:nvPr/>
        </p:nvSpPr>
        <p:spPr bwMode="auto">
          <a:xfrm>
            <a:off x="6786762" y="3392499"/>
            <a:ext cx="431800" cy="4318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78" name="矩形 29"/>
          <p:cNvSpPr>
            <a:spLocks noChangeArrowheads="1"/>
          </p:cNvSpPr>
          <p:nvPr/>
        </p:nvSpPr>
        <p:spPr bwMode="auto">
          <a:xfrm>
            <a:off x="7218562" y="3392499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650362" y="3392499"/>
            <a:ext cx="43180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6280" name="矩形 31"/>
          <p:cNvSpPr>
            <a:spLocks noChangeArrowheads="1"/>
          </p:cNvSpPr>
          <p:nvPr/>
        </p:nvSpPr>
        <p:spPr bwMode="auto">
          <a:xfrm>
            <a:off x="8082162" y="3392499"/>
            <a:ext cx="431800" cy="431800"/>
          </a:xfrm>
          <a:prstGeom prst="rect">
            <a:avLst/>
          </a:prstGeom>
          <a:solidFill>
            <a:srgbClr val="CC00CC"/>
          </a:solidFill>
          <a:ln w="12700" algn="ctr">
            <a:solidFill>
              <a:srgbClr val="B2B2B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lang="zh-CN" altLang="en-US" sz="2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29321"/>
              </p:ext>
            </p:extLst>
          </p:nvPr>
        </p:nvGraphicFramePr>
        <p:xfrm>
          <a:off x="1117800" y="4949836"/>
          <a:ext cx="7486648" cy="12461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81596"/>
                <a:gridCol w="886436"/>
                <a:gridCol w="886436"/>
                <a:gridCol w="886436"/>
                <a:gridCol w="886436"/>
                <a:gridCol w="886436"/>
                <a:gridCol w="886436"/>
                <a:gridCol w="886436"/>
              </a:tblGrid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</a:tr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pre[</a:t>
                      </a:r>
                      <a:r>
                        <a:rPr lang="en-US" altLang="zh-CN" sz="320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]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7" marB="45737" anchor="ctr"/>
                </a:tc>
              </a:tr>
            </a:tbl>
          </a:graphicData>
        </a:graphic>
      </p:graphicFrame>
      <p:sp>
        <p:nvSpPr>
          <p:cNvPr id="96303" name="文本框 2"/>
          <p:cNvSpPr txBox="1">
            <a:spLocks noChangeArrowheads="1"/>
          </p:cNvSpPr>
          <p:nvPr/>
        </p:nvSpPr>
        <p:spPr bwMode="auto">
          <a:xfrm>
            <a:off x="4242000" y="4165611"/>
            <a:ext cx="403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Comic Sans MS" panose="030F0702030302020204" pitchFamily="66" charset="0"/>
              </a:rPr>
              <a:t>7</a:t>
            </a:r>
            <a:endParaRPr lang="zh-CN" altLang="en-US" sz="2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79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99988" y="1844377"/>
            <a:ext cx="8064500" cy="4752975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dirty="0" smtClean="0"/>
              <a:t>KNUTH-MORRIS-PRATT(T,P)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while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&gt; 0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T[j+1] </a:t>
            </a:r>
            <a:r>
              <a:rPr lang="zh-CN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P[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zh-CN" alt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pre[j]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T[j+1] = P[</a:t>
            </a:r>
            <a:r>
              <a:rPr lang="en-US" altLang="zh-CN" sz="2800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zh-CN" alt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j = m </a:t>
            </a:r>
            <a:r>
              <a:rPr lang="en-US" altLang="zh-CN" sz="2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altLang="zh-CN" sz="2800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en-US" altLang="zh-C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print </a:t>
            </a:r>
            <a:r>
              <a:rPr lang="en-US" altLang="zh-CN" sz="2800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j </a:t>
            </a:r>
            <a:r>
              <a:rPr lang="zh-CN" alt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pre[j]</a:t>
            </a:r>
          </a:p>
          <a:p>
            <a:pPr marL="514350" indent="-514350">
              <a:buFontTx/>
              <a:buAutoNum type="arabicPeriod"/>
              <a:defRPr/>
            </a:pPr>
            <a:endParaRPr lang="en-US" altLang="zh-CN" sz="2800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  <a:defRPr/>
            </a:pPr>
            <a:endParaRPr lang="en-US" altLang="zh-CN" sz="2800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  <a:defRPr/>
            </a:pPr>
            <a:endParaRPr lang="en-US" altLang="zh-CN" sz="2800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  <a:defRPr/>
            </a:pPr>
            <a:endParaRPr lang="en-US" altLang="zh-CN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  <a:defRPr/>
            </a:pPr>
            <a:endParaRPr lang="en-US" altLang="zh-CN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202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99988" y="1916385"/>
            <a:ext cx="8064500" cy="4752975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dirty="0" smtClean="0"/>
              <a:t>GET-PRE(P)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pre[1] </a:t>
            </a:r>
            <a:r>
              <a:rPr lang="zh-CN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while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&gt; 0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P[j+1] </a:t>
            </a:r>
            <a:r>
              <a:rPr lang="zh-CN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P[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zh-CN" alt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pre[j]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T[j+1] = P[</a:t>
            </a:r>
            <a:r>
              <a:rPr lang="en-US" altLang="zh-CN" sz="2800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zh-CN" alt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pre[</a:t>
            </a:r>
            <a:r>
              <a:rPr lang="en-US" altLang="zh-CN" sz="2800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800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800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  <a:defRPr/>
            </a:pPr>
            <a:endParaRPr lang="en-US" altLang="zh-CN" sz="2800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  <a:defRPr/>
            </a:pPr>
            <a:endParaRPr lang="en-US" altLang="zh-CN" sz="2800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  <a:defRPr/>
            </a:pPr>
            <a:endParaRPr lang="en-US" altLang="zh-CN" sz="2800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  <a:defRPr/>
            </a:pPr>
            <a:endParaRPr lang="en-US" altLang="zh-CN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  <a:defRPr/>
            </a:pPr>
            <a:endParaRPr lang="en-US" altLang="zh-CN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349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>
          <a:xfrm>
            <a:off x="853667" y="1844824"/>
            <a:ext cx="5184360" cy="633240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求字符串中的循环节</a:t>
            </a:r>
          </a:p>
        </p:txBody>
      </p:sp>
      <p:sp>
        <p:nvSpPr>
          <p:cNvPr id="101379" name="内容占位符 1"/>
          <p:cNvSpPr>
            <a:spLocks noGrp="1"/>
          </p:cNvSpPr>
          <p:nvPr>
            <p:ph idx="4294967295"/>
          </p:nvPr>
        </p:nvSpPr>
        <p:spPr>
          <a:xfrm>
            <a:off x="827980" y="2636465"/>
            <a:ext cx="8064500" cy="47529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任何一个字符串</a:t>
            </a:r>
            <a:r>
              <a:rPr lang="en-US" altLang="zh-CN" smtClean="0">
                <a:latin typeface="Comic Sans MS" panose="030F0702030302020204" pitchFamily="66" charset="0"/>
              </a:rPr>
              <a:t>T</a:t>
            </a:r>
            <a:r>
              <a:rPr lang="zh-CN" altLang="en-US" smtClean="0">
                <a:latin typeface="Comic Sans MS" panose="030F0702030302020204" pitchFamily="66" charset="0"/>
              </a:rPr>
              <a:t>都能由</a:t>
            </a:r>
            <a:r>
              <a:rPr lang="zh-CN" altLang="en-US" smtClean="0"/>
              <a:t>另一个字符串</a:t>
            </a:r>
            <a:r>
              <a:rPr lang="en-US" altLang="zh-CN" smtClean="0">
                <a:latin typeface="Comic Sans MS" panose="030F0702030302020204" pitchFamily="66" charset="0"/>
              </a:rPr>
              <a:t>P</a:t>
            </a:r>
            <a:r>
              <a:rPr lang="zh-CN" altLang="en-US" smtClean="0"/>
              <a:t>循环拼接而成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r>
              <a:rPr lang="en-US" altLang="zh-CN" smtClean="0">
                <a:latin typeface="Comic Sans MS" panose="030F0702030302020204" pitchFamily="66" charset="0"/>
              </a:rPr>
              <a:t>T</a:t>
            </a:r>
            <a:r>
              <a:rPr lang="zh-CN" altLang="en-US" smtClean="0"/>
              <a:t>为</a:t>
            </a:r>
            <a:r>
              <a:rPr lang="en-US" altLang="zh-CN" smtClean="0">
                <a:solidFill>
                  <a:srgbClr val="FF0000"/>
                </a:solidFill>
                <a:latin typeface="Comic Sans MS" panose="030F0702030302020204" pitchFamily="66" charset="0"/>
              </a:rPr>
              <a:t>abababab</a:t>
            </a:r>
            <a:r>
              <a:rPr lang="zh-CN" altLang="en-US" smtClean="0">
                <a:latin typeface="Comic Sans MS" panose="030F0702030302020204" pitchFamily="66" charset="0"/>
              </a:rPr>
              <a:t>，</a:t>
            </a:r>
            <a:r>
              <a:rPr lang="en-US" altLang="zh-CN" smtClean="0">
                <a:latin typeface="Comic Sans MS" panose="030F0702030302020204" pitchFamily="66" charset="0"/>
              </a:rPr>
              <a:t>P</a:t>
            </a:r>
            <a:r>
              <a:rPr lang="zh-CN" altLang="en-US" smtClean="0"/>
              <a:t>为</a:t>
            </a:r>
            <a:r>
              <a:rPr lang="en-US" altLang="zh-CN" smtClean="0">
                <a:solidFill>
                  <a:srgbClr val="FF0000"/>
                </a:solidFill>
                <a:latin typeface="Comic Sans MS" panose="030F0702030302020204" pitchFamily="66" charset="0"/>
              </a:rPr>
              <a:t>ab</a:t>
            </a:r>
          </a:p>
          <a:p>
            <a:r>
              <a:rPr lang="zh-CN" altLang="en-US" smtClean="0">
                <a:latin typeface="Comic Sans MS" panose="030F0702030302020204" pitchFamily="66" charset="0"/>
              </a:rPr>
              <a:t>或者：</a:t>
            </a:r>
            <a:r>
              <a:rPr lang="en-US" altLang="zh-CN" smtClean="0">
                <a:latin typeface="Comic Sans MS" panose="030F0702030302020204" pitchFamily="66" charset="0"/>
              </a:rPr>
              <a:t>T</a:t>
            </a:r>
            <a:r>
              <a:rPr lang="zh-CN" altLang="en-US" smtClean="0"/>
              <a:t>为</a:t>
            </a:r>
            <a:r>
              <a:rPr lang="en-US" altLang="zh-CN" smtClean="0">
                <a:solidFill>
                  <a:srgbClr val="FF0000"/>
                </a:solidFill>
                <a:latin typeface="Comic Sans MS" panose="030F0702030302020204" pitchFamily="66" charset="0"/>
              </a:rPr>
              <a:t>abcd</a:t>
            </a:r>
            <a:r>
              <a:rPr lang="zh-CN" altLang="en-US" smtClean="0">
                <a:solidFill>
                  <a:srgbClr val="FF0000"/>
                </a:solidFill>
                <a:latin typeface="Comic Sans MS" panose="030F0702030302020204" pitchFamily="66" charset="0"/>
              </a:rPr>
              <a:t>，</a:t>
            </a:r>
            <a:r>
              <a:rPr lang="en-US" altLang="zh-CN" smtClean="0">
                <a:latin typeface="Comic Sans MS" panose="030F0702030302020204" pitchFamily="66" charset="0"/>
              </a:rPr>
              <a:t>P</a:t>
            </a:r>
            <a:r>
              <a:rPr lang="zh-CN" altLang="en-US" smtClean="0"/>
              <a:t>为</a:t>
            </a:r>
            <a:r>
              <a:rPr lang="en-US" altLang="zh-CN" smtClean="0">
                <a:solidFill>
                  <a:srgbClr val="FF0000"/>
                </a:solidFill>
                <a:latin typeface="Comic Sans MS" panose="030F0702030302020204" pitchFamily="66" charset="0"/>
              </a:rPr>
              <a:t>abcd</a:t>
            </a:r>
          </a:p>
          <a:p>
            <a:r>
              <a:rPr lang="zh-CN" altLang="en-US" smtClean="0"/>
              <a:t>问题：现在给你一个字符串</a:t>
            </a:r>
            <a:r>
              <a:rPr lang="en-US" altLang="zh-CN" smtClean="0">
                <a:latin typeface="Comic Sans MS" panose="030F0702030302020204" pitchFamily="66" charset="0"/>
              </a:rPr>
              <a:t>T</a:t>
            </a:r>
            <a:r>
              <a:rPr lang="zh-CN" altLang="en-US" smtClean="0"/>
              <a:t>，找出最短的</a:t>
            </a:r>
            <a:r>
              <a:rPr lang="en-US" altLang="zh-CN" smtClean="0">
                <a:latin typeface="Comic Sans MS" panose="030F0702030302020204" pitchFamily="66" charset="0"/>
              </a:rPr>
              <a:t>P</a:t>
            </a:r>
          </a:p>
          <a:p>
            <a:endParaRPr lang="en-US" altLang="zh-CN" smtClean="0"/>
          </a:p>
        </p:txBody>
      </p:sp>
      <p:sp>
        <p:nvSpPr>
          <p:cNvPr id="4" name="矩形 3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749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http://h.hiphotos.baidu.com/baike/c0%3Dbaike116%2C5%2C5%2C116%2C38/sign=5f83cf148518367ab984778f4f1ae0b1/f3d3572c11dfa9ec65c1542a61d0f703918fc1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8964488" cy="605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1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6331419" cy="37308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53667" y="1844824"/>
            <a:ext cx="5184360" cy="633240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求字符串中的循环节</a:t>
            </a:r>
          </a:p>
        </p:txBody>
      </p:sp>
      <p:sp>
        <p:nvSpPr>
          <p:cNvPr id="9" name="矩形 8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759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内容占位符 2"/>
          <p:cNvSpPr>
            <a:spLocks noGrp="1"/>
          </p:cNvSpPr>
          <p:nvPr>
            <p:ph idx="4294967295"/>
          </p:nvPr>
        </p:nvSpPr>
        <p:spPr>
          <a:xfrm>
            <a:off x="971600" y="2708920"/>
            <a:ext cx="8064500" cy="4752975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/>
              <a:t>若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latin typeface="Comic Sans MS" panose="030F0702030302020204" pitchFamily="66" charset="0"/>
              </a:rPr>
              <a:t>len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mod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 ( </a:t>
            </a:r>
            <a:r>
              <a:rPr lang="en-US" altLang="zh-CN" sz="2000" dirty="0" err="1" smtClean="0">
                <a:latin typeface="Comic Sans MS" panose="030F0702030302020204" pitchFamily="66" charset="0"/>
              </a:rPr>
              <a:t>len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 – pre[</a:t>
            </a:r>
            <a:r>
              <a:rPr lang="en-US" altLang="zh-CN" sz="2000" dirty="0" err="1" smtClean="0">
                <a:latin typeface="Comic Sans MS" panose="030F0702030302020204" pitchFamily="66" charset="0"/>
              </a:rPr>
              <a:t>len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] ) 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≠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</a:p>
          <a:p>
            <a:r>
              <a:rPr lang="zh-CN" altLang="en-US" sz="2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也就是说</a:t>
            </a:r>
            <a:r>
              <a:rPr lang="en-US" altLang="zh-CN" sz="2000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len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不能</a:t>
            </a:r>
            <a:r>
              <a:rPr lang="zh-CN" altLang="en-US" sz="2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被</a:t>
            </a:r>
            <a:r>
              <a:rPr lang="en-US" altLang="zh-CN" sz="2000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len</a:t>
            </a:r>
            <a:r>
              <a:rPr lang="en-US" altLang="zh-CN" sz="2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-pre[</a:t>
            </a:r>
            <a:r>
              <a:rPr lang="en-US" altLang="zh-CN" sz="2000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len</a:t>
            </a:r>
            <a:r>
              <a:rPr lang="en-US" altLang="zh-CN" sz="2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]</a:t>
            </a:r>
            <a:r>
              <a:rPr lang="zh-CN" altLang="en-US" sz="2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整除</a:t>
            </a:r>
            <a:endParaRPr lang="en-US" altLang="zh-CN" sz="2000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则循环节的循环次数为</a:t>
            </a:r>
            <a:r>
              <a:rPr lang="en-US" altLang="zh-CN" sz="20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1</a:t>
            </a:r>
          </a:p>
          <a:p>
            <a:r>
              <a:rPr lang="zh-CN" altLang="en-US" sz="2000" dirty="0" smtClean="0">
                <a:solidFill>
                  <a:srgbClr val="00B050"/>
                </a:solidFill>
              </a:rPr>
              <a:t>也就是说，</a:t>
            </a:r>
            <a:r>
              <a:rPr lang="en-US" altLang="zh-CN" sz="2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T</a:t>
            </a:r>
            <a:r>
              <a:rPr lang="zh-CN" altLang="en-US" sz="2000" dirty="0" smtClean="0">
                <a:solidFill>
                  <a:srgbClr val="00B050"/>
                </a:solidFill>
              </a:rPr>
              <a:t>字符串就是</a:t>
            </a:r>
            <a:r>
              <a:rPr lang="en-US" altLang="zh-CN" sz="2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P</a:t>
            </a:r>
            <a:r>
              <a:rPr lang="zh-CN" altLang="en-US" sz="2000" dirty="0" smtClean="0">
                <a:solidFill>
                  <a:srgbClr val="00B050"/>
                </a:solidFill>
              </a:rPr>
              <a:t>字符串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144963"/>
            <a:ext cx="1884362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276600" y="4935538"/>
            <a:ext cx="3876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99"/>
              </a:buClr>
              <a:buChar char="•"/>
              <a:defRPr sz="360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800080"/>
                </a:solidFill>
              </a:rPr>
              <a:t>这又是为什么呢？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53667" y="1844824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altLang="en-US" sz="2400" b="1" kern="0" smtClean="0">
                <a:solidFill>
                  <a:schemeClr val="bg2">
                    <a:lumMod val="50000"/>
                  </a:schemeClr>
                </a:solidFill>
              </a:rPr>
              <a:t>求字符串中的循环节</a:t>
            </a:r>
            <a:endParaRPr lang="zh-CN" altLang="en-US" sz="2400" b="1" kern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5736" y="476672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852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3059832" y="2769003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Extend KMP</a:t>
            </a:r>
            <a:endParaRPr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3923928" y="3717032"/>
            <a:ext cx="4536504" cy="369332"/>
          </a:xfrm>
          <a:prstGeom prst="rect">
            <a:avLst/>
          </a:prstGeom>
          <a:noFill/>
          <a:extLst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kern="0" dirty="0" smtClean="0"/>
              <a:t>(</a:t>
            </a:r>
            <a:r>
              <a:rPr lang="zh-CN" altLang="en-US" sz="2400" kern="0" dirty="0" smtClean="0"/>
              <a:t>自学内容</a:t>
            </a:r>
            <a:r>
              <a:rPr lang="en-US" altLang="zh-CN" sz="2400" kern="0" dirty="0" smtClean="0"/>
              <a:t>)</a:t>
            </a:r>
            <a:endParaRPr lang="zh-CN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568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3059832" y="2769003"/>
            <a:ext cx="1656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err="1"/>
              <a:t>t</a:t>
            </a:r>
            <a:r>
              <a:rPr lang="en-US" altLang="zh-CN" sz="4800" dirty="0" err="1" smtClean="0"/>
              <a:t>rie</a:t>
            </a:r>
            <a:r>
              <a:rPr lang="zh-CN" altLang="en-US" sz="4800" dirty="0" smtClean="0"/>
              <a:t>树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437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sz="3200"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5" name="矩形 4"/>
          <p:cNvSpPr/>
          <p:nvPr/>
        </p:nvSpPr>
        <p:spPr>
          <a:xfrm>
            <a:off x="1043608" y="2708920"/>
            <a:ext cx="76428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 </a:t>
            </a:r>
            <a:r>
              <a:rPr lang="en-US" altLang="zh-CN" sz="4000" dirty="0" smtClean="0"/>
              <a:t>    </a:t>
            </a:r>
            <a:r>
              <a:rPr lang="zh-CN" altLang="en-US" sz="4000" dirty="0" smtClean="0">
                <a:latin typeface="+mn-ea"/>
              </a:rPr>
              <a:t>试想</a:t>
            </a:r>
            <a:r>
              <a:rPr lang="zh-CN" altLang="en-US" sz="4000" dirty="0">
                <a:latin typeface="+mn-ea"/>
              </a:rPr>
              <a:t>，如果有一大坨单词需要</a:t>
            </a:r>
            <a:r>
              <a:rPr lang="zh-CN" altLang="en-US" sz="4000" dirty="0" smtClean="0">
                <a:latin typeface="+mn-ea"/>
              </a:rPr>
              <a:t>存储并用于以后的查找，</a:t>
            </a:r>
            <a:r>
              <a:rPr lang="zh-CN" altLang="en-US" sz="4000" dirty="0">
                <a:latin typeface="+mn-ea"/>
              </a:rPr>
              <a:t>需要用什么数据结构去</a:t>
            </a:r>
            <a:r>
              <a:rPr lang="zh-CN" altLang="en-US" sz="4000" dirty="0" smtClean="0">
                <a:latin typeface="+mn-ea"/>
              </a:rPr>
              <a:t>存储并执行查找操作</a:t>
            </a:r>
            <a:r>
              <a:rPr lang="en-US" altLang="zh-CN" sz="4000" dirty="0" smtClean="0">
                <a:latin typeface="+mn-ea"/>
              </a:rPr>
              <a:t>?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2195736" y="476672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trie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92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sz="3200"/>
          </a:p>
        </p:txBody>
      </p:sp>
      <p:sp>
        <p:nvSpPr>
          <p:cNvPr id="4" name="矩形 3"/>
          <p:cNvSpPr/>
          <p:nvPr/>
        </p:nvSpPr>
        <p:spPr>
          <a:xfrm>
            <a:off x="971420" y="1929021"/>
            <a:ext cx="72007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n-ea"/>
              </a:rPr>
              <a:t>二</a:t>
            </a:r>
            <a:r>
              <a:rPr lang="zh-CN" altLang="en-US" sz="3200" dirty="0" smtClean="0">
                <a:latin typeface="+mn-ea"/>
              </a:rPr>
              <a:t>维字符数组</a:t>
            </a:r>
            <a:r>
              <a:rPr lang="zh-CN" altLang="en-US" sz="3200" dirty="0">
                <a:latin typeface="+mn-ea"/>
              </a:rPr>
              <a:t>，或者字符串数组</a:t>
            </a:r>
            <a:r>
              <a:rPr lang="en-US" altLang="zh-CN" sz="3200" dirty="0">
                <a:latin typeface="+mn-ea"/>
              </a:rPr>
              <a:t>:     	char[MAXN][MAXN], </a:t>
            </a:r>
          </a:p>
          <a:p>
            <a:r>
              <a:rPr lang="en-US" altLang="zh-CN" sz="3200" dirty="0">
                <a:latin typeface="+mn-ea"/>
              </a:rPr>
              <a:t>	string[MAXN</a:t>
            </a:r>
            <a:r>
              <a:rPr lang="en-US" altLang="zh-CN" sz="3200" dirty="0" smtClean="0">
                <a:latin typeface="+mn-ea"/>
              </a:rPr>
              <a:t>]</a:t>
            </a:r>
          </a:p>
          <a:p>
            <a:r>
              <a:rPr lang="zh-CN" altLang="en-US" sz="3200" dirty="0" smtClean="0">
                <a:latin typeface="+mn-ea"/>
              </a:rPr>
              <a:t>优点：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dirty="0" smtClean="0">
                <a:latin typeface="+mn-ea"/>
              </a:rPr>
              <a:t>方便，好用。</a:t>
            </a:r>
            <a:endParaRPr lang="en-US" altLang="zh-CN" sz="3200" dirty="0" smtClean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如果还没学数组的话，请给我一个贴链接的机会</a:t>
            </a:r>
            <a:endParaRPr lang="en-US" altLang="zh-CN" sz="3200" dirty="0" smtClean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http://baike.baidu.com/view/209670.htm?fr=aladdin</a:t>
            </a:r>
            <a:endParaRPr lang="zh-CN" altLang="en-US" sz="32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476672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trie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92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708790" y="1964353"/>
            <a:ext cx="7128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</a:t>
            </a:r>
            <a:r>
              <a:rPr lang="zh-CN" altLang="en-US" sz="2400" dirty="0" smtClean="0"/>
              <a:t>那如果这坨单词中都是形如 </a:t>
            </a:r>
            <a:r>
              <a:rPr lang="en-US" altLang="zh-CN" sz="2400" dirty="0" err="1" smtClean="0"/>
              <a:t>ab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abb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abbb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abbbb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abbbbb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abbbbb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abbbbbb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abbbbbbb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abbbbbbbb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abbbbbbbb</a:t>
            </a:r>
            <a:r>
              <a:rPr lang="en-US" altLang="zh-CN" sz="2400" dirty="0" smtClean="0"/>
              <a:t>, a+</a:t>
            </a:r>
            <a:r>
              <a:rPr lang="zh-CN" altLang="en-US" sz="2400" dirty="0" smtClean="0"/>
              <a:t>无数个</a:t>
            </a:r>
            <a:r>
              <a:rPr lang="en-US" altLang="zh-CN" sz="2400" dirty="0" smtClean="0"/>
              <a:t>b…. …..</a:t>
            </a:r>
          </a:p>
          <a:p>
            <a:r>
              <a:rPr lang="zh-CN" altLang="en-US" sz="2400" dirty="0" smtClean="0"/>
              <a:t>的单词的话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也就是</a:t>
            </a:r>
            <a:r>
              <a:rPr lang="zh-CN" altLang="en-US" sz="2400" dirty="0"/>
              <a:t>这</a:t>
            </a:r>
            <a:r>
              <a:rPr lang="zh-CN" altLang="en-US" sz="2400" dirty="0" smtClean="0"/>
              <a:t>坨单词中互相有各种公共</a:t>
            </a:r>
            <a:r>
              <a:rPr lang="zh-CN" altLang="en-US" sz="2400" dirty="0"/>
              <a:t>前缀（实际上是肯定会有的，即使不是这么奇葩的数据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会导致这个二维数组又存储了一大坨相同的字符串，而如果让你查找</a:t>
            </a:r>
            <a:r>
              <a:rPr lang="en-US" altLang="zh-CN" sz="2400" dirty="0" err="1" smtClean="0"/>
              <a:t>abbbbbbbb</a:t>
            </a:r>
            <a:r>
              <a:rPr lang="zh-CN" altLang="en-US" sz="2400" dirty="0" smtClean="0"/>
              <a:t>是否在这坨单词中呢（</a:t>
            </a:r>
            <a:r>
              <a:rPr lang="en-US" altLang="zh-CN" sz="2400" dirty="0" smtClean="0"/>
              <a:t>O(n^2)</a:t>
            </a:r>
            <a:r>
              <a:rPr lang="zh-CN" altLang="en-US" sz="2400" dirty="0" smtClean="0"/>
              <a:t>一个一个匹配？）。</a:t>
            </a:r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如果可以利用 </a:t>
            </a:r>
            <a:r>
              <a:rPr lang="en-US" altLang="zh-CN" sz="2400" dirty="0" err="1" smtClean="0"/>
              <a:t>str</a:t>
            </a:r>
            <a:r>
              <a:rPr lang="en-US" altLang="zh-CN" sz="2400" dirty="0" smtClean="0"/>
              <a:t>[2] = </a:t>
            </a:r>
            <a:r>
              <a:rPr lang="zh-CN" altLang="en-US" sz="2400" dirty="0" smtClean="0"/>
              <a:t>*</a:t>
            </a:r>
            <a:r>
              <a:rPr lang="en-US" altLang="zh-CN" sz="2400" dirty="0" err="1" smtClean="0"/>
              <a:t>str</a:t>
            </a:r>
            <a:r>
              <a:rPr lang="en-US" altLang="zh-CN" sz="2400" dirty="0" smtClean="0"/>
              <a:t>[1] + ‘</a:t>
            </a:r>
            <a:r>
              <a:rPr lang="en-US" altLang="zh-CN" sz="2400" dirty="0"/>
              <a:t>b</a:t>
            </a:r>
            <a:r>
              <a:rPr lang="en-US" altLang="zh-CN" sz="2400" dirty="0" smtClean="0"/>
              <a:t>’ </a:t>
            </a:r>
            <a:r>
              <a:rPr lang="zh-CN" altLang="en-US" sz="2400" dirty="0" smtClean="0"/>
              <a:t>的存储方式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（有点像</a:t>
            </a:r>
            <a:r>
              <a:rPr lang="en-US" altLang="zh-CN" sz="2400" dirty="0" err="1" smtClean="0"/>
              <a:t>dp</a:t>
            </a:r>
            <a:r>
              <a:rPr lang="zh-CN" altLang="en-US" sz="2400" dirty="0" smtClean="0"/>
              <a:t>的思想）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这样不仅空间复杂度小了，查找的时间复杂度也小了。</a:t>
            </a:r>
            <a:endParaRPr lang="en-US" altLang="zh-CN" sz="2400" dirty="0" smtClean="0"/>
          </a:p>
          <a:p>
            <a:r>
              <a:rPr lang="en-US" altLang="zh-CN" sz="2400" dirty="0" smtClean="0"/>
              <a:t>      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195736" y="476672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trie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00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79640" y="2564904"/>
            <a:ext cx="7416360" cy="2880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4000" b="1" dirty="0" smtClean="0"/>
              <a:t>      </a:t>
            </a:r>
            <a:r>
              <a:rPr lang="zh-CN" altLang="en-US" sz="4000" b="1" dirty="0" smtClean="0"/>
              <a:t>是否有更好的数据结构去存储或者处理这些字符串呢？</a:t>
            </a:r>
            <a:endParaRPr lang="en-US" altLang="zh-CN" sz="4000" b="1" dirty="0" smtClean="0"/>
          </a:p>
          <a:p>
            <a:pPr>
              <a:lnSpc>
                <a:spcPct val="100000"/>
              </a:lnSpc>
            </a:pPr>
            <a:r>
              <a:rPr lang="zh-CN" altLang="en-US" sz="4000" b="1" dirty="0" smtClean="0"/>
              <a:t>（原谅我这么脑残的引出方式）</a:t>
            </a:r>
            <a:endParaRPr sz="4000" b="1" dirty="0"/>
          </a:p>
        </p:txBody>
      </p:sp>
      <p:sp>
        <p:nvSpPr>
          <p:cNvPr id="3" name="矩形 2"/>
          <p:cNvSpPr/>
          <p:nvPr/>
        </p:nvSpPr>
        <p:spPr>
          <a:xfrm>
            <a:off x="2195736" y="476672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trie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3519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2708919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      我们</a:t>
            </a:r>
            <a:r>
              <a:rPr lang="zh-CN" altLang="en-US" sz="2000" b="1" dirty="0"/>
              <a:t>需要将一个确定的单词列表建出一棵单词查找树，满足</a:t>
            </a:r>
          </a:p>
          <a:p>
            <a:r>
              <a:rPr lang="en-US" altLang="zh-CN" sz="2000" b="1" dirty="0"/>
              <a:t>1. </a:t>
            </a:r>
            <a:r>
              <a:rPr lang="zh-CN" altLang="en-US" sz="2000" b="1" dirty="0"/>
              <a:t>根结点不包含字母，除根结点外的每个都仅含一个大写英文</a:t>
            </a:r>
          </a:p>
          <a:p>
            <a:r>
              <a:rPr lang="zh-CN" altLang="en-US" sz="2000" b="1" dirty="0"/>
              <a:t>字母；</a:t>
            </a:r>
          </a:p>
          <a:p>
            <a:r>
              <a:rPr lang="en-US" altLang="zh-CN" sz="2000" b="1" dirty="0"/>
              <a:t>2. </a:t>
            </a:r>
            <a:r>
              <a:rPr lang="zh-CN" altLang="en-US" sz="2000" b="1" dirty="0"/>
              <a:t>从根结点到某一结点，路径上经过的字母依次连起来所</a:t>
            </a:r>
            <a:r>
              <a:rPr lang="zh-CN" altLang="en-US" sz="2000" b="1" dirty="0" smtClean="0"/>
              <a:t>构成的</a:t>
            </a:r>
            <a:r>
              <a:rPr lang="zh-CN" altLang="en-US" sz="2000" b="1" dirty="0"/>
              <a:t>字母序列，称为该结点对应的单词。单词列表中的每个词，都是</a:t>
            </a:r>
          </a:p>
          <a:p>
            <a:r>
              <a:rPr lang="zh-CN" altLang="en-US" sz="2000" b="1" dirty="0"/>
              <a:t>该单词查找树某个结点所对应的单词；</a:t>
            </a:r>
          </a:p>
          <a:p>
            <a:r>
              <a:rPr lang="en-US" altLang="zh-CN" sz="2000" b="1" dirty="0"/>
              <a:t>3. </a:t>
            </a:r>
            <a:r>
              <a:rPr lang="zh-CN" altLang="en-US" sz="2000" b="1" dirty="0"/>
              <a:t>在满足上述条件下，该单词查找树的结点数最少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统计</a:t>
            </a:r>
            <a:r>
              <a:rPr lang="zh-CN" altLang="en-US" sz="2000" b="1" dirty="0"/>
              <a:t>出该单词查找树的结点数目</a:t>
            </a:r>
            <a:r>
              <a:rPr lang="zh-CN" altLang="en-US" sz="2000" b="1" dirty="0" smtClean="0"/>
              <a:t>。 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1043608" y="1844824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题目</a:t>
            </a:r>
            <a:r>
              <a:rPr lang="en-US" altLang="zh-CN" sz="3600" b="1" dirty="0" smtClean="0"/>
              <a:t>: </a:t>
            </a:r>
            <a:r>
              <a:rPr lang="zh-CN" altLang="en-US" sz="3600" b="1" dirty="0" smtClean="0"/>
              <a:t>“单词查找树”</a:t>
            </a:r>
            <a:endParaRPr lang="zh-CN" altLang="en-US" sz="3600" b="1" dirty="0"/>
          </a:p>
        </p:txBody>
      </p:sp>
      <p:sp>
        <p:nvSpPr>
          <p:cNvPr id="6" name="矩形 5"/>
          <p:cNvSpPr/>
          <p:nvPr/>
        </p:nvSpPr>
        <p:spPr>
          <a:xfrm>
            <a:off x="2195736" y="476672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trie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2666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77103"/>
            <a:ext cx="42386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09120"/>
            <a:ext cx="16859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01119"/>
            <a:ext cx="21907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072336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195736" y="476672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trie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631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1295466" y="1763230"/>
            <a:ext cx="5184360" cy="633240"/>
          </a:xfrm>
        </p:spPr>
        <p:txBody>
          <a:bodyPr/>
          <a:lstStyle/>
          <a:p>
            <a:r>
              <a:rPr lang="zh-CN" altLang="en-US" dirty="0" smtClean="0"/>
              <a:t>字符串函数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4294967295"/>
          </p:nvPr>
        </p:nvSpPr>
        <p:spPr>
          <a:xfrm>
            <a:off x="1079500" y="2564904"/>
            <a:ext cx="8064500" cy="47529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smtClean="0">
                <a:latin typeface="Comic Sans MS" panose="030F0702030302020204" pitchFamily="66" charset="0"/>
              </a:rPr>
              <a:t>#include &lt;</a:t>
            </a:r>
            <a:r>
              <a:rPr lang="en-US" altLang="zh-CN" sz="2400" dirty="0" err="1" smtClean="0">
                <a:latin typeface="Comic Sans MS" panose="030F0702030302020204" pitchFamily="66" charset="0"/>
              </a:rPr>
              <a:t>string.h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US" altLang="zh-CN" sz="2400" dirty="0" smtClean="0">
                <a:latin typeface="Comic Sans MS" panose="030F0702030302020204" pitchFamily="66" charset="0"/>
              </a:rPr>
              <a:t>#include &lt;</a:t>
            </a:r>
            <a:r>
              <a:rPr lang="en-US" altLang="zh-CN" sz="2400" dirty="0" err="1" smtClean="0">
                <a:latin typeface="Comic Sans MS" panose="030F0702030302020204" pitchFamily="66" charset="0"/>
              </a:rPr>
              <a:t>cstring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US" altLang="zh-CN" sz="2400" dirty="0" smtClean="0">
                <a:latin typeface="Comic Sans MS" panose="030F0702030302020204" pitchFamily="66" charset="0"/>
              </a:rPr>
              <a:t>using namespace </a:t>
            </a:r>
            <a:r>
              <a:rPr lang="en-US" altLang="zh-CN" sz="2400" dirty="0" err="1" smtClean="0">
                <a:latin typeface="Comic Sans MS" panose="030F0702030302020204" pitchFamily="66" charset="0"/>
              </a:rPr>
              <a:t>std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2400" dirty="0" smtClean="0">
                <a:latin typeface="Comic Sans MS" panose="030F0702030302020204" pitchFamily="66" charset="0"/>
              </a:rPr>
              <a:t>gets(s);           </a:t>
            </a:r>
            <a:r>
              <a:rPr lang="en-US" altLang="zh-CN" sz="2400" dirty="0" err="1" smtClean="0">
                <a:latin typeface="Comic Sans MS" panose="030F0702030302020204" pitchFamily="66" charset="0"/>
              </a:rPr>
              <a:t>scanf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(“%</a:t>
            </a:r>
            <a:r>
              <a:rPr lang="en-US" altLang="zh-CN" sz="2400" dirty="0" err="1" smtClean="0">
                <a:latin typeface="Comic Sans MS" panose="030F0702030302020204" pitchFamily="66" charset="0"/>
              </a:rPr>
              <a:t>s”,s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);</a:t>
            </a:r>
          </a:p>
          <a:p>
            <a:r>
              <a:rPr lang="en-US" altLang="zh-CN" sz="2400" dirty="0" err="1" smtClean="0">
                <a:latin typeface="Comic Sans MS" panose="030F0702030302020204" pitchFamily="66" charset="0"/>
              </a:rPr>
              <a:t>strlen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(s);</a:t>
            </a:r>
          </a:p>
          <a:p>
            <a:r>
              <a:rPr lang="en-US" altLang="zh-CN" sz="2400" dirty="0" err="1" smtClean="0">
                <a:latin typeface="Comic Sans MS" panose="030F0702030302020204" pitchFamily="66" charset="0"/>
              </a:rPr>
              <a:t>strcmp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(</a:t>
            </a:r>
            <a:r>
              <a:rPr lang="en-US" altLang="zh-CN" sz="2400" dirty="0" err="1" smtClean="0">
                <a:latin typeface="Comic Sans MS" panose="030F0702030302020204" pitchFamily="66" charset="0"/>
              </a:rPr>
              <a:t>a,b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);    </a:t>
            </a:r>
            <a:r>
              <a:rPr lang="en-US" altLang="zh-CN" sz="2400" dirty="0" err="1" smtClean="0">
                <a:latin typeface="Comic Sans MS" panose="030F0702030302020204" pitchFamily="66" charset="0"/>
              </a:rPr>
              <a:t>strcat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(</a:t>
            </a:r>
            <a:r>
              <a:rPr lang="en-US" altLang="zh-CN" sz="2400" dirty="0" err="1" smtClean="0">
                <a:latin typeface="Comic Sans MS" panose="030F0702030302020204" pitchFamily="66" charset="0"/>
              </a:rPr>
              <a:t>a,b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);</a:t>
            </a:r>
          </a:p>
          <a:p>
            <a:r>
              <a:rPr lang="en-US" altLang="zh-CN" sz="2400" dirty="0" err="1" smtClean="0">
                <a:latin typeface="Comic Sans MS" panose="030F0702030302020204" pitchFamily="66" charset="0"/>
              </a:rPr>
              <a:t>strcpy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(</a:t>
            </a:r>
            <a:r>
              <a:rPr lang="en-US" altLang="zh-CN" sz="2400" dirty="0" err="1" smtClean="0">
                <a:latin typeface="Comic Sans MS" panose="030F0702030302020204" pitchFamily="66" charset="0"/>
              </a:rPr>
              <a:t>a,b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);     </a:t>
            </a:r>
            <a:r>
              <a:rPr lang="en-US" altLang="zh-CN" sz="2400" dirty="0" err="1" smtClean="0">
                <a:latin typeface="Comic Sans MS" panose="030F0702030302020204" pitchFamily="66" charset="0"/>
              </a:rPr>
              <a:t>strncpy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(</a:t>
            </a:r>
            <a:r>
              <a:rPr lang="en-US" altLang="zh-CN" sz="2400" dirty="0" err="1" smtClean="0">
                <a:latin typeface="Comic Sans MS" panose="030F0702030302020204" pitchFamily="66" charset="0"/>
              </a:rPr>
              <a:t>a,b,n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);</a:t>
            </a:r>
          </a:p>
        </p:txBody>
      </p:sp>
      <p:sp>
        <p:nvSpPr>
          <p:cNvPr id="6" name="矩形 5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5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780928"/>
            <a:ext cx="2843808" cy="390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47910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195736" y="476672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trie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7398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1600" y="2780928"/>
            <a:ext cx="70965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我会告诉你们其实</a:t>
            </a:r>
            <a:r>
              <a:rPr lang="zh-CN" alt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上面那个</a:t>
            </a:r>
            <a:r>
              <a:rPr lang="zh-CN" alt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就是字典树吗</a:t>
            </a:r>
            <a:r>
              <a:rPr lang="en-US" altLang="zh-CN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……</a:t>
            </a:r>
            <a:r>
              <a:rPr lang="en-US" altLang="zh-CN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…</a:t>
            </a:r>
            <a:endParaRPr lang="zh-CN" alt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476672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trie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77033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6501210" cy="36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195736" y="476672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trie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0834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2" y="2348880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字典</a:t>
            </a:r>
            <a:r>
              <a:rPr lang="zh-CN" altLang="en-US" dirty="0" smtClean="0"/>
              <a:t>树</a:t>
            </a:r>
            <a:r>
              <a:rPr lang="en-US" altLang="zh-CN" dirty="0" smtClean="0"/>
              <a:t>(from </a:t>
            </a:r>
            <a:r>
              <a:rPr lang="en-US" altLang="zh-CN" dirty="0" err="1" smtClean="0"/>
              <a:t>baidu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       又</a:t>
            </a:r>
            <a:r>
              <a:rPr lang="zh-CN" altLang="en-US" dirty="0"/>
              <a:t>称</a:t>
            </a:r>
            <a:r>
              <a:rPr lang="zh-CN" altLang="en-US" b="1" dirty="0"/>
              <a:t>单词查找树</a:t>
            </a:r>
            <a:r>
              <a:rPr lang="zh-CN" altLang="en-US" dirty="0"/>
              <a:t>，</a:t>
            </a:r>
            <a:r>
              <a:rPr lang="en-US" altLang="zh-CN" b="1" dirty="0" err="1">
                <a:hlinkClick r:id="rId2"/>
              </a:rPr>
              <a:t>Trie</a:t>
            </a:r>
            <a:r>
              <a:rPr lang="zh-CN" altLang="en-US" b="1" dirty="0">
                <a:hlinkClick r:id="rId2"/>
              </a:rPr>
              <a:t>树</a:t>
            </a:r>
            <a:r>
              <a:rPr lang="zh-CN" altLang="en-US" dirty="0"/>
              <a:t>，是一种树形结构，是一种哈希树的变种。典型应用是用于统计，排序和保存大量的字符串（但不仅限于字符串），所以经常被搜索引擎系统用于文本词频统计。它的优点是：利用字符串的公共前缀来节约存储空间，最大限度地减少无谓的字符串比较，</a:t>
            </a:r>
            <a:r>
              <a:rPr lang="zh-CN" altLang="en-US" dirty="0">
                <a:solidFill>
                  <a:srgbClr val="FF0000"/>
                </a:solidFill>
              </a:rPr>
              <a:t>查询效率</a:t>
            </a:r>
            <a:r>
              <a:rPr lang="zh-CN" altLang="en-US" dirty="0" smtClean="0">
                <a:solidFill>
                  <a:srgbClr val="FF0000"/>
                </a:solidFill>
              </a:rPr>
              <a:t>比哈希表高</a:t>
            </a:r>
            <a:r>
              <a:rPr lang="en-US" altLang="zh-CN" dirty="0" smtClean="0">
                <a:solidFill>
                  <a:srgbClr val="FF0000"/>
                </a:solidFill>
              </a:rPr>
              <a:t>(?)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4437112"/>
            <a:ext cx="72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字典</a:t>
            </a:r>
            <a:r>
              <a:rPr lang="zh-CN" altLang="en-US" dirty="0"/>
              <a:t>树与字典很相似</a:t>
            </a:r>
            <a:r>
              <a:rPr lang="en-US" altLang="zh-CN" dirty="0"/>
              <a:t>,</a:t>
            </a:r>
            <a:r>
              <a:rPr lang="zh-CN" altLang="en-US" dirty="0"/>
              <a:t>当你要查一个单词是不是在字典树中</a:t>
            </a:r>
            <a:r>
              <a:rPr lang="en-US" altLang="zh-CN" dirty="0"/>
              <a:t>,</a:t>
            </a:r>
            <a:r>
              <a:rPr lang="zh-CN" altLang="en-US" dirty="0"/>
              <a:t>首先看单词的第一个字母是不是在字典的第一层</a:t>
            </a:r>
            <a:r>
              <a:rPr lang="en-US" altLang="zh-CN" dirty="0"/>
              <a:t>,</a:t>
            </a:r>
            <a:r>
              <a:rPr lang="zh-CN" altLang="en-US" dirty="0"/>
              <a:t>如果不在</a:t>
            </a:r>
            <a:r>
              <a:rPr lang="en-US" altLang="zh-CN" dirty="0"/>
              <a:t>,</a:t>
            </a:r>
            <a:r>
              <a:rPr lang="zh-CN" altLang="en-US" dirty="0"/>
              <a:t>说明字典树里没有该单词</a:t>
            </a:r>
            <a:r>
              <a:rPr lang="en-US" altLang="zh-CN" dirty="0"/>
              <a:t>,</a:t>
            </a:r>
            <a:r>
              <a:rPr lang="zh-CN" altLang="en-US" dirty="0"/>
              <a:t>如果在就在该字母的孩子节点里找是不是有单词的第二个字母</a:t>
            </a:r>
            <a:r>
              <a:rPr lang="en-US" altLang="zh-CN" dirty="0"/>
              <a:t>,</a:t>
            </a:r>
            <a:r>
              <a:rPr lang="zh-CN" altLang="en-US" dirty="0"/>
              <a:t>没有说明没有该单词</a:t>
            </a:r>
            <a:r>
              <a:rPr lang="en-US" altLang="zh-CN" dirty="0"/>
              <a:t>,</a:t>
            </a:r>
            <a:r>
              <a:rPr lang="zh-CN" altLang="en-US" dirty="0"/>
              <a:t>有的话用同样的方法继续查找</a:t>
            </a:r>
            <a:r>
              <a:rPr lang="en-US" altLang="zh-CN" dirty="0"/>
              <a:t>.</a:t>
            </a:r>
            <a:r>
              <a:rPr lang="zh-CN" altLang="en-US" dirty="0"/>
              <a:t>字典树不仅可以用来储存字母</a:t>
            </a:r>
            <a:r>
              <a:rPr lang="en-US" altLang="zh-CN" dirty="0"/>
              <a:t>,</a:t>
            </a:r>
            <a:r>
              <a:rPr lang="zh-CN" altLang="en-US" dirty="0"/>
              <a:t>也可以储存数字等其它数据。</a:t>
            </a:r>
          </a:p>
        </p:txBody>
      </p:sp>
      <p:sp>
        <p:nvSpPr>
          <p:cNvPr id="5" name="矩形 4"/>
          <p:cNvSpPr/>
          <p:nvPr/>
        </p:nvSpPr>
        <p:spPr>
          <a:xfrm>
            <a:off x="2195736" y="476672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trie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4406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15" y="2269579"/>
            <a:ext cx="34671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34" y="4004270"/>
            <a:ext cx="68008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802354" y="4956740"/>
            <a:ext cx="21251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这是指针版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1920" y="2413595"/>
            <a:ext cx="21251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这是数组版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8670" y="1687330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数据结构存储形式：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2195736" y="476672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trie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07729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2138" y="1979861"/>
            <a:ext cx="43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建树</a:t>
            </a:r>
            <a:r>
              <a:rPr lang="zh-CN" altLang="en-US" b="1" dirty="0" smtClean="0">
                <a:sym typeface="Wingdings" pitchFamily="2" charset="2"/>
              </a:rPr>
              <a:t>： （把单词一个个往里</a:t>
            </a:r>
            <a:r>
              <a:rPr lang="zh-CN" altLang="en-US" b="1" dirty="0" smtClean="0">
                <a:sym typeface="Wingdings" pitchFamily="2" charset="2"/>
              </a:rPr>
              <a:t>插入就</a:t>
            </a:r>
            <a:r>
              <a:rPr lang="zh-CN" altLang="en-US" b="1" dirty="0" smtClean="0">
                <a:sym typeface="Wingdings" pitchFamily="2" charset="2"/>
              </a:rPr>
              <a:t>行了）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7"/>
            <a:ext cx="51054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93024" y="2932517"/>
            <a:ext cx="2239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强烈建议用数组实现，软件计科的小朋友们想玩指针也行，不过数组实现的时间和空间复杂度都小。而且麻烦，代码长。本人亲身经历，一写挫就是</a:t>
            </a:r>
            <a:r>
              <a:rPr lang="en-US" altLang="zh-CN" dirty="0" smtClean="0"/>
              <a:t>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MLE…..</a:t>
            </a:r>
            <a:r>
              <a:rPr lang="zh-CN" altLang="en-US" dirty="0" smtClean="0"/>
              <a:t>到以后要改</a:t>
            </a:r>
            <a:r>
              <a:rPr lang="en-US" altLang="zh-CN" dirty="0" smtClean="0"/>
              <a:t>AC</a:t>
            </a:r>
            <a:r>
              <a:rPr lang="zh-CN" altLang="en-US" dirty="0" smtClean="0"/>
              <a:t>机的时候更容易改错。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3923928" y="2732462"/>
            <a:ext cx="21251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这是指针版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736" y="476672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trie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1425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591502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499992" y="2521669"/>
            <a:ext cx="21251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这是数组版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364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还是建树</a:t>
            </a:r>
            <a:r>
              <a:rPr lang="zh-CN" altLang="en-US" b="1" dirty="0" smtClean="0">
                <a:sym typeface="Wingdings" pitchFamily="2" charset="2"/>
              </a:rPr>
              <a:t>： 还是一直</a:t>
            </a:r>
            <a:r>
              <a:rPr lang="zh-CN" altLang="en-US" b="1" dirty="0" smtClean="0">
                <a:sym typeface="Wingdings" pitchFamily="2" charset="2"/>
              </a:rPr>
              <a:t>插入单词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195736" y="476672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trie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4504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6179" y="196693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Wingdings" pitchFamily="2" charset="2"/>
              </a:rPr>
              <a:t>查找： （从根往下搜就行，没有就跳出来）</a:t>
            </a:r>
            <a:endParaRPr lang="zh-CN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94" y="2468333"/>
            <a:ext cx="5346838" cy="331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923928" y="2732462"/>
            <a:ext cx="21251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这是指针版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0272" y="3132572"/>
            <a:ext cx="1584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听哥一句劝，指针平时玩玩就行，数组才是王道。。不过最好两个都熟悉熟悉，指针貌似好理解些。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95736" y="476672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trie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5367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0676"/>
            <a:ext cx="4680520" cy="35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877602" y="2521669"/>
            <a:ext cx="21251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这是数组版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187043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Wingdings" pitchFamily="2" charset="2"/>
              </a:rPr>
              <a:t>还是查找：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516216" y="357301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好像字典树就这俩操作。。。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95736" y="476672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trie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5459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7604" y="1840468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/>
              <a:t>最后刷题去吧：</a:t>
            </a:r>
            <a:endParaRPr lang="zh-CN" altLang="en-US" sz="32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3293"/>
            <a:ext cx="222761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076056" y="5006503"/>
            <a:ext cx="3923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浅析字母树在信息学竞赛中的应用</a:t>
            </a:r>
            <a:r>
              <a:rPr lang="en-US" altLang="zh-CN" b="1" dirty="0" smtClean="0"/>
              <a:t>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391652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顺便贴个国家集训队论文。。。。的名字，到时候</a:t>
            </a:r>
            <a:r>
              <a:rPr lang="en-US" altLang="zh-CN" dirty="0" err="1" smtClean="0"/>
              <a:t>pdf</a:t>
            </a:r>
            <a:r>
              <a:rPr lang="zh-CN" altLang="en-US" dirty="0" smtClean="0"/>
              <a:t>一起放知行上吧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95736" y="476672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trie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4979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4536504" cy="42515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40152" y="321297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分析这四种遍历方式的性能</a:t>
            </a:r>
            <a:r>
              <a:rPr lang="en-US" altLang="zh-CN" dirty="0" smtClean="0"/>
              <a:t>(</a:t>
            </a:r>
            <a:r>
              <a:rPr lang="zh-CN" altLang="en-US" dirty="0" smtClean="0"/>
              <a:t>复杂度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4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3059832" y="2769003"/>
            <a:ext cx="2925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err="1"/>
              <a:t>Manacher</a:t>
            </a:r>
            <a:endParaRPr lang="zh-CN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3717381" y="3717032"/>
            <a:ext cx="4536504" cy="369332"/>
          </a:xfrm>
          <a:prstGeom prst="rect">
            <a:avLst/>
          </a:prstGeom>
          <a:noFill/>
          <a:extLst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kern="0" dirty="0" smtClean="0"/>
              <a:t>(</a:t>
            </a:r>
            <a:r>
              <a:rPr lang="zh-CN" altLang="en-US" sz="2400" kern="0" dirty="0" smtClean="0"/>
              <a:t>自学内容</a:t>
            </a:r>
            <a:r>
              <a:rPr lang="en-US" altLang="zh-CN" sz="2400" kern="0" dirty="0" smtClean="0"/>
              <a:t>)</a:t>
            </a:r>
            <a:endParaRPr lang="zh-CN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2034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2636912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http://blog.csdn.net/adrastos/article/details/9093779</a:t>
            </a:r>
            <a:r>
              <a:rPr lang="zh-CN" altLang="en-US" dirty="0" smtClean="0">
                <a:hlinkClick r:id="rId2"/>
              </a:rPr>
              <a:t>#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95736" y="476672"/>
            <a:ext cx="3416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Manacher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608" y="3429000"/>
            <a:ext cx="6192688" cy="276999"/>
          </a:xfrm>
          <a:prstGeom prst="rect">
            <a:avLst/>
          </a:prstGeom>
          <a:noFill/>
          <a:extLst/>
        </p:spPr>
        <p:txBody>
          <a:bodyPr wrap="square" lIns="0" tIns="0" rIns="0" bIns="0" rtlCol="0">
            <a:spAutoFit/>
          </a:bodyPr>
          <a:lstStyle/>
          <a:p>
            <a:r>
              <a:rPr lang="en-US" altLang="zh-CN" kern="0" dirty="0" smtClean="0"/>
              <a:t>PS:</a:t>
            </a:r>
            <a:r>
              <a:rPr lang="zh-CN" altLang="en-US" kern="0" dirty="0"/>
              <a:t> </a:t>
            </a:r>
            <a:r>
              <a:rPr lang="zh-CN" altLang="en-US" kern="0" dirty="0" smtClean="0"/>
              <a:t>重要的</a:t>
            </a:r>
            <a:r>
              <a:rPr lang="en-US" altLang="zh-CN" kern="0" dirty="0" err="1" smtClean="0"/>
              <a:t>dp</a:t>
            </a:r>
            <a:r>
              <a:rPr lang="zh-CN" altLang="en-US" kern="0" dirty="0" smtClean="0"/>
              <a:t>思想</a:t>
            </a:r>
            <a:r>
              <a:rPr lang="en-US" altLang="zh-CN" kern="0" dirty="0" smtClean="0"/>
              <a:t>, </a:t>
            </a:r>
            <a:r>
              <a:rPr lang="zh-CN" altLang="en-US" kern="0" dirty="0" smtClean="0"/>
              <a:t>理解了很容易自己裸写出来</a:t>
            </a:r>
            <a:r>
              <a:rPr lang="en-US" altLang="zh-CN" kern="0" dirty="0" smtClean="0"/>
              <a:t>!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16237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059832" y="2769003"/>
            <a:ext cx="288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accent3">
                    <a:lumMod val="50000"/>
                  </a:schemeClr>
                </a:solidFill>
              </a:rPr>
              <a:t>AC</a:t>
            </a:r>
            <a:r>
              <a:rPr lang="zh-CN" altLang="en-US" sz="4800" dirty="0" smtClean="0"/>
              <a:t>自动机</a:t>
            </a:r>
            <a:endParaRPr lang="zh-CN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703884" y="4293095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Aho-Corasick</a:t>
            </a:r>
            <a:r>
              <a:rPr lang="en-US" altLang="zh-CN" sz="3200" dirty="0"/>
              <a:t> automation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51520" y="604267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" name="矩形 4"/>
          <p:cNvSpPr/>
          <p:nvPr/>
        </p:nvSpPr>
        <p:spPr>
          <a:xfrm>
            <a:off x="2826329" y="423932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一个问题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2515762"/>
            <a:ext cx="7642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给定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个单词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给定长度为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的文章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求哪些单词在文章中出现过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3933056"/>
            <a:ext cx="7091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 &lt;= 100</a:t>
            </a:r>
          </a:p>
          <a:p>
            <a:r>
              <a:rPr lang="en-US" altLang="zh-CN" sz="2400" dirty="0" smtClean="0"/>
              <a:t>m &lt;= 10^5</a:t>
            </a:r>
          </a:p>
          <a:p>
            <a:r>
              <a:rPr lang="zh-CN" altLang="en-US" sz="2400" dirty="0" smtClean="0"/>
              <a:t>单词长度不超过</a:t>
            </a:r>
            <a:r>
              <a:rPr lang="en-US" altLang="zh-CN" sz="2400" dirty="0" smtClean="0"/>
              <a:t>100</a:t>
            </a:r>
          </a:p>
          <a:p>
            <a:r>
              <a:rPr lang="zh-CN" altLang="en-US" sz="2400" dirty="0" smtClean="0"/>
              <a:t>单词和文章都只包含小写字母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826329" y="423932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一个问题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2104" y="2685039"/>
            <a:ext cx="6058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 smtClean="0"/>
              <a:t>暴力枚举怎么做</a:t>
            </a:r>
            <a:r>
              <a:rPr lang="en-US" altLang="zh-CN" sz="2800" dirty="0" smtClean="0"/>
              <a:t>? </a:t>
            </a:r>
            <a:r>
              <a:rPr lang="zh-CN" altLang="en-US" sz="2800" dirty="0" smtClean="0"/>
              <a:t>估计时间复杂度</a:t>
            </a:r>
            <a:r>
              <a:rPr lang="en-US" altLang="zh-CN" sz="2800" dirty="0" smtClean="0"/>
              <a:t>?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Hash</a:t>
            </a:r>
            <a:r>
              <a:rPr lang="zh-CN" altLang="en-US" sz="2800" dirty="0" smtClean="0"/>
              <a:t>怎么做</a:t>
            </a:r>
            <a:r>
              <a:rPr lang="en-US" altLang="zh-CN" sz="2800" dirty="0" smtClean="0"/>
              <a:t>? </a:t>
            </a:r>
            <a:r>
              <a:rPr lang="zh-CN" altLang="en-US" sz="2800" dirty="0" smtClean="0"/>
              <a:t>估计时间复杂度</a:t>
            </a:r>
            <a:r>
              <a:rPr lang="en-US" altLang="zh-CN" sz="2800" dirty="0" smtClean="0"/>
              <a:t>?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KMP</a:t>
            </a:r>
            <a:r>
              <a:rPr lang="zh-CN" altLang="en-US" sz="2800" dirty="0" smtClean="0"/>
              <a:t>怎么做</a:t>
            </a:r>
            <a:r>
              <a:rPr lang="en-US" altLang="zh-CN" sz="2800" dirty="0" smtClean="0"/>
              <a:t>? </a:t>
            </a:r>
            <a:r>
              <a:rPr lang="zh-CN" altLang="en-US" sz="2800" dirty="0" smtClean="0"/>
              <a:t>估计时间复杂度</a:t>
            </a:r>
            <a:r>
              <a:rPr lang="en-US" altLang="zh-CN" sz="2800" dirty="0" smtClean="0"/>
              <a:t>?</a:t>
            </a:r>
          </a:p>
          <a:p>
            <a:pPr marL="342900" indent="-342900">
              <a:buAutoNum type="arabicPeriod"/>
            </a:pPr>
            <a:r>
              <a:rPr lang="zh-CN" altLang="en-US" sz="2800" dirty="0"/>
              <a:t>字典</a:t>
            </a:r>
            <a:r>
              <a:rPr lang="zh-CN" altLang="en-US" sz="2800" dirty="0" smtClean="0"/>
              <a:t>树怎么做</a:t>
            </a:r>
            <a:r>
              <a:rPr lang="en-US" altLang="zh-CN" sz="2800" dirty="0" smtClean="0"/>
              <a:t>? </a:t>
            </a:r>
            <a:r>
              <a:rPr lang="zh-CN" altLang="en-US" sz="2800" dirty="0" smtClean="0"/>
              <a:t>估计时间复杂度</a:t>
            </a:r>
            <a:r>
              <a:rPr lang="en-US" altLang="zh-CN" sz="2800" dirty="0" smtClean="0"/>
              <a:t>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826329" y="423932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一个问题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2420888"/>
            <a:ext cx="6336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回想一下</a:t>
            </a:r>
            <a:r>
              <a:rPr lang="en-US" altLang="zh-CN" sz="2400" dirty="0" smtClean="0"/>
              <a:t>KMP</a:t>
            </a:r>
            <a:r>
              <a:rPr lang="zh-CN" altLang="en-US" sz="2400" dirty="0" smtClean="0"/>
              <a:t>为什么在处理模式串匹配的过程中时间复杂度是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n+m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459856" y="3140968"/>
            <a:ext cx="4432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充分利用已有的匹配信息</a:t>
            </a:r>
            <a:r>
              <a:rPr lang="en-US" altLang="zh-CN" sz="2800" dirty="0" smtClean="0"/>
              <a:t>!!!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645024"/>
            <a:ext cx="6336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回想一下</a:t>
            </a:r>
            <a:r>
              <a:rPr lang="en-US" altLang="zh-CN" sz="2400" dirty="0" err="1" smtClean="0"/>
              <a:t>trie</a:t>
            </a:r>
            <a:r>
              <a:rPr lang="zh-CN" altLang="en-US" sz="2400" dirty="0" smtClean="0"/>
              <a:t>树为什么在处理多个单词的时候存储量小而效率高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1820" y="45140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利用公共前缀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53012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trie</a:t>
            </a:r>
            <a:r>
              <a:rPr lang="zh-CN" altLang="en-US" sz="2800" dirty="0" smtClean="0"/>
              <a:t>树 </a:t>
            </a:r>
            <a:r>
              <a:rPr lang="en-US" altLang="zh-CN" sz="2800" dirty="0" smtClean="0"/>
              <a:t>+ next</a:t>
            </a:r>
            <a:r>
              <a:rPr lang="zh-CN" altLang="en-US" sz="2800" dirty="0" smtClean="0"/>
              <a:t>数组  </a:t>
            </a:r>
            <a:r>
              <a:rPr lang="en-US" altLang="zh-CN" sz="2800" dirty="0" smtClean="0"/>
              <a:t>=    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051720" y="423932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什么是状态机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2246517"/>
            <a:ext cx="58897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有限状态机</a:t>
            </a:r>
            <a:endParaRPr lang="en-US" altLang="zh-CN" sz="2800" dirty="0" smtClean="0"/>
          </a:p>
          <a:p>
            <a:r>
              <a:rPr lang="zh-CN" altLang="en-US" sz="2800" dirty="0" smtClean="0"/>
              <a:t>以红绿灯为例</a:t>
            </a:r>
            <a:r>
              <a:rPr lang="en-US" altLang="zh-CN" sz="2800" dirty="0" smtClean="0"/>
              <a:t>:</a:t>
            </a:r>
          </a:p>
          <a:p>
            <a:r>
              <a:rPr lang="zh-CN" altLang="en-US" sz="2800" dirty="0" smtClean="0"/>
              <a:t>红灯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黄灯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绿灯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黄灯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红灯</a:t>
            </a:r>
            <a:r>
              <a:rPr lang="en-US" altLang="zh-CN" sz="2800" dirty="0" smtClean="0">
                <a:sym typeface="Wingdings" panose="05000000000000000000" pitchFamily="2" charset="2"/>
              </a:rPr>
              <a:t>…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260" y="3690108"/>
            <a:ext cx="4550292" cy="245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843808" y="428764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字典树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2276872"/>
            <a:ext cx="14157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单词：</a:t>
            </a:r>
            <a:endParaRPr lang="en-US" altLang="zh-CN" sz="3200" dirty="0" smtClean="0"/>
          </a:p>
          <a:p>
            <a:r>
              <a:rPr lang="en-US" altLang="zh-CN" sz="3200" dirty="0"/>
              <a:t>s</a:t>
            </a:r>
            <a:r>
              <a:rPr lang="en-US" altLang="zh-CN" sz="3200" dirty="0" smtClean="0"/>
              <a:t>ay</a:t>
            </a:r>
          </a:p>
          <a:p>
            <a:r>
              <a:rPr lang="en-US" altLang="zh-CN" sz="3200" dirty="0" smtClean="0"/>
              <a:t>she</a:t>
            </a:r>
            <a:r>
              <a:rPr lang="en-US" altLang="zh-CN" sz="3200" dirty="0"/>
              <a:t> </a:t>
            </a:r>
            <a:endParaRPr lang="en-US" altLang="zh-CN" sz="3200" dirty="0" smtClean="0"/>
          </a:p>
          <a:p>
            <a:r>
              <a:rPr lang="en-US" altLang="zh-CN" sz="3200" dirty="0" err="1" smtClean="0"/>
              <a:t>shr</a:t>
            </a:r>
            <a:r>
              <a:rPr lang="en-US" altLang="zh-CN" sz="3200" dirty="0"/>
              <a:t> </a:t>
            </a:r>
            <a:endParaRPr lang="en-US" altLang="zh-CN" sz="3200" dirty="0" smtClean="0"/>
          </a:p>
          <a:p>
            <a:r>
              <a:rPr lang="en-US" altLang="zh-CN" sz="3200" dirty="0" smtClean="0"/>
              <a:t>he</a:t>
            </a:r>
            <a:r>
              <a:rPr lang="en-US" altLang="zh-CN" sz="3200" dirty="0"/>
              <a:t> </a:t>
            </a:r>
            <a:endParaRPr lang="en-US" altLang="zh-CN" sz="3200" dirty="0" smtClean="0"/>
          </a:p>
          <a:p>
            <a:r>
              <a:rPr lang="en-US" altLang="zh-CN" sz="3200" dirty="0" smtClean="0"/>
              <a:t>her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68" y="2708920"/>
            <a:ext cx="5472608" cy="338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" name="矩形 5"/>
          <p:cNvSpPr/>
          <p:nvPr/>
        </p:nvSpPr>
        <p:spPr>
          <a:xfrm>
            <a:off x="2843808" y="428764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字典树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56500"/>
            <a:ext cx="6897687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843808" y="428764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回到问题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515762"/>
            <a:ext cx="7642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给定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个单词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给定长度为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的文章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求哪些单词在文章中出现过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933056"/>
            <a:ext cx="7091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 &lt;= 100</a:t>
            </a:r>
          </a:p>
          <a:p>
            <a:r>
              <a:rPr lang="en-US" altLang="zh-CN" sz="2400" dirty="0" smtClean="0"/>
              <a:t>m &lt;= 10^5</a:t>
            </a:r>
          </a:p>
          <a:p>
            <a:r>
              <a:rPr lang="zh-CN" altLang="en-US" sz="2400" dirty="0" smtClean="0"/>
              <a:t>单词长度不超过</a:t>
            </a:r>
            <a:r>
              <a:rPr lang="en-US" altLang="zh-CN" sz="2400" dirty="0" smtClean="0"/>
              <a:t>100</a:t>
            </a:r>
          </a:p>
          <a:p>
            <a:r>
              <a:rPr lang="zh-CN" altLang="en-US" sz="2400" dirty="0" smtClean="0"/>
              <a:t>单词和文章都只包含小写字母</a:t>
            </a:r>
            <a:endParaRPr lang="en-US" altLang="zh-CN" sz="2400" dirty="0" smtClean="0"/>
          </a:p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: </a:t>
            </a:r>
            <a:r>
              <a:rPr lang="en-US" altLang="zh-CN" sz="3600" dirty="0" err="1" smtClean="0"/>
              <a:t>weshesamshc</a:t>
            </a:r>
            <a:r>
              <a:rPr lang="en-US" altLang="zh-CN" sz="3600" dirty="0" smtClean="0"/>
              <a:t> ……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1043608" y="2132856"/>
            <a:ext cx="7416360" cy="4525560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串</a:t>
            </a:r>
            <a:r>
              <a:rPr lang="en-US" altLang="zh-CN" dirty="0" smtClean="0"/>
              <a:t>(</a:t>
            </a:r>
            <a:r>
              <a:rPr lang="zh-CN" altLang="en-US" dirty="0" smtClean="0"/>
              <a:t>更广义上的定义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给定元素集合</a:t>
            </a:r>
            <a:r>
              <a:rPr lang="en-US" altLang="zh-CN" dirty="0" smtClean="0"/>
              <a:t>S</a:t>
            </a:r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中元素组成的有序序列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 S={</a:t>
            </a:r>
            <a:r>
              <a:rPr lang="zh-CN" altLang="en-US" dirty="0" smtClean="0"/>
              <a:t>不超过</a:t>
            </a:r>
            <a:r>
              <a:rPr lang="en-US" altLang="zh-CN" dirty="0" smtClean="0"/>
              <a:t>10^5</a:t>
            </a:r>
            <a:r>
              <a:rPr lang="zh-CN" altLang="en-US" dirty="0" smtClean="0"/>
              <a:t>的正整数</a:t>
            </a: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 smtClean="0"/>
              <a:t>T=1 2 3 4 … 100000  </a:t>
            </a:r>
            <a:r>
              <a:rPr lang="zh-CN" altLang="en-US" dirty="0" smtClean="0"/>
              <a:t>是一个串</a:t>
            </a:r>
            <a:endParaRPr lang="en-US" altLang="zh-CN" dirty="0" smtClean="0"/>
          </a:p>
          <a:p>
            <a:r>
              <a:rPr lang="en-US" altLang="zh-CN" dirty="0" smtClean="0"/>
              <a:t>T=83 265 9876 1       </a:t>
            </a:r>
            <a:r>
              <a:rPr lang="zh-CN" altLang="en-US" dirty="0" smtClean="0"/>
              <a:t>是一个串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195736" y="476672"/>
            <a:ext cx="203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67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试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着匹配一下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1720" y="1604520"/>
            <a:ext cx="3716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weshesamshc</a:t>
            </a:r>
            <a:r>
              <a:rPr lang="en-US" altLang="zh-CN" sz="3200" dirty="0"/>
              <a:t> ……</a:t>
            </a:r>
            <a:endParaRPr lang="zh-CN" altLang="en-US" sz="3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56500"/>
            <a:ext cx="6897687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3114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联想</a:t>
            </a:r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KMP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672" y="2492896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充分利用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已匹配部分</a:t>
            </a:r>
            <a:r>
              <a:rPr lang="zh-CN" altLang="en-US" sz="3600" dirty="0" smtClean="0"/>
              <a:t>的性质</a:t>
            </a:r>
            <a:r>
              <a:rPr lang="en-US" altLang="zh-CN" sz="3600" dirty="0" smtClean="0"/>
              <a:t>, </a:t>
            </a:r>
            <a:r>
              <a:rPr lang="zh-CN" altLang="en-US" sz="3600" dirty="0" smtClean="0"/>
              <a:t>每次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失配</a:t>
            </a:r>
            <a:r>
              <a:rPr lang="zh-CN" altLang="en-US" sz="3600" dirty="0" smtClean="0"/>
              <a:t>都移动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尽可能的距离</a:t>
            </a:r>
            <a:r>
              <a:rPr lang="en-US" altLang="zh-CN" sz="3600" dirty="0" smtClean="0"/>
              <a:t>!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3272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自动机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980129"/>
            <a:ext cx="5498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AC</a:t>
            </a:r>
            <a:r>
              <a:rPr lang="zh-CN" altLang="en-US" sz="3200" dirty="0" smtClean="0"/>
              <a:t>自动机 </a:t>
            </a:r>
            <a:r>
              <a:rPr lang="en-US" altLang="zh-CN" sz="3200" dirty="0" smtClean="0"/>
              <a:t>= </a:t>
            </a:r>
            <a:r>
              <a:rPr lang="zh-CN" altLang="en-US" sz="3200" dirty="0" smtClean="0"/>
              <a:t>字典树 </a:t>
            </a:r>
            <a:r>
              <a:rPr lang="en-US" altLang="zh-CN" sz="3200" dirty="0" smtClean="0"/>
              <a:t>+ fail</a:t>
            </a:r>
            <a:r>
              <a:rPr lang="zh-CN" altLang="en-US" sz="3200" dirty="0" smtClean="0"/>
              <a:t>指针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242797" y="2439759"/>
            <a:ext cx="6982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每个状态的</a:t>
            </a:r>
            <a:r>
              <a:rPr lang="en-US" altLang="zh-CN" sz="2400" dirty="0" smtClean="0"/>
              <a:t>fail</a:t>
            </a:r>
            <a:r>
              <a:rPr lang="zh-CN" altLang="en-US" sz="2400" dirty="0" smtClean="0"/>
              <a:t>指针指向</a:t>
            </a:r>
            <a:endParaRPr lang="en-US" altLang="zh-CN" sz="2400" dirty="0" smtClean="0"/>
          </a:p>
          <a:p>
            <a:r>
              <a:rPr lang="en-US" altLang="zh-CN" sz="2400" dirty="0" smtClean="0"/>
              <a:t>AC</a:t>
            </a:r>
            <a:r>
              <a:rPr lang="zh-CN" altLang="en-US" sz="2400" dirty="0" smtClean="0"/>
              <a:t>自动机在该状态失配以后需要跳转到的新状态</a:t>
            </a:r>
            <a:endParaRPr lang="en-US" altLang="zh-CN" sz="2400" dirty="0" smtClean="0"/>
          </a:p>
          <a:p>
            <a:r>
              <a:rPr lang="zh-CN" altLang="en-US" sz="2400" dirty="0" smtClean="0"/>
              <a:t>并在新状态继续进行匹配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5373216"/>
            <a:ext cx="5077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类比一下</a:t>
            </a:r>
            <a:r>
              <a:rPr lang="en-US" altLang="zh-CN" sz="2400" dirty="0" smtClean="0"/>
              <a:t>fail</a:t>
            </a:r>
            <a:r>
              <a:rPr lang="zh-CN" altLang="en-US" sz="2400" dirty="0" smtClean="0"/>
              <a:t>指针和</a:t>
            </a:r>
            <a:r>
              <a:rPr lang="en-US" altLang="zh-CN" sz="2400" dirty="0" smtClean="0"/>
              <a:t>KMP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next</a:t>
            </a:r>
            <a:r>
              <a:rPr lang="zh-CN" altLang="en-US" sz="2400" dirty="0" smtClean="0"/>
              <a:t>数组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242797" y="3861048"/>
            <a:ext cx="6982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fail</a:t>
            </a:r>
            <a:r>
              <a:rPr lang="zh-CN" altLang="en-US" sz="2400" dirty="0"/>
              <a:t>指针指向以当前节点为结束点的字符串的一个最长后缀所在位置。</a:t>
            </a:r>
          </a:p>
        </p:txBody>
      </p: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82540" y="428764"/>
            <a:ext cx="3967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建立</a:t>
            </a:r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fail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指针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4" y="2014192"/>
            <a:ext cx="6538930" cy="4129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079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3967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建立</a:t>
            </a:r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fail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指针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07054"/>
            <a:ext cx="8257356" cy="440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1475656" y="2492896"/>
            <a:ext cx="24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619672" y="4925020"/>
            <a:ext cx="24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70499" y="191111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记录是否是字符串结尾</a:t>
            </a:r>
            <a:endParaRPr lang="zh-CN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90544" y="5606220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如何记录是哪个字符串结尾</a:t>
            </a:r>
            <a:r>
              <a:rPr lang="en-US" altLang="zh-CN" sz="2400" b="1" dirty="0" smtClean="0"/>
              <a:t>?</a:t>
            </a:r>
            <a:endParaRPr lang="zh-CN" altLang="en-US" sz="24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899592" y="3429000"/>
            <a:ext cx="24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39952" y="31409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使用静态数组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3967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建立</a:t>
            </a:r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fail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指针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12" y="1916832"/>
            <a:ext cx="8149427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1619672" y="5581440"/>
            <a:ext cx="313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3967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建立</a:t>
            </a:r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fail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指针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765780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3967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建立</a:t>
            </a:r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fail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指针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2204864"/>
            <a:ext cx="773801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基本思想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按照</a:t>
            </a:r>
            <a:r>
              <a:rPr lang="en-US" altLang="zh-CN" sz="2400" dirty="0" smtClean="0"/>
              <a:t>BFS</a:t>
            </a:r>
            <a:r>
              <a:rPr lang="zh-CN" altLang="en-US" sz="2400" dirty="0" smtClean="0"/>
              <a:t>的顺序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出发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一层层向下建立</a:t>
            </a:r>
            <a:r>
              <a:rPr lang="en-US" altLang="zh-CN" sz="2400" dirty="0" smtClean="0"/>
              <a:t>fail</a:t>
            </a:r>
            <a:r>
              <a:rPr lang="zh-CN" altLang="en-US" sz="2400" dirty="0" smtClean="0"/>
              <a:t>指针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利用的主要关系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p ,   q = p-&gt;next[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   (</a:t>
            </a:r>
            <a:r>
              <a:rPr lang="zh-CN" altLang="en-US" sz="2400" dirty="0" smtClean="0"/>
              <a:t>一般理解父结点和儿子结点的关系</a:t>
            </a:r>
            <a:r>
              <a:rPr lang="en-US" altLang="zh-CN" sz="2400" dirty="0" smtClean="0"/>
              <a:t>)</a:t>
            </a:r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q-&gt;fail = p-&gt;fail-&gt;next[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] (q != NULL) 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为什么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?)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q == NULL (</a:t>
            </a:r>
            <a:r>
              <a:rPr lang="zh-CN" altLang="en-US" sz="2400" dirty="0" smtClean="0"/>
              <a:t>怎么办</a:t>
            </a:r>
            <a:r>
              <a:rPr lang="en-US" altLang="zh-CN" sz="2400" dirty="0" smtClean="0"/>
              <a:t>? 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97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3967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建立</a:t>
            </a:r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fail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指针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3946" y="1506996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步骤</a:t>
            </a:r>
            <a:r>
              <a:rPr lang="zh-CN" altLang="en-US" sz="2800" dirty="0"/>
              <a:t>一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根据定义</a:t>
            </a:r>
            <a:endParaRPr lang="zh-CN" alt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4" y="2014192"/>
            <a:ext cx="6538930" cy="4129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95736" y="428764"/>
            <a:ext cx="3967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建立</a:t>
            </a:r>
            <a:r>
              <a:rPr lang="en-US" altLang="zh-CN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fail</a:t>
            </a:r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指针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2348880"/>
            <a:ext cx="653262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参考资料</a:t>
            </a:r>
            <a:r>
              <a:rPr lang="en-US" altLang="zh-CN" sz="2800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www.cppblog.com/mythit/archive/2009/04/21/80633.html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4437112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PS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以上资料是一个完整的</a:t>
            </a:r>
            <a:r>
              <a:rPr lang="en-US" altLang="zh-CN" sz="2000" dirty="0" smtClean="0"/>
              <a:t>AC</a:t>
            </a:r>
            <a:r>
              <a:rPr lang="zh-CN" altLang="en-US" sz="2000" dirty="0" smtClean="0"/>
              <a:t>自动机的实现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其</a:t>
            </a:r>
            <a:r>
              <a:rPr lang="en-US" altLang="zh-CN" sz="2000" dirty="0" smtClean="0"/>
              <a:t>fail</a:t>
            </a:r>
            <a:r>
              <a:rPr lang="zh-CN" altLang="en-US" sz="2000" dirty="0" smtClean="0"/>
              <a:t>指针只实现步骤一的</a:t>
            </a:r>
            <a:r>
              <a:rPr lang="en-US" altLang="zh-CN" sz="2000" dirty="0" smtClean="0"/>
              <a:t>fail</a:t>
            </a:r>
            <a:r>
              <a:rPr lang="zh-CN" altLang="en-US" sz="2000" dirty="0" smtClean="0"/>
              <a:t>指针建立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没有利用之后要讲的步骤二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765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blipFill rotWithShape="0">
          <a:blip xmlns:r="http://schemas.openxmlformats.org/officeDocument/2006/relationships" r:embed="rId1"/>
          <a:stretch>
            <a:fillRect l="-2874" t="-2439"/>
          </a:stretch>
        </a:blipFill>
        <a:extLst/>
      </a:spPr>
      <a:bodyPr lIns="0" tIns="0" rIns="0" bIns="0"/>
      <a:lstStyle>
        <a:defPPr>
          <a:defRPr kern="0" smtClean="0">
            <a:noFill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4682</Words>
  <Application>Microsoft Office PowerPoint</Application>
  <PresentationFormat>全屏显示(4:3)</PresentationFormat>
  <Paragraphs>1607</Paragraphs>
  <Slides>124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124</vt:i4>
      </vt:variant>
    </vt:vector>
  </HeadingPairs>
  <TitlesOfParts>
    <vt:vector size="141" baseType="lpstr">
      <vt:lpstr>DejaVu Sans</vt:lpstr>
      <vt:lpstr>StarSymbol</vt:lpstr>
      <vt:lpstr>黑体</vt:lpstr>
      <vt:lpstr>华文行楷</vt:lpstr>
      <vt:lpstr>华文新魏</vt:lpstr>
      <vt:lpstr>华文中宋</vt:lpstr>
      <vt:lpstr>宋体</vt:lpstr>
      <vt:lpstr>微软雅黑</vt:lpstr>
      <vt:lpstr>幼圆</vt:lpstr>
      <vt:lpstr>Arial</vt:lpstr>
      <vt:lpstr>Calibri</vt:lpstr>
      <vt:lpstr>Comic Sans MS</vt:lpstr>
      <vt:lpstr>Courier New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ASCII码</vt:lpstr>
      <vt:lpstr>PowerPoint 演示文稿</vt:lpstr>
      <vt:lpstr>字符串函数</vt:lpstr>
      <vt:lpstr>PowerPoint 演示文稿</vt:lpstr>
      <vt:lpstr>PowerPoint 演示文稿</vt:lpstr>
      <vt:lpstr>PowerPoint 演示文稿</vt:lpstr>
      <vt:lpstr>最朴素的解决方案</vt:lpstr>
      <vt:lpstr>最朴素的解决方案</vt:lpstr>
      <vt:lpstr>最朴素的解决方案</vt:lpstr>
      <vt:lpstr>最朴素的解决方案</vt:lpstr>
      <vt:lpstr>最朴素的解决方案</vt:lpstr>
      <vt:lpstr>最朴素的解决方案</vt:lpstr>
      <vt:lpstr>最朴素的解决方案</vt:lpstr>
      <vt:lpstr>最朴素的解决方案</vt:lpstr>
      <vt:lpstr>最朴素的解决方案</vt:lpstr>
      <vt:lpstr>最朴素的解决方案</vt:lpstr>
      <vt:lpstr>最朴素的解决方案</vt:lpstr>
      <vt:lpstr>最朴素的解决方案</vt:lpstr>
      <vt:lpstr>最朴素的解决方案</vt:lpstr>
      <vt:lpstr>最朴素的解决方案</vt:lpstr>
      <vt:lpstr>最朴素的解决方案</vt:lpstr>
      <vt:lpstr>PowerPoint 演示文稿</vt:lpstr>
      <vt:lpstr>PowerPoint 演示文稿</vt:lpstr>
      <vt:lpstr>PowerPoint 演示文稿</vt:lpstr>
      <vt:lpstr>字符串哈希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字符串哈希</vt:lpstr>
      <vt:lpstr>PowerPoint 演示文稿</vt:lpstr>
      <vt:lpstr>PowerPoint 演示文稿</vt:lpstr>
      <vt:lpstr>Knuth-Morris-Pratt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\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求字符串中的循环节</vt:lpstr>
      <vt:lpstr>求字符串中的循环节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Lquartz</cp:lastModifiedBy>
  <cp:revision>208</cp:revision>
  <dcterms:modified xsi:type="dcterms:W3CDTF">2015-08-22T08:55:50Z</dcterms:modified>
</cp:coreProperties>
</file>