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9" autoAdjust="0"/>
    <p:restoredTop sz="86372" autoAdjust="0"/>
  </p:normalViewPr>
  <p:slideViewPr>
    <p:cSldViewPr>
      <p:cViewPr>
        <p:scale>
          <a:sx n="106" d="100"/>
          <a:sy n="106" d="100"/>
        </p:scale>
        <p:origin x="-312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90AA-B316-42CD-A82F-1E92A399C22E}" type="datetimeFigureOut">
              <a:rPr lang="zh-CN" altLang="en-US" smtClean="0"/>
              <a:t>2015/8/10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F642C-2AD1-475F-AB19-F0FB24384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165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C4576-9664-4DFC-BA86-8104748EDBC8}" type="datetimeFigureOut">
              <a:rPr lang="zh-CN" altLang="en-US" smtClean="0"/>
              <a:t>2015/8/10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8A65F-BB81-44D2-8761-83B9BC369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44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58A65F-BB81-44D2-8761-83B9BC369C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30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4915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grpSp>
          <p:nvGrpSpPr>
            <p:cNvPr id="4915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49157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49158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49159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9160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49161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49162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916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916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9165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83EAF03-631C-4C91-8D06-1294CC17AFC0}" type="datetimeFigureOut">
              <a:rPr lang="zh-CN" altLang="en-US" smtClean="0"/>
              <a:t>2015/8/10</a:t>
            </a:fld>
            <a:endParaRPr lang="zh-CN" altLang="en-US"/>
          </a:p>
        </p:txBody>
      </p:sp>
      <p:sp>
        <p:nvSpPr>
          <p:cNvPr id="49166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9167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353473C-3713-4DD1-8333-24B0441259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3EAF03-631C-4C91-8D06-1294CC17AFC0}" type="datetimeFigureOut">
              <a:rPr lang="zh-CN" altLang="en-US" smtClean="0"/>
              <a:t>2015/8/10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3473C-3713-4DD1-8333-24B044125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62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3EAF03-631C-4C91-8D06-1294CC17AFC0}" type="datetimeFigureOut">
              <a:rPr lang="zh-CN" altLang="en-US" smtClean="0"/>
              <a:t>2015/8/10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3473C-3713-4DD1-8333-24B044125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6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3EAF03-631C-4C91-8D06-1294CC17AFC0}" type="datetimeFigureOut">
              <a:rPr lang="zh-CN" altLang="en-US" smtClean="0"/>
              <a:t>2015/8/10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3473C-3713-4DD1-8333-24B044125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161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3EAF03-631C-4C91-8D06-1294CC17AFC0}" type="datetimeFigureOut">
              <a:rPr lang="zh-CN" altLang="en-US" smtClean="0"/>
              <a:t>2015/8/10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3473C-3713-4DD1-8333-24B044125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98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3EAF03-631C-4C91-8D06-1294CC17AFC0}" type="datetimeFigureOut">
              <a:rPr lang="zh-CN" altLang="en-US" smtClean="0"/>
              <a:t>2015/8/10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3473C-3713-4DD1-8333-24B044125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58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3EAF03-631C-4C91-8D06-1294CC17AFC0}" type="datetimeFigureOut">
              <a:rPr lang="zh-CN" altLang="en-US" smtClean="0"/>
              <a:t>2015/8/10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3473C-3713-4DD1-8333-24B044125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1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3EAF03-631C-4C91-8D06-1294CC17AFC0}" type="datetimeFigureOut">
              <a:rPr lang="zh-CN" altLang="en-US" smtClean="0"/>
              <a:t>2015/8/10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3473C-3713-4DD1-8333-24B044125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12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3EAF03-631C-4C91-8D06-1294CC17AFC0}" type="datetimeFigureOut">
              <a:rPr lang="zh-CN" altLang="en-US" smtClean="0"/>
              <a:t>2015/8/10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3473C-3713-4DD1-8333-24B044125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72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3EAF03-631C-4C91-8D06-1294CC17AFC0}" type="datetimeFigureOut">
              <a:rPr lang="zh-CN" altLang="en-US" smtClean="0"/>
              <a:t>2015/8/10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3473C-3713-4DD1-8333-24B044125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55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3EAF03-631C-4C91-8D06-1294CC17AFC0}" type="datetimeFigureOut">
              <a:rPr lang="zh-CN" altLang="en-US" smtClean="0"/>
              <a:t>2015/8/10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3473C-3713-4DD1-8333-24B044125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22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4813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grpSp>
          <p:nvGrpSpPr>
            <p:cNvPr id="48132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48133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48134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813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813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813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383EAF03-631C-4C91-8D06-1294CC17AFC0}" type="datetimeFigureOut">
              <a:rPr lang="zh-CN" altLang="en-US" smtClean="0"/>
              <a:t>2015/8/10</a:t>
            </a:fld>
            <a:endParaRPr lang="zh-CN" altLang="en-US"/>
          </a:p>
        </p:txBody>
      </p:sp>
      <p:sp>
        <p:nvSpPr>
          <p:cNvPr id="4813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813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5353473C-3713-4DD1-8333-24B0441259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华文隶书" pitchFamily="2" charset="-122"/>
          <a:ea typeface="华文隶书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华文隶书" pitchFamily="2" charset="-122"/>
          <a:ea typeface="华文隶书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华文隶书" pitchFamily="2" charset="-122"/>
          <a:ea typeface="华文隶书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华文隶书" pitchFamily="2" charset="-122"/>
          <a:ea typeface="华文隶书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华文隶书" pitchFamily="2" charset="-122"/>
          <a:ea typeface="华文隶书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华文隶书" pitchFamily="2" charset="-122"/>
          <a:ea typeface="华文隶书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华文隶书" pitchFamily="2" charset="-122"/>
          <a:ea typeface="华文隶书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华文隶书" pitchFamily="2" charset="-122"/>
          <a:ea typeface="华文隶书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cm.hust.edu.cn/vjudge/contest/view.action?cid=87107#problem/E" TargetMode="External"/><Relationship Id="rId2" Type="http://schemas.openxmlformats.org/officeDocument/2006/relationships/hyperlink" Target="http://acm.hust.edu.cn/vjudge/contest/view.action?cid=87107#problem/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cm.hust.edu.cn/vjudge/contest/view.action?cid=87107#problem/C" TargetMode="External"/><Relationship Id="rId5" Type="http://schemas.openxmlformats.org/officeDocument/2006/relationships/hyperlink" Target="http://acm.hust.edu.cn/vjudge/contest/view.action?cid=87107#problem/G" TargetMode="External"/><Relationship Id="rId4" Type="http://schemas.openxmlformats.org/officeDocument/2006/relationships/hyperlink" Target="http://acm.hust.edu.cn/vjudge/contest/view.action?cid=87107#problem/F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cm.hust.edu.cn/vjudge/contest/view.action?cid=87107#problem/A" TargetMode="External"/><Relationship Id="rId2" Type="http://schemas.openxmlformats.org/officeDocument/2006/relationships/hyperlink" Target="http://acm.hust.edu.cn/vjudge/contest/view.action?cid=87107#problem/D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acm.hust.edu.cn/vjudge/contest/view.action?cid=87106#problem/A" TargetMode="External"/><Relationship Id="rId2" Type="http://schemas.openxmlformats.org/officeDocument/2006/relationships/hyperlink" Target="http://acm.hust.edu.cn/vjudge/contest/view.action?cid=87106#problem/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cm.hust.edu.cn/vjudge/contest/view.action?cid=87106#problem/B" TargetMode="External"/><Relationship Id="rId4" Type="http://schemas.openxmlformats.org/officeDocument/2006/relationships/hyperlink" Target="http://acm.hust.edu.cn/vjudge/contest/view.action?cid=87106#problem/E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基础数据结构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13301061 </a:t>
            </a:r>
            <a:r>
              <a:rPr lang="zh-CN" altLang="en-US" dirty="0" smtClean="0"/>
              <a:t>冯大蕗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444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二叉树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常用概念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/>
              <a:t>深度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的二叉树，</a:t>
            </a:r>
            <a:r>
              <a:rPr lang="en-US" altLang="zh-CN" dirty="0" smtClean="0"/>
              <a:t>2^n – 1</a:t>
            </a:r>
            <a:r>
              <a:rPr lang="zh-CN" altLang="en-US" dirty="0" smtClean="0"/>
              <a:t>个节点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完全二叉树</a:t>
            </a:r>
            <a:r>
              <a:rPr lang="en-US" altLang="zh-CN" dirty="0" smtClean="0"/>
              <a:t>(Heap)</a:t>
            </a:r>
          </a:p>
          <a:p>
            <a:pPr lvl="2"/>
            <a:r>
              <a:rPr lang="zh-CN" altLang="en-US" dirty="0" smtClean="0"/>
              <a:t>除了最后一层都满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满二叉树</a:t>
            </a:r>
            <a:r>
              <a:rPr lang="en-US" altLang="zh-CN" dirty="0" smtClean="0"/>
              <a:t>(</a:t>
            </a:r>
            <a:r>
              <a:rPr lang="zh-CN" altLang="en-US" dirty="0" smtClean="0"/>
              <a:t>线段树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全部为满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525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二叉树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遍历</a:t>
            </a:r>
            <a:endParaRPr lang="en-US" altLang="zh-CN" dirty="0" smtClean="0"/>
          </a:p>
          <a:p>
            <a:pPr lvl="1"/>
            <a:r>
              <a:rPr lang="zh-CN" altLang="en-US" dirty="0"/>
              <a:t>前</a:t>
            </a:r>
            <a:r>
              <a:rPr lang="zh-CN" altLang="en-US" dirty="0" smtClean="0"/>
              <a:t>序</a:t>
            </a:r>
            <a:endParaRPr lang="en-US" altLang="zh-CN" dirty="0" smtClean="0"/>
          </a:p>
          <a:p>
            <a:pPr lvl="1"/>
            <a:r>
              <a:rPr lang="zh-CN" altLang="en-US" dirty="0"/>
              <a:t>中</a:t>
            </a:r>
            <a:r>
              <a:rPr lang="zh-CN" altLang="en-US" dirty="0" smtClean="0"/>
              <a:t>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后序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44824"/>
            <a:ext cx="2843818" cy="2574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09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完全</a:t>
            </a:r>
            <a:r>
              <a:rPr lang="zh-CN" altLang="en-US" dirty="0" smtClean="0"/>
              <a:t>二叉树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时间内完成对一个元素的插入删除操作</a:t>
            </a:r>
            <a:endParaRPr lang="en-US" altLang="zh-CN" dirty="0" smtClean="0"/>
          </a:p>
          <a:p>
            <a:pPr lvl="1"/>
            <a:r>
              <a:rPr lang="zh-CN" altLang="en-US" dirty="0"/>
              <a:t>父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data &gt; </a:t>
            </a:r>
            <a:r>
              <a:rPr lang="zh-CN" altLang="en-US" dirty="0" smtClean="0"/>
              <a:t>子节点</a:t>
            </a:r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 smtClean="0"/>
              <a:t>STL: </a:t>
            </a:r>
            <a:r>
              <a:rPr lang="en-US" altLang="zh-CN" dirty="0" err="1"/>
              <a:t>priority_queue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02129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并查集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父节点表示法</a:t>
            </a:r>
            <a:r>
              <a:rPr lang="en-US" altLang="zh-CN" dirty="0" smtClean="0"/>
              <a:t>: f[x]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的祖先</a:t>
            </a:r>
            <a:endParaRPr lang="en-US" altLang="zh-CN" dirty="0" smtClean="0"/>
          </a:p>
          <a:p>
            <a:r>
              <a:rPr lang="zh-CN" altLang="en-US" dirty="0" smtClean="0"/>
              <a:t>均摊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合并两个集合</a:t>
            </a:r>
            <a:endParaRPr lang="en-US" altLang="zh-CN" dirty="0" smtClean="0"/>
          </a:p>
          <a:p>
            <a:r>
              <a:rPr lang="zh-CN" altLang="en-US" dirty="0" smtClean="0"/>
              <a:t>均摊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查询两个元素是否为一个集合</a:t>
            </a:r>
            <a:endParaRPr lang="en-US" altLang="zh-CN" dirty="0" smtClean="0"/>
          </a:p>
          <a:p>
            <a:r>
              <a:rPr lang="zh-CN" altLang="en-US" dirty="0" smtClean="0"/>
              <a:t>边可以有</a:t>
            </a:r>
            <a:r>
              <a:rPr lang="zh-CN" altLang="en-US" dirty="0"/>
              <a:t>权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启发式合并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可持久化并查集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816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并查集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查询操作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find(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if(f[x] == x) return x;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f[x] = find(f[x]);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return f[x];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801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并查集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如何减少时间复杂度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修改树的高度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</a:t>
            </a:r>
            <a:r>
              <a:rPr lang="en-US" altLang="zh-CN" dirty="0" smtClean="0"/>
              <a:t>f[x]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需要注意的是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递归可能会爆栈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会</a:t>
            </a:r>
            <a:r>
              <a:rPr lang="zh-CN" altLang="en-US" dirty="0"/>
              <a:t>非递归</a:t>
            </a:r>
            <a:r>
              <a:rPr lang="zh-CN" altLang="en-US" dirty="0" smtClean="0"/>
              <a:t>并查集查询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628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树状数组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完成对区间查询</a:t>
            </a:r>
            <a:endParaRPr lang="en-US" altLang="zh-CN" dirty="0" smtClean="0"/>
          </a:p>
          <a:p>
            <a:r>
              <a:rPr lang="en-US" altLang="zh-CN" dirty="0" smtClean="0"/>
              <a:t>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完成对某个点修改</a:t>
            </a:r>
            <a:endParaRPr lang="en-US" altLang="zh-CN" dirty="0" smtClean="0"/>
          </a:p>
          <a:p>
            <a:r>
              <a:rPr lang="zh-CN" altLang="en-US" dirty="0" smtClean="0"/>
              <a:t>理解</a:t>
            </a:r>
            <a:r>
              <a:rPr lang="en-US" altLang="zh-CN" dirty="0" err="1" smtClean="0"/>
              <a:t>lowbit</a:t>
            </a:r>
            <a:endParaRPr lang="en-US" altLang="zh-CN" dirty="0"/>
          </a:p>
          <a:p>
            <a:pPr lvl="1"/>
            <a:r>
              <a:rPr lang="en-US" altLang="zh-CN" dirty="0" smtClean="0"/>
              <a:t>x</a:t>
            </a:r>
            <a:r>
              <a:rPr lang="zh-CN" altLang="en-US" dirty="0" smtClean="0"/>
              <a:t>的补码对</a:t>
            </a:r>
            <a:r>
              <a:rPr lang="en-US" altLang="zh-CN" dirty="0" smtClean="0"/>
              <a:t>x</a:t>
            </a:r>
            <a:r>
              <a:rPr lang="zh-CN" altLang="en-US" dirty="0" smtClean="0"/>
              <a:t>按位与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取得</a:t>
            </a:r>
            <a:r>
              <a:rPr lang="en-US" altLang="zh-CN" dirty="0" smtClean="0"/>
              <a:t>x</a:t>
            </a:r>
            <a:r>
              <a:rPr lang="zh-CN" altLang="en-US" dirty="0" smtClean="0"/>
              <a:t>第一个</a:t>
            </a:r>
            <a:r>
              <a:rPr lang="en-US" altLang="zh-CN" dirty="0" smtClean="0"/>
              <a:t>1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820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树状数组</a:t>
            </a:r>
            <a:endParaRPr lang="zh-CN" altLang="en-US" dirty="0"/>
          </a:p>
        </p:txBody>
      </p:sp>
      <p:pic>
        <p:nvPicPr>
          <p:cNvPr id="4" name="Picture 2" descr="D:\acm\_lesson\素材\binary_indexed_tre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7"/>
            <a:ext cx="6768752" cy="407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792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线段树</a:t>
            </a:r>
            <a:endParaRPr lang="zh-CN" altLang="en-US" dirty="0"/>
          </a:p>
        </p:txBody>
      </p:sp>
      <p:pic>
        <p:nvPicPr>
          <p:cNvPr id="4" name="Picture 2" descr="D:\acm\_lesson\素材\ViqMs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82837"/>
            <a:ext cx="7772400" cy="436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47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线段树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完全二叉树，</a:t>
            </a:r>
            <a:r>
              <a:rPr lang="en-US" altLang="zh-CN" dirty="0" smtClean="0"/>
              <a:t>[1, n]</a:t>
            </a:r>
            <a:r>
              <a:rPr lang="zh-CN" altLang="en-US" dirty="0"/>
              <a:t>区间</a:t>
            </a:r>
            <a:r>
              <a:rPr lang="zh-CN" altLang="en-US" dirty="0" smtClean="0"/>
              <a:t>节点数</a:t>
            </a:r>
            <a:r>
              <a:rPr lang="en-US" altLang="zh-CN" dirty="0" smtClean="0"/>
              <a:t>2*n</a:t>
            </a:r>
          </a:p>
          <a:p>
            <a:r>
              <a:rPr lang="zh-CN" altLang="en-US" dirty="0" smtClean="0"/>
              <a:t>划分大区间到两部分</a:t>
            </a:r>
            <a:endParaRPr lang="en-US" altLang="zh-CN" dirty="0" smtClean="0"/>
          </a:p>
          <a:p>
            <a:r>
              <a:rPr lang="zh-CN" altLang="en-US" dirty="0" smtClean="0"/>
              <a:t>对于每个区间，包含根到该区间所有信息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12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线性结构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队列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链表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00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线段树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可以做的</a:t>
            </a:r>
            <a:r>
              <a:rPr lang="zh-CN" altLang="en-US" dirty="0" smtClean="0"/>
              <a:t>事情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区间染色，计数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区间合并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统计最大值，最小值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签到题</a:t>
            </a:r>
            <a:r>
              <a:rPr lang="en-US" altLang="zh-CN" dirty="0" smtClean="0"/>
              <a:t>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276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线段树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defRPr>
            </a:lvl9pPr>
          </a:lstStyle>
          <a:p>
            <a:r>
              <a:rPr lang="zh-CN" altLang="en-US" smtClean="0"/>
              <a:t>线段树</a:t>
            </a:r>
            <a:r>
              <a:rPr lang="en-US" altLang="zh-CN" smtClean="0"/>
              <a:t>(Segment Tree)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quarter" idx="4294967295"/>
          </p:nvPr>
        </p:nvSpPr>
        <p:spPr>
          <a:xfrm>
            <a:off x="1096417" y="1196752"/>
            <a:ext cx="6400800" cy="2178576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pic>
        <p:nvPicPr>
          <p:cNvPr id="6" name="Picture 2" descr="D:\acm\_lesson\素材\ViqMs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7802562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0" y="1484784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B0F0"/>
                </a:solidFill>
              </a:rPr>
              <a:t>[3</a:t>
            </a:r>
            <a:r>
              <a:rPr lang="zh-CN" altLang="en-US" sz="2000" dirty="0" smtClean="0">
                <a:solidFill>
                  <a:srgbClr val="00B0F0"/>
                </a:solidFill>
              </a:rPr>
              <a:t>，</a:t>
            </a:r>
            <a:r>
              <a:rPr lang="en-US" altLang="zh-CN" sz="2000" dirty="0" smtClean="0">
                <a:solidFill>
                  <a:srgbClr val="00B0F0"/>
                </a:solidFill>
              </a:rPr>
              <a:t>8]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699792" y="1884894"/>
            <a:ext cx="1368152" cy="5663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99792" y="2380818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B0F0"/>
                </a:solidFill>
              </a:rPr>
              <a:t>[3</a:t>
            </a:r>
            <a:r>
              <a:rPr lang="zh-CN" altLang="en-US" sz="2000" dirty="0" smtClean="0">
                <a:solidFill>
                  <a:srgbClr val="00B0F0"/>
                </a:solidFill>
              </a:rPr>
              <a:t>，</a:t>
            </a:r>
            <a:r>
              <a:rPr lang="en-US" altLang="zh-CN" sz="2000" dirty="0" smtClean="0">
                <a:solidFill>
                  <a:srgbClr val="00B0F0"/>
                </a:solidFill>
              </a:rPr>
              <a:t>5]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1691680" y="2809893"/>
            <a:ext cx="436240" cy="4750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734138" y="3573016"/>
            <a:ext cx="461598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63688" y="317290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B0F0"/>
                </a:solidFill>
              </a:rPr>
              <a:t>[3</a:t>
            </a:r>
            <a:r>
              <a:rPr lang="zh-CN" altLang="en-US" sz="2000" dirty="0" smtClean="0">
                <a:solidFill>
                  <a:srgbClr val="00B0F0"/>
                </a:solidFill>
              </a:rPr>
              <a:t>，</a:t>
            </a:r>
            <a:r>
              <a:rPr lang="en-US" altLang="zh-CN" sz="2000" dirty="0">
                <a:solidFill>
                  <a:srgbClr val="00B0F0"/>
                </a:solidFill>
              </a:rPr>
              <a:t>3</a:t>
            </a:r>
            <a:r>
              <a:rPr lang="en-US" altLang="zh-CN" sz="2000" dirty="0" smtClean="0">
                <a:solidFill>
                  <a:srgbClr val="00B0F0"/>
                </a:solidFill>
              </a:rPr>
              <a:t>]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3728" y="378904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[3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en-US" altLang="zh-CN" dirty="0" smtClean="0">
                <a:solidFill>
                  <a:srgbClr val="C00000"/>
                </a:solidFill>
              </a:rPr>
              <a:t>]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699792" y="2825670"/>
            <a:ext cx="468052" cy="347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63888" y="323314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[4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5]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550433" y="1844824"/>
            <a:ext cx="1389719" cy="6064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48064" y="2380818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B0F0"/>
                </a:solidFill>
              </a:rPr>
              <a:t>[6</a:t>
            </a:r>
            <a:r>
              <a:rPr lang="zh-CN" altLang="en-US" sz="2000" dirty="0" smtClean="0">
                <a:solidFill>
                  <a:srgbClr val="00B0F0"/>
                </a:solidFill>
              </a:rPr>
              <a:t>，</a:t>
            </a:r>
            <a:r>
              <a:rPr lang="en-US" altLang="zh-CN" sz="2000" dirty="0" smtClean="0">
                <a:solidFill>
                  <a:srgbClr val="00B0F0"/>
                </a:solidFill>
              </a:rPr>
              <a:t>8]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5580112" y="2825670"/>
            <a:ext cx="396044" cy="347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27984" y="32247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[6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8]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7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线段树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Lazy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lvl="1"/>
            <a:r>
              <a:rPr lang="zh-CN" altLang="en-US" dirty="0"/>
              <a:t>只给区间</a:t>
            </a:r>
            <a:r>
              <a:rPr lang="zh-CN" altLang="en-US" dirty="0" smtClean="0"/>
              <a:t>标记</a:t>
            </a:r>
            <a:endParaRPr lang="en-US" altLang="zh-CN" dirty="0" smtClean="0"/>
          </a:p>
          <a:p>
            <a:pPr lvl="1"/>
            <a:r>
              <a:rPr lang="zh-CN" altLang="en-US" dirty="0"/>
              <a:t>需要</a:t>
            </a:r>
            <a:r>
              <a:rPr lang="zh-CN" altLang="en-US" dirty="0" smtClean="0"/>
              <a:t>时下放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564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标准模板库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STL</a:t>
            </a:r>
          </a:p>
          <a:p>
            <a:pPr lvl="1"/>
            <a:r>
              <a:rPr lang="zh-CN" altLang="en-US" dirty="0" smtClean="0"/>
              <a:t>结构包括</a:t>
            </a:r>
            <a:r>
              <a:rPr lang="en-US" altLang="zh-CN" dirty="0" smtClean="0"/>
              <a:t>vector, stack, queue, </a:t>
            </a:r>
            <a:r>
              <a:rPr lang="en-US" altLang="zh-CN" dirty="0" err="1" smtClean="0"/>
              <a:t>deque</a:t>
            </a:r>
            <a:r>
              <a:rPr lang="en-US" altLang="zh-CN" dirty="0" smtClean="0"/>
              <a:t>, set, map, </a:t>
            </a:r>
            <a:r>
              <a:rPr lang="en-US" altLang="zh-CN" dirty="0" err="1" smtClean="0"/>
              <a:t>priority_queue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算法包括</a:t>
            </a:r>
            <a:r>
              <a:rPr lang="en-US" altLang="zh-CN" dirty="0"/>
              <a:t> </a:t>
            </a:r>
            <a:r>
              <a:rPr lang="en-US" altLang="zh-CN" dirty="0" smtClean="0"/>
              <a:t>sort, </a:t>
            </a:r>
            <a:r>
              <a:rPr lang="en-US" altLang="zh-CN" dirty="0" err="1" smtClean="0"/>
              <a:t>lower_bound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upper_bound</a:t>
            </a:r>
            <a:r>
              <a:rPr lang="en-US" altLang="zh-CN" dirty="0" smtClean="0"/>
              <a:t>, find, erase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zh-CN" altLang="en-US" dirty="0"/>
              <a:t>需要熟练掌握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478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关于本次题目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hlinkClick r:id="rId2"/>
              </a:rPr>
              <a:t>Tree </a:t>
            </a:r>
            <a:r>
              <a:rPr lang="en-US" altLang="zh-CN" sz="2000" dirty="0" smtClean="0">
                <a:hlinkClick r:id="rId2"/>
              </a:rPr>
              <a:t>Recovery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前中后序</a:t>
            </a:r>
            <a:endParaRPr lang="en-US" altLang="zh-CN" sz="2000" dirty="0" smtClean="0"/>
          </a:p>
          <a:p>
            <a:r>
              <a:rPr lang="zh-CN" altLang="en-US" sz="2000" u="sng" dirty="0" smtClean="0">
                <a:hlinkClick r:id="rId3"/>
              </a:rPr>
              <a:t>食物链</a:t>
            </a:r>
            <a:endParaRPr lang="en-US" altLang="zh-CN" sz="2000" u="sng" dirty="0" smtClean="0"/>
          </a:p>
          <a:p>
            <a:pPr lvl="1"/>
            <a:r>
              <a:rPr lang="zh-CN" altLang="en-US" sz="2000" u="sng" dirty="0"/>
              <a:t>带权</a:t>
            </a:r>
            <a:r>
              <a:rPr lang="zh-CN" altLang="en-US" sz="2000" u="sng" dirty="0" smtClean="0"/>
              <a:t>值并查集</a:t>
            </a:r>
            <a:endParaRPr lang="en-US" altLang="zh-CN" sz="2000" u="sng" dirty="0" smtClean="0"/>
          </a:p>
          <a:p>
            <a:r>
              <a:rPr lang="en-US" altLang="zh-CN" sz="2000" u="sng" dirty="0">
                <a:hlinkClick r:id="rId4"/>
              </a:rPr>
              <a:t>The </a:t>
            </a:r>
            <a:r>
              <a:rPr lang="en-US" altLang="zh-CN" sz="2000" u="sng" dirty="0" smtClean="0">
                <a:hlinkClick r:id="rId4"/>
              </a:rPr>
              <a:t>Suspects</a:t>
            </a:r>
            <a:endParaRPr lang="en-US" altLang="zh-CN" sz="2000" u="sng" dirty="0" smtClean="0"/>
          </a:p>
          <a:p>
            <a:pPr lvl="1"/>
            <a:r>
              <a:rPr lang="zh-CN" altLang="en-US" sz="2000" u="sng" dirty="0"/>
              <a:t>并查集</a:t>
            </a:r>
            <a:endParaRPr lang="en-US" altLang="zh-CN" sz="2000" u="sng" dirty="0" smtClean="0"/>
          </a:p>
          <a:p>
            <a:r>
              <a:rPr lang="en-US" altLang="zh-CN" sz="2000" u="sng" dirty="0">
                <a:hlinkClick r:id="rId5"/>
              </a:rPr>
              <a:t>Ubiquitous </a:t>
            </a:r>
            <a:r>
              <a:rPr lang="en-US" altLang="zh-CN" sz="2000" u="sng" dirty="0" smtClean="0">
                <a:hlinkClick r:id="rId5"/>
              </a:rPr>
              <a:t>Religions</a:t>
            </a:r>
            <a:endParaRPr lang="en-US" altLang="zh-CN" sz="2000" u="sng" dirty="0" smtClean="0"/>
          </a:p>
          <a:p>
            <a:pPr lvl="1"/>
            <a:r>
              <a:rPr lang="zh-CN" altLang="en-US" sz="2000" u="sng" dirty="0" smtClean="0"/>
              <a:t>并查集</a:t>
            </a:r>
            <a:endParaRPr lang="en-US" altLang="zh-CN" sz="2000" u="sng" dirty="0" smtClean="0"/>
          </a:p>
          <a:p>
            <a:r>
              <a:rPr lang="en-US" altLang="zh-CN" sz="2000" dirty="0">
                <a:hlinkClick r:id="rId6"/>
              </a:rPr>
              <a:t>Sliding </a:t>
            </a:r>
            <a:r>
              <a:rPr lang="en-US" altLang="zh-CN" sz="2000" dirty="0" smtClean="0">
                <a:hlinkClick r:id="rId6"/>
              </a:rPr>
              <a:t>Window</a:t>
            </a:r>
            <a:endParaRPr lang="en-US" altLang="zh-CN" sz="2000" dirty="0" smtClean="0"/>
          </a:p>
          <a:p>
            <a:pPr lvl="1"/>
            <a:r>
              <a:rPr lang="zh-CN" altLang="en-US" sz="2000" u="sng" dirty="0"/>
              <a:t>单调队列</a:t>
            </a:r>
            <a:endParaRPr lang="en-US" altLang="zh-CN" sz="2000" u="sng" dirty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5763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关于本次题目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Inna and </a:t>
            </a:r>
            <a:r>
              <a:rPr lang="en-US" altLang="zh-CN" dirty="0" smtClean="0">
                <a:hlinkClick r:id="rId2"/>
              </a:rPr>
              <a:t>Sequence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BIT+</a:t>
            </a:r>
            <a:r>
              <a:rPr lang="zh-CN" altLang="en-US" dirty="0" smtClean="0"/>
              <a:t>二分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Japan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BIT+</a:t>
            </a:r>
            <a:r>
              <a:rPr lang="zh-CN" altLang="en-US" dirty="0" smtClean="0"/>
              <a:t>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5813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关于本次题目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hlinkClick r:id="rId2"/>
              </a:rPr>
              <a:t>Count </a:t>
            </a:r>
            <a:r>
              <a:rPr lang="en-US" altLang="zh-CN" sz="2000" dirty="0" smtClean="0">
                <a:hlinkClick r:id="rId2"/>
              </a:rPr>
              <a:t>Color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线段</a:t>
            </a:r>
            <a:r>
              <a:rPr lang="zh-CN" altLang="en-US" sz="2000" dirty="0" smtClean="0"/>
              <a:t>树入门，染色</a:t>
            </a:r>
            <a:endParaRPr lang="en-US" altLang="zh-CN" sz="2000" dirty="0" smtClean="0"/>
          </a:p>
          <a:p>
            <a:r>
              <a:rPr lang="en-US" altLang="zh-CN" sz="2000" dirty="0" smtClean="0">
                <a:hlinkClick r:id="rId3"/>
              </a:rPr>
              <a:t>Hotel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线段</a:t>
            </a:r>
            <a:r>
              <a:rPr lang="zh-CN" altLang="en-US" sz="2000" dirty="0" smtClean="0"/>
              <a:t>树进阶，区间长度</a:t>
            </a:r>
            <a:endParaRPr lang="en-US" altLang="zh-CN" sz="2000" dirty="0" smtClean="0"/>
          </a:p>
          <a:p>
            <a:r>
              <a:rPr lang="en-US" altLang="zh-CN" sz="2000" u="sng" dirty="0" smtClean="0">
                <a:hlinkClick r:id="rId4"/>
              </a:rPr>
              <a:t>Stars</a:t>
            </a:r>
            <a:endParaRPr lang="en-US" altLang="zh-CN" sz="2000" u="sng" dirty="0" smtClean="0"/>
          </a:p>
          <a:p>
            <a:pPr lvl="1"/>
            <a:r>
              <a:rPr lang="zh-CN" altLang="en-US" sz="2000" u="sng" dirty="0" smtClean="0"/>
              <a:t>同</a:t>
            </a:r>
            <a:r>
              <a:rPr lang="en-US" altLang="zh-CN" sz="2000" u="sng" dirty="0" smtClean="0"/>
              <a:t>div2 Japan</a:t>
            </a:r>
          </a:p>
          <a:p>
            <a:r>
              <a:rPr lang="en-US" altLang="zh-CN" sz="2000" dirty="0" smtClean="0">
                <a:hlinkClick r:id="rId5"/>
              </a:rPr>
              <a:t>Atlantis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线段</a:t>
            </a:r>
            <a:r>
              <a:rPr lang="zh-CN" altLang="en-US" sz="2000" dirty="0" smtClean="0"/>
              <a:t>树面积并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7075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Any Questions?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数据结构内容非常多</a:t>
            </a:r>
            <a:endParaRPr lang="en-US" altLang="zh-CN" dirty="0" smtClean="0"/>
          </a:p>
          <a:p>
            <a:pPr marL="742950" lvl="2" indent="-342900">
              <a:buSzPct val="90000"/>
            </a:pPr>
            <a:r>
              <a:rPr lang="zh-CN" altLang="en-US" dirty="0"/>
              <a:t>本次没有涉及如下内容：树链剖分，</a:t>
            </a:r>
            <a:r>
              <a:rPr lang="en-US" altLang="zh-CN" dirty="0"/>
              <a:t>2D-1D</a:t>
            </a:r>
            <a:r>
              <a:rPr lang="zh-CN" altLang="en-US" dirty="0"/>
              <a:t>，</a:t>
            </a:r>
            <a:r>
              <a:rPr lang="en-US" altLang="zh-CN" dirty="0"/>
              <a:t>CDQ</a:t>
            </a:r>
            <a:r>
              <a:rPr lang="zh-CN" altLang="en-US" dirty="0"/>
              <a:t>分治，后缀数组等等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r>
              <a:rPr lang="zh-CN" altLang="en-US" dirty="0" smtClean="0"/>
              <a:t>有问题随时请教</a:t>
            </a:r>
            <a:endParaRPr lang="en-US" altLang="zh-CN" dirty="0" smtClean="0"/>
          </a:p>
          <a:p>
            <a:pPr lvl="1"/>
            <a:r>
              <a:rPr lang="zh-CN" altLang="en-US" dirty="0"/>
              <a:t>尤其</a:t>
            </a:r>
            <a:r>
              <a:rPr lang="zh-CN" altLang="en-US" dirty="0" smtClean="0"/>
              <a:t>是本次题目，非常基础</a:t>
            </a:r>
            <a:endParaRPr lang="en-US" altLang="zh-CN" dirty="0" smtClean="0"/>
          </a:p>
          <a:p>
            <a:pPr lvl="1"/>
            <a:r>
              <a:rPr lang="zh-CN" altLang="en-US" dirty="0"/>
              <a:t>需要线段</a:t>
            </a:r>
            <a:r>
              <a:rPr lang="zh-CN" altLang="en-US" dirty="0" smtClean="0"/>
              <a:t>树、树状数组模板</a:t>
            </a:r>
            <a:r>
              <a:rPr lang="zh-CN" altLang="en-US" dirty="0"/>
              <a:t>、</a:t>
            </a:r>
            <a:r>
              <a:rPr lang="zh-CN" altLang="en-US" dirty="0" smtClean="0"/>
              <a:t>并查集模板，</a:t>
            </a:r>
            <a:r>
              <a:rPr lang="en-US" altLang="zh-CN" dirty="0" smtClean="0"/>
              <a:t>github.com/</a:t>
            </a:r>
            <a:r>
              <a:rPr lang="en-US" altLang="zh-CN" dirty="0" err="1" smtClean="0"/>
              <a:t>fengdalu</a:t>
            </a:r>
            <a:r>
              <a:rPr lang="zh-CN" altLang="en-US" dirty="0" smtClean="0"/>
              <a:t>，只有题目无分类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1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</a:t>
            </a:r>
            <a:r>
              <a:rPr lang="zh-CN" altLang="en-US" dirty="0" smtClean="0"/>
              <a:t>入后出</a:t>
            </a:r>
            <a:r>
              <a:rPr lang="en-US" altLang="zh-CN" dirty="0" smtClean="0"/>
              <a:t>(</a:t>
            </a:r>
            <a:r>
              <a:rPr lang="en-US" altLang="zh-CN" dirty="0" smtClean="0"/>
              <a:t>First In </a:t>
            </a:r>
            <a:r>
              <a:rPr lang="en-US" altLang="zh-CN" dirty="0" smtClean="0"/>
              <a:t>Last</a:t>
            </a:r>
            <a:r>
              <a:rPr lang="en-US" altLang="zh-CN" dirty="0" smtClean="0"/>
              <a:t> </a:t>
            </a:r>
            <a:r>
              <a:rPr lang="en-US" altLang="zh-CN" dirty="0" smtClean="0"/>
              <a:t>Out)</a:t>
            </a:r>
          </a:p>
          <a:p>
            <a:r>
              <a:rPr lang="zh-CN" altLang="en-US" dirty="0" smtClean="0"/>
              <a:t>插入</a:t>
            </a:r>
            <a:r>
              <a:rPr lang="en-US" altLang="zh-CN" dirty="0" smtClean="0"/>
              <a:t>push()</a:t>
            </a:r>
          </a:p>
          <a:p>
            <a:r>
              <a:rPr lang="zh-CN" altLang="en-US" dirty="0"/>
              <a:t>弹</a:t>
            </a:r>
            <a:r>
              <a:rPr lang="zh-CN" altLang="en-US" dirty="0" smtClean="0"/>
              <a:t>出</a:t>
            </a:r>
            <a:r>
              <a:rPr lang="en-US" altLang="zh-CN" dirty="0" smtClean="0"/>
              <a:t>pop()</a:t>
            </a:r>
          </a:p>
          <a:p>
            <a:r>
              <a:rPr lang="zh-CN" altLang="en-US" dirty="0" smtClean="0"/>
              <a:t>应用：深度优先遍历，手写递归栈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8749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先进先出</a:t>
            </a:r>
            <a:r>
              <a:rPr lang="en-US" altLang="zh-CN" dirty="0" smtClean="0"/>
              <a:t>(First In </a:t>
            </a:r>
            <a:r>
              <a:rPr lang="en-US" altLang="zh-CN" dirty="0" smtClean="0"/>
              <a:t>First</a:t>
            </a:r>
            <a:r>
              <a:rPr lang="en-US" altLang="zh-CN" dirty="0" smtClean="0"/>
              <a:t> </a:t>
            </a:r>
            <a:r>
              <a:rPr lang="en-US" altLang="zh-CN" dirty="0" smtClean="0"/>
              <a:t>Out)</a:t>
            </a:r>
          </a:p>
          <a:p>
            <a:r>
              <a:rPr lang="zh-CN" altLang="en-US" dirty="0" smtClean="0"/>
              <a:t>插入</a:t>
            </a:r>
            <a:r>
              <a:rPr lang="en-US" altLang="zh-CN" dirty="0" smtClean="0"/>
              <a:t>push()</a:t>
            </a:r>
          </a:p>
          <a:p>
            <a:r>
              <a:rPr lang="zh-CN" altLang="en-US" dirty="0"/>
              <a:t>弹</a:t>
            </a:r>
            <a:r>
              <a:rPr lang="zh-CN" altLang="en-US" dirty="0" smtClean="0"/>
              <a:t>出</a:t>
            </a:r>
            <a:r>
              <a:rPr lang="en-US" altLang="zh-CN" dirty="0" smtClean="0"/>
              <a:t>pop()</a:t>
            </a:r>
          </a:p>
          <a:p>
            <a:r>
              <a:rPr lang="zh-CN" altLang="en-US" dirty="0" smtClean="0"/>
              <a:t>熟悉</a:t>
            </a:r>
            <a:r>
              <a:rPr lang="en-US" altLang="zh-CN" dirty="0" smtClean="0"/>
              <a:t>&lt;queue&gt;, &lt;</a:t>
            </a:r>
            <a:r>
              <a:rPr lang="en-US" altLang="zh-CN" dirty="0" err="1" smtClean="0"/>
              <a:t>deque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的使用方法</a:t>
            </a:r>
            <a:endParaRPr lang="en-US" altLang="zh-CN" dirty="0" smtClean="0"/>
          </a:p>
          <a:p>
            <a:r>
              <a:rPr lang="zh-CN" altLang="en-US" dirty="0" smtClean="0"/>
              <a:t>应用：</a:t>
            </a:r>
            <a:r>
              <a:rPr lang="en-US" altLang="zh-CN" dirty="0" smtClean="0"/>
              <a:t>BFS</a:t>
            </a:r>
            <a:r>
              <a:rPr lang="zh-CN" altLang="en-US" dirty="0"/>
              <a:t>广度优先</a:t>
            </a:r>
            <a:r>
              <a:rPr lang="zh-CN" altLang="en-US" dirty="0" smtClean="0"/>
              <a:t>遍历，</a:t>
            </a:r>
            <a:r>
              <a:rPr lang="en-US" altLang="zh-CN" dirty="0" smtClean="0"/>
              <a:t>SPFA</a:t>
            </a:r>
            <a:r>
              <a:rPr lang="zh-CN" altLang="en-US" dirty="0" smtClean="0"/>
              <a:t>循环队列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661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</a:t>
            </a:r>
            <a:r>
              <a:rPr lang="zh-CN" altLang="en-US" dirty="0" smtClean="0"/>
              <a:t>上下元素</a:t>
            </a:r>
            <a:endParaRPr lang="en-US" altLang="zh-CN" dirty="0" smtClean="0"/>
          </a:p>
          <a:p>
            <a:r>
              <a:rPr lang="zh-CN" altLang="en-US" dirty="0"/>
              <a:t>可以</a:t>
            </a:r>
            <a:r>
              <a:rPr lang="zh-CN" altLang="en-US" dirty="0" smtClean="0"/>
              <a:t>实现栈和队列</a:t>
            </a:r>
            <a:endParaRPr lang="en-US" altLang="zh-CN" dirty="0" smtClean="0"/>
          </a:p>
          <a:p>
            <a:r>
              <a:rPr lang="zh-CN" altLang="en-US" dirty="0" smtClean="0"/>
              <a:t>一般用数组模拟</a:t>
            </a:r>
            <a:endParaRPr lang="en-US" altLang="zh-CN" dirty="0" smtClean="0"/>
          </a:p>
          <a:p>
            <a:r>
              <a:rPr lang="zh-CN" altLang="en-US" dirty="0" smtClean="0"/>
              <a:t>应用：邻接表建图，</a:t>
            </a:r>
            <a:r>
              <a:rPr lang="en-US" altLang="zh-CN" dirty="0" smtClean="0"/>
              <a:t>Dancing Links</a:t>
            </a:r>
            <a:r>
              <a:rPr lang="zh-CN" altLang="en-US" dirty="0" smtClean="0"/>
              <a:t>，块状链表等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6335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单调队列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/>
              <a:t>afy</a:t>
            </a:r>
            <a:r>
              <a:rPr lang="zh-CN" altLang="en-US" sz="2800" dirty="0"/>
              <a:t>决定给</a:t>
            </a:r>
            <a:r>
              <a:rPr lang="en-US" altLang="zh-CN" sz="2800" dirty="0"/>
              <a:t>TOJ</a:t>
            </a:r>
            <a:r>
              <a:rPr lang="zh-CN" altLang="en-US" sz="2800" dirty="0"/>
              <a:t>印刷广告，广告牌是刷在城市的建筑物上的，城市里有紧靠着的</a:t>
            </a:r>
            <a:r>
              <a:rPr lang="en-US" altLang="zh-CN" sz="2800" dirty="0"/>
              <a:t>N</a:t>
            </a:r>
            <a:r>
              <a:rPr lang="zh-CN" altLang="en-US" sz="2800" dirty="0"/>
              <a:t>个建筑。</a:t>
            </a:r>
            <a:r>
              <a:rPr lang="en-US" altLang="zh-CN" sz="2800" dirty="0" err="1"/>
              <a:t>afy</a:t>
            </a:r>
            <a:r>
              <a:rPr lang="zh-CN" altLang="en-US" sz="2800" dirty="0"/>
              <a:t>决定在上面找一块尽可能大的矩形放置广告牌。我们假设每个建筑物都有一个高度，从左到右给出每个建筑物的高度</a:t>
            </a:r>
            <a:r>
              <a:rPr lang="en-US" altLang="zh-CN" sz="2800" dirty="0"/>
              <a:t>H1,H2…HN</a:t>
            </a:r>
            <a:r>
              <a:rPr lang="zh-CN" altLang="en-US" sz="2800" dirty="0"/>
              <a:t>，且</a:t>
            </a:r>
            <a:r>
              <a:rPr lang="en-US" altLang="zh-CN" sz="2800" dirty="0"/>
              <a:t>0&lt;Hi&lt;=1,000,000,000</a:t>
            </a:r>
            <a:r>
              <a:rPr lang="zh-CN" altLang="en-US" sz="2800" dirty="0"/>
              <a:t>，并且我们假设每个建筑物的宽度均为</a:t>
            </a:r>
            <a:r>
              <a:rPr lang="en-US" altLang="zh-CN" sz="2800" dirty="0"/>
              <a:t>1</a:t>
            </a:r>
            <a:r>
              <a:rPr lang="zh-CN" altLang="en-US" sz="2800" dirty="0"/>
              <a:t>。要求输出广告牌的最大面积。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99436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单调队列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满足“双单调性”</a:t>
            </a:r>
            <a:endParaRPr lang="en-US" altLang="zh-CN" dirty="0" smtClean="0"/>
          </a:p>
          <a:p>
            <a:r>
              <a:rPr lang="zh-CN" altLang="en-US" dirty="0" smtClean="0"/>
              <a:t>头尾都可插入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</a:t>
            </a:r>
            <a:endParaRPr lang="en-US" altLang="zh-CN" dirty="0" smtClean="0"/>
          </a:p>
          <a:p>
            <a:r>
              <a:rPr lang="zh-CN" altLang="en-US" dirty="0" smtClean="0"/>
              <a:t>总体复杂度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，每个元素入队一次，出队一次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8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非线性结构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二叉树</a:t>
            </a:r>
            <a:r>
              <a:rPr lang="en-US" altLang="zh-CN" dirty="0" smtClean="0"/>
              <a:t>(</a:t>
            </a:r>
            <a:r>
              <a:rPr lang="zh-CN" altLang="en-US" dirty="0" smtClean="0"/>
              <a:t>线段树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多叉树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799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二叉树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一棵树</a:t>
            </a:r>
            <a:endParaRPr lang="en-US" altLang="zh-CN" dirty="0" smtClean="0"/>
          </a:p>
          <a:p>
            <a:pPr lvl="1"/>
            <a:r>
              <a:rPr lang="zh-CN" altLang="en-US" dirty="0"/>
              <a:t>没有</a:t>
            </a:r>
            <a:r>
              <a:rPr lang="zh-CN" altLang="en-US" dirty="0" smtClean="0"/>
              <a:t>儿子</a:t>
            </a:r>
            <a:endParaRPr lang="en-US" altLang="zh-CN" dirty="0" smtClean="0"/>
          </a:p>
          <a:p>
            <a:pPr lvl="1"/>
            <a:r>
              <a:rPr lang="zh-CN" altLang="en-US" dirty="0"/>
              <a:t>两</a:t>
            </a:r>
            <a:r>
              <a:rPr lang="zh-CN" altLang="en-US" dirty="0" smtClean="0"/>
              <a:t>个儿子</a:t>
            </a:r>
            <a:endParaRPr lang="en-US" altLang="zh-CN" dirty="0"/>
          </a:p>
          <a:p>
            <a:pPr lvl="1"/>
            <a:r>
              <a:rPr lang="en-US" altLang="zh-CN" dirty="0" smtClean="0"/>
              <a:t>template&lt;class T&gt;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node</a:t>
            </a:r>
          </a:p>
          <a:p>
            <a:pPr lvl="1"/>
            <a:r>
              <a:rPr lang="en-US" altLang="zh-CN" dirty="0" smtClean="0"/>
              <a:t>{</a:t>
            </a:r>
          </a:p>
          <a:p>
            <a:pPr marL="914400" lvl="2" indent="0">
              <a:buNone/>
            </a:pPr>
            <a:r>
              <a:rPr lang="en-US" altLang="zh-CN" dirty="0"/>
              <a:t>n</a:t>
            </a:r>
            <a:r>
              <a:rPr lang="en-US" altLang="zh-CN" dirty="0" smtClean="0"/>
              <a:t>ode* l, *r;</a:t>
            </a:r>
          </a:p>
          <a:p>
            <a:pPr marL="914400" lvl="2" indent="0">
              <a:buNone/>
            </a:pPr>
            <a:r>
              <a:rPr lang="en-US" altLang="zh-CN" dirty="0" smtClean="0"/>
              <a:t>T data;</a:t>
            </a:r>
          </a:p>
          <a:p>
            <a:pPr lvl="1"/>
            <a:r>
              <a:rPr lang="en-US" altLang="zh-CN" dirty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31297518"/>
      </p:ext>
    </p:extLst>
  </p:cSld>
  <p:clrMapOvr>
    <a:masterClrMapping/>
  </p:clrMapOvr>
</p:sld>
</file>

<file path=ppt/theme/theme1.xml><?xml version="1.0" encoding="utf-8"?>
<a:theme xmlns:a="http://schemas.openxmlformats.org/drawingml/2006/main" name="Layers">
  <a:themeElements>
    <a:clrScheme name="Layers 3">
      <a:dk1>
        <a:srgbClr val="79788A"/>
      </a:dk1>
      <a:lt1>
        <a:srgbClr val="FFFFFF"/>
      </a:lt1>
      <a:dk2>
        <a:srgbClr val="21203C"/>
      </a:dk2>
      <a:lt2>
        <a:srgbClr val="FFFFCC"/>
      </a:lt2>
      <a:accent1>
        <a:srgbClr val="476077"/>
      </a:accent1>
      <a:accent2>
        <a:srgbClr val="676C5A"/>
      </a:accent2>
      <a:accent3>
        <a:srgbClr val="ABABAF"/>
      </a:accent3>
      <a:accent4>
        <a:srgbClr val="DADADA"/>
      </a:accent4>
      <a:accent5>
        <a:srgbClr val="B1B6BD"/>
      </a:accent5>
      <a:accent6>
        <a:srgbClr val="5D6151"/>
      </a:accent6>
      <a:hlink>
        <a:srgbClr val="666699"/>
      </a:hlink>
      <a:folHlink>
        <a:srgbClr val="8CB0A2"/>
      </a:folHlink>
    </a:clrScheme>
    <a:fontScheme name="Layers">
      <a:majorFont>
        <a:latin typeface="华文隶书"/>
        <a:ea typeface="华文隶书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综合实践课程第1讲 14</Template>
  <TotalTime>155</TotalTime>
  <Words>716</Words>
  <Application>Microsoft Office PowerPoint</Application>
  <PresentationFormat>全屏显示(4:3)</PresentationFormat>
  <Paragraphs>148</Paragraphs>
  <Slides>27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Layers</vt:lpstr>
      <vt:lpstr>基础数据结构</vt:lpstr>
      <vt:lpstr>线性结构</vt:lpstr>
      <vt:lpstr>栈</vt:lpstr>
      <vt:lpstr>队列</vt:lpstr>
      <vt:lpstr>链表</vt:lpstr>
      <vt:lpstr>单调队列</vt:lpstr>
      <vt:lpstr>单调队列</vt:lpstr>
      <vt:lpstr>非线性结构</vt:lpstr>
      <vt:lpstr>二叉树</vt:lpstr>
      <vt:lpstr>二叉树</vt:lpstr>
      <vt:lpstr>二叉树</vt:lpstr>
      <vt:lpstr>堆</vt:lpstr>
      <vt:lpstr>并查集</vt:lpstr>
      <vt:lpstr>并查集</vt:lpstr>
      <vt:lpstr>并查集</vt:lpstr>
      <vt:lpstr>树状数组</vt:lpstr>
      <vt:lpstr>树状数组</vt:lpstr>
      <vt:lpstr>线段树</vt:lpstr>
      <vt:lpstr>线段树</vt:lpstr>
      <vt:lpstr>线段树</vt:lpstr>
      <vt:lpstr>线段树</vt:lpstr>
      <vt:lpstr>线段树</vt:lpstr>
      <vt:lpstr>标准模板库</vt:lpstr>
      <vt:lpstr>关于本次题目</vt:lpstr>
      <vt:lpstr>关于本次题目</vt:lpstr>
      <vt:lpstr>关于本次题目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算法俱乐部第一次讲座</dc:title>
  <dc:creator>Fengdalu</dc:creator>
  <cp:lastModifiedBy>Fengdalu</cp:lastModifiedBy>
  <cp:revision>911</cp:revision>
  <dcterms:created xsi:type="dcterms:W3CDTF">2015-03-27T16:03:14Z</dcterms:created>
  <dcterms:modified xsi:type="dcterms:W3CDTF">2015-08-10T02:56:56Z</dcterms:modified>
</cp:coreProperties>
</file>