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9" r:id="rId5"/>
    <p:sldId id="261" r:id="rId6"/>
    <p:sldId id="276" r:id="rId7"/>
    <p:sldId id="277" r:id="rId8"/>
    <p:sldId id="260" r:id="rId9"/>
    <p:sldId id="262" r:id="rId10"/>
    <p:sldId id="263" r:id="rId11"/>
    <p:sldId id="264" r:id="rId12"/>
    <p:sldId id="265" r:id="rId13"/>
    <p:sldId id="266" r:id="rId14"/>
    <p:sldId id="267" r:id="rId15"/>
    <p:sldId id="273" r:id="rId16"/>
    <p:sldId id="269" r:id="rId17"/>
    <p:sldId id="268" r:id="rId18"/>
    <p:sldId id="270" r:id="rId19"/>
    <p:sldId id="271" r:id="rId20"/>
    <p:sldId id="272" r:id="rId21"/>
    <p:sldId id="274" r:id="rId22"/>
    <p:sldId id="275" r:id="rId23"/>
    <p:sldId id="278" r:id="rId24"/>
    <p:sldId id="280" r:id="rId25"/>
    <p:sldId id="281" r:id="rId26"/>
    <p:sldId id="293" r:id="rId27"/>
    <p:sldId id="283" r:id="rId28"/>
    <p:sldId id="284" r:id="rId29"/>
    <p:sldId id="285" r:id="rId30"/>
    <p:sldId id="287" r:id="rId31"/>
    <p:sldId id="289" r:id="rId32"/>
    <p:sldId id="290" r:id="rId33"/>
    <p:sldId id="291" r:id="rId34"/>
    <p:sldId id="294" r:id="rId35"/>
    <p:sldId id="258" r:id="rId36"/>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61" autoAdjust="0"/>
  </p:normalViewPr>
  <p:slideViewPr>
    <p:cSldViewPr>
      <p:cViewPr varScale="1">
        <p:scale>
          <a:sx n="63" d="100"/>
          <a:sy n="63" d="100"/>
        </p:scale>
        <p:origin x="143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A38AFCE7-849C-4617-AD2F-EF8869E1030E}" type="datetimeFigureOut">
              <a:rPr lang="zh-CN" altLang="en-US" smtClean="0"/>
              <a:pPr/>
              <a:t>2015/8/2</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8E11ABA-4D4F-42E3-BC6F-CEC16A92F869}" type="slidenum">
              <a:rPr lang="zh-CN" altLang="en-US" smtClean="0"/>
              <a:pPr/>
              <a:t>‹#›</a:t>
            </a:fld>
            <a:endParaRPr lang="zh-CN" altLang="en-US"/>
          </a:p>
        </p:txBody>
      </p:sp>
    </p:spTree>
    <p:extLst>
      <p:ext uri="{BB962C8B-B14F-4D97-AF65-F5344CB8AC3E}">
        <p14:creationId xmlns:p14="http://schemas.microsoft.com/office/powerpoint/2010/main" val="74090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10</a:t>
            </a:fld>
            <a:endParaRPr lang="zh-CN" altLang="en-US"/>
          </a:p>
        </p:txBody>
      </p:sp>
    </p:spTree>
    <p:extLst>
      <p:ext uri="{BB962C8B-B14F-4D97-AF65-F5344CB8AC3E}">
        <p14:creationId xmlns:p14="http://schemas.microsoft.com/office/powerpoint/2010/main" val="1767084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31</a:t>
            </a:fld>
            <a:endParaRPr lang="zh-CN" altLang="en-US"/>
          </a:p>
        </p:txBody>
      </p:sp>
    </p:spTree>
    <p:extLst>
      <p:ext uri="{BB962C8B-B14F-4D97-AF65-F5344CB8AC3E}">
        <p14:creationId xmlns:p14="http://schemas.microsoft.com/office/powerpoint/2010/main" val="1699370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题解：</a:t>
            </a:r>
          </a:p>
          <a:p>
            <a:r>
              <a:rPr lang="zh-CN" altLang="en-US" sz="1200" b="0" i="0" kern="1200" dirty="0" smtClean="0">
                <a:solidFill>
                  <a:schemeClr val="tx1"/>
                </a:solidFill>
                <a:latin typeface="+mn-lt"/>
                <a:ea typeface="+mn-ea"/>
                <a:cs typeface="+mn-cs"/>
              </a:rPr>
              <a:t>看过去很像完全背包，可数据很大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虽然没给出，也能猜到，不然太水了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，所以不能用背包求。又只有两种物品，想到了贪心，将价值与体积比大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称为价值比</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的优先放入。但体积限制，这样还不可以，还需要枚举减少价值比大的宝石个数，是否可以增大所求价值。又我们可以知道对于体积是</a:t>
            </a:r>
            <a:r>
              <a:rPr lang="en-US" altLang="zh-CN" sz="1200" b="0" i="0" kern="1200" dirty="0" smtClean="0">
                <a:solidFill>
                  <a:schemeClr val="tx1"/>
                </a:solidFill>
                <a:latin typeface="+mn-lt"/>
                <a:ea typeface="+mn-ea"/>
                <a:cs typeface="+mn-cs"/>
              </a:rPr>
              <a:t>m=lcm(s1,s2)</a:t>
            </a:r>
            <a:r>
              <a:rPr lang="zh-CN" altLang="en-US" sz="1200" b="0" i="0" kern="1200" dirty="0" smtClean="0">
                <a:solidFill>
                  <a:schemeClr val="tx1"/>
                </a:solidFill>
                <a:latin typeface="+mn-lt"/>
                <a:ea typeface="+mn-ea"/>
                <a:cs typeface="+mn-cs"/>
              </a:rPr>
              <a:t>背包，肯定全选价值比大的。所以至多只要枚举</a:t>
            </a:r>
            <a:r>
              <a:rPr lang="en-US" altLang="zh-CN" sz="1200" b="0" i="0" kern="1200" dirty="0" smtClean="0">
                <a:solidFill>
                  <a:schemeClr val="tx1"/>
                </a:solidFill>
                <a:latin typeface="+mn-lt"/>
                <a:ea typeface="+mn-ea"/>
                <a:cs typeface="+mn-cs"/>
              </a:rPr>
              <a:t>n-n/</a:t>
            </a:r>
            <a:r>
              <a:rPr lang="en-US" altLang="zh-CN" sz="1200" b="0" i="0" kern="1200" dirty="0" err="1" smtClean="0">
                <a:solidFill>
                  <a:schemeClr val="tx1"/>
                </a:solidFill>
                <a:latin typeface="+mn-lt"/>
                <a:ea typeface="+mn-ea"/>
                <a:cs typeface="+mn-cs"/>
              </a:rPr>
              <a:t>m+m</a:t>
            </a:r>
            <a:r>
              <a:rPr lang="zh-CN" altLang="en-US" sz="1200" b="0" i="0" kern="1200" dirty="0" smtClean="0">
                <a:solidFill>
                  <a:schemeClr val="tx1"/>
                </a:solidFill>
                <a:latin typeface="+mn-lt"/>
                <a:ea typeface="+mn-ea"/>
                <a:cs typeface="+mn-cs"/>
              </a:rPr>
              <a:t>的体积。如果小于这个值，存在大于</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的空余，这个空余肯定用价值大的放置。</a:t>
            </a:r>
          </a:p>
          <a:p>
            <a:r>
              <a:rPr lang="zh-CN" altLang="en-US" sz="1200" b="0" i="0" kern="1200" dirty="0" smtClean="0">
                <a:solidFill>
                  <a:schemeClr val="tx1"/>
                </a:solidFill>
                <a:latin typeface="+mn-lt"/>
                <a:ea typeface="+mn-ea"/>
                <a:cs typeface="+mn-cs"/>
              </a:rPr>
              <a:t>该题现场过了就是铜奖</a:t>
            </a:r>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11</a:t>
            </a:fld>
            <a:endParaRPr lang="zh-CN" altLang="en-US"/>
          </a:p>
        </p:txBody>
      </p:sp>
    </p:spTree>
    <p:extLst>
      <p:ext uri="{BB962C8B-B14F-4D97-AF65-F5344CB8AC3E}">
        <p14:creationId xmlns:p14="http://schemas.microsoft.com/office/powerpoint/2010/main" val="118500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枚举在于优化解空间，减少枚举次数，如上复杂度为 </a:t>
            </a:r>
            <a:r>
              <a:rPr lang="en-US" altLang="zh-CN" dirty="0" smtClean="0"/>
              <a:t>n^(1/3)</a:t>
            </a:r>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12</a:t>
            </a:fld>
            <a:endParaRPr lang="zh-CN" altLang="en-US"/>
          </a:p>
        </p:txBody>
      </p:sp>
    </p:spTree>
    <p:extLst>
      <p:ext uri="{BB962C8B-B14F-4D97-AF65-F5344CB8AC3E}">
        <p14:creationId xmlns:p14="http://schemas.microsoft.com/office/powerpoint/2010/main" val="15706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13</a:t>
            </a:fld>
            <a:endParaRPr lang="zh-CN" altLang="en-US"/>
          </a:p>
        </p:txBody>
      </p:sp>
    </p:spTree>
    <p:extLst>
      <p:ext uri="{BB962C8B-B14F-4D97-AF65-F5344CB8AC3E}">
        <p14:creationId xmlns:p14="http://schemas.microsoft.com/office/powerpoint/2010/main" val="17434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15</a:t>
            </a:fld>
            <a:endParaRPr lang="zh-CN" altLang="en-US"/>
          </a:p>
        </p:txBody>
      </p:sp>
    </p:spTree>
    <p:extLst>
      <p:ext uri="{BB962C8B-B14F-4D97-AF65-F5344CB8AC3E}">
        <p14:creationId xmlns:p14="http://schemas.microsoft.com/office/powerpoint/2010/main" val="88035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16</a:t>
            </a:fld>
            <a:endParaRPr lang="zh-CN" altLang="en-US"/>
          </a:p>
        </p:txBody>
      </p:sp>
    </p:spTree>
    <p:extLst>
      <p:ext uri="{BB962C8B-B14F-4D97-AF65-F5344CB8AC3E}">
        <p14:creationId xmlns:p14="http://schemas.microsoft.com/office/powerpoint/2010/main" val="113426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18</a:t>
            </a:fld>
            <a:endParaRPr lang="zh-CN" altLang="en-US"/>
          </a:p>
        </p:txBody>
      </p:sp>
    </p:spTree>
    <p:extLst>
      <p:ext uri="{BB962C8B-B14F-4D97-AF65-F5344CB8AC3E}">
        <p14:creationId xmlns:p14="http://schemas.microsoft.com/office/powerpoint/2010/main" val="60020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21</a:t>
            </a:fld>
            <a:endParaRPr lang="zh-CN" altLang="en-US"/>
          </a:p>
        </p:txBody>
      </p:sp>
    </p:spTree>
    <p:extLst>
      <p:ext uri="{BB962C8B-B14F-4D97-AF65-F5344CB8AC3E}">
        <p14:creationId xmlns:p14="http://schemas.microsoft.com/office/powerpoint/2010/main" val="103465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8E11ABA-4D4F-42E3-BC6F-CEC16A92F869}" type="slidenum">
              <a:rPr lang="zh-CN" altLang="en-US" smtClean="0"/>
              <a:pPr/>
              <a:t>25</a:t>
            </a:fld>
            <a:endParaRPr lang="zh-CN" altLang="en-US"/>
          </a:p>
        </p:txBody>
      </p:sp>
    </p:spTree>
    <p:extLst>
      <p:ext uri="{BB962C8B-B14F-4D97-AF65-F5344CB8AC3E}">
        <p14:creationId xmlns:p14="http://schemas.microsoft.com/office/powerpoint/2010/main" val="43308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32" name="PlaceHolder 2"/>
          <p:cNvSpPr>
            <a:spLocks noGrp="1"/>
          </p:cNvSpPr>
          <p:nvPr>
            <p:ph type="body"/>
          </p:nvPr>
        </p:nvSpPr>
        <p:spPr>
          <a:xfrm>
            <a:off x="1079640" y="1619280"/>
            <a:ext cx="7416360" cy="2158560"/>
          </a:xfrm>
          <a:prstGeom prst="rect">
            <a:avLst/>
          </a:prstGeom>
        </p:spPr>
        <p:txBody>
          <a:bodyPr lIns="0" tIns="0" rIns="0" bIns="0"/>
          <a:lstStyle/>
          <a:p>
            <a:endParaRPr/>
          </a:p>
        </p:txBody>
      </p:sp>
      <p:sp>
        <p:nvSpPr>
          <p:cNvPr id="33" name="PlaceHolder 3"/>
          <p:cNvSpPr>
            <a:spLocks noGrp="1"/>
          </p:cNvSpPr>
          <p:nvPr>
            <p:ph type="body"/>
          </p:nvPr>
        </p:nvSpPr>
        <p:spPr>
          <a:xfrm>
            <a:off x="1079640" y="3983400"/>
            <a:ext cx="741636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35"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36"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37" name="PlaceHolder 4"/>
          <p:cNvSpPr>
            <a:spLocks noGrp="1"/>
          </p:cNvSpPr>
          <p:nvPr>
            <p:ph type="body"/>
          </p:nvPr>
        </p:nvSpPr>
        <p:spPr>
          <a:xfrm>
            <a:off x="4880160" y="3983400"/>
            <a:ext cx="3619080" cy="2158560"/>
          </a:xfrm>
          <a:prstGeom prst="rect">
            <a:avLst/>
          </a:prstGeom>
        </p:spPr>
        <p:txBody>
          <a:bodyPr lIns="0" tIns="0" rIns="0" bIns="0"/>
          <a:lstStyle/>
          <a:p>
            <a:endParaRPr/>
          </a:p>
        </p:txBody>
      </p:sp>
      <p:sp>
        <p:nvSpPr>
          <p:cNvPr id="38" name="PlaceHolder 5"/>
          <p:cNvSpPr>
            <a:spLocks noGrp="1"/>
          </p:cNvSpPr>
          <p:nvPr>
            <p:ph type="body"/>
          </p:nvPr>
        </p:nvSpPr>
        <p:spPr>
          <a:xfrm>
            <a:off x="1079640" y="3983400"/>
            <a:ext cx="361908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40" name="PlaceHolder 2"/>
          <p:cNvSpPr>
            <a:spLocks noGrp="1"/>
          </p:cNvSpPr>
          <p:nvPr>
            <p:ph type="body"/>
          </p:nvPr>
        </p:nvSpPr>
        <p:spPr>
          <a:xfrm>
            <a:off x="1079640" y="1619280"/>
            <a:ext cx="7416360" cy="4525560"/>
          </a:xfrm>
          <a:prstGeom prst="rect">
            <a:avLst/>
          </a:prstGeom>
        </p:spPr>
        <p:txBody>
          <a:bodyPr lIns="0" tIns="0" rIns="0" bIns="0"/>
          <a:lstStyle/>
          <a:p>
            <a:endParaRPr/>
          </a:p>
        </p:txBody>
      </p:sp>
      <p:sp>
        <p:nvSpPr>
          <p:cNvPr id="41" name="PlaceHolder 3"/>
          <p:cNvSpPr>
            <a:spLocks noGrp="1"/>
          </p:cNvSpPr>
          <p:nvPr>
            <p:ph type="body"/>
          </p:nvPr>
        </p:nvSpPr>
        <p:spPr>
          <a:xfrm>
            <a:off x="1079640" y="1619280"/>
            <a:ext cx="7416360" cy="4525560"/>
          </a:xfrm>
          <a:prstGeom prst="rect">
            <a:avLst/>
          </a:prstGeom>
        </p:spPr>
        <p:txBody>
          <a:bodyPr lIns="0" tIns="0" rIns="0" bIns="0"/>
          <a:lstStyle/>
          <a:p>
            <a:endParaRPr/>
          </a:p>
        </p:txBody>
      </p:sp>
      <p:pic>
        <p:nvPicPr>
          <p:cNvPr id="42" name="图片 41"/>
          <p:cNvPicPr/>
          <p:nvPr/>
        </p:nvPicPr>
        <p:blipFill>
          <a:blip r:embed="rId2"/>
          <a:stretch>
            <a:fillRect/>
          </a:stretch>
        </p:blipFill>
        <p:spPr>
          <a:xfrm>
            <a:off x="1951560" y="1618920"/>
            <a:ext cx="5671800" cy="4525560"/>
          </a:xfrm>
          <a:prstGeom prst="rect">
            <a:avLst/>
          </a:prstGeom>
          <a:ln>
            <a:noFill/>
          </a:ln>
        </p:spPr>
      </p:pic>
      <p:pic>
        <p:nvPicPr>
          <p:cNvPr id="43" name="图片 42"/>
          <p:cNvPicPr/>
          <p:nvPr/>
        </p:nvPicPr>
        <p:blipFill>
          <a:blip r:embed="rId2"/>
          <a:stretch>
            <a:fillRect/>
          </a:stretch>
        </p:blipFill>
        <p:spPr>
          <a:xfrm>
            <a:off x="1951560" y="161892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53" name="PlaceHolder 2"/>
          <p:cNvSpPr>
            <a:spLocks noGrp="1"/>
          </p:cNvSpPr>
          <p:nvPr>
            <p:ph type="subTitle"/>
          </p:nvPr>
        </p:nvSpPr>
        <p:spPr>
          <a:xfrm>
            <a:off x="1079640" y="1619280"/>
            <a:ext cx="7416360" cy="4525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55" name="PlaceHolder 2"/>
          <p:cNvSpPr>
            <a:spLocks noGrp="1"/>
          </p:cNvSpPr>
          <p:nvPr>
            <p:ph type="body"/>
          </p:nvPr>
        </p:nvSpPr>
        <p:spPr>
          <a:xfrm>
            <a:off x="1079640" y="1619280"/>
            <a:ext cx="741636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57" name="PlaceHolder 2"/>
          <p:cNvSpPr>
            <a:spLocks noGrp="1"/>
          </p:cNvSpPr>
          <p:nvPr>
            <p:ph type="body"/>
          </p:nvPr>
        </p:nvSpPr>
        <p:spPr>
          <a:xfrm>
            <a:off x="1079640" y="1619280"/>
            <a:ext cx="3619080" cy="4525560"/>
          </a:xfrm>
          <a:prstGeom prst="rect">
            <a:avLst/>
          </a:prstGeom>
        </p:spPr>
        <p:txBody>
          <a:bodyPr lIns="0" tIns="0" rIns="0" bIns="0"/>
          <a:lstStyle/>
          <a:p>
            <a:endParaRPr/>
          </a:p>
        </p:txBody>
      </p:sp>
      <p:sp>
        <p:nvSpPr>
          <p:cNvPr id="58" name="PlaceHolder 3"/>
          <p:cNvSpPr>
            <a:spLocks noGrp="1"/>
          </p:cNvSpPr>
          <p:nvPr>
            <p:ph type="body"/>
          </p:nvPr>
        </p:nvSpPr>
        <p:spPr>
          <a:xfrm>
            <a:off x="4880160" y="1619280"/>
            <a:ext cx="361908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79640" y="539640"/>
            <a:ext cx="5184360" cy="29354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62"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63" name="PlaceHolder 3"/>
          <p:cNvSpPr>
            <a:spLocks noGrp="1"/>
          </p:cNvSpPr>
          <p:nvPr>
            <p:ph type="body"/>
          </p:nvPr>
        </p:nvSpPr>
        <p:spPr>
          <a:xfrm>
            <a:off x="1079640" y="3983400"/>
            <a:ext cx="3619080" cy="2158560"/>
          </a:xfrm>
          <a:prstGeom prst="rect">
            <a:avLst/>
          </a:prstGeom>
        </p:spPr>
        <p:txBody>
          <a:bodyPr lIns="0" tIns="0" rIns="0" bIns="0"/>
          <a:lstStyle/>
          <a:p>
            <a:endParaRPr/>
          </a:p>
        </p:txBody>
      </p:sp>
      <p:sp>
        <p:nvSpPr>
          <p:cNvPr id="64" name="PlaceHolder 4"/>
          <p:cNvSpPr>
            <a:spLocks noGrp="1"/>
          </p:cNvSpPr>
          <p:nvPr>
            <p:ph type="body"/>
          </p:nvPr>
        </p:nvSpPr>
        <p:spPr>
          <a:xfrm>
            <a:off x="4880160" y="1619280"/>
            <a:ext cx="361908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11" name="PlaceHolder 2"/>
          <p:cNvSpPr>
            <a:spLocks noGrp="1"/>
          </p:cNvSpPr>
          <p:nvPr>
            <p:ph type="subTitle"/>
          </p:nvPr>
        </p:nvSpPr>
        <p:spPr>
          <a:xfrm>
            <a:off x="1079640" y="1619280"/>
            <a:ext cx="741636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66" name="PlaceHolder 2"/>
          <p:cNvSpPr>
            <a:spLocks noGrp="1"/>
          </p:cNvSpPr>
          <p:nvPr>
            <p:ph type="body"/>
          </p:nvPr>
        </p:nvSpPr>
        <p:spPr>
          <a:xfrm>
            <a:off x="1079640" y="1619280"/>
            <a:ext cx="3619080" cy="4525560"/>
          </a:xfrm>
          <a:prstGeom prst="rect">
            <a:avLst/>
          </a:prstGeom>
        </p:spPr>
        <p:txBody>
          <a:bodyPr lIns="0" tIns="0" rIns="0" bIns="0"/>
          <a:lstStyle/>
          <a:p>
            <a:endParaRPr/>
          </a:p>
        </p:txBody>
      </p:sp>
      <p:sp>
        <p:nvSpPr>
          <p:cNvPr id="67"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68" name="PlaceHolder 4"/>
          <p:cNvSpPr>
            <a:spLocks noGrp="1"/>
          </p:cNvSpPr>
          <p:nvPr>
            <p:ph type="body"/>
          </p:nvPr>
        </p:nvSpPr>
        <p:spPr>
          <a:xfrm>
            <a:off x="4880160" y="3983400"/>
            <a:ext cx="361908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70"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71"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72" name="PlaceHolder 4"/>
          <p:cNvSpPr>
            <a:spLocks noGrp="1"/>
          </p:cNvSpPr>
          <p:nvPr>
            <p:ph type="body"/>
          </p:nvPr>
        </p:nvSpPr>
        <p:spPr>
          <a:xfrm>
            <a:off x="1079640" y="3983400"/>
            <a:ext cx="741636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74" name="PlaceHolder 2"/>
          <p:cNvSpPr>
            <a:spLocks noGrp="1"/>
          </p:cNvSpPr>
          <p:nvPr>
            <p:ph type="body"/>
          </p:nvPr>
        </p:nvSpPr>
        <p:spPr>
          <a:xfrm>
            <a:off x="1079640" y="1619280"/>
            <a:ext cx="7416360" cy="2158560"/>
          </a:xfrm>
          <a:prstGeom prst="rect">
            <a:avLst/>
          </a:prstGeom>
        </p:spPr>
        <p:txBody>
          <a:bodyPr lIns="0" tIns="0" rIns="0" bIns="0"/>
          <a:lstStyle/>
          <a:p>
            <a:endParaRPr/>
          </a:p>
        </p:txBody>
      </p:sp>
      <p:sp>
        <p:nvSpPr>
          <p:cNvPr id="75" name="PlaceHolder 3"/>
          <p:cNvSpPr>
            <a:spLocks noGrp="1"/>
          </p:cNvSpPr>
          <p:nvPr>
            <p:ph type="body"/>
          </p:nvPr>
        </p:nvSpPr>
        <p:spPr>
          <a:xfrm>
            <a:off x="1079640" y="3983400"/>
            <a:ext cx="741636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77"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78"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79" name="PlaceHolder 4"/>
          <p:cNvSpPr>
            <a:spLocks noGrp="1"/>
          </p:cNvSpPr>
          <p:nvPr>
            <p:ph type="body"/>
          </p:nvPr>
        </p:nvSpPr>
        <p:spPr>
          <a:xfrm>
            <a:off x="4880160" y="3983400"/>
            <a:ext cx="3619080" cy="2158560"/>
          </a:xfrm>
          <a:prstGeom prst="rect">
            <a:avLst/>
          </a:prstGeom>
        </p:spPr>
        <p:txBody>
          <a:bodyPr lIns="0" tIns="0" rIns="0" bIns="0"/>
          <a:lstStyle/>
          <a:p>
            <a:endParaRPr/>
          </a:p>
        </p:txBody>
      </p:sp>
      <p:sp>
        <p:nvSpPr>
          <p:cNvPr id="80" name="PlaceHolder 5"/>
          <p:cNvSpPr>
            <a:spLocks noGrp="1"/>
          </p:cNvSpPr>
          <p:nvPr>
            <p:ph type="body"/>
          </p:nvPr>
        </p:nvSpPr>
        <p:spPr>
          <a:xfrm>
            <a:off x="1079640" y="3983400"/>
            <a:ext cx="361908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82" name="PlaceHolder 2"/>
          <p:cNvSpPr>
            <a:spLocks noGrp="1"/>
          </p:cNvSpPr>
          <p:nvPr>
            <p:ph type="body"/>
          </p:nvPr>
        </p:nvSpPr>
        <p:spPr>
          <a:xfrm>
            <a:off x="1079640" y="1619280"/>
            <a:ext cx="7416360" cy="4525560"/>
          </a:xfrm>
          <a:prstGeom prst="rect">
            <a:avLst/>
          </a:prstGeom>
        </p:spPr>
        <p:txBody>
          <a:bodyPr lIns="0" tIns="0" rIns="0" bIns="0"/>
          <a:lstStyle/>
          <a:p>
            <a:endParaRPr/>
          </a:p>
        </p:txBody>
      </p:sp>
      <p:sp>
        <p:nvSpPr>
          <p:cNvPr id="83" name="PlaceHolder 3"/>
          <p:cNvSpPr>
            <a:spLocks noGrp="1"/>
          </p:cNvSpPr>
          <p:nvPr>
            <p:ph type="body"/>
          </p:nvPr>
        </p:nvSpPr>
        <p:spPr>
          <a:xfrm>
            <a:off x="1079640" y="1619280"/>
            <a:ext cx="7416360" cy="4525560"/>
          </a:xfrm>
          <a:prstGeom prst="rect">
            <a:avLst/>
          </a:prstGeom>
        </p:spPr>
        <p:txBody>
          <a:bodyPr lIns="0" tIns="0" rIns="0" bIns="0"/>
          <a:lstStyle/>
          <a:p>
            <a:endParaRPr/>
          </a:p>
        </p:txBody>
      </p:sp>
      <p:pic>
        <p:nvPicPr>
          <p:cNvPr id="84" name="图片 83"/>
          <p:cNvPicPr/>
          <p:nvPr/>
        </p:nvPicPr>
        <p:blipFill>
          <a:blip r:embed="rId2"/>
          <a:stretch>
            <a:fillRect/>
          </a:stretch>
        </p:blipFill>
        <p:spPr>
          <a:xfrm>
            <a:off x="1951560" y="1618920"/>
            <a:ext cx="5671800" cy="4525560"/>
          </a:xfrm>
          <a:prstGeom prst="rect">
            <a:avLst/>
          </a:prstGeom>
          <a:ln>
            <a:noFill/>
          </a:ln>
        </p:spPr>
      </p:pic>
      <p:pic>
        <p:nvPicPr>
          <p:cNvPr id="85" name="图片 84"/>
          <p:cNvPicPr/>
          <p:nvPr/>
        </p:nvPicPr>
        <p:blipFill>
          <a:blip r:embed="rId2"/>
          <a:stretch>
            <a:fillRect/>
          </a:stretch>
        </p:blipFill>
        <p:spPr>
          <a:xfrm>
            <a:off x="1951560" y="161892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13" name="PlaceHolder 2"/>
          <p:cNvSpPr>
            <a:spLocks noGrp="1"/>
          </p:cNvSpPr>
          <p:nvPr>
            <p:ph type="body"/>
          </p:nvPr>
        </p:nvSpPr>
        <p:spPr>
          <a:xfrm>
            <a:off x="1079640" y="1619280"/>
            <a:ext cx="741636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15" name="PlaceHolder 2"/>
          <p:cNvSpPr>
            <a:spLocks noGrp="1"/>
          </p:cNvSpPr>
          <p:nvPr>
            <p:ph type="body"/>
          </p:nvPr>
        </p:nvSpPr>
        <p:spPr>
          <a:xfrm>
            <a:off x="1079640" y="1619280"/>
            <a:ext cx="3619080" cy="4525560"/>
          </a:xfrm>
          <a:prstGeom prst="rect">
            <a:avLst/>
          </a:prstGeom>
        </p:spPr>
        <p:txBody>
          <a:bodyPr lIns="0" tIns="0" rIns="0" bIns="0"/>
          <a:lstStyle/>
          <a:p>
            <a:endParaRPr/>
          </a:p>
        </p:txBody>
      </p:sp>
      <p:sp>
        <p:nvSpPr>
          <p:cNvPr id="16" name="PlaceHolder 3"/>
          <p:cNvSpPr>
            <a:spLocks noGrp="1"/>
          </p:cNvSpPr>
          <p:nvPr>
            <p:ph type="body"/>
          </p:nvPr>
        </p:nvSpPr>
        <p:spPr>
          <a:xfrm>
            <a:off x="4880160" y="1619280"/>
            <a:ext cx="361908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079640" y="539640"/>
            <a:ext cx="5184360" cy="29354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20"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21" name="PlaceHolder 3"/>
          <p:cNvSpPr>
            <a:spLocks noGrp="1"/>
          </p:cNvSpPr>
          <p:nvPr>
            <p:ph type="body"/>
          </p:nvPr>
        </p:nvSpPr>
        <p:spPr>
          <a:xfrm>
            <a:off x="1079640" y="3983400"/>
            <a:ext cx="3619080" cy="2158560"/>
          </a:xfrm>
          <a:prstGeom prst="rect">
            <a:avLst/>
          </a:prstGeom>
        </p:spPr>
        <p:txBody>
          <a:bodyPr lIns="0" tIns="0" rIns="0" bIns="0"/>
          <a:lstStyle/>
          <a:p>
            <a:endParaRPr/>
          </a:p>
        </p:txBody>
      </p:sp>
      <p:sp>
        <p:nvSpPr>
          <p:cNvPr id="22" name="PlaceHolder 4"/>
          <p:cNvSpPr>
            <a:spLocks noGrp="1"/>
          </p:cNvSpPr>
          <p:nvPr>
            <p:ph type="body"/>
          </p:nvPr>
        </p:nvSpPr>
        <p:spPr>
          <a:xfrm>
            <a:off x="4880160" y="1619280"/>
            <a:ext cx="361908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24" name="PlaceHolder 2"/>
          <p:cNvSpPr>
            <a:spLocks noGrp="1"/>
          </p:cNvSpPr>
          <p:nvPr>
            <p:ph type="body"/>
          </p:nvPr>
        </p:nvSpPr>
        <p:spPr>
          <a:xfrm>
            <a:off x="1079640" y="1619280"/>
            <a:ext cx="3619080" cy="4525560"/>
          </a:xfrm>
          <a:prstGeom prst="rect">
            <a:avLst/>
          </a:prstGeom>
        </p:spPr>
        <p:txBody>
          <a:bodyPr lIns="0" tIns="0" rIns="0" bIns="0"/>
          <a:lstStyle/>
          <a:p>
            <a:endParaRPr/>
          </a:p>
        </p:txBody>
      </p:sp>
      <p:sp>
        <p:nvSpPr>
          <p:cNvPr id="25"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26" name="PlaceHolder 4"/>
          <p:cNvSpPr>
            <a:spLocks noGrp="1"/>
          </p:cNvSpPr>
          <p:nvPr>
            <p:ph type="body"/>
          </p:nvPr>
        </p:nvSpPr>
        <p:spPr>
          <a:xfrm>
            <a:off x="4880160" y="3983400"/>
            <a:ext cx="361908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539640"/>
            <a:ext cx="5184360" cy="633240"/>
          </a:xfrm>
          <a:prstGeom prst="rect">
            <a:avLst/>
          </a:prstGeom>
        </p:spPr>
        <p:txBody>
          <a:bodyPr lIns="0" tIns="0" rIns="0" bIns="0" anchor="ctr"/>
          <a:lstStyle/>
          <a:p>
            <a:endParaRPr/>
          </a:p>
        </p:txBody>
      </p:sp>
      <p:sp>
        <p:nvSpPr>
          <p:cNvPr id="28" name="PlaceHolder 2"/>
          <p:cNvSpPr>
            <a:spLocks noGrp="1"/>
          </p:cNvSpPr>
          <p:nvPr>
            <p:ph type="body"/>
          </p:nvPr>
        </p:nvSpPr>
        <p:spPr>
          <a:xfrm>
            <a:off x="1079640" y="1619280"/>
            <a:ext cx="3619080" cy="2158560"/>
          </a:xfrm>
          <a:prstGeom prst="rect">
            <a:avLst/>
          </a:prstGeom>
        </p:spPr>
        <p:txBody>
          <a:bodyPr lIns="0" tIns="0" rIns="0" bIns="0"/>
          <a:lstStyle/>
          <a:p>
            <a:endParaRPr/>
          </a:p>
        </p:txBody>
      </p:sp>
      <p:sp>
        <p:nvSpPr>
          <p:cNvPr id="29" name="PlaceHolder 3"/>
          <p:cNvSpPr>
            <a:spLocks noGrp="1"/>
          </p:cNvSpPr>
          <p:nvPr>
            <p:ph type="body"/>
          </p:nvPr>
        </p:nvSpPr>
        <p:spPr>
          <a:xfrm>
            <a:off x="4880160" y="1619280"/>
            <a:ext cx="3619080" cy="2158560"/>
          </a:xfrm>
          <a:prstGeom prst="rect">
            <a:avLst/>
          </a:prstGeom>
        </p:spPr>
        <p:txBody>
          <a:bodyPr lIns="0" tIns="0" rIns="0" bIns="0"/>
          <a:lstStyle/>
          <a:p>
            <a:endParaRPr/>
          </a:p>
        </p:txBody>
      </p:sp>
      <p:sp>
        <p:nvSpPr>
          <p:cNvPr id="30" name="PlaceHolder 4"/>
          <p:cNvSpPr>
            <a:spLocks noGrp="1"/>
          </p:cNvSpPr>
          <p:nvPr>
            <p:ph type="body"/>
          </p:nvPr>
        </p:nvSpPr>
        <p:spPr>
          <a:xfrm>
            <a:off x="1079640" y="3983400"/>
            <a:ext cx="741636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6"/>
          <p:cNvPicPr/>
          <p:nvPr/>
        </p:nvPicPr>
        <p:blipFill>
          <a:blip r:embed="rId14"/>
          <a:stretch>
            <a:fillRect/>
          </a:stretch>
        </p:blipFill>
        <p:spPr>
          <a:xfrm>
            <a:off x="6478560" y="179280"/>
            <a:ext cx="2382480" cy="2339640"/>
          </a:xfrm>
          <a:prstGeom prst="rect">
            <a:avLst/>
          </a:prstGeom>
          <a:ln>
            <a:noFill/>
          </a:ln>
        </p:spPr>
      </p:pic>
      <p:sp>
        <p:nvSpPr>
          <p:cNvPr id="11" name="Line 1"/>
          <p:cNvSpPr/>
          <p:nvPr/>
        </p:nvSpPr>
        <p:spPr>
          <a:xfrm>
            <a:off x="718920" y="358560"/>
            <a:ext cx="1800" cy="5832360"/>
          </a:xfrm>
          <a:prstGeom prst="line">
            <a:avLst/>
          </a:prstGeom>
          <a:ln w="25560">
            <a:solidFill>
              <a:srgbClr val="000000"/>
            </a:solidFill>
            <a:round/>
          </a:ln>
        </p:spPr>
      </p:sp>
      <p:sp>
        <p:nvSpPr>
          <p:cNvPr id="2" name="Line 2"/>
          <p:cNvSpPr/>
          <p:nvPr/>
        </p:nvSpPr>
        <p:spPr>
          <a:xfrm>
            <a:off x="179280" y="1403280"/>
            <a:ext cx="6121440" cy="0"/>
          </a:xfrm>
          <a:prstGeom prst="line">
            <a:avLst/>
          </a:prstGeom>
          <a:ln w="31680">
            <a:solidFill>
              <a:srgbClr val="000000"/>
            </a:solidFill>
            <a:round/>
          </a:ln>
        </p:spPr>
      </p:sp>
      <p:sp>
        <p:nvSpPr>
          <p:cNvPr id="3" name="CustomShape 3"/>
          <p:cNvSpPr/>
          <p:nvPr/>
        </p:nvSpPr>
        <p:spPr>
          <a:xfrm>
            <a:off x="3124080" y="6245280"/>
            <a:ext cx="2895120" cy="475920"/>
          </a:xfrm>
          <a:prstGeom prst="rect">
            <a:avLst/>
          </a:prstGeom>
          <a:noFill/>
          <a:ln>
            <a:noFill/>
          </a:ln>
        </p:spPr>
        <p:txBody>
          <a:bodyPr lIns="90000" tIns="45000" rIns="90000" bIns="45000"/>
          <a:lstStyle/>
          <a:p>
            <a:pPr algn="ctr">
              <a:lnSpc>
                <a:spcPct val="100000"/>
              </a:lnSpc>
            </a:pPr>
            <a:r>
              <a:rPr lang="en-US" sz="1400">
                <a:solidFill>
                  <a:srgbClr val="000000"/>
                </a:solidFill>
                <a:latin typeface="Courier New"/>
                <a:ea typeface="幼圆"/>
              </a:rPr>
              <a:t>Beijing Jiaotong U.
ACM / ICPC</a:t>
            </a:r>
            <a:endParaRPr/>
          </a:p>
        </p:txBody>
      </p:sp>
      <p:pic>
        <p:nvPicPr>
          <p:cNvPr id="4" name="Picture 6"/>
          <p:cNvPicPr/>
          <p:nvPr/>
        </p:nvPicPr>
        <p:blipFill>
          <a:blip r:embed="rId14"/>
          <a:stretch>
            <a:fillRect/>
          </a:stretch>
        </p:blipFill>
        <p:spPr>
          <a:xfrm>
            <a:off x="6478560" y="179280"/>
            <a:ext cx="2382480" cy="2339640"/>
          </a:xfrm>
          <a:prstGeom prst="rect">
            <a:avLst/>
          </a:prstGeom>
          <a:ln>
            <a:noFill/>
          </a:ln>
        </p:spPr>
      </p:pic>
      <p:pic>
        <p:nvPicPr>
          <p:cNvPr id="5" name="Picture 7"/>
          <p:cNvPicPr/>
          <p:nvPr/>
        </p:nvPicPr>
        <p:blipFill>
          <a:blip r:embed="rId15"/>
          <a:stretch>
            <a:fillRect/>
          </a:stretch>
        </p:blipFill>
        <p:spPr>
          <a:xfrm>
            <a:off x="358920" y="179280"/>
            <a:ext cx="1618920" cy="1618920"/>
          </a:xfrm>
          <a:prstGeom prst="rect">
            <a:avLst/>
          </a:prstGeom>
          <a:ln>
            <a:noFill/>
          </a:ln>
        </p:spPr>
      </p:pic>
      <p:sp>
        <p:nvSpPr>
          <p:cNvPr id="6" name="PlaceHolder 4"/>
          <p:cNvSpPr>
            <a:spLocks noGrp="1"/>
          </p:cNvSpPr>
          <p:nvPr>
            <p:ph type="title"/>
          </p:nvPr>
        </p:nvSpPr>
        <p:spPr>
          <a:xfrm>
            <a:off x="685800" y="2130480"/>
            <a:ext cx="7772040" cy="1469520"/>
          </a:xfrm>
          <a:prstGeom prst="rect">
            <a:avLst/>
          </a:prstGeom>
        </p:spPr>
        <p:txBody>
          <a:bodyPr anchor="ctr"/>
          <a:lstStyle/>
          <a:p>
            <a:pPr algn="ctr">
              <a:lnSpc>
                <a:spcPct val="100000"/>
              </a:lnSpc>
            </a:pPr>
            <a:r>
              <a:rPr lang="zh-CN" sz="2800" b="1">
                <a:solidFill>
                  <a:srgbClr val="6600CC"/>
                </a:solidFill>
                <a:latin typeface="Arial"/>
                <a:ea typeface="微软雅黑"/>
              </a:rPr>
              <a:t>单击鼠标编辑标题文字格式单击此处编辑母版标题样式</a:t>
            </a:r>
            <a:endParaRPr/>
          </a:p>
        </p:txBody>
      </p:sp>
      <p:sp>
        <p:nvSpPr>
          <p:cNvPr id="7" name="PlaceHolder 5"/>
          <p:cNvSpPr>
            <a:spLocks noGrp="1"/>
          </p:cNvSpPr>
          <p:nvPr>
            <p:ph type="dt"/>
          </p:nvPr>
        </p:nvSpPr>
        <p:spPr>
          <a:xfrm>
            <a:off x="457200" y="6245280"/>
            <a:ext cx="2133360" cy="475920"/>
          </a:xfrm>
          <a:prstGeom prst="rect">
            <a:avLst/>
          </a:prstGeom>
        </p:spPr>
        <p:txBody>
          <a:bodyPr/>
          <a:lstStyle/>
          <a:p>
            <a:endParaRPr/>
          </a:p>
        </p:txBody>
      </p:sp>
      <p:sp>
        <p:nvSpPr>
          <p:cNvPr id="8" name="PlaceHolder 6"/>
          <p:cNvSpPr>
            <a:spLocks noGrp="1"/>
          </p:cNvSpPr>
          <p:nvPr>
            <p:ph type="ftr"/>
          </p:nvPr>
        </p:nvSpPr>
        <p:spPr>
          <a:xfrm>
            <a:off x="3124080" y="6245280"/>
            <a:ext cx="2895120" cy="475920"/>
          </a:xfrm>
          <a:prstGeom prst="rect">
            <a:avLst/>
          </a:prstGeom>
        </p:spPr>
        <p:txBody>
          <a:bodyPr/>
          <a:lstStyle/>
          <a:p>
            <a:pPr>
              <a:lnSpc>
                <a:spcPct val="100000"/>
              </a:lnSpc>
            </a:pPr>
            <a:r>
              <a:rPr lang="en-US" sz="1400">
                <a:solidFill>
                  <a:srgbClr val="000000"/>
                </a:solidFill>
                <a:latin typeface="Courier New"/>
                <a:ea typeface="幼圆"/>
              </a:rPr>
              <a:t>Beijing Jiaotong U.
ACM / ICPC</a:t>
            </a:r>
            <a:endParaRPr/>
          </a:p>
        </p:txBody>
      </p:sp>
      <p:sp>
        <p:nvSpPr>
          <p:cNvPr id="9" name="PlaceHolder 7"/>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zh-CN" sz="3200">
                <a:latin typeface="Arial"/>
              </a:rPr>
              <a:t>单击鼠标编辑大纲文字格式</a:t>
            </a:r>
            <a:endParaRPr/>
          </a:p>
          <a:p>
            <a:pPr lvl="1">
              <a:buSzPct val="75000"/>
              <a:buFont typeface="StarSymbol"/>
              <a:buChar char=""/>
            </a:pPr>
            <a:r>
              <a:rPr lang="zh-CN" sz="2400">
                <a:latin typeface="Arial"/>
              </a:rPr>
              <a:t>第二个大纲级</a:t>
            </a:r>
            <a:endParaRPr/>
          </a:p>
          <a:p>
            <a:pPr lvl="2">
              <a:buSzPct val="45000"/>
              <a:buFont typeface="StarSymbol"/>
              <a:buChar char=""/>
            </a:pPr>
            <a:r>
              <a:rPr lang="zh-CN" sz="2000">
                <a:latin typeface="Arial"/>
              </a:rPr>
              <a:t>第三大纲级别</a:t>
            </a:r>
            <a:endParaRPr/>
          </a:p>
          <a:p>
            <a:pPr lvl="3">
              <a:buSzPct val="75000"/>
              <a:buFont typeface="StarSymbol"/>
              <a:buChar char=""/>
            </a:pPr>
            <a:r>
              <a:rPr lang="zh-CN" sz="2000">
                <a:latin typeface="Arial"/>
              </a:rPr>
              <a:t>第四大纲级别</a:t>
            </a:r>
            <a:endParaRPr/>
          </a:p>
          <a:p>
            <a:pPr lvl="4">
              <a:buSzPct val="45000"/>
              <a:buFont typeface="StarSymbol"/>
              <a:buChar char=""/>
            </a:pPr>
            <a:r>
              <a:rPr lang="zh-CN" sz="2000">
                <a:latin typeface="Arial"/>
              </a:rPr>
              <a:t>第五大纲级别</a:t>
            </a:r>
            <a:endParaRPr/>
          </a:p>
          <a:p>
            <a:pPr lvl="5">
              <a:buSzPct val="45000"/>
              <a:buFont typeface="StarSymbol"/>
              <a:buChar char=""/>
            </a:pPr>
            <a:r>
              <a:rPr lang="zh-CN" sz="2000">
                <a:latin typeface="Arial"/>
              </a:rPr>
              <a:t>第六大纲级别</a:t>
            </a:r>
            <a:endParaRPr/>
          </a:p>
          <a:p>
            <a:pPr lvl="6">
              <a:buSzPct val="45000"/>
              <a:buFont typeface="StarSymbol"/>
              <a:buChar char=""/>
            </a:pPr>
            <a:r>
              <a:rPr lang="zh-CN"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6"/>
          <p:cNvPicPr/>
          <p:nvPr/>
        </p:nvPicPr>
        <p:blipFill>
          <a:blip r:embed="rId14"/>
          <a:stretch>
            <a:fillRect/>
          </a:stretch>
        </p:blipFill>
        <p:spPr>
          <a:xfrm>
            <a:off x="6478560" y="179280"/>
            <a:ext cx="2382480" cy="2339640"/>
          </a:xfrm>
          <a:prstGeom prst="rect">
            <a:avLst/>
          </a:prstGeom>
          <a:ln>
            <a:noFill/>
          </a:ln>
        </p:spPr>
      </p:pic>
      <p:sp>
        <p:nvSpPr>
          <p:cNvPr id="45" name="Line 1"/>
          <p:cNvSpPr/>
          <p:nvPr/>
        </p:nvSpPr>
        <p:spPr>
          <a:xfrm>
            <a:off x="718920" y="358560"/>
            <a:ext cx="1800" cy="5832360"/>
          </a:xfrm>
          <a:prstGeom prst="line">
            <a:avLst/>
          </a:prstGeom>
          <a:ln w="25560">
            <a:solidFill>
              <a:srgbClr val="000000"/>
            </a:solidFill>
            <a:round/>
          </a:ln>
        </p:spPr>
      </p:sp>
      <p:sp>
        <p:nvSpPr>
          <p:cNvPr id="46" name="Line 2"/>
          <p:cNvSpPr/>
          <p:nvPr/>
        </p:nvSpPr>
        <p:spPr>
          <a:xfrm>
            <a:off x="179280" y="1403280"/>
            <a:ext cx="6121440" cy="0"/>
          </a:xfrm>
          <a:prstGeom prst="line">
            <a:avLst/>
          </a:prstGeom>
          <a:ln w="31680">
            <a:solidFill>
              <a:srgbClr val="000000"/>
            </a:solidFill>
            <a:round/>
          </a:ln>
        </p:spPr>
      </p:sp>
      <p:sp>
        <p:nvSpPr>
          <p:cNvPr id="47" name="CustomShape 3"/>
          <p:cNvSpPr/>
          <p:nvPr/>
        </p:nvSpPr>
        <p:spPr>
          <a:xfrm>
            <a:off x="3124080" y="6245280"/>
            <a:ext cx="2895120" cy="475920"/>
          </a:xfrm>
          <a:prstGeom prst="rect">
            <a:avLst/>
          </a:prstGeom>
          <a:noFill/>
          <a:ln>
            <a:noFill/>
          </a:ln>
        </p:spPr>
        <p:txBody>
          <a:bodyPr lIns="90000" tIns="45000" rIns="90000" bIns="45000"/>
          <a:lstStyle/>
          <a:p>
            <a:pPr algn="ctr">
              <a:lnSpc>
                <a:spcPct val="100000"/>
              </a:lnSpc>
            </a:pPr>
            <a:r>
              <a:rPr lang="en-US" sz="1400">
                <a:solidFill>
                  <a:srgbClr val="000000"/>
                </a:solidFill>
                <a:latin typeface="Courier New"/>
                <a:ea typeface="幼圆"/>
              </a:rPr>
              <a:t>Beijing Jiaotong U.
ACM / ICPC</a:t>
            </a:r>
            <a:endParaRPr/>
          </a:p>
        </p:txBody>
      </p:sp>
      <p:sp>
        <p:nvSpPr>
          <p:cNvPr id="48" name="PlaceHolder 4"/>
          <p:cNvSpPr>
            <a:spLocks noGrp="1"/>
          </p:cNvSpPr>
          <p:nvPr>
            <p:ph type="title"/>
          </p:nvPr>
        </p:nvSpPr>
        <p:spPr>
          <a:xfrm>
            <a:off x="1079640" y="539640"/>
            <a:ext cx="5184360" cy="632880"/>
          </a:xfrm>
          <a:prstGeom prst="rect">
            <a:avLst/>
          </a:prstGeom>
        </p:spPr>
        <p:txBody>
          <a:bodyPr anchor="ctr"/>
          <a:lstStyle/>
          <a:p>
            <a:pPr>
              <a:lnSpc>
                <a:spcPct val="100000"/>
              </a:lnSpc>
            </a:pPr>
            <a:r>
              <a:rPr lang="zh-CN" sz="2800" b="1">
                <a:solidFill>
                  <a:srgbClr val="6600CC"/>
                </a:solidFill>
                <a:latin typeface="Arial"/>
                <a:ea typeface="微软雅黑"/>
              </a:rPr>
              <a:t>单击鼠标编辑标题文字格式单击此处编辑母版标题样式</a:t>
            </a:r>
            <a:endParaRPr/>
          </a:p>
        </p:txBody>
      </p:sp>
      <p:sp>
        <p:nvSpPr>
          <p:cNvPr id="49" name="PlaceHolder 5"/>
          <p:cNvSpPr>
            <a:spLocks noGrp="1"/>
          </p:cNvSpPr>
          <p:nvPr>
            <p:ph type="body"/>
          </p:nvPr>
        </p:nvSpPr>
        <p:spPr>
          <a:xfrm>
            <a:off x="1079640" y="1619280"/>
            <a:ext cx="7416360" cy="4525560"/>
          </a:xfrm>
          <a:prstGeom prst="rect">
            <a:avLst/>
          </a:prstGeom>
        </p:spPr>
        <p:txBody>
          <a:bodyPr/>
          <a:lstStyle/>
          <a:p>
            <a:pPr>
              <a:buSzPct val="45000"/>
              <a:buFont typeface="StarSymbol"/>
              <a:buChar char=""/>
            </a:pPr>
            <a:r>
              <a:rPr lang="zh-CN" sz="3200">
                <a:solidFill>
                  <a:srgbClr val="3333CC"/>
                </a:solidFill>
                <a:latin typeface="Arial"/>
                <a:ea typeface="华文新魏"/>
              </a:rPr>
              <a:t>单击鼠标编辑大纲文字格式</a:t>
            </a:r>
            <a:endParaRPr/>
          </a:p>
          <a:p>
            <a:pPr lvl="1">
              <a:buSzPct val="75000"/>
              <a:buFont typeface="StarSymbol"/>
              <a:buChar char=""/>
            </a:pPr>
            <a:r>
              <a:rPr lang="zh-CN" sz="3200">
                <a:solidFill>
                  <a:srgbClr val="3333CC"/>
                </a:solidFill>
                <a:latin typeface="Arial"/>
                <a:ea typeface="华文新魏"/>
              </a:rPr>
              <a:t>第二个大纲级</a:t>
            </a:r>
            <a:endParaRPr/>
          </a:p>
          <a:p>
            <a:pPr lvl="2">
              <a:buSzPct val="45000"/>
              <a:buFont typeface="StarSymbol"/>
              <a:buChar char=""/>
            </a:pPr>
            <a:r>
              <a:rPr lang="zh-CN" sz="3200">
                <a:solidFill>
                  <a:srgbClr val="3333CC"/>
                </a:solidFill>
                <a:latin typeface="Arial"/>
                <a:ea typeface="华文新魏"/>
              </a:rPr>
              <a:t>第三大纲级别</a:t>
            </a:r>
            <a:endParaRPr/>
          </a:p>
          <a:p>
            <a:pPr lvl="3">
              <a:buSzPct val="75000"/>
              <a:buFont typeface="StarSymbol"/>
              <a:buChar char=""/>
            </a:pPr>
            <a:r>
              <a:rPr lang="zh-CN" sz="3200">
                <a:solidFill>
                  <a:srgbClr val="3333CC"/>
                </a:solidFill>
                <a:latin typeface="Arial"/>
                <a:ea typeface="华文新魏"/>
              </a:rPr>
              <a:t>第四大纲级别</a:t>
            </a:r>
            <a:endParaRPr/>
          </a:p>
          <a:p>
            <a:pPr lvl="4">
              <a:buSzPct val="45000"/>
              <a:buFont typeface="StarSymbol"/>
              <a:buChar char=""/>
            </a:pPr>
            <a:r>
              <a:rPr lang="zh-CN" sz="3200">
                <a:solidFill>
                  <a:srgbClr val="3333CC"/>
                </a:solidFill>
                <a:latin typeface="Arial"/>
                <a:ea typeface="华文新魏"/>
              </a:rPr>
              <a:t>第五大纲级别</a:t>
            </a:r>
            <a:endParaRPr/>
          </a:p>
          <a:p>
            <a:pPr lvl="5">
              <a:buSzPct val="45000"/>
              <a:buFont typeface="StarSymbol"/>
              <a:buChar char=""/>
            </a:pPr>
            <a:r>
              <a:rPr lang="zh-CN" sz="3200">
                <a:solidFill>
                  <a:srgbClr val="3333CC"/>
                </a:solidFill>
                <a:latin typeface="Arial"/>
                <a:ea typeface="华文新魏"/>
              </a:rPr>
              <a:t>第六大纲级别</a:t>
            </a:r>
            <a:endParaRPr/>
          </a:p>
          <a:p>
            <a:pPr>
              <a:lnSpc>
                <a:spcPct val="100000"/>
              </a:lnSpc>
              <a:buFont typeface="StarSymbol"/>
              <a:buChar char=""/>
            </a:pPr>
            <a:r>
              <a:rPr lang="zh-CN" sz="3200">
                <a:solidFill>
                  <a:srgbClr val="3333CC"/>
                </a:solidFill>
                <a:latin typeface="Arial"/>
                <a:ea typeface="华文新魏"/>
              </a:rPr>
              <a:t>第七大纲级别单击此处编辑母版文本样式</a:t>
            </a:r>
            <a:endParaRPr/>
          </a:p>
          <a:p>
            <a:pPr lvl="1">
              <a:lnSpc>
                <a:spcPct val="100000"/>
              </a:lnSpc>
              <a:buFont typeface="StarSymbol"/>
              <a:buChar char=""/>
            </a:pPr>
            <a:r>
              <a:rPr lang="zh-CN" sz="2800">
                <a:solidFill>
                  <a:srgbClr val="3333CC"/>
                </a:solidFill>
                <a:latin typeface="Arial"/>
                <a:ea typeface="华文新魏"/>
              </a:rPr>
              <a:t>第二级</a:t>
            </a:r>
            <a:endParaRPr/>
          </a:p>
          <a:p>
            <a:pPr lvl="2">
              <a:lnSpc>
                <a:spcPct val="100000"/>
              </a:lnSpc>
              <a:buFont typeface="StarSymbol"/>
              <a:buChar char=""/>
            </a:pPr>
            <a:r>
              <a:rPr lang="zh-CN" sz="2400">
                <a:solidFill>
                  <a:srgbClr val="3333CC"/>
                </a:solidFill>
                <a:latin typeface="Arial"/>
                <a:ea typeface="华文新魏"/>
              </a:rPr>
              <a:t>第三级</a:t>
            </a:r>
            <a:endParaRPr/>
          </a:p>
          <a:p>
            <a:pPr lvl="3">
              <a:lnSpc>
                <a:spcPct val="100000"/>
              </a:lnSpc>
              <a:buFont typeface="StarSymbol"/>
              <a:buChar char=""/>
            </a:pPr>
            <a:r>
              <a:rPr lang="zh-CN" sz="2000">
                <a:solidFill>
                  <a:srgbClr val="3333CC"/>
                </a:solidFill>
                <a:latin typeface="Arial"/>
                <a:ea typeface="华文新魏"/>
              </a:rPr>
              <a:t>第四级</a:t>
            </a:r>
            <a:endParaRPr/>
          </a:p>
          <a:p>
            <a:pPr lvl="4">
              <a:lnSpc>
                <a:spcPct val="100000"/>
              </a:lnSpc>
              <a:buFont typeface="StarSymbol"/>
              <a:buChar char="»"/>
            </a:pPr>
            <a:r>
              <a:rPr lang="zh-CN" sz="2000">
                <a:solidFill>
                  <a:srgbClr val="3333CC"/>
                </a:solidFill>
                <a:latin typeface="Arial"/>
                <a:ea typeface="华文新魏"/>
              </a:rPr>
              <a:t>第五级</a:t>
            </a:r>
            <a:endParaRPr/>
          </a:p>
        </p:txBody>
      </p:sp>
      <p:sp>
        <p:nvSpPr>
          <p:cNvPr id="50" name="PlaceHolder 6"/>
          <p:cNvSpPr>
            <a:spLocks noGrp="1"/>
          </p:cNvSpPr>
          <p:nvPr>
            <p:ph type="dt"/>
          </p:nvPr>
        </p:nvSpPr>
        <p:spPr>
          <a:xfrm>
            <a:off x="457200" y="6245280"/>
            <a:ext cx="2133360" cy="475920"/>
          </a:xfrm>
          <a:prstGeom prst="rect">
            <a:avLst/>
          </a:prstGeom>
        </p:spPr>
        <p:txBody>
          <a:bodyPr/>
          <a:lstStyle/>
          <a:p>
            <a:endParaRPr/>
          </a:p>
        </p:txBody>
      </p:sp>
      <p:sp>
        <p:nvSpPr>
          <p:cNvPr id="51" name="PlaceHolder 7"/>
          <p:cNvSpPr>
            <a:spLocks noGrp="1"/>
          </p:cNvSpPr>
          <p:nvPr>
            <p:ph type="ftr"/>
          </p:nvPr>
        </p:nvSpPr>
        <p:spPr>
          <a:xfrm>
            <a:off x="6156360" y="6237360"/>
            <a:ext cx="2734920" cy="475920"/>
          </a:xfrm>
          <a:prstGeom prst="rect">
            <a:avLst/>
          </a:prstGeom>
        </p:spPr>
        <p:txBody>
          <a:bodyPr/>
          <a:lstStyle/>
          <a:p>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hyperlink" Target="http://zh.wikipedia.org/wiki/%E5%B9%BF%E5%BA%A6%E4%BC%98%E5%85%88%E6%90%9C%E7%B4%A2"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42960" y="2428920"/>
            <a:ext cx="7772040" cy="1469520"/>
          </a:xfrm>
          <a:prstGeom prst="rect">
            <a:avLst/>
          </a:prstGeom>
        </p:spPr>
        <p:txBody>
          <a:bodyPr anchor="ctr"/>
          <a:lstStyle/>
          <a:p>
            <a:pPr algn="ctr">
              <a:lnSpc>
                <a:spcPct val="100000"/>
              </a:lnSpc>
            </a:pPr>
            <a:r>
              <a:rPr lang="zh-CN" altLang="en-US" sz="6000" b="1" dirty="0" smtClean="0">
                <a:solidFill>
                  <a:srgbClr val="6600CC"/>
                </a:solidFill>
                <a:latin typeface="宋体"/>
                <a:ea typeface="宋体"/>
              </a:rPr>
              <a:t>枚举及暴力搜索</a:t>
            </a:r>
            <a:endParaRPr dirty="0"/>
          </a:p>
        </p:txBody>
      </p:sp>
      <p:sp>
        <p:nvSpPr>
          <p:cNvPr id="87" name="TextShape 2"/>
          <p:cNvSpPr txBox="1"/>
          <p:nvPr/>
        </p:nvSpPr>
        <p:spPr>
          <a:xfrm>
            <a:off x="3929040" y="3929040"/>
            <a:ext cx="3914280" cy="1657080"/>
          </a:xfrm>
          <a:prstGeom prst="rect">
            <a:avLst/>
          </a:prstGeom>
        </p:spPr>
        <p:txBody>
          <a:bodyPr/>
          <a:lstStyle/>
          <a:p>
            <a:pPr>
              <a:lnSpc>
                <a:spcPct val="100000"/>
              </a:lnSpc>
            </a:pPr>
            <a:endParaRPr dirty="0"/>
          </a:p>
        </p:txBody>
      </p:sp>
      <p:sp>
        <p:nvSpPr>
          <p:cNvPr id="4" name="TextBox 3"/>
          <p:cNvSpPr txBox="1"/>
          <p:nvPr/>
        </p:nvSpPr>
        <p:spPr>
          <a:xfrm>
            <a:off x="5786446" y="4857760"/>
            <a:ext cx="3857652" cy="461665"/>
          </a:xfrm>
          <a:prstGeom prst="rect">
            <a:avLst/>
          </a:prstGeom>
          <a:noFill/>
        </p:spPr>
        <p:txBody>
          <a:bodyPr wrap="square" rtlCol="0">
            <a:spAutoFit/>
          </a:bodyPr>
          <a:lstStyle/>
          <a:p>
            <a:r>
              <a:rPr lang="en-US" altLang="zh-CN" sz="2400" dirty="0" smtClean="0"/>
              <a:t>BJTUACM</a:t>
            </a:r>
            <a:r>
              <a:rPr lang="zh-CN" altLang="en-US" sz="2400" dirty="0" smtClean="0"/>
              <a:t>队</a:t>
            </a:r>
            <a:endParaRPr lang="zh-CN" altLang="en-US"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0100" y="1928802"/>
            <a:ext cx="7858180" cy="954107"/>
          </a:xfrm>
          <a:prstGeom prst="rect">
            <a:avLst/>
          </a:prstGeom>
          <a:noFill/>
        </p:spPr>
        <p:txBody>
          <a:bodyPr wrap="square" rtlCol="0">
            <a:spAutoFit/>
          </a:bodyPr>
          <a:lstStyle/>
          <a:p>
            <a:r>
              <a:rPr lang="zh-CN" altLang="en-US" sz="2800" b="1" dirty="0" smtClean="0">
                <a:solidFill>
                  <a:srgbClr val="002060"/>
                </a:solidFill>
              </a:rPr>
              <a:t>例：编写算法解如下数字迷 </a:t>
            </a:r>
            <a:endParaRPr lang="en-US" altLang="zh-CN" sz="2800" b="1" dirty="0" smtClean="0">
              <a:solidFill>
                <a:srgbClr val="002060"/>
              </a:solidFill>
            </a:endParaRPr>
          </a:p>
          <a:p>
            <a:r>
              <a:rPr lang="en-US" altLang="zh-CN" sz="2800" b="1" dirty="0" smtClean="0">
                <a:solidFill>
                  <a:srgbClr val="002060"/>
                </a:solidFill>
              </a:rPr>
              <a:t> 	</a:t>
            </a:r>
            <a:r>
              <a:rPr lang="en-US" altLang="zh-CN" sz="2800" dirty="0" smtClean="0">
                <a:solidFill>
                  <a:srgbClr val="002060"/>
                </a:solidFill>
              </a:rPr>
              <a:t>ABCAB * A = DDDDDD</a:t>
            </a:r>
            <a:endParaRPr lang="zh-CN" altLang="en-US" sz="2800" dirty="0" smtClean="0">
              <a:solidFill>
                <a:srgbClr val="002060"/>
              </a:solidFill>
            </a:endParaRPr>
          </a:p>
        </p:txBody>
      </p:sp>
      <p:sp>
        <p:nvSpPr>
          <p:cNvPr id="7"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简单枚举</a:t>
            </a:r>
            <a:endParaRPr lang="zh-CN" altLang="en-US" sz="3200" b="1" dirty="0">
              <a:solidFill>
                <a:srgbClr val="9900FF"/>
              </a:solidFill>
              <a:latin typeface="+mn-ea"/>
              <a:ea typeface="+mn-ea"/>
            </a:endParaRPr>
          </a:p>
        </p:txBody>
      </p:sp>
      <p:sp>
        <p:nvSpPr>
          <p:cNvPr id="8" name="TextBox 7"/>
          <p:cNvSpPr txBox="1"/>
          <p:nvPr/>
        </p:nvSpPr>
        <p:spPr>
          <a:xfrm>
            <a:off x="857224" y="3071810"/>
            <a:ext cx="5715040" cy="1200329"/>
          </a:xfrm>
          <a:prstGeom prst="rect">
            <a:avLst/>
          </a:prstGeom>
          <a:noFill/>
        </p:spPr>
        <p:txBody>
          <a:bodyPr wrap="square" rtlCol="0">
            <a:spAutoFit/>
          </a:bodyPr>
          <a:lstStyle/>
          <a:p>
            <a:pPr marL="900000"/>
            <a:r>
              <a:rPr lang="zh-CN" altLang="en-US" dirty="0" smtClean="0">
                <a:solidFill>
                  <a:srgbClr val="002060"/>
                </a:solidFill>
              </a:rPr>
              <a:t>分析</a:t>
            </a:r>
            <a:r>
              <a:rPr lang="en-US" altLang="zh-CN" dirty="0" smtClean="0">
                <a:solidFill>
                  <a:srgbClr val="002060"/>
                </a:solidFill>
              </a:rPr>
              <a:t>1: </a:t>
            </a:r>
          </a:p>
          <a:p>
            <a:pPr marL="900000"/>
            <a:r>
              <a:rPr lang="zh-CN" altLang="en-US" dirty="0" smtClean="0">
                <a:solidFill>
                  <a:srgbClr val="002060"/>
                </a:solidFill>
              </a:rPr>
              <a:t>枚举范围：</a:t>
            </a:r>
            <a:r>
              <a:rPr lang="en-US" altLang="zh-CN" b="1" dirty="0" smtClean="0">
                <a:solidFill>
                  <a:srgbClr val="002060"/>
                </a:solidFill>
              </a:rPr>
              <a:t>A</a:t>
            </a:r>
            <a:r>
              <a:rPr lang="zh-CN" altLang="en-US" b="1" dirty="0" smtClean="0">
                <a:solidFill>
                  <a:srgbClr val="002060"/>
                </a:solidFill>
              </a:rPr>
              <a:t>：</a:t>
            </a:r>
            <a:r>
              <a:rPr lang="en-US" altLang="zh-CN" b="1" dirty="0" smtClean="0">
                <a:solidFill>
                  <a:srgbClr val="002060"/>
                </a:solidFill>
              </a:rPr>
              <a:t>3-9  B</a:t>
            </a:r>
            <a:r>
              <a:rPr lang="zh-CN" altLang="en-US" b="1" dirty="0" smtClean="0">
                <a:solidFill>
                  <a:srgbClr val="002060"/>
                </a:solidFill>
              </a:rPr>
              <a:t>：</a:t>
            </a:r>
            <a:r>
              <a:rPr lang="en-US" altLang="zh-CN" b="1" dirty="0" smtClean="0">
                <a:solidFill>
                  <a:srgbClr val="002060"/>
                </a:solidFill>
              </a:rPr>
              <a:t>0-9  C</a:t>
            </a:r>
            <a:r>
              <a:rPr lang="zh-CN" altLang="en-US" b="1" dirty="0" smtClean="0">
                <a:solidFill>
                  <a:srgbClr val="002060"/>
                </a:solidFill>
              </a:rPr>
              <a:t>：</a:t>
            </a:r>
            <a:r>
              <a:rPr lang="en-US" altLang="zh-CN" b="1" dirty="0" smtClean="0">
                <a:solidFill>
                  <a:srgbClr val="002060"/>
                </a:solidFill>
              </a:rPr>
              <a:t>0-9</a:t>
            </a:r>
          </a:p>
          <a:p>
            <a:pPr marL="900000"/>
            <a:r>
              <a:rPr lang="zh-CN" altLang="en-US" dirty="0" smtClean="0">
                <a:solidFill>
                  <a:srgbClr val="002060"/>
                </a:solidFill>
              </a:rPr>
              <a:t>共枚举</a:t>
            </a:r>
            <a:r>
              <a:rPr lang="en-US" altLang="zh-CN" dirty="0" smtClean="0">
                <a:solidFill>
                  <a:srgbClr val="002060"/>
                </a:solidFill>
              </a:rPr>
              <a:t>700</a:t>
            </a:r>
            <a:r>
              <a:rPr lang="zh-CN" altLang="en-US" dirty="0" smtClean="0">
                <a:solidFill>
                  <a:srgbClr val="002060"/>
                </a:solidFill>
              </a:rPr>
              <a:t>次</a:t>
            </a:r>
            <a:endParaRPr lang="en-US" altLang="zh-CN" dirty="0" smtClean="0">
              <a:solidFill>
                <a:srgbClr val="002060"/>
              </a:solidFill>
            </a:endParaRPr>
          </a:p>
          <a:p>
            <a:endParaRPr lang="zh-CN" altLang="en-US" dirty="0"/>
          </a:p>
        </p:txBody>
      </p:sp>
      <p:sp>
        <p:nvSpPr>
          <p:cNvPr id="9" name="TextBox 8"/>
          <p:cNvSpPr txBox="1"/>
          <p:nvPr/>
        </p:nvSpPr>
        <p:spPr>
          <a:xfrm>
            <a:off x="857224" y="4143380"/>
            <a:ext cx="7000924" cy="1477328"/>
          </a:xfrm>
          <a:prstGeom prst="rect">
            <a:avLst/>
          </a:prstGeom>
          <a:noFill/>
        </p:spPr>
        <p:txBody>
          <a:bodyPr wrap="square" rtlCol="0">
            <a:spAutoFit/>
          </a:bodyPr>
          <a:lstStyle/>
          <a:p>
            <a:pPr marL="900000"/>
            <a:r>
              <a:rPr lang="zh-CN" altLang="en-US" dirty="0" smtClean="0">
                <a:solidFill>
                  <a:srgbClr val="002060"/>
                </a:solidFill>
              </a:rPr>
              <a:t>分析</a:t>
            </a:r>
            <a:r>
              <a:rPr lang="en-US" altLang="zh-CN" dirty="0" smtClean="0">
                <a:solidFill>
                  <a:srgbClr val="002060"/>
                </a:solidFill>
              </a:rPr>
              <a:t>2: </a:t>
            </a:r>
          </a:p>
          <a:p>
            <a:pPr marL="900000"/>
            <a:r>
              <a:rPr lang="zh-CN" altLang="en-US" dirty="0" smtClean="0">
                <a:solidFill>
                  <a:srgbClr val="002060"/>
                </a:solidFill>
              </a:rPr>
              <a:t>将算式变形为除法：</a:t>
            </a:r>
            <a:r>
              <a:rPr lang="en-US" altLang="zh-CN" b="1" dirty="0" smtClean="0">
                <a:solidFill>
                  <a:srgbClr val="002060"/>
                </a:solidFill>
              </a:rPr>
              <a:t>DDDDDD / A = ABCAB</a:t>
            </a:r>
          </a:p>
          <a:p>
            <a:pPr marL="900000"/>
            <a:r>
              <a:rPr lang="zh-CN" altLang="en-US" dirty="0" smtClean="0">
                <a:solidFill>
                  <a:srgbClr val="002060"/>
                </a:solidFill>
              </a:rPr>
              <a:t>枚举范围：</a:t>
            </a:r>
            <a:r>
              <a:rPr lang="en-US" altLang="zh-CN" b="1" dirty="0" smtClean="0">
                <a:solidFill>
                  <a:srgbClr val="002060"/>
                </a:solidFill>
              </a:rPr>
              <a:t>A</a:t>
            </a:r>
            <a:r>
              <a:rPr lang="zh-CN" altLang="en-US" b="1" dirty="0" smtClean="0">
                <a:solidFill>
                  <a:srgbClr val="002060"/>
                </a:solidFill>
              </a:rPr>
              <a:t>：</a:t>
            </a:r>
            <a:r>
              <a:rPr lang="en-US" altLang="zh-CN" b="1" dirty="0" smtClean="0">
                <a:solidFill>
                  <a:srgbClr val="002060"/>
                </a:solidFill>
              </a:rPr>
              <a:t>3-9  D</a:t>
            </a:r>
            <a:r>
              <a:rPr lang="zh-CN" altLang="en-US" b="1" dirty="0" smtClean="0">
                <a:solidFill>
                  <a:srgbClr val="002060"/>
                </a:solidFill>
              </a:rPr>
              <a:t>：</a:t>
            </a:r>
            <a:r>
              <a:rPr lang="en-US" altLang="zh-CN" b="1" dirty="0" smtClean="0">
                <a:solidFill>
                  <a:srgbClr val="002060"/>
                </a:solidFill>
              </a:rPr>
              <a:t>1-9</a:t>
            </a:r>
          </a:p>
          <a:p>
            <a:pPr marL="900000"/>
            <a:r>
              <a:rPr lang="zh-CN" altLang="en-US" dirty="0" smtClean="0">
                <a:solidFill>
                  <a:srgbClr val="002060"/>
                </a:solidFill>
              </a:rPr>
              <a:t>共枚举</a:t>
            </a:r>
            <a:r>
              <a:rPr lang="en-US" altLang="zh-CN" dirty="0" smtClean="0">
                <a:solidFill>
                  <a:srgbClr val="002060"/>
                </a:solidFill>
              </a:rPr>
              <a:t>63</a:t>
            </a:r>
            <a:r>
              <a:rPr lang="zh-CN" altLang="en-US" dirty="0" smtClean="0">
                <a:solidFill>
                  <a:srgbClr val="002060"/>
                </a:solidFill>
              </a:rPr>
              <a:t>次</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additive="base">
                                        <p:cTn id="3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13292" y="1855808"/>
            <a:ext cx="7416360" cy="5002216"/>
          </a:xfrm>
        </p:spPr>
        <p:txBody>
          <a:bodyPr/>
          <a:lstStyle/>
          <a:p>
            <a:r>
              <a:rPr lang="zh-CN" altLang="en-US" sz="2000" dirty="0" smtClean="0">
                <a:solidFill>
                  <a:srgbClr val="002060"/>
                </a:solidFill>
              </a:rPr>
              <a:t>例：</a:t>
            </a:r>
            <a:r>
              <a:rPr lang="en-US" altLang="zh-CN" sz="2000" dirty="0" smtClean="0">
                <a:solidFill>
                  <a:srgbClr val="002060"/>
                </a:solidFill>
              </a:rPr>
              <a:t>HDU 4091</a:t>
            </a:r>
          </a:p>
          <a:p>
            <a:pPr>
              <a:lnSpc>
                <a:spcPct val="150000"/>
              </a:lnSpc>
            </a:pPr>
            <a:r>
              <a:rPr lang="zh-CN" altLang="en-US" sz="2000" b="1" dirty="0">
                <a:solidFill>
                  <a:srgbClr val="002060"/>
                </a:solidFill>
              </a:rPr>
              <a:t>题意</a:t>
            </a:r>
            <a:r>
              <a:rPr lang="zh-CN" altLang="en-US" sz="2000" b="1" dirty="0" smtClean="0">
                <a:solidFill>
                  <a:srgbClr val="002060"/>
                </a:solidFill>
              </a:rPr>
              <a:t>：</a:t>
            </a:r>
            <a:endParaRPr lang="en-US" altLang="zh-CN" sz="2000" b="1" dirty="0" smtClean="0">
              <a:solidFill>
                <a:srgbClr val="002060"/>
              </a:solidFill>
            </a:endParaRPr>
          </a:p>
          <a:p>
            <a:r>
              <a:rPr lang="en-US" altLang="zh-CN" sz="2000" dirty="0" smtClean="0">
                <a:solidFill>
                  <a:srgbClr val="002060"/>
                </a:solidFill>
              </a:rPr>
              <a:t>       </a:t>
            </a:r>
            <a:r>
              <a:rPr lang="zh-CN" altLang="en-US" sz="2000" dirty="0" smtClean="0">
                <a:solidFill>
                  <a:srgbClr val="002060"/>
                </a:solidFill>
              </a:rPr>
              <a:t>背包体积</a:t>
            </a:r>
            <a:r>
              <a:rPr lang="en-US" altLang="zh-CN" sz="2000" dirty="0" smtClean="0">
                <a:solidFill>
                  <a:srgbClr val="002060"/>
                </a:solidFill>
              </a:rPr>
              <a:t>n</a:t>
            </a:r>
            <a:r>
              <a:rPr lang="zh-CN" altLang="en-US" sz="2000" dirty="0" smtClean="0">
                <a:solidFill>
                  <a:srgbClr val="002060"/>
                </a:solidFill>
              </a:rPr>
              <a:t>，绿宝石体积</a:t>
            </a:r>
            <a:r>
              <a:rPr lang="en-US" altLang="zh-CN" sz="2000" dirty="0" smtClean="0">
                <a:solidFill>
                  <a:srgbClr val="002060"/>
                </a:solidFill>
              </a:rPr>
              <a:t>s1</a:t>
            </a:r>
            <a:r>
              <a:rPr lang="zh-CN" altLang="en-US" sz="2000" dirty="0" smtClean="0">
                <a:solidFill>
                  <a:srgbClr val="002060"/>
                </a:solidFill>
              </a:rPr>
              <a:t>，价值</a:t>
            </a:r>
            <a:r>
              <a:rPr lang="en-US" altLang="zh-CN" sz="2000" dirty="0" smtClean="0">
                <a:solidFill>
                  <a:srgbClr val="002060"/>
                </a:solidFill>
              </a:rPr>
              <a:t>v1</a:t>
            </a:r>
            <a:r>
              <a:rPr lang="zh-CN" altLang="en-US" sz="2000" dirty="0" smtClean="0">
                <a:solidFill>
                  <a:srgbClr val="002060"/>
                </a:solidFill>
              </a:rPr>
              <a:t>，蓝宝石体积</a:t>
            </a:r>
            <a:r>
              <a:rPr lang="en-US" altLang="zh-CN" sz="2000" dirty="0" smtClean="0">
                <a:solidFill>
                  <a:srgbClr val="002060"/>
                </a:solidFill>
              </a:rPr>
              <a:t>s2</a:t>
            </a:r>
            <a:r>
              <a:rPr lang="zh-CN" altLang="en-US" sz="2000" dirty="0" smtClean="0">
                <a:solidFill>
                  <a:srgbClr val="002060"/>
                </a:solidFill>
              </a:rPr>
              <a:t>，价值</a:t>
            </a:r>
            <a:r>
              <a:rPr lang="en-US" altLang="zh-CN" sz="2000" dirty="0" smtClean="0">
                <a:solidFill>
                  <a:srgbClr val="002060"/>
                </a:solidFill>
              </a:rPr>
              <a:t>v2</a:t>
            </a:r>
            <a:r>
              <a:rPr lang="zh-CN" altLang="en-US" sz="2000" dirty="0" smtClean="0">
                <a:solidFill>
                  <a:srgbClr val="002060"/>
                </a:solidFill>
              </a:rPr>
              <a:t>，宝石数目无限，问背包里能放下的最大价值？</a:t>
            </a:r>
          </a:p>
          <a:p>
            <a:r>
              <a:rPr lang="zh-CN" altLang="en-US" sz="2000" b="1" dirty="0" smtClean="0">
                <a:solidFill>
                  <a:srgbClr val="002060"/>
                </a:solidFill>
              </a:rPr>
              <a:t>分析</a:t>
            </a:r>
            <a:r>
              <a:rPr lang="en-US" altLang="zh-CN" sz="2000" b="1" dirty="0" smtClean="0">
                <a:solidFill>
                  <a:srgbClr val="002060"/>
                </a:solidFill>
              </a:rPr>
              <a:t>1</a:t>
            </a:r>
            <a:r>
              <a:rPr lang="zh-CN" altLang="en-US" sz="2000" b="1" dirty="0" smtClean="0">
                <a:solidFill>
                  <a:srgbClr val="002060"/>
                </a:solidFill>
              </a:rPr>
              <a:t>：</a:t>
            </a:r>
            <a:endParaRPr lang="en-US" altLang="zh-CN" sz="2000" b="1" dirty="0" smtClean="0">
              <a:solidFill>
                <a:srgbClr val="002060"/>
              </a:solidFill>
            </a:endParaRPr>
          </a:p>
          <a:p>
            <a:r>
              <a:rPr lang="zh-CN" altLang="en-US" sz="2000" dirty="0" smtClean="0">
                <a:solidFill>
                  <a:srgbClr val="002060"/>
                </a:solidFill>
              </a:rPr>
              <a:t>       看过</a:t>
            </a:r>
            <a:r>
              <a:rPr lang="zh-CN" altLang="en-US" sz="2000" dirty="0">
                <a:solidFill>
                  <a:srgbClr val="002060"/>
                </a:solidFill>
              </a:rPr>
              <a:t>去很像完全背包，</a:t>
            </a:r>
            <a:r>
              <a:rPr lang="zh-CN" altLang="en-US" sz="2000" dirty="0" smtClean="0">
                <a:solidFill>
                  <a:srgbClr val="002060"/>
                </a:solidFill>
              </a:rPr>
              <a:t>可</a:t>
            </a:r>
            <a:r>
              <a:rPr lang="en-US" altLang="zh-CN" sz="2000" dirty="0" smtClean="0">
                <a:solidFill>
                  <a:srgbClr val="002060"/>
                </a:solidFill>
              </a:rPr>
              <a:t>n,s1,v1,s2,v2</a:t>
            </a:r>
            <a:r>
              <a:rPr lang="zh-CN" altLang="en-US" sz="2000" dirty="0" smtClean="0">
                <a:solidFill>
                  <a:srgbClr val="002060"/>
                </a:solidFill>
              </a:rPr>
              <a:t>数据均为</a:t>
            </a:r>
            <a:r>
              <a:rPr lang="en-US" altLang="zh-CN" sz="2000" dirty="0" err="1" smtClean="0">
                <a:solidFill>
                  <a:srgbClr val="002060"/>
                </a:solidFill>
              </a:rPr>
              <a:t>int</a:t>
            </a:r>
            <a:r>
              <a:rPr lang="zh-CN" altLang="en-US" sz="2000" dirty="0" smtClean="0">
                <a:solidFill>
                  <a:srgbClr val="002060"/>
                </a:solidFill>
              </a:rPr>
              <a:t>范围，</a:t>
            </a:r>
            <a:r>
              <a:rPr lang="zh-CN" altLang="en-US" sz="2000" dirty="0">
                <a:solidFill>
                  <a:srgbClr val="002060"/>
                </a:solidFill>
              </a:rPr>
              <a:t>所以不能用背包</a:t>
            </a:r>
            <a:r>
              <a:rPr lang="zh-CN" altLang="en-US" sz="2000" dirty="0" smtClean="0">
                <a:solidFill>
                  <a:srgbClr val="002060"/>
                </a:solidFill>
              </a:rPr>
              <a:t>求，也不能全局枚举。</a:t>
            </a:r>
            <a:endParaRPr lang="en-US" altLang="zh-CN" sz="2000" dirty="0" smtClean="0">
              <a:solidFill>
                <a:srgbClr val="002060"/>
              </a:solidFill>
            </a:endParaRPr>
          </a:p>
          <a:p>
            <a:r>
              <a:rPr lang="zh-CN" altLang="en-US" sz="2000" b="1" dirty="0" smtClean="0">
                <a:solidFill>
                  <a:srgbClr val="002060"/>
                </a:solidFill>
              </a:rPr>
              <a:t>分析</a:t>
            </a:r>
            <a:r>
              <a:rPr lang="en-US" altLang="zh-CN" sz="2000" b="1" dirty="0" smtClean="0">
                <a:solidFill>
                  <a:srgbClr val="002060"/>
                </a:solidFill>
              </a:rPr>
              <a:t>2</a:t>
            </a:r>
            <a:r>
              <a:rPr lang="zh-CN" altLang="en-US" sz="2000" b="1" dirty="0" smtClean="0">
                <a:solidFill>
                  <a:srgbClr val="002060"/>
                </a:solidFill>
              </a:rPr>
              <a:t>：</a:t>
            </a:r>
            <a:endParaRPr lang="en-US" altLang="zh-CN" sz="2000" b="1" dirty="0" smtClean="0">
              <a:solidFill>
                <a:srgbClr val="002060"/>
              </a:solidFill>
            </a:endParaRPr>
          </a:p>
          <a:p>
            <a:r>
              <a:rPr lang="en-US" altLang="zh-CN" sz="2000" dirty="0" smtClean="0">
                <a:solidFill>
                  <a:srgbClr val="002060"/>
                </a:solidFill>
              </a:rPr>
              <a:t>       </a:t>
            </a:r>
            <a:r>
              <a:rPr lang="zh-CN" altLang="en-US" sz="2000" dirty="0" smtClean="0">
                <a:solidFill>
                  <a:srgbClr val="002060"/>
                </a:solidFill>
              </a:rPr>
              <a:t>只有</a:t>
            </a:r>
            <a:r>
              <a:rPr lang="zh-CN" altLang="en-US" sz="2000" dirty="0">
                <a:solidFill>
                  <a:srgbClr val="002060"/>
                </a:solidFill>
              </a:rPr>
              <a:t>两种物品</a:t>
            </a:r>
            <a:r>
              <a:rPr lang="zh-CN" altLang="en-US" sz="2000" dirty="0" smtClean="0">
                <a:solidFill>
                  <a:srgbClr val="002060"/>
                </a:solidFill>
              </a:rPr>
              <a:t>，将</a:t>
            </a:r>
            <a:r>
              <a:rPr lang="zh-CN" altLang="en-US" sz="2000" dirty="0">
                <a:solidFill>
                  <a:srgbClr val="002060"/>
                </a:solidFill>
              </a:rPr>
              <a:t>价值与体积比</a:t>
            </a:r>
            <a:r>
              <a:rPr lang="zh-CN" altLang="en-US" sz="2000" dirty="0" smtClean="0">
                <a:solidFill>
                  <a:srgbClr val="002060"/>
                </a:solidFill>
              </a:rPr>
              <a:t>大</a:t>
            </a:r>
            <a:r>
              <a:rPr lang="en-US" altLang="zh-CN" sz="2000" dirty="0" smtClean="0">
                <a:solidFill>
                  <a:srgbClr val="002060"/>
                </a:solidFill>
              </a:rPr>
              <a:t>(</a:t>
            </a:r>
            <a:r>
              <a:rPr lang="zh-CN" altLang="en-US" sz="2000" dirty="0" smtClean="0">
                <a:solidFill>
                  <a:srgbClr val="002060"/>
                </a:solidFill>
              </a:rPr>
              <a:t>称为</a:t>
            </a:r>
            <a:r>
              <a:rPr lang="zh-CN" altLang="en-US" sz="2000" dirty="0">
                <a:solidFill>
                  <a:srgbClr val="002060"/>
                </a:solidFill>
              </a:rPr>
              <a:t>价值比</a:t>
            </a:r>
            <a:r>
              <a:rPr lang="en-US" altLang="zh-CN" sz="2000" dirty="0">
                <a:solidFill>
                  <a:srgbClr val="002060"/>
                </a:solidFill>
              </a:rPr>
              <a:t>)</a:t>
            </a:r>
            <a:r>
              <a:rPr lang="zh-CN" altLang="en-US" sz="2000" dirty="0">
                <a:solidFill>
                  <a:srgbClr val="002060"/>
                </a:solidFill>
              </a:rPr>
              <a:t>的优先放入</a:t>
            </a:r>
            <a:r>
              <a:rPr lang="zh-CN" altLang="en-US" sz="2000" dirty="0" smtClean="0">
                <a:solidFill>
                  <a:srgbClr val="002060"/>
                </a:solidFill>
              </a:rPr>
              <a:t>。</a:t>
            </a:r>
            <a:endParaRPr lang="en-US" altLang="zh-CN" sz="2000" dirty="0" smtClean="0">
              <a:solidFill>
                <a:srgbClr val="002060"/>
              </a:solidFill>
            </a:endParaRPr>
          </a:p>
          <a:p>
            <a:r>
              <a:rPr lang="zh-CN" altLang="en-US" sz="2000" b="1" dirty="0" smtClean="0">
                <a:solidFill>
                  <a:srgbClr val="002060"/>
                </a:solidFill>
              </a:rPr>
              <a:t>分析</a:t>
            </a:r>
            <a:r>
              <a:rPr lang="en-US" altLang="zh-CN" sz="2000" b="1" dirty="0" smtClean="0">
                <a:solidFill>
                  <a:srgbClr val="002060"/>
                </a:solidFill>
              </a:rPr>
              <a:t>3</a:t>
            </a:r>
            <a:r>
              <a:rPr lang="zh-CN" altLang="en-US" sz="2000" b="1" dirty="0" smtClean="0">
                <a:solidFill>
                  <a:srgbClr val="002060"/>
                </a:solidFill>
              </a:rPr>
              <a:t>：</a:t>
            </a:r>
            <a:endParaRPr lang="en-US" altLang="zh-CN" sz="2000" b="1" dirty="0" smtClean="0">
              <a:solidFill>
                <a:srgbClr val="002060"/>
              </a:solidFill>
            </a:endParaRPr>
          </a:p>
          <a:p>
            <a:r>
              <a:rPr lang="en-US" altLang="zh-CN" sz="2000" dirty="0">
                <a:solidFill>
                  <a:srgbClr val="002060"/>
                </a:solidFill>
              </a:rPr>
              <a:t> </a:t>
            </a:r>
            <a:r>
              <a:rPr lang="en-US" altLang="zh-CN" sz="2000" dirty="0" smtClean="0">
                <a:solidFill>
                  <a:srgbClr val="002060"/>
                </a:solidFill>
              </a:rPr>
              <a:t>      </a:t>
            </a:r>
            <a:r>
              <a:rPr lang="zh-CN" altLang="en-US" sz="2000" dirty="0" smtClean="0">
                <a:solidFill>
                  <a:srgbClr val="002060"/>
                </a:solidFill>
              </a:rPr>
              <a:t>但是如：</a:t>
            </a:r>
            <a:r>
              <a:rPr lang="en-US" altLang="zh-CN" sz="2000" dirty="0" smtClean="0">
                <a:solidFill>
                  <a:srgbClr val="002060"/>
                </a:solidFill>
              </a:rPr>
              <a:t>n=24 s1=6 v1=8 s2=10 v2=15</a:t>
            </a:r>
            <a:r>
              <a:rPr lang="zh-CN" altLang="en-US" sz="2000" dirty="0" smtClean="0">
                <a:solidFill>
                  <a:srgbClr val="002060"/>
                </a:solidFill>
              </a:rPr>
              <a:t>，就会发现选取性价比较小的反而结果较好</a:t>
            </a:r>
            <a:r>
              <a:rPr lang="en-US" altLang="zh-CN" sz="2000" dirty="0" smtClean="0">
                <a:solidFill>
                  <a:srgbClr val="002060"/>
                </a:solidFill>
              </a:rPr>
              <a:t>.24 / 6 * 8 = 32 &gt; 24 / 10 * 15 = 30</a:t>
            </a:r>
          </a:p>
          <a:p>
            <a:r>
              <a:rPr lang="zh-CN" altLang="en-US" sz="2000" b="1" dirty="0" smtClean="0">
                <a:solidFill>
                  <a:srgbClr val="002060"/>
                </a:solidFill>
              </a:rPr>
              <a:t>分析</a:t>
            </a:r>
            <a:r>
              <a:rPr lang="en-US" altLang="zh-CN" sz="2000" b="1" dirty="0" smtClean="0">
                <a:solidFill>
                  <a:srgbClr val="002060"/>
                </a:solidFill>
              </a:rPr>
              <a:t>4</a:t>
            </a:r>
            <a:r>
              <a:rPr lang="zh-CN" altLang="en-US" sz="2000" b="1" dirty="0" smtClean="0">
                <a:solidFill>
                  <a:srgbClr val="002060"/>
                </a:solidFill>
              </a:rPr>
              <a:t>：</a:t>
            </a:r>
            <a:endParaRPr lang="en-US" altLang="zh-CN" sz="2000" b="1" dirty="0" smtClean="0">
              <a:solidFill>
                <a:srgbClr val="002060"/>
              </a:solidFill>
            </a:endParaRPr>
          </a:p>
          <a:p>
            <a:r>
              <a:rPr lang="en-US" altLang="zh-CN" sz="2000" b="1" dirty="0">
                <a:solidFill>
                  <a:srgbClr val="002060"/>
                </a:solidFill>
              </a:rPr>
              <a:t> </a:t>
            </a:r>
            <a:r>
              <a:rPr lang="en-US" altLang="zh-CN" sz="2000" b="1" dirty="0" smtClean="0">
                <a:solidFill>
                  <a:srgbClr val="002060"/>
                </a:solidFill>
              </a:rPr>
              <a:t>      </a:t>
            </a:r>
            <a:r>
              <a:rPr lang="zh-CN" altLang="en-US" sz="2000" dirty="0" smtClean="0">
                <a:solidFill>
                  <a:srgbClr val="002060"/>
                </a:solidFill>
              </a:rPr>
              <a:t>采用大数据选择价值比高的，小数据局部进行枚举</a:t>
            </a:r>
            <a:r>
              <a:rPr lang="en-US" altLang="zh-CN" sz="2000" dirty="0" smtClean="0">
                <a:solidFill>
                  <a:srgbClr val="002060"/>
                </a:solidFill>
              </a:rPr>
              <a:t>(</a:t>
            </a:r>
            <a:r>
              <a:rPr lang="zh-CN" altLang="en-US" sz="2000" dirty="0" smtClean="0">
                <a:solidFill>
                  <a:srgbClr val="002060"/>
                </a:solidFill>
              </a:rPr>
              <a:t>缩小解空间</a:t>
            </a:r>
            <a:r>
              <a:rPr lang="en-US" altLang="zh-CN" sz="2000" dirty="0" smtClean="0">
                <a:solidFill>
                  <a:srgbClr val="002060"/>
                </a:solidFill>
              </a:rPr>
              <a:t>)</a:t>
            </a:r>
            <a:endParaRPr lang="en-US" altLang="zh-CN" sz="2000" dirty="0">
              <a:solidFill>
                <a:srgbClr val="002060"/>
              </a:solidFill>
            </a:endParaRPr>
          </a:p>
          <a:p>
            <a:r>
              <a:rPr lang="en-US" altLang="zh-CN" sz="2000" b="1" dirty="0"/>
              <a:t> </a:t>
            </a:r>
            <a:r>
              <a:rPr lang="en-US" altLang="zh-CN" sz="2000" b="1" dirty="0" smtClean="0"/>
              <a:t>       </a:t>
            </a:r>
            <a:endParaRPr lang="en-US" altLang="zh-CN" sz="2000" dirty="0" smtClean="0"/>
          </a:p>
          <a:p>
            <a:endParaRPr lang="en-US" altLang="zh-CN" sz="2000" dirty="0" smtClean="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简单枚举</a:t>
            </a:r>
            <a:endParaRPr lang="zh-CN" altLang="en-US" sz="32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00100" y="1714488"/>
            <a:ext cx="7416360" cy="1500198"/>
          </a:xfrm>
        </p:spPr>
        <p:txBody>
          <a:bodyPr/>
          <a:lstStyle/>
          <a:p>
            <a:r>
              <a:rPr lang="zh-CN" altLang="en-US" sz="2000" dirty="0" smtClean="0">
                <a:solidFill>
                  <a:srgbClr val="002060"/>
                </a:solidFill>
              </a:rPr>
              <a:t>例：</a:t>
            </a:r>
            <a:r>
              <a:rPr lang="en-US" altLang="zh-CN" sz="2000" dirty="0" smtClean="0">
                <a:solidFill>
                  <a:srgbClr val="002060"/>
                </a:solidFill>
              </a:rPr>
              <a:t>TC</a:t>
            </a:r>
            <a:r>
              <a:rPr lang="zh-CN" altLang="en-US" sz="2000" dirty="0" smtClean="0">
                <a:solidFill>
                  <a:srgbClr val="002060"/>
                </a:solidFill>
              </a:rPr>
              <a:t>多校专场 </a:t>
            </a:r>
            <a:r>
              <a:rPr lang="en-US" altLang="zh-CN" sz="2000" dirty="0" smtClean="0">
                <a:solidFill>
                  <a:srgbClr val="002060"/>
                </a:solidFill>
              </a:rPr>
              <a:t>500</a:t>
            </a:r>
          </a:p>
          <a:p>
            <a:r>
              <a:rPr lang="zh-CN" altLang="en-US" sz="2000" dirty="0" smtClean="0">
                <a:solidFill>
                  <a:srgbClr val="002060"/>
                </a:solidFill>
              </a:rPr>
              <a:t>给一个数</a:t>
            </a:r>
            <a:r>
              <a:rPr lang="en-US" altLang="zh-CN" sz="2000" dirty="0" smtClean="0">
                <a:solidFill>
                  <a:srgbClr val="002060"/>
                </a:solidFill>
              </a:rPr>
              <a:t>n (n&lt;10^18)</a:t>
            </a:r>
            <a:r>
              <a:rPr lang="zh-CN" altLang="en-US" sz="2000" dirty="0" smtClean="0">
                <a:solidFill>
                  <a:srgbClr val="002060"/>
                </a:solidFill>
              </a:rPr>
              <a:t>，问满足：</a:t>
            </a:r>
            <a:endParaRPr lang="en-US" altLang="zh-CN" sz="2000" dirty="0" smtClean="0">
              <a:solidFill>
                <a:srgbClr val="002060"/>
              </a:solidFill>
            </a:endParaRPr>
          </a:p>
          <a:p>
            <a:r>
              <a:rPr lang="en-US" altLang="zh-CN" sz="2000" dirty="0" smtClean="0">
                <a:solidFill>
                  <a:srgbClr val="002060"/>
                </a:solidFill>
              </a:rPr>
              <a:t>1</a:t>
            </a:r>
            <a:r>
              <a:rPr lang="zh-CN" altLang="en-US" sz="2000" dirty="0" smtClean="0">
                <a:solidFill>
                  <a:srgbClr val="002060"/>
                </a:solidFill>
              </a:rPr>
              <a:t>、</a:t>
            </a:r>
            <a:r>
              <a:rPr lang="en-US" altLang="zh-CN" sz="2000" dirty="0" smtClean="0">
                <a:solidFill>
                  <a:srgbClr val="002060"/>
                </a:solidFill>
              </a:rPr>
              <a:t>x</a:t>
            </a:r>
            <a:r>
              <a:rPr lang="zh-CN" altLang="en-US" sz="2000" dirty="0" smtClean="0">
                <a:solidFill>
                  <a:srgbClr val="002060"/>
                </a:solidFill>
              </a:rPr>
              <a:t>是</a:t>
            </a:r>
            <a:r>
              <a:rPr lang="en-US" altLang="zh-CN" sz="2000" dirty="0" smtClean="0">
                <a:solidFill>
                  <a:srgbClr val="002060"/>
                </a:solidFill>
              </a:rPr>
              <a:t>n</a:t>
            </a:r>
            <a:r>
              <a:rPr lang="zh-CN" altLang="en-US" sz="2000" dirty="0" smtClean="0">
                <a:solidFill>
                  <a:srgbClr val="002060"/>
                </a:solidFill>
              </a:rPr>
              <a:t>的除数</a:t>
            </a:r>
            <a:endParaRPr lang="en-US" altLang="zh-CN" sz="2000" dirty="0" smtClean="0">
              <a:solidFill>
                <a:srgbClr val="002060"/>
              </a:solidFill>
            </a:endParaRPr>
          </a:p>
          <a:p>
            <a:r>
              <a:rPr lang="en-US" altLang="zh-CN" sz="2000" dirty="0" smtClean="0">
                <a:solidFill>
                  <a:srgbClr val="002060"/>
                </a:solidFill>
              </a:rPr>
              <a:t>2</a:t>
            </a:r>
            <a:r>
              <a:rPr lang="zh-CN" altLang="en-US" sz="2000" dirty="0" smtClean="0">
                <a:solidFill>
                  <a:srgbClr val="002060"/>
                </a:solidFill>
              </a:rPr>
              <a:t>、存在</a:t>
            </a:r>
            <a:r>
              <a:rPr lang="en-US" altLang="zh-CN" sz="2000" dirty="0" smtClean="0">
                <a:solidFill>
                  <a:srgbClr val="002060"/>
                </a:solidFill>
              </a:rPr>
              <a:t>y</a:t>
            </a:r>
            <a:r>
              <a:rPr lang="zh-CN" altLang="en-US" sz="2000" dirty="0" smtClean="0">
                <a:solidFill>
                  <a:srgbClr val="002060"/>
                </a:solidFill>
              </a:rPr>
              <a:t>满足 </a:t>
            </a:r>
            <a:r>
              <a:rPr lang="en-US" altLang="zh-CN" sz="2000" dirty="0" smtClean="0">
                <a:solidFill>
                  <a:srgbClr val="002060"/>
                </a:solidFill>
              </a:rPr>
              <a:t>x</a:t>
            </a:r>
            <a:r>
              <a:rPr lang="zh-CN" altLang="en-US" sz="2000" dirty="0" smtClean="0">
                <a:solidFill>
                  <a:srgbClr val="002060"/>
                </a:solidFill>
              </a:rPr>
              <a:t> </a:t>
            </a:r>
            <a:r>
              <a:rPr lang="en-US" altLang="zh-CN" sz="2000" dirty="0" smtClean="0">
                <a:solidFill>
                  <a:srgbClr val="002060"/>
                </a:solidFill>
              </a:rPr>
              <a:t>= y * y</a:t>
            </a:r>
          </a:p>
          <a:p>
            <a:r>
              <a:rPr lang="zh-CN" altLang="en-US" sz="2000" dirty="0" smtClean="0">
                <a:solidFill>
                  <a:srgbClr val="002060"/>
                </a:solidFill>
              </a:rPr>
              <a:t>求解满足条件的最大</a:t>
            </a:r>
            <a:r>
              <a:rPr lang="en-US" altLang="zh-CN" sz="2000" dirty="0" smtClean="0">
                <a:solidFill>
                  <a:srgbClr val="002060"/>
                </a:solidFill>
              </a:rPr>
              <a:t>x</a:t>
            </a:r>
          </a:p>
          <a:p>
            <a:endParaRPr lang="zh-CN" altLang="en-US" dirty="0">
              <a:solidFill>
                <a:srgbClr val="002060"/>
              </a:solidFill>
            </a:endParaRPr>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简单枚举</a:t>
            </a:r>
            <a:endParaRPr lang="zh-CN" altLang="en-US" sz="3200" b="1" dirty="0">
              <a:solidFill>
                <a:srgbClr val="9900FF"/>
              </a:solidFill>
              <a:latin typeface="+mn-ea"/>
              <a:ea typeface="+mn-ea"/>
            </a:endParaRPr>
          </a:p>
        </p:txBody>
      </p:sp>
      <p:sp>
        <p:nvSpPr>
          <p:cNvPr id="7" name="TextBox 6"/>
          <p:cNvSpPr txBox="1"/>
          <p:nvPr/>
        </p:nvSpPr>
        <p:spPr>
          <a:xfrm>
            <a:off x="928662" y="3143248"/>
            <a:ext cx="7715304" cy="923330"/>
          </a:xfrm>
          <a:prstGeom prst="rect">
            <a:avLst/>
          </a:prstGeom>
          <a:noFill/>
        </p:spPr>
        <p:txBody>
          <a:bodyPr wrap="square" rtlCol="0">
            <a:spAutoFit/>
          </a:bodyPr>
          <a:lstStyle/>
          <a:p>
            <a:r>
              <a:rPr lang="zh-CN" altLang="en-US" dirty="0" smtClean="0">
                <a:solidFill>
                  <a:srgbClr val="002060"/>
                </a:solidFill>
              </a:rPr>
              <a:t>分析</a:t>
            </a:r>
            <a:r>
              <a:rPr lang="en-US" altLang="zh-CN" dirty="0" smtClean="0">
                <a:solidFill>
                  <a:srgbClr val="002060"/>
                </a:solidFill>
              </a:rPr>
              <a:t>1</a:t>
            </a:r>
            <a:r>
              <a:rPr lang="zh-CN" altLang="en-US" dirty="0" smtClean="0">
                <a:solidFill>
                  <a:srgbClr val="002060"/>
                </a:solidFill>
              </a:rPr>
              <a:t>：</a:t>
            </a:r>
            <a:endParaRPr lang="en-US" altLang="zh-CN" dirty="0" smtClean="0">
              <a:solidFill>
                <a:srgbClr val="002060"/>
              </a:solidFill>
            </a:endParaRPr>
          </a:p>
          <a:p>
            <a:r>
              <a:rPr lang="en-US" altLang="zh-CN" dirty="0" smtClean="0">
                <a:solidFill>
                  <a:srgbClr val="002060"/>
                </a:solidFill>
              </a:rPr>
              <a:t>       </a:t>
            </a:r>
            <a:r>
              <a:rPr lang="zh-CN" altLang="en-US" dirty="0" smtClean="0">
                <a:solidFill>
                  <a:srgbClr val="002060"/>
                </a:solidFill>
              </a:rPr>
              <a:t>最初想法，枚举</a:t>
            </a:r>
            <a:r>
              <a:rPr lang="en-US" altLang="zh-CN" dirty="0" smtClean="0">
                <a:solidFill>
                  <a:srgbClr val="002060"/>
                </a:solidFill>
              </a:rPr>
              <a:t>y -&gt; (1,10^9)</a:t>
            </a:r>
            <a:r>
              <a:rPr lang="zh-CN" altLang="en-US" dirty="0" smtClean="0">
                <a:solidFill>
                  <a:srgbClr val="002060"/>
                </a:solidFill>
              </a:rPr>
              <a:t>，看</a:t>
            </a:r>
            <a:r>
              <a:rPr lang="en-US" altLang="zh-CN" dirty="0" smtClean="0">
                <a:solidFill>
                  <a:srgbClr val="002060"/>
                </a:solidFill>
              </a:rPr>
              <a:t>x</a:t>
            </a:r>
            <a:r>
              <a:rPr lang="zh-CN" altLang="en-US" dirty="0" smtClean="0">
                <a:solidFill>
                  <a:srgbClr val="002060"/>
                </a:solidFill>
              </a:rPr>
              <a:t>是否除数即可，超时</a:t>
            </a:r>
            <a:endParaRPr lang="en-US" altLang="zh-CN" dirty="0" smtClean="0">
              <a:solidFill>
                <a:srgbClr val="002060"/>
              </a:solidFill>
            </a:endParaRPr>
          </a:p>
          <a:p>
            <a:endParaRPr lang="zh-CN" altLang="en-US" dirty="0"/>
          </a:p>
        </p:txBody>
      </p:sp>
      <p:sp>
        <p:nvSpPr>
          <p:cNvPr id="8" name="TextBox 7"/>
          <p:cNvSpPr txBox="1"/>
          <p:nvPr/>
        </p:nvSpPr>
        <p:spPr>
          <a:xfrm>
            <a:off x="928662" y="3871745"/>
            <a:ext cx="7858180" cy="1200329"/>
          </a:xfrm>
          <a:prstGeom prst="rect">
            <a:avLst/>
          </a:prstGeom>
          <a:noFill/>
        </p:spPr>
        <p:txBody>
          <a:bodyPr wrap="square" rtlCol="0">
            <a:spAutoFit/>
          </a:bodyPr>
          <a:lstStyle/>
          <a:p>
            <a:r>
              <a:rPr lang="zh-CN" altLang="en-US" dirty="0" smtClean="0">
                <a:solidFill>
                  <a:srgbClr val="002060"/>
                </a:solidFill>
              </a:rPr>
              <a:t>分析</a:t>
            </a:r>
            <a:r>
              <a:rPr lang="en-US" altLang="zh-CN" dirty="0" smtClean="0">
                <a:solidFill>
                  <a:srgbClr val="002060"/>
                </a:solidFill>
              </a:rPr>
              <a:t>2</a:t>
            </a:r>
            <a:r>
              <a:rPr lang="zh-CN" altLang="en-US" dirty="0" smtClean="0">
                <a:solidFill>
                  <a:srgbClr val="002060"/>
                </a:solidFill>
              </a:rPr>
              <a:t>：</a:t>
            </a:r>
            <a:endParaRPr lang="en-US" altLang="zh-CN" dirty="0" smtClean="0">
              <a:solidFill>
                <a:srgbClr val="002060"/>
              </a:solidFill>
            </a:endParaRPr>
          </a:p>
          <a:p>
            <a:r>
              <a:rPr lang="en-US" altLang="zh-CN" dirty="0" smtClean="0">
                <a:solidFill>
                  <a:srgbClr val="002060"/>
                </a:solidFill>
              </a:rPr>
              <a:t>       n = z * (y * y) = z * x</a:t>
            </a:r>
            <a:r>
              <a:rPr lang="zh-CN" altLang="en-US" dirty="0" smtClean="0">
                <a:solidFill>
                  <a:srgbClr val="002060"/>
                </a:solidFill>
              </a:rPr>
              <a:t>，枚举</a:t>
            </a:r>
            <a:r>
              <a:rPr lang="en-US" altLang="zh-CN" dirty="0" smtClean="0">
                <a:solidFill>
                  <a:srgbClr val="002060"/>
                </a:solidFill>
              </a:rPr>
              <a:t>z -&gt; (1~10^6)</a:t>
            </a:r>
            <a:r>
              <a:rPr lang="zh-CN" altLang="en-US" dirty="0" smtClean="0">
                <a:solidFill>
                  <a:srgbClr val="002060"/>
                </a:solidFill>
              </a:rPr>
              <a:t>，看</a:t>
            </a:r>
            <a:r>
              <a:rPr lang="en-US" altLang="zh-CN" dirty="0" smtClean="0">
                <a:solidFill>
                  <a:srgbClr val="002060"/>
                </a:solidFill>
              </a:rPr>
              <a:t>n / z </a:t>
            </a:r>
            <a:r>
              <a:rPr lang="zh-CN" altLang="en-US" dirty="0" smtClean="0">
                <a:solidFill>
                  <a:srgbClr val="002060"/>
                </a:solidFill>
              </a:rPr>
              <a:t>是否等于 </a:t>
            </a:r>
            <a:r>
              <a:rPr lang="en-US" altLang="zh-CN" dirty="0" smtClean="0">
                <a:solidFill>
                  <a:srgbClr val="002060"/>
                </a:solidFill>
              </a:rPr>
              <a:t>y * y</a:t>
            </a:r>
            <a:r>
              <a:rPr lang="zh-CN" altLang="en-US" dirty="0" smtClean="0">
                <a:solidFill>
                  <a:srgbClr val="002060"/>
                </a:solidFill>
              </a:rPr>
              <a:t>，但是</a:t>
            </a:r>
            <a:r>
              <a:rPr lang="en-US" altLang="zh-CN" dirty="0" smtClean="0">
                <a:solidFill>
                  <a:srgbClr val="002060"/>
                </a:solidFill>
              </a:rPr>
              <a:t>n = 1000001 * 2 * 2 </a:t>
            </a:r>
            <a:r>
              <a:rPr lang="zh-CN" altLang="en-US" dirty="0" smtClean="0">
                <a:solidFill>
                  <a:srgbClr val="002060"/>
                </a:solidFill>
              </a:rPr>
              <a:t>还是不正确</a:t>
            </a:r>
            <a:endParaRPr lang="en-US" altLang="zh-CN" dirty="0" smtClean="0">
              <a:solidFill>
                <a:srgbClr val="002060"/>
              </a:solidFill>
            </a:endParaRPr>
          </a:p>
          <a:p>
            <a:endParaRPr lang="zh-CN" altLang="en-US" dirty="0"/>
          </a:p>
        </p:txBody>
      </p:sp>
      <p:sp>
        <p:nvSpPr>
          <p:cNvPr id="9" name="TextBox 8"/>
          <p:cNvSpPr txBox="1"/>
          <p:nvPr/>
        </p:nvSpPr>
        <p:spPr>
          <a:xfrm>
            <a:off x="928662" y="4746508"/>
            <a:ext cx="7715304" cy="1754326"/>
          </a:xfrm>
          <a:prstGeom prst="rect">
            <a:avLst/>
          </a:prstGeom>
          <a:noFill/>
        </p:spPr>
        <p:txBody>
          <a:bodyPr wrap="square" rtlCol="0">
            <a:spAutoFit/>
          </a:bodyPr>
          <a:lstStyle/>
          <a:p>
            <a:r>
              <a:rPr lang="zh-CN" altLang="en-US" dirty="0" smtClean="0">
                <a:solidFill>
                  <a:srgbClr val="002060"/>
                </a:solidFill>
              </a:rPr>
              <a:t>分析</a:t>
            </a:r>
            <a:r>
              <a:rPr lang="en-US" altLang="zh-CN" dirty="0" smtClean="0">
                <a:solidFill>
                  <a:srgbClr val="002060"/>
                </a:solidFill>
              </a:rPr>
              <a:t>3</a:t>
            </a:r>
            <a:r>
              <a:rPr lang="zh-CN" altLang="en-US" dirty="0" smtClean="0">
                <a:solidFill>
                  <a:srgbClr val="002060"/>
                </a:solidFill>
              </a:rPr>
              <a:t>：</a:t>
            </a:r>
            <a:endParaRPr lang="en-US" altLang="zh-CN" dirty="0" smtClean="0">
              <a:solidFill>
                <a:srgbClr val="002060"/>
              </a:solidFill>
            </a:endParaRPr>
          </a:p>
          <a:p>
            <a:r>
              <a:rPr lang="en-US" altLang="zh-CN" dirty="0" smtClean="0">
                <a:solidFill>
                  <a:srgbClr val="002060"/>
                </a:solidFill>
              </a:rPr>
              <a:t>       </a:t>
            </a:r>
            <a:r>
              <a:rPr lang="zh-CN" altLang="en-US" dirty="0" smtClean="0">
                <a:solidFill>
                  <a:srgbClr val="002060"/>
                </a:solidFill>
              </a:rPr>
              <a:t>结果要么是一个大数</a:t>
            </a:r>
            <a:r>
              <a:rPr lang="en-US" altLang="zh-CN" dirty="0" smtClean="0">
                <a:solidFill>
                  <a:srgbClr val="002060"/>
                </a:solidFill>
              </a:rPr>
              <a:t>(&gt;=10^6)</a:t>
            </a:r>
            <a:r>
              <a:rPr lang="zh-CN" altLang="en-US" dirty="0" smtClean="0">
                <a:solidFill>
                  <a:srgbClr val="002060"/>
                </a:solidFill>
              </a:rPr>
              <a:t>乘以某个数</a:t>
            </a:r>
            <a:r>
              <a:rPr lang="en-US" altLang="zh-CN" dirty="0" smtClean="0">
                <a:solidFill>
                  <a:srgbClr val="002060"/>
                </a:solidFill>
              </a:rPr>
              <a:t>(&lt;=10^6)</a:t>
            </a:r>
            <a:r>
              <a:rPr lang="zh-CN" altLang="en-US" dirty="0" smtClean="0">
                <a:solidFill>
                  <a:srgbClr val="002060"/>
                </a:solidFill>
              </a:rPr>
              <a:t>的平方</a:t>
            </a:r>
            <a:r>
              <a:rPr lang="en-US" altLang="zh-CN" dirty="0" smtClean="0">
                <a:solidFill>
                  <a:srgbClr val="002060"/>
                </a:solidFill>
              </a:rPr>
              <a:t>;</a:t>
            </a:r>
          </a:p>
          <a:p>
            <a:r>
              <a:rPr lang="en-US" altLang="zh-CN" dirty="0" smtClean="0">
                <a:solidFill>
                  <a:srgbClr val="002060"/>
                </a:solidFill>
              </a:rPr>
              <a:t>	</a:t>
            </a:r>
            <a:r>
              <a:rPr lang="zh-CN" altLang="en-US" dirty="0" smtClean="0">
                <a:solidFill>
                  <a:srgbClr val="002060"/>
                </a:solidFill>
              </a:rPr>
              <a:t>要么是一个</a:t>
            </a:r>
            <a:r>
              <a:rPr lang="zh-CN" altLang="en-US" dirty="0">
                <a:solidFill>
                  <a:srgbClr val="002060"/>
                </a:solidFill>
              </a:rPr>
              <a:t>小</a:t>
            </a:r>
            <a:r>
              <a:rPr lang="zh-CN" altLang="en-US" dirty="0" smtClean="0">
                <a:solidFill>
                  <a:srgbClr val="002060"/>
                </a:solidFill>
              </a:rPr>
              <a:t>数</a:t>
            </a:r>
            <a:r>
              <a:rPr lang="en-US" altLang="zh-CN" dirty="0" smtClean="0">
                <a:solidFill>
                  <a:srgbClr val="002060"/>
                </a:solidFill>
              </a:rPr>
              <a:t>(&lt;=10^6)</a:t>
            </a:r>
            <a:r>
              <a:rPr lang="zh-CN" altLang="en-US" dirty="0" smtClean="0">
                <a:solidFill>
                  <a:srgbClr val="002060"/>
                </a:solidFill>
              </a:rPr>
              <a:t>乘以某个数</a:t>
            </a:r>
            <a:r>
              <a:rPr lang="en-US" altLang="zh-CN" dirty="0" smtClean="0">
                <a:solidFill>
                  <a:srgbClr val="002060"/>
                </a:solidFill>
              </a:rPr>
              <a:t>(1~10^9)</a:t>
            </a:r>
            <a:r>
              <a:rPr lang="zh-CN" altLang="en-US" dirty="0" smtClean="0">
                <a:solidFill>
                  <a:srgbClr val="002060"/>
                </a:solidFill>
              </a:rPr>
              <a:t>的平方</a:t>
            </a:r>
            <a:r>
              <a:rPr lang="en-US" altLang="zh-CN" dirty="0" smtClean="0">
                <a:solidFill>
                  <a:srgbClr val="002060"/>
                </a:solidFill>
              </a:rPr>
              <a:t>;</a:t>
            </a:r>
          </a:p>
          <a:p>
            <a:r>
              <a:rPr lang="en-US" altLang="zh-CN" dirty="0" smtClean="0">
                <a:solidFill>
                  <a:srgbClr val="002060"/>
                </a:solidFill>
              </a:rPr>
              <a:t>       </a:t>
            </a:r>
            <a:r>
              <a:rPr lang="zh-CN" altLang="en-US" dirty="0" smtClean="0">
                <a:solidFill>
                  <a:srgbClr val="002060"/>
                </a:solidFill>
              </a:rPr>
              <a:t>故分两步枚举，我们先枚举 </a:t>
            </a:r>
            <a:r>
              <a:rPr lang="en-US" altLang="zh-CN" dirty="0" smtClean="0">
                <a:solidFill>
                  <a:srgbClr val="002060"/>
                </a:solidFill>
              </a:rPr>
              <a:t>1~10^6 </a:t>
            </a:r>
            <a:r>
              <a:rPr lang="zh-CN" altLang="en-US" dirty="0" smtClean="0">
                <a:solidFill>
                  <a:srgbClr val="002060"/>
                </a:solidFill>
              </a:rPr>
              <a:t>的 </a:t>
            </a:r>
            <a:r>
              <a:rPr lang="en-US" altLang="zh-CN" dirty="0" smtClean="0">
                <a:solidFill>
                  <a:srgbClr val="002060"/>
                </a:solidFill>
              </a:rPr>
              <a:t>y</a:t>
            </a:r>
            <a:r>
              <a:rPr lang="zh-CN" altLang="en-US" dirty="0" smtClean="0">
                <a:solidFill>
                  <a:srgbClr val="002060"/>
                </a:solidFill>
              </a:rPr>
              <a:t>，看结果；再按枚举 </a:t>
            </a:r>
            <a:r>
              <a:rPr lang="en-US" altLang="zh-CN" dirty="0" smtClean="0">
                <a:solidFill>
                  <a:srgbClr val="002060"/>
                </a:solidFill>
              </a:rPr>
              <a:t>1~10^6 </a:t>
            </a:r>
            <a:r>
              <a:rPr lang="zh-CN" altLang="en-US" dirty="0" smtClean="0">
                <a:solidFill>
                  <a:srgbClr val="002060"/>
                </a:solidFill>
              </a:rPr>
              <a:t>的</a:t>
            </a:r>
            <a:r>
              <a:rPr lang="en-US" altLang="zh-CN" dirty="0" smtClean="0">
                <a:solidFill>
                  <a:srgbClr val="002060"/>
                </a:solidFill>
              </a:rPr>
              <a:t>z</a:t>
            </a:r>
            <a:r>
              <a:rPr lang="zh-CN" altLang="en-US" dirty="0" smtClean="0">
                <a:solidFill>
                  <a:srgbClr val="002060"/>
                </a:solidFill>
              </a:rPr>
              <a:t>，看结果；综上两结果即为最终解。</a:t>
            </a:r>
            <a:endParaRPr lang="en-US" altLang="zh-CN" dirty="0" smtClean="0">
              <a:solidFill>
                <a:srgbClr val="002060"/>
              </a:solidFill>
            </a:endParaRPr>
          </a:p>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000100" y="1571612"/>
            <a:ext cx="5072098" cy="518024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 calcmode="lin" valueType="num">
                                      <p:cBhvr additive="base">
                                        <p:cTn id="2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 calcmode="lin" valueType="num">
                                      <p:cBhvr additive="base">
                                        <p:cTn id="2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 calcmode="lin" valueType="num">
                                      <p:cBhvr additive="base">
                                        <p:cTn id="3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 calcmode="lin" valueType="num">
                                      <p:cBhvr additive="base">
                                        <p:cTn id="3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50"/>
                                        </p:tgtEl>
                                        <p:attrNameLst>
                                          <p:attrName>style.visibility</p:attrName>
                                        </p:attrNameLst>
                                      </p:cBhvr>
                                      <p:to>
                                        <p:strVal val="visible"/>
                                      </p:to>
                                    </p:set>
                                    <p:anim calcmode="lin" valueType="num">
                                      <p:cBhvr additive="base">
                                        <p:cTn id="45" dur="500" fill="hold"/>
                                        <p:tgtEl>
                                          <p:spTgt spid="2050"/>
                                        </p:tgtEl>
                                        <p:attrNameLst>
                                          <p:attrName>ppt_x</p:attrName>
                                        </p:attrNameLst>
                                      </p:cBhvr>
                                      <p:tavLst>
                                        <p:tav tm="0">
                                          <p:val>
                                            <p:strVal val="#ppt_x"/>
                                          </p:val>
                                        </p:tav>
                                        <p:tav tm="100000">
                                          <p:val>
                                            <p:strVal val="#ppt_x"/>
                                          </p:val>
                                        </p:tav>
                                      </p:tavLst>
                                    </p:anim>
                                    <p:anim calcmode="lin" valueType="num">
                                      <p:cBhvr additive="base">
                                        <p:cTn id="4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1538" y="1262066"/>
            <a:ext cx="7416360" cy="2024058"/>
          </a:xfrm>
        </p:spPr>
        <p:txBody>
          <a:bodyPr/>
          <a:lstStyle/>
          <a:p>
            <a:r>
              <a:rPr lang="zh-CN" altLang="en-US" sz="2400" dirty="0" smtClean="0">
                <a:solidFill>
                  <a:srgbClr val="002060"/>
                </a:solidFill>
              </a:rPr>
              <a:t>我们有时候会用到枚举全排列</a:t>
            </a:r>
            <a:endParaRPr lang="en-US" altLang="zh-CN" sz="2400" dirty="0" smtClean="0">
              <a:solidFill>
                <a:srgbClr val="002060"/>
              </a:solidFill>
            </a:endParaRPr>
          </a:p>
          <a:p>
            <a:r>
              <a:rPr lang="zh-CN" altLang="en-US" sz="2400" dirty="0" smtClean="0">
                <a:solidFill>
                  <a:srgbClr val="002060"/>
                </a:solidFill>
              </a:rPr>
              <a:t>    一种是采用递归编写</a:t>
            </a:r>
            <a:endParaRPr lang="en-US" altLang="zh-CN" sz="2400" dirty="0" smtClean="0">
              <a:solidFill>
                <a:srgbClr val="002060"/>
              </a:solidFill>
            </a:endParaRPr>
          </a:p>
          <a:p>
            <a:r>
              <a:rPr lang="zh-CN" altLang="en-US" sz="2400" dirty="0" smtClean="0">
                <a:solidFill>
                  <a:srgbClr val="002060"/>
                </a:solidFill>
              </a:rPr>
              <a:t>    一种调用</a:t>
            </a:r>
            <a:r>
              <a:rPr lang="en-US" altLang="zh-CN" sz="2400" dirty="0" err="1" smtClean="0">
                <a:solidFill>
                  <a:srgbClr val="002060"/>
                </a:solidFill>
              </a:rPr>
              <a:t>stl</a:t>
            </a:r>
            <a:r>
              <a:rPr lang="zh-CN" altLang="en-US" sz="2400" dirty="0" smtClean="0">
                <a:solidFill>
                  <a:srgbClr val="002060"/>
                </a:solidFill>
              </a:rPr>
              <a:t>库函数使用</a:t>
            </a:r>
            <a:endParaRPr lang="en-US" altLang="zh-CN" sz="2400" dirty="0" smtClean="0">
              <a:solidFill>
                <a:srgbClr val="002060"/>
              </a:solidFill>
            </a:endParaRPr>
          </a:p>
          <a:p>
            <a:endParaRPr lang="zh-CN" altLang="en-US" sz="2400"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枚举排列</a:t>
            </a:r>
            <a:endParaRPr lang="zh-CN" altLang="en-US" sz="3200" b="1" dirty="0">
              <a:solidFill>
                <a:srgbClr val="9900FF"/>
              </a:solidFill>
              <a:latin typeface="+mn-ea"/>
              <a:ea typeface="+mn-ea"/>
            </a:endParaRPr>
          </a:p>
        </p:txBody>
      </p:sp>
      <p:sp>
        <p:nvSpPr>
          <p:cNvPr id="5" name="TextBox 4"/>
          <p:cNvSpPr txBox="1"/>
          <p:nvPr/>
        </p:nvSpPr>
        <p:spPr>
          <a:xfrm>
            <a:off x="928662" y="2714620"/>
            <a:ext cx="4429156" cy="3785652"/>
          </a:xfrm>
          <a:prstGeom prst="rect">
            <a:avLst/>
          </a:prstGeom>
          <a:noFill/>
        </p:spPr>
        <p:txBody>
          <a:bodyPr wrap="square" rtlCol="0">
            <a:spAutoFit/>
          </a:bodyPr>
          <a:lstStyle/>
          <a:p>
            <a:r>
              <a:rPr lang="zh-CN" altLang="en-US" sz="2000" dirty="0" smtClean="0">
                <a:latin typeface="+mn-ea"/>
              </a:rPr>
              <a:t>递归：</a:t>
            </a:r>
            <a:endParaRPr lang="en-US" altLang="zh-CN" sz="2000" dirty="0" smtClean="0">
              <a:latin typeface="+mn-ea"/>
            </a:endParaRPr>
          </a:p>
          <a:p>
            <a:r>
              <a:rPr lang="en-US" altLang="zh-CN" sz="2000" dirty="0" smtClean="0">
                <a:latin typeface="+mn-ea"/>
              </a:rPr>
              <a:t>void </a:t>
            </a:r>
            <a:r>
              <a:rPr lang="en-US" altLang="zh-CN" sz="2000" dirty="0" err="1" smtClean="0">
                <a:latin typeface="+mn-ea"/>
              </a:rPr>
              <a:t>print_permutation</a:t>
            </a:r>
            <a:r>
              <a:rPr lang="en-US" altLang="zh-CN" sz="2000" dirty="0" smtClean="0">
                <a:latin typeface="+mn-ea"/>
              </a:rPr>
              <a:t>(</a:t>
            </a:r>
            <a:r>
              <a:rPr lang="zh-CN" altLang="en-US" sz="2000" dirty="0" smtClean="0">
                <a:latin typeface="+mn-ea"/>
              </a:rPr>
              <a:t>序列</a:t>
            </a:r>
            <a:r>
              <a:rPr lang="en-US" altLang="zh-CN" sz="2000" dirty="0" smtClean="0">
                <a:latin typeface="+mn-ea"/>
              </a:rPr>
              <a:t>A,</a:t>
            </a:r>
            <a:r>
              <a:rPr lang="zh-CN" altLang="en-US" sz="2000" dirty="0" smtClean="0">
                <a:latin typeface="+mn-ea"/>
              </a:rPr>
              <a:t>集合</a:t>
            </a:r>
            <a:r>
              <a:rPr lang="en-US" altLang="zh-CN" sz="2000" dirty="0" smtClean="0">
                <a:latin typeface="+mn-ea"/>
              </a:rPr>
              <a:t>S)</a:t>
            </a:r>
          </a:p>
          <a:p>
            <a:r>
              <a:rPr lang="en-US" altLang="zh-CN" sz="2000" dirty="0" smtClean="0">
                <a:latin typeface="+mn-ea"/>
              </a:rPr>
              <a:t>{</a:t>
            </a:r>
          </a:p>
          <a:p>
            <a:r>
              <a:rPr lang="en-US" altLang="zh-CN" sz="2000" dirty="0" smtClean="0">
                <a:latin typeface="+mn-ea"/>
              </a:rPr>
              <a:t>    if(S</a:t>
            </a:r>
            <a:r>
              <a:rPr lang="zh-CN" altLang="en-US" sz="2000" dirty="0" smtClean="0">
                <a:latin typeface="+mn-ea"/>
              </a:rPr>
              <a:t>为空</a:t>
            </a:r>
            <a:r>
              <a:rPr lang="en-US" altLang="zh-CN" sz="2000" dirty="0" smtClean="0">
                <a:latin typeface="+mn-ea"/>
              </a:rPr>
              <a:t>)</a:t>
            </a:r>
            <a:r>
              <a:rPr lang="zh-CN" altLang="en-US" sz="2000" dirty="0" smtClean="0">
                <a:latin typeface="+mn-ea"/>
              </a:rPr>
              <a:t>输出序列</a:t>
            </a:r>
            <a:r>
              <a:rPr lang="en-US" altLang="zh-CN" sz="2000" dirty="0" smtClean="0">
                <a:latin typeface="+mn-ea"/>
              </a:rPr>
              <a:t>A</a:t>
            </a:r>
          </a:p>
          <a:p>
            <a:r>
              <a:rPr lang="en-US" altLang="zh-CN" sz="2000" dirty="0" smtClean="0">
                <a:latin typeface="+mn-ea"/>
              </a:rPr>
              <a:t>    else</a:t>
            </a:r>
          </a:p>
          <a:p>
            <a:r>
              <a:rPr lang="en-US" altLang="zh-CN" sz="2000" dirty="0" smtClean="0">
                <a:latin typeface="+mn-ea"/>
              </a:rPr>
              <a:t>    {</a:t>
            </a:r>
          </a:p>
          <a:p>
            <a:r>
              <a:rPr lang="en-US" altLang="zh-CN" sz="2000" dirty="0">
                <a:latin typeface="+mn-ea"/>
              </a:rPr>
              <a:t> </a:t>
            </a:r>
            <a:r>
              <a:rPr lang="en-US" altLang="zh-CN" sz="2000" dirty="0" smtClean="0">
                <a:latin typeface="+mn-ea"/>
              </a:rPr>
              <a:t>       for v in S</a:t>
            </a:r>
          </a:p>
          <a:p>
            <a:r>
              <a:rPr lang="en-US" altLang="zh-CN" sz="2000" dirty="0" smtClean="0">
                <a:latin typeface="+mn-ea"/>
              </a:rPr>
              <a:t>             </a:t>
            </a:r>
            <a:r>
              <a:rPr lang="en-US" altLang="zh-CN" sz="2000" dirty="0" err="1" smtClean="0">
                <a:latin typeface="+mn-ea"/>
              </a:rPr>
              <a:t>print_premutation</a:t>
            </a:r>
            <a:r>
              <a:rPr lang="en-US" altLang="zh-CN" sz="2000" dirty="0" smtClean="0">
                <a:latin typeface="+mn-ea"/>
              </a:rPr>
              <a:t>(</a:t>
            </a:r>
            <a:r>
              <a:rPr lang="zh-CN" altLang="en-US" sz="2000" dirty="0" smtClean="0">
                <a:latin typeface="+mn-ea"/>
              </a:rPr>
              <a:t>在</a:t>
            </a:r>
            <a:r>
              <a:rPr lang="en-US" altLang="zh-CN" sz="2000" dirty="0" smtClean="0">
                <a:latin typeface="+mn-ea"/>
              </a:rPr>
              <a:t>A</a:t>
            </a:r>
            <a:r>
              <a:rPr lang="zh-CN" altLang="en-US" sz="2000" dirty="0" smtClean="0">
                <a:latin typeface="+mn-ea"/>
              </a:rPr>
              <a:t>的末尾添加</a:t>
            </a:r>
            <a:r>
              <a:rPr lang="en-US" altLang="zh-CN" sz="2000" dirty="0" smtClean="0">
                <a:latin typeface="+mn-ea"/>
              </a:rPr>
              <a:t>v</a:t>
            </a:r>
            <a:r>
              <a:rPr lang="zh-CN" altLang="en-US" sz="2000" dirty="0" smtClean="0">
                <a:latin typeface="+mn-ea"/>
              </a:rPr>
              <a:t>后得到的新序列</a:t>
            </a:r>
            <a:r>
              <a:rPr lang="en-US" altLang="zh-CN" sz="2000" dirty="0" smtClean="0">
                <a:latin typeface="+mn-ea"/>
              </a:rPr>
              <a:t>,S-{v});</a:t>
            </a:r>
            <a:br>
              <a:rPr lang="en-US" altLang="zh-CN" sz="2000" dirty="0" smtClean="0">
                <a:latin typeface="+mn-ea"/>
              </a:rPr>
            </a:br>
            <a:r>
              <a:rPr lang="en-US" altLang="zh-CN" sz="2000" dirty="0" smtClean="0">
                <a:latin typeface="+mn-ea"/>
              </a:rPr>
              <a:t>    }	</a:t>
            </a:r>
            <a:br>
              <a:rPr lang="en-US" altLang="zh-CN" sz="2000" dirty="0" smtClean="0">
                <a:latin typeface="+mn-ea"/>
              </a:rPr>
            </a:br>
            <a:r>
              <a:rPr lang="en-US" altLang="zh-CN" sz="2000" dirty="0" smtClean="0">
                <a:latin typeface="+mn-ea"/>
              </a:rPr>
              <a:t>}//</a:t>
            </a:r>
            <a:r>
              <a:rPr lang="zh-CN" altLang="en-US" sz="2000" dirty="0" smtClean="0">
                <a:latin typeface="+mn-ea"/>
              </a:rPr>
              <a:t>具体参见小白书</a:t>
            </a:r>
            <a:r>
              <a:rPr lang="en-US" altLang="zh-CN" sz="2000" dirty="0" smtClean="0">
                <a:latin typeface="+mn-ea"/>
              </a:rPr>
              <a:t>117</a:t>
            </a:r>
            <a:r>
              <a:rPr lang="zh-CN" altLang="en-US" sz="2000" dirty="0" smtClean="0">
                <a:latin typeface="+mn-ea"/>
              </a:rPr>
              <a:t>页</a:t>
            </a:r>
            <a:endParaRPr lang="en-US" altLang="zh-CN" sz="2000" dirty="0" smtClean="0">
              <a:latin typeface="+mn-ea"/>
            </a:endParaRPr>
          </a:p>
        </p:txBody>
      </p:sp>
      <p:sp>
        <p:nvSpPr>
          <p:cNvPr id="6" name="TextBox 5"/>
          <p:cNvSpPr txBox="1"/>
          <p:nvPr/>
        </p:nvSpPr>
        <p:spPr>
          <a:xfrm>
            <a:off x="5643570" y="2731843"/>
            <a:ext cx="3429024" cy="2554545"/>
          </a:xfrm>
          <a:prstGeom prst="rect">
            <a:avLst/>
          </a:prstGeom>
          <a:noFill/>
        </p:spPr>
        <p:txBody>
          <a:bodyPr wrap="square" rtlCol="0">
            <a:spAutoFit/>
          </a:bodyPr>
          <a:lstStyle/>
          <a:p>
            <a:r>
              <a:rPr lang="en-US" altLang="zh-CN" sz="2000" dirty="0" err="1" smtClean="0">
                <a:latin typeface="+mn-ea"/>
              </a:rPr>
              <a:t>stl</a:t>
            </a:r>
            <a:r>
              <a:rPr lang="zh-CN" altLang="en-US" sz="2000" dirty="0" smtClean="0">
                <a:latin typeface="+mn-ea"/>
              </a:rPr>
              <a:t>库函数：</a:t>
            </a:r>
            <a:endParaRPr lang="en-US" altLang="zh-CN" sz="2000" dirty="0" smtClean="0">
              <a:latin typeface="+mn-ea"/>
            </a:endParaRPr>
          </a:p>
          <a:p>
            <a:r>
              <a:rPr lang="en-US" altLang="zh-CN" sz="2000" dirty="0" smtClean="0">
                <a:latin typeface="+mn-ea"/>
              </a:rPr>
              <a:t>do</a:t>
            </a:r>
          </a:p>
          <a:p>
            <a:r>
              <a:rPr lang="en-US" altLang="zh-CN" sz="2000" dirty="0" smtClean="0">
                <a:latin typeface="+mn-ea"/>
              </a:rPr>
              <a:t>{</a:t>
            </a:r>
          </a:p>
          <a:p>
            <a:r>
              <a:rPr lang="en-US" altLang="zh-CN" sz="2000" dirty="0" smtClean="0">
                <a:latin typeface="+mn-ea"/>
              </a:rPr>
              <a:t>    for(</a:t>
            </a:r>
            <a:r>
              <a:rPr lang="en-US" altLang="zh-CN" sz="2000" dirty="0" err="1" smtClean="0">
                <a:latin typeface="+mn-ea"/>
              </a:rPr>
              <a:t>i</a:t>
            </a:r>
            <a:r>
              <a:rPr lang="en-US" altLang="zh-CN" sz="2000" dirty="0" smtClean="0">
                <a:latin typeface="+mn-ea"/>
              </a:rPr>
              <a:t>=0;i&lt;</a:t>
            </a:r>
            <a:r>
              <a:rPr lang="en-US" altLang="zh-CN" sz="2000" dirty="0" err="1" smtClean="0">
                <a:latin typeface="+mn-ea"/>
              </a:rPr>
              <a:t>n;i</a:t>
            </a:r>
            <a:r>
              <a:rPr lang="en-US" altLang="zh-CN" sz="2000" dirty="0" smtClean="0">
                <a:latin typeface="+mn-ea"/>
              </a:rPr>
              <a:t>++)</a:t>
            </a:r>
          </a:p>
          <a:p>
            <a:r>
              <a:rPr lang="en-US" altLang="zh-CN" sz="2000" dirty="0" smtClean="0">
                <a:latin typeface="+mn-ea"/>
              </a:rPr>
              <a:t>        </a:t>
            </a:r>
            <a:r>
              <a:rPr lang="en-US" altLang="zh-CN" sz="2000" dirty="0" err="1" smtClean="0">
                <a:latin typeface="+mn-ea"/>
              </a:rPr>
              <a:t>printf</a:t>
            </a:r>
            <a:r>
              <a:rPr lang="en-US" altLang="zh-CN" sz="2000" dirty="0" smtClean="0">
                <a:latin typeface="+mn-ea"/>
              </a:rPr>
              <a:t>("%d ",p[</a:t>
            </a:r>
            <a:r>
              <a:rPr lang="en-US" altLang="zh-CN" sz="2000" dirty="0" err="1" smtClean="0">
                <a:latin typeface="+mn-ea"/>
              </a:rPr>
              <a:t>i</a:t>
            </a:r>
            <a:r>
              <a:rPr lang="en-US" altLang="zh-CN" sz="2000" dirty="0" smtClean="0">
                <a:latin typeface="+mn-ea"/>
              </a:rPr>
              <a:t>]); </a:t>
            </a:r>
          </a:p>
          <a:p>
            <a:r>
              <a:rPr lang="en-US" altLang="zh-CN" sz="2000" dirty="0" smtClean="0">
                <a:latin typeface="+mn-ea"/>
              </a:rPr>
              <a:t>    </a:t>
            </a:r>
            <a:r>
              <a:rPr lang="en-US" altLang="zh-CN" sz="2000" dirty="0" err="1" smtClean="0">
                <a:latin typeface="+mn-ea"/>
              </a:rPr>
              <a:t>printf</a:t>
            </a:r>
            <a:r>
              <a:rPr lang="en-US" altLang="zh-CN" sz="2000" dirty="0" smtClean="0">
                <a:latin typeface="+mn-ea"/>
              </a:rPr>
              <a:t>("\n");</a:t>
            </a:r>
          </a:p>
          <a:p>
            <a:r>
              <a:rPr lang="en-US" altLang="zh-CN" sz="2000" dirty="0" smtClean="0">
                <a:latin typeface="+mn-ea"/>
              </a:rPr>
              <a:t>}</a:t>
            </a:r>
            <a:r>
              <a:rPr lang="en-US" altLang="zh-CN" sz="2000" dirty="0" smtClean="0">
                <a:latin typeface="+mn-ea"/>
              </a:rPr>
              <a:t>while(</a:t>
            </a:r>
            <a:r>
              <a:rPr lang="en-US" altLang="zh-CN" sz="2000" dirty="0" err="1" smtClean="0">
                <a:latin typeface="+mn-ea"/>
              </a:rPr>
              <a:t>next_permutation</a:t>
            </a:r>
            <a:r>
              <a:rPr lang="en-US" altLang="zh-CN" sz="2000" dirty="0" smtClean="0">
                <a:latin typeface="+mn-ea"/>
              </a:rPr>
              <a:t>(</a:t>
            </a:r>
            <a:r>
              <a:rPr lang="en-US" altLang="zh-CN" sz="2000" dirty="0" err="1" smtClean="0">
                <a:latin typeface="+mn-ea"/>
              </a:rPr>
              <a:t>p,p+n</a:t>
            </a:r>
            <a:r>
              <a:rPr lang="en-US" altLang="zh-CN" sz="2000" dirty="0" smtClean="0">
                <a:latin typeface="+mn-ea"/>
              </a:rPr>
              <a:t>)); </a:t>
            </a:r>
            <a:r>
              <a:rPr lang="en-US" altLang="zh-CN" sz="2000" dirty="0" smtClean="0">
                <a:latin typeface="+mn-ea"/>
              </a:rPr>
              <a:t>/*</a:t>
            </a:r>
            <a:r>
              <a:rPr lang="zh-CN" altLang="en-US" sz="2000" dirty="0" smtClean="0">
                <a:latin typeface="+mn-ea"/>
              </a:rPr>
              <a:t>求下一个排列*</a:t>
            </a:r>
            <a:r>
              <a:rPr lang="en-US" altLang="zh-CN" sz="2000" dirty="0" smtClean="0">
                <a:latin typeface="+mn-ea"/>
              </a:rPr>
              <a:t>/</a:t>
            </a:r>
            <a:endParaRPr lang="zh-CN" altLang="en-US" sz="20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down)">
                                      <p:cBhvr>
                                        <p:cTn id="33" dur="500"/>
                                        <p:tgtEl>
                                          <p:spTgt spid="6">
                                            <p:txEl>
                                              <p:pRg st="0" end="0"/>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down)">
                                      <p:cBhvr>
                                        <p:cTn id="36" dur="500"/>
                                        <p:tgtEl>
                                          <p:spTgt spid="6">
                                            <p:txEl>
                                              <p:pRg st="1" end="1"/>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wipe(down)">
                                      <p:cBhvr>
                                        <p:cTn id="39" dur="500"/>
                                        <p:tgtEl>
                                          <p:spTgt spid="6">
                                            <p:txEl>
                                              <p:pRg st="2" end="2"/>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down)">
                                      <p:cBhvr>
                                        <p:cTn id="42" dur="500"/>
                                        <p:tgtEl>
                                          <p:spTgt spid="6">
                                            <p:txEl>
                                              <p:pRg st="3" end="3"/>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wipe(down)">
                                      <p:cBhvr>
                                        <p:cTn id="45" dur="500"/>
                                        <p:tgtEl>
                                          <p:spTgt spid="6">
                                            <p:txEl>
                                              <p:pRg st="4" end="4"/>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down)">
                                      <p:cBhvr>
                                        <p:cTn id="48" dur="500"/>
                                        <p:tgtEl>
                                          <p:spTgt spid="6">
                                            <p:txEl>
                                              <p:pRg st="5" end="5"/>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wipe(down)">
                                      <p:cBhvr>
                                        <p:cTn id="5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00100" y="1500174"/>
            <a:ext cx="5429288" cy="1452530"/>
          </a:xfrm>
        </p:spPr>
        <p:txBody>
          <a:bodyPr/>
          <a:lstStyle/>
          <a:p>
            <a:r>
              <a:rPr lang="zh-CN" altLang="en-US" sz="2000" dirty="0" smtClean="0"/>
              <a:t>例：</a:t>
            </a:r>
            <a:r>
              <a:rPr lang="en-US" altLang="zh-CN" sz="2000" dirty="0" smtClean="0"/>
              <a:t>POJ 3311</a:t>
            </a:r>
            <a:r>
              <a:rPr lang="zh-CN" altLang="en-US" sz="2000" dirty="0" smtClean="0"/>
              <a:t>（</a:t>
            </a:r>
            <a:r>
              <a:rPr lang="en-US" altLang="zh-CN" sz="2000" dirty="0" smtClean="0"/>
              <a:t>7.27</a:t>
            </a:r>
            <a:r>
              <a:rPr lang="zh-CN" altLang="en-US" sz="2000" dirty="0" smtClean="0"/>
              <a:t>周末个人赛</a:t>
            </a:r>
            <a:r>
              <a:rPr lang="en-US" altLang="zh-CN" sz="2000" dirty="0" smtClean="0"/>
              <a:t>B</a:t>
            </a:r>
            <a:r>
              <a:rPr lang="zh-CN" altLang="en-US" sz="2000" dirty="0" smtClean="0"/>
              <a:t>题）</a:t>
            </a:r>
            <a:endParaRPr lang="en-US" altLang="zh-CN" sz="2000" dirty="0" smtClean="0"/>
          </a:p>
          <a:p>
            <a:r>
              <a:rPr lang="zh-CN" altLang="en-US" sz="2000" dirty="0" smtClean="0"/>
              <a:t>        有</a:t>
            </a:r>
            <a:r>
              <a:rPr lang="en-US" altLang="zh-CN" sz="2000" dirty="0" smtClean="0"/>
              <a:t>n(&lt;=10)</a:t>
            </a:r>
            <a:r>
              <a:rPr lang="zh-CN" altLang="en-US" sz="2000" dirty="0" smtClean="0"/>
              <a:t>个点，送披萨的要送过去，告诉你任意两点的距离，问怎么个送法走的路最短</a:t>
            </a:r>
            <a:r>
              <a:rPr lang="en-US" altLang="zh-CN" sz="2000" dirty="0" smtClean="0"/>
              <a:t>(</a:t>
            </a:r>
            <a:r>
              <a:rPr lang="zh-CN" altLang="en-US" sz="2000" dirty="0" smtClean="0"/>
              <a:t>最后要回到披萨店</a:t>
            </a:r>
            <a:r>
              <a:rPr lang="en-US" altLang="zh-CN" sz="2000" dirty="0" smtClean="0"/>
              <a:t>(0)</a:t>
            </a:r>
            <a:r>
              <a:rPr lang="en-US" altLang="zh-CN" sz="2000" dirty="0"/>
              <a:t>)</a:t>
            </a:r>
            <a:r>
              <a:rPr lang="en-US" altLang="zh-CN" sz="2000" dirty="0" smtClean="0"/>
              <a:t>?</a:t>
            </a:r>
            <a:r>
              <a:rPr lang="zh-CN" altLang="en-US" sz="2000" dirty="0" smtClean="0"/>
              <a:t> </a:t>
            </a:r>
            <a:endParaRPr lang="en-US" altLang="zh-CN" sz="2000" dirty="0" smtClean="0"/>
          </a:p>
          <a:p>
            <a:endParaRPr lang="en-US" altLang="zh-CN" sz="2000" dirty="0" smtClean="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枚举排列</a:t>
            </a:r>
            <a:endParaRPr lang="zh-CN" altLang="en-US" sz="3200" b="1" dirty="0">
              <a:solidFill>
                <a:srgbClr val="9900FF"/>
              </a:solidFill>
              <a:latin typeface="+mn-ea"/>
              <a:ea typeface="+mn-ea"/>
            </a:endParaRPr>
          </a:p>
        </p:txBody>
      </p:sp>
      <p:sp>
        <p:nvSpPr>
          <p:cNvPr id="5" name="TextBox 4"/>
          <p:cNvSpPr txBox="1"/>
          <p:nvPr/>
        </p:nvSpPr>
        <p:spPr>
          <a:xfrm>
            <a:off x="928662" y="2714620"/>
            <a:ext cx="7643866" cy="3724096"/>
          </a:xfrm>
          <a:prstGeom prst="rect">
            <a:avLst/>
          </a:prstGeom>
          <a:noFill/>
        </p:spPr>
        <p:txBody>
          <a:bodyPr wrap="square" rtlCol="0">
            <a:spAutoFit/>
          </a:bodyPr>
          <a:lstStyle/>
          <a:p>
            <a:r>
              <a:rPr lang="zh-CN" altLang="en-US" dirty="0" smtClean="0"/>
              <a:t>分析：由于</a:t>
            </a:r>
            <a:r>
              <a:rPr lang="en-US" altLang="zh-CN" dirty="0" smtClean="0"/>
              <a:t>n</a:t>
            </a:r>
            <a:r>
              <a:rPr lang="zh-CN" altLang="en-US" dirty="0" smtClean="0"/>
              <a:t>很小，可以枚举送披萨的路径。需要用</a:t>
            </a:r>
            <a:r>
              <a:rPr lang="en-US" altLang="zh-CN" dirty="0" err="1" smtClean="0"/>
              <a:t>floyd</a:t>
            </a:r>
            <a:r>
              <a:rPr lang="zh-CN" altLang="en-US" dirty="0" smtClean="0"/>
              <a:t>预处理出任意两点的最短路（复杂度为</a:t>
            </a:r>
            <a:r>
              <a:rPr lang="en-US" altLang="zh-CN" dirty="0" smtClean="0"/>
              <a:t>10!</a:t>
            </a:r>
            <a:r>
              <a:rPr lang="zh-CN" altLang="en-US" dirty="0" smtClean="0"/>
              <a:t>）</a:t>
            </a:r>
            <a:endParaRPr lang="en-US" altLang="zh-CN" dirty="0" smtClean="0"/>
          </a:p>
          <a:p>
            <a:r>
              <a:rPr lang="en-US" sz="2000" b="1" dirty="0" smtClean="0"/>
              <a:t> </a:t>
            </a:r>
            <a:r>
              <a:rPr lang="en-US" sz="2000" b="1" dirty="0" err="1" smtClean="0"/>
              <a:t>floyd</a:t>
            </a:r>
            <a:r>
              <a:rPr lang="en-US" sz="2000" dirty="0" smtClean="0"/>
              <a:t>();</a:t>
            </a:r>
          </a:p>
          <a:p>
            <a:r>
              <a:rPr lang="nn-NO" sz="2000" b="1" dirty="0" smtClean="0"/>
              <a:t> for</a:t>
            </a:r>
            <a:r>
              <a:rPr lang="nn-NO" sz="2000" dirty="0" smtClean="0"/>
              <a:t>(int i </a:t>
            </a:r>
            <a:r>
              <a:rPr lang="nn-NO" sz="2000" dirty="0"/>
              <a:t>=</a:t>
            </a:r>
            <a:r>
              <a:rPr lang="nn-NO" sz="2000" dirty="0" smtClean="0"/>
              <a:t> </a:t>
            </a:r>
            <a:r>
              <a:rPr lang="nn-NO" sz="2000" dirty="0"/>
              <a:t>0;</a:t>
            </a:r>
            <a:r>
              <a:rPr lang="nn-NO" sz="2000" dirty="0" smtClean="0"/>
              <a:t> i </a:t>
            </a:r>
            <a:r>
              <a:rPr lang="nn-NO" sz="2000" dirty="0"/>
              <a:t>&lt;</a:t>
            </a:r>
            <a:r>
              <a:rPr lang="nn-NO" sz="2000" dirty="0" smtClean="0"/>
              <a:t> </a:t>
            </a:r>
            <a:r>
              <a:rPr lang="nn-NO" sz="2000" dirty="0"/>
              <a:t>11;</a:t>
            </a:r>
            <a:r>
              <a:rPr lang="nn-NO" sz="2000" dirty="0" smtClean="0"/>
              <a:t> i</a:t>
            </a:r>
            <a:r>
              <a:rPr lang="nn-NO" sz="2000" dirty="0"/>
              <a:t>++)</a:t>
            </a:r>
            <a:r>
              <a:rPr lang="nn-NO" sz="2000" dirty="0" smtClean="0"/>
              <a:t> so</a:t>
            </a:r>
            <a:r>
              <a:rPr lang="nn-NO" sz="2000" dirty="0"/>
              <a:t>[</a:t>
            </a:r>
            <a:r>
              <a:rPr lang="nn-NO" sz="2000" dirty="0" smtClean="0"/>
              <a:t>i</a:t>
            </a:r>
            <a:r>
              <a:rPr lang="nn-NO" sz="2000" dirty="0"/>
              <a:t>]</a:t>
            </a:r>
            <a:r>
              <a:rPr lang="nn-NO" sz="2000" dirty="0" smtClean="0"/>
              <a:t> </a:t>
            </a:r>
            <a:r>
              <a:rPr lang="nn-NO" sz="2000" dirty="0"/>
              <a:t>=</a:t>
            </a:r>
            <a:r>
              <a:rPr lang="nn-NO" sz="2000" dirty="0" smtClean="0"/>
              <a:t> i</a:t>
            </a:r>
            <a:r>
              <a:rPr lang="nn-NO" sz="2000" dirty="0"/>
              <a:t>+1;</a:t>
            </a:r>
            <a:endParaRPr lang="en-US" sz="2000" dirty="0" smtClean="0"/>
          </a:p>
          <a:p>
            <a:r>
              <a:rPr lang="en-US" sz="2000" dirty="0" smtClean="0"/>
              <a:t> </a:t>
            </a:r>
            <a:r>
              <a:rPr lang="en-US" sz="2000" dirty="0" err="1"/>
              <a:t>int</a:t>
            </a:r>
            <a:r>
              <a:rPr lang="en-US" sz="2000" dirty="0" smtClean="0"/>
              <a:t> </a:t>
            </a:r>
            <a:r>
              <a:rPr lang="en-US" sz="2000" dirty="0" err="1" smtClean="0"/>
              <a:t>ans</a:t>
            </a:r>
            <a:r>
              <a:rPr lang="en-US" sz="2000" dirty="0" smtClean="0"/>
              <a:t> </a:t>
            </a:r>
            <a:r>
              <a:rPr lang="en-US" sz="2000" dirty="0"/>
              <a:t>=</a:t>
            </a:r>
            <a:r>
              <a:rPr lang="en-US" sz="2000" dirty="0" smtClean="0"/>
              <a:t> 1000000;</a:t>
            </a:r>
          </a:p>
          <a:p>
            <a:r>
              <a:rPr lang="en-US" sz="2000" dirty="0" smtClean="0"/>
              <a:t> </a:t>
            </a:r>
            <a:r>
              <a:rPr lang="en-US" sz="2000" b="1" dirty="0"/>
              <a:t>do</a:t>
            </a:r>
            <a:r>
              <a:rPr lang="en-US" sz="2000" dirty="0" smtClean="0"/>
              <a:t> </a:t>
            </a:r>
            <a:r>
              <a:rPr lang="en-US" sz="2000" b="1" dirty="0"/>
              <a:t>{</a:t>
            </a:r>
            <a:r>
              <a:rPr lang="en-US" sz="2000" dirty="0" smtClean="0"/>
              <a:t> </a:t>
            </a:r>
          </a:p>
          <a:p>
            <a:r>
              <a:rPr lang="en-US" sz="2000" dirty="0" smtClean="0"/>
              <a:t>        </a:t>
            </a:r>
            <a:r>
              <a:rPr lang="en-US" altLang="zh-CN" sz="2000" dirty="0" err="1" smtClean="0"/>
              <a:t>int</a:t>
            </a:r>
            <a:r>
              <a:rPr lang="en-US" sz="2000" dirty="0" smtClean="0"/>
              <a:t> </a:t>
            </a:r>
            <a:r>
              <a:rPr lang="en-US" sz="2000" dirty="0" err="1" smtClean="0"/>
              <a:t>len</a:t>
            </a:r>
            <a:r>
              <a:rPr lang="en-US" sz="2000" dirty="0" smtClean="0"/>
              <a:t> </a:t>
            </a:r>
            <a:r>
              <a:rPr lang="en-US" sz="2000" dirty="0"/>
              <a:t>=</a:t>
            </a:r>
            <a:r>
              <a:rPr lang="en-US" sz="2000" dirty="0" smtClean="0"/>
              <a:t> </a:t>
            </a:r>
            <a:r>
              <a:rPr lang="en-US" sz="2000" dirty="0"/>
              <a:t>0</a:t>
            </a:r>
            <a:r>
              <a:rPr lang="en-US" sz="2000" dirty="0" smtClean="0"/>
              <a:t>;</a:t>
            </a:r>
          </a:p>
          <a:p>
            <a:r>
              <a:rPr lang="en-US" sz="2000" dirty="0" smtClean="0"/>
              <a:t>        </a:t>
            </a:r>
            <a:r>
              <a:rPr lang="en-US" sz="2000" b="1" dirty="0" smtClean="0"/>
              <a:t>for</a:t>
            </a:r>
            <a:r>
              <a:rPr lang="en-US" sz="2000" dirty="0" smtClean="0"/>
              <a:t>(</a:t>
            </a:r>
            <a:r>
              <a:rPr lang="en-US" sz="2000" dirty="0" err="1" smtClean="0"/>
              <a:t>int</a:t>
            </a:r>
            <a:r>
              <a:rPr lang="en-US" sz="2000" dirty="0" smtClean="0"/>
              <a:t> </a:t>
            </a:r>
            <a:r>
              <a:rPr lang="en-US" sz="2000" dirty="0" err="1" smtClean="0"/>
              <a:t>i</a:t>
            </a:r>
            <a:r>
              <a:rPr lang="en-US" sz="2000" dirty="0" smtClean="0"/>
              <a:t> </a:t>
            </a:r>
            <a:r>
              <a:rPr lang="en-US" sz="2000" dirty="0"/>
              <a:t>=</a:t>
            </a:r>
            <a:r>
              <a:rPr lang="en-US" sz="2000" dirty="0" smtClean="0"/>
              <a:t> </a:t>
            </a:r>
            <a:r>
              <a:rPr lang="en-US" sz="2000" dirty="0"/>
              <a:t>0;</a:t>
            </a:r>
            <a:r>
              <a:rPr lang="en-US" sz="2000" dirty="0" smtClean="0"/>
              <a:t> </a:t>
            </a:r>
            <a:r>
              <a:rPr lang="en-US" sz="2000" dirty="0" err="1" smtClean="0"/>
              <a:t>i</a:t>
            </a:r>
            <a:r>
              <a:rPr lang="en-US" sz="2000" dirty="0" smtClean="0"/>
              <a:t> </a:t>
            </a:r>
            <a:r>
              <a:rPr lang="en-US" sz="2000" dirty="0"/>
              <a:t>&lt;</a:t>
            </a:r>
            <a:r>
              <a:rPr lang="en-US" sz="2000" dirty="0" smtClean="0"/>
              <a:t> n</a:t>
            </a:r>
            <a:r>
              <a:rPr lang="en-US" sz="2000" dirty="0"/>
              <a:t>-1;</a:t>
            </a:r>
            <a:r>
              <a:rPr lang="en-US" sz="2000" dirty="0" smtClean="0"/>
              <a:t> </a:t>
            </a:r>
            <a:r>
              <a:rPr lang="en-US" sz="2000" dirty="0" err="1" smtClean="0"/>
              <a:t>i</a:t>
            </a:r>
            <a:r>
              <a:rPr lang="en-US" sz="2000" dirty="0" smtClean="0"/>
              <a:t>++)</a:t>
            </a:r>
          </a:p>
          <a:p>
            <a:r>
              <a:rPr lang="en-US" sz="2000" dirty="0" smtClean="0"/>
              <a:t>        </a:t>
            </a:r>
            <a:r>
              <a:rPr lang="en-US" sz="2000" dirty="0" err="1" smtClean="0"/>
              <a:t>len</a:t>
            </a:r>
            <a:r>
              <a:rPr lang="en-US" sz="2000" dirty="0" smtClean="0"/>
              <a:t> </a:t>
            </a:r>
            <a:r>
              <a:rPr lang="en-US" sz="2000" dirty="0"/>
              <a:t>+=</a:t>
            </a:r>
            <a:r>
              <a:rPr lang="en-US" sz="2000" dirty="0" smtClean="0"/>
              <a:t> d</a:t>
            </a:r>
            <a:r>
              <a:rPr lang="en-US" sz="2000" dirty="0"/>
              <a:t>[</a:t>
            </a:r>
            <a:r>
              <a:rPr lang="en-US" sz="2000" dirty="0" smtClean="0"/>
              <a:t>so</a:t>
            </a:r>
            <a:r>
              <a:rPr lang="en-US" sz="2000" dirty="0"/>
              <a:t>[</a:t>
            </a:r>
            <a:r>
              <a:rPr lang="en-US" sz="2000" dirty="0" err="1" smtClean="0"/>
              <a:t>i</a:t>
            </a:r>
            <a:r>
              <a:rPr lang="en-US" sz="2000" dirty="0"/>
              <a:t>]][</a:t>
            </a:r>
            <a:r>
              <a:rPr lang="en-US" sz="2000" dirty="0" smtClean="0"/>
              <a:t>so</a:t>
            </a:r>
            <a:r>
              <a:rPr lang="en-US" sz="2000" dirty="0"/>
              <a:t>[</a:t>
            </a:r>
            <a:r>
              <a:rPr lang="en-US" sz="2000" dirty="0" smtClean="0"/>
              <a:t>i</a:t>
            </a:r>
            <a:r>
              <a:rPr lang="en-US" sz="2000" dirty="0"/>
              <a:t>+1]];</a:t>
            </a:r>
            <a:r>
              <a:rPr lang="en-US" sz="2000" dirty="0" smtClean="0"/>
              <a:t> </a:t>
            </a:r>
          </a:p>
          <a:p>
            <a:r>
              <a:rPr lang="en-US" sz="2000" dirty="0" smtClean="0"/>
              <a:t>        </a:t>
            </a:r>
            <a:r>
              <a:rPr lang="en-US" sz="2000" dirty="0" err="1" smtClean="0"/>
              <a:t>len</a:t>
            </a:r>
            <a:r>
              <a:rPr lang="en-US" sz="2000" dirty="0" smtClean="0"/>
              <a:t> </a:t>
            </a:r>
            <a:r>
              <a:rPr lang="en-US" sz="2000" dirty="0"/>
              <a:t>+=</a:t>
            </a:r>
            <a:r>
              <a:rPr lang="en-US" sz="2000" dirty="0" smtClean="0"/>
              <a:t> </a:t>
            </a:r>
            <a:r>
              <a:rPr lang="en-US" sz="2000" dirty="0"/>
              <a:t>(</a:t>
            </a:r>
            <a:r>
              <a:rPr lang="en-US" sz="2000" dirty="0" smtClean="0"/>
              <a:t>d</a:t>
            </a:r>
            <a:r>
              <a:rPr lang="en-US" sz="2000" dirty="0"/>
              <a:t>[0][</a:t>
            </a:r>
            <a:r>
              <a:rPr lang="en-US" sz="2000" dirty="0" smtClean="0"/>
              <a:t>so</a:t>
            </a:r>
            <a:r>
              <a:rPr lang="en-US" sz="2000" dirty="0"/>
              <a:t>[0]]+</a:t>
            </a:r>
            <a:r>
              <a:rPr lang="en-US" sz="2000" dirty="0" smtClean="0"/>
              <a:t>d</a:t>
            </a:r>
            <a:r>
              <a:rPr lang="en-US" sz="2000" dirty="0"/>
              <a:t>[</a:t>
            </a:r>
            <a:r>
              <a:rPr lang="en-US" sz="2000" dirty="0" smtClean="0"/>
              <a:t>so</a:t>
            </a:r>
            <a:r>
              <a:rPr lang="en-US" sz="2000" dirty="0"/>
              <a:t>[</a:t>
            </a:r>
            <a:r>
              <a:rPr lang="en-US" sz="2000" dirty="0" smtClean="0"/>
              <a:t>n</a:t>
            </a:r>
            <a:r>
              <a:rPr lang="en-US" sz="2000" dirty="0"/>
              <a:t>-1]][0]);</a:t>
            </a:r>
            <a:r>
              <a:rPr lang="en-US" sz="2000" dirty="0" smtClean="0"/>
              <a:t> </a:t>
            </a:r>
          </a:p>
          <a:p>
            <a:r>
              <a:rPr lang="en-US" sz="2000" b="1" dirty="0"/>
              <a:t> </a:t>
            </a:r>
            <a:r>
              <a:rPr lang="en-US" sz="2000" b="1" dirty="0" smtClean="0"/>
              <a:t>       if</a:t>
            </a:r>
            <a:r>
              <a:rPr lang="en-US" sz="2000" dirty="0" smtClean="0"/>
              <a:t>(</a:t>
            </a:r>
            <a:r>
              <a:rPr lang="en-US" sz="2000" dirty="0" err="1" smtClean="0"/>
              <a:t>len</a:t>
            </a:r>
            <a:r>
              <a:rPr lang="en-US" sz="2000" dirty="0" smtClean="0"/>
              <a:t> </a:t>
            </a:r>
            <a:r>
              <a:rPr lang="en-US" sz="2000" dirty="0"/>
              <a:t>&lt;</a:t>
            </a:r>
            <a:r>
              <a:rPr lang="en-US" sz="2000" dirty="0" smtClean="0"/>
              <a:t> </a:t>
            </a:r>
            <a:r>
              <a:rPr lang="en-US" sz="2000" dirty="0" err="1" smtClean="0"/>
              <a:t>ans</a:t>
            </a:r>
            <a:r>
              <a:rPr lang="en-US" sz="2000" dirty="0"/>
              <a:t>)</a:t>
            </a:r>
            <a:r>
              <a:rPr lang="en-US" sz="2000" dirty="0" smtClean="0"/>
              <a:t> </a:t>
            </a:r>
            <a:r>
              <a:rPr lang="en-US" sz="2000" dirty="0" err="1" smtClean="0"/>
              <a:t>ans</a:t>
            </a:r>
            <a:r>
              <a:rPr lang="en-US" sz="2000" dirty="0" smtClean="0"/>
              <a:t> </a:t>
            </a:r>
            <a:r>
              <a:rPr lang="en-US" sz="2000" dirty="0"/>
              <a:t>=</a:t>
            </a:r>
            <a:r>
              <a:rPr lang="en-US" sz="2000" dirty="0" smtClean="0"/>
              <a:t> </a:t>
            </a:r>
            <a:r>
              <a:rPr lang="en-US" sz="2000" dirty="0" err="1" smtClean="0"/>
              <a:t>len</a:t>
            </a:r>
            <a:r>
              <a:rPr lang="en-US" sz="2000" dirty="0"/>
              <a:t>;</a:t>
            </a:r>
            <a:r>
              <a:rPr lang="en-US" sz="2000" dirty="0" smtClean="0"/>
              <a:t> </a:t>
            </a:r>
          </a:p>
          <a:p>
            <a:r>
              <a:rPr lang="en-US" sz="2000" b="1" dirty="0" smtClean="0"/>
              <a:t>}</a:t>
            </a:r>
            <a:r>
              <a:rPr lang="en-US" sz="2000" b="1" dirty="0"/>
              <a:t>while</a:t>
            </a:r>
            <a:r>
              <a:rPr lang="en-US" sz="2000" dirty="0"/>
              <a:t>(</a:t>
            </a:r>
            <a:r>
              <a:rPr lang="en-US" sz="2000" b="1" dirty="0" err="1"/>
              <a:t>next_permutation</a:t>
            </a:r>
            <a:r>
              <a:rPr lang="en-US" sz="2000" dirty="0"/>
              <a:t>(</a:t>
            </a:r>
            <a:r>
              <a:rPr lang="en-US" sz="2000" dirty="0" err="1" smtClean="0"/>
              <a:t>so</a:t>
            </a:r>
            <a:r>
              <a:rPr lang="en-US" sz="2000" dirty="0" err="1"/>
              <a:t>,</a:t>
            </a:r>
            <a:r>
              <a:rPr lang="en-US" sz="2000" dirty="0" err="1" smtClean="0"/>
              <a:t>so</a:t>
            </a:r>
            <a:r>
              <a:rPr lang="en-US" sz="2000" dirty="0" err="1"/>
              <a:t>+</a:t>
            </a:r>
            <a:r>
              <a:rPr lang="en-US" sz="2000" dirty="0" err="1" smtClean="0"/>
              <a:t>n</a:t>
            </a:r>
            <a:r>
              <a:rPr lang="en-US" sz="2000" dirty="0"/>
              <a:t>));</a:t>
            </a:r>
            <a:r>
              <a:rPr lang="en-US" sz="2000" dirty="0" smtClean="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00100" y="1333504"/>
            <a:ext cx="7416360" cy="1595430"/>
          </a:xfrm>
        </p:spPr>
        <p:txBody>
          <a:bodyPr/>
          <a:lstStyle/>
          <a:p>
            <a:r>
              <a:rPr lang="zh-CN" altLang="en-US" sz="2400" dirty="0" smtClean="0">
                <a:solidFill>
                  <a:srgbClr val="002060"/>
                </a:solidFill>
              </a:rPr>
              <a:t>我们有时候会用到枚举一个集合的子集，</a:t>
            </a:r>
            <a:endParaRPr lang="en-US" altLang="zh-CN" sz="2400" dirty="0" smtClean="0">
              <a:solidFill>
                <a:srgbClr val="002060"/>
              </a:solidFill>
            </a:endParaRPr>
          </a:p>
          <a:p>
            <a:r>
              <a:rPr lang="zh-CN" altLang="en-US" sz="2400" dirty="0" smtClean="0">
                <a:solidFill>
                  <a:srgbClr val="002060"/>
                </a:solidFill>
              </a:rPr>
              <a:t>在算法竞赛中我们常常用二进制来表示</a:t>
            </a:r>
            <a:endParaRPr lang="en-US" altLang="zh-CN" sz="2400" dirty="0" smtClean="0">
              <a:solidFill>
                <a:srgbClr val="002060"/>
              </a:solidFill>
            </a:endParaRPr>
          </a:p>
          <a:p>
            <a:r>
              <a:rPr lang="zh-CN" altLang="en-US" sz="2400" dirty="0" smtClean="0">
                <a:solidFill>
                  <a:srgbClr val="002060"/>
                </a:solidFill>
              </a:rPr>
              <a:t>集合状态</a:t>
            </a:r>
            <a:endParaRPr lang="en-US" altLang="zh-CN" sz="2400" dirty="0" smtClean="0">
              <a:solidFill>
                <a:srgbClr val="002060"/>
              </a:solidFill>
            </a:endParaRPr>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枚举子集、状态</a:t>
            </a:r>
            <a:endParaRPr lang="zh-CN" altLang="en-US" sz="3200" b="1" dirty="0">
              <a:solidFill>
                <a:srgbClr val="9900FF"/>
              </a:solidFill>
              <a:latin typeface="+mn-ea"/>
              <a:ea typeface="+mn-ea"/>
            </a:endParaRPr>
          </a:p>
        </p:txBody>
      </p:sp>
      <p:sp>
        <p:nvSpPr>
          <p:cNvPr id="5" name="TextBox 4"/>
          <p:cNvSpPr txBox="1"/>
          <p:nvPr/>
        </p:nvSpPr>
        <p:spPr>
          <a:xfrm>
            <a:off x="928662" y="2714620"/>
            <a:ext cx="7572428" cy="707886"/>
          </a:xfrm>
          <a:prstGeom prst="rect">
            <a:avLst/>
          </a:prstGeom>
          <a:noFill/>
        </p:spPr>
        <p:txBody>
          <a:bodyPr wrap="square" rtlCol="0">
            <a:spAutoFit/>
          </a:bodyPr>
          <a:lstStyle/>
          <a:p>
            <a:r>
              <a:rPr lang="zh-CN" altLang="en-US" sz="2000" dirty="0" smtClean="0">
                <a:solidFill>
                  <a:srgbClr val="002060"/>
                </a:solidFill>
                <a:latin typeface="+mn-ea"/>
              </a:rPr>
              <a:t>比如：有</a:t>
            </a:r>
            <a:r>
              <a:rPr lang="en-US" altLang="zh-CN" sz="2000" dirty="0" smtClean="0">
                <a:solidFill>
                  <a:srgbClr val="002060"/>
                </a:solidFill>
                <a:latin typeface="+mn-ea"/>
              </a:rPr>
              <a:t>n</a:t>
            </a:r>
            <a:r>
              <a:rPr lang="zh-CN" altLang="en-US" sz="2000" dirty="0" smtClean="0">
                <a:solidFill>
                  <a:srgbClr val="002060"/>
                </a:solidFill>
                <a:latin typeface="+mn-ea"/>
              </a:rPr>
              <a:t>个灯泡</a:t>
            </a:r>
            <a:r>
              <a:rPr lang="en-US" altLang="zh-CN" sz="2000" dirty="0" smtClean="0">
                <a:solidFill>
                  <a:srgbClr val="002060"/>
                </a:solidFill>
                <a:latin typeface="+mn-ea"/>
              </a:rPr>
              <a:t>(n&lt;=20)</a:t>
            </a:r>
            <a:r>
              <a:rPr lang="zh-CN" altLang="en-US" sz="2000" dirty="0" smtClean="0">
                <a:solidFill>
                  <a:srgbClr val="002060"/>
                </a:solidFill>
                <a:latin typeface="+mn-ea"/>
              </a:rPr>
              <a:t>，我们可以一个</a:t>
            </a:r>
            <a:r>
              <a:rPr lang="en-US" altLang="zh-CN" sz="2000" dirty="0" err="1" smtClean="0">
                <a:solidFill>
                  <a:srgbClr val="002060"/>
                </a:solidFill>
                <a:latin typeface="+mn-ea"/>
              </a:rPr>
              <a:t>int</a:t>
            </a:r>
            <a:r>
              <a:rPr lang="zh-CN" altLang="en-US" sz="2000" dirty="0" smtClean="0">
                <a:solidFill>
                  <a:srgbClr val="002060"/>
                </a:solidFill>
                <a:latin typeface="+mn-ea"/>
              </a:rPr>
              <a:t>值表示这</a:t>
            </a:r>
            <a:r>
              <a:rPr lang="en-US" altLang="zh-CN" sz="2000" dirty="0" smtClean="0">
                <a:solidFill>
                  <a:srgbClr val="002060"/>
                </a:solidFill>
                <a:latin typeface="+mn-ea"/>
              </a:rPr>
              <a:t>20</a:t>
            </a:r>
            <a:r>
              <a:rPr lang="zh-CN" altLang="en-US" sz="2000" dirty="0" smtClean="0">
                <a:solidFill>
                  <a:srgbClr val="002060"/>
                </a:solidFill>
                <a:latin typeface="+mn-ea"/>
              </a:rPr>
              <a:t>个灯泡的亮灭，</a:t>
            </a:r>
            <a:r>
              <a:rPr lang="en-US" altLang="zh-CN" sz="2000" dirty="0" err="1" smtClean="0">
                <a:solidFill>
                  <a:srgbClr val="002060"/>
                </a:solidFill>
                <a:latin typeface="+mn-ea"/>
              </a:rPr>
              <a:t>int</a:t>
            </a:r>
            <a:r>
              <a:rPr lang="zh-CN" altLang="en-US" sz="2000" dirty="0" smtClean="0">
                <a:solidFill>
                  <a:srgbClr val="002060"/>
                </a:solidFill>
                <a:latin typeface="+mn-ea"/>
              </a:rPr>
              <a:t>二进制值从右往左第</a:t>
            </a:r>
            <a:r>
              <a:rPr lang="en-US" altLang="zh-CN" sz="2000" dirty="0" err="1" smtClean="0">
                <a:solidFill>
                  <a:srgbClr val="002060"/>
                </a:solidFill>
                <a:latin typeface="+mn-ea"/>
              </a:rPr>
              <a:t>i</a:t>
            </a:r>
            <a:r>
              <a:rPr lang="zh-CN" altLang="en-US" sz="2000" dirty="0" smtClean="0">
                <a:solidFill>
                  <a:srgbClr val="002060"/>
                </a:solidFill>
                <a:latin typeface="+mn-ea"/>
              </a:rPr>
              <a:t>位表示第</a:t>
            </a:r>
            <a:r>
              <a:rPr lang="en-US" altLang="zh-CN" sz="2000" dirty="0" err="1" smtClean="0">
                <a:solidFill>
                  <a:srgbClr val="002060"/>
                </a:solidFill>
                <a:latin typeface="+mn-ea"/>
              </a:rPr>
              <a:t>i</a:t>
            </a:r>
            <a:r>
              <a:rPr lang="zh-CN" altLang="en-US" sz="2000" dirty="0" smtClean="0">
                <a:solidFill>
                  <a:srgbClr val="002060"/>
                </a:solidFill>
                <a:latin typeface="+mn-ea"/>
              </a:rPr>
              <a:t>个灯泡 </a:t>
            </a:r>
            <a:r>
              <a:rPr lang="en-US" altLang="zh-CN" sz="2000" dirty="0" smtClean="0">
                <a:solidFill>
                  <a:srgbClr val="002060"/>
                </a:solidFill>
                <a:latin typeface="+mn-ea"/>
              </a:rPr>
              <a:t>(</a:t>
            </a:r>
            <a:r>
              <a:rPr lang="en-US" altLang="zh-CN" sz="2000" dirty="0" err="1" smtClean="0">
                <a:solidFill>
                  <a:srgbClr val="002060"/>
                </a:solidFill>
                <a:latin typeface="+mn-ea"/>
              </a:rPr>
              <a:t>i</a:t>
            </a:r>
            <a:r>
              <a:rPr lang="zh-CN" altLang="en-US" sz="2000" dirty="0" smtClean="0">
                <a:solidFill>
                  <a:srgbClr val="002060"/>
                </a:solidFill>
                <a:latin typeface="+mn-ea"/>
              </a:rPr>
              <a:t>从</a:t>
            </a:r>
            <a:r>
              <a:rPr lang="en-US" altLang="zh-CN" sz="2000" dirty="0" smtClean="0">
                <a:solidFill>
                  <a:srgbClr val="002060"/>
                </a:solidFill>
                <a:latin typeface="+mn-ea"/>
              </a:rPr>
              <a:t>0</a:t>
            </a:r>
            <a:r>
              <a:rPr lang="zh-CN" altLang="en-US" sz="2000" dirty="0" smtClean="0">
                <a:solidFill>
                  <a:srgbClr val="002060"/>
                </a:solidFill>
                <a:latin typeface="+mn-ea"/>
              </a:rPr>
              <a:t>开始</a:t>
            </a:r>
            <a:r>
              <a:rPr lang="en-US" altLang="zh-CN" sz="2000" dirty="0" smtClean="0">
                <a:solidFill>
                  <a:srgbClr val="002060"/>
                </a:solidFill>
                <a:latin typeface="+mn-ea"/>
              </a:rPr>
              <a:t>)</a:t>
            </a:r>
          </a:p>
        </p:txBody>
      </p:sp>
      <p:pic>
        <p:nvPicPr>
          <p:cNvPr id="3074" name="Picture 2" descr="C:\Users\csj\Desktop\QQ截图20140731161830.png"/>
          <p:cNvPicPr>
            <a:picLocks noChangeAspect="1" noChangeArrowheads="1"/>
          </p:cNvPicPr>
          <p:nvPr/>
        </p:nvPicPr>
        <p:blipFill>
          <a:blip r:embed="rId3"/>
          <a:srcRect/>
          <a:stretch>
            <a:fillRect/>
          </a:stretch>
        </p:blipFill>
        <p:spPr bwMode="auto">
          <a:xfrm>
            <a:off x="1000100" y="3484106"/>
            <a:ext cx="7500990" cy="28024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9640" y="1619280"/>
            <a:ext cx="3706674" cy="4525920"/>
          </a:xfrm>
        </p:spPr>
        <p:txBody>
          <a:bodyPr/>
          <a:lstStyle/>
          <a:p>
            <a:r>
              <a:rPr lang="zh-CN" altLang="en-US" sz="2400" dirty="0" smtClean="0"/>
              <a:t>如下为枚举子集的</a:t>
            </a:r>
            <a:r>
              <a:rPr lang="zh-CN" altLang="en-US" sz="2400" dirty="0"/>
              <a:t>代码</a:t>
            </a:r>
            <a:endParaRPr lang="en-US" altLang="zh-CN" sz="2400" dirty="0" smtClean="0"/>
          </a:p>
          <a:p>
            <a:r>
              <a:rPr lang="en-US" altLang="zh-CN" sz="2000" dirty="0" smtClean="0"/>
              <a:t>#include &lt;</a:t>
            </a:r>
            <a:r>
              <a:rPr lang="en-US" altLang="zh-CN" sz="2000" dirty="0" err="1" smtClean="0"/>
              <a:t>cstdio</a:t>
            </a:r>
            <a:r>
              <a:rPr lang="en-US" altLang="zh-CN" sz="2000" dirty="0" smtClean="0"/>
              <a:t>&gt;</a:t>
            </a:r>
          </a:p>
          <a:p>
            <a:r>
              <a:rPr lang="en-US" altLang="zh-CN" sz="2000" dirty="0" err="1" smtClean="0"/>
              <a:t>int</a:t>
            </a:r>
            <a:r>
              <a:rPr lang="en-US" altLang="zh-CN" sz="2000" dirty="0" smtClean="0"/>
              <a:t> main()</a:t>
            </a:r>
          </a:p>
          <a:p>
            <a:r>
              <a:rPr lang="en-US" altLang="zh-CN" sz="2000" dirty="0" smtClean="0"/>
              <a:t>{</a:t>
            </a:r>
          </a:p>
          <a:p>
            <a:r>
              <a:rPr lang="en-US" altLang="zh-CN" sz="2000" dirty="0" smtClean="0"/>
              <a:t>    </a:t>
            </a:r>
            <a:r>
              <a:rPr lang="en-US" altLang="zh-CN" sz="2000" dirty="0" err="1" smtClean="0"/>
              <a:t>int</a:t>
            </a:r>
            <a:r>
              <a:rPr lang="en-US" altLang="zh-CN" sz="2000" dirty="0" smtClean="0"/>
              <a:t> n = 4;</a:t>
            </a:r>
          </a:p>
          <a:p>
            <a:r>
              <a:rPr lang="en-US" altLang="zh-CN" sz="2000" dirty="0" smtClean="0"/>
              <a:t>    </a:t>
            </a:r>
            <a:r>
              <a:rPr lang="en-US" altLang="zh-CN" sz="2000" dirty="0" err="1" smtClean="0"/>
              <a:t>int</a:t>
            </a:r>
            <a:r>
              <a:rPr lang="en-US" altLang="zh-CN" sz="2000" dirty="0" smtClean="0"/>
              <a:t> x = (1&lt;&lt;n) - 1;</a:t>
            </a:r>
          </a:p>
          <a:p>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a:t>
            </a:r>
            <a:r>
              <a:rPr lang="en-US" altLang="zh-CN" sz="2000" dirty="0" err="1" smtClean="0"/>
              <a:t>x;i</a:t>
            </a:r>
            <a:r>
              <a:rPr lang="en-US" altLang="zh-CN" sz="2000" dirty="0" smtClean="0"/>
              <a:t>&gt;=0;i=i-1)</a:t>
            </a:r>
          </a:p>
          <a:p>
            <a:r>
              <a:rPr lang="en-US" altLang="zh-CN" sz="2000" dirty="0" smtClean="0"/>
              <a:t>    {</a:t>
            </a:r>
          </a:p>
          <a:p>
            <a:r>
              <a:rPr lang="en-US" altLang="zh-CN" sz="2000" dirty="0" smtClean="0"/>
              <a:t>        //</a:t>
            </a:r>
            <a:r>
              <a:rPr lang="zh-CN" altLang="en-US" sz="2000" dirty="0" smtClean="0"/>
              <a:t>循环内部为输出</a:t>
            </a:r>
          </a:p>
          <a:p>
            <a:r>
              <a:rPr lang="zh-CN" altLang="en-US" sz="2000" dirty="0" smtClean="0"/>
              <a:t>        </a:t>
            </a:r>
            <a:r>
              <a:rPr lang="en-US" altLang="zh-CN" sz="2000" dirty="0" smtClean="0"/>
              <a:t>for(</a:t>
            </a:r>
            <a:r>
              <a:rPr lang="en-US" altLang="zh-CN" sz="2000" dirty="0" err="1" smtClean="0"/>
              <a:t>int</a:t>
            </a:r>
            <a:r>
              <a:rPr lang="en-US" altLang="zh-CN" sz="2000" dirty="0" smtClean="0"/>
              <a:t> j=n-1;j&gt;=0;j--)</a:t>
            </a:r>
          </a:p>
          <a:p>
            <a:r>
              <a:rPr lang="en-US" altLang="zh-CN" sz="2000" dirty="0" smtClean="0"/>
              <a:t>            if(</a:t>
            </a:r>
            <a:r>
              <a:rPr lang="en-US" altLang="zh-CN" sz="2000" dirty="0" err="1" smtClean="0"/>
              <a:t>i</a:t>
            </a:r>
            <a:r>
              <a:rPr lang="en-US" altLang="zh-CN" sz="2000" dirty="0" smtClean="0"/>
              <a:t> &amp; (1&lt;&lt;j))</a:t>
            </a:r>
          </a:p>
          <a:p>
            <a:r>
              <a:rPr lang="en-US" altLang="zh-CN" sz="2000" dirty="0" smtClean="0"/>
              <a:t>                </a:t>
            </a:r>
            <a:r>
              <a:rPr lang="en-US" altLang="zh-CN" sz="2000" dirty="0" err="1" smtClean="0"/>
              <a:t>printf</a:t>
            </a:r>
            <a:r>
              <a:rPr lang="en-US" altLang="zh-CN" sz="2000" dirty="0" smtClean="0"/>
              <a:t>("1");</a:t>
            </a:r>
          </a:p>
          <a:p>
            <a:r>
              <a:rPr lang="en-US" altLang="zh-CN" sz="2000" dirty="0" smtClean="0"/>
              <a:t>            else </a:t>
            </a:r>
            <a:r>
              <a:rPr lang="en-US" altLang="zh-CN" sz="2000" dirty="0" err="1" smtClean="0"/>
              <a:t>printf</a:t>
            </a:r>
            <a:r>
              <a:rPr lang="en-US" altLang="zh-CN" sz="2000" dirty="0" smtClean="0"/>
              <a:t>("0");</a:t>
            </a:r>
          </a:p>
          <a:p>
            <a:r>
              <a:rPr lang="en-US" altLang="zh-CN" sz="2000" dirty="0" smtClean="0"/>
              <a:t>        puts("");</a:t>
            </a:r>
          </a:p>
          <a:p>
            <a:r>
              <a:rPr lang="en-US" altLang="zh-CN" sz="2000" dirty="0" smtClean="0"/>
              <a:t>    }</a:t>
            </a:r>
          </a:p>
          <a:p>
            <a:r>
              <a:rPr lang="en-US" altLang="zh-CN" sz="2000" dirty="0" smtClean="0"/>
              <a:t>}</a:t>
            </a:r>
            <a:endParaRPr lang="en-US" altLang="zh-CN" sz="2000" dirty="0" smtClean="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枚举子集、状态</a:t>
            </a:r>
            <a:endParaRPr lang="zh-CN" altLang="en-US" sz="3200" b="1" dirty="0">
              <a:solidFill>
                <a:srgbClr val="9900FF"/>
              </a:solidFill>
              <a:latin typeface="+mn-ea"/>
              <a:ea typeface="+mn-ea"/>
            </a:endParaRPr>
          </a:p>
        </p:txBody>
      </p:sp>
      <p:pic>
        <p:nvPicPr>
          <p:cNvPr id="4098" name="Picture 2"/>
          <p:cNvPicPr>
            <a:picLocks noChangeAspect="1" noChangeArrowheads="1"/>
          </p:cNvPicPr>
          <p:nvPr/>
        </p:nvPicPr>
        <p:blipFill>
          <a:blip r:embed="rId3"/>
          <a:srcRect/>
          <a:stretch>
            <a:fillRect/>
          </a:stretch>
        </p:blipFill>
        <p:spPr bwMode="auto">
          <a:xfrm>
            <a:off x="5143504" y="2285992"/>
            <a:ext cx="1135864" cy="37862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00100" y="1619280"/>
            <a:ext cx="5500726" cy="2452662"/>
          </a:xfrm>
        </p:spPr>
        <p:txBody>
          <a:bodyPr/>
          <a:lstStyle/>
          <a:p>
            <a:r>
              <a:rPr lang="zh-CN" altLang="en-US" sz="2000" dirty="0" smtClean="0">
                <a:solidFill>
                  <a:srgbClr val="002060"/>
                </a:solidFill>
              </a:rPr>
              <a:t>例：</a:t>
            </a:r>
            <a:r>
              <a:rPr lang="en-US" altLang="zh-CN" sz="2000" dirty="0" smtClean="0">
                <a:solidFill>
                  <a:srgbClr val="002060"/>
                </a:solidFill>
              </a:rPr>
              <a:t>UVA 11205</a:t>
            </a:r>
          </a:p>
          <a:p>
            <a:r>
              <a:rPr lang="zh-CN" altLang="en-US" sz="2000" dirty="0" smtClean="0">
                <a:solidFill>
                  <a:srgbClr val="002060"/>
                </a:solidFill>
              </a:rPr>
              <a:t>        对于</a:t>
            </a:r>
            <a:r>
              <a:rPr lang="zh-CN" altLang="en-US" sz="2000" dirty="0">
                <a:solidFill>
                  <a:srgbClr val="002060"/>
                </a:solidFill>
              </a:rPr>
              <a:t>数码</a:t>
            </a:r>
            <a:r>
              <a:rPr lang="zh-CN" altLang="en-US" sz="2000" dirty="0" smtClean="0">
                <a:solidFill>
                  <a:srgbClr val="002060"/>
                </a:solidFill>
              </a:rPr>
              <a:t>管</a:t>
            </a:r>
            <a:r>
              <a:rPr lang="en-US" altLang="zh-CN" sz="2000" dirty="0" smtClean="0">
                <a:solidFill>
                  <a:srgbClr val="002060"/>
                </a:solidFill>
              </a:rPr>
              <a:t>LED</a:t>
            </a:r>
            <a:r>
              <a:rPr lang="zh-CN" altLang="en-US" sz="2000" dirty="0" smtClean="0">
                <a:solidFill>
                  <a:srgbClr val="002060"/>
                </a:solidFill>
              </a:rPr>
              <a:t>显示数字，我们常常是将若干数码管组合起来用以描述一个数字，如右图</a:t>
            </a:r>
            <a:r>
              <a:rPr lang="zh-CN" altLang="en-US" sz="2000" dirty="0">
                <a:solidFill>
                  <a:srgbClr val="002060"/>
                </a:solidFill>
              </a:rPr>
              <a:t>。</a:t>
            </a:r>
            <a:r>
              <a:rPr lang="zh-CN" altLang="en-US" sz="2000" dirty="0" smtClean="0">
                <a:solidFill>
                  <a:srgbClr val="002060"/>
                </a:solidFill>
              </a:rPr>
              <a:t>我们发现可以用</a:t>
            </a:r>
            <a:r>
              <a:rPr lang="en-US" altLang="zh-CN" sz="2000" dirty="0">
                <a:solidFill>
                  <a:srgbClr val="002060"/>
                </a:solidFill>
              </a:rPr>
              <a:t>7</a:t>
            </a:r>
            <a:r>
              <a:rPr lang="zh-CN" altLang="en-US" sz="2000" dirty="0" smtClean="0">
                <a:solidFill>
                  <a:srgbClr val="002060"/>
                </a:solidFill>
              </a:rPr>
              <a:t>根数码管来表示</a:t>
            </a:r>
            <a:r>
              <a:rPr lang="en-US" altLang="zh-CN" sz="2000" dirty="0" smtClean="0">
                <a:solidFill>
                  <a:srgbClr val="002060"/>
                </a:solidFill>
              </a:rPr>
              <a:t>0,1,2…9 </a:t>
            </a:r>
            <a:r>
              <a:rPr lang="zh-CN" altLang="en-US" sz="2000" dirty="0" smtClean="0">
                <a:solidFill>
                  <a:srgbClr val="002060"/>
                </a:solidFill>
              </a:rPr>
              <a:t>，也发现去掉最下方的数码管同样可以表示出</a:t>
            </a:r>
            <a:r>
              <a:rPr lang="en-US" altLang="zh-CN" sz="2000" dirty="0" smtClean="0">
                <a:solidFill>
                  <a:srgbClr val="002060"/>
                </a:solidFill>
              </a:rPr>
              <a:t>0,1,2…9. </a:t>
            </a:r>
            <a:r>
              <a:rPr lang="zh-CN" altLang="en-US" sz="2000" dirty="0" smtClean="0">
                <a:solidFill>
                  <a:srgbClr val="002060"/>
                </a:solidFill>
              </a:rPr>
              <a:t>如下图所示。给你若干由数码管描述的数字，问最少可以用几根来描述所有数字</a:t>
            </a:r>
            <a:endParaRPr lang="zh-CN" altLang="en-US" sz="2000" dirty="0">
              <a:solidFill>
                <a:srgbClr val="002060"/>
              </a:solidFill>
            </a:endParaRPr>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枚举子集、状态</a:t>
            </a:r>
            <a:endParaRPr lang="zh-CN" altLang="en-US" sz="3200" b="1" dirty="0">
              <a:solidFill>
                <a:srgbClr val="9900FF"/>
              </a:solidFill>
              <a:latin typeface="+mn-ea"/>
              <a:ea typeface="+mn-ea"/>
            </a:endParaRPr>
          </a:p>
        </p:txBody>
      </p:sp>
      <p:pic>
        <p:nvPicPr>
          <p:cNvPr id="5122" name="Picture 2"/>
          <p:cNvPicPr>
            <a:picLocks noChangeAspect="1" noChangeArrowheads="1"/>
          </p:cNvPicPr>
          <p:nvPr/>
        </p:nvPicPr>
        <p:blipFill>
          <a:blip r:embed="rId2"/>
          <a:srcRect/>
          <a:stretch>
            <a:fillRect/>
          </a:stretch>
        </p:blipFill>
        <p:spPr bwMode="auto">
          <a:xfrm>
            <a:off x="7044630" y="2643182"/>
            <a:ext cx="1385022" cy="1785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85786" y="4143379"/>
            <a:ext cx="6132477" cy="108448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866779" y="5143512"/>
            <a:ext cx="5990463"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00100" y="1357298"/>
            <a:ext cx="4857784" cy="1428760"/>
          </a:xfrm>
        </p:spPr>
        <p:txBody>
          <a:bodyPr/>
          <a:lstStyle/>
          <a:p>
            <a:r>
              <a:rPr lang="zh-CN" altLang="en-US" sz="2000" dirty="0" smtClean="0"/>
              <a:t>输入</a:t>
            </a:r>
            <a:r>
              <a:rPr lang="en-US" altLang="zh-CN" sz="2000" dirty="0" smtClean="0"/>
              <a:t>n(&lt;=15),m(&lt;=100)</a:t>
            </a:r>
            <a:r>
              <a:rPr lang="zh-CN" altLang="en-US" sz="2000" dirty="0" smtClean="0"/>
              <a:t>分别表示当前数码管的个数，有</a:t>
            </a:r>
            <a:r>
              <a:rPr lang="en-US" altLang="zh-CN" sz="2000" dirty="0" smtClean="0"/>
              <a:t>m</a:t>
            </a:r>
            <a:r>
              <a:rPr lang="zh-CN" altLang="en-US" sz="2000" dirty="0" smtClean="0"/>
              <a:t>个数字</a:t>
            </a:r>
            <a:r>
              <a:rPr lang="zh-CN" altLang="en-US" sz="2000" dirty="0"/>
              <a:t>，</a:t>
            </a:r>
            <a:r>
              <a:rPr lang="zh-CN" altLang="en-US" sz="2000" dirty="0" smtClean="0"/>
              <a:t>随后</a:t>
            </a:r>
            <a:r>
              <a:rPr lang="en-US" altLang="zh-CN" sz="2000" dirty="0" smtClean="0"/>
              <a:t>m</a:t>
            </a:r>
            <a:r>
              <a:rPr lang="zh-CN" altLang="en-US" sz="2000" dirty="0" smtClean="0"/>
              <a:t>行每行</a:t>
            </a:r>
            <a:r>
              <a:rPr lang="en-US" altLang="zh-CN" sz="2000" dirty="0" smtClean="0"/>
              <a:t>n</a:t>
            </a:r>
            <a:r>
              <a:rPr lang="zh-CN" altLang="en-US" sz="2000" dirty="0" smtClean="0"/>
              <a:t>个数码管的状态用以表示该数字。</a:t>
            </a:r>
            <a:endParaRPr lang="zh-CN" altLang="en-US" sz="2000"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枚举子集、状态</a:t>
            </a:r>
            <a:endParaRPr lang="zh-CN" altLang="en-US" sz="3200" b="1" dirty="0">
              <a:solidFill>
                <a:srgbClr val="9900FF"/>
              </a:solidFill>
              <a:latin typeface="+mn-ea"/>
              <a:ea typeface="+mn-ea"/>
            </a:endParaRPr>
          </a:p>
        </p:txBody>
      </p:sp>
      <p:pic>
        <p:nvPicPr>
          <p:cNvPr id="6146" name="Picture 2"/>
          <p:cNvPicPr>
            <a:picLocks noChangeAspect="1" noChangeArrowheads="1"/>
          </p:cNvPicPr>
          <p:nvPr/>
        </p:nvPicPr>
        <p:blipFill>
          <a:blip r:embed="rId3"/>
          <a:srcRect/>
          <a:stretch>
            <a:fillRect/>
          </a:stretch>
        </p:blipFill>
        <p:spPr bwMode="auto">
          <a:xfrm>
            <a:off x="1000100" y="2571744"/>
            <a:ext cx="2000264" cy="4065053"/>
          </a:xfrm>
          <a:prstGeom prst="rect">
            <a:avLst/>
          </a:prstGeom>
          <a:noFill/>
          <a:ln w="9525">
            <a:noFill/>
            <a:miter lim="800000"/>
            <a:headEnd/>
            <a:tailEnd/>
          </a:ln>
          <a:effectLst/>
        </p:spPr>
      </p:pic>
      <p:sp>
        <p:nvSpPr>
          <p:cNvPr id="8" name="TextBox 7"/>
          <p:cNvSpPr txBox="1"/>
          <p:nvPr/>
        </p:nvSpPr>
        <p:spPr>
          <a:xfrm>
            <a:off x="3357554" y="2571744"/>
            <a:ext cx="5643538" cy="3785652"/>
          </a:xfrm>
          <a:prstGeom prst="rect">
            <a:avLst/>
          </a:prstGeom>
          <a:noFill/>
        </p:spPr>
        <p:txBody>
          <a:bodyPr wrap="square" rtlCol="0">
            <a:spAutoFit/>
          </a:bodyPr>
          <a:lstStyle/>
          <a:p>
            <a:r>
              <a:rPr lang="zh-CN" altLang="en-US" sz="2000" dirty="0" smtClean="0"/>
              <a:t>分析：</a:t>
            </a:r>
            <a:endParaRPr lang="en-US" altLang="zh-CN" sz="2000" dirty="0" smtClean="0"/>
          </a:p>
          <a:p>
            <a:r>
              <a:rPr lang="en-US" altLang="zh-CN" sz="2000" dirty="0" smtClean="0"/>
              <a:t>       1</a:t>
            </a:r>
            <a:r>
              <a:rPr lang="zh-CN" altLang="en-US" sz="2000" dirty="0" smtClean="0"/>
              <a:t>、按位存储一个数字，第</a:t>
            </a:r>
            <a:r>
              <a:rPr lang="en-US" altLang="zh-CN" sz="2000" dirty="0" err="1" smtClean="0"/>
              <a:t>i</a:t>
            </a:r>
            <a:r>
              <a:rPr lang="zh-CN" altLang="en-US" sz="2000" dirty="0" smtClean="0"/>
              <a:t>个为</a:t>
            </a:r>
            <a:r>
              <a:rPr lang="en-US" altLang="zh-CN" sz="2000" dirty="0" smtClean="0"/>
              <a:t>a[</a:t>
            </a:r>
            <a:r>
              <a:rPr lang="en-US" altLang="zh-CN" sz="2000" dirty="0" err="1" smtClean="0"/>
              <a:t>i</a:t>
            </a:r>
            <a:r>
              <a:rPr lang="en-US" altLang="zh-CN" sz="2000" dirty="0" smtClean="0"/>
              <a:t>]</a:t>
            </a:r>
            <a:r>
              <a:rPr lang="zh-CN" altLang="en-US" sz="2000" dirty="0" smtClean="0"/>
              <a:t>；</a:t>
            </a:r>
            <a:endParaRPr lang="en-US" altLang="zh-CN" sz="2000" dirty="0" smtClean="0"/>
          </a:p>
          <a:p>
            <a:r>
              <a:rPr lang="en-US" altLang="zh-CN" sz="2000" dirty="0"/>
              <a:t> </a:t>
            </a:r>
            <a:r>
              <a:rPr lang="en-US" altLang="zh-CN" sz="2000" dirty="0" smtClean="0"/>
              <a:t>      2</a:t>
            </a:r>
            <a:r>
              <a:rPr lang="zh-CN" altLang="en-US" sz="2000" dirty="0" smtClean="0"/>
              <a:t>、枚举</a:t>
            </a:r>
            <a:r>
              <a:rPr lang="zh-CN" altLang="en-US" sz="2000" dirty="0"/>
              <a:t>数码</a:t>
            </a:r>
            <a:r>
              <a:rPr lang="zh-CN" altLang="en-US" sz="2000" dirty="0" smtClean="0"/>
              <a:t>管选与不选，即枚举子集</a:t>
            </a:r>
            <a:r>
              <a:rPr lang="en-US" altLang="zh-CN" sz="2000" dirty="0" smtClean="0"/>
              <a:t>(</a:t>
            </a:r>
            <a:r>
              <a:rPr lang="zh-CN" altLang="en-US" sz="2000" dirty="0" smtClean="0"/>
              <a:t>复杂度为</a:t>
            </a:r>
            <a:r>
              <a:rPr lang="en-US" altLang="zh-CN" sz="2000" dirty="0" smtClean="0"/>
              <a:t>2^15)</a:t>
            </a:r>
            <a:r>
              <a:rPr lang="zh-CN" altLang="en-US" sz="2000" dirty="0" smtClean="0"/>
              <a:t>选取若干个数码管，若数码管状态为</a:t>
            </a:r>
            <a:r>
              <a:rPr lang="en-US" altLang="zh-CN" sz="2000" dirty="0" err="1" smtClean="0"/>
              <a:t>i</a:t>
            </a:r>
            <a:r>
              <a:rPr lang="zh-CN" altLang="en-US" sz="2000" dirty="0" smtClean="0"/>
              <a:t>；</a:t>
            </a:r>
            <a:endParaRPr lang="en-US" altLang="zh-CN" sz="2000" dirty="0" smtClean="0"/>
          </a:p>
          <a:p>
            <a:r>
              <a:rPr lang="en-US" altLang="zh-CN" sz="2000" dirty="0"/>
              <a:t> </a:t>
            </a:r>
            <a:r>
              <a:rPr lang="en-US" altLang="zh-CN" sz="2000" dirty="0" smtClean="0"/>
              <a:t>      3</a:t>
            </a:r>
            <a:r>
              <a:rPr lang="zh-CN" altLang="en-US" sz="2000" dirty="0" smtClean="0"/>
              <a:t>、取</a:t>
            </a:r>
            <a:r>
              <a:rPr lang="en-US" altLang="zh-CN" sz="2000" dirty="0" smtClean="0"/>
              <a:t>a[</a:t>
            </a:r>
            <a:r>
              <a:rPr lang="en-US" altLang="zh-CN" sz="2000" dirty="0"/>
              <a:t>j</a:t>
            </a:r>
            <a:r>
              <a:rPr lang="en-US" altLang="zh-CN" sz="2000" dirty="0" smtClean="0"/>
              <a:t>] &amp; </a:t>
            </a:r>
            <a:r>
              <a:rPr lang="en-US" altLang="zh-CN" sz="2000" dirty="0" err="1" smtClean="0"/>
              <a:t>i</a:t>
            </a:r>
            <a:r>
              <a:rPr lang="zh-CN" altLang="en-US" sz="2000" dirty="0" smtClean="0"/>
              <a:t>即为使用</a:t>
            </a:r>
            <a:r>
              <a:rPr lang="en-US" altLang="zh-CN" sz="2000" dirty="0" err="1" smtClean="0"/>
              <a:t>i</a:t>
            </a:r>
            <a:r>
              <a:rPr lang="zh-CN" altLang="en-US" sz="2000" dirty="0" smtClean="0"/>
              <a:t>状态，数码管的显示状态</a:t>
            </a:r>
            <a:endParaRPr lang="en-US" altLang="zh-CN" sz="2000" dirty="0" smtClean="0"/>
          </a:p>
          <a:p>
            <a:r>
              <a:rPr lang="en-US" altLang="zh-CN" sz="2000" dirty="0"/>
              <a:t> </a:t>
            </a:r>
            <a:r>
              <a:rPr lang="en-US" altLang="zh-CN" sz="2000" dirty="0" smtClean="0"/>
              <a:t>      4</a:t>
            </a:r>
            <a:r>
              <a:rPr lang="zh-CN" altLang="en-US" sz="2000" dirty="0" smtClean="0"/>
              <a:t>、若</a:t>
            </a:r>
            <a:r>
              <a:rPr lang="zh-CN" altLang="en-US" sz="2000" dirty="0"/>
              <a:t>存在</a:t>
            </a:r>
            <a:r>
              <a:rPr lang="en-US" altLang="zh-CN" sz="2000" dirty="0" smtClean="0"/>
              <a:t>(a[j] &amp; </a:t>
            </a:r>
            <a:r>
              <a:rPr lang="en-US" altLang="zh-CN" sz="2000" dirty="0" err="1" smtClean="0"/>
              <a:t>i</a:t>
            </a:r>
            <a:r>
              <a:rPr lang="en-US" altLang="zh-CN" sz="2000" dirty="0" smtClean="0"/>
              <a:t>) == (a[k] &amp; </a:t>
            </a:r>
            <a:r>
              <a:rPr lang="en-US" altLang="zh-CN" sz="2000" dirty="0" err="1" smtClean="0"/>
              <a:t>i</a:t>
            </a:r>
            <a:r>
              <a:rPr lang="en-US" altLang="zh-CN" sz="2000" dirty="0" smtClean="0"/>
              <a:t>)</a:t>
            </a:r>
            <a:r>
              <a:rPr lang="zh-CN" altLang="en-US" sz="2000" dirty="0" smtClean="0"/>
              <a:t>说明不可行</a:t>
            </a:r>
            <a:endParaRPr lang="en-US" altLang="zh-CN" sz="2000" dirty="0" smtClean="0"/>
          </a:p>
          <a:p>
            <a:r>
              <a:rPr lang="en-US" altLang="zh-CN" sz="2000" dirty="0"/>
              <a:t> </a:t>
            </a:r>
            <a:r>
              <a:rPr lang="en-US" altLang="zh-CN" sz="2000" dirty="0" smtClean="0"/>
              <a:t>      5</a:t>
            </a:r>
            <a:r>
              <a:rPr lang="zh-CN" altLang="en-US" sz="2000" dirty="0" smtClean="0"/>
              <a:t>、如上最坏复杂度为 </a:t>
            </a:r>
            <a:r>
              <a:rPr lang="en-US" altLang="zh-CN" sz="2000" dirty="0" smtClean="0"/>
              <a:t>2^15 * 100 * 100</a:t>
            </a:r>
            <a:r>
              <a:rPr lang="zh-CN" altLang="en-US" sz="2000" dirty="0" smtClean="0"/>
              <a:t>，考虑优化，可以采用空间换时间的方法</a:t>
            </a:r>
            <a:endParaRPr lang="en-US" altLang="zh-CN" sz="2000" dirty="0" smtClean="0"/>
          </a:p>
          <a:p>
            <a:r>
              <a:rPr lang="en-US" altLang="zh-CN" sz="2000" dirty="0"/>
              <a:t> </a:t>
            </a:r>
            <a:r>
              <a:rPr lang="en-US" altLang="zh-CN" sz="2000" dirty="0" smtClean="0"/>
              <a:t>      6</a:t>
            </a:r>
            <a:r>
              <a:rPr lang="zh-CN" altLang="en-US" sz="2000" dirty="0" smtClean="0"/>
              <a:t>、枚举时，我们只要保存之前出现的数码管状态，一旦出现一样的数码管状态即不可行</a:t>
            </a:r>
            <a:endParaRPr lang="en-US" altLang="zh-CN" sz="2000" dirty="0" smtClean="0"/>
          </a:p>
          <a:p>
            <a:r>
              <a:rPr lang="en-US" altLang="zh-CN" sz="2000" dirty="0"/>
              <a:t> </a:t>
            </a:r>
            <a:r>
              <a:rPr lang="en-US" altLang="zh-CN" sz="2000" dirty="0" smtClean="0"/>
              <a:t>      7</a:t>
            </a:r>
            <a:r>
              <a:rPr lang="zh-CN" altLang="en-US" sz="2000" dirty="0" smtClean="0"/>
              <a:t>、复杂度为</a:t>
            </a:r>
            <a:r>
              <a:rPr lang="en-US" altLang="zh-CN" sz="2000" dirty="0" smtClean="0"/>
              <a:t>2^15 *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wipe(down)">
                                      <p:cBhvr>
                                        <p:cTn id="22" dur="500"/>
                                        <p:tgtEl>
                                          <p:spTgt spid="8">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wipe(down)">
                                      <p:cBhvr>
                                        <p:cTn id="25" dur="500"/>
                                        <p:tgtEl>
                                          <p:spTgt spid="8">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wipe(down)">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p:nvPr>
        </p:nvSpPr>
        <p:spPr>
          <a:xfrm>
            <a:off x="1000100" y="1928802"/>
            <a:ext cx="5429288" cy="1452530"/>
          </a:xfrm>
        </p:spPr>
        <p:txBody>
          <a:bodyPr/>
          <a:lstStyle/>
          <a:p>
            <a:pPr>
              <a:lnSpc>
                <a:spcPct val="150000"/>
              </a:lnSpc>
            </a:pPr>
            <a:r>
              <a:rPr lang="zh-CN" altLang="en-US" sz="2000" dirty="0" smtClean="0"/>
              <a:t>例：</a:t>
            </a:r>
            <a:r>
              <a:rPr lang="en-US" altLang="zh-CN" sz="2000" dirty="0" smtClean="0"/>
              <a:t>POJ 3311</a:t>
            </a:r>
            <a:r>
              <a:rPr lang="zh-CN" altLang="en-US" sz="2000" dirty="0" smtClean="0"/>
              <a:t>（</a:t>
            </a:r>
            <a:r>
              <a:rPr lang="en-US" altLang="zh-CN" sz="2000" dirty="0" smtClean="0"/>
              <a:t>7.27</a:t>
            </a:r>
            <a:r>
              <a:rPr lang="zh-CN" altLang="en-US" sz="2000" dirty="0" smtClean="0"/>
              <a:t>周末个人赛</a:t>
            </a:r>
            <a:r>
              <a:rPr lang="en-US" altLang="zh-CN" sz="2000" dirty="0" smtClean="0"/>
              <a:t>B</a:t>
            </a:r>
            <a:r>
              <a:rPr lang="zh-CN" altLang="en-US" sz="2000" dirty="0" smtClean="0"/>
              <a:t>题）</a:t>
            </a:r>
            <a:endParaRPr lang="en-US" altLang="zh-CN" sz="2000" dirty="0" smtClean="0"/>
          </a:p>
          <a:p>
            <a:pPr>
              <a:lnSpc>
                <a:spcPct val="150000"/>
              </a:lnSpc>
            </a:pPr>
            <a:r>
              <a:rPr lang="zh-CN" altLang="en-US" sz="2000" dirty="0" smtClean="0"/>
              <a:t>        有</a:t>
            </a:r>
            <a:r>
              <a:rPr lang="en-US" altLang="zh-CN" sz="2000" dirty="0" smtClean="0"/>
              <a:t>n(&lt;=10)</a:t>
            </a:r>
            <a:r>
              <a:rPr lang="zh-CN" altLang="en-US" sz="2000" dirty="0" smtClean="0"/>
              <a:t>个点，送披萨的要送过去，告诉你任意两点的距离，问怎么个送法走的路最短</a:t>
            </a:r>
            <a:r>
              <a:rPr lang="en-US" altLang="zh-CN" sz="2000" dirty="0" smtClean="0"/>
              <a:t>(</a:t>
            </a:r>
            <a:r>
              <a:rPr lang="zh-CN" altLang="en-US" sz="2000" dirty="0" smtClean="0"/>
              <a:t>最后要回到披萨店</a:t>
            </a:r>
            <a:r>
              <a:rPr lang="en-US" altLang="zh-CN" sz="2000" dirty="0" smtClean="0"/>
              <a:t>(0)</a:t>
            </a:r>
            <a:r>
              <a:rPr lang="en-US" altLang="zh-CN" sz="2000" dirty="0"/>
              <a:t>)</a:t>
            </a:r>
            <a:r>
              <a:rPr lang="en-US" altLang="zh-CN" sz="2000" dirty="0" smtClean="0"/>
              <a:t>?</a:t>
            </a:r>
            <a:r>
              <a:rPr lang="zh-CN" altLang="en-US" sz="2000" dirty="0" smtClean="0"/>
              <a:t> </a:t>
            </a:r>
            <a:endParaRPr lang="en-US" altLang="zh-CN" sz="2000" dirty="0" smtClean="0"/>
          </a:p>
          <a:p>
            <a:pPr>
              <a:lnSpc>
                <a:spcPct val="150000"/>
              </a:lnSpc>
            </a:pPr>
            <a:endParaRPr lang="en-US" altLang="zh-CN" sz="2000" dirty="0" smtClean="0"/>
          </a:p>
        </p:txBody>
      </p:sp>
      <p:sp>
        <p:nvSpPr>
          <p:cNvPr id="7" name="TextBox 6"/>
          <p:cNvSpPr txBox="1"/>
          <p:nvPr/>
        </p:nvSpPr>
        <p:spPr>
          <a:xfrm>
            <a:off x="928662" y="3357562"/>
            <a:ext cx="7643866" cy="2862322"/>
          </a:xfrm>
          <a:prstGeom prst="rect">
            <a:avLst/>
          </a:prstGeom>
          <a:noFill/>
        </p:spPr>
        <p:txBody>
          <a:bodyPr wrap="square" rtlCol="0">
            <a:spAutoFit/>
          </a:bodyPr>
          <a:lstStyle/>
          <a:p>
            <a:pPr>
              <a:lnSpc>
                <a:spcPct val="150000"/>
              </a:lnSpc>
              <a:spcBef>
                <a:spcPts val="600"/>
              </a:spcBef>
            </a:pPr>
            <a:r>
              <a:rPr lang="zh-CN" altLang="en-US" sz="2000" dirty="0" smtClean="0"/>
              <a:t>分析：在枚举排列中已经讲到过暴力枚举排列</a:t>
            </a:r>
            <a:r>
              <a:rPr lang="en-US" altLang="zh-CN" sz="2000" dirty="0" smtClean="0"/>
              <a:t>(10!</a:t>
            </a:r>
            <a:r>
              <a:rPr lang="zh-CN" altLang="en-US" sz="2000" dirty="0" smtClean="0"/>
              <a:t>复杂度</a:t>
            </a:r>
            <a:r>
              <a:rPr lang="en-US" altLang="zh-CN" sz="2000" dirty="0" smtClean="0"/>
              <a:t>)</a:t>
            </a:r>
            <a:r>
              <a:rPr lang="zh-CN" altLang="en-US" sz="2000" dirty="0" smtClean="0"/>
              <a:t>即可，此处可以看看枚举状态的写法</a:t>
            </a:r>
            <a:r>
              <a:rPr lang="en-US" altLang="zh-CN" sz="2000" dirty="0" smtClean="0"/>
              <a:t>(2^10 * 10</a:t>
            </a:r>
            <a:r>
              <a:rPr lang="zh-CN" altLang="en-US" sz="2000" dirty="0" smtClean="0"/>
              <a:t>复杂度</a:t>
            </a:r>
            <a:r>
              <a:rPr lang="en-US" altLang="zh-CN" sz="2000" dirty="0" smtClean="0"/>
              <a:t>)</a:t>
            </a:r>
            <a:r>
              <a:rPr lang="zh-CN" altLang="en-US" sz="2000" dirty="0" smtClean="0"/>
              <a:t>，我们用</a:t>
            </a:r>
            <a:r>
              <a:rPr lang="en-US" altLang="zh-CN" sz="2000" dirty="0" smtClean="0"/>
              <a:t>cur</a:t>
            </a:r>
            <a:r>
              <a:rPr lang="zh-CN" altLang="en-US" sz="2000" dirty="0" smtClean="0"/>
              <a:t>按位表示送披萨的人已经去过了</a:t>
            </a:r>
            <a:r>
              <a:rPr lang="en-US" altLang="zh-CN" sz="2000" dirty="0" smtClean="0"/>
              <a:t>cur</a:t>
            </a:r>
            <a:r>
              <a:rPr lang="zh-CN" altLang="en-US" sz="2000" dirty="0" smtClean="0"/>
              <a:t>位对应的点。采用</a:t>
            </a:r>
            <a:r>
              <a:rPr lang="en-US" altLang="zh-CN" sz="2000" dirty="0" err="1" smtClean="0"/>
              <a:t>dp</a:t>
            </a:r>
            <a:r>
              <a:rPr lang="en-US" altLang="zh-CN" sz="2000" dirty="0" smtClean="0"/>
              <a:t>[cur][</a:t>
            </a:r>
            <a:r>
              <a:rPr lang="en-US" altLang="zh-CN" sz="2000" dirty="0" err="1" smtClean="0"/>
              <a:t>i</a:t>
            </a:r>
            <a:r>
              <a:rPr lang="en-US" altLang="zh-CN" sz="2000" dirty="0" smtClean="0"/>
              <a:t>] </a:t>
            </a:r>
            <a:r>
              <a:rPr lang="zh-CN" altLang="en-US" sz="2000" dirty="0" smtClean="0"/>
              <a:t>表示送披萨的人已经去过</a:t>
            </a:r>
            <a:r>
              <a:rPr lang="en-US" altLang="zh-CN" sz="2000" dirty="0" smtClean="0"/>
              <a:t>cur</a:t>
            </a:r>
            <a:r>
              <a:rPr lang="zh-CN" altLang="en-US" sz="2000" dirty="0" smtClean="0"/>
              <a:t>这个状态对应的地方，并且当前在</a:t>
            </a:r>
            <a:r>
              <a:rPr lang="en-US" altLang="zh-CN" sz="2000" dirty="0" err="1" smtClean="0"/>
              <a:t>i</a:t>
            </a:r>
            <a:r>
              <a:rPr lang="zh-CN" altLang="en-US" sz="2000" dirty="0" smtClean="0"/>
              <a:t>处，那么 </a:t>
            </a:r>
            <a:r>
              <a:rPr lang="en-US" altLang="zh-CN" sz="2000" dirty="0" smtClean="0"/>
              <a:t>min( </a:t>
            </a:r>
            <a:r>
              <a:rPr lang="en-US" altLang="zh-CN" sz="2000" dirty="0" err="1" smtClean="0"/>
              <a:t>dp</a:t>
            </a:r>
            <a:r>
              <a:rPr lang="en-US" altLang="zh-CN" sz="2000" dirty="0" smtClean="0"/>
              <a:t>[(1&lt;&lt;n)-1][</a:t>
            </a:r>
            <a:r>
              <a:rPr lang="en-US" altLang="zh-CN" sz="2000" dirty="0" err="1" smtClean="0"/>
              <a:t>i</a:t>
            </a:r>
            <a:r>
              <a:rPr lang="en-US" altLang="zh-CN" sz="2000" dirty="0" smtClean="0"/>
              <a:t>] + g[</a:t>
            </a:r>
            <a:r>
              <a:rPr lang="en-US" altLang="zh-CN" sz="2000" dirty="0" err="1" smtClean="0"/>
              <a:t>i</a:t>
            </a:r>
            <a:r>
              <a:rPr lang="en-US" altLang="zh-CN" sz="2000" dirty="0" smtClean="0"/>
              <a:t>][0] ) </a:t>
            </a:r>
            <a:r>
              <a:rPr lang="zh-CN" altLang="en-US" sz="2000" dirty="0" smtClean="0"/>
              <a:t>即为结果，我们需要的仅仅是记录下人走的过程的状态。</a:t>
            </a:r>
            <a:endParaRPr lang="zh-CN" altLang="en-US" sz="2000" dirty="0"/>
          </a:p>
        </p:txBody>
      </p:sp>
      <p:sp>
        <p:nvSpPr>
          <p:cNvPr id="8"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枚举子集、状态</a:t>
            </a:r>
            <a:endParaRPr lang="zh-CN" altLang="en-US" sz="3200" b="1" dirty="0">
              <a:solidFill>
                <a:srgbClr val="9900FF"/>
              </a:solidFill>
              <a:latin typeface="+mn-ea"/>
              <a:ea typeface="+mn-ea"/>
            </a:endParaRPr>
          </a:p>
        </p:txBody>
      </p:sp>
      <p:pic>
        <p:nvPicPr>
          <p:cNvPr id="7170" name="Picture 2"/>
          <p:cNvPicPr>
            <a:picLocks noChangeAspect="1" noChangeArrowheads="1"/>
          </p:cNvPicPr>
          <p:nvPr/>
        </p:nvPicPr>
        <p:blipFill>
          <a:blip r:embed="rId2"/>
          <a:srcRect/>
          <a:stretch>
            <a:fillRect/>
          </a:stretch>
        </p:blipFill>
        <p:spPr bwMode="auto">
          <a:xfrm>
            <a:off x="-10576" y="385780"/>
            <a:ext cx="9154608" cy="58293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p:spPr>
        <p:txBody>
          <a:bodyPr lIns="0" tIns="0" rIns="0" bIns="0" anchor="ctr"/>
          <a:lstStyle/>
          <a:p>
            <a:endParaRPr/>
          </a:p>
        </p:txBody>
      </p:sp>
      <p:sp>
        <p:nvSpPr>
          <p:cNvPr id="89" name="TextShape 2"/>
          <p:cNvSpPr txBox="1"/>
          <p:nvPr/>
        </p:nvSpPr>
        <p:spPr>
          <a:xfrm>
            <a:off x="457200" y="1604520"/>
            <a:ext cx="8229240" cy="3976920"/>
          </a:xfrm>
          <a:prstGeom prst="rect">
            <a:avLst/>
          </a:prstGeom>
        </p:spPr>
        <p:txBody>
          <a:bodyPr lIns="0" tIns="0" rIns="0" bIns="0"/>
          <a:lstStyle/>
          <a:p>
            <a:endParaRPr/>
          </a:p>
        </p:txBody>
      </p:sp>
      <p:sp>
        <p:nvSpPr>
          <p:cNvPr id="4" name="标题 3"/>
          <p:cNvSpPr>
            <a:spLocks noGrp="1"/>
          </p:cNvSpPr>
          <p:nvPr>
            <p:ph type="title"/>
          </p:nvPr>
        </p:nvSpPr>
        <p:spPr/>
        <p:txBody>
          <a:bodyPr/>
          <a:lstStyle/>
          <a:p>
            <a:r>
              <a:rPr lang="zh-CN" altLang="en-US" sz="4800" b="1" dirty="0">
                <a:solidFill>
                  <a:srgbClr val="9900FF"/>
                </a:solidFill>
                <a:latin typeface="+mn-ea"/>
                <a:ea typeface="+mn-ea"/>
              </a:rPr>
              <a:t>概要</a:t>
            </a:r>
          </a:p>
        </p:txBody>
      </p:sp>
      <p:sp>
        <p:nvSpPr>
          <p:cNvPr id="5" name="副标题 4"/>
          <p:cNvSpPr>
            <a:spLocks noGrp="1"/>
          </p:cNvSpPr>
          <p:nvPr>
            <p:ph type="subTitle"/>
          </p:nvPr>
        </p:nvSpPr>
        <p:spPr>
          <a:xfrm>
            <a:off x="1071538" y="1571612"/>
            <a:ext cx="7138710" cy="4929222"/>
          </a:xfrm>
        </p:spPr>
        <p:txBody>
          <a:bodyPr/>
          <a:lstStyle/>
          <a:p>
            <a:pPr marL="342900" indent="-342900" algn="l">
              <a:lnSpc>
                <a:spcPct val="150000"/>
              </a:lnSpc>
              <a:buFont typeface="Wingdings" pitchFamily="2" charset="2"/>
              <a:buChar char="n"/>
            </a:pPr>
            <a:r>
              <a:rPr lang="zh-CN" altLang="en-US" sz="3200" dirty="0" smtClean="0">
                <a:solidFill>
                  <a:srgbClr val="002060"/>
                </a:solidFill>
              </a:rPr>
              <a:t>时间复杂度分析</a:t>
            </a:r>
            <a:endParaRPr lang="en-US" altLang="zh-CN" sz="3200" dirty="0" smtClean="0">
              <a:solidFill>
                <a:srgbClr val="002060"/>
              </a:solidFill>
            </a:endParaRPr>
          </a:p>
          <a:p>
            <a:pPr marL="342900" indent="-342900" algn="l">
              <a:lnSpc>
                <a:spcPct val="150000"/>
              </a:lnSpc>
              <a:buFont typeface="Wingdings" pitchFamily="2" charset="2"/>
              <a:buChar char="n"/>
            </a:pPr>
            <a:r>
              <a:rPr lang="zh-CN" altLang="en-US" sz="3200" dirty="0" smtClean="0">
                <a:solidFill>
                  <a:srgbClr val="002060"/>
                </a:solidFill>
              </a:rPr>
              <a:t>枚举</a:t>
            </a:r>
            <a:endParaRPr lang="en-US" altLang="zh-CN" sz="3200" dirty="0">
              <a:solidFill>
                <a:srgbClr val="002060"/>
              </a:solidFill>
            </a:endParaRPr>
          </a:p>
          <a:p>
            <a:pPr marL="342000" indent="342900" algn="l">
              <a:buFont typeface="Wingdings" pitchFamily="2" charset="2"/>
              <a:buChar char="Ø"/>
            </a:pPr>
            <a:r>
              <a:rPr lang="zh-CN" altLang="en-US" sz="2000" dirty="0" smtClean="0">
                <a:solidFill>
                  <a:srgbClr val="002060"/>
                </a:solidFill>
              </a:rPr>
              <a:t>简单枚举（思想）</a:t>
            </a:r>
            <a:endParaRPr lang="en-US" altLang="zh-CN" sz="2000" dirty="0" smtClean="0">
              <a:solidFill>
                <a:srgbClr val="002060"/>
              </a:solidFill>
            </a:endParaRPr>
          </a:p>
          <a:p>
            <a:pPr marL="342000" indent="342900" algn="l">
              <a:buFont typeface="Wingdings" pitchFamily="2" charset="2"/>
              <a:buChar char="Ø"/>
            </a:pPr>
            <a:r>
              <a:rPr lang="zh-CN" altLang="en-US" sz="2000" dirty="0" smtClean="0">
                <a:solidFill>
                  <a:srgbClr val="002060"/>
                </a:solidFill>
              </a:rPr>
              <a:t>枚举排列、子集、状态（方法）</a:t>
            </a:r>
            <a:endParaRPr lang="en-US" altLang="zh-CN" sz="2000" dirty="0" smtClean="0">
              <a:solidFill>
                <a:srgbClr val="002060"/>
              </a:solidFill>
            </a:endParaRPr>
          </a:p>
          <a:p>
            <a:pPr marL="342000" indent="342900" algn="l">
              <a:buFont typeface="Wingdings" pitchFamily="2" charset="2"/>
              <a:buChar char="Ø"/>
            </a:pPr>
            <a:r>
              <a:rPr lang="zh-CN" altLang="en-US" sz="2000" dirty="0" smtClean="0">
                <a:solidFill>
                  <a:srgbClr val="002060"/>
                </a:solidFill>
              </a:rPr>
              <a:t>二分枚举（方法）</a:t>
            </a:r>
            <a:endParaRPr lang="en-US" altLang="zh-CN" sz="2000" dirty="0" smtClean="0">
              <a:solidFill>
                <a:srgbClr val="002060"/>
              </a:solidFill>
            </a:endParaRPr>
          </a:p>
          <a:p>
            <a:pPr marL="342000" indent="342900" algn="l">
              <a:buFont typeface="Wingdings" pitchFamily="2" charset="2"/>
              <a:buChar char="Ø"/>
            </a:pPr>
            <a:r>
              <a:rPr lang="zh-CN" altLang="en-US" sz="2000" dirty="0" smtClean="0">
                <a:solidFill>
                  <a:srgbClr val="002060"/>
                </a:solidFill>
              </a:rPr>
              <a:t>三分枚举（方法）</a:t>
            </a:r>
            <a:endParaRPr lang="en-US" altLang="zh-CN" sz="3600" dirty="0" smtClean="0">
              <a:solidFill>
                <a:srgbClr val="002060"/>
              </a:solidFill>
            </a:endParaRPr>
          </a:p>
          <a:p>
            <a:pPr marL="342900" indent="-342900" algn="l">
              <a:lnSpc>
                <a:spcPct val="150000"/>
              </a:lnSpc>
              <a:buFont typeface="Wingdings" pitchFamily="2" charset="2"/>
              <a:buChar char="n"/>
            </a:pPr>
            <a:r>
              <a:rPr lang="zh-CN" altLang="en-US" sz="3200" dirty="0" smtClean="0">
                <a:solidFill>
                  <a:srgbClr val="002060"/>
                </a:solidFill>
              </a:rPr>
              <a:t>暴力搜索</a:t>
            </a:r>
            <a:endParaRPr lang="en-US" altLang="zh-CN" sz="3200" dirty="0" smtClean="0">
              <a:solidFill>
                <a:srgbClr val="002060"/>
              </a:solidFill>
            </a:endParaRPr>
          </a:p>
          <a:p>
            <a:pPr marL="342000" indent="342900" algn="l">
              <a:buFont typeface="Wingdings" pitchFamily="2" charset="2"/>
              <a:buChar char="Ø"/>
            </a:pPr>
            <a:r>
              <a:rPr lang="en-US" altLang="zh-CN" sz="2000" dirty="0" smtClean="0">
                <a:solidFill>
                  <a:srgbClr val="002060"/>
                </a:solidFill>
              </a:rPr>
              <a:t>BFS</a:t>
            </a:r>
            <a:r>
              <a:rPr lang="zh-CN" altLang="en-US" sz="2000" dirty="0" smtClean="0">
                <a:solidFill>
                  <a:srgbClr val="002060"/>
                </a:solidFill>
              </a:rPr>
              <a:t>（广度优先搜索）</a:t>
            </a:r>
            <a:endParaRPr lang="en-US" altLang="zh-CN" sz="2000" dirty="0" smtClean="0">
              <a:solidFill>
                <a:srgbClr val="002060"/>
              </a:solidFill>
            </a:endParaRPr>
          </a:p>
          <a:p>
            <a:pPr marL="342000" indent="342900" algn="l">
              <a:buFont typeface="Wingdings" pitchFamily="2" charset="2"/>
              <a:buChar char="Ø"/>
            </a:pPr>
            <a:r>
              <a:rPr lang="en-US" altLang="zh-CN" sz="2000" dirty="0" smtClean="0">
                <a:solidFill>
                  <a:srgbClr val="002060"/>
                </a:solidFill>
              </a:rPr>
              <a:t>DFS</a:t>
            </a:r>
            <a:r>
              <a:rPr lang="zh-CN" altLang="en-US" sz="2000" dirty="0" smtClean="0">
                <a:solidFill>
                  <a:srgbClr val="002060"/>
                </a:solidFill>
              </a:rPr>
              <a:t>（深度优先搜索）</a:t>
            </a:r>
            <a:endParaRPr lang="en-US" altLang="zh-CN" sz="2000" dirty="0" smtClean="0">
              <a:solidFill>
                <a:srgbClr val="002060"/>
              </a:solidFill>
            </a:endParaRPr>
          </a:p>
          <a:p>
            <a:pPr marL="342900" indent="-342900" algn="l"/>
            <a:endParaRPr lang="zh-CN" alt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9640" y="1857364"/>
            <a:ext cx="7492888" cy="4525920"/>
          </a:xfrm>
        </p:spPr>
        <p:txBody>
          <a:bodyPr/>
          <a:lstStyle/>
          <a:p>
            <a:pPr>
              <a:lnSpc>
                <a:spcPct val="150000"/>
              </a:lnSpc>
              <a:buFont typeface="Wingdings" pitchFamily="2" charset="2"/>
              <a:buChar char="n"/>
            </a:pPr>
            <a:r>
              <a:rPr lang="zh-CN" altLang="en-US" sz="2400" dirty="0" smtClean="0"/>
              <a:t>我们会遇到一些问题比如：</a:t>
            </a:r>
            <a:endParaRPr lang="en-US" altLang="zh-CN" sz="2400" dirty="0" smtClean="0"/>
          </a:p>
          <a:p>
            <a:pPr>
              <a:lnSpc>
                <a:spcPct val="150000"/>
              </a:lnSpc>
            </a:pPr>
            <a:r>
              <a:rPr lang="zh-CN" altLang="en-US" sz="2400" dirty="0" smtClean="0"/>
              <a:t>在一个单调的函数内找到等于零的点，在一个抛物线内找到极值。由于解空间无限，全局枚举显然不可行。但是由于函数的单调性、凸性，使得解空间有迹可循。</a:t>
            </a:r>
            <a:endParaRPr lang="en-US" altLang="zh-CN" sz="2400" dirty="0" smtClean="0"/>
          </a:p>
          <a:p>
            <a:pPr>
              <a:lnSpc>
                <a:spcPct val="150000"/>
              </a:lnSpc>
              <a:buFont typeface="Wingdings" pitchFamily="2" charset="2"/>
              <a:buChar char="n"/>
            </a:pPr>
            <a:r>
              <a:rPr lang="zh-CN" altLang="en-US" sz="2400" dirty="0" smtClean="0"/>
              <a:t>二分法即每次取中间值</a:t>
            </a:r>
            <a:r>
              <a:rPr lang="en-US" altLang="zh-CN" sz="2400" dirty="0" smtClean="0"/>
              <a:t>(mid = (left + right)/2 )</a:t>
            </a:r>
            <a:r>
              <a:rPr lang="zh-CN" altLang="en-US" sz="2400" dirty="0" smtClean="0"/>
              <a:t>，经过比较确定解空间在</a:t>
            </a:r>
            <a:r>
              <a:rPr lang="en-US" altLang="zh-CN" sz="2400" dirty="0" smtClean="0"/>
              <a:t>[</a:t>
            </a:r>
            <a:r>
              <a:rPr lang="en-US" altLang="zh-CN" sz="2400" dirty="0" err="1" smtClean="0"/>
              <a:t>left,mid</a:t>
            </a:r>
            <a:r>
              <a:rPr lang="en-US" altLang="zh-CN" sz="2400" dirty="0" smtClean="0"/>
              <a:t>]</a:t>
            </a:r>
            <a:r>
              <a:rPr lang="zh-CN" altLang="en-US" sz="2400" dirty="0" smtClean="0"/>
              <a:t>是</a:t>
            </a:r>
            <a:r>
              <a:rPr lang="en-US" altLang="zh-CN" sz="2400" dirty="0" smtClean="0"/>
              <a:t>(</a:t>
            </a:r>
            <a:r>
              <a:rPr lang="en-US" altLang="zh-CN" sz="2400" dirty="0" err="1" smtClean="0"/>
              <a:t>mid,right</a:t>
            </a:r>
            <a:r>
              <a:rPr lang="en-US" altLang="zh-CN" sz="2400" dirty="0" smtClean="0"/>
              <a:t>]</a:t>
            </a:r>
            <a:r>
              <a:rPr lang="zh-CN" altLang="en-US" sz="2400" dirty="0" smtClean="0"/>
              <a:t>，不断缩小解空间最后找到答案。</a:t>
            </a:r>
            <a:r>
              <a:rPr lang="zh-CN" altLang="en-US" sz="2000" dirty="0" smtClean="0"/>
              <a:t>（</a:t>
            </a:r>
            <a:r>
              <a:rPr lang="en-US" altLang="zh-CN" sz="2000" dirty="0" smtClean="0"/>
              <a:t>STL</a:t>
            </a:r>
            <a:r>
              <a:rPr lang="zh-CN" altLang="en-US" sz="2000" dirty="0" smtClean="0"/>
              <a:t>有二分函数</a:t>
            </a:r>
            <a:r>
              <a:rPr lang="en-US" altLang="zh-CN" sz="2000" dirty="0" smtClean="0"/>
              <a:t>,</a:t>
            </a:r>
            <a:r>
              <a:rPr lang="en-US" altLang="zh-CN" sz="2000" dirty="0" err="1" smtClean="0"/>
              <a:t>lower_bound,upper_bound</a:t>
            </a:r>
            <a:r>
              <a:rPr lang="zh-CN" altLang="en-US" sz="2000" dirty="0" smtClean="0"/>
              <a:t>）</a:t>
            </a:r>
            <a:endParaRPr lang="en-US" altLang="zh-CN" sz="2000" dirty="0" smtClean="0"/>
          </a:p>
          <a:p>
            <a:pPr>
              <a:lnSpc>
                <a:spcPct val="150000"/>
              </a:lnSpc>
              <a:buFont typeface="Wingdings" pitchFamily="2" charset="2"/>
              <a:buChar char="n"/>
            </a:pPr>
            <a:r>
              <a:rPr lang="zh-CN" altLang="en-US" sz="2400" dirty="0" smtClean="0"/>
              <a:t>三分法见后页</a:t>
            </a:r>
            <a:endParaRPr lang="en-US" altLang="zh-CN" sz="2400" dirty="0" smtClean="0"/>
          </a:p>
        </p:txBody>
      </p:sp>
      <p:sp>
        <p:nvSpPr>
          <p:cNvPr id="5"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二分、三分</a:t>
            </a:r>
            <a:endParaRPr lang="zh-CN" altLang="en-US" sz="32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csj\Desktop\3177289537110820913.jpg"/>
          <p:cNvPicPr>
            <a:picLocks noChangeAspect="1" noChangeArrowheads="1"/>
          </p:cNvPicPr>
          <p:nvPr/>
        </p:nvPicPr>
        <p:blipFill>
          <a:blip r:embed="rId3"/>
          <a:srcRect/>
          <a:stretch>
            <a:fillRect/>
          </a:stretch>
        </p:blipFill>
        <p:spPr bwMode="auto">
          <a:xfrm>
            <a:off x="4929190" y="2643182"/>
            <a:ext cx="4214810" cy="3643338"/>
          </a:xfrm>
          <a:prstGeom prst="rect">
            <a:avLst/>
          </a:prstGeom>
          <a:noFill/>
        </p:spPr>
      </p:pic>
      <p:sp>
        <p:nvSpPr>
          <p:cNvPr id="3" name="副标题 2"/>
          <p:cNvSpPr>
            <a:spLocks noGrp="1"/>
          </p:cNvSpPr>
          <p:nvPr>
            <p:ph type="subTitle"/>
          </p:nvPr>
        </p:nvSpPr>
        <p:spPr>
          <a:xfrm>
            <a:off x="857224" y="1428736"/>
            <a:ext cx="5286412" cy="5357850"/>
          </a:xfrm>
        </p:spPr>
        <p:txBody>
          <a:bodyPr/>
          <a:lstStyle/>
          <a:p>
            <a:r>
              <a:rPr lang="en-US" dirty="0"/>
              <a:t/>
            </a:r>
            <a:br>
              <a:rPr lang="en-US" dirty="0"/>
            </a:br>
            <a:r>
              <a:rPr lang="zh-CN" altLang="en-US" dirty="0" smtClean="0"/>
              <a:t>程序</a:t>
            </a:r>
            <a:r>
              <a:rPr lang="zh-CN" altLang="en-US" dirty="0"/>
              <a:t>模版如下</a:t>
            </a:r>
            <a:r>
              <a:rPr lang="zh-CN" altLang="en-US" dirty="0" smtClean="0"/>
              <a:t>：</a:t>
            </a:r>
            <a:r>
              <a:rPr lang="zh-CN" altLang="en-US" dirty="0"/>
              <a:t/>
            </a:r>
            <a:br>
              <a:rPr lang="zh-CN" altLang="en-US" dirty="0"/>
            </a:br>
            <a:r>
              <a:rPr lang="en-US" dirty="0"/>
              <a:t>double Calc(Type a</a:t>
            </a:r>
            <a:r>
              <a:rPr lang="en-US" dirty="0" smtClean="0"/>
              <a:t>){</a:t>
            </a:r>
            <a:r>
              <a:rPr lang="en-US" dirty="0"/>
              <a:t/>
            </a:r>
            <a:br>
              <a:rPr lang="en-US" dirty="0"/>
            </a:br>
            <a:r>
              <a:rPr lang="en-US" dirty="0"/>
              <a:t>    /* </a:t>
            </a:r>
            <a:r>
              <a:rPr lang="zh-CN" altLang="en-US" dirty="0"/>
              <a:t>根据题目的意思计算 *</a:t>
            </a:r>
            <a:r>
              <a:rPr lang="en-US" altLang="zh-CN" dirty="0"/>
              <a:t>/</a:t>
            </a:r>
            <a:br>
              <a:rPr lang="en-US" altLang="zh-CN" dirty="0"/>
            </a:br>
            <a:r>
              <a:rPr lang="en-US" altLang="zh-CN" dirty="0"/>
              <a:t>}</a:t>
            </a:r>
          </a:p>
          <a:p>
            <a:r>
              <a:rPr lang="en-US" dirty="0"/>
              <a:t>void Solve(void</a:t>
            </a:r>
            <a:r>
              <a:rPr lang="en-US" dirty="0" smtClean="0"/>
              <a:t>){</a:t>
            </a:r>
            <a:r>
              <a:rPr lang="en-US" dirty="0"/>
              <a:t/>
            </a:r>
            <a:br>
              <a:rPr lang="en-US" dirty="0"/>
            </a:br>
            <a:r>
              <a:rPr lang="en-US" dirty="0"/>
              <a:t>    double </a:t>
            </a:r>
            <a:r>
              <a:rPr lang="en-US" dirty="0" smtClean="0"/>
              <a:t>Left = MIN, Right = MAX;</a:t>
            </a:r>
          </a:p>
          <a:p>
            <a:r>
              <a:rPr lang="en-US" dirty="0"/>
              <a:t> </a:t>
            </a:r>
            <a:r>
              <a:rPr lang="en-US" dirty="0" smtClean="0"/>
              <a:t>   double mid</a:t>
            </a:r>
            <a:r>
              <a:rPr lang="en-US" dirty="0"/>
              <a:t>, </a:t>
            </a:r>
            <a:r>
              <a:rPr lang="en-US" dirty="0" err="1" smtClean="0"/>
              <a:t>midmid;mid_value</a:t>
            </a:r>
            <a:r>
              <a:rPr lang="en-US" dirty="0"/>
              <a:t>, </a:t>
            </a:r>
            <a:r>
              <a:rPr lang="en-US" dirty="0" err="1"/>
              <a:t>midmid_value</a:t>
            </a:r>
            <a:r>
              <a:rPr lang="en-US" dirty="0" smtClean="0"/>
              <a:t>;</a:t>
            </a:r>
            <a:r>
              <a:rPr lang="en-US" dirty="0"/>
              <a:t/>
            </a:r>
            <a:br>
              <a:rPr lang="en-US" dirty="0"/>
            </a:br>
            <a:r>
              <a:rPr lang="en-US" dirty="0"/>
              <a:t>    while (Left + EPS &lt; Right</a:t>
            </a:r>
            <a:r>
              <a:rPr lang="en-US" dirty="0" smtClean="0"/>
              <a:t>){</a:t>
            </a:r>
            <a:r>
              <a:rPr lang="en-US" dirty="0"/>
              <a:t/>
            </a:r>
            <a:br>
              <a:rPr lang="en-US" dirty="0"/>
            </a:br>
            <a:r>
              <a:rPr lang="en-US" dirty="0"/>
              <a:t>        mid = (Left + Right) / 2</a:t>
            </a:r>
            <a:r>
              <a:rPr lang="en-US" dirty="0" smtClean="0"/>
              <a:t>; </a:t>
            </a:r>
            <a:r>
              <a:rPr lang="en-US" dirty="0"/>
              <a:t/>
            </a:r>
            <a:br>
              <a:rPr lang="en-US" dirty="0"/>
            </a:br>
            <a:r>
              <a:rPr lang="en-US" dirty="0"/>
              <a:t>        </a:t>
            </a:r>
            <a:r>
              <a:rPr lang="en-US" dirty="0" err="1"/>
              <a:t>midmid</a:t>
            </a:r>
            <a:r>
              <a:rPr lang="en-US" dirty="0"/>
              <a:t> = (mid + Right) / 2;</a:t>
            </a:r>
            <a:br>
              <a:rPr lang="en-US" dirty="0"/>
            </a:br>
            <a:r>
              <a:rPr lang="en-US" dirty="0"/>
              <a:t>        </a:t>
            </a:r>
            <a:r>
              <a:rPr lang="en-US" dirty="0" err="1" smtClean="0"/>
              <a:t>mid_value</a:t>
            </a:r>
            <a:r>
              <a:rPr lang="en-US" dirty="0" smtClean="0"/>
              <a:t> </a:t>
            </a:r>
            <a:r>
              <a:rPr lang="en-US" dirty="0"/>
              <a:t>= Calc(mid);</a:t>
            </a:r>
            <a:br>
              <a:rPr lang="en-US" dirty="0"/>
            </a:br>
            <a:r>
              <a:rPr lang="en-US" dirty="0"/>
              <a:t>        </a:t>
            </a:r>
            <a:r>
              <a:rPr lang="en-US" dirty="0" err="1" smtClean="0"/>
              <a:t>midmid_value</a:t>
            </a:r>
            <a:r>
              <a:rPr lang="en-US" dirty="0" smtClean="0"/>
              <a:t> </a:t>
            </a:r>
            <a:r>
              <a:rPr lang="en-US" dirty="0"/>
              <a:t>= Calc(</a:t>
            </a:r>
            <a:r>
              <a:rPr lang="en-US" dirty="0" err="1"/>
              <a:t>midmid</a:t>
            </a:r>
            <a:r>
              <a:rPr lang="en-US" dirty="0"/>
              <a:t>);</a:t>
            </a:r>
            <a:br>
              <a:rPr lang="en-US" dirty="0"/>
            </a:br>
            <a:r>
              <a:rPr lang="en-US" dirty="0"/>
              <a:t>        // </a:t>
            </a:r>
            <a:r>
              <a:rPr lang="zh-CN" altLang="en-US" dirty="0"/>
              <a:t>假设求解最大极值</a:t>
            </a:r>
            <a:r>
              <a:rPr lang="en-US" altLang="zh-CN" dirty="0"/>
              <a:t>.</a:t>
            </a:r>
            <a:br>
              <a:rPr lang="en-US" altLang="zh-CN" dirty="0"/>
            </a:br>
            <a:r>
              <a:rPr lang="en-US" altLang="zh-CN" dirty="0"/>
              <a:t>        </a:t>
            </a:r>
            <a:r>
              <a:rPr lang="en-US" dirty="0"/>
              <a:t>if (</a:t>
            </a:r>
            <a:r>
              <a:rPr lang="en-US" dirty="0" err="1" smtClean="0"/>
              <a:t>mid_value</a:t>
            </a:r>
            <a:r>
              <a:rPr lang="en-US" dirty="0" smtClean="0"/>
              <a:t> </a:t>
            </a:r>
            <a:r>
              <a:rPr lang="en-US" dirty="0"/>
              <a:t>&gt;= </a:t>
            </a:r>
            <a:r>
              <a:rPr lang="en-US" dirty="0" err="1" smtClean="0"/>
              <a:t>midmid_value</a:t>
            </a:r>
            <a:r>
              <a:rPr lang="en-US" dirty="0" smtClean="0"/>
              <a:t>)</a:t>
            </a:r>
          </a:p>
          <a:p>
            <a:r>
              <a:rPr lang="en-US" dirty="0"/>
              <a:t> </a:t>
            </a:r>
            <a:r>
              <a:rPr lang="en-US" dirty="0" smtClean="0"/>
              <a:t>              </a:t>
            </a:r>
            <a:r>
              <a:rPr lang="en-US" dirty="0"/>
              <a:t>Right = </a:t>
            </a:r>
            <a:r>
              <a:rPr lang="en-US" dirty="0" err="1"/>
              <a:t>midmid</a:t>
            </a:r>
            <a:r>
              <a:rPr lang="en-US" dirty="0"/>
              <a:t>;</a:t>
            </a:r>
            <a:br>
              <a:rPr lang="en-US" dirty="0"/>
            </a:br>
            <a:r>
              <a:rPr lang="en-US" dirty="0"/>
              <a:t>        else Left = mid;</a:t>
            </a:r>
            <a:br>
              <a:rPr lang="en-US" dirty="0"/>
            </a:br>
            <a:r>
              <a:rPr lang="en-US" dirty="0"/>
              <a:t>    }</a:t>
            </a:r>
            <a:br>
              <a:rPr lang="en-US" dirty="0"/>
            </a:br>
            <a:r>
              <a:rPr lang="en-US" dirty="0"/>
              <a:t>}</a:t>
            </a:r>
          </a:p>
          <a:p>
            <a:endParaRPr lang="zh-CN" altLang="en-US"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二分、三分</a:t>
            </a:r>
            <a:endParaRPr lang="zh-CN" altLang="en-US" sz="32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9640" y="1619280"/>
            <a:ext cx="7416360" cy="4690040"/>
          </a:xfrm>
        </p:spPr>
        <p:txBody>
          <a:bodyPr/>
          <a:lstStyle/>
          <a:p>
            <a:pPr marL="285750" indent="-285750">
              <a:lnSpc>
                <a:spcPts val="2400"/>
              </a:lnSpc>
              <a:spcBef>
                <a:spcPct val="0"/>
              </a:spcBef>
              <a:buFont typeface="Wingdings" panose="05000000000000000000" pitchFamily="2" charset="2"/>
              <a:buChar char="n"/>
            </a:pPr>
            <a:r>
              <a:rPr lang="zh-CN" altLang="en-US" sz="2000" dirty="0" smtClean="0"/>
              <a:t>搜索简单解释就是查找东西</a:t>
            </a:r>
            <a:endParaRPr lang="en-US" altLang="zh-CN" sz="2000" dirty="0" smtClean="0"/>
          </a:p>
          <a:p>
            <a:pPr>
              <a:lnSpc>
                <a:spcPts val="2400"/>
              </a:lnSpc>
              <a:spcBef>
                <a:spcPct val="0"/>
              </a:spcBef>
            </a:pPr>
            <a:r>
              <a:rPr lang="en-US" altLang="zh-CN" sz="2000" dirty="0"/>
              <a:t> </a:t>
            </a:r>
            <a:r>
              <a:rPr lang="en-US" altLang="zh-CN" sz="2000" dirty="0" smtClean="0"/>
              <a:t>   </a:t>
            </a:r>
            <a:r>
              <a:rPr lang="zh-CN" altLang="en-US" sz="2000" dirty="0" smtClean="0"/>
              <a:t>我们可以将其看作是</a:t>
            </a:r>
            <a:r>
              <a:rPr lang="zh-CN" altLang="en-US" sz="2000" b="1" dirty="0" smtClean="0">
                <a:solidFill>
                  <a:srgbClr val="CC0000"/>
                </a:solidFill>
              </a:rPr>
              <a:t>带优化的枚举法</a:t>
            </a:r>
            <a:r>
              <a:rPr lang="zh-CN" altLang="en-US" sz="2000" dirty="0" smtClean="0"/>
              <a:t>。</a:t>
            </a:r>
            <a:endParaRPr lang="en-US" altLang="zh-CN" sz="2000" dirty="0" smtClean="0"/>
          </a:p>
          <a:p>
            <a:pPr marL="285750" indent="-285750" eaLnBrk="1" hangingPunct="1">
              <a:lnSpc>
                <a:spcPts val="2400"/>
              </a:lnSpc>
              <a:spcBef>
                <a:spcPct val="0"/>
              </a:spcBef>
              <a:buFont typeface="Wingdings" panose="05000000000000000000" pitchFamily="2" charset="2"/>
              <a:buChar char="n"/>
            </a:pPr>
            <a:r>
              <a:rPr lang="zh-CN" altLang="en-US" sz="2000" dirty="0" smtClean="0"/>
              <a:t>常用搜索方案就两种：一种是广度优先搜索 </a:t>
            </a:r>
            <a:endParaRPr lang="en-US" altLang="zh-CN" sz="2000" dirty="0" smtClean="0"/>
          </a:p>
          <a:p>
            <a:pPr eaLnBrk="1" hangingPunct="1">
              <a:lnSpc>
                <a:spcPts val="2400"/>
              </a:lnSpc>
              <a:spcBef>
                <a:spcPct val="0"/>
              </a:spcBef>
            </a:pPr>
            <a:r>
              <a:rPr lang="en-US" altLang="zh-CN" sz="2000" dirty="0"/>
              <a:t> </a:t>
            </a:r>
            <a:r>
              <a:rPr lang="en-US" altLang="zh-CN" sz="2000" dirty="0" smtClean="0"/>
              <a:t>                                        </a:t>
            </a:r>
            <a:r>
              <a:rPr lang="zh-CN" altLang="en-US" sz="2000" dirty="0" smtClean="0"/>
              <a:t>一种是深度优先搜索</a:t>
            </a:r>
            <a:endParaRPr lang="en-US" altLang="zh-CN" sz="2000" dirty="0" smtClean="0"/>
          </a:p>
          <a:p>
            <a:pPr marL="285750" indent="-285750" eaLnBrk="1" hangingPunct="1">
              <a:lnSpc>
                <a:spcPts val="2400"/>
              </a:lnSpc>
              <a:spcBef>
                <a:spcPct val="0"/>
              </a:spcBef>
              <a:buFont typeface="Wingdings" panose="05000000000000000000" pitchFamily="2" charset="2"/>
              <a:buChar char="n"/>
            </a:pPr>
            <a:r>
              <a:rPr lang="zh-CN" altLang="en-US" sz="2000" b="1" dirty="0" smtClean="0"/>
              <a:t>广度优先搜索</a:t>
            </a:r>
            <a:r>
              <a:rPr lang="en-US" altLang="zh-CN" sz="2000" b="1" dirty="0" smtClean="0"/>
              <a:t>BFS</a:t>
            </a:r>
            <a:r>
              <a:rPr lang="zh-CN" altLang="en-US" sz="2000" dirty="0" smtClean="0"/>
              <a:t>，指从初始点开始不断向周边扩散的方式来寻找解，一旦找到解即为最优解。比如：高度近视的人走路眼镜掉了（由于高度近视摘下眼镜他立即什么都看不见，显然他立即发现眼镜掉了），他会怎么做呢，只能从自己身边开始摸索寻找眼镜，摸完一圈发现没有摸到，他会再找范围更大的一圈去摸索，直到找到</a:t>
            </a:r>
            <a:endParaRPr lang="en-US" altLang="zh-CN" sz="2000" dirty="0" smtClean="0"/>
          </a:p>
          <a:p>
            <a:pPr marL="285750" indent="-285750" eaLnBrk="1" hangingPunct="1">
              <a:lnSpc>
                <a:spcPts val="2400"/>
              </a:lnSpc>
              <a:spcBef>
                <a:spcPct val="0"/>
              </a:spcBef>
              <a:buFont typeface="Wingdings" panose="05000000000000000000" pitchFamily="2" charset="2"/>
              <a:buChar char="n"/>
            </a:pPr>
            <a:r>
              <a:rPr lang="zh-CN" altLang="en-US" sz="2000" b="1" dirty="0" smtClean="0"/>
              <a:t>深度优先搜索</a:t>
            </a:r>
            <a:r>
              <a:rPr lang="en-US" altLang="zh-CN" sz="2000" b="1" dirty="0" smtClean="0"/>
              <a:t>DFS</a:t>
            </a:r>
            <a:r>
              <a:rPr lang="zh-CN" altLang="en-US" sz="2000" dirty="0" smtClean="0"/>
              <a:t>，指从初始点开始不断深入的方式来寻找解，找到的每一个可行解进行比较。比如：人在一个迷宫分叉口，面前有若干条路，只有一条是通向出口，那么这个人只能是先试第一条路，若第一条路走不通，退到分叉口，走第二条路</a:t>
            </a:r>
            <a:r>
              <a:rPr lang="en-US" altLang="zh-CN" sz="2000" dirty="0" smtClean="0"/>
              <a:t>……</a:t>
            </a:r>
            <a:r>
              <a:rPr lang="zh-CN" altLang="en-US" sz="2000" dirty="0" smtClean="0"/>
              <a:t>，直到找到出口</a:t>
            </a:r>
            <a:endParaRPr lang="zh-CN" altLang="en-US" sz="2000"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暴力搜索</a:t>
            </a:r>
            <a:endParaRPr lang="zh-CN" altLang="en-US" sz="4800" b="1" dirty="0">
              <a:solidFill>
                <a:srgbClr val="9900FF"/>
              </a:solidFill>
              <a:latin typeface="+mn-ea"/>
              <a:ea typeface="+mn-ea"/>
            </a:endParaRPr>
          </a:p>
        </p:txBody>
      </p:sp>
    </p:spTree>
    <p:extLst>
      <p:ext uri="{BB962C8B-B14F-4D97-AF65-F5344CB8AC3E}">
        <p14:creationId xmlns:p14="http://schemas.microsoft.com/office/powerpoint/2010/main" val="428584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—BFS</a:t>
            </a:r>
            <a:endParaRPr lang="zh-CN" altLang="en-US" sz="3200" b="1" dirty="0">
              <a:solidFill>
                <a:srgbClr val="9900FF"/>
              </a:solidFill>
              <a:latin typeface="+mn-ea"/>
              <a:ea typeface="+mn-ea"/>
            </a:endParaRPr>
          </a:p>
        </p:txBody>
      </p:sp>
      <p:sp>
        <p:nvSpPr>
          <p:cNvPr id="5" name="Rectangle 3"/>
          <p:cNvSpPr txBox="1">
            <a:spLocks noChangeArrowheads="1"/>
          </p:cNvSpPr>
          <p:nvPr/>
        </p:nvSpPr>
        <p:spPr>
          <a:xfrm>
            <a:off x="1043608" y="1844824"/>
            <a:ext cx="8100392" cy="4525963"/>
          </a:xfrm>
          <a:prstGeom prst="rect">
            <a:avLst/>
          </a:prstGeom>
        </p:spPr>
        <p:txBody>
          <a:bodyPr/>
          <a:lstStyle/>
          <a:p>
            <a:pPr>
              <a:buFont typeface="Wingdings" pitchFamily="2" charset="2"/>
              <a:buNone/>
            </a:pPr>
            <a:r>
              <a:rPr lang="zh-CN" altLang="en-US" sz="2800" kern="0" dirty="0" smtClean="0">
                <a:solidFill>
                  <a:srgbClr val="002060"/>
                </a:solidFill>
                <a:ea typeface="宋体" pitchFamily="2" charset="-122"/>
              </a:rPr>
              <a:t>例：迷宫问题</a:t>
            </a:r>
          </a:p>
          <a:p>
            <a:pPr>
              <a:buFont typeface="Wingdings" pitchFamily="2" charset="2"/>
              <a:buNone/>
            </a:pPr>
            <a:r>
              <a:rPr lang="en-US" altLang="zh-CN" sz="2800" kern="0" dirty="0" smtClean="0">
                <a:solidFill>
                  <a:srgbClr val="002060"/>
                </a:solidFill>
                <a:ea typeface="宋体" pitchFamily="2" charset="-122"/>
              </a:rPr>
              <a:t>6 8                       6 </a:t>
            </a:r>
            <a:r>
              <a:rPr lang="zh-CN" altLang="en-US" sz="2800" kern="0" dirty="0" smtClean="0">
                <a:solidFill>
                  <a:srgbClr val="002060"/>
                </a:solidFill>
                <a:ea typeface="宋体" pitchFamily="2" charset="-122"/>
              </a:rPr>
              <a:t>行 </a:t>
            </a:r>
            <a:r>
              <a:rPr lang="en-US" altLang="zh-CN" sz="2800" kern="0" dirty="0" smtClean="0">
                <a:solidFill>
                  <a:srgbClr val="002060"/>
                </a:solidFill>
                <a:ea typeface="宋体" pitchFamily="2" charset="-122"/>
              </a:rPr>
              <a:t>8 </a:t>
            </a:r>
            <a:r>
              <a:rPr lang="zh-CN" altLang="en-US" sz="2800" kern="0" dirty="0" smtClean="0">
                <a:solidFill>
                  <a:srgbClr val="002060"/>
                </a:solidFill>
                <a:ea typeface="宋体" pitchFamily="2" charset="-122"/>
              </a:rPr>
              <a:t>列</a:t>
            </a:r>
          </a:p>
          <a:p>
            <a:pPr>
              <a:buFont typeface="Wingdings" pitchFamily="2" charset="2"/>
              <a:buNone/>
            </a:pPr>
            <a:r>
              <a:rPr lang="en-US" altLang="zh-CN" sz="2800" kern="0" dirty="0" smtClean="0">
                <a:solidFill>
                  <a:srgbClr val="002060"/>
                </a:solidFill>
                <a:ea typeface="宋体" pitchFamily="2" charset="-122"/>
              </a:rPr>
              <a:t>########            </a:t>
            </a:r>
            <a:r>
              <a:rPr lang="zh-CN" altLang="en-US" sz="2800" kern="0" dirty="0" smtClean="0">
                <a:solidFill>
                  <a:srgbClr val="002060"/>
                </a:solidFill>
                <a:ea typeface="宋体" pitchFamily="2" charset="-122"/>
              </a:rPr>
              <a:t>存储方式</a:t>
            </a:r>
            <a:r>
              <a:rPr lang="en-US" altLang="zh-CN" kern="0" dirty="0" smtClean="0">
                <a:solidFill>
                  <a:srgbClr val="002060"/>
                </a:solidFill>
                <a:ea typeface="宋体" pitchFamily="2" charset="-122"/>
              </a:rPr>
              <a:t>(#</a:t>
            </a:r>
            <a:r>
              <a:rPr lang="zh-CN" altLang="en-US" kern="0" dirty="0" smtClean="0">
                <a:solidFill>
                  <a:srgbClr val="002060"/>
                </a:solidFill>
                <a:ea typeface="宋体" pitchFamily="2" charset="-122"/>
              </a:rPr>
              <a:t>表墙</a:t>
            </a:r>
            <a:r>
              <a:rPr lang="en-US" altLang="zh-CN" kern="0" dirty="0" smtClean="0">
                <a:solidFill>
                  <a:srgbClr val="002060"/>
                </a:solidFill>
                <a:ea typeface="宋体" pitchFamily="2" charset="-122"/>
              </a:rPr>
              <a:t>,S</a:t>
            </a:r>
            <a:r>
              <a:rPr lang="zh-CN" altLang="en-US" kern="0" dirty="0" smtClean="0">
                <a:solidFill>
                  <a:srgbClr val="002060"/>
                </a:solidFill>
                <a:ea typeface="宋体" pitchFamily="2" charset="-122"/>
              </a:rPr>
              <a:t>表人初始位置</a:t>
            </a:r>
            <a:r>
              <a:rPr lang="en-US" altLang="zh-CN" kern="0" dirty="0" smtClean="0">
                <a:solidFill>
                  <a:srgbClr val="002060"/>
                </a:solidFill>
                <a:ea typeface="宋体" pitchFamily="2" charset="-122"/>
              </a:rPr>
              <a:t>,T</a:t>
            </a:r>
            <a:r>
              <a:rPr lang="zh-CN" altLang="en-US" kern="0" dirty="0" smtClean="0">
                <a:solidFill>
                  <a:srgbClr val="002060"/>
                </a:solidFill>
                <a:ea typeface="宋体" pitchFamily="2" charset="-122"/>
              </a:rPr>
              <a:t>表出口</a:t>
            </a:r>
            <a:r>
              <a:rPr lang="en-US" altLang="zh-CN" kern="0" dirty="0" smtClean="0">
                <a:solidFill>
                  <a:srgbClr val="002060"/>
                </a:solidFill>
                <a:ea typeface="宋体" pitchFamily="2" charset="-122"/>
              </a:rPr>
              <a:t>)</a:t>
            </a:r>
          </a:p>
          <a:p>
            <a:pPr>
              <a:buFont typeface="Wingdings" pitchFamily="2" charset="2"/>
              <a:buNone/>
            </a:pPr>
            <a:r>
              <a:rPr lang="en-US" altLang="zh-CN" sz="2800" kern="0" dirty="0" smtClean="0">
                <a:solidFill>
                  <a:srgbClr val="002060"/>
                </a:solidFill>
                <a:ea typeface="宋体" pitchFamily="2" charset="-122"/>
              </a:rPr>
              <a:t># .## . . .T            </a:t>
            </a:r>
            <a:r>
              <a:rPr lang="zh-CN" altLang="en-US" sz="2800" kern="0" dirty="0" smtClean="0">
                <a:solidFill>
                  <a:srgbClr val="002060"/>
                </a:solidFill>
                <a:ea typeface="宋体" pitchFamily="2" charset="-122"/>
              </a:rPr>
              <a:t>求到出口的最短路径</a:t>
            </a:r>
            <a:r>
              <a:rPr lang="en-US" altLang="zh-CN" sz="2800" kern="0" dirty="0" smtClean="0">
                <a:solidFill>
                  <a:srgbClr val="002060"/>
                </a:solidFill>
                <a:ea typeface="宋体" pitchFamily="2" charset="-122"/>
              </a:rPr>
              <a:t>?</a:t>
            </a:r>
            <a:endParaRPr lang="zh-CN" altLang="en-US" sz="2800" kern="0" dirty="0" smtClean="0">
              <a:solidFill>
                <a:srgbClr val="002060"/>
              </a:solidFill>
              <a:ea typeface="宋体" pitchFamily="2" charset="-122"/>
            </a:endParaRPr>
          </a:p>
          <a:p>
            <a:pPr>
              <a:buFont typeface="Wingdings" pitchFamily="2" charset="2"/>
              <a:buNone/>
            </a:pPr>
            <a:r>
              <a:rPr lang="en-US" altLang="zh-CN" sz="2800" kern="0" dirty="0" smtClean="0">
                <a:solidFill>
                  <a:srgbClr val="002060"/>
                </a:solidFill>
                <a:ea typeface="宋体" pitchFamily="2" charset="-122"/>
              </a:rPr>
              <a:t># . .# .###</a:t>
            </a:r>
          </a:p>
          <a:p>
            <a:pPr>
              <a:buFont typeface="Wingdings" pitchFamily="2" charset="2"/>
              <a:buNone/>
            </a:pPr>
            <a:r>
              <a:rPr lang="en-US" altLang="zh-CN" sz="2800" kern="0" dirty="0" smtClean="0">
                <a:solidFill>
                  <a:srgbClr val="002060"/>
                </a:solidFill>
                <a:ea typeface="宋体" pitchFamily="2" charset="-122"/>
              </a:rPr>
              <a:t># . .# . . .#                 </a:t>
            </a:r>
            <a:endParaRPr lang="zh-CN" altLang="en-US" sz="2800" kern="0" dirty="0" smtClean="0">
              <a:solidFill>
                <a:srgbClr val="002060"/>
              </a:solidFill>
              <a:ea typeface="宋体" pitchFamily="2" charset="-122"/>
            </a:endParaRPr>
          </a:p>
          <a:p>
            <a:pPr>
              <a:buFont typeface="Wingdings" pitchFamily="2" charset="2"/>
              <a:buNone/>
            </a:pPr>
            <a:r>
              <a:rPr lang="en-US" altLang="zh-CN" sz="2800" kern="0" dirty="0" smtClean="0">
                <a:solidFill>
                  <a:srgbClr val="002060"/>
                </a:solidFill>
                <a:ea typeface="宋体" pitchFamily="2" charset="-122"/>
              </a:rPr>
              <a:t># . . . . . .#             </a:t>
            </a:r>
            <a:r>
              <a:rPr lang="zh-CN" altLang="en-US" sz="2800" kern="0" dirty="0" smtClean="0">
                <a:solidFill>
                  <a:srgbClr val="002060"/>
                </a:solidFill>
                <a:ea typeface="宋体" pitchFamily="2" charset="-122"/>
              </a:rPr>
              <a:t>沿着一面墙走一定能到出</a:t>
            </a:r>
          </a:p>
          <a:p>
            <a:pPr>
              <a:buFont typeface="Wingdings" pitchFamily="2" charset="2"/>
              <a:buNone/>
            </a:pPr>
            <a:r>
              <a:rPr lang="en-US" altLang="zh-CN" sz="2800" kern="0" dirty="0" smtClean="0">
                <a:solidFill>
                  <a:srgbClr val="002060"/>
                </a:solidFill>
                <a:ea typeface="宋体" pitchFamily="2" charset="-122"/>
              </a:rPr>
              <a:t>#S######            </a:t>
            </a:r>
            <a:r>
              <a:rPr lang="zh-CN" altLang="en-US" sz="2800" kern="0" dirty="0" smtClean="0">
                <a:solidFill>
                  <a:srgbClr val="002060"/>
                </a:solidFill>
                <a:ea typeface="宋体" pitchFamily="2" charset="-122"/>
              </a:rPr>
              <a:t>如果要得到最短的路径？ </a:t>
            </a:r>
          </a:p>
          <a:p>
            <a:pPr>
              <a:buFont typeface="Wingdings" pitchFamily="2" charset="2"/>
              <a:buNone/>
            </a:pPr>
            <a:endParaRPr lang="zh-CN" altLang="en-US" sz="2800" kern="0" dirty="0" smtClean="0">
              <a:solidFill>
                <a:srgbClr val="002060"/>
              </a:solidFill>
              <a:ea typeface="宋体" pitchFamily="2" charset="-122"/>
            </a:endParaRPr>
          </a:p>
        </p:txBody>
      </p:sp>
    </p:spTree>
    <p:extLst>
      <p:ext uri="{BB962C8B-B14F-4D97-AF65-F5344CB8AC3E}">
        <p14:creationId xmlns:p14="http://schemas.microsoft.com/office/powerpoint/2010/main" val="3740186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899592" y="3018486"/>
            <a:ext cx="1944216" cy="2673816"/>
          </a:xfrm>
        </p:spPr>
        <p:txBody>
          <a:bodyPr/>
          <a:lstStyle/>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1</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#S######</a:t>
            </a:r>
          </a:p>
          <a:p>
            <a:pPr>
              <a:buFont typeface="Wingdings" pitchFamily="2" charset="2"/>
              <a:buNone/>
            </a:pP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—BFS</a:t>
            </a:r>
            <a:endParaRPr lang="zh-CN" altLang="en-US" sz="3200" b="1" dirty="0">
              <a:solidFill>
                <a:srgbClr val="9900FF"/>
              </a:solidFill>
              <a:latin typeface="+mn-ea"/>
              <a:ea typeface="+mn-ea"/>
            </a:endParaRPr>
          </a:p>
        </p:txBody>
      </p:sp>
      <p:sp>
        <p:nvSpPr>
          <p:cNvPr id="5" name="TextBox 4"/>
          <p:cNvSpPr txBox="1"/>
          <p:nvPr/>
        </p:nvSpPr>
        <p:spPr>
          <a:xfrm>
            <a:off x="899592" y="1772816"/>
            <a:ext cx="5184576" cy="830997"/>
          </a:xfrm>
          <a:prstGeom prst="rect">
            <a:avLst/>
          </a:prstGeom>
          <a:noFill/>
        </p:spPr>
        <p:txBody>
          <a:bodyPr wrap="square" rtlCol="0">
            <a:spAutoFit/>
          </a:bodyPr>
          <a:lstStyle/>
          <a:p>
            <a:r>
              <a:rPr lang="zh-CN" altLang="en-US" sz="2400" dirty="0" smtClean="0">
                <a:solidFill>
                  <a:srgbClr val="002060"/>
                </a:solidFill>
              </a:rPr>
              <a:t>分析：按照盲人摸眼镜的方案，从</a:t>
            </a:r>
            <a:r>
              <a:rPr lang="zh-CN" altLang="en-US" sz="2400" dirty="0">
                <a:solidFill>
                  <a:srgbClr val="002060"/>
                </a:solidFill>
              </a:rPr>
              <a:t>最</a:t>
            </a:r>
            <a:r>
              <a:rPr lang="zh-CN" altLang="en-US" sz="2400" dirty="0" smtClean="0">
                <a:solidFill>
                  <a:srgbClr val="002060"/>
                </a:solidFill>
              </a:rPr>
              <a:t>靠近</a:t>
            </a:r>
            <a:r>
              <a:rPr lang="en-US" altLang="zh-CN" sz="2400" dirty="0" smtClean="0">
                <a:solidFill>
                  <a:srgbClr val="002060"/>
                </a:solidFill>
              </a:rPr>
              <a:t>S</a:t>
            </a:r>
            <a:r>
              <a:rPr lang="zh-CN" altLang="en-US" sz="2400" dirty="0" smtClean="0">
                <a:solidFill>
                  <a:srgbClr val="002060"/>
                </a:solidFill>
              </a:rPr>
              <a:t>处的点去找</a:t>
            </a:r>
            <a:r>
              <a:rPr lang="en-US" altLang="zh-CN" sz="2400" dirty="0" smtClean="0">
                <a:solidFill>
                  <a:srgbClr val="002060"/>
                </a:solidFill>
              </a:rPr>
              <a:t>T</a:t>
            </a:r>
            <a:r>
              <a:rPr lang="zh-CN" altLang="en-US" sz="2400" dirty="0" smtClean="0">
                <a:solidFill>
                  <a:srgbClr val="002060"/>
                </a:solidFill>
              </a:rPr>
              <a:t>，然后次靠近</a:t>
            </a:r>
            <a:r>
              <a:rPr lang="en-US" altLang="zh-CN" sz="2400" dirty="0" smtClean="0">
                <a:solidFill>
                  <a:srgbClr val="002060"/>
                </a:solidFill>
              </a:rPr>
              <a:t>……</a:t>
            </a:r>
            <a:endParaRPr lang="zh-CN" altLang="en-US" sz="2400" dirty="0">
              <a:solidFill>
                <a:srgbClr val="002060"/>
              </a:solidFill>
            </a:endParaRPr>
          </a:p>
        </p:txBody>
      </p:sp>
      <p:sp>
        <p:nvSpPr>
          <p:cNvPr id="6" name="副标题 2"/>
          <p:cNvSpPr txBox="1">
            <a:spLocks/>
          </p:cNvSpPr>
          <p:nvPr/>
        </p:nvSpPr>
        <p:spPr>
          <a:xfrm>
            <a:off x="2836349" y="3008966"/>
            <a:ext cx="1944216" cy="2673816"/>
          </a:xfrm>
          <a:prstGeom prst="rect">
            <a:avLst/>
          </a:prstGeom>
        </p:spPr>
        <p:txBody>
          <a:bodyPr lIns="0" tIns="0" rIns="0" bIns="0" anchor="ctr"/>
          <a:lstStyle/>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2</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12</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#S######</a:t>
            </a:r>
          </a:p>
          <a:p>
            <a:pPr>
              <a:buFont typeface="Wingdings" pitchFamily="2" charset="2"/>
              <a:buNone/>
            </a:pP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p:txBody>
      </p:sp>
      <p:sp>
        <p:nvSpPr>
          <p:cNvPr id="7" name="副标题 2"/>
          <p:cNvSpPr txBox="1">
            <a:spLocks/>
          </p:cNvSpPr>
          <p:nvPr/>
        </p:nvSpPr>
        <p:spPr>
          <a:xfrm>
            <a:off x="4780565" y="3008966"/>
            <a:ext cx="1944216" cy="2673816"/>
          </a:xfrm>
          <a:prstGeom prst="rect">
            <a:avLst/>
          </a:prstGeom>
        </p:spPr>
        <p:txBody>
          <a:bodyPr lIns="0" tIns="0" rIns="0" bIns="0" anchor="ctr"/>
          <a:lstStyle/>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3</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2</a:t>
            </a:r>
            <a:r>
              <a:rPr lang="en-US" altLang="zh-CN" sz="2800" kern="0" dirty="0">
                <a:solidFill>
                  <a:srgbClr val="FF0000"/>
                </a:solidFill>
                <a:latin typeface="Courier New" panose="02070309020205020404" pitchFamily="49" charset="0"/>
                <a:ea typeface="宋体" pitchFamily="2" charset="-122"/>
                <a:cs typeface="Courier New" panose="02070309020205020404" pitchFamily="49" charset="0"/>
              </a:rPr>
              <a:t>3</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12</a:t>
            </a:r>
            <a:r>
              <a:rPr lang="en-US" altLang="zh-CN" sz="2800" kern="0" dirty="0">
                <a:solidFill>
                  <a:srgbClr val="FF0000"/>
                </a:solidFill>
                <a:latin typeface="Courier New" panose="02070309020205020404" pitchFamily="49" charset="0"/>
                <a:ea typeface="宋体" pitchFamily="2" charset="-122"/>
                <a:cs typeface="Courier New" panose="02070309020205020404" pitchFamily="49" charset="0"/>
              </a:rPr>
              <a:t>3</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#S######</a:t>
            </a:r>
          </a:p>
          <a:p>
            <a:pPr>
              <a:buFont typeface="Wingdings" pitchFamily="2" charset="2"/>
              <a:buNone/>
            </a:pP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p:txBody>
      </p:sp>
      <p:sp>
        <p:nvSpPr>
          <p:cNvPr id="8" name="TextBox 7"/>
          <p:cNvSpPr txBox="1"/>
          <p:nvPr/>
        </p:nvSpPr>
        <p:spPr>
          <a:xfrm>
            <a:off x="6508757" y="3749085"/>
            <a:ext cx="1008112" cy="584775"/>
          </a:xfrm>
          <a:prstGeom prst="rect">
            <a:avLst/>
          </a:prstGeom>
          <a:noFill/>
        </p:spPr>
        <p:txBody>
          <a:bodyPr wrap="square" rtlCol="0">
            <a:spAutoFit/>
          </a:bodyPr>
          <a:lstStyle/>
          <a:p>
            <a:r>
              <a:rPr lang="en-US" altLang="zh-CN" sz="3200" b="1" dirty="0" smtClean="0"/>
              <a:t>…</a:t>
            </a:r>
            <a:endParaRPr lang="zh-CN" altLang="en-US" sz="3200" b="1" dirty="0"/>
          </a:p>
        </p:txBody>
      </p:sp>
      <p:sp>
        <p:nvSpPr>
          <p:cNvPr id="9" name="副标题 2"/>
          <p:cNvSpPr txBox="1">
            <a:spLocks/>
          </p:cNvSpPr>
          <p:nvPr/>
        </p:nvSpPr>
        <p:spPr>
          <a:xfrm>
            <a:off x="7111247" y="2996952"/>
            <a:ext cx="1944216" cy="2673816"/>
          </a:xfrm>
          <a:prstGeom prst="rect">
            <a:avLst/>
          </a:prstGeom>
        </p:spPr>
        <p:txBody>
          <a:bodyPr lIns="0" tIns="0" rIns="0" bIns="0" anchor="ctr"/>
          <a:lstStyle/>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4</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789</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34</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6</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23</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567</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r>
              <a:rPr lang="en-US" altLang="zh-CN" sz="2800" kern="0" dirty="0" smtClean="0">
                <a:solidFill>
                  <a:srgbClr val="FF0000"/>
                </a:solidFill>
                <a:latin typeface="Courier New" panose="02070309020205020404" pitchFamily="49" charset="0"/>
                <a:ea typeface="宋体" pitchFamily="2" charset="-122"/>
                <a:cs typeface="Courier New" panose="02070309020205020404" pitchFamily="49" charset="0"/>
              </a:rPr>
              <a:t>12345</a:t>
            </a:r>
            <a:r>
              <a:rPr lang="en-US" altLang="zh-CN" sz="2800" kern="0" dirty="0">
                <a:solidFill>
                  <a:srgbClr val="FF0000"/>
                </a:solidFill>
                <a:latin typeface="Courier New" panose="02070309020205020404" pitchFamily="49" charset="0"/>
                <a:ea typeface="宋体" pitchFamily="2" charset="-122"/>
                <a:cs typeface="Courier New" panose="02070309020205020404" pitchFamily="49" charset="0"/>
              </a:rPr>
              <a:t>6</a:t>
            </a: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a:t>
            </a:r>
          </a:p>
          <a:p>
            <a:pPr>
              <a:buFont typeface="Wingdings" pitchFamily="2" charset="2"/>
              <a:buNone/>
            </a:pPr>
            <a:r>
              <a:rPr lang="en-US" altLang="zh-CN" sz="2800" kern="0" dirty="0" smtClean="0">
                <a:solidFill>
                  <a:srgbClr val="002060"/>
                </a:solidFill>
                <a:latin typeface="Courier New" panose="02070309020205020404" pitchFamily="49" charset="0"/>
                <a:ea typeface="宋体" pitchFamily="2" charset="-122"/>
                <a:cs typeface="Courier New" panose="02070309020205020404" pitchFamily="49" charset="0"/>
              </a:rPr>
              <a:t>#S######</a:t>
            </a:r>
          </a:p>
          <a:p>
            <a:pPr>
              <a:buFont typeface="Wingdings" pitchFamily="2" charset="2"/>
              <a:buNone/>
            </a:pPr>
            <a:endParaRPr lang="zh-CN" altLang="en-US" sz="2800" kern="0" dirty="0" smtClean="0">
              <a:solidFill>
                <a:srgbClr val="002060"/>
              </a:solidFill>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val="226465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71538" y="1571612"/>
            <a:ext cx="7848600" cy="5214950"/>
          </a:xfrm>
          <a:prstGeom prst="rect">
            <a:avLst/>
          </a:prstGeom>
        </p:spPr>
        <p:txBody>
          <a:bodyPr/>
          <a:lstStyle/>
          <a:p>
            <a:pPr marL="0" marR="0" lvl="0" indent="0" defTabSz="914400" eaLnBrk="1" fontAlgn="auto" latinLnBrk="0" hangingPunct="1">
              <a:lnSpc>
                <a:spcPct val="90000"/>
              </a:lnSpc>
              <a:spcBef>
                <a:spcPct val="0"/>
              </a:spcBef>
              <a:spcAft>
                <a:spcPts val="0"/>
              </a:spcAft>
              <a:buClrTx/>
              <a:buSzTx/>
              <a:buFontTx/>
              <a:buNone/>
              <a:tabLst/>
              <a:defRPr/>
            </a:pPr>
            <a:r>
              <a:rPr lang="en-US" altLang="zh-CN" sz="2400" kern="0" dirty="0" smtClean="0">
                <a:solidFill>
                  <a:srgbClr val="002060"/>
                </a:solidFill>
                <a:latin typeface="Arial" charset="0"/>
                <a:ea typeface="楷体_GB2312" pitchFamily="49" charset="-122"/>
              </a:rPr>
              <a:t>B</a:t>
            </a:r>
            <a:r>
              <a:rPr kumimoji="0" lang="en-US" altLang="zh-CN" sz="2400" b="0" i="0" u="none" strike="noStrike" kern="0" cap="none" spc="0" normalizeH="0" baseline="0" noProof="0" dirty="0" smtClean="0">
                <a:ln>
                  <a:noFill/>
                </a:ln>
                <a:solidFill>
                  <a:srgbClr val="002060"/>
                </a:solidFill>
                <a:effectLst/>
                <a:uLnTx/>
                <a:uFillTx/>
                <a:latin typeface="Arial" charset="0"/>
                <a:ea typeface="楷体_GB2312" pitchFamily="49" charset="-122"/>
              </a:rPr>
              <a:t>FS</a:t>
            </a:r>
            <a:r>
              <a:rPr kumimoji="0" lang="zh-CN" altLang="en-US" sz="2400" b="0" i="0" u="none" strike="noStrike" kern="0" cap="none" spc="0" normalizeH="0" baseline="0" noProof="0" dirty="0" smtClean="0">
                <a:ln>
                  <a:noFill/>
                </a:ln>
                <a:solidFill>
                  <a:srgbClr val="002060"/>
                </a:solidFill>
                <a:effectLst/>
                <a:uLnTx/>
                <a:uFillTx/>
                <a:latin typeface="Arial" charset="0"/>
                <a:ea typeface="楷体_GB2312" pitchFamily="49" charset="-122"/>
              </a:rPr>
              <a:t>代码框架</a:t>
            </a:r>
            <a:endParaRPr kumimoji="0" lang="en-US" altLang="zh-CN" sz="2400" b="0" i="0" u="none" strike="noStrike" kern="0" cap="none" spc="0" normalizeH="0" baseline="0" noProof="0" dirty="0" smtClean="0">
              <a:ln>
                <a:noFill/>
              </a:ln>
              <a:solidFill>
                <a:srgbClr val="002060"/>
              </a:solidFill>
              <a:effectLst/>
              <a:uLnTx/>
              <a:uFillTx/>
              <a:latin typeface="Arial" charset="0"/>
              <a:ea typeface="楷体_GB2312" pitchFamily="49" charset="-122"/>
            </a:endParaRPr>
          </a:p>
          <a:p>
            <a:pPr lvl="0">
              <a:lnSpc>
                <a:spcPct val="90000"/>
              </a:lnSpc>
              <a:spcBef>
                <a:spcPct val="0"/>
              </a:spcBef>
            </a:pPr>
            <a:r>
              <a:rPr lang="en-US" sz="2000" dirty="0" smtClean="0">
                <a:solidFill>
                  <a:srgbClr val="002060"/>
                </a:solidFill>
              </a:rPr>
              <a:t>void BFS(</a:t>
            </a:r>
            <a:r>
              <a:rPr lang="en-US" sz="2000" dirty="0" err="1" smtClean="0">
                <a:solidFill>
                  <a:srgbClr val="002060"/>
                </a:solidFill>
              </a:rPr>
              <a:t>VLink</a:t>
            </a:r>
            <a:r>
              <a:rPr lang="en-US" sz="2000" dirty="0" smtClean="0">
                <a:solidFill>
                  <a:srgbClr val="002060"/>
                </a:solidFill>
              </a:rPr>
              <a:t> G[], </a:t>
            </a:r>
            <a:r>
              <a:rPr lang="en-US" sz="2000" dirty="0" err="1" smtClean="0">
                <a:solidFill>
                  <a:srgbClr val="002060"/>
                </a:solidFill>
              </a:rPr>
              <a:t>int</a:t>
            </a:r>
            <a:r>
              <a:rPr lang="en-US" sz="2000" dirty="0" smtClean="0">
                <a:solidFill>
                  <a:srgbClr val="002060"/>
                </a:solidFill>
              </a:rPr>
              <a:t> u) </a:t>
            </a:r>
          </a:p>
          <a:p>
            <a:pPr lvl="0">
              <a:lnSpc>
                <a:spcPct val="90000"/>
              </a:lnSpc>
              <a:spcBef>
                <a:spcPct val="0"/>
              </a:spcBef>
            </a:pPr>
            <a:r>
              <a:rPr lang="en-US" sz="2000" dirty="0" smtClean="0">
                <a:solidFill>
                  <a:srgbClr val="002060"/>
                </a:solidFill>
              </a:rPr>
              <a:t>{</a:t>
            </a:r>
          </a:p>
          <a:p>
            <a:pPr lvl="0">
              <a:lnSpc>
                <a:spcPct val="90000"/>
              </a:lnSpc>
              <a:spcBef>
                <a:spcPct val="0"/>
              </a:spcBef>
            </a:pPr>
            <a:r>
              <a:rPr lang="en-US" sz="2000" dirty="0" smtClean="0">
                <a:solidFill>
                  <a:srgbClr val="002060"/>
                </a:solidFill>
              </a:rPr>
              <a:t>  VISIT(u);                    //</a:t>
            </a:r>
            <a:r>
              <a:rPr lang="zh-CN" altLang="en-US" sz="2000" dirty="0" smtClean="0">
                <a:solidFill>
                  <a:srgbClr val="002060"/>
                </a:solidFill>
              </a:rPr>
              <a:t>访问初始点</a:t>
            </a:r>
            <a:r>
              <a:rPr lang="en-US" altLang="zh-CN" sz="2000" dirty="0" smtClean="0">
                <a:solidFill>
                  <a:srgbClr val="002060"/>
                </a:solidFill>
              </a:rPr>
              <a:t>u</a:t>
            </a:r>
            <a:endParaRPr lang="en-US" sz="2000" dirty="0" smtClean="0">
              <a:solidFill>
                <a:srgbClr val="002060"/>
              </a:solidFill>
            </a:endParaRPr>
          </a:p>
          <a:p>
            <a:pPr lvl="0">
              <a:lnSpc>
                <a:spcPct val="90000"/>
              </a:lnSpc>
              <a:spcBef>
                <a:spcPct val="0"/>
              </a:spcBef>
            </a:pPr>
            <a:r>
              <a:rPr lang="en-US" sz="2000" dirty="0" smtClean="0">
                <a:solidFill>
                  <a:srgbClr val="002060"/>
                </a:solidFill>
              </a:rPr>
              <a:t>  visited[u] = 1;             //</a:t>
            </a:r>
            <a:r>
              <a:rPr lang="zh-CN" altLang="en-US" sz="2000" dirty="0" smtClean="0">
                <a:solidFill>
                  <a:srgbClr val="002060"/>
                </a:solidFill>
              </a:rPr>
              <a:t>初始点标记为访问过</a:t>
            </a:r>
            <a:r>
              <a:rPr lang="en-US" altLang="zh-CN" sz="2000" dirty="0" smtClean="0">
                <a:solidFill>
                  <a:srgbClr val="002060"/>
                </a:solidFill>
              </a:rPr>
              <a:t>1</a:t>
            </a:r>
          </a:p>
          <a:p>
            <a:pPr lvl="0">
              <a:lnSpc>
                <a:spcPct val="90000"/>
              </a:lnSpc>
              <a:spcBef>
                <a:spcPct val="0"/>
              </a:spcBef>
            </a:pPr>
            <a:r>
              <a:rPr lang="en-US" altLang="zh-CN" sz="2000" dirty="0" smtClean="0">
                <a:solidFill>
                  <a:srgbClr val="002060"/>
                </a:solidFill>
              </a:rPr>
              <a:t>  </a:t>
            </a:r>
            <a:r>
              <a:rPr lang="en-US" sz="2000" dirty="0" smtClean="0">
                <a:solidFill>
                  <a:srgbClr val="002060"/>
                </a:solidFill>
              </a:rPr>
              <a:t>ADD (</a:t>
            </a:r>
            <a:r>
              <a:rPr lang="en-US" sz="2000" dirty="0" err="1" smtClean="0">
                <a:solidFill>
                  <a:srgbClr val="002060"/>
                </a:solidFill>
              </a:rPr>
              <a:t>Q,</a:t>
            </a:r>
            <a:r>
              <a:rPr lang="en-US" altLang="zh-CN" sz="2000" dirty="0" err="1" smtClean="0">
                <a:solidFill>
                  <a:srgbClr val="002060"/>
                </a:solidFill>
              </a:rPr>
              <a:t>u</a:t>
            </a:r>
            <a:r>
              <a:rPr lang="en-US" sz="2000" dirty="0" smtClean="0">
                <a:solidFill>
                  <a:srgbClr val="002060"/>
                </a:solidFill>
              </a:rPr>
              <a:t>);                 //</a:t>
            </a:r>
            <a:r>
              <a:rPr lang="zh-CN" altLang="en-US" sz="2000" dirty="0" smtClean="0">
                <a:solidFill>
                  <a:srgbClr val="002060"/>
                </a:solidFill>
              </a:rPr>
              <a:t>初始点加入队列</a:t>
            </a:r>
            <a:endParaRPr lang="en-US" sz="2000" dirty="0" smtClean="0">
              <a:solidFill>
                <a:srgbClr val="002060"/>
              </a:solidFill>
            </a:endParaRPr>
          </a:p>
          <a:p>
            <a:pPr lvl="0">
              <a:lnSpc>
                <a:spcPct val="90000"/>
              </a:lnSpc>
              <a:spcBef>
                <a:spcPct val="0"/>
              </a:spcBef>
            </a:pPr>
            <a:r>
              <a:rPr lang="en-US" sz="2000" dirty="0" smtClean="0">
                <a:solidFill>
                  <a:srgbClr val="002060"/>
                </a:solidFill>
              </a:rPr>
              <a:t>  while(!EMPTY (Q))</a:t>
            </a:r>
          </a:p>
          <a:p>
            <a:pPr lvl="0">
              <a:lnSpc>
                <a:spcPct val="90000"/>
              </a:lnSpc>
              <a:spcBef>
                <a:spcPct val="0"/>
              </a:spcBef>
            </a:pPr>
            <a:r>
              <a:rPr lang="en-US" sz="2000" dirty="0" smtClean="0">
                <a:solidFill>
                  <a:srgbClr val="002060"/>
                </a:solidFill>
              </a:rPr>
              <a:t>  { </a:t>
            </a:r>
          </a:p>
          <a:p>
            <a:pPr lvl="0">
              <a:lnSpc>
                <a:spcPct val="90000"/>
              </a:lnSpc>
              <a:spcBef>
                <a:spcPct val="0"/>
              </a:spcBef>
            </a:pPr>
            <a:r>
              <a:rPr lang="en-US" sz="2000" dirty="0" smtClean="0">
                <a:solidFill>
                  <a:srgbClr val="002060"/>
                </a:solidFill>
              </a:rPr>
              <a:t>    u = POP(Q);             //</a:t>
            </a:r>
            <a:r>
              <a:rPr lang="zh-CN" altLang="en-US" sz="2000" dirty="0" smtClean="0">
                <a:solidFill>
                  <a:srgbClr val="002060"/>
                </a:solidFill>
              </a:rPr>
              <a:t>从队列内取出最近的点</a:t>
            </a:r>
            <a:endParaRPr lang="en-US" altLang="zh-CN" sz="2000" dirty="0" smtClean="0">
              <a:solidFill>
                <a:srgbClr val="002060"/>
              </a:solidFill>
            </a:endParaRPr>
          </a:p>
          <a:p>
            <a:pPr lvl="0">
              <a:lnSpc>
                <a:spcPct val="90000"/>
              </a:lnSpc>
              <a:spcBef>
                <a:spcPct val="0"/>
              </a:spcBef>
            </a:pPr>
            <a:r>
              <a:rPr lang="en-US" altLang="zh-CN" sz="2000" dirty="0" smtClean="0">
                <a:solidFill>
                  <a:srgbClr val="002060"/>
                </a:solidFill>
              </a:rPr>
              <a:t>    for v in u</a:t>
            </a:r>
            <a:r>
              <a:rPr lang="zh-CN" altLang="en-US" sz="2000" dirty="0" smtClean="0">
                <a:solidFill>
                  <a:srgbClr val="002060"/>
                </a:solidFill>
              </a:rPr>
              <a:t>附近的点</a:t>
            </a:r>
            <a:endParaRPr lang="en-US" sz="2000" dirty="0" smtClean="0">
              <a:solidFill>
                <a:srgbClr val="002060"/>
              </a:solidFill>
            </a:endParaRPr>
          </a:p>
          <a:p>
            <a:pPr lvl="0">
              <a:lnSpc>
                <a:spcPct val="90000"/>
              </a:lnSpc>
              <a:spcBef>
                <a:spcPct val="0"/>
              </a:spcBef>
            </a:pPr>
            <a:r>
              <a:rPr lang="en-US" sz="2000" dirty="0" smtClean="0">
                <a:solidFill>
                  <a:srgbClr val="002060"/>
                </a:solidFill>
              </a:rPr>
              <a:t>      if(visited[v] == 0)</a:t>
            </a:r>
          </a:p>
          <a:p>
            <a:pPr lvl="0">
              <a:lnSpc>
                <a:spcPct val="90000"/>
              </a:lnSpc>
              <a:spcBef>
                <a:spcPct val="0"/>
              </a:spcBef>
            </a:pPr>
            <a:r>
              <a:rPr lang="en-US" sz="2000" dirty="0" smtClean="0">
                <a:solidFill>
                  <a:srgbClr val="002060"/>
                </a:solidFill>
              </a:rPr>
              <a:t>      {</a:t>
            </a:r>
          </a:p>
          <a:p>
            <a:pPr lvl="0">
              <a:lnSpc>
                <a:spcPct val="90000"/>
              </a:lnSpc>
              <a:spcBef>
                <a:spcPct val="0"/>
              </a:spcBef>
            </a:pPr>
            <a:r>
              <a:rPr lang="en-US" sz="2000" dirty="0" smtClean="0">
                <a:solidFill>
                  <a:srgbClr val="002060"/>
                </a:solidFill>
              </a:rPr>
              <a:t>        VISIT(w);              //</a:t>
            </a:r>
            <a:r>
              <a:rPr lang="zh-CN" altLang="en-US" sz="2000" dirty="0" smtClean="0">
                <a:solidFill>
                  <a:srgbClr val="002060"/>
                </a:solidFill>
              </a:rPr>
              <a:t>访问</a:t>
            </a:r>
            <a:r>
              <a:rPr lang="en-US" altLang="zh-CN" sz="2000" dirty="0" smtClean="0">
                <a:solidFill>
                  <a:srgbClr val="002060"/>
                </a:solidFill>
              </a:rPr>
              <a:t>w</a:t>
            </a:r>
            <a:r>
              <a:rPr lang="zh-CN" altLang="en-US" sz="2000" dirty="0" smtClean="0">
                <a:solidFill>
                  <a:srgbClr val="002060"/>
                </a:solidFill>
              </a:rPr>
              <a:t>点</a:t>
            </a:r>
            <a:endParaRPr lang="en-US" sz="2000" dirty="0" smtClean="0">
              <a:solidFill>
                <a:srgbClr val="002060"/>
              </a:solidFill>
            </a:endParaRPr>
          </a:p>
          <a:p>
            <a:pPr lvl="0">
              <a:lnSpc>
                <a:spcPct val="90000"/>
              </a:lnSpc>
              <a:spcBef>
                <a:spcPct val="0"/>
              </a:spcBef>
            </a:pPr>
            <a:r>
              <a:rPr lang="en-US" sz="2000" dirty="0" smtClean="0">
                <a:solidFill>
                  <a:srgbClr val="002060"/>
                </a:solidFill>
              </a:rPr>
              <a:t>        ADDQ(</a:t>
            </a:r>
            <a:r>
              <a:rPr lang="en-US" sz="2000" dirty="0" err="1" smtClean="0">
                <a:solidFill>
                  <a:srgbClr val="002060"/>
                </a:solidFill>
              </a:rPr>
              <a:t>Q,w</a:t>
            </a:r>
            <a:r>
              <a:rPr lang="en-US" sz="2000" dirty="0" smtClean="0">
                <a:solidFill>
                  <a:srgbClr val="002060"/>
                </a:solidFill>
              </a:rPr>
              <a:t>);         //</a:t>
            </a:r>
            <a:r>
              <a:rPr lang="zh-CN" altLang="en-US" sz="2000" dirty="0" smtClean="0">
                <a:solidFill>
                  <a:srgbClr val="002060"/>
                </a:solidFill>
              </a:rPr>
              <a:t>加入队列</a:t>
            </a:r>
            <a:endParaRPr lang="en-US" altLang="zh-CN" sz="2000" dirty="0" smtClean="0">
              <a:solidFill>
                <a:srgbClr val="002060"/>
              </a:solidFill>
            </a:endParaRPr>
          </a:p>
          <a:p>
            <a:pPr lvl="0">
              <a:lnSpc>
                <a:spcPct val="90000"/>
              </a:lnSpc>
              <a:spcBef>
                <a:spcPct val="0"/>
              </a:spcBef>
            </a:pPr>
            <a:r>
              <a:rPr lang="en-US" altLang="zh-CN" sz="2000" dirty="0" smtClean="0">
                <a:solidFill>
                  <a:srgbClr val="002060"/>
                </a:solidFill>
              </a:rPr>
              <a:t>        </a:t>
            </a:r>
            <a:r>
              <a:rPr lang="en-US" sz="2000" dirty="0" smtClean="0">
                <a:solidFill>
                  <a:srgbClr val="002060"/>
                </a:solidFill>
              </a:rPr>
              <a:t>visited[w] = 1;       //</a:t>
            </a:r>
            <a:r>
              <a:rPr lang="zh-CN" altLang="en-US" sz="2000" dirty="0" smtClean="0">
                <a:solidFill>
                  <a:srgbClr val="002060"/>
                </a:solidFill>
              </a:rPr>
              <a:t>标记</a:t>
            </a:r>
            <a:endParaRPr lang="en-US" altLang="zh-CN" sz="2000" dirty="0" smtClean="0">
              <a:solidFill>
                <a:srgbClr val="002060"/>
              </a:solidFill>
            </a:endParaRPr>
          </a:p>
          <a:p>
            <a:pPr lvl="0">
              <a:lnSpc>
                <a:spcPct val="90000"/>
              </a:lnSpc>
              <a:spcBef>
                <a:spcPct val="0"/>
              </a:spcBef>
            </a:pPr>
            <a:r>
              <a:rPr lang="en-US" altLang="zh-CN" sz="2000" dirty="0" smtClean="0">
                <a:solidFill>
                  <a:srgbClr val="002060"/>
                </a:solidFill>
              </a:rPr>
              <a:t>      }</a:t>
            </a:r>
          </a:p>
          <a:p>
            <a:pPr lvl="0">
              <a:lnSpc>
                <a:spcPct val="90000"/>
              </a:lnSpc>
              <a:spcBef>
                <a:spcPct val="0"/>
              </a:spcBef>
            </a:pPr>
            <a:r>
              <a:rPr lang="en-US" altLang="zh-CN" sz="2000" dirty="0" smtClean="0">
                <a:solidFill>
                  <a:srgbClr val="002060"/>
                </a:solidFill>
              </a:rPr>
              <a:t>  }  </a:t>
            </a:r>
          </a:p>
          <a:p>
            <a:pPr lvl="0">
              <a:lnSpc>
                <a:spcPct val="90000"/>
              </a:lnSpc>
              <a:spcBef>
                <a:spcPct val="0"/>
              </a:spcBef>
            </a:pPr>
            <a:r>
              <a:rPr lang="en-US" altLang="zh-CN" sz="2000" dirty="0" smtClean="0">
                <a:solidFill>
                  <a:srgbClr val="002060"/>
                </a:solidFill>
              </a:rPr>
              <a:t>}</a:t>
            </a:r>
            <a:endParaRPr kumimoji="0" lang="en-US" altLang="zh-CN" sz="2000" b="0" i="0" u="none" strike="noStrike" kern="0" cap="none" spc="0" normalizeH="0" baseline="0" noProof="0" dirty="0" smtClean="0">
              <a:ln>
                <a:noFill/>
              </a:ln>
              <a:solidFill>
                <a:srgbClr val="002060"/>
              </a:solidFill>
              <a:effectLst/>
              <a:uLnTx/>
              <a:uFillTx/>
            </a:endParaRPr>
          </a:p>
        </p:txBody>
      </p:sp>
      <p:sp>
        <p:nvSpPr>
          <p:cNvPr id="5"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—BFS</a:t>
            </a:r>
            <a:endParaRPr lang="zh-CN" altLang="en-US" sz="3200" b="1" dirty="0">
              <a:solidFill>
                <a:srgbClr val="9900FF"/>
              </a:solidFill>
              <a:latin typeface="+mn-ea"/>
              <a:ea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sp>
        <p:nvSpPr>
          <p:cNvPr id="5" name="副标题 2"/>
          <p:cNvSpPr txBox="1">
            <a:spLocks/>
          </p:cNvSpPr>
          <p:nvPr/>
        </p:nvSpPr>
        <p:spPr>
          <a:xfrm>
            <a:off x="899592" y="1772816"/>
            <a:ext cx="6984776" cy="4032448"/>
          </a:xfrm>
          <a:prstGeom prst="rect">
            <a:avLst/>
          </a:prstGeom>
        </p:spPr>
        <p:txBody>
          <a:bodyPr lIns="0" tIns="0" rIns="0" bIns="0" anchor="ctr"/>
          <a:lstStyle/>
          <a:p>
            <a:pPr>
              <a:lnSpc>
                <a:spcPct val="150000"/>
              </a:lnSpc>
              <a:spcBef>
                <a:spcPct val="0"/>
              </a:spcBef>
            </a:pPr>
            <a:r>
              <a:rPr lang="zh-CN" altLang="en-US" sz="2400" kern="0" dirty="0" smtClean="0">
                <a:solidFill>
                  <a:sysClr val="windowText" lastClr="000000"/>
                </a:solidFill>
                <a:latin typeface="宋体" pitchFamily="2" charset="-122"/>
              </a:rPr>
              <a:t>讲</a:t>
            </a:r>
            <a:r>
              <a:rPr lang="en-US" altLang="zh-CN" sz="2400" kern="0" dirty="0" smtClean="0">
                <a:solidFill>
                  <a:sysClr val="windowText" lastClr="000000"/>
                </a:solidFill>
                <a:latin typeface="宋体" pitchFamily="2" charset="-122"/>
              </a:rPr>
              <a:t>DFS</a:t>
            </a:r>
            <a:r>
              <a:rPr lang="zh-CN" altLang="en-US" sz="2400" kern="0" dirty="0" smtClean="0">
                <a:solidFill>
                  <a:sysClr val="windowText" lastClr="000000"/>
                </a:solidFill>
                <a:latin typeface="宋体" pitchFamily="2" charset="-122"/>
              </a:rPr>
              <a:t>前先讲述几个概念</a:t>
            </a:r>
            <a:endParaRPr lang="en-US" altLang="zh-CN" sz="2400" kern="0" dirty="0" smtClean="0">
              <a:solidFill>
                <a:sysClr val="windowText" lastClr="000000"/>
              </a:solidFill>
              <a:latin typeface="宋体" pitchFamily="2" charset="-122"/>
            </a:endParaRPr>
          </a:p>
          <a:p>
            <a:pPr marL="285750" indent="-285750">
              <a:lnSpc>
                <a:spcPts val="2800"/>
              </a:lnSpc>
              <a:spcBef>
                <a:spcPct val="0"/>
              </a:spcBef>
              <a:buFont typeface="Wingdings" panose="05000000000000000000" pitchFamily="2" charset="2"/>
              <a:buChar char="n"/>
            </a:pPr>
            <a:r>
              <a:rPr lang="zh-CN" altLang="en-US" sz="2000" b="1" kern="0" dirty="0" smtClean="0">
                <a:solidFill>
                  <a:sysClr val="windowText" lastClr="000000"/>
                </a:solidFill>
                <a:latin typeface="宋体" pitchFamily="2" charset="-122"/>
              </a:rPr>
              <a:t>解空间</a:t>
            </a:r>
            <a:r>
              <a:rPr lang="zh-CN" altLang="en-US" sz="2000" kern="0" dirty="0" smtClean="0">
                <a:solidFill>
                  <a:sysClr val="windowText" lastClr="000000"/>
                </a:solidFill>
                <a:latin typeface="宋体" pitchFamily="2" charset="-122"/>
              </a:rPr>
              <a:t>：对于问题的一个实例，如果它的解可以用一个</a:t>
            </a:r>
            <a:r>
              <a:rPr lang="zh-CN" altLang="en-US" sz="2000" b="1" kern="0" dirty="0" smtClean="0">
                <a:solidFill>
                  <a:sysClr val="windowText" lastClr="000000"/>
                </a:solidFill>
                <a:latin typeface="宋体" pitchFamily="2" charset="-122"/>
              </a:rPr>
              <a:t>多元组表示</a:t>
            </a:r>
            <a:r>
              <a:rPr lang="zh-CN" altLang="en-US" sz="2000" kern="0" dirty="0" smtClean="0">
                <a:solidFill>
                  <a:sysClr val="windowText" lastClr="000000"/>
                </a:solidFill>
                <a:latin typeface="宋体" pitchFamily="2" charset="-122"/>
              </a:rPr>
              <a:t>，那么所有这些多元组构成该实例的一个解空间。通常将解空间组织成图或者树的形式。</a:t>
            </a:r>
          </a:p>
          <a:p>
            <a:pPr marL="342900" indent="-342900">
              <a:lnSpc>
                <a:spcPts val="2800"/>
              </a:lnSpc>
              <a:buFont typeface="Wingdings" panose="05000000000000000000" pitchFamily="2" charset="2"/>
              <a:buChar char="n"/>
            </a:pPr>
            <a:r>
              <a:rPr lang="zh-CN" altLang="en-US" sz="2000" b="1" kern="0" dirty="0" smtClean="0">
                <a:solidFill>
                  <a:sysClr val="windowText" lastClr="000000"/>
                </a:solidFill>
                <a:latin typeface="宋体" pitchFamily="2" charset="-122"/>
              </a:rPr>
              <a:t>问题的解向量</a:t>
            </a:r>
            <a:r>
              <a:rPr lang="zh-CN" altLang="en-US" sz="2000" kern="0" dirty="0" smtClean="0">
                <a:solidFill>
                  <a:sysClr val="windowText" lastClr="000000"/>
                </a:solidFill>
                <a:latin typeface="宋体" pitchFamily="2" charset="-122"/>
              </a:rPr>
              <a:t>：如果一个问题的解能够表示成一个</a:t>
            </a:r>
            <a:r>
              <a:rPr lang="en-US" altLang="zh-CN" sz="2000" kern="0" dirty="0" smtClean="0">
                <a:solidFill>
                  <a:sysClr val="windowText" lastClr="000000"/>
                </a:solidFill>
                <a:latin typeface="宋体" pitchFamily="2" charset="-122"/>
              </a:rPr>
              <a:t>n</a:t>
            </a:r>
            <a:r>
              <a:rPr lang="zh-CN" altLang="en-US" sz="2000" kern="0" dirty="0" smtClean="0">
                <a:solidFill>
                  <a:sysClr val="windowText" lastClr="000000"/>
                </a:solidFill>
                <a:latin typeface="宋体" pitchFamily="2" charset="-122"/>
              </a:rPr>
              <a:t>元式</a:t>
            </a:r>
            <a:r>
              <a:rPr lang="en-US" altLang="zh-CN" sz="2000" kern="0" dirty="0" smtClean="0">
                <a:solidFill>
                  <a:sysClr val="windowText" lastClr="000000"/>
                </a:solidFill>
                <a:latin typeface="宋体" pitchFamily="2" charset="-122"/>
              </a:rPr>
              <a:t>(x</a:t>
            </a:r>
            <a:r>
              <a:rPr lang="en-US" altLang="zh-CN" sz="2000" kern="0" baseline="-25000" dirty="0" smtClean="0">
                <a:solidFill>
                  <a:sysClr val="windowText" lastClr="000000"/>
                </a:solidFill>
                <a:latin typeface="宋体" pitchFamily="2" charset="-122"/>
              </a:rPr>
              <a:t>1</a:t>
            </a:r>
            <a:r>
              <a:rPr lang="en-US" altLang="zh-CN" sz="2000" kern="0" dirty="0" smtClean="0">
                <a:solidFill>
                  <a:sysClr val="windowText" lastClr="000000"/>
                </a:solidFill>
                <a:latin typeface="宋体" pitchFamily="2" charset="-122"/>
              </a:rPr>
              <a:t>,x</a:t>
            </a:r>
            <a:r>
              <a:rPr lang="en-US" altLang="zh-CN" sz="2000" kern="0" baseline="-25000" dirty="0" smtClean="0">
                <a:solidFill>
                  <a:sysClr val="windowText" lastClr="000000"/>
                </a:solidFill>
                <a:latin typeface="宋体" pitchFamily="2" charset="-122"/>
              </a:rPr>
              <a:t>2</a:t>
            </a:r>
            <a:r>
              <a:rPr lang="en-US" altLang="zh-CN" sz="2000" kern="0" dirty="0" smtClean="0">
                <a:solidFill>
                  <a:sysClr val="windowText" lastClr="000000"/>
                </a:solidFill>
                <a:latin typeface="宋体" pitchFamily="2" charset="-122"/>
              </a:rPr>
              <a:t>,</a:t>
            </a:r>
            <a:r>
              <a:rPr lang="en-US" altLang="zh-CN" sz="2000" kern="0" dirty="0" smtClean="0">
                <a:solidFill>
                  <a:sysClr val="windowText" lastClr="000000"/>
                </a:solidFill>
                <a:latin typeface="Arial" pitchFamily="34" charset="0"/>
              </a:rPr>
              <a:t>…</a:t>
            </a:r>
            <a:r>
              <a:rPr lang="en-US" altLang="zh-CN" sz="2000" kern="0" dirty="0" smtClean="0">
                <a:solidFill>
                  <a:sysClr val="windowText" lastClr="000000"/>
                </a:solidFill>
                <a:latin typeface="宋体" pitchFamily="2" charset="-122"/>
              </a:rPr>
              <a:t>,</a:t>
            </a:r>
            <a:r>
              <a:rPr lang="en-US" altLang="zh-CN" sz="2000" kern="0" dirty="0" err="1" smtClean="0">
                <a:solidFill>
                  <a:sysClr val="windowText" lastClr="000000"/>
                </a:solidFill>
                <a:latin typeface="宋体" pitchFamily="2" charset="-122"/>
              </a:rPr>
              <a:t>x</a:t>
            </a:r>
            <a:r>
              <a:rPr lang="en-US" altLang="zh-CN" sz="2000" kern="0" baseline="-25000" dirty="0" err="1" smtClean="0">
                <a:solidFill>
                  <a:sysClr val="windowText" lastClr="000000"/>
                </a:solidFill>
                <a:latin typeface="宋体" pitchFamily="2" charset="-122"/>
              </a:rPr>
              <a:t>n</a:t>
            </a:r>
            <a:r>
              <a:rPr lang="en-US" altLang="zh-CN" sz="2000" kern="0" dirty="0" smtClean="0">
                <a:solidFill>
                  <a:sysClr val="windowText" lastClr="000000"/>
                </a:solidFill>
                <a:latin typeface="宋体" pitchFamily="2" charset="-122"/>
              </a:rPr>
              <a:t>)</a:t>
            </a:r>
            <a:r>
              <a:rPr lang="zh-CN" altLang="en-US" sz="2000" kern="0" dirty="0" smtClean="0">
                <a:solidFill>
                  <a:sysClr val="windowText" lastClr="000000"/>
                </a:solidFill>
                <a:latin typeface="宋体" pitchFamily="2" charset="-122"/>
              </a:rPr>
              <a:t>的形式，那么称之为解向量。</a:t>
            </a:r>
            <a:endParaRPr lang="en-US" altLang="zh-CN" sz="2000" kern="0" dirty="0" smtClean="0">
              <a:solidFill>
                <a:sysClr val="windowText" lastClr="000000"/>
              </a:solidFill>
            </a:endParaRPr>
          </a:p>
          <a:p>
            <a:pPr marL="285750" indent="-285750">
              <a:lnSpc>
                <a:spcPts val="2800"/>
              </a:lnSpc>
              <a:buFont typeface="Wingdings" panose="05000000000000000000" pitchFamily="2" charset="2"/>
              <a:buChar char="n"/>
            </a:pPr>
            <a:r>
              <a:rPr lang="zh-CN" altLang="en-US" sz="2000" kern="0" dirty="0" smtClean="0">
                <a:solidFill>
                  <a:sysClr val="windowText" lastClr="000000"/>
                </a:solidFill>
              </a:rPr>
              <a:t>为什么说搜索是</a:t>
            </a:r>
            <a:r>
              <a:rPr lang="zh-CN" altLang="en-US" sz="2000" b="1" kern="0" dirty="0" smtClean="0">
                <a:solidFill>
                  <a:sysClr val="windowText" lastClr="000000"/>
                </a:solidFill>
              </a:rPr>
              <a:t>优化</a:t>
            </a:r>
            <a:r>
              <a:rPr lang="zh-CN" altLang="en-US" sz="2000" kern="0" dirty="0" smtClean="0">
                <a:solidFill>
                  <a:sysClr val="windowText" lastClr="000000"/>
                </a:solidFill>
              </a:rPr>
              <a:t>的穷举法呢？我们想想，一般枚举法是把结果一一枚举</a:t>
            </a:r>
            <a:r>
              <a:rPr lang="en-US" altLang="zh-CN" sz="2000" kern="0" dirty="0">
                <a:solidFill>
                  <a:sysClr val="windowText" lastClr="000000"/>
                </a:solidFill>
                <a:latin typeface="宋体" pitchFamily="2" charset="-122"/>
              </a:rPr>
              <a:t>(x</a:t>
            </a:r>
            <a:r>
              <a:rPr lang="en-US" altLang="zh-CN" sz="2000" kern="0" baseline="-25000" dirty="0">
                <a:solidFill>
                  <a:sysClr val="windowText" lastClr="000000"/>
                </a:solidFill>
                <a:latin typeface="宋体" pitchFamily="2" charset="-122"/>
              </a:rPr>
              <a:t>1</a:t>
            </a:r>
            <a:r>
              <a:rPr lang="en-US" altLang="zh-CN" sz="2000" kern="0" dirty="0">
                <a:solidFill>
                  <a:sysClr val="windowText" lastClr="000000"/>
                </a:solidFill>
                <a:latin typeface="宋体" pitchFamily="2" charset="-122"/>
              </a:rPr>
              <a:t>,x</a:t>
            </a:r>
            <a:r>
              <a:rPr lang="en-US" altLang="zh-CN" sz="2000" kern="0" baseline="-25000" dirty="0">
                <a:solidFill>
                  <a:sysClr val="windowText" lastClr="000000"/>
                </a:solidFill>
                <a:latin typeface="宋体" pitchFamily="2" charset="-122"/>
              </a:rPr>
              <a:t>2</a:t>
            </a:r>
            <a:r>
              <a:rPr lang="en-US" altLang="zh-CN" sz="2000" kern="0" dirty="0">
                <a:solidFill>
                  <a:sysClr val="windowText" lastClr="000000"/>
                </a:solidFill>
                <a:latin typeface="宋体" pitchFamily="2" charset="-122"/>
              </a:rPr>
              <a:t>,</a:t>
            </a:r>
            <a:r>
              <a:rPr lang="en-US" altLang="zh-CN" sz="2000" kern="0" dirty="0">
                <a:solidFill>
                  <a:sysClr val="windowText" lastClr="000000"/>
                </a:solidFill>
                <a:latin typeface="Arial" pitchFamily="34" charset="0"/>
              </a:rPr>
              <a:t>…</a:t>
            </a:r>
            <a:r>
              <a:rPr lang="en-US" altLang="zh-CN" sz="2000" kern="0" dirty="0">
                <a:solidFill>
                  <a:sysClr val="windowText" lastClr="000000"/>
                </a:solidFill>
                <a:latin typeface="宋体" pitchFamily="2" charset="-122"/>
              </a:rPr>
              <a:t>,</a:t>
            </a:r>
            <a:r>
              <a:rPr lang="en-US" altLang="zh-CN" sz="2000" kern="0" dirty="0" err="1" smtClean="0">
                <a:solidFill>
                  <a:sysClr val="windowText" lastClr="000000"/>
                </a:solidFill>
                <a:latin typeface="宋体" pitchFamily="2" charset="-122"/>
              </a:rPr>
              <a:t>x</a:t>
            </a:r>
            <a:r>
              <a:rPr lang="en-US" altLang="zh-CN" sz="2000" kern="0" baseline="-25000" dirty="0" err="1" smtClean="0">
                <a:solidFill>
                  <a:sysClr val="windowText" lastClr="000000"/>
                </a:solidFill>
                <a:latin typeface="宋体" pitchFamily="2" charset="-122"/>
              </a:rPr>
              <a:t>n</a:t>
            </a:r>
            <a:r>
              <a:rPr lang="en-US" altLang="zh-CN" sz="2000" kern="0" dirty="0" smtClean="0">
                <a:solidFill>
                  <a:sysClr val="windowText" lastClr="000000"/>
                </a:solidFill>
                <a:latin typeface="宋体" pitchFamily="2" charset="-122"/>
              </a:rPr>
              <a:t>)</a:t>
            </a:r>
            <a:r>
              <a:rPr lang="zh-CN" altLang="en-US" sz="2000" kern="0" dirty="0" smtClean="0">
                <a:solidFill>
                  <a:sysClr val="windowText" lastClr="000000"/>
                </a:solidFill>
              </a:rPr>
              <a:t>最后判断。我们是否可以在了解部分解向量</a:t>
            </a:r>
            <a:r>
              <a:rPr lang="en-US" altLang="zh-CN" sz="2000" kern="0" dirty="0" smtClean="0">
                <a:solidFill>
                  <a:sysClr val="windowText" lastClr="000000"/>
                </a:solidFill>
                <a:latin typeface="宋体" pitchFamily="2" charset="-122"/>
              </a:rPr>
              <a:t>(x</a:t>
            </a:r>
            <a:r>
              <a:rPr lang="en-US" altLang="zh-CN" sz="2000" kern="0" baseline="-25000" dirty="0" smtClean="0">
                <a:solidFill>
                  <a:sysClr val="windowText" lastClr="000000"/>
                </a:solidFill>
                <a:latin typeface="宋体" pitchFamily="2" charset="-122"/>
              </a:rPr>
              <a:t>1</a:t>
            </a:r>
            <a:r>
              <a:rPr lang="en-US" altLang="zh-CN" sz="2000" kern="0" dirty="0" smtClean="0">
                <a:solidFill>
                  <a:sysClr val="windowText" lastClr="000000"/>
                </a:solidFill>
                <a:latin typeface="宋体" pitchFamily="2" charset="-122"/>
              </a:rPr>
              <a:t>,x</a:t>
            </a:r>
            <a:r>
              <a:rPr lang="en-US" altLang="zh-CN" sz="2000" kern="0" baseline="-25000" dirty="0" smtClean="0">
                <a:solidFill>
                  <a:sysClr val="windowText" lastClr="000000"/>
                </a:solidFill>
                <a:latin typeface="宋体" pitchFamily="2" charset="-122"/>
              </a:rPr>
              <a:t>2</a:t>
            </a:r>
            <a:r>
              <a:rPr lang="en-US" altLang="zh-CN" sz="2000" kern="0" dirty="0" smtClean="0">
                <a:solidFill>
                  <a:sysClr val="windowText" lastClr="000000"/>
                </a:solidFill>
                <a:latin typeface="宋体" pitchFamily="2" charset="-122"/>
              </a:rPr>
              <a:t>,</a:t>
            </a:r>
            <a:r>
              <a:rPr lang="en-US" altLang="zh-CN" sz="2000" kern="0" dirty="0" smtClean="0">
                <a:solidFill>
                  <a:sysClr val="windowText" lastClr="000000"/>
                </a:solidFill>
                <a:latin typeface="Arial" pitchFamily="34" charset="0"/>
              </a:rPr>
              <a:t>…</a:t>
            </a:r>
            <a:r>
              <a:rPr lang="en-US" altLang="zh-CN" sz="2000" kern="0" dirty="0" smtClean="0">
                <a:solidFill>
                  <a:sysClr val="windowText" lastClr="000000"/>
                </a:solidFill>
                <a:latin typeface="宋体" pitchFamily="2" charset="-122"/>
              </a:rPr>
              <a:t>,x</a:t>
            </a:r>
            <a:r>
              <a:rPr lang="en-US" altLang="zh-CN" sz="2000" kern="0" baseline="-25000" dirty="0" smtClean="0">
                <a:solidFill>
                  <a:sysClr val="windowText" lastClr="000000"/>
                </a:solidFill>
                <a:latin typeface="宋体" pitchFamily="2" charset="-122"/>
              </a:rPr>
              <a:t>i</a:t>
            </a:r>
            <a:r>
              <a:rPr lang="en-US" altLang="zh-CN" sz="2000" kern="0" dirty="0" smtClean="0">
                <a:solidFill>
                  <a:sysClr val="windowText" lastClr="000000"/>
                </a:solidFill>
                <a:latin typeface="宋体" pitchFamily="2" charset="-122"/>
              </a:rPr>
              <a:t>)</a:t>
            </a:r>
            <a:r>
              <a:rPr lang="zh-CN" altLang="en-US" sz="2000" kern="0" dirty="0" smtClean="0">
                <a:solidFill>
                  <a:sysClr val="windowText" lastClr="000000"/>
                </a:solidFill>
                <a:latin typeface="宋体" pitchFamily="2" charset="-122"/>
              </a:rPr>
              <a:t>，就可以剔除一些不满足条件的解，减少枚举次数？这样得以优化枚举</a:t>
            </a:r>
            <a:endParaRPr lang="zh-CN" altLang="en-US" sz="2000" kern="0" dirty="0" smtClean="0">
              <a:solidFill>
                <a:sysClr val="windowText" lastClr="000000"/>
              </a:solidFill>
            </a:endParaRPr>
          </a:p>
        </p:txBody>
      </p:sp>
    </p:spTree>
    <p:extLst>
      <p:ext uri="{BB962C8B-B14F-4D97-AF65-F5344CB8AC3E}">
        <p14:creationId xmlns:p14="http://schemas.microsoft.com/office/powerpoint/2010/main" val="3314757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115616" y="1484784"/>
            <a:ext cx="3384376" cy="3816424"/>
          </a:xfrm>
        </p:spPr>
        <p:txBody>
          <a:bodyPr/>
          <a:lstStyle/>
          <a:p>
            <a:pPr algn="just" eaLnBrk="1" hangingPunct="1">
              <a:spcBef>
                <a:spcPct val="20000"/>
              </a:spcBef>
              <a:buClr>
                <a:schemeClr val="accent2"/>
              </a:buClr>
              <a:buFont typeface="Wingdings" pitchFamily="2" charset="2"/>
              <a:buNone/>
            </a:pPr>
            <a:r>
              <a:rPr lang="zh-CN" altLang="en-US" sz="2000" dirty="0" smtClean="0">
                <a:latin typeface="+mn-ea"/>
                <a:ea typeface="+mn-ea"/>
              </a:rPr>
              <a:t>例：</a:t>
            </a:r>
            <a:r>
              <a:rPr lang="en-US" altLang="zh-CN" sz="2000" dirty="0" smtClean="0">
                <a:latin typeface="+mn-ea"/>
                <a:ea typeface="+mn-ea"/>
              </a:rPr>
              <a:t>8</a:t>
            </a:r>
            <a:r>
              <a:rPr lang="zh-CN" altLang="en-US" sz="2000" dirty="0" smtClean="0">
                <a:latin typeface="+mn-ea"/>
                <a:ea typeface="+mn-ea"/>
              </a:rPr>
              <a:t>后问题</a:t>
            </a:r>
            <a:endParaRPr lang="en-US" altLang="zh-CN" sz="2000" dirty="0" smtClean="0">
              <a:latin typeface="+mn-ea"/>
              <a:ea typeface="+mn-ea"/>
            </a:endParaRPr>
          </a:p>
          <a:p>
            <a:pPr algn="just" eaLnBrk="1" hangingPunct="1">
              <a:spcBef>
                <a:spcPct val="20000"/>
              </a:spcBef>
              <a:buClr>
                <a:schemeClr val="accent2"/>
              </a:buClr>
              <a:buFont typeface="Wingdings" pitchFamily="2" charset="2"/>
              <a:buNone/>
            </a:pPr>
            <a:r>
              <a:rPr lang="en-US" altLang="zh-CN" sz="2000" dirty="0">
                <a:latin typeface="+mn-ea"/>
                <a:ea typeface="+mn-ea"/>
              </a:rPr>
              <a:t> </a:t>
            </a:r>
            <a:r>
              <a:rPr lang="en-US" altLang="zh-CN" sz="2000" dirty="0" smtClean="0">
                <a:latin typeface="+mn-ea"/>
                <a:ea typeface="+mn-ea"/>
              </a:rPr>
              <a:t>   </a:t>
            </a:r>
            <a:r>
              <a:rPr lang="zh-CN" altLang="en-US" sz="2000" dirty="0" smtClean="0">
                <a:latin typeface="+mn-ea"/>
                <a:ea typeface="+mn-ea"/>
              </a:rPr>
              <a:t>国际象棋中的皇后可吃掉放在同一行</a:t>
            </a:r>
            <a:r>
              <a:rPr lang="zh-CN" altLang="en-US" sz="2000" dirty="0" smtClean="0">
                <a:latin typeface="+mn-ea"/>
              </a:rPr>
              <a:t>或</a:t>
            </a:r>
            <a:r>
              <a:rPr lang="zh-CN" altLang="en-US" sz="2000" dirty="0" smtClean="0">
                <a:latin typeface="+mn-ea"/>
                <a:ea typeface="+mn-ea"/>
              </a:rPr>
              <a:t>同一列或同一斜对角线上对方的任何棋子。</a:t>
            </a:r>
            <a:endParaRPr lang="en-US" altLang="zh-CN" sz="2000" dirty="0" smtClean="0">
              <a:latin typeface="+mn-ea"/>
              <a:ea typeface="+mn-ea"/>
            </a:endParaRPr>
          </a:p>
          <a:p>
            <a:pPr algn="just" eaLnBrk="1" hangingPunct="1">
              <a:spcBef>
                <a:spcPct val="20000"/>
              </a:spcBef>
              <a:buClr>
                <a:schemeClr val="accent2"/>
              </a:buClr>
              <a:buFont typeface="Wingdings" pitchFamily="2" charset="2"/>
              <a:buNone/>
            </a:pPr>
            <a:r>
              <a:rPr lang="zh-CN" altLang="en-US" sz="2000" dirty="0">
                <a:latin typeface="+mn-ea"/>
                <a:ea typeface="+mn-ea"/>
              </a:rPr>
              <a:t> </a:t>
            </a:r>
            <a:r>
              <a:rPr lang="zh-CN" altLang="en-US" sz="2000" dirty="0" smtClean="0">
                <a:latin typeface="+mn-ea"/>
                <a:ea typeface="+mn-ea"/>
              </a:rPr>
              <a:t>   现在要在棋盘上放</a:t>
            </a:r>
            <a:r>
              <a:rPr lang="en-US" altLang="zh-CN" sz="2000" dirty="0" smtClean="0">
                <a:latin typeface="+mn-ea"/>
                <a:ea typeface="+mn-ea"/>
              </a:rPr>
              <a:t>8</a:t>
            </a:r>
            <a:r>
              <a:rPr lang="zh-CN" altLang="en-US" sz="2000" dirty="0" smtClean="0">
                <a:latin typeface="+mn-ea"/>
                <a:ea typeface="+mn-ea"/>
              </a:rPr>
              <a:t>个皇后，使得任何两个皇后都不形成相互攻击的局面，也就是说不能有任何两个皇后放在同一行或同一列或同一斜对角线上。如右边图为一个满足条件的解</a:t>
            </a:r>
          </a:p>
          <a:p>
            <a:endParaRPr lang="zh-CN" altLang="en-US" sz="2000"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pic>
        <p:nvPicPr>
          <p:cNvPr id="37" name="Picture 3" descr="C:\Users\CSJ\Desktop\无标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360" y="2492896"/>
            <a:ext cx="4270136" cy="374441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043608" y="4941168"/>
            <a:ext cx="3528392" cy="923330"/>
          </a:xfrm>
          <a:prstGeom prst="rect">
            <a:avLst/>
          </a:prstGeom>
          <a:noFill/>
        </p:spPr>
        <p:txBody>
          <a:bodyPr wrap="square" rtlCol="0">
            <a:spAutoFit/>
          </a:bodyPr>
          <a:lstStyle/>
          <a:p>
            <a:r>
              <a:rPr lang="zh-CN" altLang="en-US" dirty="0" smtClean="0"/>
              <a:t>向量描述为：</a:t>
            </a:r>
            <a:endParaRPr lang="en-US" altLang="zh-CN" dirty="0" smtClean="0"/>
          </a:p>
          <a:p>
            <a:r>
              <a:rPr lang="en-US" altLang="zh-CN" dirty="0" smtClean="0"/>
              <a:t>((1,4),(2,6),(3,8),(4,2),(5,7),(6,1),(7,3),(8,5))</a:t>
            </a:r>
            <a:endParaRPr lang="zh-CN" altLang="en-US" dirty="0"/>
          </a:p>
        </p:txBody>
      </p:sp>
    </p:spTree>
    <p:extLst>
      <p:ext uri="{BB962C8B-B14F-4D97-AF65-F5344CB8AC3E}">
        <p14:creationId xmlns:p14="http://schemas.microsoft.com/office/powerpoint/2010/main" val="1529614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pic>
        <p:nvPicPr>
          <p:cNvPr id="71" name="Picture 3" descr="C:\Users\CSJ\Desktop\无标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360" y="2492896"/>
            <a:ext cx="4270136" cy="3744416"/>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899592" y="1870372"/>
            <a:ext cx="3866768" cy="4154984"/>
          </a:xfrm>
          <a:prstGeom prst="rect">
            <a:avLst/>
          </a:prstGeom>
          <a:noFill/>
        </p:spPr>
        <p:txBody>
          <a:bodyPr wrap="square" rtlCol="0">
            <a:spAutoFit/>
          </a:bodyPr>
          <a:lstStyle/>
          <a:p>
            <a:r>
              <a:rPr lang="zh-CN" altLang="en-US" sz="2400" dirty="0" smtClean="0"/>
              <a:t>分析</a:t>
            </a:r>
            <a:r>
              <a:rPr lang="en-US" altLang="zh-CN" sz="2400" dirty="0" smtClean="0"/>
              <a:t>1</a:t>
            </a:r>
            <a:r>
              <a:rPr lang="zh-CN" altLang="en-US" sz="2400" dirty="0" smtClean="0"/>
              <a:t>：</a:t>
            </a:r>
            <a:endParaRPr lang="en-US" altLang="zh-CN" sz="2400" dirty="0" smtClean="0"/>
          </a:p>
          <a:p>
            <a:r>
              <a:rPr lang="en-US" altLang="zh-CN" sz="2400" dirty="0" smtClean="0"/>
              <a:t>      </a:t>
            </a:r>
            <a:r>
              <a:rPr lang="zh-CN" altLang="en-US" sz="2400" dirty="0" smtClean="0"/>
              <a:t>传统枚举方案，我们枚举生成向量：</a:t>
            </a:r>
            <a:r>
              <a:rPr lang="en-US" altLang="zh-CN" sz="2400" dirty="0" smtClean="0"/>
              <a:t>((1,1),(2,1),…(8,x))</a:t>
            </a:r>
          </a:p>
          <a:p>
            <a:r>
              <a:rPr lang="en-US" altLang="zh-CN" sz="2400" dirty="0" smtClean="0"/>
              <a:t>      </a:t>
            </a:r>
            <a:r>
              <a:rPr lang="zh-CN" altLang="en-US" sz="2400" dirty="0" smtClean="0"/>
              <a:t>然后判定，显然</a:t>
            </a:r>
            <a:r>
              <a:rPr lang="en-US" altLang="zh-CN" sz="2400" dirty="0" smtClean="0"/>
              <a:t>(1,1),(2,1)</a:t>
            </a:r>
            <a:r>
              <a:rPr lang="zh-CN" altLang="en-US" sz="2400" dirty="0" smtClean="0"/>
              <a:t>冲突，不管后面是什么情况，这种类型的都不是想要的解。</a:t>
            </a:r>
            <a:endParaRPr lang="en-US" altLang="zh-CN" sz="2400" dirty="0" smtClean="0"/>
          </a:p>
          <a:p>
            <a:r>
              <a:rPr lang="en-US" altLang="zh-CN" sz="2400" dirty="0"/>
              <a:t> </a:t>
            </a:r>
            <a:r>
              <a:rPr lang="en-US" altLang="zh-CN" sz="2400" dirty="0" smtClean="0"/>
              <a:t>     </a:t>
            </a:r>
            <a:r>
              <a:rPr lang="zh-CN" altLang="en-US" sz="2400" dirty="0" smtClean="0"/>
              <a:t>那么枚举解集复杂度为</a:t>
            </a:r>
            <a:r>
              <a:rPr lang="en-US" altLang="zh-CN" sz="2400" dirty="0" smtClean="0"/>
              <a:t>8^8</a:t>
            </a:r>
            <a:r>
              <a:rPr lang="zh-CN" altLang="en-US" sz="2400" dirty="0" smtClean="0"/>
              <a:t>，验证复杂度为</a:t>
            </a:r>
            <a:r>
              <a:rPr lang="en-US" altLang="zh-CN" sz="2400" dirty="0" smtClean="0"/>
              <a:t>8</a:t>
            </a:r>
            <a:r>
              <a:rPr lang="zh-CN" altLang="en-US" sz="2400" dirty="0" smtClean="0"/>
              <a:t>，综合复杂度为</a:t>
            </a:r>
            <a:r>
              <a:rPr lang="en-US" altLang="zh-CN" sz="2400" dirty="0" smtClean="0"/>
              <a:t>8 * (8^8)</a:t>
            </a:r>
            <a:endParaRPr lang="zh-CN" altLang="en-US" sz="2400" dirty="0"/>
          </a:p>
        </p:txBody>
      </p:sp>
    </p:spTree>
    <p:extLst>
      <p:ext uri="{BB962C8B-B14F-4D97-AF65-F5344CB8AC3E}">
        <p14:creationId xmlns:p14="http://schemas.microsoft.com/office/powerpoint/2010/main" val="107567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pic>
        <p:nvPicPr>
          <p:cNvPr id="71" name="Picture 3" descr="C:\Users\CSJ\Desktop\无标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360" y="2470666"/>
            <a:ext cx="4270136" cy="3744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9592" y="2060098"/>
            <a:ext cx="3866768" cy="4154984"/>
          </a:xfrm>
          <a:prstGeom prst="rect">
            <a:avLst/>
          </a:prstGeom>
          <a:noFill/>
        </p:spPr>
        <p:txBody>
          <a:bodyPr wrap="square" rtlCol="0">
            <a:spAutoFit/>
          </a:bodyPr>
          <a:lstStyle/>
          <a:p>
            <a:r>
              <a:rPr lang="zh-CN" altLang="en-US" sz="2400" dirty="0" smtClean="0"/>
              <a:t>分析</a:t>
            </a:r>
            <a:r>
              <a:rPr lang="en-US" altLang="zh-CN" sz="2400" dirty="0" smtClean="0"/>
              <a:t>2</a:t>
            </a:r>
            <a:r>
              <a:rPr lang="zh-CN" altLang="en-US" sz="2400" dirty="0" smtClean="0"/>
              <a:t>：</a:t>
            </a:r>
            <a:endParaRPr lang="en-US" altLang="zh-CN" sz="2400" dirty="0" smtClean="0"/>
          </a:p>
          <a:p>
            <a:r>
              <a:rPr lang="en-US" altLang="zh-CN" sz="2400" dirty="0" smtClean="0"/>
              <a:t>      </a:t>
            </a:r>
            <a:r>
              <a:rPr lang="zh-CN" altLang="en-US" sz="2400" dirty="0" smtClean="0"/>
              <a:t>我们想不那么笨的枚举。       是否可以在知道</a:t>
            </a:r>
            <a:r>
              <a:rPr lang="en-US" altLang="zh-CN" sz="2400" dirty="0" smtClean="0"/>
              <a:t>(1,1),(2,1)</a:t>
            </a:r>
            <a:r>
              <a:rPr lang="zh-CN" altLang="en-US" sz="2400" dirty="0" smtClean="0"/>
              <a:t>这种情况出现后，我们就不用枚举后面的解情况了。只枚举合法的结果，也就是说边枚举边判定，不符合的不再深入（专业术语为剪枝）。</a:t>
            </a:r>
            <a:endParaRPr lang="en-US" altLang="zh-CN" sz="2400" dirty="0" smtClean="0"/>
          </a:p>
          <a:p>
            <a:r>
              <a:rPr lang="en-US" altLang="zh-CN" sz="2400" dirty="0" smtClean="0"/>
              <a:t>      </a:t>
            </a:r>
            <a:r>
              <a:rPr lang="zh-CN" altLang="en-US" sz="2400" dirty="0" smtClean="0"/>
              <a:t>显然是可以这么做。</a:t>
            </a:r>
            <a:endParaRPr lang="en-US" altLang="zh-CN" sz="2400" dirty="0" smtClean="0"/>
          </a:p>
          <a:p>
            <a:r>
              <a:rPr lang="en-US" altLang="zh-CN" sz="2400" dirty="0" smtClean="0"/>
              <a:t>      DFS</a:t>
            </a:r>
            <a:r>
              <a:rPr lang="zh-CN" altLang="en-US" sz="2400" dirty="0" smtClean="0"/>
              <a:t>可用此</a:t>
            </a:r>
            <a:endParaRPr lang="en-US" altLang="zh-CN" sz="2400" dirty="0" smtClean="0"/>
          </a:p>
          <a:p>
            <a:r>
              <a:rPr lang="en-US" altLang="zh-CN" sz="2400" dirty="0"/>
              <a:t> </a:t>
            </a:r>
            <a:r>
              <a:rPr lang="en-US" altLang="zh-CN" sz="2400" dirty="0" smtClean="0"/>
              <a:t>     </a:t>
            </a:r>
            <a:endParaRPr lang="zh-CN" altLang="en-US" sz="2400" dirty="0"/>
          </a:p>
        </p:txBody>
      </p:sp>
    </p:spTree>
    <p:extLst>
      <p:ext uri="{BB962C8B-B14F-4D97-AF65-F5344CB8AC3E}">
        <p14:creationId xmlns:p14="http://schemas.microsoft.com/office/powerpoint/2010/main" val="3990332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84730" y="1714488"/>
            <a:ext cx="7416360" cy="5502282"/>
          </a:xfrm>
        </p:spPr>
        <p:txBody>
          <a:bodyPr/>
          <a:lstStyle/>
          <a:p>
            <a:pPr algn="l">
              <a:lnSpc>
                <a:spcPct val="150000"/>
              </a:lnSpc>
              <a:buFont typeface="Wingdings" pitchFamily="2" charset="2"/>
              <a:buChar char="n"/>
            </a:pPr>
            <a:r>
              <a:rPr lang="zh-CN" altLang="en-US" sz="3200" dirty="0" smtClean="0">
                <a:solidFill>
                  <a:srgbClr val="002060"/>
                </a:solidFill>
              </a:rPr>
              <a:t>什么是时间复杂度？</a:t>
            </a:r>
          </a:p>
          <a:p>
            <a:pPr marL="360000" algn="l">
              <a:lnSpc>
                <a:spcPct val="150000"/>
              </a:lnSpc>
              <a:buFont typeface="Wingdings" pitchFamily="2" charset="2"/>
              <a:buChar char="Ø"/>
            </a:pPr>
            <a:r>
              <a:rPr lang="zh-CN" altLang="en-US" sz="2000" dirty="0" smtClean="0">
                <a:solidFill>
                  <a:srgbClr val="002060"/>
                </a:solidFill>
              </a:rPr>
              <a:t>算法的时间复杂度是一个函数，它定量描述了</a:t>
            </a:r>
            <a:endParaRPr lang="en-US" altLang="zh-CN" sz="2000" dirty="0" smtClean="0">
              <a:solidFill>
                <a:srgbClr val="002060"/>
              </a:solidFill>
            </a:endParaRPr>
          </a:p>
          <a:p>
            <a:pPr marL="360000" algn="l">
              <a:lnSpc>
                <a:spcPct val="150000"/>
              </a:lnSpc>
            </a:pPr>
            <a:r>
              <a:rPr lang="zh-CN" altLang="en-US" sz="2000" dirty="0" smtClean="0">
                <a:solidFill>
                  <a:srgbClr val="002060"/>
                </a:solidFill>
              </a:rPr>
              <a:t>该算法的运行时间。这是一个关于代表算法输入值的字符串的长度的函数。时间复杂度常用大</a:t>
            </a:r>
            <a:r>
              <a:rPr lang="en-US" altLang="zh-CN" sz="2000" dirty="0" smtClean="0">
                <a:solidFill>
                  <a:srgbClr val="002060"/>
                </a:solidFill>
              </a:rPr>
              <a:t>O</a:t>
            </a:r>
            <a:r>
              <a:rPr lang="zh-CN" altLang="en-US" sz="2000" dirty="0" smtClean="0">
                <a:solidFill>
                  <a:srgbClr val="002060"/>
                </a:solidFill>
              </a:rPr>
              <a:t>符号表述，不包括这个函数的低阶项和首项系数。</a:t>
            </a:r>
            <a:endParaRPr lang="en-US" altLang="zh-CN" sz="2000" dirty="0" smtClean="0">
              <a:solidFill>
                <a:srgbClr val="002060"/>
              </a:solidFill>
            </a:endParaRPr>
          </a:p>
          <a:p>
            <a:pPr algn="l">
              <a:lnSpc>
                <a:spcPct val="150000"/>
              </a:lnSpc>
              <a:buFont typeface="Wingdings" pitchFamily="2" charset="2"/>
              <a:buChar char="n"/>
            </a:pPr>
            <a:r>
              <a:rPr lang="zh-CN" altLang="en-US" sz="3200" dirty="0" smtClean="0">
                <a:solidFill>
                  <a:srgbClr val="002060"/>
                </a:solidFill>
              </a:rPr>
              <a:t>时间复杂度计算出来有什么用？</a:t>
            </a:r>
            <a:endParaRPr lang="en-US" altLang="zh-CN" sz="3200" dirty="0" smtClean="0">
              <a:solidFill>
                <a:srgbClr val="002060"/>
              </a:solidFill>
            </a:endParaRPr>
          </a:p>
          <a:p>
            <a:pPr marL="360000" algn="l">
              <a:lnSpc>
                <a:spcPct val="150000"/>
              </a:lnSpc>
              <a:buFont typeface="Wingdings" pitchFamily="2" charset="2"/>
              <a:buChar char="Ø"/>
            </a:pPr>
            <a:r>
              <a:rPr lang="zh-CN" altLang="en-US" sz="2000" dirty="0" smtClean="0">
                <a:solidFill>
                  <a:srgbClr val="002060"/>
                </a:solidFill>
              </a:rPr>
              <a:t>估计程序能否在规定时间内处理题目指定规模的数据</a:t>
            </a:r>
            <a:endParaRPr lang="en-US" altLang="zh-CN" sz="2000" dirty="0" smtClean="0">
              <a:solidFill>
                <a:srgbClr val="002060"/>
              </a:solidFill>
            </a:endParaRPr>
          </a:p>
          <a:p>
            <a:pPr algn="l">
              <a:lnSpc>
                <a:spcPct val="150000"/>
              </a:lnSpc>
            </a:pPr>
            <a:endParaRPr lang="en-US" altLang="zh-CN" sz="3200" dirty="0" smtClean="0">
              <a:solidFill>
                <a:srgbClr val="002060"/>
              </a:solidFill>
            </a:endParaRPr>
          </a:p>
          <a:p>
            <a:r>
              <a:rPr lang="en-US" altLang="zh-CN" dirty="0" smtClean="0"/>
              <a:t>       </a:t>
            </a:r>
          </a:p>
          <a:p>
            <a:endParaRPr lang="en-US" altLang="zh-CN" dirty="0" smtClean="0"/>
          </a:p>
          <a:p>
            <a:endParaRPr lang="en-US" altLang="zh-CN" dirty="0" smtClean="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时间复杂度分析</a:t>
            </a:r>
            <a:endParaRPr lang="zh-CN" altLang="en-US" sz="48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pic>
        <p:nvPicPr>
          <p:cNvPr id="71" name="Picture 3" descr="C:\Users\CSJ\Desktop\无标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360" y="2470666"/>
            <a:ext cx="4270136" cy="3744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1538" y="2786058"/>
            <a:ext cx="3866768" cy="2677656"/>
          </a:xfrm>
          <a:prstGeom prst="rect">
            <a:avLst/>
          </a:prstGeom>
          <a:noFill/>
        </p:spPr>
        <p:txBody>
          <a:bodyPr wrap="square" rtlCol="0">
            <a:spAutoFit/>
          </a:bodyPr>
          <a:lstStyle/>
          <a:p>
            <a:r>
              <a:rPr lang="zh-CN" altLang="en-US" sz="2400" dirty="0" smtClean="0"/>
              <a:t>分析</a:t>
            </a:r>
            <a:r>
              <a:rPr lang="en-US" altLang="zh-CN" sz="2400" dirty="0" smtClean="0"/>
              <a:t>2</a:t>
            </a:r>
            <a:r>
              <a:rPr lang="zh-CN" altLang="en-US" sz="2400" dirty="0" smtClean="0"/>
              <a:t>：</a:t>
            </a:r>
            <a:endParaRPr lang="en-US" altLang="zh-CN" sz="2400" dirty="0" smtClean="0"/>
          </a:p>
          <a:p>
            <a:r>
              <a:rPr lang="zh-CN" altLang="en-US" sz="2400" b="1" dirty="0" smtClean="0"/>
              <a:t>约束条件</a:t>
            </a:r>
            <a:r>
              <a:rPr lang="zh-CN" altLang="en-US" sz="2400" dirty="0" smtClean="0"/>
              <a:t>：</a:t>
            </a:r>
            <a:endParaRPr lang="en-US" altLang="zh-CN" sz="2400" dirty="0" smtClean="0"/>
          </a:p>
          <a:p>
            <a:r>
              <a:rPr lang="en-US" altLang="zh-CN" sz="2400" dirty="0" smtClean="0"/>
              <a:t>    0)   0&lt;x</a:t>
            </a:r>
            <a:r>
              <a:rPr lang="en-US" altLang="zh-CN" sz="2400" baseline="-25000" dirty="0" smtClean="0"/>
              <a:t>i</a:t>
            </a:r>
            <a:r>
              <a:rPr lang="en-US" altLang="zh-CN" sz="2400" dirty="0" smtClean="0"/>
              <a:t>&lt;n+1</a:t>
            </a:r>
            <a:endParaRPr lang="zh-CN" altLang="en-US" sz="2400" dirty="0" smtClean="0"/>
          </a:p>
          <a:p>
            <a:pPr algn="just" eaLnBrk="0" hangingPunct="0"/>
            <a:r>
              <a:rPr lang="zh-CN" altLang="en-US" sz="2400" dirty="0" smtClean="0"/>
              <a:t>    </a:t>
            </a:r>
            <a:r>
              <a:rPr lang="en-US" altLang="zh-CN" sz="2400" dirty="0" smtClean="0"/>
              <a:t>1)  </a:t>
            </a:r>
            <a:r>
              <a:rPr lang="zh-CN" altLang="en-US" sz="2400" dirty="0" smtClean="0"/>
              <a:t>不同列：</a:t>
            </a:r>
            <a:r>
              <a:rPr lang="en-US" altLang="zh-CN" sz="2400" dirty="0" err="1" smtClean="0"/>
              <a:t>x</a:t>
            </a:r>
            <a:r>
              <a:rPr lang="en-US" altLang="zh-CN" sz="2400" baseline="-25000" dirty="0" err="1" smtClean="0"/>
              <a:t>i</a:t>
            </a:r>
            <a:r>
              <a:rPr lang="en-US" altLang="zh-CN" sz="2400" dirty="0" err="1" smtClean="0"/>
              <a:t>≠x</a:t>
            </a:r>
            <a:r>
              <a:rPr lang="en-US" altLang="zh-CN" sz="2400" baseline="-25000" dirty="0" err="1" smtClean="0"/>
              <a:t>j</a:t>
            </a:r>
            <a:endParaRPr lang="en-US" altLang="zh-CN" sz="2400" baseline="-25000" dirty="0" smtClean="0"/>
          </a:p>
          <a:p>
            <a:pPr algn="just" eaLnBrk="0" hangingPunct="0"/>
            <a:r>
              <a:rPr lang="zh-CN" altLang="en-US" sz="2400" dirty="0" smtClean="0"/>
              <a:t>　</a:t>
            </a:r>
            <a:r>
              <a:rPr lang="en-US" altLang="zh-CN" sz="2400" dirty="0" smtClean="0"/>
              <a:t>2) </a:t>
            </a:r>
            <a:r>
              <a:rPr lang="zh-CN" altLang="en-US" sz="2400" dirty="0" smtClean="0"/>
              <a:t>不处于同一正、反对角线：</a:t>
            </a:r>
            <a:r>
              <a:rPr lang="en-US" altLang="zh-CN" sz="2400" dirty="0" smtClean="0"/>
              <a:t>|</a:t>
            </a:r>
            <a:r>
              <a:rPr lang="en-US" altLang="zh-CN" sz="2400" dirty="0" err="1" smtClean="0"/>
              <a:t>i</a:t>
            </a:r>
            <a:r>
              <a:rPr lang="en-US" altLang="zh-CN" sz="2400" dirty="0" smtClean="0"/>
              <a:t>-j|≠|x</a:t>
            </a:r>
            <a:r>
              <a:rPr lang="en-US" altLang="zh-CN" sz="2400" baseline="-25000" dirty="0" smtClean="0"/>
              <a:t>i</a:t>
            </a:r>
            <a:r>
              <a:rPr lang="en-US" altLang="zh-CN" sz="2400" dirty="0" smtClean="0"/>
              <a:t>-</a:t>
            </a:r>
            <a:r>
              <a:rPr lang="en-US" altLang="zh-CN" sz="2400" dirty="0" err="1" smtClean="0"/>
              <a:t>x</a:t>
            </a:r>
            <a:r>
              <a:rPr lang="en-US" altLang="zh-CN" sz="2400" baseline="-25000" dirty="0" err="1" smtClean="0"/>
              <a:t>j</a:t>
            </a:r>
            <a:r>
              <a:rPr lang="en-US" altLang="zh-CN" sz="2400" dirty="0" smtClean="0"/>
              <a:t>|</a:t>
            </a:r>
          </a:p>
          <a:p>
            <a:endParaRPr lang="zh-CN" altLang="en-US" sz="2400" dirty="0"/>
          </a:p>
        </p:txBody>
      </p:sp>
    </p:spTree>
    <p:extLst>
      <p:ext uri="{BB962C8B-B14F-4D97-AF65-F5344CB8AC3E}">
        <p14:creationId xmlns:p14="http://schemas.microsoft.com/office/powerpoint/2010/main" val="3990332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pic>
        <p:nvPicPr>
          <p:cNvPr id="71" name="Picture 3" descr="C:\Users\CSJ\Desktop\无标题.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2" y="2500306"/>
            <a:ext cx="4270136"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txBox="1">
            <a:spLocks noChangeArrowheads="1"/>
          </p:cNvSpPr>
          <p:nvPr/>
        </p:nvSpPr>
        <p:spPr>
          <a:xfrm>
            <a:off x="857224" y="1500174"/>
            <a:ext cx="5786478" cy="4786346"/>
          </a:xfrm>
          <a:prstGeom prst="rect">
            <a:avLst/>
          </a:prstGeom>
        </p:spPr>
        <p:txBody>
          <a:bodyPr/>
          <a:lstStyle/>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zh-CN" altLang="en-US" sz="2400" b="0" i="0" u="none" strike="noStrike" kern="0" cap="none" spc="0" normalizeH="0" baseline="0" noProof="0" dirty="0" smtClean="0">
                <a:ln>
                  <a:noFill/>
                </a:ln>
                <a:solidFill>
                  <a:sysClr val="windowText" lastClr="000000"/>
                </a:solidFill>
                <a:effectLst/>
                <a:uLnTx/>
                <a:uFillTx/>
              </a:rPr>
              <a:t>核心代码实现：</a:t>
            </a:r>
            <a:endParaRPr kumimoji="0" lang="en-US" altLang="zh-CN" sz="24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err="1" smtClean="0">
                <a:ln>
                  <a:noFill/>
                </a:ln>
                <a:solidFill>
                  <a:sysClr val="windowText" lastClr="000000"/>
                </a:solidFill>
                <a:effectLst/>
                <a:uLnTx/>
                <a:uFillTx/>
              </a:rPr>
              <a:t>bool</a:t>
            </a:r>
            <a:r>
              <a:rPr kumimoji="0" lang="en-US" altLang="zh-CN" sz="2000" b="0" i="0" u="none" strike="noStrike" kern="0" cap="none" spc="0" normalizeH="0" baseline="0" noProof="0" dirty="0" smtClean="0">
                <a:ln>
                  <a:noFill/>
                </a:ln>
                <a:solidFill>
                  <a:sysClr val="windowText" lastClr="000000"/>
                </a:solidFill>
                <a:effectLst/>
                <a:uLnTx/>
                <a:uFillTx/>
              </a:rPr>
              <a:t> Queen::Place(</a:t>
            </a:r>
            <a:r>
              <a:rPr kumimoji="0" lang="en-US" altLang="zh-CN" sz="2000" b="0" i="0" u="none" strike="noStrike" kern="0" cap="none" spc="0" normalizeH="0" baseline="0" noProof="0" dirty="0" err="1" smtClean="0">
                <a:ln>
                  <a:noFill/>
                </a:ln>
                <a:solidFill>
                  <a:sysClr val="windowText" lastClr="000000"/>
                </a:solidFill>
                <a:effectLst/>
                <a:uLnTx/>
                <a:uFillTx/>
              </a:rPr>
              <a:t>int</a:t>
            </a:r>
            <a:r>
              <a:rPr kumimoji="0" lang="en-US" altLang="zh-CN" sz="2000" b="0" i="0" u="none" strike="noStrike" kern="0" cap="none" spc="0" normalizeH="0" baseline="0" noProof="0" dirty="0" smtClean="0">
                <a:ln>
                  <a:noFill/>
                </a:ln>
                <a:solidFill>
                  <a:sysClr val="windowText" lastClr="000000"/>
                </a:solidFill>
                <a:effectLst/>
                <a:uLnTx/>
                <a:uFillTx/>
              </a:rPr>
              <a:t> k) // </a:t>
            </a:r>
            <a:r>
              <a:rPr kumimoji="0" lang="zh-CN" altLang="en-US" sz="2000" b="0" i="0" u="none" strike="noStrike" kern="0" cap="none" spc="0" normalizeH="0" baseline="0" noProof="0" dirty="0" smtClean="0">
                <a:ln>
                  <a:noFill/>
                </a:ln>
                <a:solidFill>
                  <a:sysClr val="windowText" lastClr="000000"/>
                </a:solidFill>
                <a:effectLst/>
                <a:uLnTx/>
                <a:uFillTx/>
              </a:rPr>
              <a:t>判断是否满足约束条件！</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for (</a:t>
            </a:r>
            <a:r>
              <a:rPr kumimoji="0" lang="en-US" altLang="zh-CN" sz="2000" b="0" i="0" u="none" strike="noStrike" kern="0" cap="none" spc="0" normalizeH="0" baseline="0" noProof="0" dirty="0" err="1" smtClean="0">
                <a:ln>
                  <a:noFill/>
                </a:ln>
                <a:solidFill>
                  <a:sysClr val="windowText" lastClr="000000"/>
                </a:solidFill>
                <a:effectLst/>
                <a:uLnTx/>
                <a:uFillTx/>
              </a:rPr>
              <a:t>int</a:t>
            </a:r>
            <a:r>
              <a:rPr kumimoji="0" lang="en-US" altLang="zh-CN" sz="2000" b="0" i="0" u="none" strike="noStrike" kern="0" cap="none" spc="0" normalizeH="0" baseline="0" noProof="0" dirty="0" smtClean="0">
                <a:ln>
                  <a:noFill/>
                </a:ln>
                <a:solidFill>
                  <a:sysClr val="windowText" lastClr="000000"/>
                </a:solidFill>
                <a:effectLst/>
                <a:uLnTx/>
                <a:uFillTx/>
              </a:rPr>
              <a:t> j=1;j&lt;</a:t>
            </a:r>
            <a:r>
              <a:rPr kumimoji="0" lang="en-US" altLang="zh-CN" sz="2000" b="0" i="0" u="none" strike="noStrike" kern="0" cap="none" spc="0" normalizeH="0" baseline="0" noProof="0" dirty="0" err="1" smtClean="0">
                <a:ln>
                  <a:noFill/>
                </a:ln>
                <a:solidFill>
                  <a:sysClr val="windowText" lastClr="000000"/>
                </a:solidFill>
                <a:effectLst/>
                <a:uLnTx/>
                <a:uFillTx/>
              </a:rPr>
              <a:t>k;j</a:t>
            </a:r>
            <a:r>
              <a:rPr kumimoji="0" lang="en-US" altLang="zh-CN" sz="2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if ((</a:t>
            </a:r>
            <a:r>
              <a:rPr kumimoji="0" lang="en-US" altLang="zh-CN" sz="2000" b="1" i="0" u="none" strike="noStrike" kern="0" cap="none" spc="0" normalizeH="0" baseline="0" noProof="0" dirty="0" smtClean="0">
                <a:ln>
                  <a:noFill/>
                </a:ln>
                <a:solidFill>
                  <a:srgbClr val="FF0000"/>
                </a:solidFill>
                <a:effectLst/>
                <a:uLnTx/>
                <a:uFillTx/>
              </a:rPr>
              <a:t>abs(k-j)==abs(x[j]-x[k])</a:t>
            </a:r>
            <a:r>
              <a:rPr kumimoji="0" lang="en-US" altLang="zh-CN" sz="2000" b="0" i="0" u="none" strike="noStrike" kern="0" cap="none" spc="0" normalizeH="0" baseline="0" noProof="0" dirty="0" smtClean="0">
                <a:ln>
                  <a:noFill/>
                </a:ln>
                <a:solidFill>
                  <a:sysClr val="windowText" lastClr="000000"/>
                </a:solidFill>
                <a:effectLst/>
                <a:uLnTx/>
                <a:uFillTx/>
              </a:rPr>
              <a:t>)||(</a:t>
            </a:r>
            <a:r>
              <a:rPr kumimoji="0" lang="en-US" altLang="zh-CN" sz="2000" b="1" i="0" u="none" strike="noStrike" kern="0" cap="none" spc="0" normalizeH="0" baseline="0" noProof="0" dirty="0" smtClean="0">
                <a:ln>
                  <a:noFill/>
                </a:ln>
                <a:solidFill>
                  <a:srgbClr val="0000FF"/>
                </a:solidFill>
                <a:effectLst/>
                <a:uLnTx/>
                <a:uFillTx/>
              </a:rPr>
              <a:t>x[j]==x[k]</a:t>
            </a:r>
            <a:r>
              <a:rPr kumimoji="0" lang="en-US" altLang="zh-CN" sz="2000" b="0" i="0" u="none" strike="noStrike" kern="0" cap="none" spc="0" normalizeH="0" baseline="0" noProof="0" dirty="0" smtClean="0">
                <a:ln>
                  <a:noFill/>
                </a:ln>
                <a:solidFill>
                  <a:sysClr val="windowText" lastClr="000000"/>
                </a:solidFill>
                <a:effectLst/>
                <a:uLnTx/>
                <a:uFillTx/>
              </a:rPr>
              <a:t>)) return false;</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return true;</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endParaRPr kumimoji="0" lang="en-US" altLang="zh-CN" sz="20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void Queen::Backtrack(</a:t>
            </a:r>
            <a:r>
              <a:rPr kumimoji="0" lang="en-US" altLang="zh-CN" sz="2000" b="0" i="0" u="none" strike="noStrike" kern="0" cap="none" spc="0" normalizeH="0" baseline="0" noProof="0" dirty="0" err="1" smtClean="0">
                <a:ln>
                  <a:noFill/>
                </a:ln>
                <a:solidFill>
                  <a:sysClr val="windowText" lastClr="000000"/>
                </a:solidFill>
                <a:effectLst/>
                <a:uLnTx/>
                <a:uFillTx/>
              </a:rPr>
              <a:t>int</a:t>
            </a:r>
            <a:r>
              <a:rPr kumimoji="0" lang="en-US" altLang="zh-CN" sz="2000" b="0" i="0" u="none" strike="noStrike" kern="0" cap="none" spc="0" normalizeH="0" baseline="0" noProof="0" dirty="0" smtClean="0">
                <a:ln>
                  <a:noFill/>
                </a:ln>
                <a:solidFill>
                  <a:sysClr val="windowText" lastClr="000000"/>
                </a:solidFill>
                <a:effectLst/>
                <a:uLnTx/>
                <a:uFillTx/>
              </a:rPr>
              <a:t> t)</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if (t&gt;n) sum++;</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else</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for (</a:t>
            </a:r>
            <a:r>
              <a:rPr kumimoji="0" lang="en-US" altLang="zh-CN" sz="2000" b="1" i="0" u="none" strike="noStrike" kern="0" cap="none" spc="0" normalizeH="0" baseline="0" noProof="0" dirty="0" err="1" smtClean="0">
                <a:ln>
                  <a:noFill/>
                </a:ln>
                <a:solidFill>
                  <a:srgbClr val="FF0000"/>
                </a:solidFill>
                <a:effectLst/>
                <a:uLnTx/>
                <a:uFillTx/>
              </a:rPr>
              <a:t>int</a:t>
            </a:r>
            <a:r>
              <a:rPr kumimoji="0" lang="en-US" altLang="zh-CN" sz="2000" b="1" i="0" u="none" strike="noStrike" kern="0" cap="none" spc="0" normalizeH="0" baseline="0" noProof="0" dirty="0" smtClean="0">
                <a:ln>
                  <a:noFill/>
                </a:ln>
                <a:solidFill>
                  <a:srgbClr val="FF0000"/>
                </a:solidFill>
                <a:effectLst/>
                <a:uLnTx/>
                <a:uFillTx/>
              </a:rPr>
              <a:t> </a:t>
            </a:r>
            <a:r>
              <a:rPr kumimoji="0" lang="en-US" altLang="zh-CN" sz="2000" b="1" i="0" u="none" strike="noStrike" kern="0" cap="none" spc="0" normalizeH="0" baseline="0" noProof="0" dirty="0" err="1" smtClean="0">
                <a:ln>
                  <a:noFill/>
                </a:ln>
                <a:solidFill>
                  <a:srgbClr val="FF0000"/>
                </a:solidFill>
                <a:effectLst/>
                <a:uLnTx/>
                <a:uFillTx/>
              </a:rPr>
              <a:t>i</a:t>
            </a:r>
            <a:r>
              <a:rPr kumimoji="0" lang="en-US" altLang="zh-CN" sz="2000" b="1" i="0" u="none" strike="noStrike" kern="0" cap="none" spc="0" normalizeH="0" baseline="0" noProof="0" dirty="0" smtClean="0">
                <a:ln>
                  <a:noFill/>
                </a:ln>
                <a:solidFill>
                  <a:srgbClr val="FF0000"/>
                </a:solidFill>
                <a:effectLst/>
                <a:uLnTx/>
                <a:uFillTx/>
              </a:rPr>
              <a:t>=1;i&lt;=</a:t>
            </a:r>
            <a:r>
              <a:rPr kumimoji="0" lang="en-US" altLang="zh-CN" sz="2000" b="1" i="0" u="none" strike="noStrike" kern="0" cap="none" spc="0" normalizeH="0" baseline="0" noProof="0" dirty="0" err="1" smtClean="0">
                <a:ln>
                  <a:noFill/>
                </a:ln>
                <a:solidFill>
                  <a:srgbClr val="FF0000"/>
                </a:solidFill>
                <a:effectLst/>
                <a:uLnTx/>
                <a:uFillTx/>
              </a:rPr>
              <a:t>n;i</a:t>
            </a:r>
            <a:r>
              <a:rPr kumimoji="0" lang="en-US" altLang="zh-CN" sz="2000" b="1" i="0" u="none" strike="noStrike" kern="0" cap="none" spc="0" normalizeH="0" baseline="0" noProof="0" dirty="0" smtClean="0">
                <a:ln>
                  <a:noFill/>
                </a:ln>
                <a:solidFill>
                  <a:srgbClr val="FF0000"/>
                </a:solidFill>
                <a:effectLst/>
                <a:uLnTx/>
                <a:uFillTx/>
              </a:rPr>
              <a:t>++</a:t>
            </a:r>
            <a:r>
              <a:rPr kumimoji="0" lang="en-US" altLang="zh-CN" sz="20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x[t]=</a:t>
            </a:r>
            <a:r>
              <a:rPr kumimoji="0" lang="en-US" altLang="zh-CN" sz="2000" b="0" i="0" u="none" strike="noStrike" kern="0" cap="none" spc="0" normalizeH="0" baseline="0" noProof="0" dirty="0" err="1" smtClean="0">
                <a:ln>
                  <a:noFill/>
                </a:ln>
                <a:solidFill>
                  <a:sysClr val="windowText" lastClr="000000"/>
                </a:solidFill>
                <a:effectLst/>
                <a:uLnTx/>
                <a:uFillTx/>
              </a:rPr>
              <a:t>i</a:t>
            </a:r>
            <a:r>
              <a:rPr kumimoji="0" lang="en-US" altLang="zh-CN" sz="2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if (Place(t)) Backtrack(t+1);</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80000"/>
              </a:lnSpc>
              <a:spcBef>
                <a:spcPct val="0"/>
              </a:spcBef>
              <a:spcAft>
                <a:spcPts val="0"/>
              </a:spcAft>
              <a:buClrTx/>
              <a:buSzTx/>
              <a:buFont typeface="Wingdings" pitchFamily="2" charset="2"/>
              <a:buNone/>
              <a:tabLst/>
              <a:defRPr/>
            </a:pPr>
            <a:r>
              <a:rPr kumimoji="0" lang="en-US" altLang="zh-CN" sz="2000" b="0" i="0" u="none" strike="noStrike" kern="0" cap="none" spc="0" normalizeH="0" baseline="0" noProof="0" dirty="0" smtClean="0">
                <a:ln>
                  <a:noFill/>
                </a:ln>
                <a:solidFill>
                  <a:sysClr val="windowText" lastClr="000000"/>
                </a:solidFill>
                <a:effectLst/>
                <a:uLnTx/>
                <a:uFillTx/>
              </a:rPr>
              <a:t>}</a:t>
            </a:r>
          </a:p>
        </p:txBody>
      </p:sp>
    </p:spTree>
    <p:extLst>
      <p:ext uri="{BB962C8B-B14F-4D97-AF65-F5344CB8AC3E}">
        <p14:creationId xmlns:p14="http://schemas.microsoft.com/office/powerpoint/2010/main" val="3990332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71538" y="1643050"/>
            <a:ext cx="7848600" cy="4608512"/>
          </a:xfrm>
          <a:prstGeom prst="rect">
            <a:avLst/>
          </a:prstGeom>
        </p:spPr>
        <p:txBody>
          <a:body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DFS</a:t>
            </a:r>
            <a:r>
              <a:rPr kumimoji="0" lang="zh-CN" altLang="en-US"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代码框架</a:t>
            </a:r>
            <a:endPar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endParaRP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void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backtrack </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int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t)</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if</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(t&gt;n)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output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(x);</a:t>
            </a:r>
            <a:r>
              <a:rPr kumimoji="0" lang="en-US" altLang="zh-CN" sz="2100" b="0" i="0" u="none" strike="noStrike" kern="0" cap="none" spc="0" normalizeH="0" baseline="0" noProof="0" dirty="0" smtClean="0">
                <a:ln>
                  <a:noFill/>
                </a:ln>
                <a:solidFill>
                  <a:srgbClr val="FF0000"/>
                </a:solidFill>
                <a:effectLst/>
                <a:uLnTx/>
                <a:uFillTx/>
                <a:latin typeface="Arial" charset="0"/>
                <a:ea typeface="楷体_GB2312" pitchFamily="49" charset="-122"/>
              </a:rPr>
              <a:t>// t</a:t>
            </a:r>
            <a:r>
              <a:rPr kumimoji="0" lang="zh-CN" altLang="en-US" sz="2100" b="0" i="0" u="none" strike="noStrike" kern="0" cap="none" spc="0" normalizeH="0" baseline="0" noProof="0" dirty="0" smtClean="0">
                <a:ln>
                  <a:noFill/>
                </a:ln>
                <a:solidFill>
                  <a:srgbClr val="FF0000"/>
                </a:solidFill>
                <a:effectLst/>
                <a:uLnTx/>
                <a:uFillTx/>
                <a:latin typeface="Arial" charset="0"/>
                <a:ea typeface="楷体_GB2312" pitchFamily="49" charset="-122"/>
              </a:rPr>
              <a:t>是递归深度，</a:t>
            </a:r>
            <a:r>
              <a:rPr kumimoji="0" lang="en-US" altLang="zh-CN" sz="2100" b="0" i="0" u="none" strike="noStrike" kern="0" cap="none" spc="0" normalizeH="0" baseline="0" noProof="0" dirty="0" smtClean="0">
                <a:ln>
                  <a:noFill/>
                </a:ln>
                <a:solidFill>
                  <a:srgbClr val="FF0000"/>
                </a:solidFill>
                <a:effectLst/>
                <a:uLnTx/>
                <a:uFillTx/>
                <a:latin typeface="Arial" charset="0"/>
                <a:ea typeface="楷体_GB2312" pitchFamily="49" charset="-122"/>
              </a:rPr>
              <a:t>n</a:t>
            </a:r>
            <a:r>
              <a:rPr kumimoji="0" lang="zh-CN" altLang="en-US" sz="2100" b="0" i="0" u="none" strike="noStrike" kern="0" cap="none" spc="0" normalizeH="0" baseline="0" noProof="0" dirty="0" smtClean="0">
                <a:ln>
                  <a:noFill/>
                </a:ln>
                <a:solidFill>
                  <a:srgbClr val="FF0000"/>
                </a:solidFill>
                <a:effectLst/>
                <a:uLnTx/>
                <a:uFillTx/>
                <a:latin typeface="Arial" charset="0"/>
                <a:ea typeface="楷体_GB2312" pitchFamily="49" charset="-122"/>
              </a:rPr>
              <a:t>表边界条件，控制递归深度</a:t>
            </a:r>
          </a:p>
          <a:p>
            <a:pPr marL="0" marR="0" lvl="0" indent="0" defTabSz="914400" eaLnBrk="1" fontAlgn="auto" latinLnBrk="0" hangingPunct="1">
              <a:lnSpc>
                <a:spcPct val="90000"/>
              </a:lnSpc>
              <a:spcBef>
                <a:spcPct val="0"/>
              </a:spcBef>
              <a:spcAft>
                <a:spcPts val="0"/>
              </a:spcAft>
              <a:buClrTx/>
              <a:buSzTx/>
              <a:buFontTx/>
              <a:buNone/>
              <a:tabLst/>
              <a:defRPr/>
            </a:pPr>
            <a:r>
              <a:rPr kumimoji="0" lang="zh-CN" altLang="en-US"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else</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for</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int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f</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n,t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&lt;=</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g</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n,t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0" i="0" u="none" strike="noStrike" kern="0" cap="none" spc="0" normalizeH="0" baseline="0" noProof="0" dirty="0" smtClean="0">
                <a:ln>
                  <a:noFill/>
                </a:ln>
                <a:solidFill>
                  <a:srgbClr val="FF0000"/>
                </a:solidFill>
                <a:effectLst/>
                <a:uLnTx/>
                <a:uFillTx/>
                <a:latin typeface="Arial" charset="0"/>
                <a:ea typeface="楷体_GB2312" pitchFamily="49" charset="-122"/>
              </a:rPr>
              <a:t>// f()</a:t>
            </a:r>
            <a:r>
              <a:rPr kumimoji="0" lang="zh-CN" altLang="en-US" sz="2100" b="0" i="0" u="none" strike="noStrike" kern="0" cap="none" spc="0" normalizeH="0" baseline="0" noProof="0" dirty="0" smtClean="0">
                <a:ln>
                  <a:noFill/>
                </a:ln>
                <a:solidFill>
                  <a:srgbClr val="FF0000"/>
                </a:solidFill>
                <a:effectLst/>
                <a:uLnTx/>
                <a:uFillTx/>
                <a:latin typeface="Arial" charset="0"/>
                <a:ea typeface="楷体_GB2312" pitchFamily="49" charset="-122"/>
              </a:rPr>
              <a:t>和</a:t>
            </a:r>
            <a:r>
              <a:rPr kumimoji="0" lang="en-US" altLang="zh-CN" sz="2100" b="0" i="0" u="none" strike="noStrike" kern="0" cap="none" spc="0" normalizeH="0" baseline="0" noProof="0" dirty="0" smtClean="0">
                <a:ln>
                  <a:noFill/>
                </a:ln>
                <a:solidFill>
                  <a:srgbClr val="FF0000"/>
                </a:solidFill>
                <a:effectLst/>
                <a:uLnTx/>
                <a:uFillTx/>
                <a:latin typeface="Arial" charset="0"/>
                <a:ea typeface="楷体_GB2312" pitchFamily="49" charset="-122"/>
              </a:rPr>
              <a:t>g()</a:t>
            </a:r>
            <a:r>
              <a:rPr kumimoji="0" lang="zh-CN" altLang="en-US" sz="2100" b="0" i="0" u="none" strike="noStrike" kern="0" cap="none" spc="0" normalizeH="0" baseline="0" noProof="0" dirty="0" smtClean="0">
                <a:ln>
                  <a:noFill/>
                </a:ln>
                <a:solidFill>
                  <a:srgbClr val="FF0000"/>
                </a:solidFill>
                <a:effectLst/>
                <a:uLnTx/>
                <a:uFillTx/>
                <a:latin typeface="Arial" charset="0"/>
                <a:ea typeface="楷体_GB2312" pitchFamily="49" charset="-122"/>
              </a:rPr>
              <a:t>是一种抽象表示，表示在当前扩展结点处未搜索过的子树的起始编号和终止编号。</a:t>
            </a:r>
          </a:p>
          <a:p>
            <a:pPr lvl="0">
              <a:lnSpc>
                <a:spcPct val="90000"/>
              </a:lnSpc>
              <a:spcBef>
                <a:spcPct val="0"/>
              </a:spcBef>
            </a:pPr>
            <a:r>
              <a:rPr kumimoji="0" lang="zh-CN" altLang="en-US"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x[t]=</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h</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kumimoji="0" lang="en-US" altLang="zh-CN" sz="2100" b="0" i="0" u="none" strike="noStrike" kern="0" cap="none" spc="0" normalizeH="0" baseline="0" noProof="0" dirty="0" err="1" smtClean="0">
                <a:ln>
                  <a:noFill/>
                </a:ln>
                <a:solidFill>
                  <a:sysClr val="windowText" lastClr="000000"/>
                </a:solidFill>
                <a:effectLst/>
                <a:uLnTx/>
                <a:uFillTx/>
                <a:latin typeface="Arial" charset="0"/>
                <a:ea typeface="楷体_GB2312" pitchFamily="49" charset="-122"/>
              </a:rPr>
              <a:t>i</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r>
              <a:rPr lang="en-US" altLang="zh-CN" sz="2100" kern="0" dirty="0" smtClean="0">
                <a:solidFill>
                  <a:srgbClr val="FF0000"/>
                </a:solidFill>
                <a:latin typeface="Arial" charset="0"/>
                <a:ea typeface="楷体_GB2312" pitchFamily="49" charset="-122"/>
              </a:rPr>
              <a:t> //</a:t>
            </a:r>
            <a:r>
              <a:rPr lang="zh-CN" altLang="en-US" sz="2100" kern="0" dirty="0" smtClean="0">
                <a:solidFill>
                  <a:srgbClr val="FF0000"/>
                </a:solidFill>
                <a:latin typeface="Arial" charset="0"/>
                <a:ea typeface="楷体_GB2312" pitchFamily="49" charset="-122"/>
              </a:rPr>
              <a:t>存储搜索信息</a:t>
            </a:r>
            <a:endPar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endParaRP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if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constraint</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(t)&amp;&amp;</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bound</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(t)) </a:t>
            </a:r>
            <a:r>
              <a:rPr lang="en-US" altLang="zh-CN" sz="2100" kern="0" dirty="0" smtClean="0">
                <a:solidFill>
                  <a:srgbClr val="FF0000"/>
                </a:solidFill>
                <a:latin typeface="Arial" charset="0"/>
                <a:ea typeface="楷体_GB2312" pitchFamily="49" charset="-122"/>
              </a:rPr>
              <a:t>//</a:t>
            </a:r>
            <a:r>
              <a:rPr lang="zh-CN" altLang="en-US" sz="2100" kern="0" dirty="0" smtClean="0">
                <a:solidFill>
                  <a:srgbClr val="FF0000"/>
                </a:solidFill>
                <a:latin typeface="Arial" charset="0"/>
                <a:ea typeface="楷体_GB2312" pitchFamily="49" charset="-122"/>
              </a:rPr>
              <a:t>根据边界剪枝</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r>
              <a:rPr kumimoji="0" lang="en-US" altLang="zh-CN" sz="2100" b="1"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backtrack</a:t>
            </a: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(t+1);</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           }</a:t>
            </a:r>
          </a:p>
          <a:p>
            <a:pPr marL="0" marR="0" lvl="0" indent="0" defTabSz="914400" eaLnBrk="1" fontAlgn="auto" latinLnBrk="0" hangingPunct="1">
              <a:lnSpc>
                <a:spcPct val="90000"/>
              </a:lnSpc>
              <a:spcBef>
                <a:spcPct val="0"/>
              </a:spcBef>
              <a:spcAft>
                <a:spcPts val="0"/>
              </a:spcAft>
              <a:buClrTx/>
              <a:buSzTx/>
              <a:buFontTx/>
              <a:buNone/>
              <a:tabLst/>
              <a:defRPr/>
            </a:pPr>
            <a:r>
              <a:rPr kumimoji="0" lang="en-US" altLang="zh-CN" sz="2100" b="0" i="0" u="none" strike="noStrike" kern="0" cap="none" spc="0" normalizeH="0" baseline="0" noProof="0" dirty="0" smtClean="0">
                <a:ln>
                  <a:noFill/>
                </a:ln>
                <a:solidFill>
                  <a:sysClr val="windowText" lastClr="000000"/>
                </a:solidFill>
                <a:effectLst/>
                <a:uLnTx/>
                <a:uFillTx/>
                <a:latin typeface="Arial" charset="0"/>
                <a:ea typeface="楷体_GB2312" pitchFamily="49" charset="-122"/>
              </a:rPr>
              <a:t>}</a:t>
            </a:r>
            <a:endParaRPr kumimoji="0" lang="en-US" altLang="zh-CN" sz="1800" b="0" i="0" u="none" strike="noStrike" kern="0" cap="none" spc="0" normalizeH="0" baseline="0" noProof="0" dirty="0" smtClean="0">
              <a:ln>
                <a:noFill/>
              </a:ln>
              <a:solidFill>
                <a:sysClr val="windowText" lastClr="000000"/>
              </a:solidFill>
              <a:effectLst/>
              <a:uLnTx/>
              <a:uFillTx/>
            </a:endParaRPr>
          </a:p>
        </p:txBody>
      </p:sp>
      <p:sp>
        <p:nvSpPr>
          <p:cNvPr id="5" name="标题 3"/>
          <p:cNvSpPr>
            <a:spLocks noGrp="1"/>
          </p:cNvSpPr>
          <p:nvPr>
            <p:ph type="title"/>
          </p:nvPr>
        </p:nvSpPr>
        <p:spPr/>
        <p:txBody>
          <a:bodyPr/>
          <a:lstStyle/>
          <a:p>
            <a:r>
              <a:rPr lang="zh-CN" altLang="en-US" sz="4800" b="1" dirty="0" smtClean="0">
                <a:solidFill>
                  <a:srgbClr val="9900FF"/>
                </a:solidFill>
                <a:latin typeface="+mn-ea"/>
                <a:ea typeface="+mn-ea"/>
              </a:rPr>
              <a:t>暴力搜索</a:t>
            </a:r>
            <a:r>
              <a:rPr lang="en-US" altLang="zh-CN" sz="3200" b="1" dirty="0" smtClean="0">
                <a:solidFill>
                  <a:srgbClr val="9900FF"/>
                </a:solidFill>
                <a:latin typeface="+mn-ea"/>
                <a:ea typeface="+mn-ea"/>
              </a:rPr>
              <a:t>—DFS</a:t>
            </a:r>
            <a:endParaRPr lang="zh-CN" altLang="en-US" sz="3200" b="1" dirty="0">
              <a:solidFill>
                <a:srgbClr val="9900FF"/>
              </a:solidFill>
              <a:latin typeface="+mn-ea"/>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b="1" dirty="0" smtClean="0">
                <a:solidFill>
                  <a:srgbClr val="9900FF"/>
                </a:solidFill>
                <a:latin typeface="+mn-ea"/>
                <a:ea typeface="+mn-ea"/>
              </a:rPr>
              <a:t>参考资料</a:t>
            </a:r>
            <a:endParaRPr lang="zh-CN" altLang="en-US" sz="4000" b="1" dirty="0">
              <a:solidFill>
                <a:srgbClr val="9900FF"/>
              </a:solidFill>
              <a:latin typeface="+mn-ea"/>
              <a:ea typeface="+mn-ea"/>
            </a:endParaRPr>
          </a:p>
        </p:txBody>
      </p:sp>
      <p:sp>
        <p:nvSpPr>
          <p:cNvPr id="5" name="TextBox 4"/>
          <p:cNvSpPr txBox="1"/>
          <p:nvPr/>
        </p:nvSpPr>
        <p:spPr>
          <a:xfrm>
            <a:off x="1000100" y="1714488"/>
            <a:ext cx="7500990" cy="2677656"/>
          </a:xfrm>
          <a:prstGeom prst="rect">
            <a:avLst/>
          </a:prstGeom>
          <a:noFill/>
        </p:spPr>
        <p:txBody>
          <a:bodyPr wrap="square" rtlCol="0">
            <a:spAutoFit/>
          </a:bodyPr>
          <a:lstStyle/>
          <a:p>
            <a:pPr>
              <a:lnSpc>
                <a:spcPct val="150000"/>
              </a:lnSpc>
            </a:pPr>
            <a:r>
              <a:rPr lang="zh-CN" altLang="en-US" sz="2000" dirty="0" smtClean="0"/>
              <a:t>小白书：暴力枚举部分</a:t>
            </a:r>
            <a:endParaRPr lang="en-US" altLang="zh-CN" sz="2000" dirty="0" smtClean="0"/>
          </a:p>
          <a:p>
            <a:pPr>
              <a:lnSpc>
                <a:spcPct val="150000"/>
              </a:lnSpc>
            </a:pPr>
            <a:r>
              <a:rPr lang="zh-CN" altLang="en-US" sz="2000" dirty="0" smtClean="0"/>
              <a:t>广搜</a:t>
            </a:r>
            <a:r>
              <a:rPr lang="en-US" altLang="zh-CN" sz="2000" dirty="0" smtClean="0"/>
              <a:t>wiki</a:t>
            </a:r>
          </a:p>
          <a:p>
            <a:pPr>
              <a:lnSpc>
                <a:spcPct val="150000"/>
              </a:lnSpc>
            </a:pPr>
            <a:r>
              <a:rPr lang="en-US" altLang="zh-CN" sz="2000" dirty="0" smtClean="0">
                <a:hlinkClick r:id="rId2"/>
              </a:rPr>
              <a:t>http://zh.wikipedia.org/wiki/%E5%B9%BF%E5%BA%A6%E4%BC%98%E5%85%88%E6%90%9C%E7%B4%A2</a:t>
            </a:r>
            <a:endParaRPr lang="en-US" altLang="zh-CN" sz="2000" dirty="0" smtClean="0"/>
          </a:p>
          <a:p>
            <a:pPr>
              <a:lnSpc>
                <a:spcPct val="150000"/>
              </a:lnSpc>
            </a:pPr>
            <a:r>
              <a:rPr lang="zh-CN" altLang="en-US" sz="2000" dirty="0" smtClean="0"/>
              <a:t>资料内</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079640" y="2808000"/>
            <a:ext cx="7416360" cy="2196720"/>
          </a:xfrm>
          <a:prstGeom prst="rect">
            <a:avLst/>
          </a:prstGeom>
        </p:spPr>
        <p:txBody>
          <a:bodyPr/>
          <a:lstStyle/>
          <a:p>
            <a:pPr algn="ctr">
              <a:lnSpc>
                <a:spcPct val="100000"/>
              </a:lnSpc>
            </a:pPr>
            <a:r>
              <a:rPr lang="zh-CN" sz="8800">
                <a:solidFill>
                  <a:srgbClr val="3333CC"/>
                </a:solidFill>
                <a:latin typeface="Arial"/>
                <a:ea typeface="华文新魏"/>
              </a:rPr>
              <a:t>Thanks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800" b="1" dirty="0" smtClean="0">
                <a:solidFill>
                  <a:srgbClr val="9900FF"/>
                </a:solidFill>
                <a:latin typeface="+mn-ea"/>
                <a:ea typeface="+mn-ea"/>
              </a:rPr>
              <a:t>时间复杂度分析</a:t>
            </a:r>
            <a:endParaRPr lang="zh-CN" altLang="en-US" sz="4800" b="1" dirty="0">
              <a:solidFill>
                <a:srgbClr val="9900FF"/>
              </a:solidFill>
              <a:latin typeface="+mn-ea"/>
              <a:ea typeface="+mn-ea"/>
            </a:endParaRPr>
          </a:p>
        </p:txBody>
      </p:sp>
      <p:sp>
        <p:nvSpPr>
          <p:cNvPr id="8" name="Rectangle 3"/>
          <p:cNvSpPr txBox="1">
            <a:spLocks noChangeArrowheads="1"/>
          </p:cNvSpPr>
          <p:nvPr/>
        </p:nvSpPr>
        <p:spPr>
          <a:xfrm>
            <a:off x="857224" y="1785926"/>
            <a:ext cx="8001000" cy="1054100"/>
          </a:xfrm>
          <a:prstGeom prst="rect">
            <a:avLst/>
          </a:prstGeom>
        </p:spPr>
        <p:txBody>
          <a:bodyPr/>
          <a:lstStyle/>
          <a:p>
            <a:pPr marL="342900" marR="0" lvl="0" indent="-342900" algn="just"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rPr>
              <a:t>算法复杂性的分析</a:t>
            </a:r>
            <a:r>
              <a:rPr lang="zh-CN" altLang="en-US" sz="2400" kern="0" dirty="0" smtClean="0">
                <a:solidFill>
                  <a:sysClr val="windowText" lastClr="000000"/>
                </a:solidFill>
              </a:rPr>
              <a:t>举例</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9" name="Text Box 4"/>
          <p:cNvSpPr txBox="1">
            <a:spLocks noChangeArrowheads="1"/>
          </p:cNvSpPr>
          <p:nvPr/>
        </p:nvSpPr>
        <p:spPr bwMode="auto">
          <a:xfrm>
            <a:off x="811213" y="2492375"/>
            <a:ext cx="4370387" cy="396875"/>
          </a:xfrm>
          <a:prstGeom prst="rect">
            <a:avLst/>
          </a:prstGeom>
          <a:noFill/>
          <a:ln w="9525" algn="ctr">
            <a:noFill/>
            <a:miter lim="800000"/>
            <a:headEnd/>
            <a:tailEnd/>
          </a:ln>
          <a:effectLst/>
        </p:spPr>
        <p:txBody>
          <a:bodyPr>
            <a:spAutoFit/>
          </a:bodyPr>
          <a:lstStyle/>
          <a:p>
            <a:pPr>
              <a:buFontTx/>
              <a:buNone/>
            </a:pPr>
            <a:r>
              <a:rPr lang="en-US" altLang="zh-CN" sz="2000" b="1" dirty="0">
                <a:latin typeface="Courier New" pitchFamily="49" charset="0"/>
                <a:ea typeface="楷体_GB2312" pitchFamily="49" charset="-122"/>
              </a:rPr>
              <a:t>for (</a:t>
            </a:r>
            <a:r>
              <a:rPr lang="en-US" altLang="zh-CN" sz="2000" b="1" dirty="0" err="1">
                <a:latin typeface="Courier New" pitchFamily="49" charset="0"/>
                <a:ea typeface="楷体_GB2312" pitchFamily="49" charset="-122"/>
              </a:rPr>
              <a:t>int</a:t>
            </a:r>
            <a:r>
              <a:rPr lang="en-US" altLang="zh-CN" sz="2000" b="1" dirty="0">
                <a:latin typeface="Courier New" pitchFamily="49" charset="0"/>
                <a:ea typeface="楷体_GB2312" pitchFamily="49" charset="-122"/>
              </a:rPr>
              <a:t>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=0;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&lt;N;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 S;</a:t>
            </a:r>
          </a:p>
        </p:txBody>
      </p:sp>
      <p:sp>
        <p:nvSpPr>
          <p:cNvPr id="10" name="Text Box 5"/>
          <p:cNvSpPr txBox="1">
            <a:spLocks noChangeArrowheads="1"/>
          </p:cNvSpPr>
          <p:nvPr/>
        </p:nvSpPr>
        <p:spPr bwMode="auto">
          <a:xfrm>
            <a:off x="811213" y="3213100"/>
            <a:ext cx="4298950" cy="1616075"/>
          </a:xfrm>
          <a:prstGeom prst="rect">
            <a:avLst/>
          </a:prstGeom>
          <a:noFill/>
          <a:ln w="9525" algn="ctr">
            <a:noFill/>
            <a:miter lim="800000"/>
            <a:headEnd/>
            <a:tailEnd/>
          </a:ln>
          <a:effectLst/>
        </p:spPr>
        <p:txBody>
          <a:bodyPr wrap="none">
            <a:spAutoFit/>
          </a:bodyPr>
          <a:lstStyle/>
          <a:p>
            <a:pPr>
              <a:buFontTx/>
              <a:buNone/>
            </a:pPr>
            <a:r>
              <a:rPr lang="en-US" altLang="zh-CN" sz="2000" b="1" dirty="0">
                <a:latin typeface="Courier New" pitchFamily="49" charset="0"/>
                <a:ea typeface="楷体_GB2312" pitchFamily="49" charset="-122"/>
              </a:rPr>
              <a:t>for (</a:t>
            </a:r>
            <a:r>
              <a:rPr lang="en-US" altLang="zh-CN" sz="2000" b="1" dirty="0" err="1">
                <a:latin typeface="Courier New" pitchFamily="49" charset="0"/>
                <a:ea typeface="楷体_GB2312" pitchFamily="49" charset="-122"/>
              </a:rPr>
              <a:t>int</a:t>
            </a:r>
            <a:r>
              <a:rPr lang="en-US" altLang="zh-CN" sz="2000" b="1" dirty="0">
                <a:latin typeface="Courier New" pitchFamily="49" charset="0"/>
                <a:ea typeface="楷体_GB2312" pitchFamily="49" charset="-122"/>
              </a:rPr>
              <a:t>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=0;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&lt;N;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a:t>
            </a:r>
          </a:p>
          <a:p>
            <a:pPr>
              <a:buFontTx/>
              <a:buNone/>
            </a:pPr>
            <a:r>
              <a:rPr lang="en-US" altLang="zh-CN" sz="2000" b="1" dirty="0">
                <a:latin typeface="Courier New" pitchFamily="49" charset="0"/>
                <a:ea typeface="楷体_GB2312" pitchFamily="49" charset="-122"/>
              </a:rPr>
              <a:t>    for (</a:t>
            </a:r>
            <a:r>
              <a:rPr lang="en-US" altLang="zh-CN" sz="2000" b="1" dirty="0" err="1">
                <a:latin typeface="Courier New" pitchFamily="49" charset="0"/>
                <a:ea typeface="楷体_GB2312" pitchFamily="49" charset="-122"/>
              </a:rPr>
              <a:t>int</a:t>
            </a:r>
            <a:r>
              <a:rPr lang="en-US" altLang="zh-CN" sz="2000" b="1" dirty="0">
                <a:latin typeface="Courier New" pitchFamily="49" charset="0"/>
                <a:ea typeface="楷体_GB2312" pitchFamily="49" charset="-122"/>
              </a:rPr>
              <a:t> j=0; j&lt;N; j++)</a:t>
            </a:r>
          </a:p>
          <a:p>
            <a:pPr>
              <a:buFontTx/>
              <a:buNone/>
            </a:pPr>
            <a:r>
              <a:rPr lang="en-US" altLang="zh-CN" sz="2000" b="1" dirty="0">
                <a:latin typeface="Courier New" pitchFamily="49" charset="0"/>
                <a:ea typeface="楷体_GB2312" pitchFamily="49" charset="-122"/>
              </a:rPr>
              <a:t>    {</a:t>
            </a:r>
          </a:p>
          <a:p>
            <a:pPr>
              <a:buFontTx/>
              <a:buNone/>
            </a:pPr>
            <a:r>
              <a:rPr lang="en-US" altLang="zh-CN" sz="2000" b="1" dirty="0">
                <a:latin typeface="Courier New" pitchFamily="49" charset="0"/>
                <a:ea typeface="楷体_GB2312" pitchFamily="49" charset="-122"/>
              </a:rPr>
              <a:t>        S;</a:t>
            </a:r>
          </a:p>
          <a:p>
            <a:pPr>
              <a:buFontTx/>
              <a:buNone/>
            </a:pPr>
            <a:r>
              <a:rPr lang="en-US" altLang="zh-CN" sz="2000" b="1" dirty="0">
                <a:latin typeface="Courier New" pitchFamily="49" charset="0"/>
                <a:ea typeface="楷体_GB2312" pitchFamily="49" charset="-122"/>
              </a:rPr>
              <a:t>    }</a:t>
            </a:r>
          </a:p>
        </p:txBody>
      </p:sp>
      <p:sp>
        <p:nvSpPr>
          <p:cNvPr id="11" name="Text Box 6"/>
          <p:cNvSpPr txBox="1">
            <a:spLocks noChangeArrowheads="1"/>
          </p:cNvSpPr>
          <p:nvPr/>
        </p:nvSpPr>
        <p:spPr bwMode="auto">
          <a:xfrm>
            <a:off x="811213" y="4868863"/>
            <a:ext cx="4298950" cy="1616075"/>
          </a:xfrm>
          <a:prstGeom prst="rect">
            <a:avLst/>
          </a:prstGeom>
          <a:noFill/>
          <a:ln w="9525" algn="ctr">
            <a:noFill/>
            <a:miter lim="800000"/>
            <a:headEnd/>
            <a:tailEnd/>
          </a:ln>
          <a:effectLst/>
        </p:spPr>
        <p:txBody>
          <a:bodyPr wrap="none">
            <a:spAutoFit/>
          </a:bodyPr>
          <a:lstStyle/>
          <a:p>
            <a:pPr>
              <a:buFontTx/>
              <a:buNone/>
            </a:pPr>
            <a:r>
              <a:rPr lang="en-US" altLang="zh-CN" sz="2000" b="1" dirty="0">
                <a:latin typeface="Courier New" pitchFamily="49" charset="0"/>
                <a:ea typeface="楷体_GB2312" pitchFamily="49" charset="-122"/>
              </a:rPr>
              <a:t>for (</a:t>
            </a:r>
            <a:r>
              <a:rPr lang="en-US" altLang="zh-CN" sz="2000" b="1" dirty="0" err="1">
                <a:latin typeface="Courier New" pitchFamily="49" charset="0"/>
                <a:ea typeface="楷体_GB2312" pitchFamily="49" charset="-122"/>
              </a:rPr>
              <a:t>int</a:t>
            </a:r>
            <a:r>
              <a:rPr lang="en-US" altLang="zh-CN" sz="2000" b="1" dirty="0">
                <a:latin typeface="Courier New" pitchFamily="49" charset="0"/>
                <a:ea typeface="楷体_GB2312" pitchFamily="49" charset="-122"/>
              </a:rPr>
              <a:t>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=0;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&lt;N; </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a:t>
            </a:r>
          </a:p>
          <a:p>
            <a:pPr>
              <a:buFontTx/>
              <a:buNone/>
            </a:pPr>
            <a:r>
              <a:rPr lang="en-US" altLang="zh-CN" sz="2000" b="1" dirty="0">
                <a:latin typeface="Courier New" pitchFamily="49" charset="0"/>
                <a:ea typeface="楷体_GB2312" pitchFamily="49" charset="-122"/>
              </a:rPr>
              <a:t>    for (</a:t>
            </a:r>
            <a:r>
              <a:rPr lang="en-US" altLang="zh-CN" sz="2000" b="1" dirty="0" err="1">
                <a:latin typeface="Courier New" pitchFamily="49" charset="0"/>
                <a:ea typeface="楷体_GB2312" pitchFamily="49" charset="-122"/>
              </a:rPr>
              <a:t>int</a:t>
            </a:r>
            <a:r>
              <a:rPr lang="en-US" altLang="zh-CN" sz="2000" b="1" dirty="0">
                <a:latin typeface="Courier New" pitchFamily="49" charset="0"/>
                <a:ea typeface="楷体_GB2312" pitchFamily="49" charset="-122"/>
              </a:rPr>
              <a:t> j=</a:t>
            </a:r>
            <a:r>
              <a:rPr lang="en-US" altLang="zh-CN" sz="2000" b="1" dirty="0" err="1">
                <a:latin typeface="Courier New" pitchFamily="49" charset="0"/>
                <a:ea typeface="楷体_GB2312" pitchFamily="49" charset="-122"/>
              </a:rPr>
              <a:t>i</a:t>
            </a:r>
            <a:r>
              <a:rPr lang="en-US" altLang="zh-CN" sz="2000" b="1" dirty="0">
                <a:latin typeface="Courier New" pitchFamily="49" charset="0"/>
                <a:ea typeface="楷体_GB2312" pitchFamily="49" charset="-122"/>
              </a:rPr>
              <a:t>; j&lt;N; j++)</a:t>
            </a:r>
          </a:p>
          <a:p>
            <a:pPr>
              <a:buFontTx/>
              <a:buNone/>
            </a:pPr>
            <a:r>
              <a:rPr lang="en-US" altLang="zh-CN" sz="2000" b="1" dirty="0">
                <a:latin typeface="Courier New" pitchFamily="49" charset="0"/>
                <a:ea typeface="楷体_GB2312" pitchFamily="49" charset="-122"/>
              </a:rPr>
              <a:t>    {</a:t>
            </a:r>
          </a:p>
          <a:p>
            <a:pPr>
              <a:buFontTx/>
              <a:buNone/>
            </a:pPr>
            <a:r>
              <a:rPr lang="en-US" altLang="zh-CN" sz="2000" b="1" dirty="0">
                <a:latin typeface="Courier New" pitchFamily="49" charset="0"/>
                <a:ea typeface="楷体_GB2312" pitchFamily="49" charset="-122"/>
              </a:rPr>
              <a:t>        S;</a:t>
            </a:r>
          </a:p>
          <a:p>
            <a:pPr>
              <a:buFontTx/>
              <a:buNone/>
            </a:pPr>
            <a:r>
              <a:rPr lang="en-US" altLang="zh-CN" sz="2000" b="1" dirty="0">
                <a:latin typeface="Courier New" pitchFamily="49" charset="0"/>
                <a:ea typeface="楷体_GB2312" pitchFamily="49" charset="-122"/>
              </a:rPr>
              <a:t>    }</a:t>
            </a:r>
          </a:p>
        </p:txBody>
      </p:sp>
      <p:sp>
        <p:nvSpPr>
          <p:cNvPr id="12" name="Text Box 7"/>
          <p:cNvSpPr txBox="1">
            <a:spLocks noChangeArrowheads="1"/>
          </p:cNvSpPr>
          <p:nvPr/>
        </p:nvSpPr>
        <p:spPr bwMode="auto">
          <a:xfrm>
            <a:off x="5775325" y="2546350"/>
            <a:ext cx="819150" cy="366713"/>
          </a:xfrm>
          <a:prstGeom prst="rect">
            <a:avLst/>
          </a:prstGeom>
          <a:solidFill>
            <a:srgbClr val="FF6600"/>
          </a:solidFill>
          <a:ln w="9525">
            <a:noFill/>
            <a:miter lim="800000"/>
            <a:headEnd/>
            <a:tailEnd/>
          </a:ln>
          <a:effectLst/>
        </p:spPr>
        <p:txBody>
          <a:bodyPr wrap="none">
            <a:spAutoFit/>
          </a:bodyPr>
          <a:lstStyle/>
          <a:p>
            <a:pPr>
              <a:buFontTx/>
              <a:buNone/>
            </a:pPr>
            <a:r>
              <a:rPr lang="en-US" altLang="zh-CN" sz="1800" b="1"/>
              <a:t>O(N)</a:t>
            </a:r>
          </a:p>
        </p:txBody>
      </p:sp>
      <p:sp>
        <p:nvSpPr>
          <p:cNvPr id="13" name="Text Box 8"/>
          <p:cNvSpPr txBox="1">
            <a:spLocks noChangeArrowheads="1"/>
          </p:cNvSpPr>
          <p:nvPr/>
        </p:nvSpPr>
        <p:spPr bwMode="auto">
          <a:xfrm>
            <a:off x="5791200" y="3689350"/>
            <a:ext cx="927100" cy="366713"/>
          </a:xfrm>
          <a:prstGeom prst="rect">
            <a:avLst/>
          </a:prstGeom>
          <a:solidFill>
            <a:srgbClr val="FF6600"/>
          </a:solidFill>
          <a:ln w="9525">
            <a:noFill/>
            <a:miter lim="800000"/>
            <a:headEnd/>
            <a:tailEnd/>
          </a:ln>
          <a:effectLst/>
        </p:spPr>
        <p:txBody>
          <a:bodyPr wrap="none">
            <a:spAutoFit/>
          </a:bodyPr>
          <a:lstStyle/>
          <a:p>
            <a:pPr>
              <a:buFontTx/>
              <a:buNone/>
            </a:pPr>
            <a:r>
              <a:rPr lang="en-US" altLang="zh-CN" sz="1800" b="1"/>
              <a:t>O(N</a:t>
            </a:r>
            <a:r>
              <a:rPr lang="en-US" altLang="zh-CN" sz="1800" b="1" baseline="30000"/>
              <a:t>2</a:t>
            </a:r>
            <a:r>
              <a:rPr lang="en-US" altLang="zh-CN" sz="1800" b="1"/>
              <a:t>)</a:t>
            </a:r>
          </a:p>
        </p:txBody>
      </p:sp>
      <p:sp>
        <p:nvSpPr>
          <p:cNvPr id="14" name="Text Box 9"/>
          <p:cNvSpPr txBox="1">
            <a:spLocks noChangeArrowheads="1"/>
          </p:cNvSpPr>
          <p:nvPr/>
        </p:nvSpPr>
        <p:spPr bwMode="auto">
          <a:xfrm>
            <a:off x="5851525" y="5213350"/>
            <a:ext cx="927100" cy="366713"/>
          </a:xfrm>
          <a:prstGeom prst="rect">
            <a:avLst/>
          </a:prstGeom>
          <a:solidFill>
            <a:srgbClr val="FF6600"/>
          </a:solidFill>
          <a:ln w="9525">
            <a:noFill/>
            <a:miter lim="800000"/>
            <a:headEnd/>
            <a:tailEnd/>
          </a:ln>
          <a:effectLst/>
        </p:spPr>
        <p:txBody>
          <a:bodyPr wrap="none">
            <a:spAutoFit/>
          </a:bodyPr>
          <a:lstStyle/>
          <a:p>
            <a:pPr>
              <a:buFontTx/>
              <a:buNone/>
            </a:pPr>
            <a:r>
              <a:rPr lang="en-US" altLang="zh-CN" sz="1800" b="1"/>
              <a:t>O(N</a:t>
            </a:r>
            <a:r>
              <a:rPr lang="en-US" altLang="zh-CN" sz="1800" b="1" baseline="30000"/>
              <a:t>2</a:t>
            </a: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800" b="1" dirty="0" smtClean="0">
                <a:solidFill>
                  <a:srgbClr val="9900FF"/>
                </a:solidFill>
                <a:latin typeface="+mn-ea"/>
                <a:ea typeface="+mn-ea"/>
              </a:rPr>
              <a:t>时间复杂度分析</a:t>
            </a:r>
            <a:endParaRPr lang="zh-CN" altLang="en-US" sz="4800" b="1" dirty="0">
              <a:solidFill>
                <a:srgbClr val="9900FF"/>
              </a:solidFill>
              <a:latin typeface="+mn-ea"/>
              <a:ea typeface="+mn-ea"/>
            </a:endParaRPr>
          </a:p>
        </p:txBody>
      </p:sp>
      <p:sp>
        <p:nvSpPr>
          <p:cNvPr id="8" name="Rectangle 3"/>
          <p:cNvSpPr txBox="1">
            <a:spLocks noChangeArrowheads="1"/>
          </p:cNvSpPr>
          <p:nvPr/>
        </p:nvSpPr>
        <p:spPr>
          <a:xfrm>
            <a:off x="857224" y="1785926"/>
            <a:ext cx="8001000" cy="1054100"/>
          </a:xfrm>
          <a:prstGeom prst="rect">
            <a:avLst/>
          </a:prstGeom>
        </p:spPr>
        <p:txBody>
          <a:bodyPr/>
          <a:lstStyle/>
          <a:p>
            <a:pPr marL="342900" lvl="0" indent="-342900" algn="just">
              <a:defRPr/>
            </a:pPr>
            <a:r>
              <a:rPr lang="zh-CN" altLang="en-US" sz="2400" kern="0" dirty="0" smtClean="0">
                <a:solidFill>
                  <a:sysClr val="windowText" lastClr="000000"/>
                </a:solidFill>
              </a:rPr>
              <a:t>算法复杂性的分析举例</a:t>
            </a:r>
            <a:endParaRPr lang="zh-CN" altLang="en-US" sz="2400" kern="0" dirty="0">
              <a:solidFill>
                <a:sysClr val="windowText" lastClr="000000"/>
              </a:solidFill>
            </a:endParaRPr>
          </a:p>
        </p:txBody>
      </p:sp>
      <p:sp>
        <p:nvSpPr>
          <p:cNvPr id="15" name="Text Box 4"/>
          <p:cNvSpPr txBox="1">
            <a:spLocks noChangeArrowheads="1"/>
          </p:cNvSpPr>
          <p:nvPr/>
        </p:nvSpPr>
        <p:spPr bwMode="auto">
          <a:xfrm>
            <a:off x="7091338" y="3816343"/>
            <a:ext cx="1184275" cy="366713"/>
          </a:xfrm>
          <a:prstGeom prst="rect">
            <a:avLst/>
          </a:prstGeom>
          <a:solidFill>
            <a:srgbClr val="FF6600"/>
          </a:solidFill>
          <a:ln w="9525">
            <a:noFill/>
            <a:miter lim="800000"/>
            <a:headEnd/>
            <a:tailEnd/>
          </a:ln>
          <a:effectLst/>
        </p:spPr>
        <p:txBody>
          <a:bodyPr wrap="none">
            <a:spAutoFit/>
          </a:bodyPr>
          <a:lstStyle/>
          <a:p>
            <a:pPr>
              <a:buFontTx/>
              <a:buNone/>
            </a:pPr>
            <a:r>
              <a:rPr lang="en-US" altLang="zh-CN" sz="1800" b="1"/>
              <a:t>O(logn)</a:t>
            </a:r>
          </a:p>
        </p:txBody>
      </p:sp>
      <p:sp>
        <p:nvSpPr>
          <p:cNvPr id="16" name="Text Box 5"/>
          <p:cNvSpPr txBox="1">
            <a:spLocks noChangeArrowheads="1"/>
          </p:cNvSpPr>
          <p:nvPr/>
        </p:nvSpPr>
        <p:spPr bwMode="auto">
          <a:xfrm>
            <a:off x="1071538" y="2428868"/>
            <a:ext cx="5441950" cy="3387725"/>
          </a:xfrm>
          <a:prstGeom prst="rect">
            <a:avLst/>
          </a:prstGeom>
          <a:noFill/>
          <a:ln w="9525">
            <a:noFill/>
            <a:miter lim="800000"/>
            <a:headEnd/>
            <a:tailEnd/>
          </a:ln>
          <a:effectLst/>
        </p:spPr>
        <p:txBody>
          <a:bodyPr wrap="none">
            <a:spAutoFit/>
          </a:bodyPr>
          <a:lstStyle/>
          <a:p>
            <a:pPr>
              <a:buFontTx/>
              <a:buNone/>
            </a:pPr>
            <a:r>
              <a:rPr lang="en-US" altLang="zh-CN" sz="1800" dirty="0" err="1">
                <a:latin typeface="宋体" charset="-122"/>
              </a:rPr>
              <a:t>int</a:t>
            </a:r>
            <a:r>
              <a:rPr lang="en-US" altLang="zh-CN" sz="1800" dirty="0">
                <a:latin typeface="宋体" charset="-122"/>
              </a:rPr>
              <a:t> </a:t>
            </a:r>
            <a:r>
              <a:rPr lang="en-US" altLang="zh-CN" sz="1800" dirty="0" err="1">
                <a:latin typeface="宋体" charset="-122"/>
              </a:rPr>
              <a:t>BinarySearch</a:t>
            </a:r>
            <a:r>
              <a:rPr lang="en-US" altLang="zh-CN" sz="1800" dirty="0">
                <a:latin typeface="宋体" charset="-122"/>
              </a:rPr>
              <a:t>(</a:t>
            </a:r>
            <a:r>
              <a:rPr lang="en-US" altLang="zh-CN" sz="1800" dirty="0" err="1">
                <a:latin typeface="宋体" charset="-122"/>
              </a:rPr>
              <a:t>int</a:t>
            </a:r>
            <a:r>
              <a:rPr lang="en-US" altLang="zh-CN" sz="1800" dirty="0">
                <a:latin typeface="宋体" charset="-122"/>
              </a:rPr>
              <a:t> a[], const </a:t>
            </a:r>
            <a:r>
              <a:rPr lang="en-US" altLang="zh-CN" sz="1800" dirty="0" err="1">
                <a:latin typeface="宋体" charset="-122"/>
              </a:rPr>
              <a:t>int</a:t>
            </a:r>
            <a:r>
              <a:rPr lang="en-US" altLang="zh-CN" sz="1800" dirty="0">
                <a:latin typeface="宋体" charset="-122"/>
              </a:rPr>
              <a:t>&amp; x, </a:t>
            </a:r>
            <a:r>
              <a:rPr lang="en-US" altLang="zh-CN" sz="1800" dirty="0" err="1">
                <a:latin typeface="宋体" charset="-122"/>
              </a:rPr>
              <a:t>int</a:t>
            </a:r>
            <a:r>
              <a:rPr lang="en-US" altLang="zh-CN" sz="1800" dirty="0">
                <a:latin typeface="宋体" charset="-122"/>
              </a:rPr>
              <a:t> n)</a:t>
            </a:r>
          </a:p>
          <a:p>
            <a:pPr>
              <a:buFontTx/>
              <a:buNone/>
            </a:pPr>
            <a:r>
              <a:rPr lang="en-US" altLang="zh-CN" sz="1800" dirty="0">
                <a:latin typeface="宋体" charset="-122"/>
              </a:rPr>
              <a:t> {//</a:t>
            </a:r>
            <a:r>
              <a:rPr lang="zh-CN" altLang="en-US" sz="1800" dirty="0">
                <a:latin typeface="宋体" charset="-122"/>
              </a:rPr>
              <a:t>在</a:t>
            </a:r>
            <a:r>
              <a:rPr lang="en-US" altLang="zh-CN" sz="1800" dirty="0">
                <a:latin typeface="宋体" charset="-122"/>
              </a:rPr>
              <a:t>a[0]&lt;=a[1]&lt;=</a:t>
            </a:r>
            <a:r>
              <a:rPr lang="en-US" altLang="zh-CN" sz="1800" dirty="0">
                <a:latin typeface="Arial"/>
              </a:rPr>
              <a:t>···</a:t>
            </a:r>
            <a:r>
              <a:rPr lang="en-US" altLang="zh-CN" sz="1800" dirty="0">
                <a:latin typeface="宋体" charset="-122"/>
              </a:rPr>
              <a:t>&lt;=a[n-1]</a:t>
            </a:r>
            <a:r>
              <a:rPr lang="zh-CN" altLang="en-US" sz="1800" dirty="0">
                <a:latin typeface="宋体" charset="-122"/>
              </a:rPr>
              <a:t>中搜索</a:t>
            </a:r>
            <a:r>
              <a:rPr lang="en-US" altLang="zh-CN" sz="1800" dirty="0">
                <a:latin typeface="宋体" charset="-122"/>
              </a:rPr>
              <a:t>x</a:t>
            </a:r>
          </a:p>
          <a:p>
            <a:pPr>
              <a:buFontTx/>
              <a:buNone/>
            </a:pPr>
            <a:r>
              <a:rPr lang="en-US" altLang="zh-CN" sz="1800" dirty="0">
                <a:latin typeface="宋体" charset="-122"/>
              </a:rPr>
              <a:t>  //</a:t>
            </a:r>
            <a:r>
              <a:rPr lang="zh-CN" altLang="en-US" sz="1800" dirty="0">
                <a:latin typeface="宋体" charset="-122"/>
              </a:rPr>
              <a:t>如果找到，则返回所在位置，否则返回 </a:t>
            </a:r>
            <a:r>
              <a:rPr lang="zh-CN" altLang="en-US" sz="1800" dirty="0">
                <a:latin typeface="Arial"/>
              </a:rPr>
              <a:t>–</a:t>
            </a:r>
            <a:r>
              <a:rPr lang="zh-CN" altLang="en-US" sz="1800" dirty="0">
                <a:latin typeface="宋体" charset="-122"/>
              </a:rPr>
              <a:t>1</a:t>
            </a:r>
          </a:p>
          <a:p>
            <a:pPr>
              <a:buFontTx/>
              <a:buNone/>
            </a:pPr>
            <a:r>
              <a:rPr lang="zh-CN" altLang="en-US" sz="1800" dirty="0">
                <a:latin typeface="宋体" charset="-122"/>
              </a:rPr>
              <a:t>  </a:t>
            </a:r>
            <a:r>
              <a:rPr lang="en-US" altLang="zh-CN" sz="1800" dirty="0" err="1">
                <a:latin typeface="宋体" charset="-122"/>
              </a:rPr>
              <a:t>int</a:t>
            </a:r>
            <a:r>
              <a:rPr lang="en-US" altLang="zh-CN" sz="1800" dirty="0">
                <a:latin typeface="宋体" charset="-122"/>
              </a:rPr>
              <a:t> left=0; </a:t>
            </a:r>
            <a:r>
              <a:rPr lang="en-US" altLang="zh-CN" sz="1800" dirty="0" err="1">
                <a:latin typeface="宋体" charset="-122"/>
              </a:rPr>
              <a:t>int</a:t>
            </a:r>
            <a:r>
              <a:rPr lang="en-US" altLang="zh-CN" sz="1800" dirty="0">
                <a:latin typeface="宋体" charset="-122"/>
              </a:rPr>
              <a:t> right=n-1;</a:t>
            </a:r>
          </a:p>
          <a:p>
            <a:pPr>
              <a:buFontTx/>
              <a:buNone/>
            </a:pPr>
            <a:r>
              <a:rPr lang="en-US" altLang="zh-CN" sz="1800" dirty="0">
                <a:latin typeface="宋体" charset="-122"/>
              </a:rPr>
              <a:t>  while(left&lt;=right){</a:t>
            </a:r>
          </a:p>
          <a:p>
            <a:pPr>
              <a:buFontTx/>
              <a:buNone/>
            </a:pPr>
            <a:r>
              <a:rPr lang="en-US" altLang="zh-CN" sz="1800" dirty="0">
                <a:latin typeface="宋体" charset="-122"/>
              </a:rPr>
              <a:t>    </a:t>
            </a:r>
            <a:r>
              <a:rPr lang="en-US" altLang="zh-CN" sz="1800" dirty="0" err="1">
                <a:latin typeface="宋体" charset="-122"/>
              </a:rPr>
              <a:t>int</a:t>
            </a:r>
            <a:r>
              <a:rPr lang="en-US" altLang="zh-CN" sz="1800" dirty="0">
                <a:latin typeface="宋体" charset="-122"/>
              </a:rPr>
              <a:t> middle=(</a:t>
            </a:r>
            <a:r>
              <a:rPr lang="en-US" altLang="zh-CN" sz="1800" dirty="0" err="1">
                <a:latin typeface="宋体" charset="-122"/>
              </a:rPr>
              <a:t>left+right</a:t>
            </a:r>
            <a:r>
              <a:rPr lang="en-US" altLang="zh-CN" sz="1800" dirty="0">
                <a:latin typeface="宋体" charset="-122"/>
              </a:rPr>
              <a:t>)/2;</a:t>
            </a:r>
          </a:p>
          <a:p>
            <a:pPr>
              <a:buFontTx/>
              <a:buNone/>
            </a:pPr>
            <a:r>
              <a:rPr lang="en-US" altLang="zh-CN" sz="1800" dirty="0">
                <a:latin typeface="宋体" charset="-122"/>
              </a:rPr>
              <a:t>    if(x==a[middle]) return middle;</a:t>
            </a:r>
          </a:p>
          <a:p>
            <a:pPr>
              <a:buFontTx/>
              <a:buNone/>
            </a:pPr>
            <a:r>
              <a:rPr lang="en-US" altLang="zh-CN" sz="1800" dirty="0">
                <a:latin typeface="宋体" charset="-122"/>
              </a:rPr>
              <a:t>    if(x&gt;a[middle]) left=middle+1;</a:t>
            </a:r>
          </a:p>
          <a:p>
            <a:pPr>
              <a:buFontTx/>
              <a:buNone/>
            </a:pPr>
            <a:r>
              <a:rPr lang="en-US" altLang="zh-CN" sz="1800" dirty="0">
                <a:latin typeface="宋体" charset="-122"/>
              </a:rPr>
              <a:t>    else right=middle </a:t>
            </a:r>
            <a:r>
              <a:rPr lang="en-US" altLang="zh-CN" sz="1800" dirty="0">
                <a:latin typeface="Arial"/>
              </a:rPr>
              <a:t>–</a:t>
            </a:r>
            <a:r>
              <a:rPr lang="en-US" altLang="zh-CN" sz="1800" dirty="0">
                <a:latin typeface="宋体" charset="-122"/>
              </a:rPr>
              <a:t> 1;</a:t>
            </a:r>
          </a:p>
          <a:p>
            <a:pPr>
              <a:buFontTx/>
              <a:buNone/>
            </a:pPr>
            <a:r>
              <a:rPr lang="en-US" altLang="zh-CN" sz="1800" dirty="0">
                <a:latin typeface="宋体" charset="-122"/>
              </a:rPr>
              <a:t>    }</a:t>
            </a:r>
          </a:p>
          <a:p>
            <a:pPr>
              <a:buFontTx/>
              <a:buNone/>
            </a:pPr>
            <a:r>
              <a:rPr lang="en-US" altLang="zh-CN" sz="1800" dirty="0">
                <a:latin typeface="宋体" charset="-122"/>
              </a:rPr>
              <a:t>  return </a:t>
            </a:r>
            <a:r>
              <a:rPr lang="en-US" altLang="zh-CN" sz="1800" dirty="0">
                <a:latin typeface="Arial"/>
              </a:rPr>
              <a:t>–</a:t>
            </a:r>
            <a:r>
              <a:rPr lang="en-US" altLang="zh-CN" sz="1800" dirty="0">
                <a:latin typeface="宋体" charset="-122"/>
              </a:rPr>
              <a:t>1; //</a:t>
            </a:r>
            <a:r>
              <a:rPr lang="zh-CN" altLang="en-US" sz="1800" dirty="0">
                <a:latin typeface="宋体" charset="-122"/>
              </a:rPr>
              <a:t>未找到</a:t>
            </a:r>
            <a:r>
              <a:rPr lang="en-US" altLang="zh-CN" sz="1800" dirty="0">
                <a:latin typeface="宋体" charset="-122"/>
              </a:rPr>
              <a:t>x</a:t>
            </a:r>
          </a:p>
          <a:p>
            <a:pPr>
              <a:buFontTx/>
              <a:buNone/>
            </a:pPr>
            <a:r>
              <a:rPr lang="en-US" altLang="zh-CN" sz="1800" dirty="0">
                <a:latin typeface="宋体" charset="-122"/>
              </a:rPr>
              <a:t>}</a:t>
            </a:r>
            <a:endParaRPr lang="zh-CN" altLang="en-US" sz="1800" dirty="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heckerboard(across)">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800" b="1" dirty="0" smtClean="0">
                <a:solidFill>
                  <a:srgbClr val="9900FF"/>
                </a:solidFill>
                <a:latin typeface="+mn-ea"/>
                <a:ea typeface="+mn-ea"/>
              </a:rPr>
              <a:t>时间复杂度分析</a:t>
            </a:r>
            <a:endParaRPr lang="zh-CN" altLang="en-US" sz="4800" b="1" dirty="0">
              <a:solidFill>
                <a:srgbClr val="9900FF"/>
              </a:solidFill>
              <a:latin typeface="+mn-ea"/>
              <a:ea typeface="+mn-ea"/>
            </a:endParaRPr>
          </a:p>
        </p:txBody>
      </p:sp>
      <p:sp>
        <p:nvSpPr>
          <p:cNvPr id="8" name="Rectangle 3"/>
          <p:cNvSpPr txBox="1">
            <a:spLocks noChangeArrowheads="1"/>
          </p:cNvSpPr>
          <p:nvPr/>
        </p:nvSpPr>
        <p:spPr>
          <a:xfrm>
            <a:off x="857224" y="1785926"/>
            <a:ext cx="8001000" cy="1054100"/>
          </a:xfrm>
          <a:prstGeom prst="rect">
            <a:avLst/>
          </a:prstGeom>
        </p:spPr>
        <p:txBody>
          <a:bodyPr/>
          <a:lstStyle/>
          <a:p>
            <a:pPr marL="342900" lvl="0" indent="-342900" algn="just">
              <a:defRPr/>
            </a:pPr>
            <a:r>
              <a:rPr lang="zh-CN" altLang="en-US" sz="2400" kern="0" dirty="0" smtClean="0">
                <a:solidFill>
                  <a:sysClr val="windowText" lastClr="000000"/>
                </a:solidFill>
              </a:rPr>
              <a:t>算法复杂性的分析举例</a:t>
            </a:r>
            <a:endParaRPr lang="zh-CN" altLang="en-US" sz="2400" kern="0" dirty="0">
              <a:solidFill>
                <a:sysClr val="windowText" lastClr="000000"/>
              </a:solidFill>
            </a:endParaRPr>
          </a:p>
        </p:txBody>
      </p:sp>
      <p:sp>
        <p:nvSpPr>
          <p:cNvPr id="6" name="Text Box 4"/>
          <p:cNvSpPr txBox="1">
            <a:spLocks noChangeArrowheads="1"/>
          </p:cNvSpPr>
          <p:nvPr/>
        </p:nvSpPr>
        <p:spPr bwMode="auto">
          <a:xfrm>
            <a:off x="1285852" y="2428868"/>
            <a:ext cx="6127750" cy="2530475"/>
          </a:xfrm>
          <a:prstGeom prst="rect">
            <a:avLst/>
          </a:prstGeom>
          <a:noFill/>
          <a:ln w="9525" algn="ctr">
            <a:noFill/>
            <a:miter lim="800000"/>
            <a:headEnd/>
            <a:tailEnd/>
          </a:ln>
          <a:effectLst/>
        </p:spPr>
        <p:txBody>
          <a:bodyPr wrap="none">
            <a:spAutoFit/>
          </a:bodyPr>
          <a:lstStyle/>
          <a:p>
            <a:pPr>
              <a:buFontTx/>
              <a:buNone/>
            </a:pPr>
            <a:r>
              <a:rPr lang="en-US" altLang="zh-CN" sz="2000" dirty="0" err="1">
                <a:latin typeface="Courier New" pitchFamily="49" charset="0"/>
                <a:ea typeface="楷体_GB2312" pitchFamily="49" charset="-122"/>
              </a:rPr>
              <a:t>int</a:t>
            </a:r>
            <a:r>
              <a:rPr lang="en-US" altLang="zh-CN" sz="2000" dirty="0">
                <a:latin typeface="Courier New" pitchFamily="49" charset="0"/>
                <a:ea typeface="楷体_GB2312" pitchFamily="49" charset="-122"/>
              </a:rPr>
              <a:t> Hanoi( </a:t>
            </a:r>
            <a:r>
              <a:rPr lang="en-US" altLang="zh-CN" sz="2000" dirty="0" err="1">
                <a:latin typeface="Courier New" pitchFamily="49" charset="0"/>
                <a:ea typeface="楷体_GB2312" pitchFamily="49" charset="-122"/>
              </a:rPr>
              <a:t>int</a:t>
            </a:r>
            <a:r>
              <a:rPr lang="en-US" altLang="zh-CN" sz="2000" dirty="0">
                <a:latin typeface="Courier New" pitchFamily="49" charset="0"/>
                <a:ea typeface="楷体_GB2312" pitchFamily="49" charset="-122"/>
              </a:rPr>
              <a:t> n, </a:t>
            </a:r>
            <a:r>
              <a:rPr lang="en-US" altLang="zh-CN" sz="2000" dirty="0" err="1">
                <a:latin typeface="Courier New" pitchFamily="49" charset="0"/>
                <a:ea typeface="楷体_GB2312" pitchFamily="49" charset="-122"/>
              </a:rPr>
              <a:t>int</a:t>
            </a:r>
            <a:r>
              <a:rPr lang="en-US" altLang="zh-CN" sz="2000" dirty="0">
                <a:latin typeface="Courier New" pitchFamily="49" charset="0"/>
                <a:ea typeface="楷体_GB2312" pitchFamily="49" charset="-122"/>
              </a:rPr>
              <a:t> a, </a:t>
            </a:r>
            <a:r>
              <a:rPr lang="en-US" altLang="zh-CN" sz="2000" dirty="0" err="1">
                <a:latin typeface="Courier New" pitchFamily="49" charset="0"/>
                <a:ea typeface="楷体_GB2312" pitchFamily="49" charset="-122"/>
              </a:rPr>
              <a:t>int</a:t>
            </a:r>
            <a:r>
              <a:rPr lang="en-US" altLang="zh-CN" sz="2000" dirty="0">
                <a:latin typeface="Courier New" pitchFamily="49" charset="0"/>
                <a:ea typeface="楷体_GB2312" pitchFamily="49" charset="-122"/>
              </a:rPr>
              <a:t> b, </a:t>
            </a:r>
            <a:r>
              <a:rPr lang="en-US" altLang="zh-CN" sz="2000" dirty="0" err="1">
                <a:latin typeface="Courier New" pitchFamily="49" charset="0"/>
                <a:ea typeface="楷体_GB2312" pitchFamily="49" charset="-122"/>
              </a:rPr>
              <a:t>int</a:t>
            </a:r>
            <a:r>
              <a:rPr lang="en-US" altLang="zh-CN" sz="2000" dirty="0">
                <a:latin typeface="Courier New" pitchFamily="49" charset="0"/>
                <a:ea typeface="楷体_GB2312" pitchFamily="49" charset="-122"/>
              </a:rPr>
              <a:t> c )</a:t>
            </a:r>
          </a:p>
          <a:p>
            <a:pPr>
              <a:buFontTx/>
              <a:buNone/>
            </a:pPr>
            <a:r>
              <a:rPr lang="en-US" altLang="zh-CN" sz="2000" dirty="0">
                <a:latin typeface="Courier New" pitchFamily="49" charset="0"/>
                <a:ea typeface="楷体_GB2312" pitchFamily="49" charset="-122"/>
              </a:rPr>
              <a:t>{</a:t>
            </a:r>
          </a:p>
          <a:p>
            <a:pPr>
              <a:buFontTx/>
              <a:buNone/>
            </a:pPr>
            <a:r>
              <a:rPr lang="en-US" altLang="zh-CN" sz="2000" dirty="0">
                <a:latin typeface="Courier New" pitchFamily="49" charset="0"/>
                <a:ea typeface="楷体_GB2312" pitchFamily="49" charset="-122"/>
              </a:rPr>
              <a:t>    if (n&lt;=0) return 0;</a:t>
            </a:r>
          </a:p>
          <a:p>
            <a:pPr>
              <a:buFontTx/>
              <a:buNone/>
            </a:pPr>
            <a:r>
              <a:rPr lang="en-US" altLang="zh-CN" sz="2000" dirty="0">
                <a:latin typeface="Courier New" pitchFamily="49" charset="0"/>
                <a:ea typeface="楷体_GB2312" pitchFamily="49" charset="-122"/>
              </a:rPr>
              <a:t>    Hanoi( n-1, a, c, b );</a:t>
            </a:r>
          </a:p>
          <a:p>
            <a:pPr>
              <a:buFontTx/>
              <a:buNone/>
            </a:pPr>
            <a:r>
              <a:rPr lang="en-US" altLang="zh-CN" sz="2000" dirty="0">
                <a:latin typeface="Courier New" pitchFamily="49" charset="0"/>
                <a:ea typeface="楷体_GB2312" pitchFamily="49" charset="-122"/>
              </a:rPr>
              <a:t>    Move( n, a, c );</a:t>
            </a:r>
          </a:p>
          <a:p>
            <a:pPr>
              <a:buFontTx/>
              <a:buNone/>
            </a:pPr>
            <a:r>
              <a:rPr lang="en-US" altLang="zh-CN" sz="2000" dirty="0">
                <a:latin typeface="Courier New" pitchFamily="49" charset="0"/>
                <a:ea typeface="楷体_GB2312" pitchFamily="49" charset="-122"/>
              </a:rPr>
              <a:t>    Hanoi( n-1, b, a, c );</a:t>
            </a:r>
          </a:p>
          <a:p>
            <a:pPr>
              <a:buFontTx/>
              <a:buNone/>
            </a:pPr>
            <a:r>
              <a:rPr lang="en-US" altLang="zh-CN" sz="2000" dirty="0">
                <a:latin typeface="Courier New" pitchFamily="49" charset="0"/>
                <a:ea typeface="楷体_GB2312" pitchFamily="49" charset="-122"/>
              </a:rPr>
              <a:t>    return 1;</a:t>
            </a:r>
          </a:p>
          <a:p>
            <a:pPr>
              <a:buFontTx/>
              <a:buNone/>
            </a:pPr>
            <a:r>
              <a:rPr lang="en-US" altLang="zh-CN" sz="2000" dirty="0">
                <a:latin typeface="Courier New" pitchFamily="49" charset="0"/>
                <a:ea typeface="楷体_GB2312" pitchFamily="49" charset="-122"/>
              </a:rPr>
              <a:t>}</a:t>
            </a:r>
          </a:p>
        </p:txBody>
      </p:sp>
      <p:sp>
        <p:nvSpPr>
          <p:cNvPr id="9" name="Text Box 6"/>
          <p:cNvSpPr txBox="1">
            <a:spLocks noChangeArrowheads="1"/>
          </p:cNvSpPr>
          <p:nvPr/>
        </p:nvSpPr>
        <p:spPr bwMode="auto">
          <a:xfrm>
            <a:off x="6286477" y="5578468"/>
            <a:ext cx="895350" cy="366713"/>
          </a:xfrm>
          <a:prstGeom prst="rect">
            <a:avLst/>
          </a:prstGeom>
          <a:solidFill>
            <a:srgbClr val="FF6600"/>
          </a:solidFill>
          <a:ln w="9525">
            <a:noFill/>
            <a:miter lim="800000"/>
            <a:headEnd/>
            <a:tailEnd/>
          </a:ln>
          <a:effectLst/>
        </p:spPr>
        <p:txBody>
          <a:bodyPr wrap="none">
            <a:spAutoFit/>
          </a:bodyPr>
          <a:lstStyle/>
          <a:p>
            <a:pPr>
              <a:buFontTx/>
              <a:buNone/>
            </a:pPr>
            <a:r>
              <a:rPr lang="en-US" altLang="zh-CN" sz="1800" b="1" dirty="0"/>
              <a:t>O(2</a:t>
            </a:r>
            <a:r>
              <a:rPr lang="en-US" altLang="zh-CN" sz="1800" b="1" baseline="30000" dirty="0"/>
              <a:t>n</a:t>
            </a:r>
            <a:r>
              <a:rPr lang="en-US" altLang="zh-CN" sz="1800" b="1" dirty="0"/>
              <a:t>)</a:t>
            </a:r>
          </a:p>
        </p:txBody>
      </p:sp>
      <p:graphicFrame>
        <p:nvGraphicFramePr>
          <p:cNvPr id="10" name="Object 10"/>
          <p:cNvGraphicFramePr>
            <a:graphicFrameLocks noChangeAspect="1"/>
          </p:cNvGraphicFramePr>
          <p:nvPr/>
        </p:nvGraphicFramePr>
        <p:xfrm>
          <a:off x="2004990" y="5237156"/>
          <a:ext cx="3313112" cy="858837"/>
        </p:xfrm>
        <a:graphic>
          <a:graphicData uri="http://schemas.openxmlformats.org/presentationml/2006/ole">
            <mc:AlternateContent xmlns:mc="http://schemas.openxmlformats.org/markup-compatibility/2006">
              <mc:Choice xmlns:v="urn:schemas-microsoft-com:vml" Requires="v">
                <p:oleObj spid="_x0000_s1036" name="Equation" r:id="rId3" imgW="1765300" imgH="457200" progId="Equation.DSMT4">
                  <p:embed/>
                </p:oleObj>
              </mc:Choice>
              <mc:Fallback>
                <p:oleObj name="Equation" r:id="rId3" imgW="1765300" imgH="4572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990" y="5237156"/>
                        <a:ext cx="3313112" cy="858837"/>
                      </a:xfrm>
                      <a:prstGeom prst="rect">
                        <a:avLst/>
                      </a:prstGeom>
                      <a:solidFill>
                        <a:schemeClr val="accent1"/>
                      </a:solidFill>
                      <a:ln w="1905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9640" y="1498618"/>
            <a:ext cx="7416360" cy="5002216"/>
          </a:xfrm>
        </p:spPr>
        <p:txBody>
          <a:bodyPr/>
          <a:lstStyle/>
          <a:p>
            <a:pPr>
              <a:lnSpc>
                <a:spcPts val="2800"/>
              </a:lnSpc>
            </a:pPr>
            <a:r>
              <a:rPr lang="zh-CN" altLang="en-US" sz="2000" b="1" dirty="0" smtClean="0">
                <a:solidFill>
                  <a:srgbClr val="FF0000"/>
                </a:solidFill>
              </a:rPr>
              <a:t>重要的事实</a:t>
            </a:r>
            <a:r>
              <a:rPr lang="zh-CN" altLang="en-US" sz="2000" dirty="0" smtClean="0">
                <a:solidFill>
                  <a:srgbClr val="002060"/>
                </a:solidFill>
              </a:rPr>
              <a:t>：当代计算机</a:t>
            </a:r>
            <a:r>
              <a:rPr lang="en-US" altLang="zh-CN" sz="2000" dirty="0" smtClean="0">
                <a:solidFill>
                  <a:srgbClr val="002060"/>
                </a:solidFill>
              </a:rPr>
              <a:t>1s</a:t>
            </a:r>
            <a:r>
              <a:rPr lang="zh-CN" altLang="en-US" sz="2000" dirty="0" smtClean="0">
                <a:solidFill>
                  <a:srgbClr val="002060"/>
                </a:solidFill>
              </a:rPr>
              <a:t>内可做</a:t>
            </a:r>
            <a:endParaRPr lang="en-US" altLang="zh-CN" sz="2000" dirty="0" smtClean="0">
              <a:solidFill>
                <a:srgbClr val="002060"/>
              </a:solidFill>
            </a:endParaRPr>
          </a:p>
          <a:p>
            <a:pPr>
              <a:lnSpc>
                <a:spcPts val="2800"/>
              </a:lnSpc>
            </a:pPr>
            <a:r>
              <a:rPr lang="en-US" altLang="zh-CN" sz="2000" dirty="0" smtClean="0">
                <a:solidFill>
                  <a:srgbClr val="002060"/>
                </a:solidFill>
              </a:rPr>
              <a:t>10^7</a:t>
            </a:r>
            <a:r>
              <a:rPr lang="zh-CN" altLang="en-US" sz="2000" dirty="0" smtClean="0">
                <a:solidFill>
                  <a:srgbClr val="002060"/>
                </a:solidFill>
              </a:rPr>
              <a:t>左右次计算</a:t>
            </a:r>
          </a:p>
          <a:p>
            <a:pPr lvl="1">
              <a:lnSpc>
                <a:spcPts val="2800"/>
              </a:lnSpc>
            </a:pPr>
            <a:r>
              <a:rPr lang="zh-CN" altLang="en-US" sz="2000" dirty="0" smtClean="0">
                <a:solidFill>
                  <a:srgbClr val="002060"/>
                </a:solidFill>
              </a:rPr>
              <a:t>配置好的机器可到</a:t>
            </a:r>
            <a:r>
              <a:rPr lang="en-US" altLang="zh-CN" sz="2000" dirty="0" smtClean="0">
                <a:solidFill>
                  <a:srgbClr val="002060"/>
                </a:solidFill>
              </a:rPr>
              <a:t>k*10^7~10^8</a:t>
            </a:r>
          </a:p>
          <a:p>
            <a:pPr lvl="1">
              <a:lnSpc>
                <a:spcPct val="90000"/>
              </a:lnSpc>
            </a:pPr>
            <a:endParaRPr lang="en-US" altLang="zh-CN" sz="2000" dirty="0" smtClean="0">
              <a:solidFill>
                <a:srgbClr val="002060"/>
              </a:solidFill>
            </a:endParaRPr>
          </a:p>
          <a:p>
            <a:pPr>
              <a:lnSpc>
                <a:spcPct val="90000"/>
              </a:lnSpc>
            </a:pPr>
            <a:r>
              <a:rPr lang="zh-CN" altLang="en-US" sz="2400" dirty="0" smtClean="0">
                <a:solidFill>
                  <a:srgbClr val="002060"/>
                </a:solidFill>
              </a:rPr>
              <a:t>在这个限制下时间复杂度一定的算法存在能处理的规模上限</a:t>
            </a:r>
          </a:p>
          <a:p>
            <a:pPr lvl="1">
              <a:lnSpc>
                <a:spcPct val="90000"/>
              </a:lnSpc>
            </a:pPr>
            <a:r>
              <a:rPr lang="zh-CN" altLang="en-US" sz="2000" dirty="0" smtClean="0">
                <a:solidFill>
                  <a:srgbClr val="002060"/>
                </a:solidFill>
              </a:rPr>
              <a:t>复杂度		数量级		最大规模</a:t>
            </a:r>
          </a:p>
          <a:p>
            <a:pPr lvl="1">
              <a:lnSpc>
                <a:spcPct val="90000"/>
              </a:lnSpc>
            </a:pPr>
            <a:r>
              <a:rPr lang="en-US" altLang="zh-CN" sz="2000" dirty="0" smtClean="0">
                <a:solidFill>
                  <a:srgbClr val="002060"/>
                </a:solidFill>
              </a:rPr>
              <a:t>O(</a:t>
            </a:r>
            <a:r>
              <a:rPr lang="en-US" altLang="zh-CN" sz="2000" dirty="0" err="1" smtClean="0">
                <a:solidFill>
                  <a:srgbClr val="002060"/>
                </a:solidFill>
              </a:rPr>
              <a:t>logN</a:t>
            </a:r>
            <a:r>
              <a:rPr lang="en-US" altLang="zh-CN" sz="2000" dirty="0" smtClean="0">
                <a:solidFill>
                  <a:srgbClr val="002060"/>
                </a:solidFill>
              </a:rPr>
              <a:t>)		&gt;&gt;10^20	</a:t>
            </a:r>
            <a:r>
              <a:rPr lang="zh-CN" altLang="en-US" sz="2000" dirty="0" smtClean="0">
                <a:solidFill>
                  <a:srgbClr val="002060"/>
                </a:solidFill>
              </a:rPr>
              <a:t>很大</a:t>
            </a:r>
          </a:p>
          <a:p>
            <a:pPr lvl="1">
              <a:lnSpc>
                <a:spcPct val="90000"/>
              </a:lnSpc>
            </a:pPr>
            <a:r>
              <a:rPr lang="en-US" altLang="zh-CN" sz="2000" dirty="0" smtClean="0">
                <a:solidFill>
                  <a:srgbClr val="002060"/>
                </a:solidFill>
              </a:rPr>
              <a:t>O(N^1/2)	10^12		10^14</a:t>
            </a:r>
          </a:p>
          <a:p>
            <a:pPr lvl="1">
              <a:lnSpc>
                <a:spcPct val="90000"/>
              </a:lnSpc>
            </a:pPr>
            <a:r>
              <a:rPr lang="en-US" altLang="zh-CN" sz="2000" dirty="0" smtClean="0">
                <a:solidFill>
                  <a:srgbClr val="002060"/>
                </a:solidFill>
              </a:rPr>
              <a:t>O(N)		10^6		10^7</a:t>
            </a:r>
          </a:p>
          <a:p>
            <a:pPr lvl="1">
              <a:lnSpc>
                <a:spcPct val="90000"/>
              </a:lnSpc>
            </a:pPr>
            <a:r>
              <a:rPr lang="en-US" altLang="zh-CN" sz="2000" dirty="0" smtClean="0">
                <a:solidFill>
                  <a:srgbClr val="002060"/>
                </a:solidFill>
              </a:rPr>
              <a:t>O(</a:t>
            </a:r>
            <a:r>
              <a:rPr lang="en-US" altLang="zh-CN" sz="2000" dirty="0" err="1" smtClean="0">
                <a:solidFill>
                  <a:srgbClr val="002060"/>
                </a:solidFill>
              </a:rPr>
              <a:t>NlogN</a:t>
            </a:r>
            <a:r>
              <a:rPr lang="en-US" altLang="zh-CN" sz="2000" dirty="0" smtClean="0">
                <a:solidFill>
                  <a:srgbClr val="002060"/>
                </a:solidFill>
              </a:rPr>
              <a:t>)	10^5		10^6		</a:t>
            </a:r>
          </a:p>
          <a:p>
            <a:pPr lvl="1">
              <a:lnSpc>
                <a:spcPct val="90000"/>
              </a:lnSpc>
            </a:pPr>
            <a:r>
              <a:rPr lang="en-US" altLang="zh-CN" sz="2000" dirty="0" smtClean="0">
                <a:solidFill>
                  <a:srgbClr val="002060"/>
                </a:solidFill>
              </a:rPr>
              <a:t>O(N^2)		1000		2500</a:t>
            </a:r>
          </a:p>
          <a:p>
            <a:pPr lvl="1">
              <a:lnSpc>
                <a:spcPct val="90000"/>
              </a:lnSpc>
            </a:pPr>
            <a:r>
              <a:rPr lang="en-US" altLang="zh-CN" sz="2000" dirty="0" smtClean="0">
                <a:solidFill>
                  <a:srgbClr val="002060"/>
                </a:solidFill>
              </a:rPr>
              <a:t>O(N^3)		100		500</a:t>
            </a:r>
          </a:p>
          <a:p>
            <a:pPr lvl="1">
              <a:lnSpc>
                <a:spcPct val="90000"/>
              </a:lnSpc>
            </a:pPr>
            <a:r>
              <a:rPr lang="en-US" altLang="zh-CN" sz="2000" dirty="0" smtClean="0">
                <a:solidFill>
                  <a:srgbClr val="002060"/>
                </a:solidFill>
              </a:rPr>
              <a:t>O(N^4)		50		50</a:t>
            </a:r>
          </a:p>
          <a:p>
            <a:pPr lvl="1">
              <a:lnSpc>
                <a:spcPct val="90000"/>
              </a:lnSpc>
            </a:pPr>
            <a:r>
              <a:rPr lang="en-US" altLang="zh-CN" sz="2000" dirty="0" smtClean="0">
                <a:solidFill>
                  <a:srgbClr val="002060"/>
                </a:solidFill>
              </a:rPr>
              <a:t>O(2^N)		20		20</a:t>
            </a:r>
          </a:p>
          <a:p>
            <a:pPr lvl="1">
              <a:lnSpc>
                <a:spcPct val="90000"/>
              </a:lnSpc>
            </a:pPr>
            <a:r>
              <a:rPr lang="en-US" altLang="zh-CN" sz="2000" dirty="0" smtClean="0">
                <a:solidFill>
                  <a:srgbClr val="002060"/>
                </a:solidFill>
              </a:rPr>
              <a:t>O(N!)		9		10	</a:t>
            </a:r>
          </a:p>
          <a:p>
            <a:endParaRPr lang="zh-CN" altLang="en-US" dirty="0"/>
          </a:p>
        </p:txBody>
      </p:sp>
      <p:sp>
        <p:nvSpPr>
          <p:cNvPr id="6" name="标题 3"/>
          <p:cNvSpPr>
            <a:spLocks noGrp="1"/>
          </p:cNvSpPr>
          <p:nvPr>
            <p:ph type="title"/>
          </p:nvPr>
        </p:nvSpPr>
        <p:spPr>
          <a:xfrm>
            <a:off x="1079640" y="539640"/>
            <a:ext cx="5184360" cy="633240"/>
          </a:xfrm>
        </p:spPr>
        <p:txBody>
          <a:bodyPr/>
          <a:lstStyle/>
          <a:p>
            <a:r>
              <a:rPr lang="zh-CN" altLang="en-US" sz="4800" b="1" dirty="0" smtClean="0">
                <a:solidFill>
                  <a:srgbClr val="9900FF"/>
                </a:solidFill>
                <a:latin typeface="+mn-ea"/>
                <a:ea typeface="+mn-ea"/>
              </a:rPr>
              <a:t>时间复杂度分析</a:t>
            </a:r>
            <a:endParaRPr lang="zh-CN" altLang="en-US" sz="48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9640" y="1712932"/>
            <a:ext cx="7416360" cy="3644894"/>
          </a:xfrm>
        </p:spPr>
        <p:txBody>
          <a:bodyPr/>
          <a:lstStyle/>
          <a:p>
            <a:pPr>
              <a:buFont typeface="Wingdings" pitchFamily="2" charset="2"/>
              <a:buChar char="n"/>
            </a:pPr>
            <a:endParaRPr lang="en-US" altLang="zh-CN" dirty="0" smtClean="0"/>
          </a:p>
          <a:p>
            <a:pPr lvl="2">
              <a:lnSpc>
                <a:spcPct val="150000"/>
              </a:lnSpc>
              <a:buFont typeface="Wingdings" pitchFamily="2" charset="2"/>
              <a:buChar char="n"/>
            </a:pPr>
            <a:r>
              <a:rPr lang="zh-CN" sz="2000" dirty="0" smtClean="0">
                <a:solidFill>
                  <a:srgbClr val="002060"/>
                </a:solidFill>
              </a:rPr>
              <a:t>枚举</a:t>
            </a:r>
            <a:r>
              <a:rPr lang="zh-CN" altLang="en-US" sz="2000" dirty="0" smtClean="0">
                <a:solidFill>
                  <a:srgbClr val="002060"/>
                </a:solidFill>
              </a:rPr>
              <a:t>常常</a:t>
            </a:r>
            <a:r>
              <a:rPr lang="zh-CN" sz="2000" dirty="0" smtClean="0">
                <a:solidFill>
                  <a:srgbClr val="002060"/>
                </a:solidFill>
              </a:rPr>
              <a:t>是我们面对算法问题时的第一反应</a:t>
            </a:r>
            <a:endParaRPr lang="en-US" altLang="zh-CN" sz="2000" dirty="0" smtClean="0">
              <a:solidFill>
                <a:srgbClr val="002060"/>
              </a:solidFill>
            </a:endParaRPr>
          </a:p>
          <a:p>
            <a:pPr>
              <a:lnSpc>
                <a:spcPct val="150000"/>
              </a:lnSpc>
              <a:buFont typeface="Wingdings" pitchFamily="2" charset="2"/>
              <a:buChar char="n"/>
            </a:pPr>
            <a:r>
              <a:rPr lang="zh-CN" sz="2000" dirty="0" smtClean="0">
                <a:solidFill>
                  <a:srgbClr val="002060"/>
                </a:solidFill>
              </a:rPr>
              <a:t>我们</a:t>
            </a:r>
            <a:r>
              <a:rPr lang="zh-CN" sz="2000" dirty="0">
                <a:solidFill>
                  <a:srgbClr val="002060"/>
                </a:solidFill>
              </a:rPr>
              <a:t>总觉得枚举笨笨的，很多人就称之为“暴力算法</a:t>
            </a:r>
            <a:r>
              <a:rPr lang="en-US" sz="2000" dirty="0">
                <a:solidFill>
                  <a:srgbClr val="002060"/>
                </a:solidFill>
              </a:rPr>
              <a:t>(brute force)</a:t>
            </a:r>
            <a:r>
              <a:rPr lang="zh-CN" sz="2000" dirty="0" smtClean="0">
                <a:solidFill>
                  <a:srgbClr val="002060"/>
                </a:solidFill>
              </a:rPr>
              <a:t>”</a:t>
            </a:r>
            <a:r>
              <a:rPr lang="en-US" altLang="zh-CN" sz="2000" dirty="0" smtClean="0">
                <a:solidFill>
                  <a:srgbClr val="002060"/>
                </a:solidFill>
              </a:rPr>
              <a:t>—</a:t>
            </a:r>
            <a:r>
              <a:rPr lang="zh-CN" altLang="en-US" sz="2000" dirty="0" smtClean="0">
                <a:solidFill>
                  <a:srgbClr val="002060"/>
                </a:solidFill>
              </a:rPr>
              <a:t>不用动太多脑筋，把所有可能性都列举出来，然后一一试验</a:t>
            </a:r>
            <a:endParaRPr lang="en-US" altLang="zh-CN" sz="2000" dirty="0" smtClean="0">
              <a:solidFill>
                <a:srgbClr val="002060"/>
              </a:solidFill>
            </a:endParaRPr>
          </a:p>
          <a:p>
            <a:pPr>
              <a:lnSpc>
                <a:spcPct val="150000"/>
              </a:lnSpc>
              <a:buFont typeface="Wingdings" pitchFamily="2" charset="2"/>
              <a:buChar char="n"/>
            </a:pPr>
            <a:r>
              <a:rPr lang="zh-CN" altLang="en-US" sz="2000" dirty="0" smtClean="0">
                <a:solidFill>
                  <a:srgbClr val="002060"/>
                </a:solidFill>
              </a:rPr>
              <a:t>尽管这样的方法显得很“笨”，但是往往也有其优点，枚举思路简单，无论是程序编写还是调试都很快速方便，在算法竞赛中常常是快速</a:t>
            </a:r>
            <a:r>
              <a:rPr lang="en-US" altLang="zh-CN" sz="2000" dirty="0" smtClean="0">
                <a:solidFill>
                  <a:srgbClr val="002060"/>
                </a:solidFill>
              </a:rPr>
              <a:t>AC</a:t>
            </a:r>
            <a:r>
              <a:rPr lang="zh-CN" altLang="en-US" sz="2000" dirty="0" smtClean="0">
                <a:solidFill>
                  <a:srgbClr val="002060"/>
                </a:solidFill>
              </a:rPr>
              <a:t>的利器</a:t>
            </a:r>
            <a:endParaRPr lang="zh-CN" altLang="en-US" sz="2000" dirty="0">
              <a:solidFill>
                <a:srgbClr val="002060"/>
              </a:solidFill>
            </a:endParaRPr>
          </a:p>
        </p:txBody>
      </p:sp>
      <p:sp>
        <p:nvSpPr>
          <p:cNvPr id="4" name="标题 3"/>
          <p:cNvSpPr>
            <a:spLocks noGrp="1"/>
          </p:cNvSpPr>
          <p:nvPr>
            <p:ph type="title"/>
          </p:nvPr>
        </p:nvSpPr>
        <p:spPr>
          <a:xfrm>
            <a:off x="1079640" y="539640"/>
            <a:ext cx="5184360" cy="633240"/>
          </a:xfrm>
        </p:spPr>
        <p:txBody>
          <a:bodyPr/>
          <a:lstStyle/>
          <a:p>
            <a:r>
              <a:rPr lang="zh-CN" altLang="en-US" sz="4800" b="1" dirty="0" smtClean="0">
                <a:solidFill>
                  <a:srgbClr val="9900FF"/>
                </a:solidFill>
                <a:latin typeface="+mn-ea"/>
                <a:ea typeface="+mn-ea"/>
              </a:rPr>
              <a:t>枚举</a:t>
            </a:r>
            <a:endParaRPr lang="zh-CN" altLang="en-US" sz="48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071538" y="1785926"/>
            <a:ext cx="7416360" cy="4525920"/>
          </a:xfrm>
        </p:spPr>
        <p:txBody>
          <a:bodyPr/>
          <a:lstStyle/>
          <a:p>
            <a:pPr>
              <a:lnSpc>
                <a:spcPct val="150000"/>
              </a:lnSpc>
              <a:buFont typeface="Wingdings" pitchFamily="2" charset="2"/>
              <a:buChar char="n"/>
            </a:pPr>
            <a:r>
              <a:rPr lang="zh-CN" altLang="en-US" sz="2000" dirty="0" smtClean="0">
                <a:solidFill>
                  <a:srgbClr val="002060"/>
                </a:solidFill>
              </a:rPr>
              <a:t>枚举只要运用得好，一点都不笨，对问题进行</a:t>
            </a:r>
            <a:endParaRPr lang="en-US" altLang="zh-CN" sz="2000" dirty="0" smtClean="0">
              <a:solidFill>
                <a:srgbClr val="002060"/>
              </a:solidFill>
            </a:endParaRPr>
          </a:p>
          <a:p>
            <a:pPr>
              <a:lnSpc>
                <a:spcPct val="150000"/>
              </a:lnSpc>
            </a:pPr>
            <a:r>
              <a:rPr lang="zh-CN" altLang="en-US" sz="2000" dirty="0" smtClean="0">
                <a:solidFill>
                  <a:srgbClr val="002060"/>
                </a:solidFill>
              </a:rPr>
              <a:t>一定的分析往往会让算法更加简洁、高效。于是</a:t>
            </a:r>
            <a:endParaRPr lang="en-US" altLang="zh-CN" sz="2000" dirty="0" smtClean="0">
              <a:solidFill>
                <a:srgbClr val="002060"/>
              </a:solidFill>
            </a:endParaRPr>
          </a:p>
          <a:p>
            <a:pPr>
              <a:lnSpc>
                <a:spcPct val="150000"/>
              </a:lnSpc>
            </a:pPr>
            <a:r>
              <a:rPr lang="zh-CN" altLang="en-US" sz="2000" dirty="0" smtClean="0">
                <a:solidFill>
                  <a:srgbClr val="002060"/>
                </a:solidFill>
              </a:rPr>
              <a:t>有了追寻思维的轨迹的过程。</a:t>
            </a:r>
            <a:endParaRPr lang="en-US" altLang="zh-CN" sz="2000" dirty="0">
              <a:solidFill>
                <a:srgbClr val="002060"/>
              </a:solidFill>
            </a:endParaRPr>
          </a:p>
          <a:p>
            <a:pPr>
              <a:lnSpc>
                <a:spcPct val="150000"/>
              </a:lnSpc>
              <a:buFont typeface="Wingdings" pitchFamily="2" charset="2"/>
              <a:buChar char="n"/>
            </a:pPr>
            <a:r>
              <a:rPr lang="zh-CN" sz="2000" dirty="0" smtClean="0">
                <a:solidFill>
                  <a:srgbClr val="002060"/>
                </a:solidFill>
              </a:rPr>
              <a:t>究竟</a:t>
            </a:r>
            <a:r>
              <a:rPr lang="zh-CN" altLang="en-US" sz="2000" dirty="0" smtClean="0">
                <a:solidFill>
                  <a:srgbClr val="002060"/>
                </a:solidFill>
              </a:rPr>
              <a:t>是</a:t>
            </a:r>
            <a:r>
              <a:rPr lang="zh-CN" sz="2000" dirty="0" smtClean="0">
                <a:solidFill>
                  <a:srgbClr val="002060"/>
                </a:solidFill>
              </a:rPr>
              <a:t>什么</a:t>
            </a:r>
            <a:r>
              <a:rPr lang="zh-CN" altLang="en-US" sz="2000" dirty="0" smtClean="0">
                <a:solidFill>
                  <a:srgbClr val="002060"/>
                </a:solidFill>
              </a:rPr>
              <a:t>使得</a:t>
            </a:r>
            <a:r>
              <a:rPr lang="zh-CN" sz="2000" dirty="0" smtClean="0">
                <a:solidFill>
                  <a:srgbClr val="002060"/>
                </a:solidFill>
              </a:rPr>
              <a:t>枚举得以</a:t>
            </a:r>
            <a:r>
              <a:rPr lang="zh-CN" altLang="en-US" sz="2000" dirty="0" smtClean="0">
                <a:solidFill>
                  <a:srgbClr val="002060"/>
                </a:solidFill>
              </a:rPr>
              <a:t>奏效</a:t>
            </a:r>
            <a:r>
              <a:rPr lang="zh-CN" sz="2000" dirty="0" smtClean="0">
                <a:solidFill>
                  <a:srgbClr val="002060"/>
                </a:solidFill>
              </a:rPr>
              <a:t>？</a:t>
            </a:r>
            <a:r>
              <a:rPr lang="zh-CN" sz="2000" dirty="0">
                <a:solidFill>
                  <a:srgbClr val="002060"/>
                </a:solidFill>
              </a:rPr>
              <a:t>我们认为是选准了最适合的枚举</a:t>
            </a:r>
            <a:r>
              <a:rPr lang="zh-CN" sz="2000" dirty="0" smtClean="0">
                <a:solidFill>
                  <a:srgbClr val="002060"/>
                </a:solidFill>
              </a:rPr>
              <a:t>对象</a:t>
            </a:r>
            <a:r>
              <a:rPr lang="zh-CN" altLang="en-US" sz="2000" dirty="0" smtClean="0">
                <a:solidFill>
                  <a:srgbClr val="002060"/>
                </a:solidFill>
              </a:rPr>
              <a:t>（范围合适，易验证）</a:t>
            </a:r>
            <a:r>
              <a:rPr lang="zh-CN" sz="2000" dirty="0" smtClean="0">
                <a:solidFill>
                  <a:srgbClr val="002060"/>
                </a:solidFill>
              </a:rPr>
              <a:t>。</a:t>
            </a:r>
            <a:r>
              <a:rPr lang="zh-CN" sz="2000" dirty="0">
                <a:solidFill>
                  <a:srgbClr val="002060"/>
                </a:solidFill>
              </a:rPr>
              <a:t>其实我们更是认为，在任何情况下，选准最合适的</a:t>
            </a:r>
            <a:r>
              <a:rPr lang="zh-CN" sz="2000" dirty="0" smtClean="0">
                <a:solidFill>
                  <a:srgbClr val="002060"/>
                </a:solidFill>
              </a:rPr>
              <a:t>对象，</a:t>
            </a:r>
            <a:r>
              <a:rPr lang="zh-CN" sz="2000" dirty="0">
                <a:solidFill>
                  <a:srgbClr val="002060"/>
                </a:solidFill>
              </a:rPr>
              <a:t>无论是枚举还是其他算法思想，都是最最关键的</a:t>
            </a:r>
            <a:r>
              <a:rPr lang="zh-CN" sz="2000" dirty="0" smtClean="0">
                <a:solidFill>
                  <a:srgbClr val="002060"/>
                </a:solidFill>
              </a:rPr>
              <a:t>。</a:t>
            </a:r>
            <a:endParaRPr lang="en-US" altLang="zh-CN" sz="2000" dirty="0" smtClean="0">
              <a:solidFill>
                <a:srgbClr val="002060"/>
              </a:solidFill>
            </a:endParaRPr>
          </a:p>
          <a:p>
            <a:pPr>
              <a:lnSpc>
                <a:spcPct val="150000"/>
              </a:lnSpc>
              <a:buFont typeface="Wingdings" pitchFamily="2" charset="2"/>
              <a:buChar char="n"/>
            </a:pPr>
            <a:r>
              <a:rPr lang="zh-CN" sz="2000" dirty="0">
                <a:solidFill>
                  <a:srgbClr val="002060"/>
                </a:solidFill>
              </a:rPr>
              <a:t>选准（枚举）对象的根本原因还是在于优化，具体表现为</a:t>
            </a:r>
            <a:r>
              <a:rPr lang="zh-CN" sz="2000" b="1" dirty="0">
                <a:solidFill>
                  <a:srgbClr val="002060"/>
                </a:solidFill>
              </a:rPr>
              <a:t>减少求解步骤</a:t>
            </a:r>
            <a:r>
              <a:rPr lang="zh-CN" sz="2000" dirty="0">
                <a:solidFill>
                  <a:srgbClr val="002060"/>
                </a:solidFill>
              </a:rPr>
              <a:t>，</a:t>
            </a:r>
            <a:r>
              <a:rPr lang="zh-CN" sz="2000" b="1" dirty="0">
                <a:solidFill>
                  <a:srgbClr val="002060"/>
                </a:solidFill>
              </a:rPr>
              <a:t>缩小求解的解空间</a:t>
            </a:r>
            <a:r>
              <a:rPr lang="zh-CN" sz="2000" dirty="0">
                <a:solidFill>
                  <a:srgbClr val="002060"/>
                </a:solidFill>
              </a:rPr>
              <a:t>，或者是使程序更具有可读性和易于</a:t>
            </a:r>
            <a:r>
              <a:rPr lang="zh-CN" sz="2000" dirty="0" smtClean="0">
                <a:solidFill>
                  <a:srgbClr val="002060"/>
                </a:solidFill>
              </a:rPr>
              <a:t>编写</a:t>
            </a:r>
            <a:endParaRPr lang="zh-CN" sz="2000" dirty="0">
              <a:solidFill>
                <a:srgbClr val="002060"/>
              </a:solidFill>
            </a:endParaRPr>
          </a:p>
          <a:p>
            <a:endParaRPr lang="zh-CN" altLang="en-US" sz="2000" dirty="0"/>
          </a:p>
        </p:txBody>
      </p:sp>
      <p:sp>
        <p:nvSpPr>
          <p:cNvPr id="4" name="标题 3"/>
          <p:cNvSpPr>
            <a:spLocks noGrp="1"/>
          </p:cNvSpPr>
          <p:nvPr>
            <p:ph type="title"/>
          </p:nvPr>
        </p:nvSpPr>
        <p:spPr/>
        <p:txBody>
          <a:bodyPr/>
          <a:lstStyle/>
          <a:p>
            <a:r>
              <a:rPr lang="zh-CN" altLang="en-US" sz="4800" b="1" dirty="0" smtClean="0">
                <a:solidFill>
                  <a:srgbClr val="9900FF"/>
                </a:solidFill>
                <a:latin typeface="+mn-ea"/>
                <a:ea typeface="+mn-ea"/>
              </a:rPr>
              <a:t>枚举</a:t>
            </a:r>
            <a:r>
              <a:rPr lang="en-US" altLang="zh-CN" sz="3200" b="1" dirty="0" smtClean="0">
                <a:solidFill>
                  <a:srgbClr val="9900FF"/>
                </a:solidFill>
                <a:latin typeface="+mn-ea"/>
                <a:ea typeface="+mn-ea"/>
              </a:rPr>
              <a:t>—</a:t>
            </a:r>
            <a:r>
              <a:rPr lang="zh-CN" altLang="en-US" sz="3200" b="1" dirty="0" smtClean="0">
                <a:solidFill>
                  <a:srgbClr val="9900FF"/>
                </a:solidFill>
                <a:latin typeface="+mn-ea"/>
                <a:ea typeface="+mn-ea"/>
              </a:rPr>
              <a:t>简单枚举</a:t>
            </a:r>
            <a:endParaRPr lang="zh-CN" altLang="en-US" sz="3200" b="1" dirty="0">
              <a:solidFill>
                <a:srgbClr val="9900FF"/>
              </a:solidFill>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4698</TotalTime>
  <Words>3331</Words>
  <Application>Microsoft Office PowerPoint</Application>
  <PresentationFormat>全屏显示(4:3)</PresentationFormat>
  <Paragraphs>349</Paragraphs>
  <Slides>34</Slides>
  <Notes>10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8" baseType="lpstr">
      <vt:lpstr>DejaVu Sans</vt:lpstr>
      <vt:lpstr>StarSymbol</vt:lpstr>
      <vt:lpstr>华文新魏</vt:lpstr>
      <vt:lpstr>楷体_GB2312</vt:lpstr>
      <vt:lpstr>宋体</vt:lpstr>
      <vt:lpstr>微软雅黑</vt:lpstr>
      <vt:lpstr>幼圆</vt:lpstr>
      <vt:lpstr>Arial</vt:lpstr>
      <vt:lpstr>Calibri</vt:lpstr>
      <vt:lpstr>Courier New</vt:lpstr>
      <vt:lpstr>Wingdings</vt:lpstr>
      <vt:lpstr>Office Theme</vt:lpstr>
      <vt:lpstr>Office Theme</vt:lpstr>
      <vt:lpstr>Equation</vt:lpstr>
      <vt:lpstr>PowerPoint 演示文稿</vt:lpstr>
      <vt:lpstr>概要</vt:lpstr>
      <vt:lpstr>时间复杂度分析</vt:lpstr>
      <vt:lpstr>时间复杂度分析</vt:lpstr>
      <vt:lpstr>时间复杂度分析</vt:lpstr>
      <vt:lpstr>时间复杂度分析</vt:lpstr>
      <vt:lpstr>时间复杂度分析</vt:lpstr>
      <vt:lpstr>枚举</vt:lpstr>
      <vt:lpstr>枚举—简单枚举</vt:lpstr>
      <vt:lpstr>枚举—简单枚举</vt:lpstr>
      <vt:lpstr>枚举—简单枚举</vt:lpstr>
      <vt:lpstr>枚举—简单枚举</vt:lpstr>
      <vt:lpstr>枚举—枚举排列</vt:lpstr>
      <vt:lpstr>枚举—枚举排列</vt:lpstr>
      <vt:lpstr>枚举—枚举子集、状态</vt:lpstr>
      <vt:lpstr>枚举—枚举子集、状态</vt:lpstr>
      <vt:lpstr>枚举—枚举子集、状态</vt:lpstr>
      <vt:lpstr>枚举—枚举子集、状态</vt:lpstr>
      <vt:lpstr>枚举—枚举子集、状态</vt:lpstr>
      <vt:lpstr>枚举—二分、三分</vt:lpstr>
      <vt:lpstr>枚举—二分、三分</vt:lpstr>
      <vt:lpstr>暴力搜索</vt:lpstr>
      <vt:lpstr>暴力搜索—BFS</vt:lpstr>
      <vt:lpstr>暴力搜索—BFS</vt:lpstr>
      <vt:lpstr>暴力搜索—BFS</vt:lpstr>
      <vt:lpstr>暴力搜索—DFS</vt:lpstr>
      <vt:lpstr>暴力搜索—DFS</vt:lpstr>
      <vt:lpstr>暴力搜索—DFS</vt:lpstr>
      <vt:lpstr>暴力搜索—DFS</vt:lpstr>
      <vt:lpstr>暴力搜索—DFS</vt:lpstr>
      <vt:lpstr>暴力搜索—DFS</vt:lpstr>
      <vt:lpstr>暴力搜索—DFS</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董昊</cp:lastModifiedBy>
  <cp:revision>288</cp:revision>
  <dcterms:modified xsi:type="dcterms:W3CDTF">2015-08-02T17:24:09Z</dcterms:modified>
</cp:coreProperties>
</file>