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5" r:id="rId3"/>
    <p:sldId id="257" r:id="rId4"/>
    <p:sldId id="258" r:id="rId5"/>
    <p:sldId id="259" r:id="rId6"/>
    <p:sldId id="288" r:id="rId7"/>
    <p:sldId id="270" r:id="rId8"/>
    <p:sldId id="271" r:id="rId9"/>
    <p:sldId id="272" r:id="rId10"/>
    <p:sldId id="273" r:id="rId11"/>
    <p:sldId id="274" r:id="rId12"/>
    <p:sldId id="265" r:id="rId13"/>
    <p:sldId id="260" r:id="rId14"/>
    <p:sldId id="261" r:id="rId15"/>
    <p:sldId id="262" r:id="rId16"/>
    <p:sldId id="266" r:id="rId17"/>
    <p:sldId id="267" r:id="rId18"/>
    <p:sldId id="268" r:id="rId19"/>
    <p:sldId id="269" r:id="rId20"/>
    <p:sldId id="263" r:id="rId21"/>
    <p:sldId id="26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3" autoAdjust="0"/>
    <p:restoredTop sz="94660"/>
  </p:normalViewPr>
  <p:slideViewPr>
    <p:cSldViewPr>
      <p:cViewPr>
        <p:scale>
          <a:sx n="90" d="100"/>
          <a:sy n="90" d="100"/>
        </p:scale>
        <p:origin x="-95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64C5-F834-4F37-B24C-38C6E275CA9D}" type="datetimeFigureOut">
              <a:rPr lang="zh-CN" altLang="en-US" smtClean="0"/>
              <a:t>2014/8/16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0EE55-32CA-492E-9476-529C69A9648B}" type="slidenum">
              <a:rPr lang="zh-CN" altLang="en-US" smtClean="0"/>
              <a:t>‹#›</a:t>
            </a:fld>
            <a:endParaRPr lang="zh-CN" altLang="en-US"/>
          </a:p>
        </p:txBody>
      </p:sp>
    </p:spTree>
    <p:extLst>
      <p:ext uri="{BB962C8B-B14F-4D97-AF65-F5344CB8AC3E}">
        <p14:creationId xmlns:p14="http://schemas.microsoft.com/office/powerpoint/2010/main" val="38675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90EE55-32CA-492E-9476-529C69A9648B}" type="slidenum">
              <a:rPr lang="zh-CN" altLang="en-US" smtClean="0"/>
              <a:t>8</a:t>
            </a:fld>
            <a:endParaRPr lang="zh-CN" altLang="en-US"/>
          </a:p>
        </p:txBody>
      </p:sp>
    </p:spTree>
    <p:extLst>
      <p:ext uri="{BB962C8B-B14F-4D97-AF65-F5344CB8AC3E}">
        <p14:creationId xmlns:p14="http://schemas.microsoft.com/office/powerpoint/2010/main" val="2657471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descr="icpc_logo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588" y="179388"/>
            <a:ext cx="2382837" cy="233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7" descr="bjt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75" y="179388"/>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2130425"/>
            <a:ext cx="7772400" cy="1470025"/>
          </a:xfrm>
        </p:spPr>
        <p:txBody>
          <a:bodyPr/>
          <a:lstStyle>
            <a:lvl1pPr algn="ctr">
              <a:defRPr/>
            </a:lvl1pPr>
          </a:lstStyle>
          <a:p>
            <a:pPr lvl="0"/>
            <a:r>
              <a:rPr lang="zh-CN" altLang="en-US" noProof="0" smtClean="0"/>
              <a:t>单击此处编辑母版标题样式</a:t>
            </a:r>
            <a:endParaRPr lang="zh-CN" noProof="0" dirty="0" smtClean="0"/>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endParaRPr lang="zh-CN" noProof="0" smtClean="0"/>
          </a:p>
        </p:txBody>
      </p:sp>
      <p:sp>
        <p:nvSpPr>
          <p:cNvPr id="6" name="Rectangle 4"/>
          <p:cNvSpPr>
            <a:spLocks noGrp="1" noChangeArrowheads="1"/>
          </p:cNvSpPr>
          <p:nvPr>
            <p:ph type="dt" sz="half" idx="10"/>
          </p:nvPr>
        </p:nvSpPr>
        <p:spPr/>
        <p:txBody>
          <a:bodyPr/>
          <a:lstStyle>
            <a:lvl1pPr>
              <a:defRPr>
                <a:latin typeface="+mn-lt"/>
              </a:defRPr>
            </a:lvl1pPr>
          </a:lstStyle>
          <a:p>
            <a:fld id="{530820CF-B880-4189-942D-D702A7CBA730}" type="datetimeFigureOut">
              <a:rPr lang="zh-CN" altLang="en-US" smtClean="0"/>
              <a:t>2014/8/16</a:t>
            </a:fld>
            <a:endParaRPr lang="zh-CN" altLang="en-US"/>
          </a:p>
        </p:txBody>
      </p:sp>
      <p:sp>
        <p:nvSpPr>
          <p:cNvPr id="7" name="Rectangle 5"/>
          <p:cNvSpPr>
            <a:spLocks noGrp="1" noChangeArrowheads="1"/>
          </p:cNvSpPr>
          <p:nvPr>
            <p:ph type="ftr" sz="quarter" idx="11"/>
          </p:nvPr>
        </p:nvSpPr>
        <p:spPr>
          <a:xfrm>
            <a:off x="3124200" y="6245225"/>
            <a:ext cx="2895600" cy="476250"/>
          </a:xfrm>
        </p:spPr>
        <p:txBody>
          <a:bodyPr/>
          <a:lstStyle>
            <a:lvl1pPr>
              <a:defRPr b="1">
                <a:ea typeface="幼圆" pitchFamily="49" charset="-122"/>
              </a:defRPr>
            </a:lvl1pPr>
          </a:lstStyle>
          <a:p>
            <a:endParaRPr lang="zh-CN" altLang="en-US"/>
          </a:p>
        </p:txBody>
      </p:sp>
    </p:spTree>
    <p:extLst>
      <p:ext uri="{BB962C8B-B14F-4D97-AF65-F5344CB8AC3E}">
        <p14:creationId xmlns:p14="http://schemas.microsoft.com/office/powerpoint/2010/main" val="264007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82254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2100" y="539750"/>
            <a:ext cx="1854200"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0" y="539750"/>
            <a:ext cx="5410200"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79186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6238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80264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79500" y="1619250"/>
            <a:ext cx="3632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619250"/>
            <a:ext cx="3632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24758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93776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65069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91011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46822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2014/8/16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46614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alpha val="49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0" y="539750"/>
            <a:ext cx="51847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该怎么提高</a:t>
            </a:r>
          </a:p>
        </p:txBody>
      </p:sp>
      <p:sp>
        <p:nvSpPr>
          <p:cNvPr id="1027" name="Rectangle 3"/>
          <p:cNvSpPr>
            <a:spLocks noGrp="1" noChangeArrowheads="1"/>
          </p:cNvSpPr>
          <p:nvPr>
            <p:ph type="body" idx="1"/>
          </p:nvPr>
        </p:nvSpPr>
        <p:spPr bwMode="auto">
          <a:xfrm>
            <a:off x="1079500" y="1619250"/>
            <a:ext cx="7416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Courier New" pitchFamily="49" charset="0"/>
              </a:defRPr>
            </a:lvl1pPr>
          </a:lstStyle>
          <a:p>
            <a:fld id="{530820CF-B880-4189-942D-D702A7CBA730}" type="datetimeFigureOut">
              <a:rPr lang="zh-CN" altLang="en-US" smtClean="0"/>
              <a:t>2014/8/16</a:t>
            </a:fld>
            <a:endParaRPr lang="zh-CN" altLang="en-US"/>
          </a:p>
        </p:txBody>
      </p:sp>
      <p:sp>
        <p:nvSpPr>
          <p:cNvPr id="1029" name="Rectangle 5"/>
          <p:cNvSpPr>
            <a:spLocks noGrp="1" noChangeArrowheads="1"/>
          </p:cNvSpPr>
          <p:nvPr>
            <p:ph type="ftr" sz="quarter" idx="3"/>
          </p:nvPr>
        </p:nvSpPr>
        <p:spPr bwMode="auto">
          <a:xfrm>
            <a:off x="6156325" y="6237288"/>
            <a:ext cx="2735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Courier New" pitchFamily="49" charset="0"/>
              </a:defRPr>
            </a:lvl1pPr>
          </a:lstStyle>
          <a:p>
            <a:endParaRPr lang="zh-CN" altLang="en-US"/>
          </a:p>
        </p:txBody>
      </p:sp>
      <p:pic>
        <p:nvPicPr>
          <p:cNvPr id="1030" name="Picture 6" descr="icpc_logo_bi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8588" y="179388"/>
            <a:ext cx="2382837"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719138" y="358775"/>
            <a:ext cx="1587" cy="583247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32" name="Line 8"/>
          <p:cNvSpPr>
            <a:spLocks noChangeShapeType="1"/>
          </p:cNvSpPr>
          <p:nvPr/>
        </p:nvSpPr>
        <p:spPr bwMode="auto">
          <a:xfrm>
            <a:off x="179388" y="1403350"/>
            <a:ext cx="6121400"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33" name="Rectangle 9"/>
          <p:cNvSpPr>
            <a:spLocks noGrp="1"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400" b="1">
                <a:solidFill>
                  <a:srgbClr val="000000"/>
                </a:solidFill>
                <a:latin typeface="Courier New" pitchFamily="49" charset="0"/>
                <a:ea typeface="幼圆" pitchFamily="49" charset="-122"/>
              </a:rPr>
              <a:t>Beijing Jiaotong U.</a:t>
            </a:r>
            <a:r>
              <a:rPr lang="en-US" altLang="zh-CN" sz="1400">
                <a:solidFill>
                  <a:srgbClr val="000000"/>
                </a:solidFill>
                <a:latin typeface="Courier New" pitchFamily="49" charset="0"/>
                <a:ea typeface="幼圆" pitchFamily="49" charset="-122"/>
              </a:rPr>
              <a:t/>
            </a:r>
            <a:br>
              <a:rPr lang="en-US" altLang="zh-CN" sz="1400">
                <a:solidFill>
                  <a:srgbClr val="000000"/>
                </a:solidFill>
                <a:latin typeface="Courier New" pitchFamily="49" charset="0"/>
                <a:ea typeface="幼圆" pitchFamily="49" charset="-122"/>
              </a:rPr>
            </a:br>
            <a:r>
              <a:rPr lang="en-US" altLang="zh-CN" sz="1400" b="1">
                <a:solidFill>
                  <a:srgbClr val="0070C0"/>
                </a:solidFill>
                <a:latin typeface="Courier New" pitchFamily="49" charset="0"/>
                <a:ea typeface="幼圆" pitchFamily="49" charset="-122"/>
              </a:rPr>
              <a:t>ACM-ICPC </a:t>
            </a:r>
            <a:r>
              <a:rPr lang="en-US" altLang="zh-CN" sz="1400">
                <a:solidFill>
                  <a:srgbClr val="000000"/>
                </a:solidFill>
                <a:latin typeface="Courier New" pitchFamily="49" charset="0"/>
                <a:ea typeface="幼圆" pitchFamily="49" charset="-122"/>
              </a:rPr>
              <a:t>&amp; </a:t>
            </a:r>
            <a:r>
              <a:rPr lang="en-US" altLang="zh-CN" sz="1400" b="1">
                <a:solidFill>
                  <a:srgbClr val="6600FF"/>
                </a:solidFill>
                <a:latin typeface="Courier New" pitchFamily="49" charset="0"/>
                <a:ea typeface="幼圆" pitchFamily="49" charset="-122"/>
              </a:rPr>
              <a:t>Algorithm Club</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800" b="1">
          <a:solidFill>
            <a:srgbClr val="6600CC"/>
          </a:solidFill>
          <a:latin typeface="+mj-lt"/>
          <a:ea typeface="+mj-ea"/>
          <a:cs typeface="+mj-cs"/>
        </a:defRPr>
      </a:lvl1pPr>
      <a:lvl2pPr algn="l" rtl="0" eaLnBrk="1" fontAlgn="base" hangingPunct="1">
        <a:spcBef>
          <a:spcPct val="0"/>
        </a:spcBef>
        <a:spcAft>
          <a:spcPct val="0"/>
        </a:spcAft>
        <a:defRPr sz="2800" b="1">
          <a:solidFill>
            <a:srgbClr val="6600CC"/>
          </a:solidFill>
          <a:latin typeface="Arial" pitchFamily="34" charset="0"/>
          <a:ea typeface="微软雅黑" pitchFamily="34" charset="-122"/>
        </a:defRPr>
      </a:lvl2pPr>
      <a:lvl3pPr algn="l" rtl="0" eaLnBrk="1" fontAlgn="base" hangingPunct="1">
        <a:spcBef>
          <a:spcPct val="0"/>
        </a:spcBef>
        <a:spcAft>
          <a:spcPct val="0"/>
        </a:spcAft>
        <a:defRPr sz="2800" b="1">
          <a:solidFill>
            <a:srgbClr val="6600CC"/>
          </a:solidFill>
          <a:latin typeface="Arial" pitchFamily="34" charset="0"/>
          <a:ea typeface="微软雅黑" pitchFamily="34" charset="-122"/>
        </a:defRPr>
      </a:lvl3pPr>
      <a:lvl4pPr algn="l" rtl="0" eaLnBrk="1" fontAlgn="base" hangingPunct="1">
        <a:spcBef>
          <a:spcPct val="0"/>
        </a:spcBef>
        <a:spcAft>
          <a:spcPct val="0"/>
        </a:spcAft>
        <a:defRPr sz="2800" b="1">
          <a:solidFill>
            <a:srgbClr val="6600CC"/>
          </a:solidFill>
          <a:latin typeface="Arial" pitchFamily="34" charset="0"/>
          <a:ea typeface="微软雅黑" pitchFamily="34" charset="-122"/>
        </a:defRPr>
      </a:lvl4pPr>
      <a:lvl5pPr algn="l" rtl="0" eaLnBrk="1" fontAlgn="base" hangingPunct="1">
        <a:spcBef>
          <a:spcPct val="0"/>
        </a:spcBef>
        <a:spcAft>
          <a:spcPct val="0"/>
        </a:spcAft>
        <a:defRPr sz="2800" b="1">
          <a:solidFill>
            <a:srgbClr val="6600CC"/>
          </a:solidFill>
          <a:latin typeface="Arial" pitchFamily="34" charset="0"/>
          <a:ea typeface="微软雅黑" pitchFamily="34" charset="-122"/>
        </a:defRPr>
      </a:lvl5pPr>
      <a:lvl6pPr marL="457200" algn="l" rtl="0" eaLnBrk="1" fontAlgn="base" hangingPunct="1">
        <a:spcBef>
          <a:spcPct val="0"/>
        </a:spcBef>
        <a:spcAft>
          <a:spcPct val="0"/>
        </a:spcAft>
        <a:defRPr sz="2800" b="1">
          <a:solidFill>
            <a:srgbClr val="6600CC"/>
          </a:solidFill>
          <a:latin typeface="Arial" pitchFamily="34" charset="0"/>
          <a:ea typeface="微软雅黑" pitchFamily="34" charset="-122"/>
        </a:defRPr>
      </a:lvl6pPr>
      <a:lvl7pPr marL="914400" algn="l" rtl="0" eaLnBrk="1" fontAlgn="base" hangingPunct="1">
        <a:spcBef>
          <a:spcPct val="0"/>
        </a:spcBef>
        <a:spcAft>
          <a:spcPct val="0"/>
        </a:spcAft>
        <a:defRPr sz="2800" b="1">
          <a:solidFill>
            <a:srgbClr val="6600CC"/>
          </a:solidFill>
          <a:latin typeface="Arial" pitchFamily="34" charset="0"/>
          <a:ea typeface="微软雅黑" pitchFamily="34" charset="-122"/>
        </a:defRPr>
      </a:lvl7pPr>
      <a:lvl8pPr marL="1371600" algn="l" rtl="0" eaLnBrk="1" fontAlgn="base" hangingPunct="1">
        <a:spcBef>
          <a:spcPct val="0"/>
        </a:spcBef>
        <a:spcAft>
          <a:spcPct val="0"/>
        </a:spcAft>
        <a:defRPr sz="2800" b="1">
          <a:solidFill>
            <a:srgbClr val="6600CC"/>
          </a:solidFill>
          <a:latin typeface="Arial" pitchFamily="34" charset="0"/>
          <a:ea typeface="微软雅黑" pitchFamily="34" charset="-122"/>
        </a:defRPr>
      </a:lvl8pPr>
      <a:lvl9pPr marL="1828800" algn="l" rtl="0" eaLnBrk="1" fontAlgn="base" hangingPunct="1">
        <a:spcBef>
          <a:spcPct val="0"/>
        </a:spcBef>
        <a:spcAft>
          <a:spcPct val="0"/>
        </a:spcAft>
        <a:defRPr sz="2800" b="1">
          <a:solidFill>
            <a:srgbClr val="6600CC"/>
          </a:solidFill>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har char="•"/>
        <a:defRPr sz="3200">
          <a:solidFill>
            <a:srgbClr val="3333CC"/>
          </a:solidFill>
          <a:latin typeface="+mn-lt"/>
          <a:ea typeface="+mn-ea"/>
          <a:cs typeface="+mn-cs"/>
        </a:defRPr>
      </a:lvl1pPr>
      <a:lvl2pPr marL="742950" indent="-285750" algn="l" rtl="0" eaLnBrk="1" fontAlgn="base" hangingPunct="1">
        <a:spcBef>
          <a:spcPct val="20000"/>
        </a:spcBef>
        <a:spcAft>
          <a:spcPct val="0"/>
        </a:spcAft>
        <a:buChar char="–"/>
        <a:defRPr sz="2800">
          <a:solidFill>
            <a:srgbClr val="3333CC"/>
          </a:solidFill>
          <a:latin typeface="+mn-lt"/>
          <a:ea typeface="+mn-ea"/>
        </a:defRPr>
      </a:lvl2pPr>
      <a:lvl3pPr marL="1143000" indent="-228600" algn="l" rtl="0" eaLnBrk="1" fontAlgn="base" hangingPunct="1">
        <a:spcBef>
          <a:spcPct val="20000"/>
        </a:spcBef>
        <a:spcAft>
          <a:spcPct val="0"/>
        </a:spcAft>
        <a:buChar char="•"/>
        <a:defRPr sz="2400">
          <a:solidFill>
            <a:srgbClr val="3333CC"/>
          </a:solidFill>
          <a:latin typeface="+mn-lt"/>
          <a:ea typeface="+mn-ea"/>
        </a:defRPr>
      </a:lvl3pPr>
      <a:lvl4pPr marL="1600200" indent="-228600" algn="l" rtl="0" eaLnBrk="1" fontAlgn="base" hangingPunct="1">
        <a:spcBef>
          <a:spcPct val="20000"/>
        </a:spcBef>
        <a:spcAft>
          <a:spcPct val="0"/>
        </a:spcAft>
        <a:buChar char="–"/>
        <a:defRPr sz="2000">
          <a:solidFill>
            <a:srgbClr val="3333CC"/>
          </a:solidFill>
          <a:latin typeface="+mn-lt"/>
          <a:ea typeface="+mn-ea"/>
        </a:defRPr>
      </a:lvl4pPr>
      <a:lvl5pPr marL="2057400" indent="-228600" algn="l" rtl="0" eaLnBrk="1" fontAlgn="base" hangingPunct="1">
        <a:spcBef>
          <a:spcPct val="20000"/>
        </a:spcBef>
        <a:spcAft>
          <a:spcPct val="0"/>
        </a:spcAft>
        <a:buChar char="»"/>
        <a:defRPr sz="2000">
          <a:solidFill>
            <a:srgbClr val="3333CC"/>
          </a:solidFill>
          <a:latin typeface="+mn-lt"/>
          <a:ea typeface="+mn-ea"/>
        </a:defRPr>
      </a:lvl5pPr>
      <a:lvl6pPr marL="2514600" indent="-228600" algn="l" rtl="0" eaLnBrk="1" fontAlgn="base" hangingPunct="1">
        <a:spcBef>
          <a:spcPct val="20000"/>
        </a:spcBef>
        <a:spcAft>
          <a:spcPct val="0"/>
        </a:spcAft>
        <a:buChar char="»"/>
        <a:defRPr sz="2000">
          <a:solidFill>
            <a:srgbClr val="3333CC"/>
          </a:solidFill>
          <a:latin typeface="+mn-lt"/>
          <a:ea typeface="+mn-ea"/>
        </a:defRPr>
      </a:lvl6pPr>
      <a:lvl7pPr marL="2971800" indent="-228600" algn="l" rtl="0" eaLnBrk="1" fontAlgn="base" hangingPunct="1">
        <a:spcBef>
          <a:spcPct val="20000"/>
        </a:spcBef>
        <a:spcAft>
          <a:spcPct val="0"/>
        </a:spcAft>
        <a:buChar char="»"/>
        <a:defRPr sz="2000">
          <a:solidFill>
            <a:srgbClr val="3333CC"/>
          </a:solidFill>
          <a:latin typeface="+mn-lt"/>
          <a:ea typeface="+mn-ea"/>
        </a:defRPr>
      </a:lvl7pPr>
      <a:lvl8pPr marL="3429000" indent="-228600" algn="l" rtl="0" eaLnBrk="1" fontAlgn="base" hangingPunct="1">
        <a:spcBef>
          <a:spcPct val="20000"/>
        </a:spcBef>
        <a:spcAft>
          <a:spcPct val="0"/>
        </a:spcAft>
        <a:buChar char="»"/>
        <a:defRPr sz="2000">
          <a:solidFill>
            <a:srgbClr val="3333CC"/>
          </a:solidFill>
          <a:latin typeface="+mn-lt"/>
          <a:ea typeface="+mn-ea"/>
        </a:defRPr>
      </a:lvl8pPr>
      <a:lvl9pPr marL="3886200" indent="-228600" algn="l" rtl="0" eaLnBrk="1" fontAlgn="base" hangingPunct="1">
        <a:spcBef>
          <a:spcPct val="20000"/>
        </a:spcBef>
        <a:spcAft>
          <a:spcPct val="0"/>
        </a:spcAft>
        <a:buChar char="»"/>
        <a:defRPr sz="2000">
          <a:solidFill>
            <a:srgbClr val="3333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zybuluo.com/Minacor/note/26225#1-prim&#37051;&#25509;&#34920;&#23454;&#29616;"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zybuluo.com/Minacor/note/26225#2-krusca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zybuluo.com/Minacor/note/26225#2-&#27425;&#23567;&#29983;&#25104;&#26641;"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zybuluo.com/Minacor/note/26225#1-&#27714;&#20851;&#33410;&#28857;&#30340;tarjan&#27169;&#26495;"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zybuluo.com/Minacor/note/26225#2-&#27714;&#26725;&#30340;tarjan&#27169;&#26495;"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hyperlink" Target="https://www.zybuluo.com/Minacor/note/26225#3-&#27714;&#26377;&#21521;&#22270;&#24378;&#36830;&#36890;&#20998;&#37327;&#30340;&#27169;&#26495;"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2814027"/>
            <a:ext cx="6264696" cy="830997"/>
          </a:xfrm>
          <a:prstGeom prst="rect">
            <a:avLst/>
          </a:prstGeom>
          <a:noFill/>
        </p:spPr>
        <p:txBody>
          <a:bodyPr wrap="square" rtlCol="0">
            <a:spAutoFit/>
          </a:bodyPr>
          <a:lstStyle/>
          <a:p>
            <a:r>
              <a:rPr lang="zh-CN" altLang="en-US" sz="4800" smtClean="0"/>
              <a:t>生成树，连通性基础</a:t>
            </a:r>
            <a:endParaRPr lang="zh-CN" altLang="en-US" sz="4800"/>
          </a:p>
        </p:txBody>
      </p:sp>
      <p:sp>
        <p:nvSpPr>
          <p:cNvPr id="3" name="TextBox 2"/>
          <p:cNvSpPr txBox="1"/>
          <p:nvPr/>
        </p:nvSpPr>
        <p:spPr>
          <a:xfrm>
            <a:off x="2843808" y="4567387"/>
            <a:ext cx="4968552" cy="584775"/>
          </a:xfrm>
          <a:prstGeom prst="rect">
            <a:avLst/>
          </a:prstGeom>
          <a:noFill/>
        </p:spPr>
        <p:txBody>
          <a:bodyPr wrap="square" rtlCol="0">
            <a:spAutoFit/>
          </a:bodyPr>
          <a:lstStyle/>
          <a:p>
            <a:r>
              <a:rPr lang="en-US" altLang="zh-CN" sz="3200" smtClean="0"/>
              <a:t>By —— </a:t>
            </a:r>
            <a:r>
              <a:rPr lang="zh-CN" altLang="en-US" sz="3200" smtClean="0"/>
              <a:t>阮涛 </a:t>
            </a:r>
            <a:r>
              <a:rPr lang="en-US" altLang="zh-CN" sz="3200" err="1" smtClean="0"/>
              <a:t>Minacor</a:t>
            </a:r>
            <a:endParaRPr lang="zh-CN" altLang="en-US" sz="3200"/>
          </a:p>
        </p:txBody>
      </p:sp>
    </p:spTree>
    <p:extLst>
      <p:ext uri="{BB962C8B-B14F-4D97-AF65-F5344CB8AC3E}">
        <p14:creationId xmlns:p14="http://schemas.microsoft.com/office/powerpoint/2010/main" val="2682665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968552" cy="954107"/>
          </a:xfrm>
          <a:prstGeom prst="rect">
            <a:avLst/>
          </a:prstGeom>
          <a:noFill/>
        </p:spPr>
        <p:txBody>
          <a:bodyPr wrap="square" rtlCol="0">
            <a:spAutoFit/>
          </a:bodyPr>
          <a:lstStyle/>
          <a:p>
            <a:r>
              <a:rPr lang="zh-CN" altLang="en-US" sz="2800" smtClean="0"/>
              <a:t>建图的基础结构</a:t>
            </a:r>
            <a:r>
              <a:rPr lang="en-US" altLang="zh-CN" sz="2800" smtClean="0"/>
              <a:t>——</a:t>
            </a:r>
            <a:r>
              <a:rPr lang="zh-CN" altLang="en-US" sz="2800" smtClean="0"/>
              <a:t>邻接矩阵和邻接表</a:t>
            </a:r>
            <a:endParaRPr lang="zh-CN" altLang="en-US" sz="2800"/>
          </a:p>
        </p:txBody>
      </p:sp>
      <p:sp>
        <p:nvSpPr>
          <p:cNvPr id="3" name="TextBox 2"/>
          <p:cNvSpPr txBox="1"/>
          <p:nvPr/>
        </p:nvSpPr>
        <p:spPr>
          <a:xfrm>
            <a:off x="899592" y="1556792"/>
            <a:ext cx="7488832" cy="4801314"/>
          </a:xfrm>
          <a:prstGeom prst="rect">
            <a:avLst/>
          </a:prstGeom>
          <a:noFill/>
        </p:spPr>
        <p:txBody>
          <a:bodyPr wrap="square" rtlCol="0">
            <a:spAutoFit/>
          </a:bodyPr>
          <a:lstStyle/>
          <a:p>
            <a:r>
              <a:rPr lang="zh-CN" altLang="en-US" sz="3200" smtClean="0"/>
              <a:t>邻接表的引入：</a:t>
            </a:r>
            <a:endParaRPr lang="en-US" altLang="zh-CN" sz="3200" smtClean="0"/>
          </a:p>
          <a:p>
            <a:endParaRPr lang="en-US" altLang="zh-CN" sz="3200" smtClean="0"/>
          </a:p>
          <a:p>
            <a:r>
              <a:rPr lang="zh-CN" altLang="en-US" sz="2800" smtClean="0"/>
              <a:t>为了便于定位，我们使用这样一种存储结构：</a:t>
            </a:r>
            <a:endParaRPr lang="en-US" altLang="zh-CN" sz="2800" smtClean="0"/>
          </a:p>
          <a:p>
            <a:r>
              <a:rPr lang="en-US" altLang="zh-CN" sz="2800" err="1" smtClean="0"/>
              <a:t>struct</a:t>
            </a:r>
            <a:r>
              <a:rPr lang="en-US" altLang="zh-CN" sz="2800" smtClean="0"/>
              <a:t> edge</a:t>
            </a:r>
          </a:p>
          <a:p>
            <a:r>
              <a:rPr lang="en-US" altLang="zh-CN" sz="2800" smtClean="0"/>
              <a:t>{</a:t>
            </a:r>
          </a:p>
          <a:p>
            <a:r>
              <a:rPr lang="en-US" altLang="zh-CN" sz="2800" smtClean="0"/>
              <a:t>	</a:t>
            </a:r>
            <a:r>
              <a:rPr lang="en-US" altLang="zh-CN" sz="2800" err="1" smtClean="0"/>
              <a:t>int</a:t>
            </a:r>
            <a:r>
              <a:rPr lang="en-US" altLang="zh-CN" sz="2800" smtClean="0"/>
              <a:t> </a:t>
            </a:r>
            <a:r>
              <a:rPr lang="en-US" altLang="zh-CN" sz="2800" err="1" smtClean="0"/>
              <a:t>s,t</a:t>
            </a:r>
            <a:r>
              <a:rPr lang="en-US" altLang="zh-CN" sz="2800" smtClean="0"/>
              <a:t>;</a:t>
            </a:r>
          </a:p>
          <a:p>
            <a:r>
              <a:rPr lang="en-US" altLang="zh-CN" sz="2800"/>
              <a:t>	</a:t>
            </a:r>
            <a:r>
              <a:rPr lang="en-US" altLang="zh-CN" sz="2800" err="1" smtClean="0"/>
              <a:t>int</a:t>
            </a:r>
            <a:r>
              <a:rPr lang="en-US" altLang="zh-CN" sz="2800" smtClean="0"/>
              <a:t> next;</a:t>
            </a:r>
          </a:p>
          <a:p>
            <a:r>
              <a:rPr lang="en-US" altLang="zh-CN" sz="2800"/>
              <a:t>	</a:t>
            </a:r>
            <a:r>
              <a:rPr lang="en-US" altLang="zh-CN" sz="2800" err="1" smtClean="0"/>
              <a:t>int</a:t>
            </a:r>
            <a:r>
              <a:rPr lang="en-US" altLang="zh-CN" sz="2800" smtClean="0"/>
              <a:t> v;</a:t>
            </a:r>
            <a:endParaRPr lang="en-US" altLang="zh-CN" sz="2800"/>
          </a:p>
          <a:p>
            <a:r>
              <a:rPr lang="en-US" altLang="zh-CN" sz="2800" smtClean="0"/>
              <a:t>}e[</a:t>
            </a:r>
            <a:r>
              <a:rPr lang="en-US" altLang="zh-CN" sz="2800" err="1" smtClean="0"/>
              <a:t>i</a:t>
            </a:r>
            <a:r>
              <a:rPr lang="en-US" altLang="zh-CN" sz="2800" smtClean="0"/>
              <a:t>];</a:t>
            </a:r>
          </a:p>
          <a:p>
            <a:r>
              <a:rPr lang="en-US" altLang="zh-CN" sz="2800" err="1"/>
              <a:t>i</a:t>
            </a:r>
            <a:r>
              <a:rPr lang="en-US" altLang="zh-CN" sz="2800" err="1" smtClean="0"/>
              <a:t>nt</a:t>
            </a:r>
            <a:r>
              <a:rPr lang="en-US" altLang="zh-CN" sz="2800" smtClean="0"/>
              <a:t> head[n+],cnt=0;</a:t>
            </a:r>
          </a:p>
          <a:p>
            <a:endParaRPr lang="zh-CN" altLang="en-US"/>
          </a:p>
        </p:txBody>
      </p:sp>
      <p:sp>
        <p:nvSpPr>
          <p:cNvPr id="4" name="TextBox 3"/>
          <p:cNvSpPr txBox="1"/>
          <p:nvPr/>
        </p:nvSpPr>
        <p:spPr>
          <a:xfrm>
            <a:off x="4621423" y="3272785"/>
            <a:ext cx="4248472" cy="3108543"/>
          </a:xfrm>
          <a:prstGeom prst="rect">
            <a:avLst/>
          </a:prstGeom>
          <a:noFill/>
        </p:spPr>
        <p:txBody>
          <a:bodyPr wrap="square" rtlCol="0">
            <a:spAutoFit/>
          </a:bodyPr>
          <a:lstStyle/>
          <a:p>
            <a:r>
              <a:rPr lang="zh-CN" altLang="en-US" sz="2800"/>
              <a:t>这里</a:t>
            </a:r>
            <a:r>
              <a:rPr lang="zh-CN" altLang="en-US" sz="2800" smtClean="0"/>
              <a:t>的</a:t>
            </a:r>
            <a:r>
              <a:rPr lang="en-US" altLang="zh-CN" sz="2800" smtClean="0"/>
              <a:t>s,t,v</a:t>
            </a:r>
            <a:r>
              <a:rPr lang="zh-CN" altLang="en-US" sz="2800" smtClean="0"/>
              <a:t>仍然是前面的含义，但是多了一个</a:t>
            </a:r>
            <a:r>
              <a:rPr lang="en-US" altLang="zh-CN" sz="2800" smtClean="0"/>
              <a:t>next</a:t>
            </a:r>
            <a:r>
              <a:rPr lang="zh-CN" altLang="en-US" sz="2800" smtClean="0"/>
              <a:t>，还多了一个以节点数为大小的</a:t>
            </a:r>
            <a:r>
              <a:rPr lang="en-US" altLang="zh-CN" sz="2800" smtClean="0"/>
              <a:t>head</a:t>
            </a:r>
            <a:r>
              <a:rPr lang="zh-CN" altLang="en-US" sz="2800" smtClean="0"/>
              <a:t>数组和</a:t>
            </a:r>
            <a:r>
              <a:rPr lang="en-US" altLang="zh-CN" sz="2800" smtClean="0"/>
              <a:t>cnt</a:t>
            </a:r>
            <a:r>
              <a:rPr lang="zh-CN" altLang="en-US" sz="2800" smtClean="0"/>
              <a:t>计数器。下面通过加边函数</a:t>
            </a:r>
            <a:r>
              <a:rPr lang="en-US" altLang="zh-CN" sz="2800" smtClean="0"/>
              <a:t>add()</a:t>
            </a:r>
            <a:r>
              <a:rPr lang="zh-CN" altLang="en-US" sz="2800" smtClean="0"/>
              <a:t>来详细讲解它们的作用与关联。</a:t>
            </a:r>
            <a:endParaRPr lang="zh-CN" altLang="en-US" sz="2800"/>
          </a:p>
        </p:txBody>
      </p:sp>
    </p:spTree>
    <p:extLst>
      <p:ext uri="{BB962C8B-B14F-4D97-AF65-F5344CB8AC3E}">
        <p14:creationId xmlns:p14="http://schemas.microsoft.com/office/powerpoint/2010/main" val="2490750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968552" cy="954107"/>
          </a:xfrm>
          <a:prstGeom prst="rect">
            <a:avLst/>
          </a:prstGeom>
          <a:noFill/>
        </p:spPr>
        <p:txBody>
          <a:bodyPr wrap="square" rtlCol="0">
            <a:spAutoFit/>
          </a:bodyPr>
          <a:lstStyle/>
          <a:p>
            <a:r>
              <a:rPr lang="zh-CN" altLang="en-US" sz="2800" smtClean="0"/>
              <a:t>建图的基础结构</a:t>
            </a:r>
            <a:r>
              <a:rPr lang="en-US" altLang="zh-CN" sz="2800" smtClean="0"/>
              <a:t>——</a:t>
            </a:r>
            <a:r>
              <a:rPr lang="zh-CN" altLang="en-US" sz="2800" smtClean="0"/>
              <a:t>邻接矩阵和邻接表</a:t>
            </a:r>
            <a:endParaRPr lang="zh-CN" altLang="en-US" sz="2800"/>
          </a:p>
        </p:txBody>
      </p:sp>
      <p:sp>
        <p:nvSpPr>
          <p:cNvPr id="3" name="TextBox 2"/>
          <p:cNvSpPr txBox="1"/>
          <p:nvPr/>
        </p:nvSpPr>
        <p:spPr>
          <a:xfrm>
            <a:off x="1115616" y="1700808"/>
            <a:ext cx="7344816" cy="2308324"/>
          </a:xfrm>
          <a:prstGeom prst="rect">
            <a:avLst/>
          </a:prstGeom>
          <a:noFill/>
        </p:spPr>
        <p:txBody>
          <a:bodyPr wrap="square" rtlCol="0">
            <a:spAutoFit/>
          </a:bodyPr>
          <a:lstStyle/>
          <a:p>
            <a:r>
              <a:rPr lang="en-US" altLang="zh-CN"/>
              <a:t>v</a:t>
            </a:r>
            <a:r>
              <a:rPr lang="en-US" altLang="zh-CN" smtClean="0"/>
              <a:t>oid add(int s , int t , int v)</a:t>
            </a:r>
          </a:p>
          <a:p>
            <a:r>
              <a:rPr lang="en-US" altLang="zh-CN" smtClean="0"/>
              <a:t>{</a:t>
            </a:r>
          </a:p>
          <a:p>
            <a:r>
              <a:rPr lang="en-US" altLang="zh-CN" smtClean="0"/>
              <a:t>	e[cnt].s = s;</a:t>
            </a:r>
          </a:p>
          <a:p>
            <a:r>
              <a:rPr lang="en-US" altLang="zh-CN"/>
              <a:t>	</a:t>
            </a:r>
            <a:r>
              <a:rPr lang="en-US" altLang="zh-CN" smtClean="0"/>
              <a:t>e[cnt].t = t;</a:t>
            </a:r>
          </a:p>
          <a:p>
            <a:r>
              <a:rPr lang="en-US" altLang="zh-CN"/>
              <a:t>	</a:t>
            </a:r>
            <a:r>
              <a:rPr lang="en-US" altLang="zh-CN" smtClean="0"/>
              <a:t>e[cnt].v=v;</a:t>
            </a:r>
          </a:p>
          <a:p>
            <a:r>
              <a:rPr lang="en-US" altLang="zh-CN"/>
              <a:t>	</a:t>
            </a:r>
            <a:r>
              <a:rPr lang="en-US" altLang="zh-CN" smtClean="0"/>
              <a:t>e[cnt].next = head[s];</a:t>
            </a:r>
          </a:p>
          <a:p>
            <a:r>
              <a:rPr lang="en-US" altLang="zh-CN"/>
              <a:t>	</a:t>
            </a:r>
            <a:r>
              <a:rPr lang="en-US" altLang="zh-CN" smtClean="0"/>
              <a:t>head[s] = cnt++;</a:t>
            </a:r>
            <a:endParaRPr lang="en-US" altLang="zh-CN"/>
          </a:p>
          <a:p>
            <a:r>
              <a:rPr lang="en-US" altLang="zh-CN" smtClean="0"/>
              <a:t>}</a:t>
            </a:r>
            <a:endParaRPr lang="zh-CN" altLang="en-US"/>
          </a:p>
        </p:txBody>
      </p:sp>
      <p:sp>
        <p:nvSpPr>
          <p:cNvPr id="4" name="TextBox 3"/>
          <p:cNvSpPr txBox="1"/>
          <p:nvPr/>
        </p:nvSpPr>
        <p:spPr>
          <a:xfrm>
            <a:off x="5004048" y="2492896"/>
            <a:ext cx="3240360" cy="923330"/>
          </a:xfrm>
          <a:prstGeom prst="rect">
            <a:avLst/>
          </a:prstGeom>
          <a:noFill/>
        </p:spPr>
        <p:txBody>
          <a:bodyPr wrap="square" rtlCol="0">
            <a:spAutoFit/>
          </a:bodyPr>
          <a:lstStyle/>
          <a:p>
            <a:r>
              <a:rPr lang="en-US" altLang="zh-CN" smtClean="0"/>
              <a:t>head </a:t>
            </a:r>
            <a:r>
              <a:rPr lang="zh-CN" altLang="en-US" smtClean="0"/>
              <a:t>刚开始时初始化为</a:t>
            </a:r>
            <a:r>
              <a:rPr lang="en-US" altLang="zh-CN" smtClean="0"/>
              <a:t>-1</a:t>
            </a:r>
          </a:p>
          <a:p>
            <a:r>
              <a:rPr lang="en-US" altLang="zh-CN"/>
              <a:t>c</a:t>
            </a:r>
            <a:r>
              <a:rPr lang="en-US" altLang="zh-CN" smtClean="0"/>
              <a:t>nt</a:t>
            </a:r>
            <a:r>
              <a:rPr lang="zh-CN" altLang="en-US" smtClean="0"/>
              <a:t>初始化为</a:t>
            </a:r>
            <a:r>
              <a:rPr lang="en-US" altLang="zh-CN" smtClean="0"/>
              <a:t>0,</a:t>
            </a:r>
            <a:r>
              <a:rPr lang="zh-CN" altLang="en-US" smtClean="0"/>
              <a:t>注意最好是</a:t>
            </a:r>
            <a:r>
              <a:rPr lang="en-US" altLang="zh-CN" smtClean="0"/>
              <a:t>0</a:t>
            </a:r>
            <a:r>
              <a:rPr lang="zh-CN" altLang="en-US" smtClean="0"/>
              <a:t>！这是有原因的。</a:t>
            </a:r>
            <a:endParaRPr lang="zh-CN" altLang="en-US"/>
          </a:p>
        </p:txBody>
      </p:sp>
      <p:sp>
        <p:nvSpPr>
          <p:cNvPr id="5" name="TextBox 4"/>
          <p:cNvSpPr txBox="1"/>
          <p:nvPr/>
        </p:nvSpPr>
        <p:spPr>
          <a:xfrm>
            <a:off x="1115616" y="4437112"/>
            <a:ext cx="6264696" cy="1200329"/>
          </a:xfrm>
          <a:prstGeom prst="rect">
            <a:avLst/>
          </a:prstGeom>
          <a:noFill/>
        </p:spPr>
        <p:txBody>
          <a:bodyPr wrap="square" rtlCol="0">
            <a:spAutoFit/>
          </a:bodyPr>
          <a:lstStyle/>
          <a:p>
            <a:r>
              <a:rPr lang="zh-CN" altLang="en-US" smtClean="0"/>
              <a:t>使用：</a:t>
            </a:r>
            <a:r>
              <a:rPr lang="en-US" altLang="zh-CN" smtClean="0"/>
              <a:t>for(int  i = head[s] ; ~i ; i = e[i].next)</a:t>
            </a:r>
          </a:p>
          <a:p>
            <a:r>
              <a:rPr lang="en-US" altLang="zh-CN"/>
              <a:t>	</a:t>
            </a:r>
            <a:endParaRPr lang="en-US" altLang="zh-CN" smtClean="0"/>
          </a:p>
          <a:p>
            <a:r>
              <a:rPr lang="zh-CN" altLang="en-US"/>
              <a:t>每一</a:t>
            </a:r>
            <a:r>
              <a:rPr lang="zh-CN" altLang="en-US" smtClean="0"/>
              <a:t>个</a:t>
            </a:r>
            <a:r>
              <a:rPr lang="en-US" altLang="zh-CN" smtClean="0"/>
              <a:t>e[i]</a:t>
            </a:r>
            <a:r>
              <a:rPr lang="zh-CN" altLang="en-US" smtClean="0"/>
              <a:t>就是以顶点</a:t>
            </a:r>
            <a:r>
              <a:rPr lang="en-US" altLang="zh-CN" smtClean="0"/>
              <a:t>s</a:t>
            </a:r>
            <a:r>
              <a:rPr lang="zh-CN" altLang="en-US" smtClean="0"/>
              <a:t>为一端</a:t>
            </a:r>
            <a:r>
              <a:rPr lang="en-US" altLang="zh-CN" smtClean="0"/>
              <a:t>(</a:t>
            </a:r>
            <a:r>
              <a:rPr lang="zh-CN" altLang="en-US" smtClean="0"/>
              <a:t>有向边为起点</a:t>
            </a:r>
            <a:r>
              <a:rPr lang="en-US" altLang="zh-CN" smtClean="0"/>
              <a:t>)</a:t>
            </a:r>
            <a:r>
              <a:rPr lang="zh-CN" altLang="en-US" smtClean="0"/>
              <a:t>的边，这一个循环能够遍历到所有以</a:t>
            </a:r>
            <a:r>
              <a:rPr lang="en-US" altLang="zh-CN" smtClean="0"/>
              <a:t>s</a:t>
            </a:r>
            <a:r>
              <a:rPr lang="zh-CN" altLang="en-US" smtClean="0"/>
              <a:t>为端点</a:t>
            </a:r>
            <a:r>
              <a:rPr lang="en-US" altLang="zh-CN" smtClean="0"/>
              <a:t>(</a:t>
            </a:r>
            <a:r>
              <a:rPr lang="zh-CN" altLang="en-US" smtClean="0"/>
              <a:t>有向边为起点</a:t>
            </a:r>
            <a:r>
              <a:rPr lang="en-US" altLang="zh-CN" smtClean="0"/>
              <a:t>)</a:t>
            </a:r>
            <a:r>
              <a:rPr lang="zh-CN" altLang="en-US" smtClean="0"/>
              <a:t>的边。</a:t>
            </a:r>
            <a:endParaRPr lang="zh-CN" altLang="en-US"/>
          </a:p>
        </p:txBody>
      </p:sp>
    </p:spTree>
    <p:extLst>
      <p:ext uri="{BB962C8B-B14F-4D97-AF65-F5344CB8AC3E}">
        <p14:creationId xmlns:p14="http://schemas.microsoft.com/office/powerpoint/2010/main" val="2467387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548680"/>
            <a:ext cx="5400600" cy="646331"/>
          </a:xfrm>
          <a:prstGeom prst="rect">
            <a:avLst/>
          </a:prstGeom>
          <a:noFill/>
        </p:spPr>
        <p:txBody>
          <a:bodyPr wrap="square" rtlCol="0">
            <a:spAutoFit/>
          </a:bodyPr>
          <a:lstStyle/>
          <a:p>
            <a:r>
              <a:rPr lang="zh-CN" altLang="en-US" sz="3600" smtClean="0"/>
              <a:t>最小生成树 之 </a:t>
            </a:r>
            <a:r>
              <a:rPr lang="en-US" altLang="zh-CN" sz="3600" smtClean="0"/>
              <a:t>Prim</a:t>
            </a:r>
            <a:r>
              <a:rPr lang="zh-CN" altLang="en-US" sz="3600" smtClean="0"/>
              <a:t>算法</a:t>
            </a:r>
            <a:endParaRPr lang="zh-CN" altLang="en-US" sz="3600"/>
          </a:p>
        </p:txBody>
      </p:sp>
      <p:sp>
        <p:nvSpPr>
          <p:cNvPr id="2" name="TextBox 1"/>
          <p:cNvSpPr txBox="1"/>
          <p:nvPr/>
        </p:nvSpPr>
        <p:spPr>
          <a:xfrm>
            <a:off x="2339752" y="3573016"/>
            <a:ext cx="4752528" cy="646331"/>
          </a:xfrm>
          <a:prstGeom prst="rect">
            <a:avLst/>
          </a:prstGeom>
          <a:noFill/>
        </p:spPr>
        <p:txBody>
          <a:bodyPr wrap="square" rtlCol="0">
            <a:spAutoFit/>
          </a:bodyPr>
          <a:lstStyle/>
          <a:p>
            <a:r>
              <a:rPr lang="zh-CN" altLang="en-US" sz="3600" smtClean="0">
                <a:hlinkClick r:id="rId2"/>
              </a:rPr>
              <a:t>算法实现请猛戳这里</a:t>
            </a:r>
            <a:endParaRPr lang="zh-CN" altLang="en-US" sz="3600"/>
          </a:p>
        </p:txBody>
      </p:sp>
    </p:spTree>
    <p:extLst>
      <p:ext uri="{BB962C8B-B14F-4D97-AF65-F5344CB8AC3E}">
        <p14:creationId xmlns:p14="http://schemas.microsoft.com/office/powerpoint/2010/main" val="605034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2429"/>
            <a:ext cx="5688632" cy="646331"/>
          </a:xfrm>
          <a:prstGeom prst="rect">
            <a:avLst/>
          </a:prstGeom>
          <a:noFill/>
        </p:spPr>
        <p:txBody>
          <a:bodyPr wrap="square" rtlCol="0">
            <a:spAutoFit/>
          </a:bodyPr>
          <a:lstStyle/>
          <a:p>
            <a:r>
              <a:rPr lang="zh-CN" altLang="en-US" sz="3600" smtClean="0"/>
              <a:t>最小生成树 之 </a:t>
            </a:r>
            <a:r>
              <a:rPr lang="en-US" altLang="zh-CN" sz="3600" err="1" smtClean="0"/>
              <a:t>Kruscal</a:t>
            </a:r>
            <a:r>
              <a:rPr lang="zh-CN" altLang="en-US" sz="3600" smtClean="0"/>
              <a:t>算法</a:t>
            </a:r>
            <a:endParaRPr lang="zh-CN" altLang="en-US" sz="3600"/>
          </a:p>
        </p:txBody>
      </p:sp>
      <p:sp>
        <p:nvSpPr>
          <p:cNvPr id="3" name="TextBox 2"/>
          <p:cNvSpPr txBox="1"/>
          <p:nvPr/>
        </p:nvSpPr>
        <p:spPr>
          <a:xfrm>
            <a:off x="827584" y="1484784"/>
            <a:ext cx="7920880" cy="4955203"/>
          </a:xfrm>
          <a:prstGeom prst="rect">
            <a:avLst/>
          </a:prstGeom>
          <a:noFill/>
        </p:spPr>
        <p:txBody>
          <a:bodyPr wrap="square" rtlCol="0">
            <a:spAutoFit/>
          </a:bodyPr>
          <a:lstStyle/>
          <a:p>
            <a:r>
              <a:rPr lang="zh-CN" altLang="en-US" sz="3600"/>
              <a:t>基本</a:t>
            </a:r>
            <a:r>
              <a:rPr lang="zh-CN" altLang="en-US" sz="3600" smtClean="0"/>
              <a:t>思想</a:t>
            </a:r>
            <a:r>
              <a:rPr lang="en-US" altLang="zh-CN" sz="3600" smtClean="0"/>
              <a:t>:</a:t>
            </a:r>
          </a:p>
          <a:p>
            <a:r>
              <a:rPr lang="zh-CN" altLang="en-US" sz="2800"/>
              <a:t>每次选取没有参与构造最小生成树并且加入之后不会构成回路的边中权值最小的一条作为最小生成树的一条新边，直至选择</a:t>
            </a:r>
            <a:r>
              <a:rPr lang="zh-CN" altLang="en-US" sz="2800" smtClean="0"/>
              <a:t>了</a:t>
            </a:r>
            <a:r>
              <a:rPr lang="en-US" altLang="zh-CN" sz="2800"/>
              <a:t>n</a:t>
            </a:r>
            <a:r>
              <a:rPr lang="en-US" altLang="zh-CN" sz="2800" smtClean="0"/>
              <a:t>-1</a:t>
            </a:r>
            <a:r>
              <a:rPr lang="zh-CN" altLang="en-US" sz="2800"/>
              <a:t>条边，此时便构成了一棵最小生成树。为了判断一个边加入时是否会构成回路以决定是否选择该边，一般使用并查集来将所有已经互相连通的顶点加入到一个集合中，在决定是否将一条边作为最小生成树的新边时，只需要判断该边的两个顶点是否在同一集合中，如果是则舍去该边，否则将该边的两个点并至同一集合并将该边作为生成树的新边</a:t>
            </a:r>
            <a:endParaRPr lang="en-US" altLang="zh-CN" sz="2800" smtClean="0"/>
          </a:p>
        </p:txBody>
      </p:sp>
    </p:spTree>
    <p:extLst>
      <p:ext uri="{BB962C8B-B14F-4D97-AF65-F5344CB8AC3E}">
        <p14:creationId xmlns:p14="http://schemas.microsoft.com/office/powerpoint/2010/main" val="126189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2429"/>
            <a:ext cx="5688632" cy="646331"/>
          </a:xfrm>
          <a:prstGeom prst="rect">
            <a:avLst/>
          </a:prstGeom>
          <a:noFill/>
        </p:spPr>
        <p:txBody>
          <a:bodyPr wrap="square" rtlCol="0">
            <a:spAutoFit/>
          </a:bodyPr>
          <a:lstStyle/>
          <a:p>
            <a:r>
              <a:rPr lang="zh-CN" altLang="en-US" sz="3600" smtClean="0"/>
              <a:t>最小生成树 之 </a:t>
            </a:r>
            <a:r>
              <a:rPr lang="en-US" altLang="zh-CN" sz="3600" err="1" smtClean="0"/>
              <a:t>Kruscal</a:t>
            </a:r>
            <a:r>
              <a:rPr lang="zh-CN" altLang="en-US" sz="3600" smtClean="0"/>
              <a:t>算法</a:t>
            </a:r>
            <a:endParaRPr lang="zh-CN" altLang="en-US" sz="3600"/>
          </a:p>
        </p:txBody>
      </p:sp>
      <p:sp>
        <p:nvSpPr>
          <p:cNvPr id="3" name="TextBox 2"/>
          <p:cNvSpPr txBox="1"/>
          <p:nvPr/>
        </p:nvSpPr>
        <p:spPr>
          <a:xfrm>
            <a:off x="2411760" y="3356992"/>
            <a:ext cx="4968552" cy="646331"/>
          </a:xfrm>
          <a:prstGeom prst="rect">
            <a:avLst/>
          </a:prstGeom>
          <a:noFill/>
        </p:spPr>
        <p:txBody>
          <a:bodyPr wrap="square" rtlCol="0">
            <a:spAutoFit/>
          </a:bodyPr>
          <a:lstStyle/>
          <a:p>
            <a:r>
              <a:rPr lang="zh-CN" altLang="en-US" sz="3600">
                <a:hlinkClick r:id="rId2"/>
              </a:rPr>
              <a:t>算法</a:t>
            </a:r>
            <a:r>
              <a:rPr lang="zh-CN" altLang="en-US" sz="3600" smtClean="0">
                <a:hlinkClick r:id="rId2"/>
              </a:rPr>
              <a:t>实现请猛戳这里</a:t>
            </a:r>
            <a:endParaRPr lang="zh-CN" altLang="en-US" sz="3600"/>
          </a:p>
        </p:txBody>
      </p:sp>
    </p:spTree>
    <p:extLst>
      <p:ext uri="{BB962C8B-B14F-4D97-AF65-F5344CB8AC3E}">
        <p14:creationId xmlns:p14="http://schemas.microsoft.com/office/powerpoint/2010/main" val="217984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76672"/>
            <a:ext cx="4824536" cy="646331"/>
          </a:xfrm>
          <a:prstGeom prst="rect">
            <a:avLst/>
          </a:prstGeom>
          <a:noFill/>
        </p:spPr>
        <p:txBody>
          <a:bodyPr wrap="square" rtlCol="0">
            <a:spAutoFit/>
          </a:bodyPr>
          <a:lstStyle/>
          <a:p>
            <a:r>
              <a:rPr lang="zh-CN" altLang="en-US" sz="3600" smtClean="0"/>
              <a:t>生成树 之 次小生成树</a:t>
            </a:r>
            <a:endParaRPr lang="zh-CN" altLang="en-US" sz="3600"/>
          </a:p>
        </p:txBody>
      </p:sp>
      <p:sp>
        <p:nvSpPr>
          <p:cNvPr id="3" name="TextBox 2"/>
          <p:cNvSpPr txBox="1"/>
          <p:nvPr/>
        </p:nvSpPr>
        <p:spPr>
          <a:xfrm>
            <a:off x="1259632" y="2636912"/>
            <a:ext cx="6696744" cy="2062103"/>
          </a:xfrm>
          <a:prstGeom prst="rect">
            <a:avLst/>
          </a:prstGeom>
          <a:noFill/>
        </p:spPr>
        <p:txBody>
          <a:bodyPr wrap="square" rtlCol="0">
            <a:spAutoFit/>
          </a:bodyPr>
          <a:lstStyle/>
          <a:p>
            <a:r>
              <a:rPr lang="zh-CN" altLang="en-US" sz="3600" smtClean="0"/>
              <a:t>何为次小生成树？</a:t>
            </a:r>
            <a:endParaRPr lang="en-US" altLang="zh-CN" sz="3600" smtClean="0"/>
          </a:p>
          <a:p>
            <a:endParaRPr lang="en-US" altLang="zh-CN" sz="3600"/>
          </a:p>
          <a:p>
            <a:r>
              <a:rPr lang="zh-CN" altLang="en-US" sz="2800" smtClean="0"/>
              <a:t>顾名思义，次小生成树就是总权值仅大于最小生成树的生成树</a:t>
            </a:r>
            <a:endParaRPr lang="zh-CN" altLang="en-US" sz="2400"/>
          </a:p>
        </p:txBody>
      </p:sp>
    </p:spTree>
    <p:extLst>
      <p:ext uri="{BB962C8B-B14F-4D97-AF65-F5344CB8AC3E}">
        <p14:creationId xmlns:p14="http://schemas.microsoft.com/office/powerpoint/2010/main" val="3855817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76672"/>
            <a:ext cx="4824536" cy="646331"/>
          </a:xfrm>
          <a:prstGeom prst="rect">
            <a:avLst/>
          </a:prstGeom>
          <a:noFill/>
        </p:spPr>
        <p:txBody>
          <a:bodyPr wrap="square" rtlCol="0">
            <a:spAutoFit/>
          </a:bodyPr>
          <a:lstStyle/>
          <a:p>
            <a:r>
              <a:rPr lang="zh-CN" altLang="en-US" sz="3600" smtClean="0"/>
              <a:t>生成树 之 次小生成树</a:t>
            </a:r>
            <a:endParaRPr lang="zh-CN" altLang="en-US" sz="3600"/>
          </a:p>
        </p:txBody>
      </p:sp>
      <p:sp>
        <p:nvSpPr>
          <p:cNvPr id="3" name="TextBox 2"/>
          <p:cNvSpPr txBox="1"/>
          <p:nvPr/>
        </p:nvSpPr>
        <p:spPr>
          <a:xfrm>
            <a:off x="1085847" y="1556792"/>
            <a:ext cx="7272808" cy="4647426"/>
          </a:xfrm>
          <a:prstGeom prst="rect">
            <a:avLst/>
          </a:prstGeom>
          <a:noFill/>
        </p:spPr>
        <p:txBody>
          <a:bodyPr wrap="square" rtlCol="0">
            <a:spAutoFit/>
          </a:bodyPr>
          <a:lstStyle/>
          <a:p>
            <a:r>
              <a:rPr lang="zh-CN" altLang="en-US" sz="3600" smtClean="0"/>
              <a:t>如何找到次小生成树</a:t>
            </a:r>
            <a:endParaRPr lang="en-US" altLang="zh-CN" sz="3600" smtClean="0"/>
          </a:p>
          <a:p>
            <a:endParaRPr lang="en-US" altLang="zh-CN" sz="3600"/>
          </a:p>
          <a:p>
            <a:r>
              <a:rPr lang="zh-CN" altLang="en-US" sz="2800" smtClean="0"/>
              <a:t>算法采用</a:t>
            </a:r>
            <a:r>
              <a:rPr lang="en-US" altLang="zh-CN" sz="2800" smtClean="0"/>
              <a:t>prim</a:t>
            </a:r>
            <a:r>
              <a:rPr lang="zh-CN" altLang="en-US" sz="2800" smtClean="0"/>
              <a:t>算法，在构建最小生成树的时候，维护一个</a:t>
            </a:r>
            <a:r>
              <a:rPr lang="en-US" altLang="zh-CN" sz="2800" err="1" smtClean="0"/>
              <a:t>maxe</a:t>
            </a:r>
            <a:r>
              <a:rPr lang="en-US" altLang="zh-CN" sz="2800" smtClean="0"/>
              <a:t>[n][n]</a:t>
            </a:r>
            <a:r>
              <a:rPr lang="zh-CN" altLang="en-US" sz="2800" smtClean="0"/>
              <a:t>数组，</a:t>
            </a:r>
            <a:r>
              <a:rPr lang="en-US" altLang="zh-CN" sz="2800" err="1" smtClean="0"/>
              <a:t>maxe</a:t>
            </a:r>
            <a:r>
              <a:rPr lang="en-US" altLang="zh-CN" sz="2800" smtClean="0"/>
              <a:t>[</a:t>
            </a:r>
            <a:r>
              <a:rPr lang="en-US" altLang="zh-CN" sz="2800" err="1" smtClean="0"/>
              <a:t>i</a:t>
            </a:r>
            <a:r>
              <a:rPr lang="en-US" altLang="zh-CN" sz="2800" smtClean="0"/>
              <a:t>][j]</a:t>
            </a:r>
            <a:r>
              <a:rPr lang="zh-CN" altLang="en-US" sz="2800" smtClean="0"/>
              <a:t>表示顶点</a:t>
            </a:r>
            <a:r>
              <a:rPr lang="en-US" altLang="zh-CN" sz="2800" err="1" smtClean="0"/>
              <a:t>i</a:t>
            </a:r>
            <a:r>
              <a:rPr lang="zh-CN" altLang="en-US" sz="2800" smtClean="0"/>
              <a:t>到</a:t>
            </a:r>
            <a:r>
              <a:rPr lang="en-US" altLang="zh-CN" sz="2800" smtClean="0"/>
              <a:t>j</a:t>
            </a:r>
            <a:r>
              <a:rPr lang="zh-CN" altLang="en-US" sz="2800" smtClean="0"/>
              <a:t>的唯一简单路径上的最长边权，并记录图上的某条边是否在构造完的树上。最小生成树构造完毕之后，枚举每条边，如果不在生成树上，就用这条边</a:t>
            </a:r>
            <a:r>
              <a:rPr lang="en-US" altLang="zh-CN" sz="2800" smtClean="0"/>
              <a:t>(</a:t>
            </a:r>
            <a:r>
              <a:rPr lang="en-US" altLang="zh-CN" sz="2800" err="1"/>
              <a:t>i</a:t>
            </a:r>
            <a:r>
              <a:rPr lang="en-US" altLang="zh-CN" sz="2800" err="1" smtClean="0"/>
              <a:t>,j</a:t>
            </a:r>
            <a:r>
              <a:rPr lang="en-US" altLang="zh-CN" sz="2800" smtClean="0"/>
              <a:t>)</a:t>
            </a:r>
            <a:r>
              <a:rPr lang="zh-CN" altLang="en-US" sz="2800" smtClean="0"/>
              <a:t>代替简单路径</a:t>
            </a:r>
            <a:r>
              <a:rPr lang="en-US" altLang="zh-CN" sz="2800" smtClean="0"/>
              <a:t>(</a:t>
            </a:r>
            <a:r>
              <a:rPr lang="en-US" altLang="zh-CN" sz="2800" err="1"/>
              <a:t>i</a:t>
            </a:r>
            <a:r>
              <a:rPr lang="en-US" altLang="zh-CN" sz="2800" err="1" smtClean="0"/>
              <a:t>,j</a:t>
            </a:r>
            <a:r>
              <a:rPr lang="en-US" altLang="zh-CN" sz="2800" smtClean="0"/>
              <a:t>)</a:t>
            </a:r>
            <a:r>
              <a:rPr lang="zh-CN" altLang="en-US" sz="2800" smtClean="0"/>
              <a:t>上的最大边，并记录新得到的树的总权值。最后找一个次小值就行了。</a:t>
            </a:r>
            <a:endParaRPr lang="zh-CN" altLang="en-US" sz="2800"/>
          </a:p>
        </p:txBody>
      </p:sp>
    </p:spTree>
    <p:extLst>
      <p:ext uri="{BB962C8B-B14F-4D97-AF65-F5344CB8AC3E}">
        <p14:creationId xmlns:p14="http://schemas.microsoft.com/office/powerpoint/2010/main" val="1545888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76672"/>
            <a:ext cx="4824536" cy="646331"/>
          </a:xfrm>
          <a:prstGeom prst="rect">
            <a:avLst/>
          </a:prstGeom>
          <a:noFill/>
        </p:spPr>
        <p:txBody>
          <a:bodyPr wrap="square" rtlCol="0">
            <a:spAutoFit/>
          </a:bodyPr>
          <a:lstStyle/>
          <a:p>
            <a:r>
              <a:rPr lang="zh-CN" altLang="en-US" sz="3600" smtClean="0"/>
              <a:t>生成树 之 次小生成树</a:t>
            </a:r>
            <a:endParaRPr lang="zh-CN" altLang="en-US" sz="3600"/>
          </a:p>
        </p:txBody>
      </p:sp>
      <p:sp>
        <p:nvSpPr>
          <p:cNvPr id="3" name="TextBox 2"/>
          <p:cNvSpPr txBox="1"/>
          <p:nvPr/>
        </p:nvSpPr>
        <p:spPr>
          <a:xfrm>
            <a:off x="2555776" y="3564305"/>
            <a:ext cx="6264696" cy="584775"/>
          </a:xfrm>
          <a:prstGeom prst="rect">
            <a:avLst/>
          </a:prstGeom>
          <a:noFill/>
        </p:spPr>
        <p:txBody>
          <a:bodyPr wrap="square" rtlCol="0">
            <a:spAutoFit/>
          </a:bodyPr>
          <a:lstStyle/>
          <a:p>
            <a:r>
              <a:rPr lang="zh-CN" altLang="en-US" sz="3200" smtClean="0">
                <a:hlinkClick r:id="rId2"/>
              </a:rPr>
              <a:t>算法实现请猛戳这里</a:t>
            </a:r>
            <a:endParaRPr lang="zh-CN" altLang="en-US" sz="3200"/>
          </a:p>
        </p:txBody>
      </p:sp>
      <p:sp>
        <p:nvSpPr>
          <p:cNvPr id="4" name="TextBox 3"/>
          <p:cNvSpPr txBox="1"/>
          <p:nvPr/>
        </p:nvSpPr>
        <p:spPr>
          <a:xfrm>
            <a:off x="2051720" y="2761764"/>
            <a:ext cx="5040560" cy="523220"/>
          </a:xfrm>
          <a:prstGeom prst="rect">
            <a:avLst/>
          </a:prstGeom>
          <a:noFill/>
        </p:spPr>
        <p:txBody>
          <a:bodyPr wrap="square" rtlCol="0">
            <a:spAutoFit/>
          </a:bodyPr>
          <a:lstStyle/>
          <a:p>
            <a:r>
              <a:rPr lang="zh-CN" altLang="en-US" sz="2800" smtClean="0"/>
              <a:t>如何判断最小生成树是否唯一？</a:t>
            </a:r>
            <a:endParaRPr lang="zh-CN" altLang="en-US" sz="2800"/>
          </a:p>
        </p:txBody>
      </p:sp>
      <p:sp>
        <p:nvSpPr>
          <p:cNvPr id="5" name="TextBox 4"/>
          <p:cNvSpPr txBox="1"/>
          <p:nvPr/>
        </p:nvSpPr>
        <p:spPr>
          <a:xfrm>
            <a:off x="1763688" y="4500409"/>
            <a:ext cx="5904656" cy="584775"/>
          </a:xfrm>
          <a:prstGeom prst="rect">
            <a:avLst/>
          </a:prstGeom>
          <a:noFill/>
        </p:spPr>
        <p:txBody>
          <a:bodyPr wrap="square" rtlCol="0">
            <a:spAutoFit/>
          </a:bodyPr>
          <a:lstStyle/>
          <a:p>
            <a:r>
              <a:rPr lang="zh-CN" altLang="en-US" sz="3200" smtClean="0"/>
              <a:t>就本算法来说，有漏洞存在吗？</a:t>
            </a:r>
            <a:endParaRPr lang="zh-CN" altLang="en-US" sz="3200"/>
          </a:p>
        </p:txBody>
      </p:sp>
    </p:spTree>
    <p:extLst>
      <p:ext uri="{BB962C8B-B14F-4D97-AF65-F5344CB8AC3E}">
        <p14:creationId xmlns:p14="http://schemas.microsoft.com/office/powerpoint/2010/main" val="29640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548680"/>
            <a:ext cx="3888432" cy="646331"/>
          </a:xfrm>
          <a:prstGeom prst="rect">
            <a:avLst/>
          </a:prstGeom>
          <a:noFill/>
        </p:spPr>
        <p:txBody>
          <a:bodyPr wrap="square" rtlCol="0">
            <a:spAutoFit/>
          </a:bodyPr>
          <a:lstStyle/>
          <a:p>
            <a:r>
              <a:rPr lang="zh-CN" altLang="en-US" sz="3600"/>
              <a:t>玩</a:t>
            </a:r>
            <a:r>
              <a:rPr lang="zh-CN" altLang="en-US" sz="3600" smtClean="0"/>
              <a:t>转生成树</a:t>
            </a:r>
            <a:endParaRPr lang="zh-CN" altLang="en-US" sz="3600"/>
          </a:p>
        </p:txBody>
      </p:sp>
      <p:sp>
        <p:nvSpPr>
          <p:cNvPr id="3" name="TextBox 2"/>
          <p:cNvSpPr txBox="1"/>
          <p:nvPr/>
        </p:nvSpPr>
        <p:spPr>
          <a:xfrm>
            <a:off x="1043608" y="1916832"/>
            <a:ext cx="6048672" cy="4031873"/>
          </a:xfrm>
          <a:prstGeom prst="rect">
            <a:avLst/>
          </a:prstGeom>
          <a:noFill/>
        </p:spPr>
        <p:txBody>
          <a:bodyPr wrap="square" rtlCol="0">
            <a:spAutoFit/>
          </a:bodyPr>
          <a:lstStyle/>
          <a:p>
            <a:r>
              <a:rPr lang="zh-CN" altLang="en-US" sz="3200"/>
              <a:t>生成树</a:t>
            </a:r>
            <a:r>
              <a:rPr lang="zh-CN" altLang="en-US" sz="3200" smtClean="0"/>
              <a:t>进</a:t>
            </a:r>
            <a:r>
              <a:rPr lang="zh-CN" altLang="en-US" sz="3200"/>
              <a:t>阶</a:t>
            </a:r>
            <a:r>
              <a:rPr lang="zh-CN" altLang="en-US" sz="3200" smtClean="0"/>
              <a:t>学习：</a:t>
            </a:r>
            <a:endParaRPr lang="en-US" altLang="zh-CN" sz="3200" smtClean="0"/>
          </a:p>
          <a:p>
            <a:endParaRPr lang="en-US" altLang="zh-CN" sz="3200" smtClean="0"/>
          </a:p>
          <a:p>
            <a:r>
              <a:rPr lang="en-US" altLang="zh-CN" sz="3200" smtClean="0"/>
              <a:t>1.</a:t>
            </a:r>
            <a:r>
              <a:rPr lang="zh-CN" altLang="en-US" sz="3200" smtClean="0"/>
              <a:t>带结点度数限制的最小生成树</a:t>
            </a:r>
            <a:endParaRPr lang="en-US" altLang="zh-CN" sz="3200" smtClean="0"/>
          </a:p>
          <a:p>
            <a:r>
              <a:rPr lang="en-US" altLang="zh-CN" sz="3200" smtClean="0"/>
              <a:t>2.</a:t>
            </a:r>
            <a:r>
              <a:rPr lang="zh-CN" altLang="en-US" sz="3200" smtClean="0"/>
              <a:t>斯坦纳树</a:t>
            </a:r>
            <a:endParaRPr lang="en-US" altLang="zh-CN" sz="3200" smtClean="0"/>
          </a:p>
          <a:p>
            <a:r>
              <a:rPr lang="en-US" altLang="zh-CN" sz="3200" smtClean="0"/>
              <a:t>3.</a:t>
            </a:r>
            <a:r>
              <a:rPr lang="zh-CN" altLang="en-US" sz="3200" smtClean="0"/>
              <a:t>最优比例生成树</a:t>
            </a:r>
            <a:endParaRPr lang="en-US" altLang="zh-CN" sz="3200" smtClean="0"/>
          </a:p>
          <a:p>
            <a:r>
              <a:rPr lang="en-US" altLang="zh-CN" sz="3200" smtClean="0"/>
              <a:t>4.</a:t>
            </a:r>
            <a:r>
              <a:rPr lang="zh-CN" altLang="en-US" sz="3200" smtClean="0"/>
              <a:t>有向图的最小生成树</a:t>
            </a:r>
            <a:endParaRPr lang="en-US" altLang="zh-CN" sz="3200" smtClean="0"/>
          </a:p>
          <a:p>
            <a:r>
              <a:rPr lang="en-US" altLang="zh-CN" sz="3200" smtClean="0"/>
              <a:t>……</a:t>
            </a:r>
          </a:p>
          <a:p>
            <a:r>
              <a:rPr lang="en-US" altLang="zh-CN" sz="3200" smtClean="0"/>
              <a:t>and so on</a:t>
            </a:r>
            <a:endParaRPr lang="zh-CN" altLang="en-US" sz="3200"/>
          </a:p>
        </p:txBody>
      </p:sp>
    </p:spTree>
    <p:extLst>
      <p:ext uri="{BB962C8B-B14F-4D97-AF65-F5344CB8AC3E}">
        <p14:creationId xmlns:p14="http://schemas.microsoft.com/office/powerpoint/2010/main" val="138506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480378"/>
            <a:ext cx="4392488" cy="646331"/>
          </a:xfrm>
          <a:prstGeom prst="rect">
            <a:avLst/>
          </a:prstGeom>
          <a:noFill/>
        </p:spPr>
        <p:txBody>
          <a:bodyPr wrap="square" rtlCol="0">
            <a:spAutoFit/>
          </a:bodyPr>
          <a:lstStyle/>
          <a:p>
            <a:r>
              <a:rPr lang="zh-CN" altLang="en-US" sz="3600" smtClean="0"/>
              <a:t>连通性</a:t>
            </a:r>
            <a:endParaRPr lang="zh-CN" altLang="en-US" sz="3600"/>
          </a:p>
        </p:txBody>
      </p:sp>
      <p:sp>
        <p:nvSpPr>
          <p:cNvPr id="3" name="TextBox 2"/>
          <p:cNvSpPr txBox="1"/>
          <p:nvPr/>
        </p:nvSpPr>
        <p:spPr>
          <a:xfrm>
            <a:off x="1403648" y="1700808"/>
            <a:ext cx="4968552" cy="3724096"/>
          </a:xfrm>
          <a:prstGeom prst="rect">
            <a:avLst/>
          </a:prstGeom>
          <a:noFill/>
        </p:spPr>
        <p:txBody>
          <a:bodyPr wrap="square" rtlCol="0">
            <a:spAutoFit/>
          </a:bodyPr>
          <a:lstStyle/>
          <a:p>
            <a:r>
              <a:rPr lang="zh-CN" altLang="en-US" sz="3600" smtClean="0"/>
              <a:t>主要知识点</a:t>
            </a:r>
            <a:r>
              <a:rPr lang="zh-CN" altLang="en-US" sz="3600" smtClean="0"/>
              <a:t>：</a:t>
            </a:r>
            <a:endParaRPr lang="en-US" altLang="zh-CN" sz="3600" smtClean="0"/>
          </a:p>
          <a:p>
            <a:endParaRPr lang="en-US" altLang="zh-CN" sz="3200" smtClean="0"/>
          </a:p>
          <a:p>
            <a:r>
              <a:rPr lang="zh-CN" altLang="en-US" sz="3600" smtClean="0"/>
              <a:t>无向图连通性：</a:t>
            </a:r>
            <a:endParaRPr lang="en-US" altLang="zh-CN" sz="3600" smtClean="0"/>
          </a:p>
          <a:p>
            <a:pPr lvl="1"/>
            <a:r>
              <a:rPr lang="en-US" altLang="zh-CN" sz="2400" smtClean="0"/>
              <a:t>1.</a:t>
            </a:r>
            <a:r>
              <a:rPr lang="zh-CN" altLang="en-US" sz="2400" smtClean="0"/>
              <a:t>求无向图的关节点</a:t>
            </a:r>
            <a:endParaRPr lang="en-US" altLang="zh-CN" sz="2400" smtClean="0"/>
          </a:p>
          <a:p>
            <a:pPr lvl="1"/>
            <a:r>
              <a:rPr lang="en-US" altLang="zh-CN" sz="2400" smtClean="0"/>
              <a:t>2.</a:t>
            </a:r>
            <a:r>
              <a:rPr lang="zh-CN" altLang="en-US" sz="2400" smtClean="0"/>
              <a:t>求无向图的</a:t>
            </a:r>
            <a:r>
              <a:rPr lang="zh-CN" altLang="en-US" sz="2400" smtClean="0"/>
              <a:t>桥</a:t>
            </a:r>
            <a:endParaRPr lang="en-US" altLang="zh-CN" sz="2400" smtClean="0"/>
          </a:p>
          <a:p>
            <a:endParaRPr lang="en-US" altLang="zh-CN" sz="1600"/>
          </a:p>
          <a:p>
            <a:r>
              <a:rPr lang="zh-CN" altLang="en-US" sz="3600" smtClean="0"/>
              <a:t>有向图连通性：</a:t>
            </a:r>
            <a:endParaRPr lang="en-US" altLang="zh-CN" sz="3600" smtClean="0"/>
          </a:p>
          <a:p>
            <a:pPr lvl="1"/>
            <a:r>
              <a:rPr lang="en-US" altLang="zh-CN" sz="2400" smtClean="0"/>
              <a:t>1.</a:t>
            </a:r>
            <a:r>
              <a:rPr lang="zh-CN" altLang="en-US" sz="2400" smtClean="0"/>
              <a:t>强连通分量</a:t>
            </a:r>
            <a:endParaRPr lang="zh-CN" altLang="en-US" sz="2400"/>
          </a:p>
        </p:txBody>
      </p:sp>
    </p:spTree>
    <p:extLst>
      <p:ext uri="{BB962C8B-B14F-4D97-AF65-F5344CB8AC3E}">
        <p14:creationId xmlns:p14="http://schemas.microsoft.com/office/powerpoint/2010/main" val="1009599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332656"/>
            <a:ext cx="3816424" cy="830997"/>
          </a:xfrm>
          <a:prstGeom prst="rect">
            <a:avLst/>
          </a:prstGeom>
          <a:noFill/>
        </p:spPr>
        <p:txBody>
          <a:bodyPr wrap="square" rtlCol="0">
            <a:spAutoFit/>
          </a:bodyPr>
          <a:lstStyle/>
          <a:p>
            <a:r>
              <a:rPr lang="zh-CN" altLang="en-US" sz="4800" smtClean="0"/>
              <a:t>生成树</a:t>
            </a:r>
            <a:endParaRPr lang="zh-CN" altLang="en-US" sz="4800"/>
          </a:p>
        </p:txBody>
      </p:sp>
      <p:sp>
        <p:nvSpPr>
          <p:cNvPr id="3" name="TextBox 2"/>
          <p:cNvSpPr txBox="1"/>
          <p:nvPr/>
        </p:nvSpPr>
        <p:spPr>
          <a:xfrm>
            <a:off x="1475656" y="2204864"/>
            <a:ext cx="6480720" cy="3046988"/>
          </a:xfrm>
          <a:prstGeom prst="rect">
            <a:avLst/>
          </a:prstGeom>
          <a:noFill/>
        </p:spPr>
        <p:txBody>
          <a:bodyPr wrap="square" rtlCol="0">
            <a:spAutoFit/>
          </a:bodyPr>
          <a:lstStyle/>
          <a:p>
            <a:r>
              <a:rPr lang="zh-CN" altLang="en-US" sz="4800" smtClean="0"/>
              <a:t>主要知识点：</a:t>
            </a:r>
            <a:endParaRPr lang="en-US" altLang="zh-CN" sz="4800" smtClean="0"/>
          </a:p>
          <a:p>
            <a:endParaRPr lang="en-US" altLang="zh-CN" sz="4800" smtClean="0"/>
          </a:p>
          <a:p>
            <a:r>
              <a:rPr lang="en-US" altLang="zh-CN" sz="4800" smtClean="0"/>
              <a:t>1.</a:t>
            </a:r>
            <a:r>
              <a:rPr lang="zh-CN" altLang="en-US" sz="4800" smtClean="0"/>
              <a:t>最小生成树</a:t>
            </a:r>
            <a:endParaRPr lang="en-US" altLang="zh-CN" sz="4800" smtClean="0"/>
          </a:p>
          <a:p>
            <a:r>
              <a:rPr lang="en-US" altLang="zh-CN" sz="4800" smtClean="0"/>
              <a:t>2.</a:t>
            </a:r>
            <a:r>
              <a:rPr lang="zh-CN" altLang="en-US" sz="4800" smtClean="0"/>
              <a:t>次小生成树</a:t>
            </a:r>
            <a:endParaRPr lang="zh-CN" altLang="en-US" sz="4800"/>
          </a:p>
        </p:txBody>
      </p:sp>
    </p:spTree>
    <p:extLst>
      <p:ext uri="{BB962C8B-B14F-4D97-AF65-F5344CB8AC3E}">
        <p14:creationId xmlns:p14="http://schemas.microsoft.com/office/powerpoint/2010/main" val="2782469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80377"/>
            <a:ext cx="6264696" cy="646331"/>
          </a:xfrm>
          <a:prstGeom prst="rect">
            <a:avLst/>
          </a:prstGeom>
          <a:noFill/>
        </p:spPr>
        <p:txBody>
          <a:bodyPr wrap="square" rtlCol="0">
            <a:spAutoFit/>
          </a:bodyPr>
          <a:lstStyle/>
          <a:p>
            <a:r>
              <a:rPr lang="zh-CN" altLang="en-US" sz="3600" smtClean="0"/>
              <a:t>无向图连通性 </a:t>
            </a:r>
            <a:r>
              <a:rPr lang="zh-CN" altLang="en-US" sz="3600" smtClean="0"/>
              <a:t>之 </a:t>
            </a:r>
            <a:r>
              <a:rPr lang="zh-CN" altLang="en-US" sz="3600" smtClean="0"/>
              <a:t>基本概念</a:t>
            </a:r>
            <a:endParaRPr lang="zh-CN" altLang="en-US" sz="3600"/>
          </a:p>
        </p:txBody>
      </p:sp>
      <p:sp>
        <p:nvSpPr>
          <p:cNvPr id="3" name="TextBox 2"/>
          <p:cNvSpPr txBox="1"/>
          <p:nvPr/>
        </p:nvSpPr>
        <p:spPr>
          <a:xfrm>
            <a:off x="899592" y="1791260"/>
            <a:ext cx="5616624" cy="4247317"/>
          </a:xfrm>
          <a:prstGeom prst="rect">
            <a:avLst/>
          </a:prstGeom>
          <a:noFill/>
        </p:spPr>
        <p:txBody>
          <a:bodyPr wrap="square" rtlCol="0">
            <a:spAutoFit/>
          </a:bodyPr>
          <a:lstStyle/>
          <a:p>
            <a:r>
              <a:rPr lang="en-US" altLang="zh-CN" smtClean="0"/>
              <a:t>1</a:t>
            </a:r>
            <a:r>
              <a:rPr lang="zh-CN" altLang="en-US" smtClean="0"/>
              <a:t>、</a:t>
            </a:r>
            <a:r>
              <a:rPr lang="zh-CN" altLang="en-US" smtClean="0">
                <a:solidFill>
                  <a:srgbClr val="FF0000"/>
                </a:solidFill>
              </a:rPr>
              <a:t>无向连通图：</a:t>
            </a:r>
            <a:r>
              <a:rPr lang="zh-CN" altLang="en-US" smtClean="0"/>
              <a:t>无向图任意两点之间都是连通的，则称此图为连通图，否则为非连通图。</a:t>
            </a:r>
            <a:endParaRPr lang="en-US" altLang="zh-CN" smtClean="0"/>
          </a:p>
          <a:p>
            <a:endParaRPr lang="en-US" altLang="zh-CN" smtClean="0"/>
          </a:p>
          <a:p>
            <a:r>
              <a:rPr lang="en-US" altLang="zh-CN" smtClean="0"/>
              <a:t>2</a:t>
            </a:r>
            <a:r>
              <a:rPr lang="zh-CN" altLang="en-US" smtClean="0"/>
              <a:t>、</a:t>
            </a:r>
            <a:r>
              <a:rPr lang="zh-CN" altLang="en-US" smtClean="0">
                <a:solidFill>
                  <a:srgbClr val="FF0000"/>
                </a:solidFill>
              </a:rPr>
              <a:t>连通分量：</a:t>
            </a:r>
            <a:r>
              <a:rPr lang="zh-CN" altLang="en-US" smtClean="0"/>
              <a:t>非连通图</a:t>
            </a:r>
            <a:r>
              <a:rPr lang="en-US" altLang="zh-CN" smtClean="0"/>
              <a:t>G</a:t>
            </a:r>
            <a:r>
              <a:rPr lang="zh-CN" altLang="en-US" smtClean="0"/>
              <a:t>所有极大连通子图，又称为连通分支。</a:t>
            </a:r>
            <a:endParaRPr lang="en-US" altLang="zh-CN" smtClean="0"/>
          </a:p>
          <a:p>
            <a:endParaRPr lang="en-US" altLang="zh-CN"/>
          </a:p>
          <a:p>
            <a:r>
              <a:rPr lang="en-US" altLang="zh-CN" smtClean="0"/>
              <a:t>3</a:t>
            </a:r>
            <a:r>
              <a:rPr lang="zh-CN" altLang="en-US" smtClean="0"/>
              <a:t>、</a:t>
            </a:r>
            <a:r>
              <a:rPr lang="zh-CN" altLang="en-US" smtClean="0">
                <a:solidFill>
                  <a:srgbClr val="FF0000"/>
                </a:solidFill>
              </a:rPr>
              <a:t>点连通度：</a:t>
            </a:r>
            <a:r>
              <a:rPr lang="zh-CN" altLang="en-US" smtClean="0"/>
              <a:t>设</a:t>
            </a:r>
            <a:r>
              <a:rPr lang="zh-CN" altLang="en-US"/>
              <a:t>连通图</a:t>
            </a:r>
            <a:r>
              <a:rPr lang="en-US" altLang="zh-CN" i="1"/>
              <a:t>G </a:t>
            </a:r>
            <a:r>
              <a:rPr lang="zh-CN" altLang="en-US" smtClean="0"/>
              <a:t>的顶点数为</a:t>
            </a:r>
            <a:r>
              <a:rPr lang="en-US" altLang="zh-CN"/>
              <a:t>n</a:t>
            </a:r>
            <a:r>
              <a:rPr lang="zh-CN" altLang="en-US"/>
              <a:t>，去掉</a:t>
            </a:r>
            <a:r>
              <a:rPr lang="en-US" altLang="zh-CN" i="1"/>
              <a:t>G </a:t>
            </a:r>
            <a:r>
              <a:rPr lang="zh-CN" altLang="en-US"/>
              <a:t>的任意</a:t>
            </a:r>
            <a:r>
              <a:rPr lang="en-US" altLang="zh-CN" i="1"/>
              <a:t>k</a:t>
            </a:r>
            <a:r>
              <a:rPr lang="en-US" altLang="zh-CN"/>
              <a:t>-1 </a:t>
            </a:r>
            <a:r>
              <a:rPr lang="zh-CN" altLang="en-US"/>
              <a:t>个顶点（及相关联的边）后</a:t>
            </a:r>
            <a:r>
              <a:rPr lang="en-US" altLang="zh-CN"/>
              <a:t>(1 ≤ </a:t>
            </a:r>
            <a:r>
              <a:rPr lang="en-US" altLang="zh-CN" i="1"/>
              <a:t>k </a:t>
            </a:r>
            <a:r>
              <a:rPr lang="zh-CN" altLang="en-US"/>
              <a:t>≤ </a:t>
            </a:r>
            <a:r>
              <a:rPr lang="en-US" altLang="zh-CN" i="1"/>
              <a:t>n</a:t>
            </a:r>
            <a:r>
              <a:rPr lang="en-US" altLang="zh-CN"/>
              <a:t>)</a:t>
            </a:r>
            <a:r>
              <a:rPr lang="zh-CN" altLang="en-US" smtClean="0"/>
              <a:t>，所得</a:t>
            </a:r>
            <a:r>
              <a:rPr lang="zh-CN" altLang="en-US"/>
              <a:t>到的子图仍然连通，而</a:t>
            </a:r>
            <a:r>
              <a:rPr lang="zh-CN" altLang="en-US"/>
              <a:t>去掉</a:t>
            </a:r>
            <a:r>
              <a:rPr lang="zh-CN" altLang="en-US" smtClean="0"/>
              <a:t>某第</a:t>
            </a:r>
            <a:r>
              <a:rPr lang="en-US" altLang="zh-CN" i="1" smtClean="0"/>
              <a:t>k </a:t>
            </a:r>
            <a:r>
              <a:rPr lang="zh-CN" altLang="en-US"/>
              <a:t>个顶点（及所关联的边）后的子图不连通，则称</a:t>
            </a:r>
            <a:r>
              <a:rPr lang="en-US" altLang="zh-CN" i="1"/>
              <a:t>G </a:t>
            </a:r>
            <a:r>
              <a:rPr lang="zh-CN" altLang="en-US"/>
              <a:t>是</a:t>
            </a:r>
            <a:r>
              <a:rPr lang="en-US" altLang="zh-CN" b="1" i="1"/>
              <a:t>κ</a:t>
            </a:r>
            <a:r>
              <a:rPr lang="en-US" altLang="zh-CN" b="1"/>
              <a:t>–</a:t>
            </a:r>
            <a:r>
              <a:rPr lang="zh-CN" altLang="en-US" smtClean="0"/>
              <a:t>连通图</a:t>
            </a:r>
            <a:r>
              <a:rPr lang="zh-CN" altLang="en-US"/>
              <a:t>，</a:t>
            </a:r>
            <a:r>
              <a:rPr lang="en-US" altLang="zh-CN" i="1"/>
              <a:t>k </a:t>
            </a:r>
            <a:r>
              <a:rPr lang="zh-CN" altLang="en-US"/>
              <a:t>称作图</a:t>
            </a:r>
            <a:r>
              <a:rPr lang="en-US" altLang="zh-CN" i="1"/>
              <a:t>G </a:t>
            </a:r>
            <a:r>
              <a:rPr lang="zh-CN" altLang="en-US"/>
              <a:t>的</a:t>
            </a:r>
            <a:r>
              <a:rPr lang="zh-CN" altLang="en-US" smtClean="0"/>
              <a:t>顶点连通度。</a:t>
            </a:r>
            <a:endParaRPr lang="en-US" altLang="zh-CN" smtClean="0"/>
          </a:p>
          <a:p>
            <a:endParaRPr lang="en-US" altLang="zh-CN"/>
          </a:p>
          <a:p>
            <a:r>
              <a:rPr lang="en-US" altLang="zh-CN" smtClean="0"/>
              <a:t>4</a:t>
            </a:r>
            <a:r>
              <a:rPr lang="zh-CN" altLang="en-US" smtClean="0"/>
              <a:t>、</a:t>
            </a:r>
            <a:r>
              <a:rPr lang="zh-CN" altLang="en-US" smtClean="0">
                <a:solidFill>
                  <a:srgbClr val="FF0000"/>
                </a:solidFill>
              </a:rPr>
              <a:t>割点：</a:t>
            </a:r>
            <a:r>
              <a:rPr lang="zh-CN" altLang="en-US" smtClean="0"/>
              <a:t>如果一幅连通图</a:t>
            </a:r>
            <a:r>
              <a:rPr lang="en-US" altLang="zh-CN" smtClean="0"/>
              <a:t>G</a:t>
            </a:r>
            <a:r>
              <a:rPr lang="zh-CN" altLang="en-US" smtClean="0"/>
              <a:t>去掉某一顶点以后变成了非连通图</a:t>
            </a:r>
            <a:r>
              <a:rPr lang="en-US" altLang="zh-CN" smtClean="0"/>
              <a:t>(</a:t>
            </a:r>
            <a:r>
              <a:rPr lang="zh-CN" altLang="en-US" smtClean="0"/>
              <a:t>即</a:t>
            </a:r>
            <a:r>
              <a:rPr lang="en-US" altLang="zh-CN" smtClean="0"/>
              <a:t>G</a:t>
            </a:r>
            <a:r>
              <a:rPr lang="zh-CN" altLang="en-US" smtClean="0"/>
              <a:t>是</a:t>
            </a:r>
            <a:r>
              <a:rPr lang="en-US" altLang="zh-CN" smtClean="0"/>
              <a:t>1-</a:t>
            </a:r>
            <a:r>
              <a:rPr lang="zh-CN" altLang="en-US" smtClean="0"/>
              <a:t>连通图</a:t>
            </a:r>
            <a:r>
              <a:rPr lang="en-US" altLang="zh-CN" smtClean="0"/>
              <a:t>)</a:t>
            </a:r>
            <a:r>
              <a:rPr lang="zh-CN" altLang="en-US" smtClean="0"/>
              <a:t>，那么称这个点为割点，又叫做关节点。</a:t>
            </a:r>
            <a:endParaRPr lang="zh-CN" altLang="en-US"/>
          </a:p>
        </p:txBody>
      </p:sp>
    </p:spTree>
    <p:extLst>
      <p:ext uri="{BB962C8B-B14F-4D97-AF65-F5344CB8AC3E}">
        <p14:creationId xmlns:p14="http://schemas.microsoft.com/office/powerpoint/2010/main" val="3320232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80377"/>
            <a:ext cx="6264696" cy="646331"/>
          </a:xfrm>
          <a:prstGeom prst="rect">
            <a:avLst/>
          </a:prstGeom>
          <a:noFill/>
        </p:spPr>
        <p:txBody>
          <a:bodyPr wrap="square" rtlCol="0">
            <a:spAutoFit/>
          </a:bodyPr>
          <a:lstStyle/>
          <a:p>
            <a:r>
              <a:rPr lang="zh-CN" altLang="en-US" sz="3600" smtClean="0"/>
              <a:t>无向图连通性 </a:t>
            </a:r>
            <a:r>
              <a:rPr lang="zh-CN" altLang="en-US" sz="3600" smtClean="0"/>
              <a:t>之 </a:t>
            </a:r>
            <a:r>
              <a:rPr lang="zh-CN" altLang="en-US" sz="3600" smtClean="0"/>
              <a:t>基本概念</a:t>
            </a:r>
            <a:endParaRPr lang="zh-CN" altLang="en-US" sz="3600"/>
          </a:p>
        </p:txBody>
      </p:sp>
      <p:sp>
        <p:nvSpPr>
          <p:cNvPr id="4" name="TextBox 3"/>
          <p:cNvSpPr txBox="1"/>
          <p:nvPr/>
        </p:nvSpPr>
        <p:spPr>
          <a:xfrm>
            <a:off x="899592" y="1556792"/>
            <a:ext cx="8064896" cy="2031325"/>
          </a:xfrm>
          <a:prstGeom prst="rect">
            <a:avLst/>
          </a:prstGeom>
          <a:noFill/>
        </p:spPr>
        <p:txBody>
          <a:bodyPr wrap="square" rtlCol="0">
            <a:spAutoFit/>
          </a:bodyPr>
          <a:lstStyle/>
          <a:p>
            <a:r>
              <a:rPr lang="en-US" altLang="zh-CN" smtClean="0"/>
              <a:t>5</a:t>
            </a:r>
            <a:r>
              <a:rPr lang="zh-CN" altLang="en-US" smtClean="0"/>
              <a:t>、</a:t>
            </a:r>
            <a:r>
              <a:rPr lang="zh-CN" altLang="en-US" smtClean="0">
                <a:solidFill>
                  <a:srgbClr val="FF0000"/>
                </a:solidFill>
              </a:rPr>
              <a:t>边连通度：</a:t>
            </a:r>
            <a:r>
              <a:rPr lang="zh-CN" altLang="en-US"/>
              <a:t>设连通图</a:t>
            </a:r>
            <a:r>
              <a:rPr lang="en-US" altLang="zh-CN" i="1"/>
              <a:t>G </a:t>
            </a:r>
            <a:r>
              <a:rPr lang="zh-CN" altLang="en-US"/>
              <a:t>的边数为</a:t>
            </a:r>
            <a:r>
              <a:rPr lang="en-US" altLang="zh-CN"/>
              <a:t>m</a:t>
            </a:r>
            <a:r>
              <a:rPr lang="zh-CN" altLang="en-US"/>
              <a:t>，去掉</a:t>
            </a:r>
            <a:r>
              <a:rPr lang="en-US" altLang="zh-CN" i="1"/>
              <a:t>G </a:t>
            </a:r>
            <a:r>
              <a:rPr lang="zh-CN" altLang="en-US"/>
              <a:t>的</a:t>
            </a:r>
            <a:r>
              <a:rPr lang="zh-CN" altLang="en-US" smtClean="0"/>
              <a:t>任意</a:t>
            </a:r>
            <a:endParaRPr lang="en-US" altLang="zh-CN" smtClean="0"/>
          </a:p>
          <a:p>
            <a:r>
              <a:rPr lang="en-US" altLang="zh-CN" i="1" smtClean="0"/>
              <a:t>λ</a:t>
            </a:r>
            <a:r>
              <a:rPr lang="en-US" altLang="zh-CN" smtClean="0"/>
              <a:t>-1 </a:t>
            </a:r>
            <a:r>
              <a:rPr lang="zh-CN" altLang="en-US"/>
              <a:t>条边后</a:t>
            </a:r>
            <a:r>
              <a:rPr lang="en-US" altLang="zh-CN"/>
              <a:t>(1</a:t>
            </a:r>
            <a:r>
              <a:rPr lang="zh-CN" altLang="en-US"/>
              <a:t>≤</a:t>
            </a:r>
            <a:r>
              <a:rPr lang="en-US" altLang="zh-CN" i="1"/>
              <a:t>λ</a:t>
            </a:r>
            <a:r>
              <a:rPr lang="zh-CN" altLang="en-US"/>
              <a:t>≤</a:t>
            </a:r>
            <a:r>
              <a:rPr lang="en-US" altLang="zh-CN"/>
              <a:t>m)</a:t>
            </a:r>
            <a:r>
              <a:rPr lang="zh-CN" altLang="en-US"/>
              <a:t>，所得到的</a:t>
            </a:r>
            <a:r>
              <a:rPr lang="zh-CN" altLang="en-US"/>
              <a:t>子图</a:t>
            </a:r>
            <a:r>
              <a:rPr lang="zh-CN" altLang="en-US" smtClean="0"/>
              <a:t>仍然连通</a:t>
            </a:r>
            <a:r>
              <a:rPr lang="zh-CN" altLang="en-US"/>
              <a:t>，</a:t>
            </a:r>
            <a:r>
              <a:rPr lang="zh-CN" altLang="en-US"/>
              <a:t>而</a:t>
            </a:r>
            <a:r>
              <a:rPr lang="zh-CN" altLang="en-US" smtClean="0"/>
              <a:t>去掉</a:t>
            </a:r>
            <a:endParaRPr lang="en-US" altLang="zh-CN" smtClean="0"/>
          </a:p>
          <a:p>
            <a:r>
              <a:rPr lang="zh-CN" altLang="en-US" smtClean="0"/>
              <a:t>某第</a:t>
            </a:r>
            <a:r>
              <a:rPr lang="en-US" altLang="zh-CN" i="1" smtClean="0"/>
              <a:t>λ </a:t>
            </a:r>
            <a:r>
              <a:rPr lang="zh-CN" altLang="en-US"/>
              <a:t>条边后得到的子图不连通，则称</a:t>
            </a:r>
            <a:r>
              <a:rPr lang="en-US" altLang="zh-CN" i="1"/>
              <a:t>G </a:t>
            </a:r>
            <a:r>
              <a:rPr lang="zh-CN" altLang="en-US"/>
              <a:t>是</a:t>
            </a:r>
            <a:r>
              <a:rPr lang="en-US" altLang="zh-CN" b="1" i="1"/>
              <a:t>λ</a:t>
            </a:r>
            <a:r>
              <a:rPr lang="en-US" altLang="zh-CN"/>
              <a:t>–</a:t>
            </a:r>
            <a:r>
              <a:rPr lang="zh-CN" altLang="en-US"/>
              <a:t>边</a:t>
            </a:r>
            <a:r>
              <a:rPr lang="zh-CN" altLang="en-US"/>
              <a:t>连通图</a:t>
            </a:r>
            <a:r>
              <a:rPr lang="zh-CN" altLang="en-US" smtClean="0"/>
              <a:t>，</a:t>
            </a:r>
            <a:endParaRPr lang="en-US" altLang="zh-CN" smtClean="0"/>
          </a:p>
          <a:p>
            <a:r>
              <a:rPr lang="en-US" altLang="zh-CN" b="1" i="1" smtClean="0"/>
              <a:t>λ </a:t>
            </a:r>
            <a:r>
              <a:rPr lang="zh-CN" altLang="en-US"/>
              <a:t>称作图</a:t>
            </a:r>
            <a:r>
              <a:rPr lang="en-US" altLang="zh-CN" i="1"/>
              <a:t>G </a:t>
            </a:r>
            <a:r>
              <a:rPr lang="zh-CN" altLang="en-US"/>
              <a:t>的</a:t>
            </a:r>
            <a:r>
              <a:rPr lang="zh-CN" altLang="en-US" smtClean="0"/>
              <a:t>边连通度。</a:t>
            </a:r>
            <a:endParaRPr lang="en-US" altLang="zh-CN" smtClean="0"/>
          </a:p>
          <a:p>
            <a:endParaRPr lang="en-US" altLang="zh-CN"/>
          </a:p>
          <a:p>
            <a:r>
              <a:rPr lang="en-US" altLang="zh-CN" smtClean="0"/>
              <a:t>6</a:t>
            </a:r>
            <a:r>
              <a:rPr lang="zh-CN" altLang="en-US" smtClean="0"/>
              <a:t>、</a:t>
            </a:r>
            <a:r>
              <a:rPr lang="zh-CN" altLang="en-US" smtClean="0">
                <a:solidFill>
                  <a:srgbClr val="FF0000"/>
                </a:solidFill>
              </a:rPr>
              <a:t>割边：</a:t>
            </a:r>
            <a:r>
              <a:rPr lang="zh-CN" altLang="en-US"/>
              <a:t>如果一幅连通图</a:t>
            </a:r>
            <a:r>
              <a:rPr lang="en-US" altLang="zh-CN"/>
              <a:t>G</a:t>
            </a:r>
            <a:r>
              <a:rPr lang="zh-CN" altLang="en-US"/>
              <a:t>去掉</a:t>
            </a:r>
            <a:r>
              <a:rPr lang="zh-CN" altLang="en-US"/>
              <a:t>某</a:t>
            </a:r>
            <a:r>
              <a:rPr lang="zh-CN" altLang="en-US" smtClean="0"/>
              <a:t>一条边以后</a:t>
            </a:r>
            <a:r>
              <a:rPr lang="zh-CN" altLang="en-US"/>
              <a:t>变成了非连通图</a:t>
            </a:r>
            <a:r>
              <a:rPr lang="en-US" altLang="zh-CN"/>
              <a:t>(</a:t>
            </a:r>
            <a:r>
              <a:rPr lang="zh-CN" altLang="en-US"/>
              <a:t>即</a:t>
            </a:r>
            <a:r>
              <a:rPr lang="en-US" altLang="zh-CN"/>
              <a:t>G</a:t>
            </a:r>
            <a:r>
              <a:rPr lang="zh-CN" altLang="en-US"/>
              <a:t>是</a:t>
            </a:r>
            <a:r>
              <a:rPr lang="en-US" altLang="zh-CN" smtClean="0"/>
              <a:t>1-</a:t>
            </a:r>
            <a:r>
              <a:rPr lang="zh-CN" altLang="en-US" smtClean="0"/>
              <a:t>边连通图</a:t>
            </a:r>
            <a:r>
              <a:rPr lang="en-US" altLang="zh-CN"/>
              <a:t>)</a:t>
            </a:r>
            <a:r>
              <a:rPr lang="zh-CN" altLang="en-US"/>
              <a:t>，那么</a:t>
            </a:r>
            <a:r>
              <a:rPr lang="zh-CN" altLang="en-US"/>
              <a:t>称</a:t>
            </a:r>
            <a:r>
              <a:rPr lang="zh-CN" altLang="en-US" smtClean="0"/>
              <a:t>这条边为割边，</a:t>
            </a:r>
            <a:r>
              <a:rPr lang="zh-CN" altLang="en-US"/>
              <a:t>又</a:t>
            </a:r>
            <a:r>
              <a:rPr lang="zh-CN" altLang="en-US" smtClean="0"/>
              <a:t>叫做</a:t>
            </a:r>
            <a:r>
              <a:rPr lang="zh-CN" altLang="en-US"/>
              <a:t>桥</a:t>
            </a:r>
            <a:r>
              <a:rPr lang="zh-CN" altLang="en-US" smtClean="0"/>
              <a:t>。</a:t>
            </a:r>
            <a:endParaRPr lang="zh-CN" altLang="en-US"/>
          </a:p>
        </p:txBody>
      </p:sp>
    </p:spTree>
    <p:extLst>
      <p:ext uri="{BB962C8B-B14F-4D97-AF65-F5344CB8AC3E}">
        <p14:creationId xmlns:p14="http://schemas.microsoft.com/office/powerpoint/2010/main" val="654772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04664"/>
            <a:ext cx="3570208"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求无向连通图中的关节点</a:t>
            </a:r>
            <a:endParaRPr lang="zh-CN" altLang="en-US" sz="2400"/>
          </a:p>
        </p:txBody>
      </p:sp>
      <p:sp>
        <p:nvSpPr>
          <p:cNvPr id="3" name="TextBox 2"/>
          <p:cNvSpPr txBox="1"/>
          <p:nvPr/>
        </p:nvSpPr>
        <p:spPr>
          <a:xfrm>
            <a:off x="899592" y="1916832"/>
            <a:ext cx="7632848" cy="1908215"/>
          </a:xfrm>
          <a:prstGeom prst="rect">
            <a:avLst/>
          </a:prstGeom>
          <a:noFill/>
        </p:spPr>
        <p:txBody>
          <a:bodyPr wrap="square" rtlCol="0">
            <a:spAutoFit/>
          </a:bodyPr>
          <a:lstStyle/>
          <a:p>
            <a:r>
              <a:rPr lang="zh-CN" altLang="en-US" sz="2800" smtClean="0"/>
              <a:t>朴素方法：</a:t>
            </a:r>
            <a:endParaRPr lang="en-US" altLang="zh-CN" sz="2800" smtClean="0"/>
          </a:p>
          <a:p>
            <a:endParaRPr lang="en-US" altLang="zh-CN" smtClean="0"/>
          </a:p>
          <a:p>
            <a:r>
              <a:rPr lang="zh-CN" altLang="en-US" sz="2400"/>
              <a:t>依次去掉每个顶点（及其所关联的</a:t>
            </a:r>
            <a:r>
              <a:rPr lang="zh-CN" altLang="en-US" sz="2400"/>
              <a:t>边</a:t>
            </a:r>
            <a:r>
              <a:rPr lang="zh-CN" altLang="en-US" sz="2400" smtClean="0"/>
              <a:t>），然后</a:t>
            </a:r>
            <a:r>
              <a:rPr lang="zh-CN" altLang="en-US" sz="2400"/>
              <a:t>用</a:t>
            </a:r>
            <a:r>
              <a:rPr lang="en-US" altLang="zh-CN" sz="2400"/>
              <a:t>DFS </a:t>
            </a:r>
            <a:r>
              <a:rPr lang="zh-CN" altLang="en-US" sz="2400"/>
              <a:t>去搜索整个图，可得到该图的连通分量个数，如果是大于</a:t>
            </a:r>
            <a:r>
              <a:rPr lang="en-US" altLang="zh-CN" sz="2400"/>
              <a:t>2</a:t>
            </a:r>
            <a:r>
              <a:rPr lang="zh-CN" altLang="en-US" sz="2400"/>
              <a:t>，则该顶点是</a:t>
            </a:r>
            <a:r>
              <a:rPr lang="zh-CN" altLang="en-US" sz="2400"/>
              <a:t>关节点</a:t>
            </a:r>
            <a:r>
              <a:rPr lang="zh-CN" altLang="en-US" sz="2400" smtClean="0"/>
              <a:t>。</a:t>
            </a:r>
            <a:endParaRPr lang="zh-CN" altLang="en-US" sz="2400"/>
          </a:p>
        </p:txBody>
      </p:sp>
      <p:sp>
        <p:nvSpPr>
          <p:cNvPr id="4" name="TextBox 3"/>
          <p:cNvSpPr txBox="1"/>
          <p:nvPr/>
        </p:nvSpPr>
        <p:spPr>
          <a:xfrm>
            <a:off x="1835696" y="4077072"/>
            <a:ext cx="6120680" cy="523220"/>
          </a:xfrm>
          <a:prstGeom prst="rect">
            <a:avLst/>
          </a:prstGeom>
          <a:noFill/>
        </p:spPr>
        <p:txBody>
          <a:bodyPr wrap="square" rtlCol="0">
            <a:spAutoFit/>
          </a:bodyPr>
          <a:lstStyle/>
          <a:p>
            <a:r>
              <a:rPr lang="zh-CN" altLang="en-US" sz="2800"/>
              <a:t>但是该方法的复杂度较高，为</a:t>
            </a:r>
            <a:r>
              <a:rPr lang="en-US" altLang="zh-CN" sz="2800">
                <a:solidFill>
                  <a:srgbClr val="FF0000"/>
                </a:solidFill>
              </a:rPr>
              <a:t>O(n^</a:t>
            </a:r>
            <a:r>
              <a:rPr lang="en-US" altLang="zh-CN" sz="2800" b="1">
                <a:solidFill>
                  <a:srgbClr val="FF0000"/>
                </a:solidFill>
              </a:rPr>
              <a:t>3</a:t>
            </a:r>
            <a:r>
              <a:rPr lang="en-US" altLang="zh-CN" sz="2800">
                <a:solidFill>
                  <a:srgbClr val="FF0000"/>
                </a:solidFill>
              </a:rPr>
              <a:t>)</a:t>
            </a:r>
            <a:endParaRPr lang="zh-CN" altLang="en-US" sz="2800">
              <a:solidFill>
                <a:srgbClr val="FF0000"/>
              </a:solidFill>
            </a:endParaRPr>
          </a:p>
        </p:txBody>
      </p:sp>
      <p:sp>
        <p:nvSpPr>
          <p:cNvPr id="5" name="TextBox 4"/>
          <p:cNvSpPr txBox="1"/>
          <p:nvPr/>
        </p:nvSpPr>
        <p:spPr>
          <a:xfrm>
            <a:off x="1043608" y="4869160"/>
            <a:ext cx="7128792" cy="954107"/>
          </a:xfrm>
          <a:prstGeom prst="rect">
            <a:avLst/>
          </a:prstGeom>
          <a:noFill/>
        </p:spPr>
        <p:txBody>
          <a:bodyPr wrap="square" rtlCol="0">
            <a:spAutoFit/>
          </a:bodyPr>
          <a:lstStyle/>
          <a:p>
            <a:r>
              <a:rPr lang="zh-CN" altLang="en-US" sz="2800" smtClean="0"/>
              <a:t>事实上不需要去掉每个顶点，</a:t>
            </a:r>
            <a:endParaRPr lang="en-US" altLang="zh-CN" sz="2800" smtClean="0"/>
          </a:p>
          <a:p>
            <a:r>
              <a:rPr lang="zh-CN" altLang="en-US" sz="2800" smtClean="0"/>
              <a:t>只需要在搜索到此点时跳过就行了。</a:t>
            </a:r>
            <a:endParaRPr lang="zh-CN" altLang="en-US" sz="2800"/>
          </a:p>
        </p:txBody>
      </p:sp>
    </p:spTree>
    <p:extLst>
      <p:ext uri="{BB962C8B-B14F-4D97-AF65-F5344CB8AC3E}">
        <p14:creationId xmlns:p14="http://schemas.microsoft.com/office/powerpoint/2010/main" val="295757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04664"/>
            <a:ext cx="3570208"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求无向连通图中的关节点</a:t>
            </a:r>
            <a:endParaRPr lang="zh-CN" altLang="en-US" sz="2400"/>
          </a:p>
        </p:txBody>
      </p:sp>
      <p:sp>
        <p:nvSpPr>
          <p:cNvPr id="3" name="TextBox 2"/>
          <p:cNvSpPr txBox="1"/>
          <p:nvPr/>
        </p:nvSpPr>
        <p:spPr>
          <a:xfrm>
            <a:off x="899592" y="1916832"/>
            <a:ext cx="7704856" cy="1261884"/>
          </a:xfrm>
          <a:prstGeom prst="rect">
            <a:avLst/>
          </a:prstGeom>
          <a:noFill/>
        </p:spPr>
        <p:txBody>
          <a:bodyPr wrap="square" rtlCol="0">
            <a:spAutoFit/>
          </a:bodyPr>
          <a:lstStyle/>
          <a:p>
            <a:r>
              <a:rPr lang="en-US" altLang="zh-CN" sz="2400" smtClean="0"/>
              <a:t>Tarjan</a:t>
            </a:r>
            <a:r>
              <a:rPr lang="zh-CN" altLang="en-US" sz="2400" smtClean="0"/>
              <a:t>算法求关节点</a:t>
            </a:r>
            <a:r>
              <a:rPr lang="en-US" altLang="zh-CN" sz="2400" smtClean="0"/>
              <a:t>(O(n^2))</a:t>
            </a:r>
            <a:r>
              <a:rPr lang="zh-CN" altLang="en-US" sz="2400" smtClean="0"/>
              <a:t>：</a:t>
            </a:r>
            <a:endParaRPr lang="en-US" altLang="zh-CN" sz="2400" smtClean="0"/>
          </a:p>
          <a:p>
            <a:endParaRPr lang="en-US" altLang="zh-CN" sz="1600" smtClean="0"/>
          </a:p>
          <a:p>
            <a:r>
              <a:rPr lang="zh-CN" altLang="en-US" smtClean="0"/>
              <a:t>设置一个数组</a:t>
            </a:r>
            <a:r>
              <a:rPr lang="en-US" altLang="zh-CN" smtClean="0"/>
              <a:t>dfn[] </a:t>
            </a:r>
            <a:r>
              <a:rPr lang="zh-CN" altLang="en-US" smtClean="0"/>
              <a:t>， 记录</a:t>
            </a:r>
            <a:r>
              <a:rPr lang="en-US" altLang="zh-CN" smtClean="0"/>
              <a:t>dfs</a:t>
            </a:r>
            <a:r>
              <a:rPr lang="zh-CN" altLang="en-US" smtClean="0"/>
              <a:t>的深度优先数，即某顶点是第几个被遍历到的顶点。</a:t>
            </a:r>
            <a:endParaRPr lang="en-US" altLang="zh-CN"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284984"/>
            <a:ext cx="4307993" cy="262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2195736" y="5589240"/>
            <a:ext cx="1296144" cy="319145"/>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6084168" y="5589240"/>
            <a:ext cx="288032" cy="319145"/>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94590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04664"/>
            <a:ext cx="3570208"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求无向连通图中的关节点</a:t>
            </a:r>
            <a:endParaRPr lang="zh-CN" altLang="en-US" sz="240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29527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326" y="2289646"/>
            <a:ext cx="3239938" cy="923330"/>
          </a:xfrm>
          <a:prstGeom prst="rect">
            <a:avLst/>
          </a:prstGeom>
          <a:noFill/>
        </p:spPr>
        <p:txBody>
          <a:bodyPr wrap="square" rtlCol="0">
            <a:spAutoFit/>
          </a:bodyPr>
          <a:lstStyle/>
          <a:p>
            <a:r>
              <a:rPr lang="zh-CN" altLang="en-US" smtClean="0"/>
              <a:t>图中有两种边：</a:t>
            </a:r>
            <a:endParaRPr lang="en-US" altLang="zh-CN" smtClean="0"/>
          </a:p>
          <a:p>
            <a:r>
              <a:rPr lang="en-US" altLang="zh-CN" smtClean="0"/>
              <a:t>1</a:t>
            </a:r>
            <a:r>
              <a:rPr lang="zh-CN" altLang="en-US" smtClean="0"/>
              <a:t>，生成树的边，用实线表示。</a:t>
            </a:r>
            <a:endParaRPr lang="en-US" altLang="zh-CN" smtClean="0"/>
          </a:p>
          <a:p>
            <a:r>
              <a:rPr lang="en-US" altLang="zh-CN" smtClean="0"/>
              <a:t>2</a:t>
            </a:r>
            <a:r>
              <a:rPr lang="zh-CN" altLang="en-US" smtClean="0"/>
              <a:t>，回边，用虚线表示。</a:t>
            </a:r>
            <a:endParaRPr lang="zh-CN" altLang="en-US"/>
          </a:p>
        </p:txBody>
      </p:sp>
      <p:sp>
        <p:nvSpPr>
          <p:cNvPr id="5" name="TextBox 4"/>
          <p:cNvSpPr txBox="1"/>
          <p:nvPr/>
        </p:nvSpPr>
        <p:spPr>
          <a:xfrm rot="21015816">
            <a:off x="5210663" y="3160970"/>
            <a:ext cx="2664296" cy="461665"/>
          </a:xfrm>
          <a:prstGeom prst="rect">
            <a:avLst/>
          </a:prstGeom>
          <a:noFill/>
          <a:ln w="57150">
            <a:solidFill>
              <a:srgbClr val="FF0000"/>
            </a:solidFill>
          </a:ln>
        </p:spPr>
        <p:txBody>
          <a:bodyPr wrap="square" rtlCol="0">
            <a:spAutoFit/>
          </a:bodyPr>
          <a:lstStyle/>
          <a:p>
            <a:r>
              <a:rPr lang="zh-CN" altLang="en-US" sz="2400" smtClean="0">
                <a:solidFill>
                  <a:srgbClr val="FF0000"/>
                </a:solidFill>
              </a:rPr>
              <a:t>还会有其他边吗？</a:t>
            </a:r>
            <a:endParaRPr lang="zh-CN" altLang="en-US" sz="2400">
              <a:solidFill>
                <a:srgbClr val="FF0000"/>
              </a:solidFill>
            </a:endParaRPr>
          </a:p>
        </p:txBody>
      </p:sp>
      <p:sp>
        <p:nvSpPr>
          <p:cNvPr id="6" name="TextBox 5"/>
          <p:cNvSpPr txBox="1"/>
          <p:nvPr/>
        </p:nvSpPr>
        <p:spPr>
          <a:xfrm>
            <a:off x="1043608" y="4361334"/>
            <a:ext cx="7632848" cy="1754326"/>
          </a:xfrm>
          <a:prstGeom prst="rect">
            <a:avLst/>
          </a:prstGeom>
          <a:noFill/>
        </p:spPr>
        <p:txBody>
          <a:bodyPr wrap="square" rtlCol="0">
            <a:spAutoFit/>
          </a:bodyPr>
          <a:lstStyle/>
          <a:p>
            <a:r>
              <a:rPr lang="zh-CN" altLang="en-US"/>
              <a:t>顶点</a:t>
            </a:r>
            <a:r>
              <a:rPr lang="en-US" altLang="zh-CN"/>
              <a:t>u </a:t>
            </a:r>
            <a:r>
              <a:rPr lang="zh-CN" altLang="en-US"/>
              <a:t>是关节点的</a:t>
            </a:r>
            <a:r>
              <a:rPr lang="zh-CN" altLang="en-US"/>
              <a:t>充要条件</a:t>
            </a:r>
            <a:r>
              <a:rPr lang="zh-CN" altLang="en-US" smtClean="0"/>
              <a:t>：</a:t>
            </a:r>
            <a:endParaRPr lang="en-US" altLang="zh-CN" smtClean="0"/>
          </a:p>
          <a:p>
            <a:endParaRPr lang="zh-CN" altLang="en-US"/>
          </a:p>
          <a:p>
            <a:pPr marL="342900" indent="-342900">
              <a:buAutoNum type="arabicParenR"/>
            </a:pPr>
            <a:r>
              <a:rPr lang="zh-CN" altLang="en-US" smtClean="0"/>
              <a:t>如果</a:t>
            </a:r>
            <a:r>
              <a:rPr lang="zh-CN" altLang="en-US"/>
              <a:t>顶点</a:t>
            </a:r>
            <a:r>
              <a:rPr lang="en-US" altLang="zh-CN" b="1"/>
              <a:t>u </a:t>
            </a:r>
            <a:r>
              <a:rPr lang="zh-CN" altLang="en-US"/>
              <a:t>是深度优先搜索生成树的根，则</a:t>
            </a:r>
            <a:r>
              <a:rPr lang="en-US" altLang="zh-CN" b="1"/>
              <a:t>u </a:t>
            </a:r>
            <a:r>
              <a:rPr lang="zh-CN" altLang="en-US"/>
              <a:t>至少有</a:t>
            </a:r>
            <a:r>
              <a:rPr lang="en-US" altLang="zh-CN" b="1"/>
              <a:t>2 </a:t>
            </a:r>
            <a:r>
              <a:rPr lang="zh-CN" altLang="en-US"/>
              <a:t>个</a:t>
            </a:r>
            <a:r>
              <a:rPr lang="zh-CN" altLang="en-US"/>
              <a:t>子女</a:t>
            </a:r>
            <a:r>
              <a:rPr lang="zh-CN" altLang="en-US" smtClean="0"/>
              <a:t>。</a:t>
            </a:r>
            <a:endParaRPr lang="en-US" altLang="zh-CN" smtClean="0"/>
          </a:p>
          <a:p>
            <a:pPr marL="342900" indent="-342900">
              <a:buAutoNum type="arabicParenR"/>
            </a:pPr>
            <a:endParaRPr lang="en-US" altLang="zh-CN" smtClean="0"/>
          </a:p>
          <a:p>
            <a:pPr marL="342900" indent="-342900">
              <a:buAutoNum type="arabicParenR"/>
            </a:pPr>
            <a:r>
              <a:rPr lang="zh-CN" altLang="en-US" smtClean="0"/>
              <a:t>如果</a:t>
            </a:r>
            <a:r>
              <a:rPr lang="en-US" altLang="zh-CN" b="1"/>
              <a:t>u </a:t>
            </a:r>
            <a:r>
              <a:rPr lang="zh-CN" altLang="en-US"/>
              <a:t>不是生成树的根，则它至少有一个子女</a:t>
            </a:r>
            <a:r>
              <a:rPr lang="en-US" altLang="zh-CN" b="1"/>
              <a:t>w</a:t>
            </a:r>
            <a:r>
              <a:rPr lang="zh-CN" altLang="en-US"/>
              <a:t>，从</a:t>
            </a:r>
            <a:r>
              <a:rPr lang="en-US" altLang="zh-CN" b="1"/>
              <a:t>w </a:t>
            </a:r>
            <a:r>
              <a:rPr lang="zh-CN" altLang="en-US"/>
              <a:t>出发，不可能通过</a:t>
            </a:r>
            <a:r>
              <a:rPr lang="en-US" altLang="zh-CN" b="1"/>
              <a:t>w</a:t>
            </a:r>
            <a:r>
              <a:rPr lang="zh-CN" altLang="en-US"/>
              <a:t>、</a:t>
            </a:r>
            <a:r>
              <a:rPr lang="en-US" altLang="zh-CN" b="1"/>
              <a:t>w </a:t>
            </a:r>
            <a:r>
              <a:rPr lang="zh-CN" altLang="en-US"/>
              <a:t>的</a:t>
            </a:r>
            <a:r>
              <a:rPr lang="zh-CN" altLang="en-US" smtClean="0"/>
              <a:t>子孙</a:t>
            </a:r>
            <a:r>
              <a:rPr lang="zh-CN" altLang="en-US"/>
              <a:t>，以及一条回边组成的路径到达</a:t>
            </a:r>
            <a:r>
              <a:rPr lang="en-US" altLang="zh-CN" b="1"/>
              <a:t>u </a:t>
            </a:r>
            <a:r>
              <a:rPr lang="zh-CN" altLang="en-US"/>
              <a:t>的</a:t>
            </a:r>
            <a:r>
              <a:rPr lang="zh-CN" altLang="en-US"/>
              <a:t>祖先</a:t>
            </a:r>
            <a:r>
              <a:rPr lang="zh-CN" altLang="en-US" smtClean="0"/>
              <a:t>。</a:t>
            </a:r>
            <a:endParaRPr lang="zh-CN" altLang="en-US"/>
          </a:p>
        </p:txBody>
      </p:sp>
      <p:sp>
        <p:nvSpPr>
          <p:cNvPr id="7" name="TextBox 6"/>
          <p:cNvSpPr txBox="1"/>
          <p:nvPr/>
        </p:nvSpPr>
        <p:spPr>
          <a:xfrm>
            <a:off x="5724128" y="3899669"/>
            <a:ext cx="3131840" cy="923330"/>
          </a:xfrm>
          <a:prstGeom prst="rect">
            <a:avLst/>
          </a:prstGeom>
          <a:noFill/>
        </p:spPr>
        <p:txBody>
          <a:bodyPr wrap="square" rtlCol="0">
            <a:spAutoFit/>
          </a:bodyPr>
          <a:lstStyle/>
          <a:p>
            <a:r>
              <a:rPr lang="zh-CN" altLang="en-US" smtClean="0">
                <a:solidFill>
                  <a:srgbClr val="FF0000"/>
                </a:solidFill>
              </a:rPr>
              <a:t>注意：</a:t>
            </a:r>
            <a:r>
              <a:rPr lang="zh-CN" altLang="en-US" smtClean="0"/>
              <a:t>在</a:t>
            </a:r>
            <a:r>
              <a:rPr lang="en-US" altLang="zh-CN" smtClean="0"/>
              <a:t>dfs</a:t>
            </a:r>
            <a:r>
              <a:rPr lang="zh-CN" altLang="en-US" smtClean="0"/>
              <a:t>生成树中，若</a:t>
            </a:r>
            <a:r>
              <a:rPr lang="en-US" altLang="zh-CN" smtClean="0"/>
              <a:t>u</a:t>
            </a:r>
            <a:r>
              <a:rPr lang="zh-CN" altLang="en-US" smtClean="0"/>
              <a:t>是</a:t>
            </a:r>
            <a:r>
              <a:rPr lang="en-US" altLang="zh-CN" smtClean="0"/>
              <a:t>v</a:t>
            </a:r>
            <a:r>
              <a:rPr lang="zh-CN" altLang="en-US" smtClean="0"/>
              <a:t>的祖先，则一定有</a:t>
            </a:r>
            <a:r>
              <a:rPr lang="en-US" altLang="zh-CN" smtClean="0"/>
              <a:t>dfn[u] &lt; dfn[v]</a:t>
            </a:r>
            <a:endParaRPr lang="zh-CN" altLang="en-US"/>
          </a:p>
        </p:txBody>
      </p:sp>
    </p:spTree>
    <p:extLst>
      <p:ext uri="{BB962C8B-B14F-4D97-AF65-F5344CB8AC3E}">
        <p14:creationId xmlns:p14="http://schemas.microsoft.com/office/powerpoint/2010/main" val="245149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04664"/>
            <a:ext cx="3570208"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求无向连通图中的关节点</a:t>
            </a:r>
            <a:endParaRPr lang="zh-CN" altLang="en-US" sz="2400"/>
          </a:p>
        </p:txBody>
      </p:sp>
      <p:sp>
        <p:nvSpPr>
          <p:cNvPr id="3" name="矩形 2"/>
          <p:cNvSpPr/>
          <p:nvPr/>
        </p:nvSpPr>
        <p:spPr>
          <a:xfrm>
            <a:off x="899592" y="1660980"/>
            <a:ext cx="4572000" cy="1200329"/>
          </a:xfrm>
          <a:prstGeom prst="rect">
            <a:avLst/>
          </a:prstGeom>
        </p:spPr>
        <p:txBody>
          <a:bodyPr>
            <a:spAutoFit/>
          </a:bodyPr>
          <a:lstStyle/>
          <a:p>
            <a:r>
              <a:rPr lang="zh-CN" altLang="en-US"/>
              <a:t>因此，可对图</a:t>
            </a:r>
            <a:r>
              <a:rPr lang="en-US" altLang="zh-CN"/>
              <a:t>G </a:t>
            </a:r>
            <a:r>
              <a:rPr lang="zh-CN" altLang="en-US"/>
              <a:t>的每个顶点</a:t>
            </a:r>
            <a:r>
              <a:rPr lang="en-US" altLang="zh-CN"/>
              <a:t>u </a:t>
            </a:r>
            <a:r>
              <a:rPr lang="zh-CN" altLang="en-US"/>
              <a:t>定义一个</a:t>
            </a:r>
            <a:r>
              <a:rPr lang="en-US" altLang="zh-CN"/>
              <a:t>low </a:t>
            </a:r>
            <a:r>
              <a:rPr lang="zh-CN" altLang="en-US"/>
              <a:t>值：</a:t>
            </a:r>
            <a:r>
              <a:rPr lang="en-US" altLang="zh-CN"/>
              <a:t>low[u]</a:t>
            </a:r>
            <a:r>
              <a:rPr lang="zh-CN" altLang="en-US"/>
              <a:t>是从</a:t>
            </a:r>
            <a:r>
              <a:rPr lang="en-US" altLang="zh-CN"/>
              <a:t>u </a:t>
            </a:r>
            <a:r>
              <a:rPr lang="zh-CN" altLang="en-US"/>
              <a:t>或</a:t>
            </a:r>
            <a:r>
              <a:rPr lang="en-US" altLang="zh-CN"/>
              <a:t>u </a:t>
            </a:r>
            <a:r>
              <a:rPr lang="zh-CN" altLang="en-US"/>
              <a:t>的子孙出发通过回</a:t>
            </a:r>
            <a:r>
              <a:rPr lang="zh-CN" altLang="en-US"/>
              <a:t>边</a:t>
            </a:r>
            <a:r>
              <a:rPr lang="zh-CN" altLang="en-US" smtClean="0"/>
              <a:t>可以到达</a:t>
            </a:r>
            <a:r>
              <a:rPr lang="zh-CN" altLang="en-US"/>
              <a:t>的最低深度优先数。</a:t>
            </a:r>
            <a:r>
              <a:rPr lang="en-US" altLang="zh-CN"/>
              <a:t>low[u]</a:t>
            </a:r>
            <a:r>
              <a:rPr lang="zh-CN" altLang="en-US"/>
              <a:t>的定义如下：</a:t>
            </a:r>
            <a:endParaRPr lang="zh-CN" altLang="en-US"/>
          </a:p>
        </p:txBody>
      </p:sp>
      <p:sp>
        <p:nvSpPr>
          <p:cNvPr id="5" name="矩形 4"/>
          <p:cNvSpPr/>
          <p:nvPr/>
        </p:nvSpPr>
        <p:spPr>
          <a:xfrm>
            <a:off x="899592" y="4869160"/>
            <a:ext cx="4572000" cy="1200329"/>
          </a:xfrm>
          <a:prstGeom prst="rect">
            <a:avLst/>
          </a:prstGeom>
        </p:spPr>
        <p:txBody>
          <a:bodyPr>
            <a:spAutoFit/>
          </a:bodyPr>
          <a:lstStyle/>
          <a:p>
            <a:r>
              <a:rPr lang="zh-CN" altLang="en-US" smtClean="0"/>
              <a:t>总结顶点</a:t>
            </a:r>
            <a:r>
              <a:rPr lang="en-US" altLang="zh-CN"/>
              <a:t>u </a:t>
            </a:r>
            <a:r>
              <a:rPr lang="zh-CN" altLang="en-US"/>
              <a:t>是关节点</a:t>
            </a:r>
            <a:r>
              <a:rPr lang="zh-CN" altLang="en-US"/>
              <a:t>的</a:t>
            </a:r>
            <a:r>
              <a:rPr lang="zh-CN" altLang="en-US" smtClean="0"/>
              <a:t>充要条件：</a:t>
            </a:r>
            <a:r>
              <a:rPr lang="en-US" altLang="zh-CN" b="1"/>
              <a:t>u </a:t>
            </a:r>
            <a:r>
              <a:rPr lang="zh-CN" altLang="en-US"/>
              <a:t>或者是具有两个以上子女的深度优先生成树的</a:t>
            </a:r>
            <a:r>
              <a:rPr lang="zh-CN" altLang="en-US"/>
              <a:t>根</a:t>
            </a:r>
            <a:r>
              <a:rPr lang="zh-CN" altLang="en-US" smtClean="0"/>
              <a:t>，或者</a:t>
            </a:r>
            <a:r>
              <a:rPr lang="zh-CN" altLang="en-US"/>
              <a:t>虽然不是一个根，但它有一个子女</a:t>
            </a:r>
            <a:r>
              <a:rPr lang="en-US" altLang="zh-CN" b="1"/>
              <a:t>w</a:t>
            </a:r>
            <a:r>
              <a:rPr lang="zh-CN" altLang="en-US"/>
              <a:t>，使得</a:t>
            </a:r>
            <a:r>
              <a:rPr lang="en-US" altLang="zh-CN" b="1"/>
              <a:t>low[w]&gt;=dfn[u]</a:t>
            </a:r>
            <a:endParaRPr lang="zh-CN" altLang="en-US"/>
          </a:p>
        </p:txBody>
      </p:sp>
      <p:sp>
        <p:nvSpPr>
          <p:cNvPr id="6" name="TextBox 5"/>
          <p:cNvSpPr txBox="1"/>
          <p:nvPr/>
        </p:nvSpPr>
        <p:spPr>
          <a:xfrm>
            <a:off x="6336340" y="2830402"/>
            <a:ext cx="2448272" cy="1477328"/>
          </a:xfrm>
          <a:prstGeom prst="rect">
            <a:avLst/>
          </a:prstGeom>
          <a:noFill/>
        </p:spPr>
        <p:txBody>
          <a:bodyPr wrap="square" rtlCol="0">
            <a:spAutoFit/>
          </a:bodyPr>
          <a:lstStyle/>
          <a:p>
            <a:r>
              <a:rPr lang="zh-CN" altLang="en-US"/>
              <a:t>每个顶点的深度优先数</a:t>
            </a:r>
            <a:r>
              <a:rPr lang="en-US" altLang="zh-CN"/>
              <a:t>dfn[n]</a:t>
            </a:r>
            <a:r>
              <a:rPr lang="zh-CN" altLang="en-US"/>
              <a:t>值可以在搜索前进时进行统计，而</a:t>
            </a:r>
            <a:r>
              <a:rPr lang="en-US" altLang="zh-CN"/>
              <a:t>low[n]</a:t>
            </a:r>
            <a:r>
              <a:rPr lang="zh-CN" altLang="en-US"/>
              <a:t>值是在</a:t>
            </a:r>
            <a:r>
              <a:rPr lang="zh-CN" altLang="en-US"/>
              <a:t>回退</a:t>
            </a:r>
            <a:r>
              <a:rPr lang="zh-CN" altLang="en-US" smtClean="0"/>
              <a:t>的时候进行计算的。</a:t>
            </a:r>
            <a:endParaRPr lang="zh-CN" alt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998" y="2861309"/>
            <a:ext cx="50673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7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04664"/>
            <a:ext cx="3570208"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求无向连通图中的关节点</a:t>
            </a:r>
            <a:endParaRPr lang="zh-CN" altLang="en-US" sz="2400"/>
          </a:p>
        </p:txBody>
      </p:sp>
      <p:sp>
        <p:nvSpPr>
          <p:cNvPr id="3" name="TextBox 2"/>
          <p:cNvSpPr txBox="1"/>
          <p:nvPr/>
        </p:nvSpPr>
        <p:spPr>
          <a:xfrm>
            <a:off x="1043608" y="2041684"/>
            <a:ext cx="4320480" cy="523220"/>
          </a:xfrm>
          <a:prstGeom prst="rect">
            <a:avLst/>
          </a:prstGeom>
          <a:noFill/>
        </p:spPr>
        <p:txBody>
          <a:bodyPr wrap="square" rtlCol="0">
            <a:spAutoFit/>
          </a:bodyPr>
          <a:lstStyle/>
          <a:p>
            <a:r>
              <a:rPr lang="zh-CN" altLang="en-US" sz="2800" smtClean="0">
                <a:hlinkClick r:id="rId2"/>
              </a:rPr>
              <a:t>具体算法请猛戳这里</a:t>
            </a:r>
            <a:endParaRPr lang="zh-CN" altLang="en-US" sz="2800"/>
          </a:p>
        </p:txBody>
      </p:sp>
      <p:sp>
        <p:nvSpPr>
          <p:cNvPr id="4" name="TextBox 3"/>
          <p:cNvSpPr txBox="1"/>
          <p:nvPr/>
        </p:nvSpPr>
        <p:spPr>
          <a:xfrm>
            <a:off x="1043608" y="3140968"/>
            <a:ext cx="7776864" cy="707886"/>
          </a:xfrm>
          <a:prstGeom prst="rect">
            <a:avLst/>
          </a:prstGeom>
          <a:noFill/>
        </p:spPr>
        <p:txBody>
          <a:bodyPr wrap="square" rtlCol="0">
            <a:spAutoFit/>
          </a:bodyPr>
          <a:lstStyle/>
          <a:p>
            <a:r>
              <a:rPr lang="zh-CN" altLang="en-US" sz="2000"/>
              <a:t>求出关节点</a:t>
            </a:r>
            <a:r>
              <a:rPr lang="en-US" altLang="zh-CN" sz="2000"/>
              <a:t>u </a:t>
            </a:r>
            <a:r>
              <a:rPr lang="zh-CN" altLang="en-US" sz="2000"/>
              <a:t>后，还有一个问题需要</a:t>
            </a:r>
            <a:r>
              <a:rPr lang="zh-CN" altLang="en-US" sz="2000"/>
              <a:t>解决</a:t>
            </a:r>
            <a:r>
              <a:rPr lang="zh-CN" altLang="en-US" sz="2000" smtClean="0"/>
              <a:t>：</a:t>
            </a:r>
            <a:endParaRPr lang="en-US" altLang="zh-CN" sz="2000" smtClean="0"/>
          </a:p>
          <a:p>
            <a:r>
              <a:rPr lang="zh-CN" altLang="en-US" sz="2000" smtClean="0"/>
              <a:t>去掉</a:t>
            </a:r>
            <a:r>
              <a:rPr lang="zh-CN" altLang="en-US" sz="2000"/>
              <a:t>该关节点</a:t>
            </a:r>
            <a:r>
              <a:rPr lang="en-US" altLang="zh-CN" sz="2000"/>
              <a:t>u</a:t>
            </a:r>
            <a:r>
              <a:rPr lang="zh-CN" altLang="en-US" sz="2000"/>
              <a:t>，将原来的连通图分成了几</a:t>
            </a:r>
            <a:r>
              <a:rPr lang="zh-CN" altLang="en-US" sz="2000"/>
              <a:t>个</a:t>
            </a:r>
            <a:r>
              <a:rPr lang="zh-CN" altLang="en-US" sz="2000" smtClean="0"/>
              <a:t>连通分量？</a:t>
            </a:r>
            <a:endParaRPr lang="zh-CN" altLang="en-US" sz="2000"/>
          </a:p>
        </p:txBody>
      </p:sp>
      <p:sp>
        <p:nvSpPr>
          <p:cNvPr id="5" name="TextBox 4"/>
          <p:cNvSpPr txBox="1"/>
          <p:nvPr/>
        </p:nvSpPr>
        <p:spPr>
          <a:xfrm>
            <a:off x="1043608" y="4005064"/>
            <a:ext cx="7632848" cy="1477328"/>
          </a:xfrm>
          <a:prstGeom prst="rect">
            <a:avLst/>
          </a:prstGeom>
          <a:noFill/>
        </p:spPr>
        <p:txBody>
          <a:bodyPr wrap="square" rtlCol="0">
            <a:spAutoFit/>
          </a:bodyPr>
          <a:lstStyle/>
          <a:p>
            <a:r>
              <a:rPr lang="zh-CN" altLang="en-US"/>
              <a:t>答案是：</a:t>
            </a:r>
          </a:p>
          <a:p>
            <a:r>
              <a:rPr lang="en-US" altLang="zh-CN"/>
              <a:t>1) </a:t>
            </a:r>
            <a:r>
              <a:rPr lang="zh-CN" altLang="en-US"/>
              <a:t>如果关节点</a:t>
            </a:r>
            <a:r>
              <a:rPr lang="en-US" altLang="zh-CN"/>
              <a:t>u </a:t>
            </a:r>
            <a:r>
              <a:rPr lang="zh-CN" altLang="en-US"/>
              <a:t>是根结点，则有几个子女，就分成了几个连通分量；</a:t>
            </a:r>
          </a:p>
          <a:p>
            <a:r>
              <a:rPr lang="en-US" altLang="zh-CN"/>
              <a:t>2) </a:t>
            </a:r>
            <a:r>
              <a:rPr lang="zh-CN" altLang="en-US"/>
              <a:t>如果关节点</a:t>
            </a:r>
            <a:r>
              <a:rPr lang="en-US" altLang="zh-CN"/>
              <a:t>u </a:t>
            </a:r>
            <a:r>
              <a:rPr lang="zh-CN" altLang="en-US"/>
              <a:t>不是根结点，则有</a:t>
            </a:r>
            <a:r>
              <a:rPr lang="en-US" altLang="zh-CN"/>
              <a:t>d </a:t>
            </a:r>
            <a:r>
              <a:rPr lang="zh-CN" altLang="en-US"/>
              <a:t>个子女</a:t>
            </a:r>
            <a:r>
              <a:rPr lang="en-US" altLang="zh-CN"/>
              <a:t>w </a:t>
            </a:r>
            <a:r>
              <a:rPr lang="zh-CN" altLang="en-US"/>
              <a:t>，使得</a:t>
            </a:r>
            <a:r>
              <a:rPr lang="en-US" altLang="zh-CN"/>
              <a:t>low[w]&gt;=dfn[u]</a:t>
            </a:r>
            <a:r>
              <a:rPr lang="zh-CN" altLang="en-US"/>
              <a:t>，则去掉该结点</a:t>
            </a:r>
            <a:r>
              <a:rPr lang="zh-CN" altLang="en-US"/>
              <a:t>，</a:t>
            </a:r>
            <a:r>
              <a:rPr lang="zh-CN" altLang="en-US" smtClean="0"/>
              <a:t>分成</a:t>
            </a:r>
            <a:r>
              <a:rPr lang="zh-CN" altLang="en-US"/>
              <a:t>了</a:t>
            </a:r>
            <a:r>
              <a:rPr lang="en-US" altLang="zh-CN"/>
              <a:t>d+1 </a:t>
            </a:r>
            <a:r>
              <a:rPr lang="zh-CN" altLang="en-US"/>
              <a:t>个连通分量。</a:t>
            </a:r>
          </a:p>
          <a:p>
            <a:endParaRPr lang="zh-CN" altLang="en-US"/>
          </a:p>
        </p:txBody>
      </p:sp>
    </p:spTree>
    <p:extLst>
      <p:ext uri="{BB962C8B-B14F-4D97-AF65-F5344CB8AC3E}">
        <p14:creationId xmlns:p14="http://schemas.microsoft.com/office/powerpoint/2010/main" val="23588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7576" y="404664"/>
            <a:ext cx="3262432" cy="830997"/>
          </a:xfrm>
          <a:prstGeom prst="rect">
            <a:avLst/>
          </a:prstGeom>
        </p:spPr>
        <p:txBody>
          <a:bodyPr wrap="none">
            <a:spAutoFit/>
          </a:bodyPr>
          <a:lstStyle/>
          <a:p>
            <a:pPr algn="ctr"/>
            <a:r>
              <a:rPr lang="zh-CN" altLang="en-US" sz="2400"/>
              <a:t>无向图</a:t>
            </a:r>
            <a:r>
              <a:rPr lang="zh-CN" altLang="en-US" sz="2400"/>
              <a:t>连通性 </a:t>
            </a:r>
            <a:r>
              <a:rPr lang="zh-CN" altLang="en-US" sz="2400" smtClean="0"/>
              <a:t>之 </a:t>
            </a:r>
            <a:endParaRPr lang="en-US" altLang="zh-CN" sz="2400" smtClean="0"/>
          </a:p>
          <a:p>
            <a:r>
              <a:rPr lang="zh-CN" altLang="en-US" sz="2400" smtClean="0"/>
              <a:t>求无向连通图中的割边</a:t>
            </a:r>
            <a:endParaRPr lang="zh-CN" altLang="en-US" sz="2400"/>
          </a:p>
        </p:txBody>
      </p:sp>
      <p:sp>
        <p:nvSpPr>
          <p:cNvPr id="3" name="TextBox 2"/>
          <p:cNvSpPr txBox="1"/>
          <p:nvPr/>
        </p:nvSpPr>
        <p:spPr>
          <a:xfrm>
            <a:off x="842179" y="1844824"/>
            <a:ext cx="5976664" cy="1200329"/>
          </a:xfrm>
          <a:prstGeom prst="rect">
            <a:avLst/>
          </a:prstGeom>
          <a:noFill/>
        </p:spPr>
        <p:txBody>
          <a:bodyPr wrap="square" rtlCol="0">
            <a:spAutoFit/>
          </a:bodyPr>
          <a:lstStyle/>
          <a:p>
            <a:r>
              <a:rPr lang="zh-CN" altLang="en-US"/>
              <a:t>割</a:t>
            </a:r>
            <a:r>
              <a:rPr lang="zh-CN" altLang="en-US" smtClean="0"/>
              <a:t>边的求解方法和关节点的求解方法类似，</a:t>
            </a:r>
            <a:endParaRPr lang="en-US" altLang="zh-CN" smtClean="0"/>
          </a:p>
          <a:p>
            <a:r>
              <a:rPr lang="zh-CN" altLang="en-US"/>
              <a:t>判断</a:t>
            </a:r>
            <a:r>
              <a:rPr lang="zh-CN" altLang="en-US" smtClean="0"/>
              <a:t>方法是：</a:t>
            </a:r>
            <a:endParaRPr lang="en-US" altLang="zh-CN" smtClean="0"/>
          </a:p>
          <a:p>
            <a:r>
              <a:rPr lang="zh-CN" altLang="en-US" smtClean="0"/>
              <a:t>无向图</a:t>
            </a:r>
            <a:r>
              <a:rPr lang="zh-CN" altLang="en-US"/>
              <a:t>中的一条边</a:t>
            </a:r>
            <a:r>
              <a:rPr lang="en-US" altLang="zh-CN"/>
              <a:t>(u,v)</a:t>
            </a:r>
            <a:r>
              <a:rPr lang="zh-CN" altLang="en-US"/>
              <a:t>是桥，</a:t>
            </a:r>
          </a:p>
          <a:p>
            <a:r>
              <a:rPr lang="zh-CN" altLang="en-US"/>
              <a:t>当且仅当</a:t>
            </a:r>
            <a:r>
              <a:rPr lang="en-US" altLang="zh-CN"/>
              <a:t>(u,v)</a:t>
            </a:r>
            <a:r>
              <a:rPr lang="zh-CN" altLang="en-US"/>
              <a:t>为生成树中的边，且满足</a:t>
            </a:r>
            <a:r>
              <a:rPr lang="en-US" altLang="zh-CN"/>
              <a:t>dfn[u]&lt;low[v]</a:t>
            </a:r>
            <a:r>
              <a:rPr lang="zh-CN" altLang="en-US"/>
              <a:t>。</a:t>
            </a:r>
            <a:endParaRPr lang="zh-CN" altLang="en-US"/>
          </a:p>
        </p:txBody>
      </p:sp>
      <p:sp>
        <p:nvSpPr>
          <p:cNvPr id="4" name="TextBox 3"/>
          <p:cNvSpPr txBox="1"/>
          <p:nvPr/>
        </p:nvSpPr>
        <p:spPr>
          <a:xfrm>
            <a:off x="2627784" y="4437112"/>
            <a:ext cx="5544616" cy="584775"/>
          </a:xfrm>
          <a:prstGeom prst="rect">
            <a:avLst/>
          </a:prstGeom>
          <a:noFill/>
        </p:spPr>
        <p:txBody>
          <a:bodyPr wrap="square" rtlCol="0">
            <a:spAutoFit/>
          </a:bodyPr>
          <a:lstStyle/>
          <a:p>
            <a:r>
              <a:rPr lang="zh-CN" altLang="en-US" sz="3200" smtClean="0">
                <a:hlinkClick r:id="rId2"/>
              </a:rPr>
              <a:t>具体算法请猛戳这里</a:t>
            </a:r>
            <a:endParaRPr lang="zh-CN" altLang="en-US" sz="3200"/>
          </a:p>
        </p:txBody>
      </p:sp>
    </p:spTree>
    <p:extLst>
      <p:ext uri="{BB962C8B-B14F-4D97-AF65-F5344CB8AC3E}">
        <p14:creationId xmlns:p14="http://schemas.microsoft.com/office/powerpoint/2010/main" val="1338211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94281" y="404664"/>
            <a:ext cx="2509020" cy="830997"/>
          </a:xfrm>
          <a:prstGeom prst="rect">
            <a:avLst/>
          </a:prstGeom>
        </p:spPr>
        <p:txBody>
          <a:bodyPr wrap="none">
            <a:spAutoFit/>
          </a:bodyPr>
          <a:lstStyle/>
          <a:p>
            <a:pPr algn="ctr"/>
            <a:r>
              <a:rPr lang="zh-CN" altLang="en-US" sz="2400" smtClean="0"/>
              <a:t>有向图连通性 之 </a:t>
            </a:r>
            <a:endParaRPr lang="en-US" altLang="zh-CN" sz="2400" smtClean="0"/>
          </a:p>
          <a:p>
            <a:pPr algn="ctr"/>
            <a:r>
              <a:rPr lang="zh-CN" altLang="en-US" sz="2400" smtClean="0"/>
              <a:t>基本</a:t>
            </a:r>
            <a:r>
              <a:rPr lang="zh-CN" altLang="en-US" sz="2400"/>
              <a:t>概念</a:t>
            </a:r>
          </a:p>
        </p:txBody>
      </p:sp>
      <p:sp>
        <p:nvSpPr>
          <p:cNvPr id="4" name="矩形 3"/>
          <p:cNvSpPr/>
          <p:nvPr/>
        </p:nvSpPr>
        <p:spPr>
          <a:xfrm>
            <a:off x="827584" y="1895921"/>
            <a:ext cx="6534472" cy="3693319"/>
          </a:xfrm>
          <a:prstGeom prst="rect">
            <a:avLst/>
          </a:prstGeom>
        </p:spPr>
        <p:txBody>
          <a:bodyPr wrap="square">
            <a:spAutoFit/>
          </a:bodyPr>
          <a:lstStyle/>
          <a:p>
            <a:r>
              <a:rPr lang="zh-CN" altLang="en-US">
                <a:solidFill>
                  <a:srgbClr val="FF0000"/>
                </a:solidFill>
              </a:rPr>
              <a:t>强连通（</a:t>
            </a:r>
            <a:r>
              <a:rPr lang="en-US" altLang="zh-CN">
                <a:solidFill>
                  <a:srgbClr val="FF0000"/>
                </a:solidFill>
              </a:rPr>
              <a:t>strongly connected</a:t>
            </a:r>
            <a:r>
              <a:rPr lang="zh-CN" altLang="en-US">
                <a:solidFill>
                  <a:srgbClr val="FF0000"/>
                </a:solidFill>
              </a:rPr>
              <a:t>）</a:t>
            </a:r>
            <a:r>
              <a:rPr lang="zh-CN" altLang="en-US"/>
              <a:t>：若</a:t>
            </a:r>
            <a:r>
              <a:rPr lang="en-US" altLang="zh-CN"/>
              <a:t>G </a:t>
            </a:r>
            <a:r>
              <a:rPr lang="zh-CN" altLang="en-US"/>
              <a:t>是有向图</a:t>
            </a:r>
            <a:r>
              <a:rPr lang="zh-CN" altLang="en-US"/>
              <a:t>，</a:t>
            </a:r>
            <a:r>
              <a:rPr lang="zh-CN" altLang="en-US" smtClean="0"/>
              <a:t>如果</a:t>
            </a:r>
            <a:endParaRPr lang="en-US" altLang="zh-CN" smtClean="0"/>
          </a:p>
          <a:p>
            <a:r>
              <a:rPr lang="zh-CN" altLang="en-US" smtClean="0"/>
              <a:t>对</a:t>
            </a:r>
            <a:r>
              <a:rPr lang="zh-CN" altLang="en-US"/>
              <a:t>图</a:t>
            </a:r>
            <a:r>
              <a:rPr lang="en-US" altLang="zh-CN"/>
              <a:t>G </a:t>
            </a:r>
            <a:r>
              <a:rPr lang="zh-CN" altLang="en-US"/>
              <a:t>中任意两个顶点</a:t>
            </a:r>
            <a:r>
              <a:rPr lang="en-US" altLang="zh-CN"/>
              <a:t>u </a:t>
            </a:r>
            <a:r>
              <a:rPr lang="zh-CN" altLang="en-US"/>
              <a:t>和</a:t>
            </a:r>
            <a:r>
              <a:rPr lang="en-US" altLang="zh-CN"/>
              <a:t>v</a:t>
            </a:r>
            <a:r>
              <a:rPr lang="zh-CN" altLang="en-US"/>
              <a:t>，既</a:t>
            </a:r>
            <a:r>
              <a:rPr lang="zh-CN" altLang="en-US"/>
              <a:t>存在</a:t>
            </a:r>
            <a:r>
              <a:rPr lang="zh-CN" altLang="en-US" smtClean="0"/>
              <a:t>从</a:t>
            </a:r>
            <a:r>
              <a:rPr lang="en-US" altLang="zh-CN" smtClean="0"/>
              <a:t>u </a:t>
            </a:r>
            <a:r>
              <a:rPr lang="zh-CN" altLang="en-US"/>
              <a:t>到</a:t>
            </a:r>
            <a:r>
              <a:rPr lang="en-US" altLang="zh-CN"/>
              <a:t>v </a:t>
            </a:r>
            <a:r>
              <a:rPr lang="zh-CN" altLang="en-US"/>
              <a:t>的</a:t>
            </a:r>
            <a:r>
              <a:rPr lang="zh-CN" altLang="en-US"/>
              <a:t>路径</a:t>
            </a:r>
            <a:r>
              <a:rPr lang="zh-CN" altLang="en-US" smtClean="0"/>
              <a:t>，</a:t>
            </a:r>
            <a:endParaRPr lang="en-US" altLang="zh-CN" smtClean="0"/>
          </a:p>
          <a:p>
            <a:r>
              <a:rPr lang="zh-CN" altLang="en-US" smtClean="0"/>
              <a:t>也</a:t>
            </a:r>
            <a:r>
              <a:rPr lang="zh-CN" altLang="en-US"/>
              <a:t>存在从</a:t>
            </a:r>
            <a:r>
              <a:rPr lang="en-US" altLang="zh-CN"/>
              <a:t>v </a:t>
            </a:r>
            <a:r>
              <a:rPr lang="zh-CN" altLang="en-US"/>
              <a:t>到</a:t>
            </a:r>
            <a:r>
              <a:rPr lang="en-US" altLang="zh-CN"/>
              <a:t>u </a:t>
            </a:r>
            <a:r>
              <a:rPr lang="zh-CN" altLang="en-US"/>
              <a:t>的路径，则称该有向图为强连通有向图。对于非强连通图，其极</a:t>
            </a:r>
          </a:p>
          <a:p>
            <a:r>
              <a:rPr lang="zh-CN" altLang="en-US"/>
              <a:t>大强连通子图称为其强连通</a:t>
            </a:r>
            <a:r>
              <a:rPr lang="zh-CN" altLang="en-US"/>
              <a:t>分量</a:t>
            </a:r>
            <a:r>
              <a:rPr lang="zh-CN" altLang="en-US" smtClean="0"/>
              <a:t>。</a:t>
            </a:r>
            <a:endParaRPr lang="en-US" altLang="zh-CN" smtClean="0"/>
          </a:p>
          <a:p>
            <a:endParaRPr lang="zh-CN" altLang="en-US"/>
          </a:p>
          <a:p>
            <a:r>
              <a:rPr lang="zh-CN" altLang="en-US">
                <a:solidFill>
                  <a:srgbClr val="FF0000"/>
                </a:solidFill>
              </a:rPr>
              <a:t>单连通（</a:t>
            </a:r>
            <a:r>
              <a:rPr lang="en-US" altLang="zh-CN">
                <a:solidFill>
                  <a:srgbClr val="FF0000"/>
                </a:solidFill>
              </a:rPr>
              <a:t>simply connected</a:t>
            </a:r>
            <a:r>
              <a:rPr lang="zh-CN" altLang="en-US">
                <a:solidFill>
                  <a:srgbClr val="FF0000"/>
                </a:solidFill>
              </a:rPr>
              <a:t>）</a:t>
            </a:r>
            <a:r>
              <a:rPr lang="zh-CN" altLang="en-US"/>
              <a:t>：若</a:t>
            </a:r>
            <a:r>
              <a:rPr lang="en-US" altLang="zh-CN"/>
              <a:t>G </a:t>
            </a:r>
            <a:r>
              <a:rPr lang="zh-CN" altLang="en-US"/>
              <a:t>是有向图，如果对图</a:t>
            </a:r>
            <a:r>
              <a:rPr lang="en-US" altLang="zh-CN"/>
              <a:t>G </a:t>
            </a:r>
            <a:r>
              <a:rPr lang="zh-CN" altLang="en-US"/>
              <a:t>中任意两个顶点</a:t>
            </a:r>
            <a:r>
              <a:rPr lang="en-US" altLang="zh-CN"/>
              <a:t>u </a:t>
            </a:r>
            <a:r>
              <a:rPr lang="zh-CN" altLang="en-US"/>
              <a:t>和</a:t>
            </a:r>
            <a:r>
              <a:rPr lang="en-US" altLang="zh-CN"/>
              <a:t>v</a:t>
            </a:r>
            <a:r>
              <a:rPr lang="zh-CN" altLang="en-US"/>
              <a:t>，存在</a:t>
            </a:r>
            <a:r>
              <a:rPr lang="zh-CN" altLang="en-US"/>
              <a:t>从</a:t>
            </a:r>
            <a:r>
              <a:rPr lang="en-US" altLang="zh-CN" smtClean="0"/>
              <a:t>u</a:t>
            </a:r>
            <a:r>
              <a:rPr lang="zh-CN" altLang="en-US" smtClean="0"/>
              <a:t>到</a:t>
            </a:r>
            <a:r>
              <a:rPr lang="en-US" altLang="zh-CN"/>
              <a:t>v </a:t>
            </a:r>
            <a:r>
              <a:rPr lang="zh-CN" altLang="en-US"/>
              <a:t>的路径或从</a:t>
            </a:r>
            <a:r>
              <a:rPr lang="en-US" altLang="zh-CN"/>
              <a:t>v </a:t>
            </a:r>
            <a:r>
              <a:rPr lang="zh-CN" altLang="en-US"/>
              <a:t>到</a:t>
            </a:r>
            <a:r>
              <a:rPr lang="en-US" altLang="zh-CN"/>
              <a:t>u </a:t>
            </a:r>
            <a:r>
              <a:rPr lang="zh-CN" altLang="en-US"/>
              <a:t>的路径，则称该有向图为单连通</a:t>
            </a:r>
            <a:r>
              <a:rPr lang="zh-CN" altLang="en-US"/>
              <a:t>有向图</a:t>
            </a:r>
            <a:r>
              <a:rPr lang="zh-CN" altLang="en-US" smtClean="0"/>
              <a:t>。</a:t>
            </a:r>
            <a:endParaRPr lang="en-US" altLang="zh-CN" smtClean="0"/>
          </a:p>
          <a:p>
            <a:endParaRPr lang="zh-CN" altLang="en-US"/>
          </a:p>
          <a:p>
            <a:r>
              <a:rPr lang="zh-CN" altLang="en-US">
                <a:solidFill>
                  <a:srgbClr val="FF0000"/>
                </a:solidFill>
              </a:rPr>
              <a:t>弱连通（</a:t>
            </a:r>
            <a:r>
              <a:rPr lang="en-US" altLang="zh-CN">
                <a:solidFill>
                  <a:srgbClr val="FF0000"/>
                </a:solidFill>
              </a:rPr>
              <a:t>weak connected</a:t>
            </a:r>
            <a:r>
              <a:rPr lang="zh-CN" altLang="en-US">
                <a:solidFill>
                  <a:srgbClr val="FF0000"/>
                </a:solidFill>
              </a:rPr>
              <a:t>）</a:t>
            </a:r>
            <a:r>
              <a:rPr lang="zh-CN" altLang="en-US"/>
              <a:t>：若</a:t>
            </a:r>
            <a:r>
              <a:rPr lang="en-US" altLang="zh-CN"/>
              <a:t>G </a:t>
            </a:r>
            <a:r>
              <a:rPr lang="zh-CN" altLang="en-US"/>
              <a:t>是有向图，如果忽略图</a:t>
            </a:r>
            <a:r>
              <a:rPr lang="en-US" altLang="zh-CN"/>
              <a:t>G </a:t>
            </a:r>
            <a:r>
              <a:rPr lang="zh-CN" altLang="en-US"/>
              <a:t>中每条有向边的方向，得到</a:t>
            </a:r>
            <a:r>
              <a:rPr lang="zh-CN" altLang="en-US"/>
              <a:t>的</a:t>
            </a:r>
            <a:r>
              <a:rPr lang="zh-CN" altLang="en-US" smtClean="0"/>
              <a:t>无向图（即有向图的基图）连通，则称该有向图为弱连通有向图。</a:t>
            </a:r>
            <a:endParaRPr lang="zh-CN" altLang="en-US"/>
          </a:p>
        </p:txBody>
      </p:sp>
    </p:spTree>
    <p:extLst>
      <p:ext uri="{BB962C8B-B14F-4D97-AF65-F5344CB8AC3E}">
        <p14:creationId xmlns:p14="http://schemas.microsoft.com/office/powerpoint/2010/main" val="1091295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5352" y="404664"/>
            <a:ext cx="2646879" cy="830997"/>
          </a:xfrm>
          <a:prstGeom prst="rect">
            <a:avLst/>
          </a:prstGeom>
        </p:spPr>
        <p:txBody>
          <a:bodyPr wrap="none">
            <a:spAutoFit/>
          </a:bodyPr>
          <a:lstStyle/>
          <a:p>
            <a:pPr algn="ctr"/>
            <a:r>
              <a:rPr lang="zh-CN" altLang="en-US" sz="2400" smtClean="0"/>
              <a:t>有向图连通性 之 </a:t>
            </a:r>
            <a:endParaRPr lang="en-US" altLang="zh-CN" sz="2400" smtClean="0"/>
          </a:p>
          <a:p>
            <a:pPr algn="ctr"/>
            <a:r>
              <a:rPr lang="zh-CN" altLang="en-US" sz="2400" smtClean="0"/>
              <a:t>强连通分量的求解</a:t>
            </a:r>
            <a:endParaRPr lang="zh-CN" altLang="en-US" sz="2400"/>
          </a:p>
        </p:txBody>
      </p:sp>
      <p:sp>
        <p:nvSpPr>
          <p:cNvPr id="3" name="矩形 2"/>
          <p:cNvSpPr/>
          <p:nvPr/>
        </p:nvSpPr>
        <p:spPr>
          <a:xfrm>
            <a:off x="827584" y="1628800"/>
            <a:ext cx="5742384" cy="1754326"/>
          </a:xfrm>
          <a:prstGeom prst="rect">
            <a:avLst/>
          </a:prstGeom>
        </p:spPr>
        <p:txBody>
          <a:bodyPr wrap="square">
            <a:spAutoFit/>
          </a:bodyPr>
          <a:lstStyle/>
          <a:p>
            <a:r>
              <a:rPr lang="en-US" altLang="zh-CN"/>
              <a:t>Tarjan </a:t>
            </a:r>
            <a:r>
              <a:rPr lang="zh-CN" altLang="en-US" smtClean="0"/>
              <a:t>强连通算法基于</a:t>
            </a:r>
            <a:r>
              <a:rPr lang="en-US" altLang="zh-CN"/>
              <a:t>DFS </a:t>
            </a:r>
            <a:r>
              <a:rPr lang="zh-CN" altLang="en-US"/>
              <a:t>算法，每个强连通</a:t>
            </a:r>
            <a:r>
              <a:rPr lang="zh-CN" altLang="en-US"/>
              <a:t>分量</a:t>
            </a:r>
            <a:r>
              <a:rPr lang="zh-CN" altLang="en-US" smtClean="0"/>
              <a:t>为</a:t>
            </a:r>
            <a:endParaRPr lang="en-US" altLang="zh-CN" smtClean="0"/>
          </a:p>
          <a:p>
            <a:r>
              <a:rPr lang="zh-CN" altLang="en-US" smtClean="0"/>
              <a:t>搜索树</a:t>
            </a:r>
            <a:r>
              <a:rPr lang="zh-CN" altLang="en-US"/>
              <a:t>中的一棵子树。搜索时，把</a:t>
            </a:r>
            <a:r>
              <a:rPr lang="zh-CN" altLang="en-US"/>
              <a:t>当前</a:t>
            </a:r>
            <a:r>
              <a:rPr lang="zh-CN" altLang="en-US" smtClean="0"/>
              <a:t>搜索树</a:t>
            </a:r>
            <a:r>
              <a:rPr lang="zh-CN" altLang="en-US"/>
              <a:t>中</a:t>
            </a:r>
            <a:r>
              <a:rPr lang="zh-CN" altLang="en-US"/>
              <a:t>未</a:t>
            </a:r>
            <a:r>
              <a:rPr lang="zh-CN" altLang="en-US" smtClean="0"/>
              <a:t>处</a:t>
            </a:r>
            <a:endParaRPr lang="en-US" altLang="zh-CN" smtClean="0"/>
          </a:p>
          <a:p>
            <a:r>
              <a:rPr lang="zh-CN" altLang="en-US" smtClean="0"/>
              <a:t>理</a:t>
            </a:r>
            <a:r>
              <a:rPr lang="zh-CN" altLang="en-US"/>
              <a:t>的节点加入一个栈，回溯时可以判断栈顶到栈中的节点是否为一个强连通分量</a:t>
            </a:r>
            <a:r>
              <a:rPr lang="zh-CN" altLang="en-US"/>
              <a:t>。</a:t>
            </a:r>
            <a:r>
              <a:rPr lang="zh-CN" altLang="en-US" smtClean="0"/>
              <a:t>当</a:t>
            </a:r>
            <a:r>
              <a:rPr lang="en-US" altLang="zh-CN" smtClean="0"/>
              <a:t>dfn(u)==low(u</a:t>
            </a:r>
            <a:r>
              <a:rPr lang="en-US" altLang="zh-CN"/>
              <a:t>)</a:t>
            </a:r>
            <a:r>
              <a:rPr lang="zh-CN" altLang="en-US"/>
              <a:t>时，以</a:t>
            </a:r>
            <a:r>
              <a:rPr lang="en-US" altLang="zh-CN"/>
              <a:t>u </a:t>
            </a:r>
            <a:r>
              <a:rPr lang="zh-CN" altLang="en-US"/>
              <a:t>为根的搜索子树上所有节点是一个</a:t>
            </a:r>
            <a:r>
              <a:rPr lang="zh-CN" altLang="en-US"/>
              <a:t>强连通</a:t>
            </a:r>
            <a:r>
              <a:rPr lang="zh-CN" altLang="en-US" smtClean="0"/>
              <a:t>分量。时间复杂度为</a:t>
            </a:r>
            <a:r>
              <a:rPr lang="en-US" altLang="zh-CN" smtClean="0"/>
              <a:t>O(n+m)</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885098"/>
            <a:ext cx="2718787" cy="213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1032" y="3482639"/>
            <a:ext cx="4608512" cy="369332"/>
          </a:xfrm>
          <a:prstGeom prst="rect">
            <a:avLst/>
          </a:prstGeom>
          <a:noFill/>
        </p:spPr>
        <p:txBody>
          <a:bodyPr wrap="square" rtlCol="0">
            <a:spAutoFit/>
          </a:bodyPr>
          <a:lstStyle/>
          <a:p>
            <a:r>
              <a:rPr lang="zh-CN" altLang="en-US"/>
              <a:t>现</a:t>
            </a:r>
            <a:r>
              <a:rPr lang="zh-CN" altLang="en-US" smtClean="0"/>
              <a:t>以下图为例演示强连通分量的求解过程</a:t>
            </a:r>
            <a:endParaRPr lang="zh-CN" altLang="en-US"/>
          </a:p>
        </p:txBody>
      </p:sp>
      <p:cxnSp>
        <p:nvCxnSpPr>
          <p:cNvPr id="6" name="直接箭头连接符 5"/>
          <p:cNvCxnSpPr/>
          <p:nvPr/>
        </p:nvCxnSpPr>
        <p:spPr bwMode="auto">
          <a:xfrm>
            <a:off x="3698776" y="4953193"/>
            <a:ext cx="2241376" cy="0"/>
          </a:xfrm>
          <a:prstGeom prst="straightConnector1">
            <a:avLst/>
          </a:prstGeom>
          <a:solidFill>
            <a:schemeClr val="accent1"/>
          </a:solidFill>
          <a:ln w="38100" cap="flat" cmpd="sng" algn="ctr">
            <a:solidFill>
              <a:schemeClr val="tx1"/>
            </a:solidFill>
            <a:prstDash val="solid"/>
            <a:round/>
            <a:headEnd type="oval"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3923928" y="4149080"/>
            <a:ext cx="1728192" cy="646331"/>
          </a:xfrm>
          <a:prstGeom prst="rect">
            <a:avLst/>
          </a:prstGeom>
          <a:noFill/>
        </p:spPr>
        <p:txBody>
          <a:bodyPr wrap="square" rtlCol="0">
            <a:spAutoFit/>
          </a:bodyPr>
          <a:lstStyle/>
          <a:p>
            <a:r>
              <a:rPr lang="zh-CN" altLang="en-US" smtClean="0"/>
              <a:t>现将其变成深度优先搜索树</a:t>
            </a: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3753043"/>
            <a:ext cx="32194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23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548680"/>
            <a:ext cx="4968552" cy="646331"/>
          </a:xfrm>
          <a:prstGeom prst="rect">
            <a:avLst/>
          </a:prstGeom>
          <a:noFill/>
        </p:spPr>
        <p:txBody>
          <a:bodyPr wrap="square" rtlCol="0">
            <a:spAutoFit/>
          </a:bodyPr>
          <a:lstStyle/>
          <a:p>
            <a:r>
              <a:rPr lang="zh-CN" altLang="en-US" sz="3600" smtClean="0"/>
              <a:t>生成树</a:t>
            </a:r>
            <a:r>
              <a:rPr lang="en-US" altLang="zh-CN" sz="3600"/>
              <a:t> </a:t>
            </a:r>
            <a:r>
              <a:rPr lang="zh-CN" altLang="en-US" sz="3600" smtClean="0"/>
              <a:t>之 最小生成树</a:t>
            </a:r>
            <a:endParaRPr lang="zh-CN" altLang="en-US" sz="3600"/>
          </a:p>
        </p:txBody>
      </p:sp>
      <p:sp>
        <p:nvSpPr>
          <p:cNvPr id="4" name="TextBox 3"/>
          <p:cNvSpPr txBox="1"/>
          <p:nvPr/>
        </p:nvSpPr>
        <p:spPr>
          <a:xfrm>
            <a:off x="1043608" y="2132856"/>
            <a:ext cx="7848872" cy="3293209"/>
          </a:xfrm>
          <a:prstGeom prst="rect">
            <a:avLst/>
          </a:prstGeom>
          <a:noFill/>
        </p:spPr>
        <p:txBody>
          <a:bodyPr wrap="square" rtlCol="0">
            <a:spAutoFit/>
          </a:bodyPr>
          <a:lstStyle/>
          <a:p>
            <a:r>
              <a:rPr lang="zh-CN" altLang="en-US" sz="3200"/>
              <a:t>何</a:t>
            </a:r>
            <a:r>
              <a:rPr lang="zh-CN" altLang="en-US" sz="3200" smtClean="0"/>
              <a:t>为最小生成树？</a:t>
            </a:r>
            <a:endParaRPr lang="en-US" altLang="zh-CN" sz="3200" smtClean="0"/>
          </a:p>
          <a:p>
            <a:endParaRPr lang="en-US" altLang="zh-CN" sz="3200"/>
          </a:p>
          <a:p>
            <a:r>
              <a:rPr lang="zh-CN" altLang="en-US" sz="2800" smtClean="0"/>
              <a:t>一个有</a:t>
            </a:r>
            <a:r>
              <a:rPr lang="en-US" altLang="zh-CN" sz="2800" smtClean="0"/>
              <a:t>n</a:t>
            </a:r>
            <a:r>
              <a:rPr lang="zh-CN" altLang="en-US" sz="2800"/>
              <a:t>个</a:t>
            </a:r>
            <a:r>
              <a:rPr lang="zh-CN" altLang="en-US" sz="2800" smtClean="0"/>
              <a:t>结点的无向连通图，选取其中</a:t>
            </a:r>
            <a:r>
              <a:rPr lang="en-US" altLang="zh-CN" sz="2800" smtClean="0"/>
              <a:t>n-1</a:t>
            </a:r>
            <a:r>
              <a:rPr lang="zh-CN" altLang="en-US" sz="2800" smtClean="0"/>
              <a:t>条边，</a:t>
            </a:r>
            <a:endParaRPr lang="en-US" altLang="zh-CN" sz="2800" smtClean="0"/>
          </a:p>
          <a:p>
            <a:r>
              <a:rPr lang="zh-CN" altLang="en-US" sz="2800" smtClean="0"/>
              <a:t>使得剩下这些边构成的子图仍然能够连通整个图，并且这些边的权值和最小，这样的子图一定是一棵树，称为最小生成树</a:t>
            </a:r>
            <a:endParaRPr lang="en-US" altLang="zh-CN" sz="2800" smtClean="0"/>
          </a:p>
          <a:p>
            <a:endParaRPr lang="zh-CN" altLang="en-US" sz="3200"/>
          </a:p>
        </p:txBody>
      </p:sp>
    </p:spTree>
    <p:extLst>
      <p:ext uri="{BB962C8B-B14F-4D97-AF65-F5344CB8AC3E}">
        <p14:creationId xmlns:p14="http://schemas.microsoft.com/office/powerpoint/2010/main" val="2542180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32194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225352" y="404664"/>
            <a:ext cx="2646879" cy="830997"/>
          </a:xfrm>
          <a:prstGeom prst="rect">
            <a:avLst/>
          </a:prstGeom>
        </p:spPr>
        <p:txBody>
          <a:bodyPr wrap="none">
            <a:spAutoFit/>
          </a:bodyPr>
          <a:lstStyle/>
          <a:p>
            <a:pPr algn="ctr"/>
            <a:r>
              <a:rPr lang="zh-CN" altLang="en-US" sz="2400" smtClean="0"/>
              <a:t>有向图连通性 之 </a:t>
            </a:r>
            <a:endParaRPr lang="en-US" altLang="zh-CN" sz="2400" smtClean="0"/>
          </a:p>
          <a:p>
            <a:pPr algn="ctr"/>
            <a:r>
              <a:rPr lang="zh-CN" altLang="en-US" sz="2400" smtClean="0"/>
              <a:t>强连通分量的求解</a:t>
            </a:r>
            <a:endParaRPr lang="zh-CN" altLang="en-US" sz="2400"/>
          </a:p>
        </p:txBody>
      </p:sp>
      <p:sp>
        <p:nvSpPr>
          <p:cNvPr id="2" name="TextBox 1"/>
          <p:cNvSpPr txBox="1"/>
          <p:nvPr/>
        </p:nvSpPr>
        <p:spPr>
          <a:xfrm>
            <a:off x="3975026" y="2519968"/>
            <a:ext cx="4773438" cy="923330"/>
          </a:xfrm>
          <a:prstGeom prst="rect">
            <a:avLst/>
          </a:prstGeom>
          <a:noFill/>
        </p:spPr>
        <p:txBody>
          <a:bodyPr wrap="square" rtlCol="0">
            <a:spAutoFit/>
          </a:bodyPr>
          <a:lstStyle/>
          <a:p>
            <a:r>
              <a:rPr lang="zh-CN" altLang="en-US" smtClean="0"/>
              <a:t>这里除了生成树的边，回边，还多了一种边：</a:t>
            </a:r>
            <a:r>
              <a:rPr lang="zh-CN" altLang="en-US" smtClean="0">
                <a:solidFill>
                  <a:srgbClr val="FF0000"/>
                </a:solidFill>
              </a:rPr>
              <a:t>交叉边</a:t>
            </a:r>
            <a:r>
              <a:rPr lang="zh-CN" altLang="en-US" smtClean="0"/>
              <a:t>。它是指向另一棵子树的边，且不能通过这条边回到祖先结点</a:t>
            </a:r>
            <a:endParaRPr lang="zh-CN" altLang="en-US"/>
          </a:p>
        </p:txBody>
      </p:sp>
      <p:sp>
        <p:nvSpPr>
          <p:cNvPr id="4" name="TextBox 3"/>
          <p:cNvSpPr txBox="1"/>
          <p:nvPr/>
        </p:nvSpPr>
        <p:spPr>
          <a:xfrm>
            <a:off x="899592" y="3910549"/>
            <a:ext cx="2649199" cy="369332"/>
          </a:xfrm>
          <a:prstGeom prst="rect">
            <a:avLst/>
          </a:prstGeom>
          <a:noFill/>
        </p:spPr>
        <p:txBody>
          <a:bodyPr wrap="square" rtlCol="0">
            <a:spAutoFit/>
          </a:bodyPr>
          <a:lstStyle/>
          <a:p>
            <a:r>
              <a:rPr lang="zh-CN" altLang="en-US" smtClean="0"/>
              <a:t>这三种边的判定方法：</a:t>
            </a:r>
            <a:endParaRPr lang="en-US" altLang="zh-CN"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88" y="4279881"/>
            <a:ext cx="705297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42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wipe(up)">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43334"/>
            <a:ext cx="38671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21" y="422134"/>
            <a:ext cx="36576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428653"/>
            <a:ext cx="73152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2195736" y="2996952"/>
            <a:ext cx="288032" cy="351507"/>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矩形 2"/>
          <p:cNvSpPr/>
          <p:nvPr/>
        </p:nvSpPr>
        <p:spPr bwMode="auto">
          <a:xfrm>
            <a:off x="5868144" y="2996952"/>
            <a:ext cx="360040" cy="396982"/>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矩形 3"/>
          <p:cNvSpPr/>
          <p:nvPr/>
        </p:nvSpPr>
        <p:spPr bwMode="auto">
          <a:xfrm>
            <a:off x="2123728" y="6021288"/>
            <a:ext cx="360040" cy="360040"/>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4849821" y="6021288"/>
            <a:ext cx="370251" cy="360040"/>
          </a:xfrm>
          <a:prstGeom prst="rect">
            <a:avLst/>
          </a:prstGeom>
          <a:solidFill>
            <a:schemeClr val="bg1"/>
          </a:solidFill>
          <a:ln w="38100" cap="flat" cmpd="sng" algn="ctr">
            <a:noFill/>
            <a:prstDash val="solid"/>
            <a:round/>
            <a:headEnd type="oval" w="med" len="med"/>
            <a:tailEnd type="oval"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101213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5352" y="404664"/>
            <a:ext cx="2646879" cy="830997"/>
          </a:xfrm>
          <a:prstGeom prst="rect">
            <a:avLst/>
          </a:prstGeom>
        </p:spPr>
        <p:txBody>
          <a:bodyPr wrap="none">
            <a:spAutoFit/>
          </a:bodyPr>
          <a:lstStyle/>
          <a:p>
            <a:pPr algn="ctr"/>
            <a:r>
              <a:rPr lang="zh-CN" altLang="en-US" sz="2400" smtClean="0"/>
              <a:t>有向图连通性 之 </a:t>
            </a:r>
            <a:endParaRPr lang="en-US" altLang="zh-CN" sz="2400" smtClean="0"/>
          </a:p>
          <a:p>
            <a:pPr algn="ctr"/>
            <a:r>
              <a:rPr lang="zh-CN" altLang="en-US" sz="2400" smtClean="0"/>
              <a:t>强连通分量的求解</a:t>
            </a:r>
            <a:endParaRPr lang="zh-CN" altLang="en-US" sz="2400"/>
          </a:p>
        </p:txBody>
      </p:sp>
      <p:sp>
        <p:nvSpPr>
          <p:cNvPr id="3" name="TextBox 2"/>
          <p:cNvSpPr txBox="1"/>
          <p:nvPr/>
        </p:nvSpPr>
        <p:spPr>
          <a:xfrm>
            <a:off x="2987824" y="3527430"/>
            <a:ext cx="5472608" cy="523220"/>
          </a:xfrm>
          <a:prstGeom prst="rect">
            <a:avLst/>
          </a:prstGeom>
          <a:noFill/>
        </p:spPr>
        <p:txBody>
          <a:bodyPr wrap="square" rtlCol="0">
            <a:spAutoFit/>
          </a:bodyPr>
          <a:lstStyle/>
          <a:p>
            <a:r>
              <a:rPr lang="zh-CN" altLang="en-US" sz="2800" smtClean="0">
                <a:hlinkClick r:id="rId2"/>
              </a:rPr>
              <a:t>具体算法请猛戳</a:t>
            </a:r>
            <a:r>
              <a:rPr lang="zh-CN" altLang="en-US" sz="2800">
                <a:hlinkClick r:id="rId2"/>
              </a:rPr>
              <a:t>这里</a:t>
            </a:r>
            <a:endParaRPr lang="zh-CN" altLang="en-US" sz="2800"/>
          </a:p>
        </p:txBody>
      </p:sp>
    </p:spTree>
    <p:extLst>
      <p:ext uri="{BB962C8B-B14F-4D97-AF65-F5344CB8AC3E}">
        <p14:creationId xmlns:p14="http://schemas.microsoft.com/office/powerpoint/2010/main" val="2071551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620688"/>
            <a:ext cx="2592288" cy="584775"/>
          </a:xfrm>
          <a:prstGeom prst="rect">
            <a:avLst/>
          </a:prstGeom>
          <a:noFill/>
        </p:spPr>
        <p:txBody>
          <a:bodyPr wrap="square" rtlCol="0">
            <a:spAutoFit/>
          </a:bodyPr>
          <a:lstStyle/>
          <a:p>
            <a:r>
              <a:rPr lang="zh-CN" altLang="en-US" sz="3200"/>
              <a:t>玩转连通性</a:t>
            </a:r>
          </a:p>
        </p:txBody>
      </p:sp>
      <p:sp>
        <p:nvSpPr>
          <p:cNvPr id="3" name="TextBox 2"/>
          <p:cNvSpPr txBox="1"/>
          <p:nvPr/>
        </p:nvSpPr>
        <p:spPr>
          <a:xfrm>
            <a:off x="1187624" y="2420888"/>
            <a:ext cx="7560840" cy="2923877"/>
          </a:xfrm>
          <a:prstGeom prst="rect">
            <a:avLst/>
          </a:prstGeom>
          <a:noFill/>
        </p:spPr>
        <p:txBody>
          <a:bodyPr wrap="square" rtlCol="0">
            <a:spAutoFit/>
          </a:bodyPr>
          <a:lstStyle/>
          <a:p>
            <a:r>
              <a:rPr lang="zh-CN" altLang="en-US" sz="2800" smtClean="0"/>
              <a:t>连通性的拓展知识：</a:t>
            </a:r>
            <a:endParaRPr lang="en-US" altLang="zh-CN" sz="2800" smtClean="0"/>
          </a:p>
          <a:p>
            <a:endParaRPr lang="en-US" altLang="zh-CN" sz="2800" smtClean="0"/>
          </a:p>
          <a:p>
            <a:pPr lvl="1"/>
            <a:r>
              <a:rPr lang="en-US" altLang="zh-CN" sz="2000" smtClean="0"/>
              <a:t>1.</a:t>
            </a:r>
            <a:r>
              <a:rPr lang="zh-CN" altLang="en-US" sz="2000" smtClean="0"/>
              <a:t>连通分量的缩点</a:t>
            </a:r>
            <a:endParaRPr lang="en-US" altLang="zh-CN" sz="2000" smtClean="0"/>
          </a:p>
          <a:p>
            <a:pPr lvl="1"/>
            <a:r>
              <a:rPr lang="en-US" altLang="zh-CN" sz="2000"/>
              <a:t>	</a:t>
            </a:r>
            <a:r>
              <a:rPr lang="zh-CN" altLang="en-US" sz="2000" smtClean="0"/>
              <a:t>设置一个数组</a:t>
            </a:r>
            <a:r>
              <a:rPr lang="en-US" altLang="zh-CN" sz="2000" smtClean="0"/>
              <a:t>belong[],belong[i]</a:t>
            </a:r>
            <a:r>
              <a:rPr lang="zh-CN" altLang="en-US" sz="2000" smtClean="0"/>
              <a:t>表示</a:t>
            </a:r>
            <a:r>
              <a:rPr lang="en-US" altLang="zh-CN" sz="2000" smtClean="0"/>
              <a:t>i</a:t>
            </a:r>
            <a:r>
              <a:rPr lang="zh-CN" altLang="en-US" sz="2000" smtClean="0"/>
              <a:t>属于编号为</a:t>
            </a:r>
            <a:r>
              <a:rPr lang="en-US" altLang="zh-CN" sz="2000" smtClean="0"/>
              <a:t>belong[i]	</a:t>
            </a:r>
            <a:r>
              <a:rPr lang="zh-CN" altLang="en-US" sz="2000" smtClean="0"/>
              <a:t>的连通分量。</a:t>
            </a:r>
            <a:endParaRPr lang="en-US" altLang="zh-CN" sz="2000" smtClean="0"/>
          </a:p>
          <a:p>
            <a:pPr lvl="1"/>
            <a:r>
              <a:rPr lang="en-US" altLang="zh-CN" sz="2000" smtClean="0"/>
              <a:t>2.</a:t>
            </a:r>
            <a:r>
              <a:rPr lang="zh-CN" altLang="en-US" sz="2000"/>
              <a:t>重</a:t>
            </a:r>
            <a:r>
              <a:rPr lang="zh-CN" altLang="en-US" sz="2000" smtClean="0"/>
              <a:t>连通分量，边双联通分量</a:t>
            </a:r>
            <a:endParaRPr lang="en-US" altLang="zh-CN" sz="2000" smtClean="0"/>
          </a:p>
          <a:p>
            <a:pPr lvl="1"/>
            <a:r>
              <a:rPr lang="en-US" altLang="zh-CN" sz="2000" smtClean="0"/>
              <a:t>3.</a:t>
            </a:r>
            <a:r>
              <a:rPr lang="zh-CN" altLang="en-US" sz="2000" smtClean="0"/>
              <a:t>点连通度，边连通度的求解</a:t>
            </a:r>
            <a:r>
              <a:rPr lang="en-US" altLang="zh-CN" sz="2000" smtClean="0"/>
              <a:t>(</a:t>
            </a:r>
            <a:r>
              <a:rPr lang="zh-CN" altLang="en-US" sz="2000" smtClean="0"/>
              <a:t>涉及到网络流</a:t>
            </a:r>
            <a:r>
              <a:rPr lang="en-US" altLang="zh-CN" sz="2000" smtClean="0"/>
              <a:t>)</a:t>
            </a:r>
          </a:p>
          <a:p>
            <a:endParaRPr lang="zh-CN" altLang="en-US" sz="2800"/>
          </a:p>
        </p:txBody>
      </p:sp>
    </p:spTree>
    <p:extLst>
      <p:ext uri="{BB962C8B-B14F-4D97-AF65-F5344CB8AC3E}">
        <p14:creationId xmlns:p14="http://schemas.microsoft.com/office/powerpoint/2010/main" val="2368601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548680"/>
            <a:ext cx="4968552" cy="646331"/>
          </a:xfrm>
          <a:prstGeom prst="rect">
            <a:avLst/>
          </a:prstGeom>
          <a:noFill/>
        </p:spPr>
        <p:txBody>
          <a:bodyPr wrap="square" rtlCol="0">
            <a:spAutoFit/>
          </a:bodyPr>
          <a:lstStyle/>
          <a:p>
            <a:r>
              <a:rPr lang="zh-CN" altLang="en-US" sz="3600" smtClean="0"/>
              <a:t>生成树</a:t>
            </a:r>
            <a:r>
              <a:rPr lang="en-US" altLang="zh-CN" sz="3600"/>
              <a:t> </a:t>
            </a:r>
            <a:r>
              <a:rPr lang="zh-CN" altLang="en-US" sz="3600" smtClean="0"/>
              <a:t>之 最小生成树</a:t>
            </a:r>
            <a:endParaRPr lang="zh-CN" altLang="en-US" sz="3600"/>
          </a:p>
        </p:txBody>
      </p:sp>
      <p:sp>
        <p:nvSpPr>
          <p:cNvPr id="3" name="TextBox 2"/>
          <p:cNvSpPr txBox="1"/>
          <p:nvPr/>
        </p:nvSpPr>
        <p:spPr>
          <a:xfrm>
            <a:off x="1547664" y="2591033"/>
            <a:ext cx="4896544" cy="2062103"/>
          </a:xfrm>
          <a:prstGeom prst="rect">
            <a:avLst/>
          </a:prstGeom>
          <a:noFill/>
        </p:spPr>
        <p:txBody>
          <a:bodyPr wrap="square" rtlCol="0">
            <a:spAutoFit/>
          </a:bodyPr>
          <a:lstStyle/>
          <a:p>
            <a:r>
              <a:rPr lang="zh-CN" altLang="en-US" sz="3200" smtClean="0"/>
              <a:t>最小生成树的算法：</a:t>
            </a:r>
            <a:endParaRPr lang="en-US" altLang="zh-CN" sz="3200" smtClean="0"/>
          </a:p>
          <a:p>
            <a:endParaRPr lang="en-US" altLang="zh-CN" sz="3200" smtClean="0"/>
          </a:p>
          <a:p>
            <a:r>
              <a:rPr lang="en-US" altLang="zh-CN" sz="3200" smtClean="0"/>
              <a:t>1.Prim</a:t>
            </a:r>
            <a:r>
              <a:rPr lang="zh-CN" altLang="en-US" sz="3200" smtClean="0"/>
              <a:t>算法</a:t>
            </a:r>
            <a:r>
              <a:rPr lang="en-US" altLang="zh-CN" sz="3200" smtClean="0"/>
              <a:t>(O(n^2))</a:t>
            </a:r>
            <a:endParaRPr lang="en-US" altLang="zh-CN" sz="3200" smtClean="0"/>
          </a:p>
          <a:p>
            <a:r>
              <a:rPr lang="en-US" altLang="zh-CN" sz="3200" smtClean="0"/>
              <a:t>2.Kruscal</a:t>
            </a:r>
            <a:r>
              <a:rPr lang="zh-CN" altLang="en-US" sz="3200" smtClean="0"/>
              <a:t>算法</a:t>
            </a:r>
            <a:r>
              <a:rPr lang="en-US" altLang="zh-CN" sz="3200" smtClean="0"/>
              <a:t>(O(elog(e)))</a:t>
            </a:r>
            <a:endParaRPr lang="zh-CN" altLang="en-US" sz="3200"/>
          </a:p>
        </p:txBody>
      </p:sp>
    </p:spTree>
    <p:extLst>
      <p:ext uri="{BB962C8B-B14F-4D97-AF65-F5344CB8AC3E}">
        <p14:creationId xmlns:p14="http://schemas.microsoft.com/office/powerpoint/2010/main" val="2504829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548680"/>
            <a:ext cx="5400600" cy="646331"/>
          </a:xfrm>
          <a:prstGeom prst="rect">
            <a:avLst/>
          </a:prstGeom>
          <a:noFill/>
        </p:spPr>
        <p:txBody>
          <a:bodyPr wrap="square" rtlCol="0">
            <a:spAutoFit/>
          </a:bodyPr>
          <a:lstStyle/>
          <a:p>
            <a:r>
              <a:rPr lang="zh-CN" altLang="en-US" sz="3600" smtClean="0"/>
              <a:t>最小生成树 之 </a:t>
            </a:r>
            <a:r>
              <a:rPr lang="en-US" altLang="zh-CN" sz="3600" smtClean="0"/>
              <a:t>Prim</a:t>
            </a:r>
            <a:r>
              <a:rPr lang="zh-CN" altLang="en-US" sz="3600" smtClean="0"/>
              <a:t>算法</a:t>
            </a:r>
            <a:endParaRPr lang="zh-CN" altLang="en-US" sz="3600"/>
          </a:p>
        </p:txBody>
      </p:sp>
      <p:sp>
        <p:nvSpPr>
          <p:cNvPr id="5" name="TextBox 4"/>
          <p:cNvSpPr txBox="1"/>
          <p:nvPr/>
        </p:nvSpPr>
        <p:spPr>
          <a:xfrm>
            <a:off x="899592" y="1660733"/>
            <a:ext cx="8136904" cy="4216539"/>
          </a:xfrm>
          <a:prstGeom prst="rect">
            <a:avLst/>
          </a:prstGeom>
          <a:noFill/>
        </p:spPr>
        <p:txBody>
          <a:bodyPr wrap="square" rtlCol="0">
            <a:spAutoFit/>
          </a:bodyPr>
          <a:lstStyle/>
          <a:p>
            <a:r>
              <a:rPr lang="zh-CN" altLang="en-US" sz="4400" smtClean="0"/>
              <a:t>基本思想：</a:t>
            </a:r>
            <a:endParaRPr lang="en-US" altLang="zh-CN" sz="4400" smtClean="0"/>
          </a:p>
          <a:p>
            <a:endParaRPr lang="en-US" altLang="zh-CN" sz="3200" smtClean="0"/>
          </a:p>
          <a:p>
            <a:r>
              <a:rPr lang="zh-CN" altLang="en-US" sz="3200" smtClean="0"/>
              <a:t>将</a:t>
            </a:r>
            <a:r>
              <a:rPr lang="zh-CN" altLang="en-US" sz="3200"/>
              <a:t>顶点集</a:t>
            </a:r>
            <a:r>
              <a:rPr lang="en-US" altLang="zh-CN" sz="3200"/>
              <a:t>V</a:t>
            </a:r>
            <a:r>
              <a:rPr lang="zh-CN" altLang="en-US" sz="3200"/>
              <a:t>分为两部分</a:t>
            </a:r>
            <a:r>
              <a:rPr lang="en-US" altLang="zh-CN" sz="3200"/>
              <a:t>S</a:t>
            </a:r>
            <a:r>
              <a:rPr lang="zh-CN" altLang="en-US" sz="3200"/>
              <a:t>和</a:t>
            </a:r>
            <a:r>
              <a:rPr lang="en-US" altLang="zh-CN" sz="3200"/>
              <a:t>V-S</a:t>
            </a:r>
            <a:r>
              <a:rPr lang="zh-CN" altLang="en-US" sz="3200"/>
              <a:t>，</a:t>
            </a:r>
            <a:r>
              <a:rPr lang="en-US" altLang="zh-CN" sz="3200"/>
              <a:t>S</a:t>
            </a:r>
            <a:r>
              <a:rPr lang="zh-CN" altLang="en-US" sz="3200"/>
              <a:t>表示已经加入生成树的点集，算法的开始可以选取任意一个顶点加入</a:t>
            </a:r>
            <a:r>
              <a:rPr lang="en-US" altLang="zh-CN" sz="3200"/>
              <a:t>S</a:t>
            </a:r>
            <a:r>
              <a:rPr lang="zh-CN" altLang="en-US" sz="3200"/>
              <a:t>，之后每次在</a:t>
            </a:r>
            <a:r>
              <a:rPr lang="en-US" altLang="zh-CN" sz="3200"/>
              <a:t>V-S</a:t>
            </a:r>
            <a:r>
              <a:rPr lang="zh-CN" altLang="en-US" sz="3200"/>
              <a:t>中寻找到达</a:t>
            </a:r>
            <a:r>
              <a:rPr lang="en-US" altLang="zh-CN" sz="3200"/>
              <a:t>S(</a:t>
            </a:r>
            <a:r>
              <a:rPr lang="zh-CN" altLang="en-US" sz="3200"/>
              <a:t>即已构造的生成树</a:t>
            </a:r>
            <a:r>
              <a:rPr lang="en-US" altLang="zh-CN" sz="3200"/>
              <a:t>)</a:t>
            </a:r>
            <a:r>
              <a:rPr lang="zh-CN" altLang="en-US" sz="3200"/>
              <a:t>的距离最小的点，作为下一个顶点加入，直到所有顶点加入</a:t>
            </a:r>
            <a:r>
              <a:rPr lang="en-US" altLang="zh-CN" sz="3200"/>
              <a:t>S</a:t>
            </a:r>
            <a:r>
              <a:rPr lang="zh-CN" altLang="en-US" sz="3200"/>
              <a:t>后，或者不能再加入点时</a:t>
            </a:r>
            <a:r>
              <a:rPr lang="en-US" altLang="zh-CN" sz="3200"/>
              <a:t>(</a:t>
            </a:r>
            <a:r>
              <a:rPr lang="zh-CN" altLang="en-US" sz="3200"/>
              <a:t>图不连通</a:t>
            </a:r>
            <a:r>
              <a:rPr lang="en-US" altLang="zh-CN" sz="3200"/>
              <a:t>)</a:t>
            </a:r>
            <a:r>
              <a:rPr lang="zh-CN" altLang="en-US" sz="3200"/>
              <a:t>完毕</a:t>
            </a:r>
          </a:p>
        </p:txBody>
      </p:sp>
    </p:spTree>
    <p:extLst>
      <p:ext uri="{BB962C8B-B14F-4D97-AF65-F5344CB8AC3E}">
        <p14:creationId xmlns:p14="http://schemas.microsoft.com/office/powerpoint/2010/main" val="1397226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564904"/>
            <a:ext cx="41529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3608" y="548680"/>
            <a:ext cx="5400600" cy="646331"/>
          </a:xfrm>
          <a:prstGeom prst="rect">
            <a:avLst/>
          </a:prstGeom>
          <a:noFill/>
        </p:spPr>
        <p:txBody>
          <a:bodyPr wrap="square" rtlCol="0">
            <a:spAutoFit/>
          </a:bodyPr>
          <a:lstStyle/>
          <a:p>
            <a:r>
              <a:rPr lang="zh-CN" altLang="en-US" sz="3600" smtClean="0"/>
              <a:t>最小生成树 之 </a:t>
            </a:r>
            <a:r>
              <a:rPr lang="en-US" altLang="zh-CN" sz="3600" smtClean="0"/>
              <a:t>Prim</a:t>
            </a:r>
            <a:r>
              <a:rPr lang="zh-CN" altLang="en-US" sz="3600" smtClean="0"/>
              <a:t>算法</a:t>
            </a:r>
            <a:endParaRPr lang="zh-CN" altLang="en-US" sz="3600"/>
          </a:p>
        </p:txBody>
      </p:sp>
    </p:spTree>
    <p:extLst>
      <p:ext uri="{BB962C8B-B14F-4D97-AF65-F5344CB8AC3E}">
        <p14:creationId xmlns:p14="http://schemas.microsoft.com/office/powerpoint/2010/main" val="73786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968552" cy="954107"/>
          </a:xfrm>
          <a:prstGeom prst="rect">
            <a:avLst/>
          </a:prstGeom>
          <a:noFill/>
        </p:spPr>
        <p:txBody>
          <a:bodyPr wrap="square" rtlCol="0">
            <a:spAutoFit/>
          </a:bodyPr>
          <a:lstStyle/>
          <a:p>
            <a:r>
              <a:rPr lang="zh-CN" altLang="en-US" sz="2800" smtClean="0"/>
              <a:t>建图的基础结构</a:t>
            </a:r>
            <a:r>
              <a:rPr lang="en-US" altLang="zh-CN" sz="2800" smtClean="0"/>
              <a:t>——</a:t>
            </a:r>
            <a:r>
              <a:rPr lang="zh-CN" altLang="en-US" sz="2800" smtClean="0"/>
              <a:t>邻接矩阵和邻接表</a:t>
            </a:r>
            <a:endParaRPr lang="zh-CN" altLang="en-US" sz="2800"/>
          </a:p>
        </p:txBody>
      </p:sp>
      <p:sp>
        <p:nvSpPr>
          <p:cNvPr id="4" name="TextBox 3"/>
          <p:cNvSpPr txBox="1"/>
          <p:nvPr/>
        </p:nvSpPr>
        <p:spPr>
          <a:xfrm>
            <a:off x="848924" y="1772816"/>
            <a:ext cx="8043556" cy="2923877"/>
          </a:xfrm>
          <a:prstGeom prst="rect">
            <a:avLst/>
          </a:prstGeom>
          <a:noFill/>
        </p:spPr>
        <p:txBody>
          <a:bodyPr wrap="square" rtlCol="0">
            <a:spAutoFit/>
          </a:bodyPr>
          <a:lstStyle/>
          <a:p>
            <a:r>
              <a:rPr lang="zh-CN" altLang="en-US" sz="3600" smtClean="0"/>
              <a:t>邻接矩阵：</a:t>
            </a:r>
            <a:endParaRPr lang="en-US" altLang="zh-CN" sz="3600" smtClean="0"/>
          </a:p>
          <a:p>
            <a:endParaRPr lang="en-US" altLang="zh-CN" sz="3600" smtClean="0"/>
          </a:p>
          <a:p>
            <a:r>
              <a:rPr lang="zh-CN" altLang="en-US" sz="2800"/>
              <a:t>一</a:t>
            </a:r>
            <a:r>
              <a:rPr lang="zh-CN" altLang="en-US" sz="2800" smtClean="0"/>
              <a:t>个结点数为</a:t>
            </a:r>
            <a:r>
              <a:rPr lang="en-US" altLang="zh-CN" sz="2800" smtClean="0"/>
              <a:t>n</a:t>
            </a:r>
            <a:r>
              <a:rPr lang="zh-CN" altLang="en-US" sz="2800" smtClean="0"/>
              <a:t>的图，可以开一个</a:t>
            </a:r>
            <a:r>
              <a:rPr lang="en-US" altLang="zh-CN" sz="2800" smtClean="0"/>
              <a:t>g[n+][n+]</a:t>
            </a:r>
            <a:r>
              <a:rPr lang="zh-CN" altLang="en-US" sz="2800" smtClean="0"/>
              <a:t>的数组，</a:t>
            </a:r>
            <a:endParaRPr lang="en-US" altLang="zh-CN" sz="2800" smtClean="0"/>
          </a:p>
          <a:p>
            <a:r>
              <a:rPr lang="zh-CN" altLang="en-US" sz="2800" smtClean="0"/>
              <a:t>将顶点从</a:t>
            </a:r>
            <a:r>
              <a:rPr lang="en-US" altLang="zh-CN" sz="2800" smtClean="0"/>
              <a:t>1~n</a:t>
            </a:r>
            <a:r>
              <a:rPr lang="zh-CN" altLang="en-US" sz="2800" smtClean="0"/>
              <a:t>编号，</a:t>
            </a:r>
            <a:r>
              <a:rPr lang="en-US" altLang="zh-CN" sz="2800" smtClean="0"/>
              <a:t>g[a][b]</a:t>
            </a:r>
            <a:r>
              <a:rPr lang="zh-CN" altLang="en-US" sz="2800" smtClean="0"/>
              <a:t>表示标号为</a:t>
            </a:r>
            <a:r>
              <a:rPr lang="en-US" altLang="zh-CN" sz="2800" smtClean="0"/>
              <a:t>a</a:t>
            </a:r>
            <a:r>
              <a:rPr lang="zh-CN" altLang="en-US" sz="2800" smtClean="0"/>
              <a:t>的结点到标号为</a:t>
            </a:r>
            <a:r>
              <a:rPr lang="en-US" altLang="zh-CN" sz="2800" smtClean="0"/>
              <a:t>b</a:t>
            </a:r>
            <a:r>
              <a:rPr lang="zh-CN" altLang="en-US" sz="2800" smtClean="0"/>
              <a:t>的结点的状态</a:t>
            </a:r>
            <a:r>
              <a:rPr lang="en-US" altLang="zh-CN" sz="2800" smtClean="0"/>
              <a:t>(</a:t>
            </a:r>
            <a:r>
              <a:rPr lang="zh-CN" altLang="en-US" sz="2800" smtClean="0"/>
              <a:t>可以是</a:t>
            </a:r>
            <a:r>
              <a:rPr lang="en-US" altLang="zh-CN" sz="2800" smtClean="0"/>
              <a:t>0/1</a:t>
            </a:r>
            <a:r>
              <a:rPr lang="zh-CN" altLang="en-US" sz="2800" smtClean="0"/>
              <a:t>表示有</a:t>
            </a:r>
            <a:r>
              <a:rPr lang="en-US" altLang="zh-CN" sz="2800" smtClean="0"/>
              <a:t>/</a:t>
            </a:r>
            <a:r>
              <a:rPr lang="zh-CN" altLang="en-US" sz="2800" smtClean="0"/>
              <a:t>无路径，也可以是一个值</a:t>
            </a:r>
            <a:r>
              <a:rPr lang="en-US" altLang="zh-CN" sz="2800" smtClean="0"/>
              <a:t>v</a:t>
            </a:r>
            <a:r>
              <a:rPr lang="zh-CN" altLang="en-US" sz="2800" smtClean="0"/>
              <a:t>表示它们之间的边权值</a:t>
            </a:r>
            <a:r>
              <a:rPr lang="en-US" altLang="zh-CN" sz="2800" smtClean="0"/>
              <a:t>)</a:t>
            </a:r>
            <a:r>
              <a:rPr lang="zh-CN" altLang="en-US" sz="2800" smtClean="0"/>
              <a:t>。</a:t>
            </a:r>
            <a:endParaRPr lang="zh-CN" altLang="en-US" sz="2800"/>
          </a:p>
        </p:txBody>
      </p:sp>
    </p:spTree>
    <p:extLst>
      <p:ext uri="{BB962C8B-B14F-4D97-AF65-F5344CB8AC3E}">
        <p14:creationId xmlns:p14="http://schemas.microsoft.com/office/powerpoint/2010/main" val="2970696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968552" cy="954107"/>
          </a:xfrm>
          <a:prstGeom prst="rect">
            <a:avLst/>
          </a:prstGeom>
          <a:noFill/>
        </p:spPr>
        <p:txBody>
          <a:bodyPr wrap="square" rtlCol="0">
            <a:spAutoFit/>
          </a:bodyPr>
          <a:lstStyle/>
          <a:p>
            <a:r>
              <a:rPr lang="zh-CN" altLang="en-US" sz="2800" smtClean="0"/>
              <a:t>建图的基础结构</a:t>
            </a:r>
            <a:r>
              <a:rPr lang="en-US" altLang="zh-CN" sz="2800" smtClean="0"/>
              <a:t>——</a:t>
            </a:r>
            <a:r>
              <a:rPr lang="zh-CN" altLang="en-US" sz="2800" smtClean="0"/>
              <a:t>邻接矩阵和邻接表</a:t>
            </a:r>
            <a:endParaRPr lang="zh-CN" altLang="en-US" sz="2800"/>
          </a:p>
        </p:txBody>
      </p:sp>
      <p:sp>
        <p:nvSpPr>
          <p:cNvPr id="3" name="TextBox 2"/>
          <p:cNvSpPr txBox="1"/>
          <p:nvPr/>
        </p:nvSpPr>
        <p:spPr>
          <a:xfrm>
            <a:off x="899592" y="1457483"/>
            <a:ext cx="7776864" cy="5139869"/>
          </a:xfrm>
          <a:prstGeom prst="rect">
            <a:avLst/>
          </a:prstGeom>
          <a:noFill/>
        </p:spPr>
        <p:txBody>
          <a:bodyPr wrap="square" rtlCol="0">
            <a:spAutoFit/>
          </a:bodyPr>
          <a:lstStyle/>
          <a:p>
            <a:r>
              <a:rPr lang="zh-CN" altLang="en-US" sz="3200" smtClean="0"/>
              <a:t>邻接矩阵的优点：</a:t>
            </a:r>
            <a:endParaRPr lang="en-US" altLang="zh-CN" sz="3200" smtClean="0"/>
          </a:p>
          <a:p>
            <a:endParaRPr lang="en-US" altLang="zh-CN" sz="3600" smtClean="0"/>
          </a:p>
          <a:p>
            <a:r>
              <a:rPr lang="zh-CN" altLang="en-US" sz="2800" smtClean="0"/>
              <a:t>表示形式直观，容易理解和使用，操作方便。</a:t>
            </a:r>
            <a:endParaRPr lang="en-US" altLang="zh-CN" sz="2800" smtClean="0"/>
          </a:p>
          <a:p>
            <a:endParaRPr lang="en-US" altLang="zh-CN" sz="2800" smtClean="0"/>
          </a:p>
          <a:p>
            <a:r>
              <a:rPr lang="zh-CN" altLang="en-US" sz="3200"/>
              <a:t>邻接矩阵</a:t>
            </a:r>
            <a:r>
              <a:rPr lang="zh-CN" altLang="en-US" sz="3200" smtClean="0"/>
              <a:t>的缺点：</a:t>
            </a:r>
            <a:endParaRPr lang="en-US" altLang="zh-CN" sz="3200" smtClean="0"/>
          </a:p>
          <a:p>
            <a:endParaRPr lang="en-US" altLang="zh-CN" sz="3200"/>
          </a:p>
          <a:p>
            <a:r>
              <a:rPr lang="zh-CN" altLang="en-US" sz="2800" smtClean="0"/>
              <a:t>承受不了太大容量，如果顶点数很多</a:t>
            </a:r>
            <a:r>
              <a:rPr lang="en-US" altLang="zh-CN" sz="2800" smtClean="0"/>
              <a:t>(&gt;=10000)</a:t>
            </a:r>
            <a:r>
              <a:rPr lang="zh-CN" altLang="en-US" sz="2800"/>
              <a:t>就开</a:t>
            </a:r>
            <a:r>
              <a:rPr lang="zh-CN" altLang="en-US" sz="2800" smtClean="0"/>
              <a:t>不下数组，并且当图是稀疏图</a:t>
            </a:r>
            <a:r>
              <a:rPr lang="en-US" altLang="zh-CN" sz="2800" smtClean="0"/>
              <a:t>(</a:t>
            </a:r>
            <a:r>
              <a:rPr lang="zh-CN" altLang="en-US" sz="2800" smtClean="0"/>
              <a:t>边很少的图，比如经常有</a:t>
            </a:r>
            <a:r>
              <a:rPr lang="en-US" altLang="zh-CN" sz="2800" smtClean="0"/>
              <a:t>n &lt;= 10000 , m &lt;= 100000)</a:t>
            </a:r>
            <a:r>
              <a:rPr lang="zh-CN" altLang="en-US" sz="2800" smtClean="0"/>
              <a:t>时，很浪费空间。</a:t>
            </a:r>
            <a:endParaRPr lang="en-US" altLang="zh-CN" sz="2800"/>
          </a:p>
          <a:p>
            <a:endParaRPr lang="zh-CN" altLang="en-US" sz="2800"/>
          </a:p>
        </p:txBody>
      </p:sp>
      <p:sp>
        <p:nvSpPr>
          <p:cNvPr id="4" name="TextBox 3"/>
          <p:cNvSpPr txBox="1"/>
          <p:nvPr/>
        </p:nvSpPr>
        <p:spPr>
          <a:xfrm rot="2288033">
            <a:off x="899592" y="2245965"/>
            <a:ext cx="7776864" cy="1862048"/>
          </a:xfrm>
          <a:prstGeom prst="rect">
            <a:avLst/>
          </a:prstGeom>
          <a:noFill/>
          <a:ln w="57150">
            <a:solidFill>
              <a:srgbClr val="FF0000"/>
            </a:solidFill>
          </a:ln>
        </p:spPr>
        <p:txBody>
          <a:bodyPr wrap="square" rtlCol="0">
            <a:spAutoFit/>
          </a:bodyPr>
          <a:lstStyle/>
          <a:p>
            <a:r>
              <a:rPr lang="zh-CN" altLang="en-US" sz="11500" smtClean="0">
                <a:solidFill>
                  <a:srgbClr val="FF0000"/>
                </a:solidFill>
              </a:rPr>
              <a:t>如何解决？</a:t>
            </a:r>
            <a:endParaRPr lang="zh-CN" altLang="en-US" sz="11500">
              <a:solidFill>
                <a:srgbClr val="FF0000"/>
              </a:solidFill>
            </a:endParaRPr>
          </a:p>
        </p:txBody>
      </p:sp>
    </p:spTree>
    <p:extLst>
      <p:ext uri="{BB962C8B-B14F-4D97-AF65-F5344CB8AC3E}">
        <p14:creationId xmlns:p14="http://schemas.microsoft.com/office/powerpoint/2010/main" val="23537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968552" cy="954107"/>
          </a:xfrm>
          <a:prstGeom prst="rect">
            <a:avLst/>
          </a:prstGeom>
          <a:noFill/>
        </p:spPr>
        <p:txBody>
          <a:bodyPr wrap="square" rtlCol="0">
            <a:spAutoFit/>
          </a:bodyPr>
          <a:lstStyle/>
          <a:p>
            <a:r>
              <a:rPr lang="zh-CN" altLang="en-US" sz="2800" smtClean="0"/>
              <a:t>建图的基础结构</a:t>
            </a:r>
            <a:r>
              <a:rPr lang="en-US" altLang="zh-CN" sz="2800" smtClean="0"/>
              <a:t>——</a:t>
            </a:r>
            <a:r>
              <a:rPr lang="zh-CN" altLang="en-US" sz="2800" smtClean="0"/>
              <a:t>邻接矩阵和邻接表</a:t>
            </a:r>
            <a:endParaRPr lang="zh-CN" altLang="en-US" sz="2800"/>
          </a:p>
        </p:txBody>
      </p:sp>
      <p:sp>
        <p:nvSpPr>
          <p:cNvPr id="4" name="TextBox 3"/>
          <p:cNvSpPr txBox="1"/>
          <p:nvPr/>
        </p:nvSpPr>
        <p:spPr>
          <a:xfrm>
            <a:off x="827584" y="1700808"/>
            <a:ext cx="7632848" cy="4401205"/>
          </a:xfrm>
          <a:prstGeom prst="rect">
            <a:avLst/>
          </a:prstGeom>
          <a:noFill/>
        </p:spPr>
        <p:txBody>
          <a:bodyPr wrap="square" rtlCol="0">
            <a:spAutoFit/>
          </a:bodyPr>
          <a:lstStyle/>
          <a:p>
            <a:r>
              <a:rPr lang="zh-CN" altLang="en-US" sz="2800" smtClean="0"/>
              <a:t>可以构造一个这样的结构体：</a:t>
            </a:r>
            <a:endParaRPr lang="en-US" altLang="zh-CN" sz="2800" smtClean="0"/>
          </a:p>
          <a:p>
            <a:r>
              <a:rPr lang="en-US" altLang="zh-CN" sz="2800" err="1" smtClean="0"/>
              <a:t>Struct</a:t>
            </a:r>
            <a:r>
              <a:rPr lang="en-US" altLang="zh-CN" sz="2800" smtClean="0"/>
              <a:t> node</a:t>
            </a:r>
          </a:p>
          <a:p>
            <a:r>
              <a:rPr lang="en-US" altLang="zh-CN" sz="2800" smtClean="0"/>
              <a:t>{</a:t>
            </a:r>
          </a:p>
          <a:p>
            <a:r>
              <a:rPr lang="en-US" altLang="zh-CN" sz="2800"/>
              <a:t> </a:t>
            </a:r>
            <a:r>
              <a:rPr lang="en-US" altLang="zh-CN" sz="2800" smtClean="0"/>
              <a:t>   </a:t>
            </a:r>
            <a:r>
              <a:rPr lang="en-US" altLang="zh-CN" sz="2800" err="1" smtClean="0"/>
              <a:t>int</a:t>
            </a:r>
            <a:r>
              <a:rPr lang="en-US" altLang="zh-CN" sz="2800" smtClean="0"/>
              <a:t> </a:t>
            </a:r>
            <a:r>
              <a:rPr lang="en-US" altLang="zh-CN" sz="2800" err="1" smtClean="0"/>
              <a:t>s,t</a:t>
            </a:r>
            <a:r>
              <a:rPr lang="en-US" altLang="zh-CN" sz="2800" smtClean="0"/>
              <a:t>;</a:t>
            </a:r>
          </a:p>
          <a:p>
            <a:r>
              <a:rPr lang="en-US" altLang="zh-CN" sz="2800"/>
              <a:t> </a:t>
            </a:r>
            <a:r>
              <a:rPr lang="en-US" altLang="zh-CN" sz="2800" smtClean="0"/>
              <a:t>   </a:t>
            </a:r>
            <a:r>
              <a:rPr lang="en-US" altLang="zh-CN" sz="2800" err="1" smtClean="0"/>
              <a:t>int</a:t>
            </a:r>
            <a:r>
              <a:rPr lang="en-US" altLang="zh-CN" sz="2800" smtClean="0"/>
              <a:t> v;</a:t>
            </a:r>
            <a:endParaRPr lang="en-US" altLang="zh-CN" sz="2800"/>
          </a:p>
          <a:p>
            <a:r>
              <a:rPr lang="en-US" altLang="zh-CN" sz="2800" smtClean="0"/>
              <a:t>};</a:t>
            </a:r>
          </a:p>
          <a:p>
            <a:r>
              <a:rPr lang="en-US" altLang="zh-CN" sz="2800"/>
              <a:t>s</a:t>
            </a:r>
            <a:r>
              <a:rPr lang="zh-CN" altLang="en-US" sz="2800" smtClean="0"/>
              <a:t>，</a:t>
            </a:r>
            <a:r>
              <a:rPr lang="en-US" altLang="zh-CN" sz="2800" smtClean="0"/>
              <a:t>t</a:t>
            </a:r>
            <a:r>
              <a:rPr lang="zh-CN" altLang="en-US" sz="2800" smtClean="0"/>
              <a:t>表示一条边的两个端点，</a:t>
            </a:r>
            <a:r>
              <a:rPr lang="en-US" altLang="zh-CN" sz="2800" smtClean="0"/>
              <a:t>v</a:t>
            </a:r>
            <a:r>
              <a:rPr lang="zh-CN" altLang="en-US" sz="2800" smtClean="0"/>
              <a:t>就是它的权值，但是这样表示有点问题，就是我们要遍历这幅图的时候，我们该怎么找这条边呢？怎么找到这条边的下一条相邻的边呢？</a:t>
            </a:r>
            <a:endParaRPr lang="en-US" altLang="zh-CN" sz="2800"/>
          </a:p>
        </p:txBody>
      </p:sp>
    </p:spTree>
    <p:extLst>
      <p:ext uri="{BB962C8B-B14F-4D97-AF65-F5344CB8AC3E}">
        <p14:creationId xmlns:p14="http://schemas.microsoft.com/office/powerpoint/2010/main" val="2438950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ACM/ICPC BJT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M/ICPC BJTU">
      <a:majorFont>
        <a:latin typeface="Arial"/>
        <a:ea typeface="微软雅黑"/>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ACM/ICPC BJT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M/ICPC BJT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M/ICPC BJT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M/ICPC BJT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M/ICPC BJT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M/ICPC BJT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M/ICPC BJT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M/ICPC BJT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M/ICPC BJT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M/ICPC BJT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M/ICPC BJT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M/ICPC BJT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640</TotalTime>
  <Words>2176</Words>
  <Application>Microsoft Office PowerPoint</Application>
  <PresentationFormat>全屏显示(4:3)</PresentationFormat>
  <Paragraphs>199</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Mynarco</dc:creator>
  <cp:lastModifiedBy>Mynarco</cp:lastModifiedBy>
  <cp:revision>47</cp:revision>
  <dcterms:created xsi:type="dcterms:W3CDTF">2014-08-14T01:56:56Z</dcterms:created>
  <dcterms:modified xsi:type="dcterms:W3CDTF">2014-08-16T13:19:59Z</dcterms:modified>
</cp:coreProperties>
</file>