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0"/>
  </p:notesMasterIdLst>
  <p:sldIdLst>
    <p:sldId id="269" r:id="rId5"/>
    <p:sldId id="270" r:id="rId6"/>
    <p:sldId id="272" r:id="rId7"/>
    <p:sldId id="273" r:id="rId8"/>
    <p:sldId id="279" r:id="rId9"/>
    <p:sldId id="274" r:id="rId10"/>
    <p:sldId id="275" r:id="rId11"/>
    <p:sldId id="276" r:id="rId12"/>
    <p:sldId id="277" r:id="rId13"/>
    <p:sldId id="278" r:id="rId14"/>
    <p:sldId id="289" r:id="rId15"/>
    <p:sldId id="280" r:id="rId16"/>
    <p:sldId id="283" r:id="rId17"/>
    <p:sldId id="284" r:id="rId18"/>
    <p:sldId id="285" r:id="rId19"/>
    <p:sldId id="281" r:id="rId20"/>
    <p:sldId id="286" r:id="rId21"/>
    <p:sldId id="287" r:id="rId22"/>
    <p:sldId id="288" r:id="rId23"/>
    <p:sldId id="290" r:id="rId24"/>
    <p:sldId id="291" r:id="rId25"/>
    <p:sldId id="292" r:id="rId26"/>
    <p:sldId id="293" r:id="rId27"/>
    <p:sldId id="294" r:id="rId28"/>
    <p:sldId id="295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A4CAA1-5E2F-4ADD-B4C9-01426FD23331}" v="1" dt="2022-08-27T02:36:07.0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9" autoAdjust="0"/>
    <p:restoredTop sz="94660"/>
  </p:normalViewPr>
  <p:slideViewPr>
    <p:cSldViewPr snapToGrid="0">
      <p:cViewPr varScale="1">
        <p:scale>
          <a:sx n="47" d="100"/>
          <a:sy n="47" d="100"/>
        </p:scale>
        <p:origin x="75" y="4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F3F1A3-26DB-4C64-8498-198BFE1C3CF2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18AD90-3D34-4371-8F3B-0E2AE8D52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952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18AD90-3D34-4371-8F3B-0E2AE8D5266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7367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18AD90-3D34-4371-8F3B-0E2AE8D5266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58648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18AD90-3D34-4371-8F3B-0E2AE8D5266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29473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18AD90-3D34-4371-8F3B-0E2AE8D5266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9742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165D2-6A61-D234-0D3E-A13AC60BB0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1C1F70-F608-C662-DE4D-59748E3C97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65EDD-6C3E-0E1A-45F9-C003170B4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6C579-ADA6-49CA-976A-22B376C46C1D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80D64-59A7-D1E2-91A0-2BAD3B9A3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5DF185-31F1-1766-2B35-1795825AD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C41B-2091-4911-BCCD-17D4CE3CA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307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9FE5A-5B29-2EE3-4E4F-E60FA76AF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44CA35-D746-1E00-F073-C2654D27CB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A060E-A5D7-A35D-3D75-2ECE801CE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6C579-ADA6-49CA-976A-22B376C46C1D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C7904B-4541-8DE0-2F3E-8452B3E18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60296-4221-DF3F-14BB-49FDEE8A0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C41B-2091-4911-BCCD-17D4CE3CA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987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6AE4E6-1557-FA8E-9A79-09E2FFB29C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D15BD0-191E-F0AD-1B6C-6B43CCEC33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7827D-C6DC-E169-F164-C25176DB7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6C579-ADA6-49CA-976A-22B376C46C1D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C4A81-473A-E6A5-93EC-BF869B527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3842CF-87FD-1E2F-1D71-1DF3D56FC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C41B-2091-4911-BCCD-17D4CE3CA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500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E3B07-E62B-1D2D-5368-6A8D8C794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44EB9-C07C-1E40-C6AE-9115937B5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7FC223-9806-F58C-32EA-6F4D42814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6C579-ADA6-49CA-976A-22B376C46C1D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F1E9B4-EEBA-ADD1-78A3-FACAD7A21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7F660-52E6-23B7-AA09-3E6F193BB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C41B-2091-4911-BCCD-17D4CE3CA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437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806E3-CD7C-B993-56B0-B5C40A349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8BCA3-B4D4-57C9-2A1B-483E43207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8A159-61CD-E7DC-6904-BD206208C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6C579-ADA6-49CA-976A-22B376C46C1D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A56A0-510B-1C61-8A9F-B59C6751F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D43879-FEBC-6F98-7004-469929B41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C41B-2091-4911-BCCD-17D4CE3CA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066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DBF7F-1DF7-9BB7-979F-CF9BF5E73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953DA-5791-1093-2E0F-C0504C0A95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8B90F8-9871-4177-A4ED-EEFF04D3C7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635721-0230-1729-DFF5-A2297EA4A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6C579-ADA6-49CA-976A-22B376C46C1D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B960AB-9BAC-880E-EC83-BB759A1D0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778882-0BAF-DD89-EAC1-A854BC06E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C41B-2091-4911-BCCD-17D4CE3CA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263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F0973-C994-8A20-AC95-40F9EECE3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38A269-BEF0-0BD7-FB0A-6B3F639B4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B15E5A-EE42-6CD5-27A5-1A18C0ADC8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317A7E-A950-B68F-2672-57C4C06415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7D2A62-24BA-3370-9673-36E03DE16B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2AEC0E-39C5-1BFD-ED72-C71DA6196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6C579-ADA6-49CA-976A-22B376C46C1D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903377-4DD7-74EF-FB26-56C8C4A92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D11D9F-EF08-6416-26B2-ECE7F11F8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C41B-2091-4911-BCCD-17D4CE3CA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51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8DA81-8401-8DB4-3D0E-006AC0203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3095EA-B348-C0F9-364C-FB607FAF6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6C579-ADA6-49CA-976A-22B376C46C1D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2AA325-F1F8-5777-62E2-21E440BE4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F64530-5A55-15D6-866A-6D8638A18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C41B-2091-4911-BCCD-17D4CE3CA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520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3DB9DA-82EC-4134-0517-3969667C3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6C579-ADA6-49CA-976A-22B376C46C1D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77B95A-2D78-BBC5-80C4-BB291E1DD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90452E-DBA3-90CC-25DC-6EB47FCC0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C41B-2091-4911-BCCD-17D4CE3CA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434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3D3EE-9130-8A9F-D5EF-914B6AAB9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E0952-8606-FBB3-D971-F15A41A3E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EF4A31-CDD4-C1F6-44D0-A6E6E45343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4F742F-3BF1-36A9-5B0F-8625E23CF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6C579-ADA6-49CA-976A-22B376C46C1D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01294D-FFFA-069A-E7F8-CF14B7F26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BC5B8-6DCF-5C70-5A15-BF08A3C12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C41B-2091-4911-BCCD-17D4CE3CA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610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174CD-E4FB-CEF9-BE68-17D47C430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B92516-9A22-C9D0-D88E-5D5C4F6269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F94C5D-B157-514F-0B91-49BC7F1D40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CFB3B5-C6AA-9625-A94B-A570ACA50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6C579-ADA6-49CA-976A-22B376C46C1D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B0B455-7F84-403B-7982-7676A0849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5F2447-3FBA-75F4-7275-543CF2BB7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C41B-2091-4911-BCCD-17D4CE3CA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635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3B0A8E-023C-AEEE-C1EA-B7551671E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51560-7D01-FAA0-D9F5-D9A08789A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4FCA20-48FE-CC67-9481-C53F5719ED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6C579-ADA6-49CA-976A-22B376C46C1D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A9969D-0B7B-5D46-59F3-9CD6C6B050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ED6BC-7580-97D3-AD3D-C29698BF58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4C41B-2091-4911-BCCD-17D4CE3CA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808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BAA40-A323-79CA-1051-F476B0A106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CSE5095-002: Topics in Software Defined Networking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8D7B80-1D10-DC62-2540-5E8F7744C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1465" y="3509963"/>
            <a:ext cx="9144000" cy="2900776"/>
          </a:xfrm>
        </p:spPr>
        <p:txBody>
          <a:bodyPr/>
          <a:lstStyle/>
          <a:p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Lecture 11</a:t>
            </a:r>
          </a:p>
          <a:p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SDN security</a:t>
            </a:r>
          </a:p>
          <a:p>
            <a:r>
              <a:rPr lang="en-US" dirty="0"/>
              <a:t>Minmei Wang</a:t>
            </a:r>
          </a:p>
          <a:p>
            <a:r>
              <a:rPr lang="en-US" dirty="0"/>
              <a:t>Computer Science and Engineering</a:t>
            </a:r>
          </a:p>
        </p:txBody>
      </p:sp>
    </p:spTree>
    <p:extLst>
      <p:ext uri="{BB962C8B-B14F-4D97-AF65-F5344CB8AC3E}">
        <p14:creationId xmlns:p14="http://schemas.microsoft.com/office/powerpoint/2010/main" val="2024688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1EB58-514B-D07E-A5E7-CF16ED88E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Network-view manipulation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0F902-7AE3-DFBA-028A-929779FDA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Topology poisoning attack</a:t>
            </a:r>
          </a:p>
          <a:p>
            <a:pPr lvl="1"/>
            <a:r>
              <a:rPr lang="en-US" dirty="0"/>
              <a:t>Deceive the HTS of controllers</a:t>
            </a:r>
          </a:p>
          <a:p>
            <a:pPr lvl="2"/>
            <a:r>
              <a:rPr lang="en-US" dirty="0"/>
              <a:t>Forge some network packets</a:t>
            </a:r>
          </a:p>
          <a:p>
            <a:pPr lvl="3"/>
            <a:r>
              <a:rPr lang="en-US" dirty="0"/>
              <a:t>Most HTS implementations only use simple identifiers to distinguish among the hosts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374040-382D-3EE4-32CC-68E73A84F4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6190" y="3514987"/>
            <a:ext cx="4883799" cy="31579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8C493C-A626-9064-2ABE-EA216DE050FC}"/>
              </a:ext>
            </a:extLst>
          </p:cNvPr>
          <p:cNvSpPr txBox="1"/>
          <p:nvPr/>
        </p:nvSpPr>
        <p:spPr>
          <a:xfrm>
            <a:off x="8011486" y="3758268"/>
            <a:ext cx="38757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/>
              <a:t>Attacker A spoof packets to have the source MAC and IP of Web Server B</a:t>
            </a:r>
          </a:p>
          <a:p>
            <a:pPr marL="342900" indent="-342900">
              <a:buAutoNum type="arabicParenR"/>
            </a:pPr>
            <a:r>
              <a:rPr lang="en-US" dirty="0"/>
              <a:t>A sends </a:t>
            </a:r>
            <a:r>
              <a:rPr lang="en-US" dirty="0" err="1"/>
              <a:t>packet_in</a:t>
            </a:r>
            <a:r>
              <a:rPr lang="en-US" dirty="0"/>
              <a:t> based on manipulated traffic information</a:t>
            </a:r>
          </a:p>
          <a:p>
            <a:pPr marL="342900" indent="-342900">
              <a:buAutoNum type="arabicParenR"/>
            </a:pPr>
            <a:r>
              <a:rPr lang="en-US" dirty="0"/>
              <a:t>HTS believes that Web Server B has migrated and newly linked to port 1</a:t>
            </a:r>
          </a:p>
          <a:p>
            <a:pPr marL="342900" indent="-342900"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721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D6EEA-7C95-04B5-A7FB-52234360C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0" i="0" u="none" strike="noStrike" baseline="0" dirty="0">
                <a:solidFill>
                  <a:srgbClr val="231F20"/>
                </a:solidFill>
                <a:latin typeface="Times-Roman"/>
              </a:rPr>
              <a:t>Overview of the SDN attack surface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4A9598-57BA-020F-8014-5D14DEAFEB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852" y="1343374"/>
            <a:ext cx="11470547" cy="56017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C51DAD-CC8C-A5C4-5E0C-EFEDF00DE722}"/>
              </a:ext>
            </a:extLst>
          </p:cNvPr>
          <p:cNvSpPr txBox="1"/>
          <p:nvPr/>
        </p:nvSpPr>
        <p:spPr>
          <a:xfrm>
            <a:off x="9605134" y="120293"/>
            <a:ext cx="2279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CP-R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control plane remote attacks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EC7E79-8207-2B7A-962F-E524651554BE}"/>
              </a:ext>
            </a:extLst>
          </p:cNvPr>
          <p:cNvSpPr txBox="1"/>
          <p:nvPr/>
        </p:nvSpPr>
        <p:spPr>
          <a:xfrm>
            <a:off x="9605134" y="697043"/>
            <a:ext cx="2279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CP-L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control plane local attacks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0B9681-C970-BE78-13EB-10200C282249}"/>
              </a:ext>
            </a:extLst>
          </p:cNvPr>
          <p:cNvSpPr txBox="1"/>
          <p:nvPr/>
        </p:nvSpPr>
        <p:spPr>
          <a:xfrm>
            <a:off x="9552879" y="1326251"/>
            <a:ext cx="2703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control channel attacks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719D11-67B2-0016-406B-725FE8A7B24A}"/>
              </a:ext>
            </a:extLst>
          </p:cNvPr>
          <p:cNvSpPr txBox="1"/>
          <p:nvPr/>
        </p:nvSpPr>
        <p:spPr>
          <a:xfrm>
            <a:off x="9552879" y="1755799"/>
            <a:ext cx="2586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0000"/>
                </a:solidFill>
                <a:latin typeface="Calibri" panose="020F0502020204030204"/>
              </a:rPr>
              <a:t>DP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data plane attacks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BF233B-5FE8-649E-5C6C-AC4E4E96FA79}"/>
              </a:ext>
            </a:extLst>
          </p:cNvPr>
          <p:cNvSpPr/>
          <p:nvPr/>
        </p:nvSpPr>
        <p:spPr>
          <a:xfrm>
            <a:off x="1099070" y="1690688"/>
            <a:ext cx="10349218" cy="190035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711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DB448-5996-7E80-FD82-8FFC50F30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CP-L: Control Plane Local Attacks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49D49-2261-1C32-C589-695439EAB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7913"/>
          </a:xfrm>
        </p:spPr>
        <p:txBody>
          <a:bodyPr>
            <a:normAutofit/>
          </a:bodyPr>
          <a:lstStyle/>
          <a:p>
            <a:r>
              <a:rPr lang="en-US" dirty="0"/>
              <a:t>Arbitrary system termination</a:t>
            </a:r>
          </a:p>
          <a:p>
            <a:pPr lvl="1"/>
            <a:r>
              <a:rPr lang="en-US" dirty="0"/>
              <a:t>A system call misuse scenario is possible since most SDN controllers are designed to run SDN applications within the controller instance</a:t>
            </a:r>
          </a:p>
          <a:p>
            <a:pPr lvl="2"/>
            <a:r>
              <a:rPr lang="en-US" dirty="0"/>
              <a:t>An SDN application invokes the system exit command</a:t>
            </a:r>
          </a:p>
          <a:p>
            <a:pPr lvl="3"/>
            <a:r>
              <a:rPr lang="en-US" dirty="0"/>
              <a:t>Terminate the application &amp; controller instance</a:t>
            </a:r>
          </a:p>
          <a:p>
            <a:pPr lvl="2"/>
            <a:r>
              <a:rPr lang="en-US" dirty="0"/>
              <a:t>Loss of the control plane is undesirable</a:t>
            </a:r>
          </a:p>
          <a:p>
            <a:r>
              <a:rPr lang="en-US" dirty="0"/>
              <a:t>System resource exhaustion</a:t>
            </a:r>
          </a:p>
          <a:p>
            <a:pPr lvl="1"/>
            <a:r>
              <a:rPr lang="en-US" dirty="0"/>
              <a:t>SDN controller implementations are end-host user-level applications</a:t>
            </a:r>
          </a:p>
          <a:p>
            <a:pPr lvl="1"/>
            <a:r>
              <a:rPr lang="en-US" dirty="0"/>
              <a:t>The performance is limited by the capabilities of the hosting machine</a:t>
            </a:r>
          </a:p>
          <a:p>
            <a:pPr lvl="1"/>
            <a:r>
              <a:rPr lang="en-US" dirty="0"/>
              <a:t>It is possible to consume the system resources of the hosting machine</a:t>
            </a:r>
          </a:p>
          <a:p>
            <a:pPr lvl="2"/>
            <a:r>
              <a:rPr lang="en-US" dirty="0"/>
              <a:t>A simple SDN application</a:t>
            </a:r>
          </a:p>
        </p:txBody>
      </p:sp>
    </p:spTree>
    <p:extLst>
      <p:ext uri="{BB962C8B-B14F-4D97-AF65-F5344CB8AC3E}">
        <p14:creationId xmlns:p14="http://schemas.microsoft.com/office/powerpoint/2010/main" val="84520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DB448-5996-7E80-FD82-8FFC50F30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CP-L: Control Plane Local Attacks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49D49-2261-1C32-C589-695439EAB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7913"/>
          </a:xfrm>
        </p:spPr>
        <p:txBody>
          <a:bodyPr>
            <a:normAutofit/>
          </a:bodyPr>
          <a:lstStyle/>
          <a:p>
            <a:r>
              <a:rPr lang="en-US" dirty="0"/>
              <a:t>Network service neutralization</a:t>
            </a:r>
          </a:p>
          <a:p>
            <a:pPr lvl="1"/>
            <a:r>
              <a:rPr lang="en-US" dirty="0"/>
              <a:t>Control message delivery obstruction</a:t>
            </a:r>
          </a:p>
          <a:p>
            <a:pPr lvl="2"/>
            <a:r>
              <a:rPr lang="en-US" dirty="0"/>
              <a:t>Packet-in </a:t>
            </a:r>
            <a:r>
              <a:rPr lang="en-US" dirty="0" err="1"/>
              <a:t>unsubscription</a:t>
            </a:r>
            <a:r>
              <a:rPr lang="en-US" dirty="0"/>
              <a:t>: different applications subscribe newly generated control events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20E5FA-3CE6-7C42-3D35-96D3D348F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128777"/>
            <a:ext cx="5177741" cy="3629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593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DB448-5996-7E80-FD82-8FFC50F30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CP-L: Control Plane Local Attacks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49D49-2261-1C32-C589-695439EAB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1938"/>
            <a:ext cx="10515600" cy="5498124"/>
          </a:xfrm>
        </p:spPr>
        <p:txBody>
          <a:bodyPr>
            <a:normAutofit/>
          </a:bodyPr>
          <a:lstStyle/>
          <a:p>
            <a:r>
              <a:rPr lang="en-US" dirty="0"/>
              <a:t>Network service neutralization</a:t>
            </a:r>
          </a:p>
          <a:p>
            <a:pPr lvl="1"/>
            <a:r>
              <a:rPr lang="en-US" dirty="0"/>
              <a:t>Control message delivery obstruction</a:t>
            </a:r>
          </a:p>
          <a:p>
            <a:pPr lvl="2"/>
            <a:r>
              <a:rPr lang="en-US" dirty="0"/>
              <a:t>API misuse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r>
              <a:rPr lang="en-US" dirty="0"/>
              <a:t>Service chain jamming</a:t>
            </a:r>
          </a:p>
          <a:p>
            <a:pPr lvl="2"/>
            <a:r>
              <a:rPr lang="en-US" dirty="0"/>
              <a:t>Intentional insertion of infinite loops into the application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025797-EAE0-1D04-C6ED-C01680735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8641" y="2403651"/>
            <a:ext cx="5667375" cy="33813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290DA76-6DE2-C492-F7AC-91E8F803E6CF}"/>
              </a:ext>
            </a:extLst>
          </p:cNvPr>
          <p:cNvSpPr txBox="1"/>
          <p:nvPr/>
        </p:nvSpPr>
        <p:spPr>
          <a:xfrm>
            <a:off x="9495692" y="3060143"/>
            <a:ext cx="2696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 chain</a:t>
            </a:r>
          </a:p>
        </p:txBody>
      </p:sp>
    </p:spTree>
    <p:extLst>
      <p:ext uri="{BB962C8B-B14F-4D97-AF65-F5344CB8AC3E}">
        <p14:creationId xmlns:p14="http://schemas.microsoft.com/office/powerpoint/2010/main" val="61746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DB448-5996-7E80-FD82-8FFC50F30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CP-L: Control Plane Local Attacks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49D49-2261-1C32-C589-695439EAB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482754" cy="4797913"/>
          </a:xfrm>
        </p:spPr>
        <p:txBody>
          <a:bodyPr>
            <a:normAutofit/>
          </a:bodyPr>
          <a:lstStyle/>
          <a:p>
            <a:r>
              <a:rPr lang="en-US" dirty="0"/>
              <a:t>Unauthorized application management</a:t>
            </a:r>
          </a:p>
          <a:p>
            <a:pPr lvl="1"/>
            <a:r>
              <a:rPr lang="en-US" dirty="0"/>
              <a:t>An SDN application can misuse Northbound APIs to evict other legitimate applications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5027854-C50B-B28D-7EDF-9E9AFE030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5388" y="2734071"/>
            <a:ext cx="6348412" cy="38894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03CFA4F-452A-6773-37EA-B50C20647CBB}"/>
              </a:ext>
            </a:extLst>
          </p:cNvPr>
          <p:cNvSpPr txBox="1"/>
          <p:nvPr/>
        </p:nvSpPr>
        <p:spPr>
          <a:xfrm>
            <a:off x="445477" y="4224580"/>
            <a:ext cx="41265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malicious SDN application may legitimately call the function to terminate other application via Northbound API.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3AB6DF-EB06-D520-E715-0EAB651C6D2D}"/>
              </a:ext>
            </a:extLst>
          </p:cNvPr>
          <p:cNvSpPr txBox="1"/>
          <p:nvPr/>
        </p:nvSpPr>
        <p:spPr>
          <a:xfrm>
            <a:off x="363415" y="6189785"/>
            <a:ext cx="4641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OpenDaylight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624354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961A7-1C94-F4A1-DBBB-7F2B64876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CP-L: Control Plane Local Attacks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EFC1-231A-423B-A984-50B322027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Unauthorized network control</a:t>
            </a:r>
          </a:p>
          <a:p>
            <a:pPr lvl="1"/>
            <a:r>
              <a:rPr lang="en-US" dirty="0" err="1"/>
              <a:t>packet_in</a:t>
            </a:r>
            <a:r>
              <a:rPr lang="en-US" dirty="0"/>
              <a:t> control message notifies an SDN controller of a newly incoming network flow</a:t>
            </a:r>
          </a:p>
          <a:p>
            <a:pPr lvl="1"/>
            <a:r>
              <a:rPr lang="en-US" dirty="0"/>
              <a:t>It’s possible to manipulate the control plane by abusing those messages</a:t>
            </a:r>
          </a:p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Flow-Rule modification</a:t>
            </a:r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846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961A7-1C94-F4A1-DBBB-7F2B64876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CP-L: Control Plane Local Attacks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40A4C3-3D6A-DEC8-B8F8-0A6EFA007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4893" y="1304434"/>
            <a:ext cx="6242904" cy="537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9778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961A7-1C94-F4A1-DBBB-7F2B64876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CP-L: Control Plane Local Attacks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EFC1-231A-423B-A984-50B322027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Flow table flushing</a:t>
            </a:r>
          </a:p>
          <a:p>
            <a:pPr marL="914400" lvl="2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CDD016-A981-80D7-D7AD-09B3EFE69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046" y="2807712"/>
            <a:ext cx="5205046" cy="39067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C27021B-0417-30D4-C8DA-611EE44C82BA}"/>
              </a:ext>
            </a:extLst>
          </p:cNvPr>
          <p:cNvSpPr txBox="1"/>
          <p:nvPr/>
        </p:nvSpPr>
        <p:spPr>
          <a:xfrm>
            <a:off x="6916616" y="2521058"/>
            <a:ext cx="499403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It causes flow entry mismatch for all incoming network flows and degrade the network performance</a:t>
            </a:r>
          </a:p>
        </p:txBody>
      </p:sp>
    </p:spTree>
    <p:extLst>
      <p:ext uri="{BB962C8B-B14F-4D97-AF65-F5344CB8AC3E}">
        <p14:creationId xmlns:p14="http://schemas.microsoft.com/office/powerpoint/2010/main" val="1147480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961A7-1C94-F4A1-DBBB-7F2B64876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CP-L: Control Plane Local Attacks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EFC1-231A-423B-A984-50B322027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Unauthorized network-view manipulation</a:t>
            </a:r>
          </a:p>
          <a:p>
            <a:pPr lvl="1"/>
            <a:r>
              <a:rPr lang="en-US" dirty="0"/>
              <a:t>SDN controllers implement a shared internal database for storage and management of network information</a:t>
            </a:r>
          </a:p>
          <a:p>
            <a:pPr lvl="1"/>
            <a:r>
              <a:rPr lang="en-US" dirty="0"/>
              <a:t>No restricted access or modifications to the internal storage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97D085-B02F-0726-0ECE-B9F39A61D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370" y="3425829"/>
            <a:ext cx="5549892" cy="306704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823CE3D-E9CF-BD35-C88E-C5AEDC345DB2}"/>
              </a:ext>
            </a:extLst>
          </p:cNvPr>
          <p:cNvSpPr txBox="1"/>
          <p:nvPr/>
        </p:nvSpPr>
        <p:spPr>
          <a:xfrm>
            <a:off x="7120128" y="5766816"/>
            <a:ext cx="4511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Internal data storage modification</a:t>
            </a:r>
          </a:p>
        </p:txBody>
      </p:sp>
    </p:spTree>
    <p:extLst>
      <p:ext uri="{BB962C8B-B14F-4D97-AF65-F5344CB8AC3E}">
        <p14:creationId xmlns:p14="http://schemas.microsoft.com/office/powerpoint/2010/main" val="2071501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12B69-10E6-B5A9-4257-B8F29BEDF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SDN architecture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2C86B2-31B7-CACA-289A-D414D7EB8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248" y="1459006"/>
            <a:ext cx="5724648" cy="518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2133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D6EEA-7C95-04B5-A7FB-52234360C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0" i="0" u="none" strike="noStrike" baseline="0" dirty="0">
                <a:solidFill>
                  <a:srgbClr val="231F20"/>
                </a:solidFill>
                <a:latin typeface="Times-Roman"/>
              </a:rPr>
              <a:t>Overview of the SDN attack surface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4A9598-57BA-020F-8014-5D14DEAFEB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852" y="1343374"/>
            <a:ext cx="11470547" cy="56017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C51DAD-CC8C-A5C4-5E0C-EFEDF00DE722}"/>
              </a:ext>
            </a:extLst>
          </p:cNvPr>
          <p:cNvSpPr txBox="1"/>
          <p:nvPr/>
        </p:nvSpPr>
        <p:spPr>
          <a:xfrm>
            <a:off x="9605134" y="120293"/>
            <a:ext cx="2279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CP-R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control plane remote attacks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EC7E79-8207-2B7A-962F-E524651554BE}"/>
              </a:ext>
            </a:extLst>
          </p:cNvPr>
          <p:cNvSpPr txBox="1"/>
          <p:nvPr/>
        </p:nvSpPr>
        <p:spPr>
          <a:xfrm>
            <a:off x="9605134" y="697043"/>
            <a:ext cx="2279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CP-L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control plane local attacks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0B9681-C970-BE78-13EB-10200C282249}"/>
              </a:ext>
            </a:extLst>
          </p:cNvPr>
          <p:cNvSpPr txBox="1"/>
          <p:nvPr/>
        </p:nvSpPr>
        <p:spPr>
          <a:xfrm>
            <a:off x="9552879" y="1326251"/>
            <a:ext cx="2703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control channel attacks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719D11-67B2-0016-406B-725FE8A7B24A}"/>
              </a:ext>
            </a:extLst>
          </p:cNvPr>
          <p:cNvSpPr txBox="1"/>
          <p:nvPr/>
        </p:nvSpPr>
        <p:spPr>
          <a:xfrm>
            <a:off x="9552879" y="1755799"/>
            <a:ext cx="2586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0000"/>
                </a:solidFill>
                <a:latin typeface="Calibri" panose="020F0502020204030204"/>
              </a:rPr>
              <a:t>DP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data plane attacks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BF233B-5FE8-649E-5C6C-AC4E4E96FA79}"/>
              </a:ext>
            </a:extLst>
          </p:cNvPr>
          <p:cNvSpPr/>
          <p:nvPr/>
        </p:nvSpPr>
        <p:spPr>
          <a:xfrm>
            <a:off x="4527258" y="4524893"/>
            <a:ext cx="4921541" cy="75049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8744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43438-0D83-7E5B-1522-3AECED5ED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CC: Control Channel Attacks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E5BAF-2777-EAEA-D85C-15B045915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Eavesdropping</a:t>
            </a:r>
          </a:p>
          <a:p>
            <a:pPr lvl="1"/>
            <a:r>
              <a:rPr lang="en-US" dirty="0"/>
              <a:t>Encrypted channel (e.g., SSL/TLS protocol) is not widely adopted</a:t>
            </a:r>
          </a:p>
          <a:p>
            <a:pPr lvl="1"/>
            <a:r>
              <a:rPr lang="en-US" dirty="0"/>
              <a:t>Attackers can sniff the ongoing OpenFlow messages </a:t>
            </a:r>
          </a:p>
          <a:p>
            <a:pPr lvl="2"/>
            <a:r>
              <a:rPr lang="en-US" dirty="0"/>
              <a:t>Exfiltrate the topology information of the managed network</a:t>
            </a:r>
          </a:p>
          <a:p>
            <a:r>
              <a:rPr lang="en-US" dirty="0"/>
              <a:t>Man-in-the-Middle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4BC2A7-A84A-6DE2-D674-A0658BFF3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2338" y="3668022"/>
            <a:ext cx="4829907" cy="2830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8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D6EEA-7C95-04B5-A7FB-52234360C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0" i="0" u="none" strike="noStrike" baseline="0" dirty="0">
                <a:solidFill>
                  <a:srgbClr val="231F20"/>
                </a:solidFill>
                <a:latin typeface="Times-Roman"/>
              </a:rPr>
              <a:t>Overview of the SDN attack surface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4A9598-57BA-020F-8014-5D14DEAFEB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852" y="1343374"/>
            <a:ext cx="11470547" cy="56017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C51DAD-CC8C-A5C4-5E0C-EFEDF00DE722}"/>
              </a:ext>
            </a:extLst>
          </p:cNvPr>
          <p:cNvSpPr txBox="1"/>
          <p:nvPr/>
        </p:nvSpPr>
        <p:spPr>
          <a:xfrm>
            <a:off x="9605134" y="120293"/>
            <a:ext cx="2279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CP-R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control plane remote attacks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EC7E79-8207-2B7A-962F-E524651554BE}"/>
              </a:ext>
            </a:extLst>
          </p:cNvPr>
          <p:cNvSpPr txBox="1"/>
          <p:nvPr/>
        </p:nvSpPr>
        <p:spPr>
          <a:xfrm>
            <a:off x="9605134" y="697043"/>
            <a:ext cx="2279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CP-L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control plane local attacks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0B9681-C970-BE78-13EB-10200C282249}"/>
              </a:ext>
            </a:extLst>
          </p:cNvPr>
          <p:cNvSpPr txBox="1"/>
          <p:nvPr/>
        </p:nvSpPr>
        <p:spPr>
          <a:xfrm>
            <a:off x="9552879" y="1326251"/>
            <a:ext cx="2703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control channel attacks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719D11-67B2-0016-406B-725FE8A7B24A}"/>
              </a:ext>
            </a:extLst>
          </p:cNvPr>
          <p:cNvSpPr txBox="1"/>
          <p:nvPr/>
        </p:nvSpPr>
        <p:spPr>
          <a:xfrm>
            <a:off x="9552879" y="1755799"/>
            <a:ext cx="2586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0000"/>
                </a:solidFill>
                <a:latin typeface="Calibri" panose="020F0502020204030204"/>
              </a:rPr>
              <a:t>DP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data plane attacks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BF233B-5FE8-649E-5C6C-AC4E4E96FA79}"/>
              </a:ext>
            </a:extLst>
          </p:cNvPr>
          <p:cNvSpPr/>
          <p:nvPr/>
        </p:nvSpPr>
        <p:spPr>
          <a:xfrm>
            <a:off x="7458028" y="5310338"/>
            <a:ext cx="3303758" cy="132556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3549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EAC55-986C-6140-5E74-5F2FEAA0D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DP: Data Plane Attacks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D2FB6-B0CB-5E12-B794-68D7A42F6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Flow rule flooding</a:t>
            </a:r>
          </a:p>
          <a:p>
            <a:pPr lvl="1"/>
            <a:r>
              <a:rPr lang="en-US" dirty="0"/>
              <a:t>No restriction on issuing control messages</a:t>
            </a:r>
          </a:p>
          <a:p>
            <a:pPr lvl="2"/>
            <a:r>
              <a:rPr lang="en-US" dirty="0"/>
              <a:t>An SDN application can issue any control message at any time</a:t>
            </a:r>
          </a:p>
          <a:p>
            <a:pPr lvl="1"/>
            <a:r>
              <a:rPr lang="en-US" dirty="0"/>
              <a:t>A malicious application continuously generates flow rules</a:t>
            </a:r>
          </a:p>
          <a:p>
            <a:pPr lvl="2"/>
            <a:r>
              <a:rPr lang="en-US" dirty="0"/>
              <a:t>Fill up the flow table of the switch</a:t>
            </a:r>
          </a:p>
          <a:p>
            <a:pPr lvl="2"/>
            <a:r>
              <a:rPr lang="en-US" dirty="0"/>
              <a:t>The switch cannot handle more rules	</a:t>
            </a:r>
          </a:p>
          <a:p>
            <a:r>
              <a:rPr lang="en-US" dirty="0"/>
              <a:t>Switch firmware abuse</a:t>
            </a:r>
          </a:p>
          <a:p>
            <a:pPr lvl="1"/>
            <a:r>
              <a:rPr lang="en-US" dirty="0"/>
              <a:t>A malicious application install flow rules that need to be processed in a software table</a:t>
            </a:r>
          </a:p>
          <a:p>
            <a:pPr lvl="2"/>
            <a:r>
              <a:rPr lang="en-US" dirty="0"/>
              <a:t>Network performance degradation</a:t>
            </a:r>
          </a:p>
        </p:txBody>
      </p:sp>
    </p:spTree>
    <p:extLst>
      <p:ext uri="{BB962C8B-B14F-4D97-AF65-F5344CB8AC3E}">
        <p14:creationId xmlns:p14="http://schemas.microsoft.com/office/powerpoint/2010/main" val="3626873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1B45A-BE8B-583A-FDE2-A67EB9EAD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DP: Data Plane Attacks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CEE490-F7CF-B7C1-FC46-FA64C8C17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739" y="1396379"/>
            <a:ext cx="6422414" cy="50964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7CFB48-D976-084E-55F0-A0A78EADC915}"/>
              </a:ext>
            </a:extLst>
          </p:cNvPr>
          <p:cNvSpPr txBox="1"/>
          <p:nvPr/>
        </p:nvSpPr>
        <p:spPr>
          <a:xfrm>
            <a:off x="3645877" y="6365557"/>
            <a:ext cx="362243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/>
              <a:t>Switch firmware abuse</a:t>
            </a:r>
          </a:p>
        </p:txBody>
      </p:sp>
    </p:spTree>
    <p:extLst>
      <p:ext uri="{BB962C8B-B14F-4D97-AF65-F5344CB8AC3E}">
        <p14:creationId xmlns:p14="http://schemas.microsoft.com/office/powerpoint/2010/main" val="9210241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24450-ED8F-7036-7944-CF4BDB0D6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DP: Data Plane Attacks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7613B-1AB8-CBB0-4209-C235B21B5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Malformed control message injection</a:t>
            </a:r>
          </a:p>
          <a:p>
            <a:pPr lvl="1"/>
            <a:r>
              <a:rPr lang="en-US" dirty="0"/>
              <a:t>Manipulated control messages may be sent to the data plane</a:t>
            </a:r>
          </a:p>
          <a:p>
            <a:pPr lvl="2"/>
            <a:r>
              <a:rPr lang="en-US" dirty="0"/>
              <a:t>Cause switch to end up in an unpredictable state</a:t>
            </a:r>
          </a:p>
          <a:p>
            <a:pPr lvl="3"/>
            <a:r>
              <a:rPr lang="en-US" sz="2400" dirty="0"/>
              <a:t>SDN controllers (e.g., POX and Floodlight) disconnect the switches that sent such malformed messages</a:t>
            </a:r>
          </a:p>
          <a:p>
            <a:r>
              <a:rPr lang="en-US" sz="3000" dirty="0"/>
              <a:t>Data leakage</a:t>
            </a:r>
          </a:p>
          <a:p>
            <a:pPr lvl="1"/>
            <a:r>
              <a:rPr lang="en-US" sz="2800" dirty="0"/>
              <a:t>OpenFlow-enabled switches query SDN controllers for each flow table miss</a:t>
            </a:r>
          </a:p>
          <a:p>
            <a:pPr lvl="2"/>
            <a:r>
              <a:rPr lang="en-US" sz="2600" dirty="0"/>
              <a:t>Infer sensitive information by measuring RTT</a:t>
            </a:r>
          </a:p>
          <a:p>
            <a:pPr lvl="3"/>
            <a:r>
              <a:rPr lang="en-US" b="0" i="1" u="none" strike="noStrike" baseline="0" dirty="0">
                <a:solidFill>
                  <a:srgbClr val="231F20"/>
                </a:solidFill>
                <a:latin typeface="Times-Roman"/>
              </a:rPr>
              <a:t>J. </a:t>
            </a:r>
            <a:r>
              <a:rPr lang="en-US" b="0" i="1" u="none" strike="noStrike" baseline="0" dirty="0" err="1">
                <a:solidFill>
                  <a:srgbClr val="231F20"/>
                </a:solidFill>
                <a:latin typeface="Times-Roman"/>
              </a:rPr>
              <a:t>Sonchack</a:t>
            </a:r>
            <a:r>
              <a:rPr lang="en-US" b="0" i="1" u="none" strike="noStrike" baseline="0" dirty="0">
                <a:solidFill>
                  <a:srgbClr val="231F20"/>
                </a:solidFill>
                <a:latin typeface="Times-Roman"/>
              </a:rPr>
              <a:t>, A. Dubey, A. J. Aviv, J. M. Smith, and E. Keller, “Timing based</a:t>
            </a:r>
          </a:p>
          <a:p>
            <a:pPr marL="0" indent="0" algn="l">
              <a:buNone/>
            </a:pPr>
            <a:r>
              <a:rPr lang="en-US" sz="2400" b="0" i="1" u="none" strike="noStrike" baseline="0" dirty="0">
                <a:solidFill>
                  <a:srgbClr val="231F20"/>
                </a:solidFill>
                <a:latin typeface="Times-Roman"/>
              </a:rPr>
              <a:t> reconnaissance and defense in software-defined networks.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425771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5B847-16C8-69E2-A6A6-568A240D7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088" y="2766218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Attacks to the SDN architecture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08D4A3-50C2-34AF-368D-B459ADAEA628}"/>
              </a:ext>
            </a:extLst>
          </p:cNvPr>
          <p:cNvSpPr txBox="1"/>
          <p:nvPr/>
        </p:nvSpPr>
        <p:spPr>
          <a:xfrm>
            <a:off x="771088" y="4477435"/>
            <a:ext cx="115472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0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 Wars: Systemizing the Attack Surface and Defenses in Software-Defined Networks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1E54DF-E645-5927-358B-CEFCB9CBD0D2}"/>
              </a:ext>
            </a:extLst>
          </p:cNvPr>
          <p:cNvSpPr txBox="1"/>
          <p:nvPr/>
        </p:nvSpPr>
        <p:spPr>
          <a:xfrm>
            <a:off x="1383323" y="5348200"/>
            <a:ext cx="10037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Changhoon</a:t>
            </a:r>
            <a:r>
              <a:rPr lang="en-US" dirty="0"/>
              <a:t> Yoon, </a:t>
            </a:r>
            <a:r>
              <a:rPr lang="en-US" dirty="0" err="1"/>
              <a:t>Seungsoo</a:t>
            </a:r>
            <a:r>
              <a:rPr lang="en-US" dirty="0"/>
              <a:t> Lee, </a:t>
            </a:r>
            <a:r>
              <a:rPr lang="en-US" dirty="0" err="1"/>
              <a:t>Heedo</a:t>
            </a:r>
            <a:r>
              <a:rPr lang="en-US" dirty="0"/>
              <a:t> Kang, </a:t>
            </a:r>
            <a:r>
              <a:rPr lang="en-US" dirty="0" err="1"/>
              <a:t>Taejune</a:t>
            </a:r>
            <a:r>
              <a:rPr lang="en-US" dirty="0"/>
              <a:t> Park, </a:t>
            </a:r>
            <a:r>
              <a:rPr lang="en-US" dirty="0" err="1"/>
              <a:t>Seungwon</a:t>
            </a:r>
            <a:r>
              <a:rPr lang="en-US" dirty="0"/>
              <a:t> Shin, Vinod </a:t>
            </a:r>
            <a:r>
              <a:rPr lang="en-US" dirty="0" err="1"/>
              <a:t>Yegneswaran</a:t>
            </a:r>
            <a:r>
              <a:rPr lang="en-US" dirty="0"/>
              <a:t>, Phillip Porras, </a:t>
            </a:r>
            <a:r>
              <a:rPr lang="en-US" dirty="0" err="1"/>
              <a:t>Guofei</a:t>
            </a:r>
            <a:r>
              <a:rPr lang="en-US" dirty="0"/>
              <a:t> Gu</a:t>
            </a:r>
          </a:p>
        </p:txBody>
      </p:sp>
    </p:spTree>
    <p:extLst>
      <p:ext uri="{BB962C8B-B14F-4D97-AF65-F5344CB8AC3E}">
        <p14:creationId xmlns:p14="http://schemas.microsoft.com/office/powerpoint/2010/main" val="2298167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D6EEA-7C95-04B5-A7FB-52234360C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0" i="0" u="none" strike="noStrike" baseline="0" dirty="0">
                <a:solidFill>
                  <a:srgbClr val="231F20"/>
                </a:solidFill>
                <a:latin typeface="Times-Roman"/>
              </a:rPr>
              <a:t>Overview of the SDN attack surface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4A9598-57BA-020F-8014-5D14DEAFEB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852" y="1343374"/>
            <a:ext cx="11470547" cy="56017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C51DAD-CC8C-A5C4-5E0C-EFEDF00DE722}"/>
              </a:ext>
            </a:extLst>
          </p:cNvPr>
          <p:cNvSpPr txBox="1"/>
          <p:nvPr/>
        </p:nvSpPr>
        <p:spPr>
          <a:xfrm>
            <a:off x="9605134" y="120293"/>
            <a:ext cx="2279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CP-R</a:t>
            </a:r>
            <a:r>
              <a:rPr lang="en-US" dirty="0"/>
              <a:t>: control plane remote attacks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EC7E79-8207-2B7A-962F-E524651554BE}"/>
              </a:ext>
            </a:extLst>
          </p:cNvPr>
          <p:cNvSpPr txBox="1"/>
          <p:nvPr/>
        </p:nvSpPr>
        <p:spPr>
          <a:xfrm>
            <a:off x="9605134" y="697043"/>
            <a:ext cx="2279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CP-L</a:t>
            </a:r>
            <a:r>
              <a:rPr lang="en-US" dirty="0"/>
              <a:t>: control plane local attacks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0B9681-C970-BE78-13EB-10200C282249}"/>
              </a:ext>
            </a:extLst>
          </p:cNvPr>
          <p:cNvSpPr txBox="1"/>
          <p:nvPr/>
        </p:nvSpPr>
        <p:spPr>
          <a:xfrm>
            <a:off x="9552879" y="1326251"/>
            <a:ext cx="2703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CC</a:t>
            </a:r>
            <a:r>
              <a:rPr lang="en-US" dirty="0"/>
              <a:t>: control channel attacks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719D11-67B2-0016-406B-725FE8A7B24A}"/>
              </a:ext>
            </a:extLst>
          </p:cNvPr>
          <p:cNvSpPr txBox="1"/>
          <p:nvPr/>
        </p:nvSpPr>
        <p:spPr>
          <a:xfrm>
            <a:off x="9552879" y="1755799"/>
            <a:ext cx="2586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DP</a:t>
            </a:r>
            <a:r>
              <a:rPr lang="en-US" dirty="0"/>
              <a:t>: data plane attacks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BF233B-5FE8-649E-5C6C-AC4E4E96FA79}"/>
              </a:ext>
            </a:extLst>
          </p:cNvPr>
          <p:cNvSpPr/>
          <p:nvPr/>
        </p:nvSpPr>
        <p:spPr>
          <a:xfrm>
            <a:off x="7633982" y="3540154"/>
            <a:ext cx="3137482" cy="72145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478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0024C-3E95-72AE-F75A-5CD1EE6E5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CP-R: Control Plane Remote Attacks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625A0-A58E-E317-6162-7D7C0B655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Denial-of-Service (DoS) attacks</a:t>
            </a:r>
          </a:p>
          <a:p>
            <a:pPr lvl="1"/>
            <a:r>
              <a:rPr lang="en-US" dirty="0"/>
              <a:t>SDN controllers</a:t>
            </a:r>
          </a:p>
          <a:p>
            <a:pPr lvl="2"/>
            <a:r>
              <a:rPr lang="en-US" dirty="0"/>
              <a:t>Loss of availability or the instability of the victim network</a:t>
            </a:r>
          </a:p>
          <a:p>
            <a:r>
              <a:rPr lang="en-US" altLang="zh-CN" dirty="0"/>
              <a:t>Network-view manipulation</a:t>
            </a:r>
          </a:p>
          <a:p>
            <a:pPr lvl="1"/>
            <a:r>
              <a:rPr lang="en-US" dirty="0"/>
              <a:t>Controllers implement Host Tracking Services (HTS) and Link Discovery Services (LDS) </a:t>
            </a:r>
          </a:p>
          <a:p>
            <a:pPr lvl="2"/>
            <a:r>
              <a:rPr lang="en-US" altLang="zh-CN" dirty="0"/>
              <a:t>Since there are dynamically</a:t>
            </a:r>
            <a:r>
              <a:rPr lang="en-US" dirty="0"/>
              <a:t> changing locations of the network nodes and hosts</a:t>
            </a:r>
          </a:p>
        </p:txBody>
      </p:sp>
    </p:spTree>
    <p:extLst>
      <p:ext uri="{BB962C8B-B14F-4D97-AF65-F5344CB8AC3E}">
        <p14:creationId xmlns:p14="http://schemas.microsoft.com/office/powerpoint/2010/main" val="3650724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9E654-B54D-7C41-C02F-6D478F6F0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Denial-of-Service (DoS) attacks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68F66-2052-1CED-EA6A-4B4D0787C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/>
              <a:t>Feasible remote DoS attacks</a:t>
            </a:r>
          </a:p>
          <a:p>
            <a:pPr lvl="1"/>
            <a:r>
              <a:rPr lang="en-US" dirty="0"/>
              <a:t>Packet-in flooding (OpenFlow)</a:t>
            </a:r>
          </a:p>
          <a:p>
            <a:pPr lvl="2"/>
            <a:r>
              <a:rPr lang="en-US" dirty="0"/>
              <a:t>An SDN switch notifies an SDN controller of each unseen flow (or for each flow table mismatch)</a:t>
            </a:r>
          </a:p>
          <a:p>
            <a:pPr lvl="1"/>
            <a:r>
              <a:rPr lang="en-US" dirty="0"/>
              <a:t>Switch table flooding</a:t>
            </a:r>
          </a:p>
          <a:p>
            <a:pPr lvl="2"/>
            <a:r>
              <a:rPr lang="en-US" dirty="0"/>
              <a:t>Fill up the switch table of controller and cause switch disconnections</a:t>
            </a:r>
          </a:p>
          <a:p>
            <a:pPr lvl="3"/>
            <a:r>
              <a:rPr lang="en-US" dirty="0"/>
              <a:t>Floodlight: add one switch table entry when receiving OpenFlow’s </a:t>
            </a:r>
            <a:r>
              <a:rPr lang="en-US" i="1" dirty="0" err="1"/>
              <a:t>features_reply</a:t>
            </a:r>
            <a:r>
              <a:rPr lang="en-US" i="1" dirty="0"/>
              <a:t> </a:t>
            </a:r>
            <a:r>
              <a:rPr lang="en-US" dirty="0" err="1"/>
              <a:t>meassage</a:t>
            </a:r>
            <a:r>
              <a:rPr lang="en-US" dirty="0"/>
              <a:t> with new DPID values</a:t>
            </a:r>
          </a:p>
          <a:p>
            <a:pPr lvl="2"/>
            <a:r>
              <a:rPr lang="en-US" dirty="0"/>
              <a:t>Use up all the memory resource available in the controller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556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9E654-B54D-7C41-C02F-6D478F6F0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Denial-of-Service (DoS) attacks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68F66-2052-1CED-EA6A-4B4D0787C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9902"/>
            <a:ext cx="11353800" cy="6325298"/>
          </a:xfrm>
        </p:spPr>
        <p:txBody>
          <a:bodyPr>
            <a:normAutofit/>
          </a:bodyPr>
          <a:lstStyle/>
          <a:p>
            <a:r>
              <a:rPr lang="en-US" sz="3000" dirty="0"/>
              <a:t>Feasible remote DoS attacks</a:t>
            </a:r>
          </a:p>
          <a:p>
            <a:pPr lvl="1"/>
            <a:r>
              <a:rPr lang="en-US" sz="2800" dirty="0"/>
              <a:t>Switch identification spoofing</a:t>
            </a:r>
          </a:p>
          <a:p>
            <a:pPr lvl="2"/>
            <a:r>
              <a:rPr lang="en-US" sz="2600" dirty="0"/>
              <a:t>Modify the OpenFlow control message to spoof its identity as if it is the target switch</a:t>
            </a:r>
          </a:p>
          <a:p>
            <a:pPr lvl="3"/>
            <a:r>
              <a:rPr lang="en-US" sz="2400" dirty="0"/>
              <a:t>DPID and the name of a switch are used to distinguish between switch devices</a:t>
            </a:r>
          </a:p>
          <a:p>
            <a:pPr lvl="3"/>
            <a:r>
              <a:rPr lang="en-US" sz="2400" dirty="0"/>
              <a:t>Attackers use DPID and the name of a switch to build a connection, disconnecting the connection with the compromised switch (legitimate switch)</a:t>
            </a:r>
          </a:p>
          <a:p>
            <a:pPr lvl="1"/>
            <a:r>
              <a:rPr lang="en-US" sz="2800" dirty="0"/>
              <a:t>Malformed control message injection</a:t>
            </a:r>
          </a:p>
          <a:p>
            <a:pPr lvl="2"/>
            <a:r>
              <a:rPr lang="en-US" sz="2600" dirty="0"/>
              <a:t>Attackers modifies the message length field of the OpenFlow header to an incorrect value</a:t>
            </a:r>
          </a:p>
          <a:p>
            <a:pPr lvl="2"/>
            <a:r>
              <a:rPr lang="en-US" sz="2600" dirty="0"/>
              <a:t>SDN controllers (e.g., POX and Floodlight) disconnect the switches that sent such malformed messages</a:t>
            </a:r>
          </a:p>
        </p:txBody>
      </p:sp>
    </p:spTree>
    <p:extLst>
      <p:ext uri="{BB962C8B-B14F-4D97-AF65-F5344CB8AC3E}">
        <p14:creationId xmlns:p14="http://schemas.microsoft.com/office/powerpoint/2010/main" val="2157967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9E654-B54D-7C41-C02F-6D478F6F0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Denial-of-Service (DoS) attacks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68F66-2052-1CED-EA6A-4B4D0787C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029" y="1460500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/>
              <a:t>Feasible remote DoS attacks</a:t>
            </a:r>
          </a:p>
          <a:p>
            <a:pPr lvl="1"/>
            <a:r>
              <a:rPr lang="en-US" dirty="0"/>
              <a:t>System time manipulation</a:t>
            </a:r>
          </a:p>
          <a:p>
            <a:pPr lvl="2"/>
            <a:r>
              <a:rPr lang="en-US" dirty="0"/>
              <a:t>SDN controllers and applications refer to system variables for various purposes (e.g., </a:t>
            </a:r>
            <a:r>
              <a:rPr lang="en-US" dirty="0" err="1"/>
              <a:t>FloodLight</a:t>
            </a:r>
            <a:r>
              <a:rPr lang="en-US" dirty="0"/>
              <a:t> and </a:t>
            </a:r>
            <a:r>
              <a:rPr lang="en-US" dirty="0" err="1"/>
              <a:t>OpenDaylight</a:t>
            </a:r>
            <a:r>
              <a:rPr lang="en-US" dirty="0"/>
              <a:t>)</a:t>
            </a:r>
          </a:p>
          <a:p>
            <a:pPr lvl="3"/>
            <a:r>
              <a:rPr lang="en-US" dirty="0"/>
              <a:t>System time variables for carrying out time-sensitive tasks</a:t>
            </a:r>
          </a:p>
          <a:p>
            <a:pPr lvl="4"/>
            <a:r>
              <a:rPr lang="en-US" dirty="0"/>
              <a:t>Calculate packet timeouts</a:t>
            </a:r>
          </a:p>
          <a:p>
            <a:pPr lvl="3"/>
            <a:r>
              <a:rPr lang="en-US" dirty="0"/>
              <a:t>Modify time variables may cause disconnection between switches and controllers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119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9E654-B54D-7C41-C02F-6D478F6F0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Denial-of-Service (DoS) attacks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07B182-8AA6-F7E3-8E5F-82039A0E5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0594" y="1833562"/>
            <a:ext cx="7229475" cy="31908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F711FFE-2460-FC5E-E2D2-3D58DD795C56}"/>
              </a:ext>
            </a:extLst>
          </p:cNvPr>
          <p:cNvSpPr txBox="1"/>
          <p:nvPr/>
        </p:nvSpPr>
        <p:spPr>
          <a:xfrm>
            <a:off x="2716153" y="5234730"/>
            <a:ext cx="7484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System time modification causing switch disconnection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91098C-F4F8-FAAC-0E38-4B54B44D4477}"/>
              </a:ext>
            </a:extLst>
          </p:cNvPr>
          <p:cNvSpPr txBox="1"/>
          <p:nvPr/>
        </p:nvSpPr>
        <p:spPr>
          <a:xfrm>
            <a:off x="1191237" y="6123543"/>
            <a:ext cx="8758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attack does not affect POX because this controller does not refer to the system time</a:t>
            </a:r>
          </a:p>
        </p:txBody>
      </p:sp>
    </p:spTree>
    <p:extLst>
      <p:ext uri="{BB962C8B-B14F-4D97-AF65-F5344CB8AC3E}">
        <p14:creationId xmlns:p14="http://schemas.microsoft.com/office/powerpoint/2010/main" val="1927978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429BA22B3F2514783D5E566991E92DE" ma:contentTypeVersion="9" ma:contentTypeDescription="Create a new document." ma:contentTypeScope="" ma:versionID="db778fb90d1498d38a134500d061be14">
  <xsd:schema xmlns:xsd="http://www.w3.org/2001/XMLSchema" xmlns:xs="http://www.w3.org/2001/XMLSchema" xmlns:p="http://schemas.microsoft.com/office/2006/metadata/properties" xmlns:ns3="264f26f4-8ebd-4394-ba62-6370619aff94" xmlns:ns4="186cb504-699e-4504-9048-f967da7c6db0" targetNamespace="http://schemas.microsoft.com/office/2006/metadata/properties" ma:root="true" ma:fieldsID="387ee4e5981580543bb6fa1ca7255208" ns3:_="" ns4:_="">
    <xsd:import namespace="264f26f4-8ebd-4394-ba62-6370619aff94"/>
    <xsd:import namespace="186cb504-699e-4504-9048-f967da7c6db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4f26f4-8ebd-4394-ba62-6370619aff9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6cb504-699e-4504-9048-f967da7c6db0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E326B23-D48E-4C3C-A6E8-7D3D96DE011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4CBFC32-0A1E-4AA9-A9DA-A90ACB16E971}">
  <ds:schemaRefs>
    <ds:schemaRef ds:uri="http://purl.org/dc/terms/"/>
    <ds:schemaRef ds:uri="http://www.w3.org/XML/1998/namespace"/>
    <ds:schemaRef ds:uri="264f26f4-8ebd-4394-ba62-6370619aff94"/>
    <ds:schemaRef ds:uri="http://purl.org/dc/dcmitype/"/>
    <ds:schemaRef ds:uri="186cb504-699e-4504-9048-f967da7c6db0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FB3E5168-22BD-4741-8278-1A446EE895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64f26f4-8ebd-4394-ba62-6370619aff94"/>
    <ds:schemaRef ds:uri="186cb504-699e-4504-9048-f967da7c6db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2578</TotalTime>
  <Words>1049</Words>
  <Application>Microsoft Office PowerPoint</Application>
  <PresentationFormat>Widescreen</PresentationFormat>
  <Paragraphs>154</Paragraphs>
  <Slides>25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Times-Roman</vt:lpstr>
      <vt:lpstr>Arial</vt:lpstr>
      <vt:lpstr>Calibri</vt:lpstr>
      <vt:lpstr>Calibri Light</vt:lpstr>
      <vt:lpstr>Times New Roman</vt:lpstr>
      <vt:lpstr>Office Theme</vt:lpstr>
      <vt:lpstr>CSE5095-002: Topics in Software Defined Networking</vt:lpstr>
      <vt:lpstr>SDN architecture</vt:lpstr>
      <vt:lpstr>Attacks to the SDN architecture</vt:lpstr>
      <vt:lpstr>Overview of the SDN attack surface</vt:lpstr>
      <vt:lpstr>CP-R: Control Plane Remote Attacks</vt:lpstr>
      <vt:lpstr>Denial-of-Service (DoS) attacks</vt:lpstr>
      <vt:lpstr>Denial-of-Service (DoS) attacks</vt:lpstr>
      <vt:lpstr>Denial-of-Service (DoS) attacks</vt:lpstr>
      <vt:lpstr>Denial-of-Service (DoS) attacks</vt:lpstr>
      <vt:lpstr>Network-view manipulation</vt:lpstr>
      <vt:lpstr>Overview of the SDN attack surface</vt:lpstr>
      <vt:lpstr>CP-L: Control Plane Local Attacks </vt:lpstr>
      <vt:lpstr>CP-L: Control Plane Local Attacks </vt:lpstr>
      <vt:lpstr>CP-L: Control Plane Local Attacks </vt:lpstr>
      <vt:lpstr>CP-L: Control Plane Local Attacks </vt:lpstr>
      <vt:lpstr>CP-L: Control Plane Local Attacks </vt:lpstr>
      <vt:lpstr>CP-L: Control Plane Local Attacks </vt:lpstr>
      <vt:lpstr>CP-L: Control Plane Local Attacks </vt:lpstr>
      <vt:lpstr>CP-L: Control Plane Local Attacks </vt:lpstr>
      <vt:lpstr>Overview of the SDN attack surface</vt:lpstr>
      <vt:lpstr>CC: Control Channel Attacks</vt:lpstr>
      <vt:lpstr>Overview of the SDN attack surface</vt:lpstr>
      <vt:lpstr>DP: Data Plane Attacks</vt:lpstr>
      <vt:lpstr>DP: Data Plane Attacks</vt:lpstr>
      <vt:lpstr>DP: Data Plane Attacks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History: the road to SDN</dc:title>
  <dc:creator>Wang, Minmei</dc:creator>
  <cp:lastModifiedBy>Wang, Minmei</cp:lastModifiedBy>
  <cp:revision>17</cp:revision>
  <dcterms:created xsi:type="dcterms:W3CDTF">2022-08-26T13:14:48Z</dcterms:created>
  <dcterms:modified xsi:type="dcterms:W3CDTF">2022-10-04T02:16:43Z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0x0101003429BA22B3F2514783D5E566991E92DE</vt:lpwstr>
  </property>
</Properties>
</file>