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69" r:id="rId5"/>
    <p:sldId id="270" r:id="rId6"/>
    <p:sldId id="272" r:id="rId7"/>
    <p:sldId id="273" r:id="rId8"/>
    <p:sldId id="279" r:id="rId9"/>
    <p:sldId id="274" r:id="rId10"/>
    <p:sldId id="275" r:id="rId11"/>
    <p:sldId id="276" r:id="rId12"/>
    <p:sldId id="277" r:id="rId13"/>
    <p:sldId id="278" r:id="rId14"/>
    <p:sldId id="289" r:id="rId15"/>
    <p:sldId id="280" r:id="rId16"/>
    <p:sldId id="283" r:id="rId17"/>
    <p:sldId id="284" r:id="rId18"/>
    <p:sldId id="285" r:id="rId19"/>
    <p:sldId id="281" r:id="rId20"/>
    <p:sldId id="286" r:id="rId21"/>
    <p:sldId id="287" r:id="rId22"/>
    <p:sldId id="288" r:id="rId23"/>
    <p:sldId id="290" r:id="rId24"/>
    <p:sldId id="291" r:id="rId25"/>
    <p:sldId id="309" r:id="rId26"/>
    <p:sldId id="310" r:id="rId27"/>
    <p:sldId id="292" r:id="rId28"/>
    <p:sldId id="293" r:id="rId29"/>
    <p:sldId id="294" r:id="rId30"/>
    <p:sldId id="295" r:id="rId31"/>
    <p:sldId id="298" r:id="rId32"/>
    <p:sldId id="296" r:id="rId33"/>
    <p:sldId id="297" r:id="rId34"/>
    <p:sldId id="299" r:id="rId35"/>
    <p:sldId id="300" r:id="rId36"/>
    <p:sldId id="301" r:id="rId37"/>
    <p:sldId id="302" r:id="rId38"/>
    <p:sldId id="303" r:id="rId39"/>
    <p:sldId id="305" r:id="rId40"/>
    <p:sldId id="307" r:id="rId41"/>
    <p:sldId id="306" r:id="rId42"/>
    <p:sldId id="308" r:id="rId43"/>
    <p:sldId id="3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4CAA1-5E2F-4ADD-B4C9-01426FD23331}" v="1" dt="2022-08-27T02:36:0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3F1A3-26DB-4C64-8498-198BFE1C3CF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AD90-3D34-4371-8F3B-0E2AE8D5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8AD90-3D34-4371-8F3B-0E2AE8D526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86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8AD90-3D34-4371-8F3B-0E2AE8D526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94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8AD90-3D34-4371-8F3B-0E2AE8D526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74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5D2-6A61-D234-0D3E-A13AC60B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1F70-F608-C662-DE4D-59748E3C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EDD-6C3E-0E1A-45F9-C00317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0D64-59A7-D1E2-91A0-2BAD3B9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185-31F1-1766-2B35-1795825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FE5A-5B29-2EE3-4E4F-E60FA7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CA35-D746-1E00-F073-C2654D27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60E-A5D7-A35D-3D75-2ECE801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904B-4541-8DE0-2F3E-8452B3E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0296-4221-DF3F-14BB-49FDEE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E4E6-1557-FA8E-9A79-09E2FFB2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5BD0-191E-F0AD-1B6C-6B43CCEC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827D-C6DC-E169-F164-C25176D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A81-473A-E6A5-93EC-BF869B52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2CF-87FD-1E2F-1D71-1DF3D56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B07-E62B-1D2D-5368-6A8D8C7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EB9-C07C-1E40-C6AE-9115937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223-9806-F58C-32EA-6F4D428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9B4-EEBA-ADD1-78A3-FACAD7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F660-52E6-23B7-AA09-3E6F19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6E3-CD7C-B993-56B0-B5C40A3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BCA3-B4D4-57C9-2A1B-483E432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159-61CD-E7DC-6904-BD206208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6A0-510B-1C61-8A9F-B59C6751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879-FEBC-6F98-7004-469929B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F7F-1DF7-9BB7-979F-CF9BF5E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3DA-5791-1093-2E0F-C0504C0A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90F8-9871-4177-A4ED-EEFF04D3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5721-0230-1729-DFF5-A2297EA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60AB-9BAC-880E-EC83-BB759A1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8882-0BAF-DD89-EAC1-A854BC0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973-C994-8A20-AC95-40F9EE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69-BEF0-0BD7-FB0A-6B3F639B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5E5A-EE42-6CD5-27A5-1A18C0AD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7A7E-A950-B68F-2672-57C4C064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2A62-24BA-3370-9673-36E03DE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EC0E-39C5-1BFD-ED72-C71DA61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3377-4DD7-74EF-FB26-56C8C4A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1D9F-EF08-6416-26B2-ECE7F11F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81-8401-8DB4-3D0E-006AC02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095EA-B348-C0F9-364C-FB607FA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325-F1F8-5777-62E2-21E440BE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4530-5A55-15D6-866A-6D8638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B9DA-82EC-4134-0517-39696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7B95A-2D78-BBC5-80C4-BB291E1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452E-DBA3-90CC-25DC-6EB47FC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3EE-9130-8A9F-D5EF-914B6AA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0952-8606-FBB3-D971-F15A41A3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4A31-CDD4-C1F6-44D0-A6E6E453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742F-3BF1-36A9-5B0F-8625E23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294D-FFFA-069A-E7F8-CF14B7F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C5B8-6DCF-5C70-5A15-BF08A3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4CD-E4FB-CEF9-BE68-17D47C4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2516-9A22-C9D0-D88E-5D5C4F62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C5D-B157-514F-0B91-49BC7F1D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B3B5-C6AA-9625-A94B-A570ACA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B455-7F84-403B-7982-7676A08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2447-3FBA-75F4-7275-543CF2B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0A8E-023C-AEEE-C1EA-B755167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1560-7D01-FAA0-D9F5-D9A08789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CA20-48FE-CC67-9481-C53F5719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579-ADA6-49CA-976A-22B376C46C1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969D-0B7B-5D46-59F3-9CD6C6B0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6BC-7580-97D3-AD3D-C29698BF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465" y="3509963"/>
            <a:ext cx="9144000" cy="2900776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12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SDN security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EB58-514B-D07E-A5E7-CF16ED88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Network-view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F902-7AE3-DFBA-028A-929779FD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poisoning attack</a:t>
            </a:r>
          </a:p>
          <a:p>
            <a:pPr lvl="1"/>
            <a:r>
              <a:rPr lang="en-US" dirty="0"/>
              <a:t>Deceive the HTS of controllers</a:t>
            </a:r>
          </a:p>
          <a:p>
            <a:pPr lvl="2"/>
            <a:r>
              <a:rPr lang="en-US" dirty="0"/>
              <a:t>Forge some network packets</a:t>
            </a:r>
          </a:p>
          <a:p>
            <a:pPr lvl="3"/>
            <a:r>
              <a:rPr lang="en-US" dirty="0"/>
              <a:t>Most HTS implementations only use simple identifiers to distinguish among the hosts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4040-382D-3EE4-32CC-68E73A84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90" y="3514987"/>
            <a:ext cx="4883799" cy="3157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C493C-A626-9064-2ABE-EA216DE050FC}"/>
              </a:ext>
            </a:extLst>
          </p:cNvPr>
          <p:cNvSpPr txBox="1"/>
          <p:nvPr/>
        </p:nvSpPr>
        <p:spPr>
          <a:xfrm>
            <a:off x="8011486" y="3758268"/>
            <a:ext cx="387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Attacker A spoof packets to have the source MAC and IP of Web Server B</a:t>
            </a:r>
          </a:p>
          <a:p>
            <a:pPr marL="342900" indent="-342900">
              <a:buAutoNum type="arabicParenR"/>
            </a:pPr>
            <a:r>
              <a:rPr lang="en-US" dirty="0"/>
              <a:t>A sends </a:t>
            </a:r>
            <a:r>
              <a:rPr lang="en-US" dirty="0" err="1"/>
              <a:t>packet_in</a:t>
            </a:r>
            <a:r>
              <a:rPr lang="en-US" dirty="0"/>
              <a:t> based on manipulated traffic information</a:t>
            </a:r>
          </a:p>
          <a:p>
            <a:pPr marL="342900" indent="-342900">
              <a:buAutoNum type="arabicParenR"/>
            </a:pPr>
            <a:r>
              <a:rPr lang="en-US" dirty="0"/>
              <a:t>HTS believes that Web Server B has migrated and newly linked to port 1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6EEA-7C95-04B5-A7FB-52234360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31F20"/>
                </a:solidFill>
                <a:latin typeface="Times-Roman"/>
              </a:rPr>
              <a:t>Overview of the SDN attack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9598-57BA-020F-8014-5D14DEAF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" y="1343374"/>
            <a:ext cx="11470547" cy="560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51DAD-CC8C-A5C4-5E0C-EFEDF00DE722}"/>
              </a:ext>
            </a:extLst>
          </p:cNvPr>
          <p:cNvSpPr txBox="1"/>
          <p:nvPr/>
        </p:nvSpPr>
        <p:spPr>
          <a:xfrm>
            <a:off x="9605134" y="12029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remote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7E79-8207-2B7A-962F-E524651554BE}"/>
              </a:ext>
            </a:extLst>
          </p:cNvPr>
          <p:cNvSpPr txBox="1"/>
          <p:nvPr/>
        </p:nvSpPr>
        <p:spPr>
          <a:xfrm>
            <a:off x="9605134" y="69704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local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9681-C970-BE78-13EB-10200C282249}"/>
              </a:ext>
            </a:extLst>
          </p:cNvPr>
          <p:cNvSpPr txBox="1"/>
          <p:nvPr/>
        </p:nvSpPr>
        <p:spPr>
          <a:xfrm>
            <a:off x="9552879" y="1326251"/>
            <a:ext cx="2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channel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19D11-67B2-0016-406B-725FE8A7B24A}"/>
              </a:ext>
            </a:extLst>
          </p:cNvPr>
          <p:cNvSpPr txBox="1"/>
          <p:nvPr/>
        </p:nvSpPr>
        <p:spPr>
          <a:xfrm>
            <a:off x="9552879" y="1755799"/>
            <a:ext cx="258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data plane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F233B-5FE8-649E-5C6C-AC4E4E96FA79}"/>
              </a:ext>
            </a:extLst>
          </p:cNvPr>
          <p:cNvSpPr/>
          <p:nvPr/>
        </p:nvSpPr>
        <p:spPr>
          <a:xfrm>
            <a:off x="1099070" y="1690688"/>
            <a:ext cx="10349218" cy="19003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48-5996-7E80-FD82-8FFC50F3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D49-2261-1C32-C589-695439E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/>
          </a:bodyPr>
          <a:lstStyle/>
          <a:p>
            <a:r>
              <a:rPr lang="en-US" dirty="0"/>
              <a:t>Arbitrary system termination</a:t>
            </a:r>
          </a:p>
          <a:p>
            <a:pPr lvl="1"/>
            <a:r>
              <a:rPr lang="en-US" dirty="0"/>
              <a:t>A system call misuse scenario is possible since most SDN controllers are designed to run SDN applications within the controller instance</a:t>
            </a:r>
          </a:p>
          <a:p>
            <a:pPr lvl="2"/>
            <a:r>
              <a:rPr lang="en-US" dirty="0"/>
              <a:t>An SDN application invokes the system exit command</a:t>
            </a:r>
          </a:p>
          <a:p>
            <a:pPr lvl="3"/>
            <a:r>
              <a:rPr lang="en-US" dirty="0"/>
              <a:t>Terminate the application &amp; controller instance</a:t>
            </a:r>
          </a:p>
          <a:p>
            <a:pPr lvl="2"/>
            <a:r>
              <a:rPr lang="en-US" dirty="0"/>
              <a:t>Loss of the control plane is undesirable</a:t>
            </a:r>
          </a:p>
          <a:p>
            <a:r>
              <a:rPr lang="en-US" dirty="0"/>
              <a:t>System resource exhaustion</a:t>
            </a:r>
          </a:p>
          <a:p>
            <a:pPr lvl="1"/>
            <a:r>
              <a:rPr lang="en-US" dirty="0"/>
              <a:t>SDN controller implementations are end-host user-level applications</a:t>
            </a:r>
          </a:p>
          <a:p>
            <a:pPr lvl="1"/>
            <a:r>
              <a:rPr lang="en-US" dirty="0"/>
              <a:t>The performance is limited by the capabilities of the hosting machine</a:t>
            </a:r>
          </a:p>
          <a:p>
            <a:pPr lvl="1"/>
            <a:r>
              <a:rPr lang="en-US" dirty="0"/>
              <a:t>It is possible to consume the system resources of the hosting machine</a:t>
            </a:r>
          </a:p>
          <a:p>
            <a:pPr lvl="2"/>
            <a:r>
              <a:rPr lang="en-US" dirty="0"/>
              <a:t>A simple SDN application</a:t>
            </a:r>
          </a:p>
        </p:txBody>
      </p:sp>
    </p:spTree>
    <p:extLst>
      <p:ext uri="{BB962C8B-B14F-4D97-AF65-F5344CB8AC3E}">
        <p14:creationId xmlns:p14="http://schemas.microsoft.com/office/powerpoint/2010/main" val="845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48-5996-7E80-FD82-8FFC50F3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D49-2261-1C32-C589-695439E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/>
          </a:bodyPr>
          <a:lstStyle/>
          <a:p>
            <a:r>
              <a:rPr lang="en-US" dirty="0"/>
              <a:t>Network service neutralization</a:t>
            </a:r>
          </a:p>
          <a:p>
            <a:pPr lvl="1"/>
            <a:r>
              <a:rPr lang="en-US" dirty="0"/>
              <a:t>Control message delivery obstruction</a:t>
            </a:r>
          </a:p>
          <a:p>
            <a:pPr lvl="2"/>
            <a:r>
              <a:rPr lang="en-US" dirty="0"/>
              <a:t>Packet-in </a:t>
            </a:r>
            <a:r>
              <a:rPr lang="en-US" dirty="0" err="1"/>
              <a:t>unsubscription</a:t>
            </a:r>
            <a:r>
              <a:rPr lang="en-US" dirty="0"/>
              <a:t>: different applications subscribe newly generated control events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0E5FA-3CE6-7C42-3D35-96D3D348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8777"/>
            <a:ext cx="5177741" cy="36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48-5996-7E80-FD82-8FFC50F3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D49-2261-1C32-C589-695439E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5498124"/>
          </a:xfrm>
        </p:spPr>
        <p:txBody>
          <a:bodyPr>
            <a:normAutofit/>
          </a:bodyPr>
          <a:lstStyle/>
          <a:p>
            <a:r>
              <a:rPr lang="en-US" dirty="0"/>
              <a:t>Network service neutralization</a:t>
            </a:r>
          </a:p>
          <a:p>
            <a:pPr lvl="1"/>
            <a:r>
              <a:rPr lang="en-US" dirty="0"/>
              <a:t>Control message delivery obstruction</a:t>
            </a:r>
          </a:p>
          <a:p>
            <a:pPr lvl="2"/>
            <a:r>
              <a:rPr lang="en-US" dirty="0"/>
              <a:t>API misuse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Service chain jamming</a:t>
            </a:r>
          </a:p>
          <a:p>
            <a:pPr lvl="2"/>
            <a:r>
              <a:rPr lang="en-US" dirty="0"/>
              <a:t>Intentional insertion of infinite loops into the application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25797-EAE0-1D04-C6ED-C0168073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41" y="2403651"/>
            <a:ext cx="5667375" cy="3381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90DA76-6DE2-C492-F7AC-91E8F803E6CF}"/>
              </a:ext>
            </a:extLst>
          </p:cNvPr>
          <p:cNvSpPr txBox="1"/>
          <p:nvPr/>
        </p:nvSpPr>
        <p:spPr>
          <a:xfrm>
            <a:off x="9495692" y="3060143"/>
            <a:ext cx="269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chain</a:t>
            </a:r>
          </a:p>
        </p:txBody>
      </p:sp>
    </p:spTree>
    <p:extLst>
      <p:ext uri="{BB962C8B-B14F-4D97-AF65-F5344CB8AC3E}">
        <p14:creationId xmlns:p14="http://schemas.microsoft.com/office/powerpoint/2010/main" val="6174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48-5996-7E80-FD82-8FFC50F3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D49-2261-1C32-C589-695439E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482754" cy="4797913"/>
          </a:xfrm>
        </p:spPr>
        <p:txBody>
          <a:bodyPr>
            <a:normAutofit/>
          </a:bodyPr>
          <a:lstStyle/>
          <a:p>
            <a:r>
              <a:rPr lang="en-US" dirty="0"/>
              <a:t>Unauthorized application management</a:t>
            </a:r>
          </a:p>
          <a:p>
            <a:pPr lvl="1"/>
            <a:r>
              <a:rPr lang="en-US" dirty="0"/>
              <a:t>An SDN application can misuse Northbound APIs to evict other legitimate applications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27854-C50B-B28D-7EDF-9E9AFE03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8" y="2734071"/>
            <a:ext cx="6348412" cy="3889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3CFA4F-452A-6773-37EA-B50C20647CBB}"/>
              </a:ext>
            </a:extLst>
          </p:cNvPr>
          <p:cNvSpPr txBox="1"/>
          <p:nvPr/>
        </p:nvSpPr>
        <p:spPr>
          <a:xfrm>
            <a:off x="445477" y="4224580"/>
            <a:ext cx="4126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malicious SDN application may legitimately call the function to terminate other application via Northbound API.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AB6DF-EB06-D520-E715-0EAB651C6D2D}"/>
              </a:ext>
            </a:extLst>
          </p:cNvPr>
          <p:cNvSpPr txBox="1"/>
          <p:nvPr/>
        </p:nvSpPr>
        <p:spPr>
          <a:xfrm>
            <a:off x="363415" y="6189785"/>
            <a:ext cx="464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OpenDaylight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43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1A7-1C94-F4A1-DBBB-7F2B6487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EFC1-231A-423B-A984-50B32202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Unauthorized network control</a:t>
            </a:r>
          </a:p>
          <a:p>
            <a:pPr lvl="1"/>
            <a:r>
              <a:rPr lang="en-US" dirty="0" err="1"/>
              <a:t>packet_in</a:t>
            </a:r>
            <a:r>
              <a:rPr lang="en-US" dirty="0"/>
              <a:t> control message notifies an SDN controller of a newly incoming network flow</a:t>
            </a:r>
          </a:p>
          <a:p>
            <a:pPr lvl="1"/>
            <a:r>
              <a:rPr lang="en-US" altLang="zh-CN" dirty="0"/>
              <a:t>Other types of control messages support various operations</a:t>
            </a:r>
            <a:endParaRPr lang="en-US" dirty="0"/>
          </a:p>
          <a:p>
            <a:pPr lvl="1"/>
            <a:r>
              <a:rPr lang="en-US" dirty="0"/>
              <a:t>It’s possible to manipulate the control plane by abusing those messages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Flow-Rule modification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1A7-1C94-F4A1-DBBB-7F2B6487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0A4C3-3D6A-DEC8-B8F8-0A6EFA00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3" y="1304434"/>
            <a:ext cx="6242904" cy="53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1A7-1C94-F4A1-DBBB-7F2B6487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EFC1-231A-423B-A984-50B32202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Flow table flushing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DD016-A981-80D7-D7AD-09B3EFE6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46" y="2807712"/>
            <a:ext cx="5205046" cy="390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7021B-0417-30D4-C8DA-611EE44C82BA}"/>
              </a:ext>
            </a:extLst>
          </p:cNvPr>
          <p:cNvSpPr txBox="1"/>
          <p:nvPr/>
        </p:nvSpPr>
        <p:spPr>
          <a:xfrm>
            <a:off x="6402810" y="2807712"/>
            <a:ext cx="57088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It causes flow entry mismatch for all incoming network flows.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cause the flow entry mismatch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degrade the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11474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1A7-1C94-F4A1-DBBB-7F2B6487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EFC1-231A-423B-A984-50B32202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Unauthorized network-view manipulation</a:t>
            </a:r>
          </a:p>
          <a:p>
            <a:pPr lvl="1"/>
            <a:r>
              <a:rPr lang="en-US" dirty="0"/>
              <a:t>SDN controllers implement a shared internal database for storage and management of network information</a:t>
            </a:r>
          </a:p>
          <a:p>
            <a:pPr lvl="1"/>
            <a:r>
              <a:rPr lang="en-US" dirty="0"/>
              <a:t>No restricted access or modifications to the internal storage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7D085-B02F-0726-0ECE-B9F39A61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70" y="3425829"/>
            <a:ext cx="5549892" cy="3067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3CE3D-E9CF-BD35-C88E-C5AEDC345DB2}"/>
              </a:ext>
            </a:extLst>
          </p:cNvPr>
          <p:cNvSpPr txBox="1"/>
          <p:nvPr/>
        </p:nvSpPr>
        <p:spPr>
          <a:xfrm>
            <a:off x="7120128" y="5766816"/>
            <a:ext cx="451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data storage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071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2B69-10E6-B5A9-4257-B8F29BED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C86B2-31B7-CACA-289A-D414D7E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48" y="1459006"/>
            <a:ext cx="5724648" cy="51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6EEA-7C95-04B5-A7FB-52234360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31F20"/>
                </a:solidFill>
                <a:latin typeface="Times-Roman"/>
              </a:rPr>
              <a:t>Overview of the SDN attack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9598-57BA-020F-8014-5D14DEAF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" y="1343374"/>
            <a:ext cx="11470547" cy="560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51DAD-CC8C-A5C4-5E0C-EFEDF00DE722}"/>
              </a:ext>
            </a:extLst>
          </p:cNvPr>
          <p:cNvSpPr txBox="1"/>
          <p:nvPr/>
        </p:nvSpPr>
        <p:spPr>
          <a:xfrm>
            <a:off x="9605134" y="12029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remote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7E79-8207-2B7A-962F-E524651554BE}"/>
              </a:ext>
            </a:extLst>
          </p:cNvPr>
          <p:cNvSpPr txBox="1"/>
          <p:nvPr/>
        </p:nvSpPr>
        <p:spPr>
          <a:xfrm>
            <a:off x="9605134" y="69704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local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9681-C970-BE78-13EB-10200C282249}"/>
              </a:ext>
            </a:extLst>
          </p:cNvPr>
          <p:cNvSpPr txBox="1"/>
          <p:nvPr/>
        </p:nvSpPr>
        <p:spPr>
          <a:xfrm>
            <a:off x="9552879" y="1326251"/>
            <a:ext cx="2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channel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19D11-67B2-0016-406B-725FE8A7B24A}"/>
              </a:ext>
            </a:extLst>
          </p:cNvPr>
          <p:cNvSpPr txBox="1"/>
          <p:nvPr/>
        </p:nvSpPr>
        <p:spPr>
          <a:xfrm>
            <a:off x="9552879" y="1755799"/>
            <a:ext cx="258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data plane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F233B-5FE8-649E-5C6C-AC4E4E96FA79}"/>
              </a:ext>
            </a:extLst>
          </p:cNvPr>
          <p:cNvSpPr/>
          <p:nvPr/>
        </p:nvSpPr>
        <p:spPr>
          <a:xfrm>
            <a:off x="4527258" y="4524893"/>
            <a:ext cx="4921541" cy="7504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3438-0D83-7E5B-1522-3AECED5E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CC: Control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5BAF-2777-EAEA-D85C-15B0459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Eavesdropping</a:t>
            </a:r>
          </a:p>
          <a:p>
            <a:pPr lvl="1"/>
            <a:r>
              <a:rPr lang="en-US" dirty="0"/>
              <a:t>Encrypted channel (e.g., SSL/TLS protocol) is not widely adopted</a:t>
            </a:r>
          </a:p>
          <a:p>
            <a:pPr lvl="1"/>
            <a:r>
              <a:rPr lang="en-US" dirty="0"/>
              <a:t>Attackers can sniff the ongoing OpenFlow messages </a:t>
            </a:r>
          </a:p>
          <a:p>
            <a:pPr lvl="2"/>
            <a:r>
              <a:rPr lang="en-US" dirty="0"/>
              <a:t>Exfiltrate the topology information of the managed network</a:t>
            </a:r>
          </a:p>
          <a:p>
            <a:r>
              <a:rPr lang="en-US" dirty="0"/>
              <a:t>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124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A0B5-C6DB-8199-AD9B-C3B2022F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</a:t>
            </a:r>
          </a:p>
        </p:txBody>
      </p:sp>
      <p:pic>
        <p:nvPicPr>
          <p:cNvPr id="1026" name="Picture 2" descr="What Is a Man-in-the-Middle (MITM) Attack? Definition and Prevention -  Panda Security Mediacenter">
            <a:extLst>
              <a:ext uri="{FF2B5EF4-FFF2-40B4-BE49-F238E27FC236}">
                <a16:creationId xmlns:a16="http://schemas.microsoft.com/office/drawing/2014/main" id="{72C284EA-ED07-05B8-BD9F-4B705522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81" y="1538743"/>
            <a:ext cx="5922627" cy="481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9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3438-0D83-7E5B-1522-3AECED5E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CC: Control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5BAF-2777-EAEA-D85C-15B0459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Eavesdropping</a:t>
            </a:r>
          </a:p>
          <a:p>
            <a:pPr lvl="1"/>
            <a:r>
              <a:rPr lang="en-US" dirty="0"/>
              <a:t>Encrypted channel (e.g., SSL/TLS protocol) is not widely adopted</a:t>
            </a:r>
          </a:p>
          <a:p>
            <a:pPr lvl="1"/>
            <a:r>
              <a:rPr lang="en-US" dirty="0"/>
              <a:t>Attackers can sniff the ongoing OpenFlow messages </a:t>
            </a:r>
          </a:p>
          <a:p>
            <a:pPr lvl="2"/>
            <a:r>
              <a:rPr lang="en-US" dirty="0"/>
              <a:t>Exfiltrate the topology information of the managed network</a:t>
            </a:r>
          </a:p>
          <a:p>
            <a:r>
              <a:rPr lang="en-US" dirty="0"/>
              <a:t>Man-in-the-Middle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C2A7-A84A-6DE2-D674-A0658BFF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3668022"/>
            <a:ext cx="4829907" cy="28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35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6EEA-7C95-04B5-A7FB-52234360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31F20"/>
                </a:solidFill>
                <a:latin typeface="Times-Roman"/>
              </a:rPr>
              <a:t>Overview of the SDN attack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9598-57BA-020F-8014-5D14DEAF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" y="1343374"/>
            <a:ext cx="11470547" cy="560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51DAD-CC8C-A5C4-5E0C-EFEDF00DE722}"/>
              </a:ext>
            </a:extLst>
          </p:cNvPr>
          <p:cNvSpPr txBox="1"/>
          <p:nvPr/>
        </p:nvSpPr>
        <p:spPr>
          <a:xfrm>
            <a:off x="9605134" y="12029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remote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7E79-8207-2B7A-962F-E524651554BE}"/>
              </a:ext>
            </a:extLst>
          </p:cNvPr>
          <p:cNvSpPr txBox="1"/>
          <p:nvPr/>
        </p:nvSpPr>
        <p:spPr>
          <a:xfrm>
            <a:off x="9605134" y="69704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local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9681-C970-BE78-13EB-10200C282249}"/>
              </a:ext>
            </a:extLst>
          </p:cNvPr>
          <p:cNvSpPr txBox="1"/>
          <p:nvPr/>
        </p:nvSpPr>
        <p:spPr>
          <a:xfrm>
            <a:off x="9552879" y="1326251"/>
            <a:ext cx="2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channel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19D11-67B2-0016-406B-725FE8A7B24A}"/>
              </a:ext>
            </a:extLst>
          </p:cNvPr>
          <p:cNvSpPr txBox="1"/>
          <p:nvPr/>
        </p:nvSpPr>
        <p:spPr>
          <a:xfrm>
            <a:off x="9552879" y="1755799"/>
            <a:ext cx="258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data plane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F233B-5FE8-649E-5C6C-AC4E4E96FA79}"/>
              </a:ext>
            </a:extLst>
          </p:cNvPr>
          <p:cNvSpPr/>
          <p:nvPr/>
        </p:nvSpPr>
        <p:spPr>
          <a:xfrm>
            <a:off x="7458028" y="5310338"/>
            <a:ext cx="3303758" cy="1325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5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AC55-986C-6140-5E74-5F2FEAA0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Data Plane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2FB6-B0CB-5E12-B794-68D7A42F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rule flooding</a:t>
            </a:r>
          </a:p>
          <a:p>
            <a:pPr lvl="1"/>
            <a:r>
              <a:rPr lang="en-US" dirty="0"/>
              <a:t>No restriction on issuing control messages</a:t>
            </a:r>
          </a:p>
          <a:p>
            <a:pPr lvl="2"/>
            <a:r>
              <a:rPr lang="en-US" dirty="0"/>
              <a:t>An SDN application can issue any control message at any time</a:t>
            </a:r>
          </a:p>
          <a:p>
            <a:pPr lvl="1"/>
            <a:r>
              <a:rPr lang="en-US" dirty="0"/>
              <a:t>A malicious application continuously generates flow rules</a:t>
            </a:r>
          </a:p>
          <a:p>
            <a:pPr lvl="2"/>
            <a:r>
              <a:rPr lang="en-US" dirty="0"/>
              <a:t>Fill up the flow table of the switch</a:t>
            </a:r>
          </a:p>
          <a:p>
            <a:pPr lvl="2"/>
            <a:r>
              <a:rPr lang="en-US" dirty="0"/>
              <a:t>The switch cannot handle more rules	</a:t>
            </a:r>
          </a:p>
          <a:p>
            <a:r>
              <a:rPr lang="en-US" dirty="0"/>
              <a:t>Switch firmware abuse</a:t>
            </a:r>
          </a:p>
          <a:p>
            <a:pPr lvl="1"/>
            <a:r>
              <a:rPr lang="en-US" dirty="0"/>
              <a:t>A malicious application install flow rules that need to be processed in a software table</a:t>
            </a:r>
          </a:p>
          <a:p>
            <a:pPr lvl="2"/>
            <a:r>
              <a:rPr lang="en-US" dirty="0"/>
              <a:t>Network 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362687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B45A-BE8B-583A-FDE2-A67EB9EA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Data Plane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EE490-F7CF-B7C1-FC46-FA64C8C1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39" y="1396379"/>
            <a:ext cx="6422414" cy="5096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CFB48-D976-084E-55F0-A0A78EADC915}"/>
              </a:ext>
            </a:extLst>
          </p:cNvPr>
          <p:cNvSpPr txBox="1"/>
          <p:nvPr/>
        </p:nvSpPr>
        <p:spPr>
          <a:xfrm>
            <a:off x="3645877" y="6365557"/>
            <a:ext cx="3622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Switch firmware abuse</a:t>
            </a:r>
          </a:p>
        </p:txBody>
      </p:sp>
    </p:spTree>
    <p:extLst>
      <p:ext uri="{BB962C8B-B14F-4D97-AF65-F5344CB8AC3E}">
        <p14:creationId xmlns:p14="http://schemas.microsoft.com/office/powerpoint/2010/main" val="921024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4450-ED8F-7036-7944-CF4BDB0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Data Plane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613B-1AB8-CBB0-4209-C235B21B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Malformed control message injection</a:t>
            </a:r>
          </a:p>
          <a:p>
            <a:pPr lvl="1"/>
            <a:r>
              <a:rPr lang="en-US" dirty="0"/>
              <a:t>Manipulated control messages may be sent to the data plane</a:t>
            </a:r>
          </a:p>
          <a:p>
            <a:pPr lvl="2"/>
            <a:r>
              <a:rPr lang="en-US" dirty="0"/>
              <a:t>Cause switch to end up in an unpredictable state</a:t>
            </a:r>
          </a:p>
          <a:p>
            <a:pPr lvl="3"/>
            <a:r>
              <a:rPr lang="en-US" sz="2400" dirty="0"/>
              <a:t>SDN controllers (e.g., POX and Floodlight) disconnect the switches that sent such malformed messages</a:t>
            </a:r>
          </a:p>
          <a:p>
            <a:r>
              <a:rPr lang="en-US" sz="3000" dirty="0"/>
              <a:t>Data leakage</a:t>
            </a:r>
          </a:p>
          <a:p>
            <a:pPr lvl="1"/>
            <a:r>
              <a:rPr lang="en-US" sz="2800" dirty="0"/>
              <a:t>OpenFlow-enabled switches query SDN controllers for each flow table miss</a:t>
            </a:r>
          </a:p>
          <a:p>
            <a:pPr lvl="2"/>
            <a:r>
              <a:rPr lang="en-US" sz="2600" dirty="0"/>
              <a:t>Infer sensitive information by measuring RTT</a:t>
            </a:r>
          </a:p>
          <a:p>
            <a:pPr lvl="3"/>
            <a:r>
              <a:rPr lang="en-US" b="0" i="1" u="none" strike="noStrike" baseline="0" dirty="0">
                <a:solidFill>
                  <a:srgbClr val="231F20"/>
                </a:solidFill>
                <a:latin typeface="Times-Roman"/>
              </a:rPr>
              <a:t>J. </a:t>
            </a:r>
            <a:r>
              <a:rPr lang="en-US" b="0" i="1" u="none" strike="noStrike" baseline="0" dirty="0" err="1">
                <a:solidFill>
                  <a:srgbClr val="231F20"/>
                </a:solidFill>
                <a:latin typeface="Times-Roman"/>
              </a:rPr>
              <a:t>Sonchack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-Roman"/>
              </a:rPr>
              <a:t>, A. Dubey, A. J. Aviv, J. M. Smith, and E. Keller, “Timing based</a:t>
            </a:r>
          </a:p>
          <a:p>
            <a:pPr marL="0" indent="0" algn="l">
              <a:buNone/>
            </a:pPr>
            <a:r>
              <a:rPr lang="en-US" sz="2400" b="0" i="1" u="none" strike="noStrike" baseline="0" dirty="0">
                <a:solidFill>
                  <a:srgbClr val="231F20"/>
                </a:solidFill>
                <a:latin typeface="Times-Roman"/>
              </a:rPr>
              <a:t> reconnaissance and defense in software-defined networks.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257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B4F06-9694-4CCB-23A4-4F4915E8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</a:t>
            </a:r>
          </a:p>
        </p:txBody>
      </p:sp>
      <p:pic>
        <p:nvPicPr>
          <p:cNvPr id="1028" name="Picture 4" descr="How NIST's Cybersecurity Framework Protects the CIA Triad - IT Governance  USA Blog">
            <a:extLst>
              <a:ext uri="{FF2B5EF4-FFF2-40B4-BE49-F238E27FC236}">
                <a16:creationId xmlns:a16="http://schemas.microsoft.com/office/drawing/2014/main" id="{1A43FE5C-78EC-52BE-4C7B-884483DB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638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ED4D9-1EEC-6F2F-029C-5AF5AF126F7F}"/>
              </a:ext>
            </a:extLst>
          </p:cNvPr>
          <p:cNvSpPr txBox="1"/>
          <p:nvPr/>
        </p:nvSpPr>
        <p:spPr>
          <a:xfrm>
            <a:off x="5672531" y="2531448"/>
            <a:ext cx="630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not tampered with or degraded during or after submission.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only available to authorized parties.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available to authorized users when it is needed.</a:t>
            </a:r>
          </a:p>
        </p:txBody>
      </p:sp>
    </p:spTree>
    <p:extLst>
      <p:ext uri="{BB962C8B-B14F-4D97-AF65-F5344CB8AC3E}">
        <p14:creationId xmlns:p14="http://schemas.microsoft.com/office/powerpoint/2010/main" val="70152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C3F6-05AA-2913-885B-F272F9C1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A131-37C3-E380-8053-33608B25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authorization (</a:t>
            </a:r>
            <a:r>
              <a:rPr lang="en-US" dirty="0">
                <a:solidFill>
                  <a:srgbClr val="FF0000"/>
                </a:solidFill>
              </a:rPr>
              <a:t>confidentiality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Applications can easily execute sensitive commands</a:t>
            </a:r>
          </a:p>
          <a:p>
            <a:pPr lvl="1"/>
            <a:r>
              <a:rPr lang="en-US" dirty="0"/>
              <a:t>Solution</a:t>
            </a:r>
          </a:p>
          <a:p>
            <a:pPr lvl="2"/>
            <a:r>
              <a:rPr lang="en-US" dirty="0"/>
              <a:t>Introduce a security extension to only grant minimum required permissions to applications based on the security policy</a:t>
            </a:r>
          </a:p>
          <a:p>
            <a:r>
              <a:rPr lang="en-US" dirty="0"/>
              <a:t>Weak authentication (</a:t>
            </a:r>
            <a:r>
              <a:rPr lang="en-US" dirty="0">
                <a:solidFill>
                  <a:srgbClr val="FF0000"/>
                </a:solidFill>
              </a:rPr>
              <a:t>integrity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Attackers can modify the messages</a:t>
            </a:r>
          </a:p>
          <a:p>
            <a:pPr lvl="1"/>
            <a:r>
              <a:rPr lang="en-US" dirty="0"/>
              <a:t>Solution</a:t>
            </a:r>
          </a:p>
          <a:p>
            <a:pPr lvl="2"/>
            <a:r>
              <a:rPr lang="en-US" dirty="0"/>
              <a:t>New security extension to provide enhance network element authentication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B847-16C8-69E2-A6A6-568A240D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to the SDN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8D4A3-50C2-34AF-368D-B459ADAEA628}"/>
              </a:ext>
            </a:extLst>
          </p:cNvPr>
          <p:cNvSpPr txBox="1"/>
          <p:nvPr/>
        </p:nvSpPr>
        <p:spPr>
          <a:xfrm>
            <a:off x="771088" y="4477435"/>
            <a:ext cx="11547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Wars: Systemizing the Attack Surface and Defenses in Software-Defined Networks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E54DF-E645-5927-358B-CEFCB9CBD0D2}"/>
              </a:ext>
            </a:extLst>
          </p:cNvPr>
          <p:cNvSpPr txBox="1"/>
          <p:nvPr/>
        </p:nvSpPr>
        <p:spPr>
          <a:xfrm>
            <a:off x="1383323" y="5348200"/>
            <a:ext cx="1003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Changhoon</a:t>
            </a:r>
            <a:r>
              <a:rPr lang="en-US" dirty="0"/>
              <a:t> Yoon, </a:t>
            </a:r>
            <a:r>
              <a:rPr lang="en-US" dirty="0" err="1"/>
              <a:t>Seungsoo</a:t>
            </a:r>
            <a:r>
              <a:rPr lang="en-US" dirty="0"/>
              <a:t> Lee, </a:t>
            </a:r>
            <a:r>
              <a:rPr lang="en-US" dirty="0" err="1"/>
              <a:t>Heedo</a:t>
            </a:r>
            <a:r>
              <a:rPr lang="en-US" dirty="0"/>
              <a:t> Kang, </a:t>
            </a:r>
            <a:r>
              <a:rPr lang="en-US" dirty="0" err="1"/>
              <a:t>Taejune</a:t>
            </a:r>
            <a:r>
              <a:rPr lang="en-US" dirty="0"/>
              <a:t> Park, </a:t>
            </a:r>
            <a:r>
              <a:rPr lang="en-US" dirty="0" err="1"/>
              <a:t>Seungwon</a:t>
            </a:r>
            <a:r>
              <a:rPr lang="en-US" dirty="0"/>
              <a:t> Shin, Vinod </a:t>
            </a:r>
            <a:r>
              <a:rPr lang="en-US" dirty="0" err="1"/>
              <a:t>Yegneswaran</a:t>
            </a:r>
            <a:r>
              <a:rPr lang="en-US" dirty="0"/>
              <a:t>, Phillip Porras, </a:t>
            </a:r>
            <a:r>
              <a:rPr lang="en-US" dirty="0" err="1"/>
              <a:t>Guofei</a:t>
            </a:r>
            <a:r>
              <a:rPr lang="en-US" dirty="0"/>
              <a:t> Gu</a:t>
            </a:r>
          </a:p>
        </p:txBody>
      </p:sp>
    </p:spTree>
    <p:extLst>
      <p:ext uri="{BB962C8B-B14F-4D97-AF65-F5344CB8AC3E}">
        <p14:creationId xmlns:p14="http://schemas.microsoft.com/office/powerpoint/2010/main" val="229816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E896-21D6-B2F2-EEC4-5A314E64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6AD6-1D4F-DFB1-0CCE-694B1766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50" y="1372619"/>
            <a:ext cx="10515600" cy="5682522"/>
          </a:xfrm>
        </p:spPr>
        <p:txBody>
          <a:bodyPr>
            <a:normAutofit/>
          </a:bodyPr>
          <a:lstStyle/>
          <a:p>
            <a:r>
              <a:rPr lang="en-US" dirty="0"/>
              <a:t>Dependence on external variable (</a:t>
            </a:r>
            <a:r>
              <a:rPr lang="en-US" dirty="0">
                <a:solidFill>
                  <a:srgbClr val="FF0000"/>
                </a:solidFill>
              </a:rPr>
              <a:t>integrity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System time variable</a:t>
            </a:r>
          </a:p>
          <a:p>
            <a:pPr lvl="2"/>
            <a:r>
              <a:rPr lang="en-US" dirty="0"/>
              <a:t>Can be modified, untrusted</a:t>
            </a:r>
          </a:p>
          <a:p>
            <a:r>
              <a:rPr lang="en-US" dirty="0"/>
              <a:t>Architectural bottleneck (</a:t>
            </a:r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Single point of failure of a centralized SDN controller</a:t>
            </a:r>
          </a:p>
          <a:p>
            <a:pPr lvl="1"/>
            <a:r>
              <a:rPr lang="en-US" dirty="0"/>
              <a:t>Solution</a:t>
            </a:r>
          </a:p>
          <a:p>
            <a:pPr lvl="2"/>
            <a:r>
              <a:rPr lang="en-US" dirty="0"/>
              <a:t>Improve the scalability of the control plane</a:t>
            </a:r>
          </a:p>
          <a:p>
            <a:pPr lvl="3"/>
            <a:r>
              <a:rPr lang="en-US" dirty="0"/>
              <a:t>Distributed SDN controller architecture</a:t>
            </a:r>
          </a:p>
          <a:p>
            <a:r>
              <a:rPr lang="en-US" dirty="0"/>
              <a:t>Monolithic controller design (</a:t>
            </a:r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SDN controller implementation are monolithic software applications</a:t>
            </a:r>
          </a:p>
          <a:p>
            <a:pPr lvl="2"/>
            <a:r>
              <a:rPr lang="en-US" dirty="0"/>
              <a:t>E.g., java applications running in a JVM with SDN applications</a:t>
            </a:r>
          </a:p>
          <a:p>
            <a:pPr lvl="3"/>
            <a:r>
              <a:rPr lang="en-US" dirty="0"/>
              <a:t>System command execution and resource exhaustion attacks</a:t>
            </a:r>
          </a:p>
          <a:p>
            <a:pPr lvl="1"/>
            <a:r>
              <a:rPr lang="en-US" dirty="0"/>
              <a:t>Use micro-kernel architecture (different address space with kernel)</a:t>
            </a:r>
          </a:p>
        </p:txBody>
      </p:sp>
    </p:spTree>
    <p:extLst>
      <p:ext uri="{BB962C8B-B14F-4D97-AF65-F5344CB8AC3E}">
        <p14:creationId xmlns:p14="http://schemas.microsoft.com/office/powerpoint/2010/main" val="366794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F71C-B0C9-E188-A9B6-314C063C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A20-75E7-5A09-6B04-0D532608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resource management</a:t>
            </a:r>
          </a:p>
          <a:p>
            <a:pPr lvl="1"/>
            <a:r>
              <a:rPr lang="en-US" dirty="0"/>
              <a:t>Resource exhaustion attacks</a:t>
            </a:r>
          </a:p>
          <a:p>
            <a:pPr lvl="2"/>
            <a:r>
              <a:rPr lang="en-US" dirty="0"/>
              <a:t>Different core modules and SDN applications share system resources</a:t>
            </a:r>
          </a:p>
          <a:p>
            <a:pPr lvl="1"/>
            <a:r>
              <a:rPr lang="en-US" dirty="0"/>
              <a:t>Solution</a:t>
            </a:r>
          </a:p>
          <a:p>
            <a:pPr lvl="2"/>
            <a:r>
              <a:rPr lang="en-US" dirty="0"/>
              <a:t>A resource monitor to dynamically monitor and constrain the resource usage</a:t>
            </a:r>
          </a:p>
          <a:p>
            <a:r>
              <a:rPr lang="en-US" dirty="0"/>
              <a:t>Improper exception handling</a:t>
            </a:r>
          </a:p>
          <a:p>
            <a:pPr lvl="1"/>
            <a:r>
              <a:rPr lang="en-US" dirty="0"/>
              <a:t>E.g., manipulated control messages cause unexpected behaviors at the SDN controllers</a:t>
            </a:r>
          </a:p>
        </p:txBody>
      </p:sp>
    </p:spTree>
    <p:extLst>
      <p:ext uri="{BB962C8B-B14F-4D97-AF65-F5344CB8AC3E}">
        <p14:creationId xmlns:p14="http://schemas.microsoft.com/office/powerpoint/2010/main" val="2330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F71C-B0C9-E188-A9B6-314C063C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A20-75E7-5A09-6B04-0D532608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service chaining mechanism</a:t>
            </a:r>
          </a:p>
          <a:p>
            <a:pPr lvl="1"/>
            <a:r>
              <a:rPr lang="en-US" dirty="0"/>
              <a:t>Attackers modify the service chaining</a:t>
            </a:r>
          </a:p>
          <a:p>
            <a:pPr lvl="1"/>
            <a:r>
              <a:rPr lang="en-US" dirty="0"/>
              <a:t>Solution</a:t>
            </a:r>
          </a:p>
          <a:p>
            <a:pPr lvl="2"/>
            <a:r>
              <a:rPr lang="en-US" dirty="0"/>
              <a:t>Verify SDN applications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26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7996-3F85-BBFE-321E-A11EFDEB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Channel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A30D-3830-38D7-EE08-9AE2D1B5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Confidentiality and integrity</a:t>
            </a:r>
          </a:p>
          <a:p>
            <a:pPr lvl="1"/>
            <a:r>
              <a:rPr lang="en-US" dirty="0"/>
              <a:t>SSL/TLS protection is heavy and incurs noticeable performance penalty</a:t>
            </a:r>
          </a:p>
          <a:p>
            <a:pPr lvl="1"/>
            <a:r>
              <a:rPr lang="en-US" dirty="0"/>
              <a:t>A lightweight and reliable encryption mechanism is required</a:t>
            </a: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</a:p>
          <a:p>
            <a:pPr lvl="1"/>
            <a:r>
              <a:rPr lang="en-US" dirty="0"/>
              <a:t>Attacks affect southbound OpenFlow communications</a:t>
            </a:r>
          </a:p>
          <a:p>
            <a:pPr lvl="1"/>
            <a:r>
              <a:rPr lang="en-US" dirty="0"/>
              <a:t>Detection and verification system to defend the attacks</a:t>
            </a:r>
          </a:p>
        </p:txBody>
      </p:sp>
    </p:spTree>
    <p:extLst>
      <p:ext uri="{BB962C8B-B14F-4D97-AF65-F5344CB8AC3E}">
        <p14:creationId xmlns:p14="http://schemas.microsoft.com/office/powerpoint/2010/main" val="3342251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45BE-EE1B-D1D1-17A0-CF56AD18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8639-0757-CD8E-C070-1E9B4022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bottleneck</a:t>
            </a:r>
          </a:p>
          <a:p>
            <a:pPr lvl="1"/>
            <a:r>
              <a:rPr lang="en-US" dirty="0"/>
              <a:t>E.g., switches receive many flow entries</a:t>
            </a:r>
          </a:p>
          <a:p>
            <a:r>
              <a:rPr lang="en-US" dirty="0"/>
              <a:t>Hardware abuse</a:t>
            </a:r>
          </a:p>
          <a:p>
            <a:pPr lvl="1"/>
            <a:r>
              <a:rPr lang="en-US" dirty="0"/>
              <a:t>Limited capacity of the TCAM table</a:t>
            </a:r>
          </a:p>
          <a:p>
            <a:pPr lvl="2"/>
            <a:r>
              <a:rPr lang="en-US" dirty="0"/>
              <a:t>The switch firmware restricts the use of the hardware table</a:t>
            </a:r>
          </a:p>
        </p:txBody>
      </p:sp>
    </p:spTree>
    <p:extLst>
      <p:ext uri="{BB962C8B-B14F-4D97-AF65-F5344CB8AC3E}">
        <p14:creationId xmlns:p14="http://schemas.microsoft.com/office/powerpoint/2010/main" val="3220408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D8CB-984B-A974-8064-619C8F10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70C6-48E5-7F72-1410-52969FDD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8336" cy="5316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Applications implement security functions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29E9-BD37-F1A8-FF11-E080B2FD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DDoS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16E1-C03A-E5D3-CAD4-FC1FFC27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/>
          <a:lstStyle/>
          <a:p>
            <a:r>
              <a:rPr lang="en-US" dirty="0"/>
              <a:t>Distributed denial of service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9820E-B69C-E8CD-3584-37C17E89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336"/>
            <a:ext cx="9096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7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7214-3E30-9F40-686C-4B9CBE29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8483-F290-5A1D-D7AA-060BB4D6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2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Network Time Protocol (NTP) </a:t>
            </a:r>
            <a:r>
              <a:rPr lang="en-US" dirty="0"/>
              <a:t>is a networking protocol for clock synchronization.</a:t>
            </a:r>
          </a:p>
          <a:p>
            <a:r>
              <a:rPr lang="en-US" b="1" dirty="0"/>
              <a:t>Simple Network Management Protocol (SNMP) </a:t>
            </a:r>
            <a:r>
              <a:rPr lang="en-US" dirty="0"/>
              <a:t>is an Internet Standard protocol for collecting and organizing information about managed devices on IP networks.</a:t>
            </a:r>
          </a:p>
          <a:p>
            <a:r>
              <a:rPr lang="en-US" b="1" dirty="0"/>
              <a:t>Simple Service Discovery Protocol (SSDP)</a:t>
            </a:r>
            <a:r>
              <a:rPr lang="en-US" dirty="0"/>
              <a:t> is a network protocol based on the Internet protocol suite for advertisement and discovery of network services and presence information.</a:t>
            </a:r>
          </a:p>
          <a:p>
            <a:r>
              <a:rPr lang="en-US" b="1" dirty="0"/>
              <a:t>QUIC</a:t>
            </a:r>
            <a:r>
              <a:rPr lang="en-US" dirty="0"/>
              <a:t> is a new multiplexed transport built on top of UDP, designed by Google. The goal is to reduce the latency compared to that of TCP. </a:t>
            </a:r>
          </a:p>
          <a:p>
            <a:r>
              <a:rPr lang="en-US" b="1" dirty="0"/>
              <a:t>Memcached</a:t>
            </a:r>
            <a:r>
              <a:rPr lang="en-US" dirty="0"/>
              <a:t> is an in-memory key-value store for small chunks of arbitrary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8B7D865-68DB-F496-5E05-6F52F73C7B01}"/>
              </a:ext>
            </a:extLst>
          </p:cNvPr>
          <p:cNvGrpSpPr/>
          <p:nvPr/>
        </p:nvGrpSpPr>
        <p:grpSpPr>
          <a:xfrm>
            <a:off x="834895" y="0"/>
            <a:ext cx="9133339" cy="6815661"/>
            <a:chOff x="1197966" y="2483491"/>
            <a:chExt cx="9133339" cy="68156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27DBF3-F475-7E65-03F2-3936E2639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966" y="2483491"/>
              <a:ext cx="9124950" cy="381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D6239D-40E0-4129-55DF-77C4D3B8F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5880" y="2793577"/>
              <a:ext cx="9115425" cy="650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44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D4E3C-1035-F68F-5430-CC4F5508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60" y="806823"/>
            <a:ext cx="91249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6DFD6-8841-DAD8-CD2C-BD0EF621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87" y="1147479"/>
            <a:ext cx="9134475" cy="3190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9F258-0B14-5D78-A3A7-49C3B9DF2E7E}"/>
              </a:ext>
            </a:extLst>
          </p:cNvPr>
          <p:cNvSpPr txBox="1"/>
          <p:nvPr/>
        </p:nvSpPr>
        <p:spPr>
          <a:xfrm>
            <a:off x="821951" y="4570230"/>
            <a:ext cx="10621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Session Initiation Protocol (SIP)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is a signaling protocol used for initiating, maintaining, and terminating communication sessions that include voice, video and messaging applications.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394FD-D7A7-63D4-0342-207B3E5DCB86}"/>
              </a:ext>
            </a:extLst>
          </p:cNvPr>
          <p:cNvSpPr txBox="1"/>
          <p:nvPr/>
        </p:nvSpPr>
        <p:spPr>
          <a:xfrm>
            <a:off x="10235510" y="3045759"/>
            <a:ext cx="210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partial HTTP requests</a:t>
            </a:r>
          </a:p>
        </p:txBody>
      </p:sp>
    </p:spTree>
    <p:extLst>
      <p:ext uri="{BB962C8B-B14F-4D97-AF65-F5344CB8AC3E}">
        <p14:creationId xmlns:p14="http://schemas.microsoft.com/office/powerpoint/2010/main" val="364370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6EEA-7C95-04B5-A7FB-52234360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31F20"/>
                </a:solidFill>
                <a:latin typeface="Times-Roman"/>
              </a:rPr>
              <a:t>Overview of the SDN attack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9598-57BA-020F-8014-5D14DEAF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" y="1343374"/>
            <a:ext cx="11470547" cy="560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51DAD-CC8C-A5C4-5E0C-EFEDF00DE722}"/>
              </a:ext>
            </a:extLst>
          </p:cNvPr>
          <p:cNvSpPr txBox="1"/>
          <p:nvPr/>
        </p:nvSpPr>
        <p:spPr>
          <a:xfrm>
            <a:off x="9605134" y="12029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CP-R</a:t>
            </a:r>
            <a:r>
              <a:rPr lang="en-US" dirty="0"/>
              <a:t>: control plane remote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7E79-8207-2B7A-962F-E524651554BE}"/>
              </a:ext>
            </a:extLst>
          </p:cNvPr>
          <p:cNvSpPr txBox="1"/>
          <p:nvPr/>
        </p:nvSpPr>
        <p:spPr>
          <a:xfrm>
            <a:off x="9605134" y="69704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CP-L</a:t>
            </a:r>
            <a:r>
              <a:rPr lang="en-US" dirty="0"/>
              <a:t>: control plane local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9681-C970-BE78-13EB-10200C282249}"/>
              </a:ext>
            </a:extLst>
          </p:cNvPr>
          <p:cNvSpPr txBox="1"/>
          <p:nvPr/>
        </p:nvSpPr>
        <p:spPr>
          <a:xfrm>
            <a:off x="9552879" y="1326251"/>
            <a:ext cx="2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CC</a:t>
            </a:r>
            <a:r>
              <a:rPr lang="en-US" dirty="0"/>
              <a:t>: control channel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19D11-67B2-0016-406B-725FE8A7B24A}"/>
              </a:ext>
            </a:extLst>
          </p:cNvPr>
          <p:cNvSpPr txBox="1"/>
          <p:nvPr/>
        </p:nvSpPr>
        <p:spPr>
          <a:xfrm>
            <a:off x="9552879" y="1755799"/>
            <a:ext cx="258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DP</a:t>
            </a:r>
            <a:r>
              <a:rPr lang="en-US" dirty="0"/>
              <a:t>: data plane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F233B-5FE8-649E-5C6C-AC4E4E96FA79}"/>
              </a:ext>
            </a:extLst>
          </p:cNvPr>
          <p:cNvSpPr/>
          <p:nvPr/>
        </p:nvSpPr>
        <p:spPr>
          <a:xfrm>
            <a:off x="7633982" y="3540154"/>
            <a:ext cx="3137482" cy="7214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D29-0DDB-515D-4A3D-F0A3A8FD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183" y="2946485"/>
            <a:ext cx="10515600" cy="1325563"/>
          </a:xfrm>
        </p:spPr>
        <p:txBody>
          <a:bodyPr/>
          <a:lstStyle/>
          <a:p>
            <a:r>
              <a:rPr lang="en-US" altLang="zh-CN" dirty="0"/>
              <a:t>Midterm materials stop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024C-3E95-72AE-F75A-5CD1EE6E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CP-R: Control Plane Remote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25A0-A58E-E317-6162-7D7C0B65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Denial-of-Service (DoS) attacks</a:t>
            </a:r>
          </a:p>
          <a:p>
            <a:pPr lvl="1"/>
            <a:r>
              <a:rPr lang="en-US" dirty="0"/>
              <a:t>SDN controllers</a:t>
            </a:r>
          </a:p>
          <a:p>
            <a:pPr lvl="2"/>
            <a:r>
              <a:rPr lang="en-US" dirty="0"/>
              <a:t>Loss of availability or the instability of the victim network</a:t>
            </a:r>
          </a:p>
          <a:p>
            <a:r>
              <a:rPr lang="en-US" altLang="zh-CN" dirty="0"/>
              <a:t>Network-view manipulation</a:t>
            </a:r>
          </a:p>
          <a:p>
            <a:pPr lvl="1"/>
            <a:r>
              <a:rPr lang="en-US" dirty="0"/>
              <a:t>Controllers implement Host Tracking Services (HTS) and Link Discovery Services (LDS) </a:t>
            </a:r>
          </a:p>
          <a:p>
            <a:pPr lvl="2"/>
            <a:r>
              <a:rPr lang="en-US" altLang="zh-CN" dirty="0"/>
              <a:t>Since there are dynamically</a:t>
            </a:r>
            <a:r>
              <a:rPr lang="en-US" dirty="0"/>
              <a:t> changing locations of the network nodes and hosts</a:t>
            </a:r>
          </a:p>
        </p:txBody>
      </p:sp>
    </p:spTree>
    <p:extLst>
      <p:ext uri="{BB962C8B-B14F-4D97-AF65-F5344CB8AC3E}">
        <p14:creationId xmlns:p14="http://schemas.microsoft.com/office/powerpoint/2010/main" val="36507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654-B54D-7C41-C02F-6D478F6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8F66-2052-1CED-EA6A-4B4D078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Feasible remote DoS attacks</a:t>
            </a:r>
          </a:p>
          <a:p>
            <a:pPr lvl="1"/>
            <a:r>
              <a:rPr lang="en-US" dirty="0"/>
              <a:t>Packet-in flooding (OpenFlow)</a:t>
            </a:r>
          </a:p>
          <a:p>
            <a:pPr lvl="2"/>
            <a:r>
              <a:rPr lang="en-US" dirty="0"/>
              <a:t>An SDN switch notifies an SDN controller of each unseen flow (or for each flow table mismatch)</a:t>
            </a:r>
          </a:p>
          <a:p>
            <a:pPr lvl="1"/>
            <a:r>
              <a:rPr lang="en-US" dirty="0"/>
              <a:t>Switch table flooding</a:t>
            </a:r>
          </a:p>
          <a:p>
            <a:pPr lvl="2"/>
            <a:r>
              <a:rPr lang="en-US" dirty="0"/>
              <a:t>Fill up the switch table of controller and cause switch disconnections</a:t>
            </a:r>
          </a:p>
          <a:p>
            <a:pPr lvl="3"/>
            <a:r>
              <a:rPr lang="en-US" dirty="0"/>
              <a:t>Floodlight: add one switch table entry when receiving OpenFlow’s </a:t>
            </a:r>
            <a:r>
              <a:rPr lang="en-US" i="1" dirty="0" err="1"/>
              <a:t>features_reply</a:t>
            </a:r>
            <a:r>
              <a:rPr lang="en-US" i="1" dirty="0"/>
              <a:t> </a:t>
            </a:r>
            <a:r>
              <a:rPr lang="en-US" dirty="0" err="1"/>
              <a:t>meassage</a:t>
            </a:r>
            <a:r>
              <a:rPr lang="en-US" dirty="0"/>
              <a:t> with new DPID values</a:t>
            </a:r>
          </a:p>
          <a:p>
            <a:pPr lvl="2"/>
            <a:r>
              <a:rPr lang="en-US" dirty="0"/>
              <a:t>Use up all the memory resource available in the controller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654-B54D-7C41-C02F-6D478F6F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Denial-of-Service (DoS)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8F66-2052-1CED-EA6A-4B4D078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02"/>
            <a:ext cx="11353800" cy="6325298"/>
          </a:xfrm>
        </p:spPr>
        <p:txBody>
          <a:bodyPr>
            <a:normAutofit/>
          </a:bodyPr>
          <a:lstStyle/>
          <a:p>
            <a:r>
              <a:rPr lang="en-US" sz="3000" dirty="0"/>
              <a:t>Feasible remote DoS attacks</a:t>
            </a:r>
          </a:p>
          <a:p>
            <a:pPr lvl="1"/>
            <a:r>
              <a:rPr lang="en-US" sz="2800" dirty="0"/>
              <a:t>Switch identification spoofing</a:t>
            </a:r>
          </a:p>
          <a:p>
            <a:pPr lvl="2"/>
            <a:r>
              <a:rPr lang="en-US" sz="2600" dirty="0"/>
              <a:t>Modify the OpenFlow control message to spoof its identity as if it is the target switch</a:t>
            </a:r>
          </a:p>
          <a:p>
            <a:pPr lvl="3"/>
            <a:r>
              <a:rPr lang="en-US" sz="2400" dirty="0"/>
              <a:t>DPID and the name of a switch are used to distinguish between switch devices</a:t>
            </a:r>
          </a:p>
          <a:p>
            <a:pPr lvl="3"/>
            <a:r>
              <a:rPr lang="en-US" sz="2400" dirty="0"/>
              <a:t>Attackers use DPID and the name of a switch to build a connection, disconnecting the connection with the compromised switch (legitimate switch)</a:t>
            </a:r>
          </a:p>
          <a:p>
            <a:pPr lvl="1"/>
            <a:r>
              <a:rPr lang="en-US" sz="2800" dirty="0"/>
              <a:t>Malformed control message injection</a:t>
            </a:r>
          </a:p>
          <a:p>
            <a:pPr lvl="2"/>
            <a:r>
              <a:rPr lang="en-US" sz="2600" dirty="0"/>
              <a:t>Attackers modifies the message length field of the OpenFlow header to an incorrect value</a:t>
            </a:r>
          </a:p>
          <a:p>
            <a:pPr lvl="2"/>
            <a:r>
              <a:rPr lang="en-US" sz="2600" dirty="0"/>
              <a:t>SDN controllers (e.g., POX and Floodlight) disconnect the switches that sent such malformed messages</a:t>
            </a:r>
          </a:p>
        </p:txBody>
      </p:sp>
    </p:spTree>
    <p:extLst>
      <p:ext uri="{BB962C8B-B14F-4D97-AF65-F5344CB8AC3E}">
        <p14:creationId xmlns:p14="http://schemas.microsoft.com/office/powerpoint/2010/main" val="21579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654-B54D-7C41-C02F-6D478F6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8F66-2052-1CED-EA6A-4B4D078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60500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Feasible remote DoS attacks</a:t>
            </a:r>
          </a:p>
          <a:p>
            <a:pPr lvl="1"/>
            <a:r>
              <a:rPr lang="en-US" dirty="0"/>
              <a:t>System time manipulation</a:t>
            </a:r>
          </a:p>
          <a:p>
            <a:pPr lvl="2"/>
            <a:r>
              <a:rPr lang="en-US" dirty="0"/>
              <a:t>SDN controllers and applications refer to system variables for various purposes (e.g., </a:t>
            </a:r>
            <a:r>
              <a:rPr lang="en-US" dirty="0" err="1"/>
              <a:t>FloodLight</a:t>
            </a:r>
            <a:r>
              <a:rPr lang="en-US" dirty="0"/>
              <a:t> and </a:t>
            </a:r>
            <a:r>
              <a:rPr lang="en-US" dirty="0" err="1"/>
              <a:t>OpenDaylight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System time variables for carrying out time-sensitive tasks</a:t>
            </a:r>
          </a:p>
          <a:p>
            <a:pPr lvl="4"/>
            <a:r>
              <a:rPr lang="en-US" dirty="0"/>
              <a:t>Calculate packet timeouts</a:t>
            </a:r>
          </a:p>
          <a:p>
            <a:pPr lvl="3"/>
            <a:r>
              <a:rPr lang="en-US" dirty="0"/>
              <a:t>Modify time variables may cause disconnection between switches and controllers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654-B54D-7C41-C02F-6D478F6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7B182-8AA6-F7E3-8E5F-82039A0E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94" y="1833562"/>
            <a:ext cx="7229475" cy="3190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11FFE-2460-FC5E-E2D2-3D58DD795C56}"/>
              </a:ext>
            </a:extLst>
          </p:cNvPr>
          <p:cNvSpPr txBox="1"/>
          <p:nvPr/>
        </p:nvSpPr>
        <p:spPr>
          <a:xfrm>
            <a:off x="2716153" y="5234730"/>
            <a:ext cx="7484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time modification causing switch disconnection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1098C-F4F8-FAAC-0E38-4B54B44D4477}"/>
              </a:ext>
            </a:extLst>
          </p:cNvPr>
          <p:cNvSpPr txBox="1"/>
          <p:nvPr/>
        </p:nvSpPr>
        <p:spPr>
          <a:xfrm>
            <a:off x="1191237" y="6123543"/>
            <a:ext cx="875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attack does not affect POX because this controller does not refer to the system time</a:t>
            </a:r>
          </a:p>
        </p:txBody>
      </p:sp>
    </p:spTree>
    <p:extLst>
      <p:ext uri="{BB962C8B-B14F-4D97-AF65-F5344CB8AC3E}">
        <p14:creationId xmlns:p14="http://schemas.microsoft.com/office/powerpoint/2010/main" val="19279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29BA22B3F2514783D5E566991E92DE" ma:contentTypeVersion="9" ma:contentTypeDescription="Create a new document." ma:contentTypeScope="" ma:versionID="db778fb90d1498d38a134500d061be14">
  <xsd:schema xmlns:xsd="http://www.w3.org/2001/XMLSchema" xmlns:xs="http://www.w3.org/2001/XMLSchema" xmlns:p="http://schemas.microsoft.com/office/2006/metadata/properties" xmlns:ns3="264f26f4-8ebd-4394-ba62-6370619aff94" xmlns:ns4="186cb504-699e-4504-9048-f967da7c6db0" targetNamespace="http://schemas.microsoft.com/office/2006/metadata/properties" ma:root="true" ma:fieldsID="387ee4e5981580543bb6fa1ca7255208" ns3:_="" ns4:_="">
    <xsd:import namespace="264f26f4-8ebd-4394-ba62-6370619aff94"/>
    <xsd:import namespace="186cb504-699e-4504-9048-f967da7c6d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f26f4-8ebd-4394-ba62-6370619af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b504-699e-4504-9048-f967da7c6d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326B23-D48E-4C3C-A6E8-7D3D96DE01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CBFC32-0A1E-4AA9-A9DA-A90ACB16E971}">
  <ds:schemaRefs>
    <ds:schemaRef ds:uri="http://purl.org/dc/terms/"/>
    <ds:schemaRef ds:uri="http://www.w3.org/XML/1998/namespace"/>
    <ds:schemaRef ds:uri="264f26f4-8ebd-4394-ba62-6370619aff94"/>
    <ds:schemaRef ds:uri="http://purl.org/dc/dcmitype/"/>
    <ds:schemaRef ds:uri="186cb504-699e-4504-9048-f967da7c6db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3E5168-22BD-4741-8278-1A446EE89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f26f4-8ebd-4394-ba62-6370619aff94"/>
    <ds:schemaRef ds:uri="186cb504-699e-4504-9048-f967da7c6d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1577</Words>
  <Application>Microsoft Office PowerPoint</Application>
  <PresentationFormat>Widescreen</PresentationFormat>
  <Paragraphs>230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Times-Roman</vt:lpstr>
      <vt:lpstr>Arial</vt:lpstr>
      <vt:lpstr>Calibri</vt:lpstr>
      <vt:lpstr>Calibri Light</vt:lpstr>
      <vt:lpstr>Roboto</vt:lpstr>
      <vt:lpstr>Times New Roman</vt:lpstr>
      <vt:lpstr>Office Theme</vt:lpstr>
      <vt:lpstr>CSE5095-002: Topics in Software Defined Networking</vt:lpstr>
      <vt:lpstr>SDN architecture</vt:lpstr>
      <vt:lpstr>Attacks to the SDN architecture</vt:lpstr>
      <vt:lpstr>Overview of the SDN attack surface</vt:lpstr>
      <vt:lpstr>CP-R: Control Plane Remote Attacks</vt:lpstr>
      <vt:lpstr>Denial-of-Service (DoS) attacks</vt:lpstr>
      <vt:lpstr>Denial-of-Service (DoS) attacks</vt:lpstr>
      <vt:lpstr>Denial-of-Service (DoS) attacks</vt:lpstr>
      <vt:lpstr>Denial-of-Service (DoS) attacks</vt:lpstr>
      <vt:lpstr>Network-view manipulation</vt:lpstr>
      <vt:lpstr>Overview of the SDN attack surface</vt:lpstr>
      <vt:lpstr>CP-L: Control Plane Local Attacks </vt:lpstr>
      <vt:lpstr>CP-L: Control Plane Local Attacks </vt:lpstr>
      <vt:lpstr>CP-L: Control Plane Local Attacks </vt:lpstr>
      <vt:lpstr>CP-L: Control Plane Local Attacks </vt:lpstr>
      <vt:lpstr>CP-L: Control Plane Local Attacks </vt:lpstr>
      <vt:lpstr>CP-L: Control Plane Local Attacks </vt:lpstr>
      <vt:lpstr>CP-L: Control Plane Local Attacks </vt:lpstr>
      <vt:lpstr>CP-L: Control Plane Local Attacks </vt:lpstr>
      <vt:lpstr>Overview of the SDN attack surface</vt:lpstr>
      <vt:lpstr>CC: Control Channel Attacks</vt:lpstr>
      <vt:lpstr>Man-in-the-Middle</vt:lpstr>
      <vt:lpstr>CC: Control Channel Attacks</vt:lpstr>
      <vt:lpstr>Overview of the SDN attack surface</vt:lpstr>
      <vt:lpstr>DP: Data Plane Attacks</vt:lpstr>
      <vt:lpstr>DP: Data Plane Attacks</vt:lpstr>
      <vt:lpstr>DP: Data Plane Attacks</vt:lpstr>
      <vt:lpstr>CIA Triad</vt:lpstr>
      <vt:lpstr>Control Plane Security</vt:lpstr>
      <vt:lpstr>Control Plane Security</vt:lpstr>
      <vt:lpstr>Control Plane Security</vt:lpstr>
      <vt:lpstr>Control Plane Security</vt:lpstr>
      <vt:lpstr>Control Channel Security</vt:lpstr>
      <vt:lpstr>Data Plane Security</vt:lpstr>
      <vt:lpstr>Application layer security</vt:lpstr>
      <vt:lpstr>DDoS attacks</vt:lpstr>
      <vt:lpstr>Protocols</vt:lpstr>
      <vt:lpstr>PowerPoint Presentation</vt:lpstr>
      <vt:lpstr>PowerPoint Presentation</vt:lpstr>
      <vt:lpstr>Midterm materials stop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History: the road to SDN</dc:title>
  <dc:creator>Wang, Minmei</dc:creator>
  <cp:lastModifiedBy>Wang, Minmei</cp:lastModifiedBy>
  <cp:revision>27</cp:revision>
  <dcterms:created xsi:type="dcterms:W3CDTF">2022-08-26T13:14:48Z</dcterms:created>
  <dcterms:modified xsi:type="dcterms:W3CDTF">2022-10-06T15:22:52Z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0x0101003429BA22B3F2514783D5E566991E92DE</vt:lpwstr>
  </property>
</Properties>
</file>