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306" r:id="rId19"/>
    <p:sldId id="307" r:id="rId20"/>
    <p:sldId id="308" r:id="rId21"/>
    <p:sldId id="310" r:id="rId22"/>
    <p:sldId id="274" r:id="rId23"/>
    <p:sldId id="275" r:id="rId24"/>
    <p:sldId id="276" r:id="rId25"/>
    <p:sldId id="277" r:id="rId26"/>
    <p:sldId id="278" r:id="rId27"/>
    <p:sldId id="302" r:id="rId28"/>
    <p:sldId id="279" r:id="rId29"/>
    <p:sldId id="280" r:id="rId30"/>
    <p:sldId id="311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4" r:id="rId45"/>
    <p:sldId id="295" r:id="rId46"/>
    <p:sldId id="296" r:id="rId47"/>
    <p:sldId id="297" r:id="rId48"/>
    <p:sldId id="305" r:id="rId49"/>
    <p:sldId id="299" r:id="rId50"/>
    <p:sldId id="300" r:id="rId51"/>
    <p:sldId id="301" r:id="rId52"/>
    <p:sldId id="298" r:id="rId5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33" autoAdjust="0"/>
  </p:normalViewPr>
  <p:slideViewPr>
    <p:cSldViewPr>
      <p:cViewPr varScale="1">
        <p:scale>
          <a:sx n="51" d="100"/>
          <a:sy n="51" d="100"/>
        </p:scale>
        <p:origin x="69" y="2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F2BC-445B-4DA1-B0BB-3D9E6BFE0E8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C90C6-0D1D-4BEC-9E70-E5B10E312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4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Terabyte per </a:t>
            </a:r>
            <a:r>
              <a:rPr lang="en-US" altLang="zh-CN"/>
              <a:t>second level</a:t>
            </a:r>
            <a:endParaRPr lang="en-US" altLang="zh-CN" dirty="0"/>
          </a:p>
          <a:p>
            <a:r>
              <a:rPr lang="en-US" altLang="zh-CN" dirty="0"/>
              <a:t>Implementing them on a cluster of commodity servers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90C6-0D1D-4BEC-9E70-E5B10E3124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1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ASIC on the data plane can access DRAM on the control plane by PCIe channel. But the PCIe channel has a limited bandwidth, which is</a:t>
            </a:r>
          </a:p>
          <a:p>
            <a:r>
              <a:rPr lang="en-US" altLang="zh-CN" dirty="0"/>
              <a:t> lower than the ASIC’s per-port bandwidth. </a:t>
            </a:r>
          </a:p>
          <a:p>
            <a:r>
              <a:rPr lang="en-US" altLang="zh-CN" dirty="0"/>
              <a:t>The paper states that the on-board off-chip DRAM has limitation on the size and memory access bandwidth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90C6-0D1D-4BEC-9E70-E5B10E3124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0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High- speed switching ASICs usually can parse only the first few hundreds of bytes in each packet.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90C6-0D1D-4BEC-9E70-E5B10E31242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7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Control plane to check link utilization and port status; utilize meter and packet generator engine of ASIC to check the state of servers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90C6-0D1D-4BEC-9E70-E5B10E31242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skewness of the flow and cache influences the </a:t>
            </a:r>
            <a:r>
              <a:rPr lang="en-US" altLang="zh-CN" dirty="0" err="1"/>
              <a:t>reuslt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90C6-0D1D-4BEC-9E70-E5B10E31242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5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Navy blue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90C6-0D1D-4BEC-9E70-E5B10E31242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5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Georgia Pro" panose="02040502050405020303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0668"/>
            <a:ext cx="10358120" cy="646331"/>
          </a:xfrm>
        </p:spPr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Georgia Pro" panose="02040502050405020303" pitchFamily="18" charset="0"/>
                <a:cs typeface="Georgia Pro" panose="02040502050405020303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37375"/>
            <a:ext cx="12188952" cy="420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6451599"/>
            <a:ext cx="12192000" cy="406400"/>
          </a:xfrm>
          <a:custGeom>
            <a:avLst/>
            <a:gdLst/>
            <a:ahLst/>
            <a:cxnLst/>
            <a:rect l="l" t="t" r="r" b="b"/>
            <a:pathLst>
              <a:path w="12192000" h="406400">
                <a:moveTo>
                  <a:pt x="12191998" y="0"/>
                </a:moveTo>
                <a:lnTo>
                  <a:pt x="0" y="0"/>
                </a:lnTo>
                <a:lnTo>
                  <a:pt x="0" y="406400"/>
                </a:lnTo>
                <a:lnTo>
                  <a:pt x="12191998" y="406400"/>
                </a:lnTo>
                <a:lnTo>
                  <a:pt x="12191998" y="0"/>
                </a:lnTo>
                <a:close/>
              </a:path>
            </a:pathLst>
          </a:custGeom>
          <a:solidFill>
            <a:srgbClr val="B01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0668"/>
            <a:ext cx="103581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945" y="2662936"/>
            <a:ext cx="5679440" cy="168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59475" y="6523634"/>
            <a:ext cx="273685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Georgia Pro" panose="02040502050405020303" pitchFamily="18" charset="0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837" y="1491955"/>
            <a:ext cx="10524325" cy="1356782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79375" marR="5080" indent="-66675" algn="ctr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TEA: Enabling State-Intensive Network  Functions on Programmable Switches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313" y="3328924"/>
            <a:ext cx="7694295" cy="1437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800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Daehyeok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Kim</a:t>
            </a:r>
            <a:r>
              <a:rPr sz="2850" spc="-60" baseline="23391" dirty="0">
                <a:solidFill>
                  <a:srgbClr val="C41B27"/>
                </a:solidFill>
                <a:latin typeface="Arial"/>
                <a:cs typeface="Arial"/>
              </a:rPr>
              <a:t>§</a:t>
            </a:r>
            <a:r>
              <a:rPr sz="2850" spc="-60" baseline="23391" dirty="0">
                <a:solidFill>
                  <a:srgbClr val="4472C4"/>
                </a:solidFill>
                <a:latin typeface="Arial"/>
                <a:cs typeface="Arial"/>
              </a:rPr>
              <a:t>‡</a:t>
            </a:r>
            <a:endParaRPr sz="2850" baseline="23391" dirty="0">
              <a:latin typeface="Arial"/>
              <a:cs typeface="Arial"/>
            </a:endParaRPr>
          </a:p>
          <a:p>
            <a:pPr marL="24765" marR="17780" indent="-1905" algn="ctr">
              <a:lnSpc>
                <a:spcPts val="3100"/>
              </a:lnSpc>
              <a:spcBef>
                <a:spcPts val="969"/>
              </a:spcBef>
            </a:pPr>
            <a:r>
              <a:rPr sz="2800" spc="-65" dirty="0">
                <a:latin typeface="Arial"/>
                <a:cs typeface="Arial"/>
              </a:rPr>
              <a:t>Zaoxing </a:t>
            </a:r>
            <a:r>
              <a:rPr sz="2800" spc="-55" dirty="0">
                <a:latin typeface="Arial"/>
                <a:cs typeface="Arial"/>
              </a:rPr>
              <a:t>Liu</a:t>
            </a:r>
            <a:r>
              <a:rPr sz="2850" spc="-82" baseline="23391" dirty="0">
                <a:solidFill>
                  <a:srgbClr val="C41B27"/>
                </a:solidFill>
                <a:latin typeface="Arial"/>
                <a:cs typeface="Arial"/>
              </a:rPr>
              <a:t>§</a:t>
            </a:r>
            <a:r>
              <a:rPr sz="2800" spc="-55" dirty="0">
                <a:latin typeface="Arial"/>
                <a:cs typeface="Arial"/>
              </a:rPr>
              <a:t>, </a:t>
            </a:r>
            <a:r>
              <a:rPr sz="2800" spc="-65" dirty="0">
                <a:latin typeface="Arial"/>
                <a:cs typeface="Arial"/>
              </a:rPr>
              <a:t>Yibo </a:t>
            </a:r>
            <a:r>
              <a:rPr sz="2800" dirty="0">
                <a:latin typeface="Arial"/>
                <a:cs typeface="Arial"/>
              </a:rPr>
              <a:t>Zhu</a:t>
            </a:r>
            <a:r>
              <a:rPr sz="2850" baseline="23391" dirty="0">
                <a:solidFill>
                  <a:srgbClr val="548235"/>
                </a:solidFill>
                <a:latin typeface="Arial"/>
                <a:cs typeface="Arial"/>
              </a:rPr>
              <a:t>^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45" dirty="0">
                <a:latin typeface="Arial"/>
                <a:cs typeface="Arial"/>
              </a:rPr>
              <a:t>Changhoon </a:t>
            </a:r>
            <a:r>
              <a:rPr sz="2800" spc="-40" dirty="0">
                <a:latin typeface="Arial"/>
                <a:cs typeface="Arial"/>
              </a:rPr>
              <a:t>Kim</a:t>
            </a:r>
            <a:r>
              <a:rPr sz="2850" spc="-60" baseline="23391" dirty="0">
                <a:solidFill>
                  <a:srgbClr val="ED7D31"/>
                </a:solidFill>
                <a:latin typeface="Arial"/>
                <a:cs typeface="Arial"/>
              </a:rPr>
              <a:t>†</a:t>
            </a:r>
            <a:r>
              <a:rPr sz="2800" spc="-40" dirty="0">
                <a:latin typeface="Arial"/>
                <a:cs typeface="Arial"/>
              </a:rPr>
              <a:t>,  </a:t>
            </a:r>
            <a:r>
              <a:rPr sz="2800" spc="-45" dirty="0">
                <a:latin typeface="Arial"/>
                <a:cs typeface="Arial"/>
              </a:rPr>
              <a:t>Jeongkeun </a:t>
            </a:r>
            <a:r>
              <a:rPr sz="2800" spc="-60" dirty="0">
                <a:latin typeface="Arial"/>
                <a:cs typeface="Arial"/>
              </a:rPr>
              <a:t>Lee</a:t>
            </a:r>
            <a:r>
              <a:rPr sz="2850" spc="-89" baseline="23391" dirty="0">
                <a:solidFill>
                  <a:srgbClr val="ED7D31"/>
                </a:solidFill>
                <a:latin typeface="Arial"/>
                <a:cs typeface="Arial"/>
              </a:rPr>
              <a:t>†</a:t>
            </a:r>
            <a:r>
              <a:rPr sz="2800" spc="-6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Vyas </a:t>
            </a:r>
            <a:r>
              <a:rPr sz="2800" spc="-60" dirty="0">
                <a:latin typeface="Arial"/>
                <a:cs typeface="Arial"/>
              </a:rPr>
              <a:t>Sekar</a:t>
            </a:r>
            <a:r>
              <a:rPr sz="2850" spc="-89" baseline="23391" dirty="0">
                <a:solidFill>
                  <a:srgbClr val="C41B27"/>
                </a:solidFill>
                <a:latin typeface="Arial"/>
                <a:cs typeface="Arial"/>
              </a:rPr>
              <a:t>§</a:t>
            </a:r>
            <a:r>
              <a:rPr sz="2800" spc="-60" dirty="0">
                <a:latin typeface="Arial"/>
                <a:cs typeface="Arial"/>
              </a:rPr>
              <a:t>, </a:t>
            </a:r>
            <a:r>
              <a:rPr sz="2800" spc="-90" dirty="0">
                <a:latin typeface="Arial"/>
                <a:cs typeface="Arial"/>
              </a:rPr>
              <a:t>Srinivasan</a:t>
            </a:r>
            <a:r>
              <a:rPr sz="2800" spc="27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Seshan</a:t>
            </a:r>
            <a:r>
              <a:rPr sz="2850" spc="-112" baseline="23391" dirty="0">
                <a:solidFill>
                  <a:srgbClr val="C41B27"/>
                </a:solidFill>
                <a:latin typeface="Arial"/>
                <a:cs typeface="Arial"/>
              </a:rPr>
              <a:t>§</a:t>
            </a:r>
            <a:endParaRPr sz="2850" baseline="2339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625" y="5246116"/>
            <a:ext cx="4727575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745"/>
              </a:spcBef>
            </a:pPr>
            <a:r>
              <a:rPr sz="2850" spc="-97" baseline="23391" dirty="0">
                <a:solidFill>
                  <a:srgbClr val="C41B27"/>
                </a:solidFill>
                <a:latin typeface="Arial"/>
                <a:cs typeface="Arial"/>
              </a:rPr>
              <a:t>§</a:t>
            </a:r>
            <a:r>
              <a:rPr sz="2800" spc="-65" dirty="0">
                <a:solidFill>
                  <a:srgbClr val="7F7F7F"/>
                </a:solidFill>
                <a:latin typeface="Arial"/>
                <a:cs typeface="Arial"/>
              </a:rPr>
              <a:t>Carnegie </a:t>
            </a:r>
            <a:r>
              <a:rPr sz="2800" spc="-70" dirty="0">
                <a:solidFill>
                  <a:srgbClr val="7F7F7F"/>
                </a:solidFill>
                <a:latin typeface="Arial"/>
                <a:cs typeface="Arial"/>
              </a:rPr>
              <a:t>Mellon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7F7F7F"/>
                </a:solidFill>
                <a:latin typeface="Arial"/>
                <a:cs typeface="Arial"/>
              </a:rPr>
              <a:t>University</a:t>
            </a:r>
            <a:endParaRPr sz="2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850" spc="-89" baseline="23391" dirty="0">
                <a:solidFill>
                  <a:srgbClr val="ED7D31"/>
                </a:solidFill>
                <a:latin typeface="Arial"/>
                <a:cs typeface="Arial"/>
              </a:rPr>
              <a:t>†</a:t>
            </a:r>
            <a:r>
              <a:rPr sz="2800" spc="-60" dirty="0">
                <a:solidFill>
                  <a:srgbClr val="7F7F7F"/>
                </a:solidFill>
                <a:latin typeface="Arial"/>
                <a:cs typeface="Arial"/>
              </a:rPr>
              <a:t>Intel, </a:t>
            </a:r>
            <a:r>
              <a:rPr sz="2800" spc="-40" dirty="0">
                <a:solidFill>
                  <a:srgbClr val="7F7F7F"/>
                </a:solidFill>
                <a:latin typeface="Arial"/>
                <a:cs typeface="Arial"/>
              </a:rPr>
              <a:t>Barefoot </a:t>
            </a:r>
            <a:r>
              <a:rPr sz="2800" spc="-25" dirty="0">
                <a:solidFill>
                  <a:srgbClr val="7F7F7F"/>
                </a:solidFill>
                <a:latin typeface="Arial"/>
                <a:cs typeface="Arial"/>
              </a:rPr>
              <a:t>Switch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7F7F7F"/>
                </a:solidFill>
                <a:latin typeface="Arial"/>
                <a:cs typeface="Arial"/>
              </a:rPr>
              <a:t>Division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2277" y="5246116"/>
            <a:ext cx="3193415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63500" algn="r">
              <a:lnSpc>
                <a:spcPct val="100000"/>
              </a:lnSpc>
              <a:spcBef>
                <a:spcPts val="745"/>
              </a:spcBef>
            </a:pPr>
            <a:r>
              <a:rPr sz="2850" spc="-44" baseline="23391" dirty="0">
                <a:solidFill>
                  <a:srgbClr val="4472C4"/>
                </a:solidFill>
                <a:latin typeface="Arial"/>
                <a:cs typeface="Arial"/>
              </a:rPr>
              <a:t>‡</a:t>
            </a:r>
            <a:r>
              <a:rPr sz="2800" spc="-30" dirty="0">
                <a:solidFill>
                  <a:srgbClr val="7F7F7F"/>
                </a:solidFill>
                <a:latin typeface="Arial"/>
                <a:cs typeface="Arial"/>
              </a:rPr>
              <a:t>Microsoft</a:t>
            </a:r>
            <a:r>
              <a:rPr sz="28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7F7F7F"/>
                </a:solidFill>
                <a:latin typeface="Arial"/>
                <a:cs typeface="Arial"/>
              </a:rPr>
              <a:t>Research</a:t>
            </a:r>
            <a:endParaRPr sz="28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650"/>
              </a:spcBef>
            </a:pPr>
            <a:r>
              <a:rPr sz="2850" spc="-44" baseline="23391" dirty="0">
                <a:solidFill>
                  <a:srgbClr val="548235"/>
                </a:solidFill>
                <a:latin typeface="Arial"/>
                <a:cs typeface="Arial"/>
              </a:rPr>
              <a:t>^</a:t>
            </a:r>
            <a:r>
              <a:rPr sz="2800" spc="-30" dirty="0">
                <a:solidFill>
                  <a:srgbClr val="7F7F7F"/>
                </a:solidFill>
                <a:latin typeface="Arial"/>
                <a:cs typeface="Arial"/>
              </a:rPr>
              <a:t>ByteDance</a:t>
            </a:r>
            <a:r>
              <a:rPr sz="280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7F7F7F"/>
                </a:solidFill>
                <a:latin typeface="Arial"/>
                <a:cs typeface="Arial"/>
              </a:rPr>
              <a:t>Inc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6779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TEA design</a:t>
            </a:r>
            <a:r>
              <a:rPr spc="-190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8174" y="2865602"/>
            <a:ext cx="1144270" cy="650240"/>
            <a:chOff x="2008174" y="2865602"/>
            <a:chExt cx="1144270" cy="650240"/>
          </a:xfrm>
        </p:grpSpPr>
        <p:sp>
          <p:nvSpPr>
            <p:cNvPr id="4" name="object 4"/>
            <p:cNvSpPr/>
            <p:nvPr/>
          </p:nvSpPr>
          <p:spPr>
            <a:xfrm>
              <a:off x="2017699" y="2875127"/>
              <a:ext cx="1125220" cy="631190"/>
            </a:xfrm>
            <a:custGeom>
              <a:avLst/>
              <a:gdLst/>
              <a:ahLst/>
              <a:cxnLst/>
              <a:rect l="l" t="t" r="r" b="b"/>
              <a:pathLst>
                <a:path w="1125220" h="631189">
                  <a:moveTo>
                    <a:pt x="1019550" y="0"/>
                  </a:moveTo>
                  <a:lnTo>
                    <a:pt x="1040590" y="84127"/>
                  </a:lnTo>
                  <a:lnTo>
                    <a:pt x="1124710" y="105158"/>
                  </a:lnTo>
                  <a:lnTo>
                    <a:pt x="1019550" y="0"/>
                  </a:lnTo>
                  <a:lnTo>
                    <a:pt x="0" y="0"/>
                  </a:lnTo>
                  <a:lnTo>
                    <a:pt x="0" y="630936"/>
                  </a:lnTo>
                  <a:lnTo>
                    <a:pt x="1124710" y="630936"/>
                  </a:lnTo>
                  <a:lnTo>
                    <a:pt x="1124710" y="10515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3449" y="2899790"/>
              <a:ext cx="420243" cy="333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49360" y="3181603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NF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4604" y="1702320"/>
            <a:ext cx="866038" cy="98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894329" y="2892174"/>
            <a:ext cx="1749425" cy="1979930"/>
            <a:chOff x="2894329" y="2892174"/>
            <a:chExt cx="1749425" cy="1979930"/>
          </a:xfrm>
        </p:grpSpPr>
        <p:sp>
          <p:nvSpPr>
            <p:cNvPr id="9" name="object 9"/>
            <p:cNvSpPr/>
            <p:nvPr/>
          </p:nvSpPr>
          <p:spPr>
            <a:xfrm>
              <a:off x="2894329" y="3844594"/>
              <a:ext cx="1027201" cy="10272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1270" y="2901699"/>
              <a:ext cx="1123315" cy="629920"/>
            </a:xfrm>
            <a:custGeom>
              <a:avLst/>
              <a:gdLst/>
              <a:ahLst/>
              <a:cxnLst/>
              <a:rect l="l" t="t" r="r" b="b"/>
              <a:pathLst>
                <a:path w="1123314" h="629920">
                  <a:moveTo>
                    <a:pt x="1017970" y="0"/>
                  </a:moveTo>
                  <a:lnTo>
                    <a:pt x="1038960" y="83968"/>
                  </a:lnTo>
                  <a:lnTo>
                    <a:pt x="1122930" y="104960"/>
                  </a:lnTo>
                  <a:lnTo>
                    <a:pt x="1017970" y="0"/>
                  </a:lnTo>
                  <a:lnTo>
                    <a:pt x="0" y="0"/>
                  </a:lnTo>
                  <a:lnTo>
                    <a:pt x="0" y="629751"/>
                  </a:lnTo>
                  <a:lnTo>
                    <a:pt x="1122930" y="629751"/>
                  </a:lnTo>
                  <a:lnTo>
                    <a:pt x="1122930" y="104960"/>
                  </a:lnTo>
                </a:path>
              </a:pathLst>
            </a:custGeom>
            <a:ln w="190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64826" y="2940811"/>
            <a:ext cx="74549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36830">
              <a:lnSpc>
                <a:spcPts val="2110"/>
              </a:lnSpc>
              <a:spcBef>
                <a:spcPts val="210"/>
              </a:spcBef>
            </a:pPr>
            <a:r>
              <a:rPr sz="1800" b="1" spc="25" dirty="0">
                <a:solidFill>
                  <a:srgbClr val="70AD47"/>
                </a:solidFill>
                <a:latin typeface="Arial"/>
                <a:cs typeface="Arial"/>
              </a:rPr>
              <a:t>+ </a:t>
            </a:r>
            <a:r>
              <a:rPr sz="1800" b="1" spc="-40" dirty="0">
                <a:solidFill>
                  <a:srgbClr val="70AD47"/>
                </a:solidFill>
                <a:latin typeface="Arial"/>
                <a:cs typeface="Arial"/>
              </a:rPr>
              <a:t>TEA  </a:t>
            </a:r>
            <a:r>
              <a:rPr sz="1800" b="1" spc="-5" dirty="0">
                <a:solidFill>
                  <a:srgbClr val="70AD47"/>
                </a:solidFill>
                <a:latin typeface="Arial"/>
                <a:cs typeface="Arial"/>
              </a:rPr>
              <a:t>P4</a:t>
            </a:r>
            <a:r>
              <a:rPr sz="1800" b="1" spc="-85" dirty="0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70AD47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5389" y="4262628"/>
            <a:ext cx="1506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Arial"/>
                <a:cs typeface="Arial"/>
              </a:rPr>
              <a:t>P4</a:t>
            </a:r>
            <a:r>
              <a:rPr sz="2000" b="1" i="1" spc="-7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Compiler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8020" y="1891284"/>
            <a:ext cx="1254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Arial"/>
                <a:cs typeface="Arial"/>
              </a:rPr>
              <a:t>Developer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29559" y="2325623"/>
            <a:ext cx="5678805" cy="2801620"/>
            <a:chOff x="3029559" y="2325623"/>
            <a:chExt cx="5678805" cy="2801620"/>
          </a:xfrm>
        </p:grpSpPr>
        <p:sp>
          <p:nvSpPr>
            <p:cNvPr id="15" name="object 15"/>
            <p:cNvSpPr/>
            <p:nvPr/>
          </p:nvSpPr>
          <p:spPr>
            <a:xfrm>
              <a:off x="3035909" y="2744101"/>
              <a:ext cx="555625" cy="1192530"/>
            </a:xfrm>
            <a:custGeom>
              <a:avLst/>
              <a:gdLst/>
              <a:ahLst/>
              <a:cxnLst/>
              <a:rect l="l" t="t" r="r" b="b"/>
              <a:pathLst>
                <a:path w="555625" h="1192529">
                  <a:moveTo>
                    <a:pt x="416267" y="0"/>
                  </a:moveTo>
                  <a:lnTo>
                    <a:pt x="138747" y="0"/>
                  </a:lnTo>
                  <a:lnTo>
                    <a:pt x="138747" y="914819"/>
                  </a:lnTo>
                  <a:lnTo>
                    <a:pt x="0" y="914819"/>
                  </a:lnTo>
                  <a:lnTo>
                    <a:pt x="277507" y="1192326"/>
                  </a:lnTo>
                  <a:lnTo>
                    <a:pt x="555015" y="914819"/>
                  </a:lnTo>
                  <a:lnTo>
                    <a:pt x="416267" y="914819"/>
                  </a:lnTo>
                  <a:lnTo>
                    <a:pt x="416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5909" y="2744101"/>
              <a:ext cx="555625" cy="1192530"/>
            </a:xfrm>
            <a:custGeom>
              <a:avLst/>
              <a:gdLst/>
              <a:ahLst/>
              <a:cxnLst/>
              <a:rect l="l" t="t" r="r" b="b"/>
              <a:pathLst>
                <a:path w="555625" h="1192529">
                  <a:moveTo>
                    <a:pt x="0" y="914821"/>
                  </a:moveTo>
                  <a:lnTo>
                    <a:pt x="138754" y="914821"/>
                  </a:lnTo>
                  <a:lnTo>
                    <a:pt x="138754" y="0"/>
                  </a:lnTo>
                  <a:lnTo>
                    <a:pt x="416265" y="0"/>
                  </a:lnTo>
                  <a:lnTo>
                    <a:pt x="416265" y="914821"/>
                  </a:lnTo>
                  <a:lnTo>
                    <a:pt x="555019" y="914821"/>
                  </a:lnTo>
                  <a:lnTo>
                    <a:pt x="277510" y="1192330"/>
                  </a:lnTo>
                  <a:lnTo>
                    <a:pt x="0" y="91482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43272" y="2325623"/>
              <a:ext cx="3864864" cy="2801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73980" y="2356396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9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9" y="2685402"/>
                  </a:lnTo>
                  <a:lnTo>
                    <a:pt x="3749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3980" y="2356396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24640" y="345707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71" y="0"/>
                  </a:moveTo>
                  <a:lnTo>
                    <a:pt x="134607" y="0"/>
                  </a:lnTo>
                  <a:lnTo>
                    <a:pt x="92059" y="6863"/>
                  </a:lnTo>
                  <a:lnTo>
                    <a:pt x="55108" y="25974"/>
                  </a:lnTo>
                  <a:lnTo>
                    <a:pt x="25970" y="55116"/>
                  </a:lnTo>
                  <a:lnTo>
                    <a:pt x="6861" y="92070"/>
                  </a:lnTo>
                  <a:lnTo>
                    <a:pt x="0" y="134619"/>
                  </a:lnTo>
                  <a:lnTo>
                    <a:pt x="0" y="1351546"/>
                  </a:lnTo>
                  <a:lnTo>
                    <a:pt x="6861" y="1394100"/>
                  </a:lnTo>
                  <a:lnTo>
                    <a:pt x="25970" y="1431055"/>
                  </a:lnTo>
                  <a:lnTo>
                    <a:pt x="55108" y="1460195"/>
                  </a:lnTo>
                  <a:lnTo>
                    <a:pt x="92059" y="1479304"/>
                  </a:lnTo>
                  <a:lnTo>
                    <a:pt x="134607" y="1486166"/>
                  </a:lnTo>
                  <a:lnTo>
                    <a:pt x="3504971" y="1486166"/>
                  </a:lnTo>
                  <a:lnTo>
                    <a:pt x="3547525" y="1479304"/>
                  </a:lnTo>
                  <a:lnTo>
                    <a:pt x="3584480" y="1460195"/>
                  </a:lnTo>
                  <a:lnTo>
                    <a:pt x="3613620" y="1431055"/>
                  </a:lnTo>
                  <a:lnTo>
                    <a:pt x="3632729" y="1394100"/>
                  </a:lnTo>
                  <a:lnTo>
                    <a:pt x="3639591" y="1351546"/>
                  </a:lnTo>
                  <a:lnTo>
                    <a:pt x="3639591" y="134619"/>
                  </a:lnTo>
                  <a:lnTo>
                    <a:pt x="3632729" y="92070"/>
                  </a:lnTo>
                  <a:lnTo>
                    <a:pt x="3613620" y="55116"/>
                  </a:lnTo>
                  <a:lnTo>
                    <a:pt x="3584480" y="25974"/>
                  </a:lnTo>
                  <a:lnTo>
                    <a:pt x="3547525" y="6863"/>
                  </a:lnTo>
                  <a:lnTo>
                    <a:pt x="350497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4640" y="345707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4628" y="274725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55" y="0"/>
                  </a:moveTo>
                  <a:lnTo>
                    <a:pt x="55448" y="0"/>
                  </a:lnTo>
                  <a:lnTo>
                    <a:pt x="33866" y="4357"/>
                  </a:lnTo>
                  <a:lnTo>
                    <a:pt x="16241" y="16241"/>
                  </a:lnTo>
                  <a:lnTo>
                    <a:pt x="4357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7" y="578207"/>
                  </a:lnTo>
                  <a:lnTo>
                    <a:pt x="16241" y="595828"/>
                  </a:lnTo>
                  <a:lnTo>
                    <a:pt x="33866" y="607707"/>
                  </a:lnTo>
                  <a:lnTo>
                    <a:pt x="55448" y="612063"/>
                  </a:lnTo>
                  <a:lnTo>
                    <a:pt x="3564255" y="612063"/>
                  </a:lnTo>
                  <a:lnTo>
                    <a:pt x="3585829" y="607707"/>
                  </a:lnTo>
                  <a:lnTo>
                    <a:pt x="3603450" y="595828"/>
                  </a:lnTo>
                  <a:lnTo>
                    <a:pt x="3615332" y="578207"/>
                  </a:lnTo>
                  <a:lnTo>
                    <a:pt x="3619690" y="556628"/>
                  </a:lnTo>
                  <a:lnTo>
                    <a:pt x="3619690" y="55448"/>
                  </a:lnTo>
                  <a:lnTo>
                    <a:pt x="3615332" y="33866"/>
                  </a:lnTo>
                  <a:lnTo>
                    <a:pt x="3603450" y="16241"/>
                  </a:lnTo>
                  <a:lnTo>
                    <a:pt x="3585829" y="4357"/>
                  </a:lnTo>
                  <a:lnTo>
                    <a:pt x="356425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24628" y="274725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03368" y="3491484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2720" y="2345436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00141" y="3935298"/>
            <a:ext cx="3190240" cy="489584"/>
            <a:chOff x="5200141" y="3935298"/>
            <a:chExt cx="3190240" cy="489584"/>
          </a:xfrm>
        </p:grpSpPr>
        <p:sp>
          <p:nvSpPr>
            <p:cNvPr id="27" name="object 27"/>
            <p:cNvSpPr/>
            <p:nvPr/>
          </p:nvSpPr>
          <p:spPr>
            <a:xfrm>
              <a:off x="5206491" y="394164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177209" y="476758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06491" y="394164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07050" y="4028947"/>
            <a:ext cx="317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7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Pipeline </a:t>
            </a:r>
            <a:r>
              <a:rPr sz="1800" dirty="0">
                <a:latin typeface="Arial"/>
                <a:cs typeface="Arial"/>
              </a:rPr>
              <a:t>stages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00700" y="4414964"/>
            <a:ext cx="3190240" cy="356235"/>
            <a:chOff x="5200700" y="4414964"/>
            <a:chExt cx="3190240" cy="356235"/>
          </a:xfrm>
        </p:grpSpPr>
        <p:sp>
          <p:nvSpPr>
            <p:cNvPr id="31" name="object 31"/>
            <p:cNvSpPr/>
            <p:nvPr/>
          </p:nvSpPr>
          <p:spPr>
            <a:xfrm>
              <a:off x="5207050" y="442131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197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197" y="34302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07050" y="442131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13400" y="4443476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95714" y="3258311"/>
            <a:ext cx="1847214" cy="1454150"/>
            <a:chOff x="9195714" y="3258311"/>
            <a:chExt cx="1847214" cy="1454150"/>
          </a:xfrm>
        </p:grpSpPr>
        <p:sp>
          <p:nvSpPr>
            <p:cNvPr id="35" name="object 35"/>
            <p:cNvSpPr/>
            <p:nvPr/>
          </p:nvSpPr>
          <p:spPr>
            <a:xfrm>
              <a:off x="9332976" y="3258311"/>
              <a:ext cx="1709927" cy="1246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63608" y="3291484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63608" y="3291484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83192" y="3424046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83192" y="3424046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02064" y="357917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02064" y="357917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424467" y="4006875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6" y="465350"/>
                  </a:lnTo>
                  <a:lnTo>
                    <a:pt x="107738" y="480704"/>
                  </a:lnTo>
                  <a:lnTo>
                    <a:pt x="151761" y="487494"/>
                  </a:lnTo>
                  <a:lnTo>
                    <a:pt x="201962" y="493601"/>
                  </a:lnTo>
                  <a:lnTo>
                    <a:pt x="257775" y="498957"/>
                  </a:lnTo>
                  <a:lnTo>
                    <a:pt x="318639" y="503492"/>
                  </a:lnTo>
                  <a:lnTo>
                    <a:pt x="383989" y="507139"/>
                  </a:lnTo>
                  <a:lnTo>
                    <a:pt x="453261" y="509829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29"/>
                  </a:lnTo>
                  <a:lnTo>
                    <a:pt x="818655" y="507139"/>
                  </a:lnTo>
                  <a:lnTo>
                    <a:pt x="884005" y="503492"/>
                  </a:lnTo>
                  <a:lnTo>
                    <a:pt x="944868" y="498957"/>
                  </a:lnTo>
                  <a:lnTo>
                    <a:pt x="1000682" y="493601"/>
                  </a:lnTo>
                  <a:lnTo>
                    <a:pt x="1050881" y="487494"/>
                  </a:lnTo>
                  <a:lnTo>
                    <a:pt x="1094904" y="480704"/>
                  </a:lnTo>
                  <a:lnTo>
                    <a:pt x="1162164" y="465350"/>
                  </a:lnTo>
                  <a:lnTo>
                    <a:pt x="1197954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24467" y="3933723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24467" y="3933723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280804" y="3570732"/>
            <a:ext cx="150876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915181" y="3796991"/>
            <a:ext cx="5591810" cy="885825"/>
            <a:chOff x="3915181" y="3796991"/>
            <a:chExt cx="5591810" cy="885825"/>
          </a:xfrm>
        </p:grpSpPr>
        <p:sp>
          <p:nvSpPr>
            <p:cNvPr id="47" name="object 47"/>
            <p:cNvSpPr/>
            <p:nvPr/>
          </p:nvSpPr>
          <p:spPr>
            <a:xfrm>
              <a:off x="8298002" y="3803345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964603" y="0"/>
                  </a:moveTo>
                  <a:lnTo>
                    <a:pt x="964603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603" y="695794"/>
                  </a:lnTo>
                  <a:lnTo>
                    <a:pt x="964603" y="872566"/>
                  </a:lnTo>
                  <a:lnTo>
                    <a:pt x="1202639" y="436283"/>
                  </a:lnTo>
                  <a:lnTo>
                    <a:pt x="9646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98002" y="3803341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21531" y="3944124"/>
              <a:ext cx="1418590" cy="562610"/>
            </a:xfrm>
            <a:custGeom>
              <a:avLst/>
              <a:gdLst/>
              <a:ahLst/>
              <a:cxnLst/>
              <a:rect l="l" t="t" r="r" b="b"/>
              <a:pathLst>
                <a:path w="1418589" h="562610">
                  <a:moveTo>
                    <a:pt x="1137018" y="0"/>
                  </a:moveTo>
                  <a:lnTo>
                    <a:pt x="1137018" y="140588"/>
                  </a:lnTo>
                  <a:lnTo>
                    <a:pt x="0" y="140588"/>
                  </a:lnTo>
                  <a:lnTo>
                    <a:pt x="0" y="421766"/>
                  </a:lnTo>
                  <a:lnTo>
                    <a:pt x="1137018" y="421766"/>
                  </a:lnTo>
                  <a:lnTo>
                    <a:pt x="1137018" y="562368"/>
                  </a:lnTo>
                  <a:lnTo>
                    <a:pt x="1418196" y="281177"/>
                  </a:lnTo>
                  <a:lnTo>
                    <a:pt x="1137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21531" y="3944124"/>
              <a:ext cx="1418590" cy="562610"/>
            </a:xfrm>
            <a:custGeom>
              <a:avLst/>
              <a:gdLst/>
              <a:ahLst/>
              <a:cxnLst/>
              <a:rect l="l" t="t" r="r" b="b"/>
              <a:pathLst>
                <a:path w="1418589" h="562610">
                  <a:moveTo>
                    <a:pt x="0" y="140590"/>
                  </a:moveTo>
                  <a:lnTo>
                    <a:pt x="1137020" y="140590"/>
                  </a:lnTo>
                  <a:lnTo>
                    <a:pt x="1137020" y="0"/>
                  </a:lnTo>
                  <a:lnTo>
                    <a:pt x="1418200" y="281181"/>
                  </a:lnTo>
                  <a:lnTo>
                    <a:pt x="1137020" y="562361"/>
                  </a:lnTo>
                  <a:lnTo>
                    <a:pt x="1137020" y="421771"/>
                  </a:lnTo>
                  <a:lnTo>
                    <a:pt x="0" y="421771"/>
                  </a:lnTo>
                  <a:lnTo>
                    <a:pt x="0" y="14059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187266" y="4061460"/>
            <a:ext cx="746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Arial"/>
                <a:cs typeface="Arial"/>
              </a:rPr>
              <a:t>Bi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20824"/>
            <a:ext cx="9255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latin typeface="Arial"/>
                <a:cs typeface="Arial"/>
              </a:rPr>
              <a:t>Strawman: accessing </a:t>
            </a:r>
            <a:r>
              <a:rPr sz="2800" dirty="0">
                <a:latin typeface="Arial"/>
                <a:cs typeface="Arial"/>
              </a:rPr>
              <a:t>external </a:t>
            </a:r>
            <a:r>
              <a:rPr sz="2800" spc="-30" dirty="0">
                <a:latin typeface="Arial"/>
                <a:cs typeface="Arial"/>
              </a:rPr>
              <a:t>DRAM </a:t>
            </a:r>
            <a:r>
              <a:rPr sz="2800" spc="-20" dirty="0">
                <a:latin typeface="Arial"/>
                <a:cs typeface="Arial"/>
              </a:rPr>
              <a:t>via </a:t>
            </a:r>
            <a:r>
              <a:rPr sz="2800" spc="20" dirty="0">
                <a:latin typeface="Arial"/>
                <a:cs typeface="Arial"/>
              </a:rPr>
              <a:t>the </a:t>
            </a:r>
            <a:r>
              <a:rPr sz="2800" spc="35" dirty="0">
                <a:latin typeface="Arial"/>
                <a:cs typeface="Arial"/>
              </a:rPr>
              <a:t>control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plane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64" y="264790"/>
            <a:ext cx="12342598" cy="1158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0"/>
              </a:spcBef>
            </a:pPr>
            <a:r>
              <a:rPr sz="3800" spc="-5" dirty="0"/>
              <a:t>Challenge </a:t>
            </a:r>
            <a:r>
              <a:rPr sz="3800" dirty="0"/>
              <a:t>1:</a:t>
            </a:r>
          </a:p>
          <a:p>
            <a:pPr marL="12700">
              <a:lnSpc>
                <a:spcPts val="4595"/>
              </a:lnSpc>
            </a:pPr>
            <a:r>
              <a:rPr sz="3600" spc="-5" dirty="0"/>
              <a:t>Enabling external DRAM access from switch</a:t>
            </a:r>
            <a:r>
              <a:rPr sz="3600" spc="-165" dirty="0"/>
              <a:t> </a:t>
            </a:r>
            <a:r>
              <a:rPr sz="3600" spc="-5" dirty="0"/>
              <a:t>ASIC</a:t>
            </a:r>
            <a:endParaRPr sz="3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230879" y="2837180"/>
            <a:ext cx="3865245" cy="2801620"/>
            <a:chOff x="3230879" y="2234183"/>
            <a:chExt cx="3865245" cy="2801620"/>
          </a:xfrm>
        </p:grpSpPr>
        <p:sp>
          <p:nvSpPr>
            <p:cNvPr id="5" name="object 5"/>
            <p:cNvSpPr/>
            <p:nvPr/>
          </p:nvSpPr>
          <p:spPr>
            <a:xfrm>
              <a:off x="3230879" y="2234183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2528" y="2264803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2528" y="2264803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3188" y="3365487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20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46"/>
                  </a:lnTo>
                  <a:lnTo>
                    <a:pt x="6863" y="1394100"/>
                  </a:lnTo>
                  <a:lnTo>
                    <a:pt x="25974" y="1431055"/>
                  </a:lnTo>
                  <a:lnTo>
                    <a:pt x="55116" y="1460195"/>
                  </a:lnTo>
                  <a:lnTo>
                    <a:pt x="92070" y="1479304"/>
                  </a:lnTo>
                  <a:lnTo>
                    <a:pt x="134620" y="1486166"/>
                  </a:lnTo>
                  <a:lnTo>
                    <a:pt x="3504984" y="1486166"/>
                  </a:lnTo>
                  <a:lnTo>
                    <a:pt x="3547533" y="1479304"/>
                  </a:lnTo>
                  <a:lnTo>
                    <a:pt x="3584487" y="1460195"/>
                  </a:lnTo>
                  <a:lnTo>
                    <a:pt x="3613629" y="1431055"/>
                  </a:lnTo>
                  <a:lnTo>
                    <a:pt x="3632740" y="1394100"/>
                  </a:lnTo>
                  <a:lnTo>
                    <a:pt x="3639604" y="1351546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3188" y="3365487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3188" y="2655658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48" y="0"/>
                  </a:lnTo>
                  <a:lnTo>
                    <a:pt x="33866" y="4357"/>
                  </a:lnTo>
                  <a:lnTo>
                    <a:pt x="16241" y="16241"/>
                  </a:lnTo>
                  <a:lnTo>
                    <a:pt x="4357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7" y="578202"/>
                  </a:lnTo>
                  <a:lnTo>
                    <a:pt x="16241" y="595823"/>
                  </a:lnTo>
                  <a:lnTo>
                    <a:pt x="33866" y="607706"/>
                  </a:lnTo>
                  <a:lnTo>
                    <a:pt x="55448" y="612063"/>
                  </a:lnTo>
                  <a:lnTo>
                    <a:pt x="3564242" y="612063"/>
                  </a:lnTo>
                  <a:lnTo>
                    <a:pt x="3585823" y="607706"/>
                  </a:lnTo>
                  <a:lnTo>
                    <a:pt x="3603448" y="595823"/>
                  </a:lnTo>
                  <a:lnTo>
                    <a:pt x="3615332" y="578202"/>
                  </a:lnTo>
                  <a:lnTo>
                    <a:pt x="3619690" y="556628"/>
                  </a:lnTo>
                  <a:lnTo>
                    <a:pt x="3619690" y="55448"/>
                  </a:lnTo>
                  <a:lnTo>
                    <a:pt x="3615332" y="33866"/>
                  </a:lnTo>
                  <a:lnTo>
                    <a:pt x="3603448" y="16241"/>
                  </a:lnTo>
                  <a:lnTo>
                    <a:pt x="3585823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3188" y="2655658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91928" y="4003041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1268" y="2856993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 dirty="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88702" y="4446702"/>
            <a:ext cx="3190875" cy="835660"/>
            <a:chOff x="3588702" y="3843705"/>
            <a:chExt cx="3190875" cy="835660"/>
          </a:xfrm>
        </p:grpSpPr>
        <p:sp>
          <p:nvSpPr>
            <p:cNvPr id="15" name="object 15"/>
            <p:cNvSpPr/>
            <p:nvPr/>
          </p:nvSpPr>
          <p:spPr>
            <a:xfrm>
              <a:off x="3595052" y="3850055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5052" y="3850055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5598" y="4329722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01675" y="4939069"/>
            <a:ext cx="3164840" cy="330835"/>
          </a:xfrm>
          <a:prstGeom prst="rect">
            <a:avLst/>
          </a:prstGeom>
          <a:solidFill>
            <a:srgbClr val="70AD47"/>
          </a:solidFill>
        </p:spPr>
        <p:txBody>
          <a:bodyPr vert="horz" wrap="square" lIns="0" tIns="28575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225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59040" y="2892045"/>
            <a:ext cx="1710055" cy="2411095"/>
            <a:chOff x="7559040" y="2289048"/>
            <a:chExt cx="1710055" cy="2411095"/>
          </a:xfrm>
        </p:grpSpPr>
        <p:sp>
          <p:nvSpPr>
            <p:cNvPr id="20" name="object 20"/>
            <p:cNvSpPr/>
            <p:nvPr/>
          </p:nvSpPr>
          <p:spPr>
            <a:xfrm>
              <a:off x="7559040" y="2289048"/>
              <a:ext cx="1709927" cy="24109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90612" y="2322093"/>
              <a:ext cx="1593850" cy="2292985"/>
            </a:xfrm>
            <a:custGeom>
              <a:avLst/>
              <a:gdLst/>
              <a:ahLst/>
              <a:cxnLst/>
              <a:rect l="l" t="t" r="r" b="b"/>
              <a:pathLst>
                <a:path w="1593850" h="2292985">
                  <a:moveTo>
                    <a:pt x="1593684" y="0"/>
                  </a:moveTo>
                  <a:lnTo>
                    <a:pt x="0" y="0"/>
                  </a:lnTo>
                  <a:lnTo>
                    <a:pt x="0" y="2292426"/>
                  </a:lnTo>
                  <a:lnTo>
                    <a:pt x="1593684" y="2292426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90612" y="2322093"/>
              <a:ext cx="1593850" cy="2292985"/>
            </a:xfrm>
            <a:custGeom>
              <a:avLst/>
              <a:gdLst/>
              <a:ahLst/>
              <a:cxnLst/>
              <a:rect l="l" t="t" r="r" b="b"/>
              <a:pathLst>
                <a:path w="1593850" h="2292985">
                  <a:moveTo>
                    <a:pt x="0" y="0"/>
                  </a:moveTo>
                  <a:lnTo>
                    <a:pt x="1593670" y="0"/>
                  </a:lnTo>
                  <a:lnTo>
                    <a:pt x="1593670" y="2292421"/>
                  </a:lnTo>
                  <a:lnTo>
                    <a:pt x="0" y="22924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69352" y="2948433"/>
            <a:ext cx="754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40" dirty="0">
                <a:latin typeface="Arial"/>
                <a:cs typeface="Arial"/>
              </a:rPr>
              <a:t>Se</a:t>
            </a:r>
            <a:r>
              <a:rPr sz="2000" i="1" spc="-5" dirty="0">
                <a:latin typeface="Arial"/>
                <a:cs typeface="Arial"/>
              </a:rPr>
              <a:t>r</a:t>
            </a:r>
            <a:r>
              <a:rPr sz="2000" i="1" spc="-40" dirty="0">
                <a:latin typeface="Arial"/>
                <a:cs typeface="Arial"/>
              </a:rPr>
              <a:t>ve</a:t>
            </a:r>
            <a:r>
              <a:rPr sz="2000" i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06676" y="4438777"/>
            <a:ext cx="1215390" cy="598170"/>
            <a:chOff x="7806676" y="3835780"/>
            <a:chExt cx="1215390" cy="598170"/>
          </a:xfrm>
        </p:grpSpPr>
        <p:sp>
          <p:nvSpPr>
            <p:cNvPr id="25" name="object 25"/>
            <p:cNvSpPr/>
            <p:nvPr/>
          </p:nvSpPr>
          <p:spPr>
            <a:xfrm>
              <a:off x="7813026" y="3915282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2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6" y="465350"/>
                  </a:lnTo>
                  <a:lnTo>
                    <a:pt x="107738" y="480704"/>
                  </a:lnTo>
                  <a:lnTo>
                    <a:pt x="151761" y="487494"/>
                  </a:lnTo>
                  <a:lnTo>
                    <a:pt x="201962" y="493601"/>
                  </a:lnTo>
                  <a:lnTo>
                    <a:pt x="257775" y="498957"/>
                  </a:lnTo>
                  <a:lnTo>
                    <a:pt x="318639" y="503492"/>
                  </a:lnTo>
                  <a:lnTo>
                    <a:pt x="383989" y="507139"/>
                  </a:lnTo>
                  <a:lnTo>
                    <a:pt x="453261" y="509829"/>
                  </a:lnTo>
                  <a:lnTo>
                    <a:pt x="525892" y="511494"/>
                  </a:lnTo>
                  <a:lnTo>
                    <a:pt x="601319" y="512064"/>
                  </a:lnTo>
                  <a:lnTo>
                    <a:pt x="676748" y="511494"/>
                  </a:lnTo>
                  <a:lnTo>
                    <a:pt x="749381" y="509829"/>
                  </a:lnTo>
                  <a:lnTo>
                    <a:pt x="818655" y="507139"/>
                  </a:lnTo>
                  <a:lnTo>
                    <a:pt x="884005" y="503492"/>
                  </a:lnTo>
                  <a:lnTo>
                    <a:pt x="944868" y="498957"/>
                  </a:lnTo>
                  <a:lnTo>
                    <a:pt x="1000682" y="493601"/>
                  </a:lnTo>
                  <a:lnTo>
                    <a:pt x="1050881" y="487494"/>
                  </a:lnTo>
                  <a:lnTo>
                    <a:pt x="1094904" y="480704"/>
                  </a:lnTo>
                  <a:lnTo>
                    <a:pt x="1162164" y="465350"/>
                  </a:lnTo>
                  <a:lnTo>
                    <a:pt x="1197954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13026" y="3842130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13026" y="3842130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31759" y="4609593"/>
            <a:ext cx="766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27953" y="3248953"/>
            <a:ext cx="2602230" cy="1336675"/>
            <a:chOff x="6127953" y="2645956"/>
            <a:chExt cx="2602230" cy="1336675"/>
          </a:xfrm>
        </p:grpSpPr>
        <p:sp>
          <p:nvSpPr>
            <p:cNvPr id="30" name="object 30"/>
            <p:cNvSpPr/>
            <p:nvPr/>
          </p:nvSpPr>
          <p:spPr>
            <a:xfrm>
              <a:off x="6127953" y="2645956"/>
              <a:ext cx="6400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0843" y="3286036"/>
              <a:ext cx="114300" cy="696595"/>
            </a:xfrm>
            <a:custGeom>
              <a:avLst/>
              <a:gdLst/>
              <a:ahLst/>
              <a:cxnLst/>
              <a:rect l="l" t="t" r="r" b="b"/>
              <a:pathLst>
                <a:path w="114300" h="696595">
                  <a:moveTo>
                    <a:pt x="38100" y="581774"/>
                  </a:moveTo>
                  <a:lnTo>
                    <a:pt x="0" y="581774"/>
                  </a:lnTo>
                  <a:lnTo>
                    <a:pt x="57150" y="696074"/>
                  </a:lnTo>
                  <a:lnTo>
                    <a:pt x="104775" y="600824"/>
                  </a:lnTo>
                  <a:lnTo>
                    <a:pt x="38100" y="600824"/>
                  </a:lnTo>
                  <a:lnTo>
                    <a:pt x="38100" y="581774"/>
                  </a:lnTo>
                  <a:close/>
                </a:path>
                <a:path w="114300" h="69659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600824"/>
                  </a:lnTo>
                  <a:lnTo>
                    <a:pt x="76200" y="600824"/>
                  </a:lnTo>
                  <a:lnTo>
                    <a:pt x="76200" y="95250"/>
                  </a:lnTo>
                  <a:close/>
                </a:path>
                <a:path w="114300" h="696595">
                  <a:moveTo>
                    <a:pt x="114300" y="581774"/>
                  </a:moveTo>
                  <a:lnTo>
                    <a:pt x="76200" y="581774"/>
                  </a:lnTo>
                  <a:lnTo>
                    <a:pt x="76200" y="600824"/>
                  </a:lnTo>
                  <a:lnTo>
                    <a:pt x="104775" y="600824"/>
                  </a:lnTo>
                  <a:lnTo>
                    <a:pt x="114300" y="581774"/>
                  </a:lnTo>
                  <a:close/>
                </a:path>
                <a:path w="114300" h="69659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69659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C41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89722" y="2647378"/>
              <a:ext cx="640079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68033" y="2908845"/>
              <a:ext cx="1703070" cy="933450"/>
            </a:xfrm>
            <a:custGeom>
              <a:avLst/>
              <a:gdLst/>
              <a:ahLst/>
              <a:cxnLst/>
              <a:rect l="l" t="t" r="r" b="b"/>
              <a:pathLst>
                <a:path w="1703070" h="933450">
                  <a:moveTo>
                    <a:pt x="1321689" y="58572"/>
                  </a:moveTo>
                  <a:lnTo>
                    <a:pt x="1283589" y="39522"/>
                  </a:lnTo>
                  <a:lnTo>
                    <a:pt x="1207389" y="1422"/>
                  </a:lnTo>
                  <a:lnTo>
                    <a:pt x="1207389" y="39522"/>
                  </a:lnTo>
                  <a:lnTo>
                    <a:pt x="679894" y="39522"/>
                  </a:lnTo>
                  <a:lnTo>
                    <a:pt x="679894" y="38100"/>
                  </a:ln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641794" y="76200"/>
                  </a:lnTo>
                  <a:lnTo>
                    <a:pt x="641794" y="77622"/>
                  </a:lnTo>
                  <a:lnTo>
                    <a:pt x="1207389" y="77622"/>
                  </a:lnTo>
                  <a:lnTo>
                    <a:pt x="1207389" y="115722"/>
                  </a:lnTo>
                  <a:lnTo>
                    <a:pt x="1283589" y="77622"/>
                  </a:lnTo>
                  <a:lnTo>
                    <a:pt x="1321689" y="58572"/>
                  </a:lnTo>
                  <a:close/>
                </a:path>
                <a:path w="1703070" h="933450">
                  <a:moveTo>
                    <a:pt x="1702523" y="818515"/>
                  </a:moveTo>
                  <a:lnTo>
                    <a:pt x="1664411" y="818832"/>
                  </a:lnTo>
                  <a:lnTo>
                    <a:pt x="1661718" y="492760"/>
                  </a:lnTo>
                  <a:lnTo>
                    <a:pt x="1699831" y="492442"/>
                  </a:lnTo>
                  <a:lnTo>
                    <a:pt x="1690268" y="473710"/>
                  </a:lnTo>
                  <a:lnTo>
                    <a:pt x="1641729" y="378612"/>
                  </a:lnTo>
                  <a:lnTo>
                    <a:pt x="1585531" y="493382"/>
                  </a:lnTo>
                  <a:lnTo>
                    <a:pt x="1623618" y="493077"/>
                  </a:lnTo>
                  <a:lnTo>
                    <a:pt x="1626311" y="819150"/>
                  </a:lnTo>
                  <a:lnTo>
                    <a:pt x="1588223" y="819454"/>
                  </a:lnTo>
                  <a:lnTo>
                    <a:pt x="1646313" y="933284"/>
                  </a:lnTo>
                  <a:lnTo>
                    <a:pt x="1692884" y="838187"/>
                  </a:lnTo>
                  <a:lnTo>
                    <a:pt x="1702523" y="818515"/>
                  </a:lnTo>
                  <a:close/>
                </a:path>
              </a:pathLst>
            </a:custGeom>
            <a:solidFill>
              <a:srgbClr val="C41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98085" y="4556646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0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44133" y="4639818"/>
            <a:ext cx="393065" cy="114300"/>
          </a:xfrm>
          <a:custGeom>
            <a:avLst/>
            <a:gdLst/>
            <a:ahLst/>
            <a:cxnLst/>
            <a:rect l="l" t="t" r="r" b="b"/>
            <a:pathLst>
              <a:path w="393064" h="114300">
                <a:moveTo>
                  <a:pt x="278765" y="0"/>
                </a:moveTo>
                <a:lnTo>
                  <a:pt x="278765" y="114300"/>
                </a:lnTo>
                <a:lnTo>
                  <a:pt x="354965" y="76200"/>
                </a:lnTo>
                <a:lnTo>
                  <a:pt x="297815" y="76200"/>
                </a:lnTo>
                <a:lnTo>
                  <a:pt x="297815" y="38100"/>
                </a:lnTo>
                <a:lnTo>
                  <a:pt x="354965" y="38100"/>
                </a:lnTo>
                <a:lnTo>
                  <a:pt x="278765" y="0"/>
                </a:lnTo>
                <a:close/>
              </a:path>
              <a:path w="393064" h="114300">
                <a:moveTo>
                  <a:pt x="27876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765" y="76200"/>
                </a:lnTo>
                <a:lnTo>
                  <a:pt x="278765" y="38100"/>
                </a:lnTo>
                <a:close/>
              </a:path>
              <a:path w="393064" h="114300">
                <a:moveTo>
                  <a:pt x="354965" y="38100"/>
                </a:moveTo>
                <a:lnTo>
                  <a:pt x="297815" y="38100"/>
                </a:lnTo>
                <a:lnTo>
                  <a:pt x="297815" y="76200"/>
                </a:lnTo>
                <a:lnTo>
                  <a:pt x="354965" y="76200"/>
                </a:lnTo>
                <a:lnTo>
                  <a:pt x="393065" y="57150"/>
                </a:lnTo>
                <a:lnTo>
                  <a:pt x="35496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3F43A3-0DAB-470B-93B5-3B86F3C45C6C}"/>
              </a:ext>
            </a:extLst>
          </p:cNvPr>
          <p:cNvGrpSpPr/>
          <p:nvPr/>
        </p:nvGrpSpPr>
        <p:grpSpPr>
          <a:xfrm>
            <a:off x="1294986" y="4054915"/>
            <a:ext cx="5064138" cy="752029"/>
            <a:chOff x="1246073" y="5261302"/>
            <a:chExt cx="5064138" cy="752029"/>
          </a:xfrm>
        </p:grpSpPr>
        <p:grpSp>
          <p:nvGrpSpPr>
            <p:cNvPr id="38" name="object 42">
              <a:extLst>
                <a:ext uri="{FF2B5EF4-FFF2-40B4-BE49-F238E27FC236}">
                  <a16:creationId xmlns:a16="http://schemas.microsoft.com/office/drawing/2014/main" id="{B494FF5D-866A-4CD8-94C1-91CCE51ABB55}"/>
                </a:ext>
              </a:extLst>
            </p:cNvPr>
            <p:cNvGrpSpPr/>
            <p:nvPr/>
          </p:nvGrpSpPr>
          <p:grpSpPr>
            <a:xfrm>
              <a:off x="1246073" y="5261302"/>
              <a:ext cx="5064138" cy="752029"/>
              <a:chOff x="1383791" y="3277425"/>
              <a:chExt cx="5064138" cy="752029"/>
            </a:xfrm>
          </p:grpSpPr>
          <p:sp>
            <p:nvSpPr>
              <p:cNvPr id="40" name="object 44">
                <a:extLst>
                  <a:ext uri="{FF2B5EF4-FFF2-40B4-BE49-F238E27FC236}">
                    <a16:creationId xmlns:a16="http://schemas.microsoft.com/office/drawing/2014/main" id="{D6614DDF-EE0A-4900-ABDA-4CABE613F8B0}"/>
                  </a:ext>
                </a:extLst>
              </p:cNvPr>
              <p:cNvSpPr/>
              <p:nvPr/>
            </p:nvSpPr>
            <p:spPr>
              <a:xfrm>
                <a:off x="1383791" y="3279647"/>
                <a:ext cx="4389120" cy="74980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5">
                <a:extLst>
                  <a:ext uri="{FF2B5EF4-FFF2-40B4-BE49-F238E27FC236}">
                    <a16:creationId xmlns:a16="http://schemas.microsoft.com/office/drawing/2014/main" id="{18058205-14C0-4821-BADF-A8B94C857AE3}"/>
                  </a:ext>
                </a:extLst>
              </p:cNvPr>
              <p:cNvSpPr/>
              <p:nvPr/>
            </p:nvSpPr>
            <p:spPr>
              <a:xfrm>
                <a:off x="1470164" y="3277425"/>
                <a:ext cx="4977765" cy="632460"/>
              </a:xfrm>
              <a:custGeom>
                <a:avLst/>
                <a:gdLst/>
                <a:ahLst/>
                <a:cxnLst/>
                <a:rect l="l" t="t" r="r" b="b"/>
                <a:pathLst>
                  <a:path w="4977765" h="632460">
                    <a:moveTo>
                      <a:pt x="4093794" y="0"/>
                    </a:moveTo>
                    <a:lnTo>
                      <a:pt x="105321" y="0"/>
                    </a:lnTo>
                    <a:lnTo>
                      <a:pt x="64325" y="8277"/>
                    </a:lnTo>
                    <a:lnTo>
                      <a:pt x="30848" y="30849"/>
                    </a:lnTo>
                    <a:lnTo>
                      <a:pt x="8276" y="64331"/>
                    </a:lnTo>
                    <a:lnTo>
                      <a:pt x="0" y="105333"/>
                    </a:lnTo>
                    <a:lnTo>
                      <a:pt x="0" y="526630"/>
                    </a:lnTo>
                    <a:lnTo>
                      <a:pt x="8276" y="567633"/>
                    </a:lnTo>
                    <a:lnTo>
                      <a:pt x="30848" y="601114"/>
                    </a:lnTo>
                    <a:lnTo>
                      <a:pt x="64325" y="623687"/>
                    </a:lnTo>
                    <a:lnTo>
                      <a:pt x="105321" y="631964"/>
                    </a:lnTo>
                    <a:lnTo>
                      <a:pt x="4093794" y="631964"/>
                    </a:lnTo>
                    <a:lnTo>
                      <a:pt x="4134789" y="623687"/>
                    </a:lnTo>
                    <a:lnTo>
                      <a:pt x="4168267" y="601114"/>
                    </a:lnTo>
                    <a:lnTo>
                      <a:pt x="4190838" y="567633"/>
                    </a:lnTo>
                    <a:lnTo>
                      <a:pt x="4199115" y="526630"/>
                    </a:lnTo>
                    <a:lnTo>
                      <a:pt x="4199115" y="263321"/>
                    </a:lnTo>
                    <a:lnTo>
                      <a:pt x="4977218" y="227164"/>
                    </a:lnTo>
                    <a:lnTo>
                      <a:pt x="4199115" y="105333"/>
                    </a:lnTo>
                    <a:lnTo>
                      <a:pt x="4190838" y="64331"/>
                    </a:lnTo>
                    <a:lnTo>
                      <a:pt x="4168267" y="30849"/>
                    </a:lnTo>
                    <a:lnTo>
                      <a:pt x="4134789" y="8277"/>
                    </a:lnTo>
                    <a:lnTo>
                      <a:pt x="40937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6">
                <a:extLst>
                  <a:ext uri="{FF2B5EF4-FFF2-40B4-BE49-F238E27FC236}">
                    <a16:creationId xmlns:a16="http://schemas.microsoft.com/office/drawing/2014/main" id="{BDEA16B4-97B3-4510-A471-BCAFC0DF619A}"/>
                  </a:ext>
                </a:extLst>
              </p:cNvPr>
              <p:cNvSpPr/>
              <p:nvPr/>
            </p:nvSpPr>
            <p:spPr>
              <a:xfrm>
                <a:off x="1470164" y="3277425"/>
                <a:ext cx="4977765" cy="632460"/>
              </a:xfrm>
              <a:custGeom>
                <a:avLst/>
                <a:gdLst/>
                <a:ahLst/>
                <a:cxnLst/>
                <a:rect l="l" t="t" r="r" b="b"/>
                <a:pathLst>
                  <a:path w="4977765" h="632460">
                    <a:moveTo>
                      <a:pt x="0" y="105327"/>
                    </a:moveTo>
                    <a:lnTo>
                      <a:pt x="8277" y="64329"/>
                    </a:lnTo>
                    <a:lnTo>
                      <a:pt x="30849" y="30849"/>
                    </a:lnTo>
                    <a:lnTo>
                      <a:pt x="64329" y="8277"/>
                    </a:lnTo>
                    <a:lnTo>
                      <a:pt x="105327" y="0"/>
                    </a:lnTo>
                    <a:lnTo>
                      <a:pt x="2449481" y="0"/>
                    </a:lnTo>
                    <a:lnTo>
                      <a:pt x="3499261" y="0"/>
                    </a:lnTo>
                    <a:lnTo>
                      <a:pt x="4093792" y="0"/>
                    </a:lnTo>
                    <a:lnTo>
                      <a:pt x="4134790" y="8277"/>
                    </a:lnTo>
                    <a:lnTo>
                      <a:pt x="4168271" y="30849"/>
                    </a:lnTo>
                    <a:lnTo>
                      <a:pt x="4190844" y="64329"/>
                    </a:lnTo>
                    <a:lnTo>
                      <a:pt x="4199122" y="105327"/>
                    </a:lnTo>
                    <a:lnTo>
                      <a:pt x="4977212" y="227159"/>
                    </a:lnTo>
                    <a:lnTo>
                      <a:pt x="4199122" y="263318"/>
                    </a:lnTo>
                    <a:lnTo>
                      <a:pt x="4199122" y="526632"/>
                    </a:lnTo>
                    <a:lnTo>
                      <a:pt x="4190844" y="567630"/>
                    </a:lnTo>
                    <a:lnTo>
                      <a:pt x="4168271" y="601109"/>
                    </a:lnTo>
                    <a:lnTo>
                      <a:pt x="4134790" y="623682"/>
                    </a:lnTo>
                    <a:lnTo>
                      <a:pt x="4093792" y="631959"/>
                    </a:lnTo>
                    <a:lnTo>
                      <a:pt x="3499261" y="631959"/>
                    </a:lnTo>
                    <a:lnTo>
                      <a:pt x="2449481" y="631959"/>
                    </a:lnTo>
                    <a:lnTo>
                      <a:pt x="105327" y="631959"/>
                    </a:lnTo>
                    <a:lnTo>
                      <a:pt x="64329" y="623682"/>
                    </a:lnTo>
                    <a:lnTo>
                      <a:pt x="30849" y="601109"/>
                    </a:lnTo>
                    <a:lnTo>
                      <a:pt x="8277" y="567630"/>
                    </a:lnTo>
                    <a:lnTo>
                      <a:pt x="0" y="526632"/>
                    </a:lnTo>
                    <a:lnTo>
                      <a:pt x="0" y="263318"/>
                    </a:lnTo>
                    <a:lnTo>
                      <a:pt x="0" y="105327"/>
                    </a:lnTo>
                    <a:close/>
                  </a:path>
                </a:pathLst>
              </a:custGeom>
              <a:ln w="38100">
                <a:solidFill>
                  <a:srgbClr val="C41B2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47">
              <a:extLst>
                <a:ext uri="{FF2B5EF4-FFF2-40B4-BE49-F238E27FC236}">
                  <a16:creationId xmlns:a16="http://schemas.microsoft.com/office/drawing/2014/main" id="{4182EF82-3D6B-4694-AFD8-BF4E5DE8DEEE}"/>
                </a:ext>
              </a:extLst>
            </p:cNvPr>
            <p:cNvSpPr txBox="1"/>
            <p:nvPr/>
          </p:nvSpPr>
          <p:spPr>
            <a:xfrm>
              <a:off x="1511935" y="5356139"/>
              <a:ext cx="469582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20" dirty="0">
                  <a:solidFill>
                    <a:srgbClr val="C41B27"/>
                  </a:solidFill>
                  <a:latin typeface="Arial"/>
                  <a:cs typeface="Arial"/>
                </a:rPr>
                <a:t>Limited access bandwidth</a:t>
              </a:r>
              <a:r>
                <a:rPr lang="zh-CN" altLang="en-US" sz="2400" spc="-340" dirty="0">
                  <a:solidFill>
                    <a:srgbClr val="C41B27"/>
                  </a:solidFill>
                  <a:latin typeface="Wingdings"/>
                  <a:cs typeface="Wingdings"/>
                </a:rPr>
                <a:t></a:t>
              </a:r>
              <a:endParaRPr sz="3000" baseline="8333" dirty="0">
                <a:latin typeface="Arial"/>
                <a:cs typeface="Arial"/>
              </a:endParaRPr>
            </a:p>
          </p:txBody>
        </p:sp>
      </p:grpSp>
      <p:sp>
        <p:nvSpPr>
          <p:cNvPr id="50" name="object 40">
            <a:extLst>
              <a:ext uri="{FF2B5EF4-FFF2-40B4-BE49-F238E27FC236}">
                <a16:creationId xmlns:a16="http://schemas.microsoft.com/office/drawing/2014/main" id="{210F93C1-BCE8-4D0F-BD0B-357B2B56E31E}"/>
              </a:ext>
            </a:extLst>
          </p:cNvPr>
          <p:cNvSpPr/>
          <p:nvPr/>
        </p:nvSpPr>
        <p:spPr>
          <a:xfrm>
            <a:off x="7010400" y="2494915"/>
            <a:ext cx="4967695" cy="934085"/>
          </a:xfrm>
          <a:custGeom>
            <a:avLst/>
            <a:gdLst/>
            <a:ahLst/>
            <a:cxnLst/>
            <a:rect l="l" t="t" r="r" b="b"/>
            <a:pathLst>
              <a:path w="4839334" h="934085">
                <a:moveTo>
                  <a:pt x="0" y="105329"/>
                </a:moveTo>
                <a:lnTo>
                  <a:pt x="8277" y="64330"/>
                </a:lnTo>
                <a:lnTo>
                  <a:pt x="30849" y="30850"/>
                </a:lnTo>
                <a:lnTo>
                  <a:pt x="64329" y="8277"/>
                </a:lnTo>
                <a:lnTo>
                  <a:pt x="105328" y="0"/>
                </a:lnTo>
                <a:lnTo>
                  <a:pt x="806554" y="0"/>
                </a:lnTo>
                <a:lnTo>
                  <a:pt x="2016381" y="0"/>
                </a:lnTo>
                <a:lnTo>
                  <a:pt x="4733992" y="0"/>
                </a:lnTo>
                <a:lnTo>
                  <a:pt x="4774995" y="8277"/>
                </a:lnTo>
                <a:lnTo>
                  <a:pt x="4808475" y="30850"/>
                </a:lnTo>
                <a:lnTo>
                  <a:pt x="4831046" y="64330"/>
                </a:lnTo>
                <a:lnTo>
                  <a:pt x="4839322" y="105329"/>
                </a:lnTo>
                <a:lnTo>
                  <a:pt x="4839322" y="368641"/>
                </a:lnTo>
                <a:lnTo>
                  <a:pt x="4839322" y="526635"/>
                </a:lnTo>
                <a:lnTo>
                  <a:pt x="4831046" y="567629"/>
                </a:lnTo>
                <a:lnTo>
                  <a:pt x="4808475" y="601109"/>
                </a:lnTo>
                <a:lnTo>
                  <a:pt x="4774995" y="623682"/>
                </a:lnTo>
                <a:lnTo>
                  <a:pt x="4733992" y="631959"/>
                </a:lnTo>
                <a:lnTo>
                  <a:pt x="2016381" y="631959"/>
                </a:lnTo>
                <a:lnTo>
                  <a:pt x="1076610" y="933456"/>
                </a:lnTo>
                <a:lnTo>
                  <a:pt x="806554" y="631959"/>
                </a:lnTo>
                <a:lnTo>
                  <a:pt x="105328" y="631959"/>
                </a:lnTo>
                <a:lnTo>
                  <a:pt x="64329" y="623682"/>
                </a:lnTo>
                <a:lnTo>
                  <a:pt x="30849" y="601109"/>
                </a:lnTo>
                <a:lnTo>
                  <a:pt x="8277" y="567629"/>
                </a:lnTo>
                <a:lnTo>
                  <a:pt x="0" y="526630"/>
                </a:lnTo>
                <a:lnTo>
                  <a:pt x="0" y="368641"/>
                </a:lnTo>
                <a:lnTo>
                  <a:pt x="0" y="105329"/>
                </a:lnTo>
                <a:close/>
              </a:path>
            </a:pathLst>
          </a:custGeom>
          <a:ln w="38100">
            <a:solidFill>
              <a:srgbClr val="C41B27"/>
            </a:solidFill>
          </a:ln>
        </p:spPr>
        <p:txBody>
          <a:bodyPr wrap="square" lIns="0" tIns="0" rIns="0" bIns="0" rtlCol="0" anchor="t"/>
          <a:lstStyle/>
          <a:p>
            <a:r>
              <a:rPr lang="en-US" dirty="0"/>
              <a:t>    </a:t>
            </a:r>
            <a:r>
              <a:rPr lang="en-US" sz="2400" dirty="0">
                <a:solidFill>
                  <a:srgbClr val="C00000"/>
                </a:solidFill>
                <a:latin typeface="Georgia Pro" panose="02040502050405020303" pitchFamily="18" charset="0"/>
              </a:rPr>
              <a:t>High and unpredictable latency </a:t>
            </a:r>
            <a:r>
              <a:rPr lang="en-US" altLang="zh-CN" sz="2400" spc="-254" dirty="0">
                <a:solidFill>
                  <a:srgbClr val="C00000"/>
                </a:solidFill>
                <a:latin typeface="Wingdings"/>
                <a:cs typeface="Wingdings"/>
              </a:rPr>
              <a:t></a:t>
            </a:r>
            <a:endParaRPr sz="2400" dirty="0">
              <a:solidFill>
                <a:srgbClr val="C00000"/>
              </a:solidFill>
              <a:latin typeface="Georgia Pro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3927" y="1865376"/>
            <a:ext cx="3865245" cy="2801620"/>
            <a:chOff x="3233927" y="1865376"/>
            <a:chExt cx="3865245" cy="2801620"/>
          </a:xfrm>
        </p:grpSpPr>
        <p:sp>
          <p:nvSpPr>
            <p:cNvPr id="3" name="object 3"/>
            <p:cNvSpPr/>
            <p:nvPr/>
          </p:nvSpPr>
          <p:spPr>
            <a:xfrm>
              <a:off x="3233927" y="1865376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4522" y="189577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389"/>
                  </a:lnTo>
                  <a:lnTo>
                    <a:pt x="3749040" y="2685389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4522" y="189577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5182" y="2996463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5182" y="2996463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5182" y="2286635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15"/>
                  </a:lnTo>
                  <a:lnTo>
                    <a:pt x="4355" y="578197"/>
                  </a:lnTo>
                  <a:lnTo>
                    <a:pt x="16235" y="595822"/>
                  </a:lnTo>
                  <a:lnTo>
                    <a:pt x="33856" y="607705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5"/>
                  </a:lnTo>
                  <a:lnTo>
                    <a:pt x="3603442" y="595822"/>
                  </a:lnTo>
                  <a:lnTo>
                    <a:pt x="3615321" y="578197"/>
                  </a:lnTo>
                  <a:lnTo>
                    <a:pt x="3619677" y="556615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5182" y="2286635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93922" y="3031236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3262" y="18851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90696" y="3087623"/>
            <a:ext cx="5681345" cy="1243965"/>
            <a:chOff x="3590696" y="3087623"/>
            <a:chExt cx="5681345" cy="1243965"/>
          </a:xfrm>
        </p:grpSpPr>
        <p:sp>
          <p:nvSpPr>
            <p:cNvPr id="13" name="object 13"/>
            <p:cNvSpPr/>
            <p:nvPr/>
          </p:nvSpPr>
          <p:spPr>
            <a:xfrm>
              <a:off x="3597046" y="348103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177197" y="476758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7046" y="348103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7592" y="396069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209" y="34302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7592" y="396069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62088" y="3087623"/>
              <a:ext cx="1709927" cy="1243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92605" y="3118561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92605" y="3118561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15021" y="3546259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26" y="0"/>
                  </a:moveTo>
                  <a:lnTo>
                    <a:pt x="1162151" y="26438"/>
                  </a:lnTo>
                  <a:lnTo>
                    <a:pt x="1094892" y="41792"/>
                  </a:lnTo>
                  <a:lnTo>
                    <a:pt x="1050870" y="48582"/>
                  </a:lnTo>
                  <a:lnTo>
                    <a:pt x="1000671" y="54689"/>
                  </a:lnTo>
                  <a:lnTo>
                    <a:pt x="944859" y="60045"/>
                  </a:lnTo>
                  <a:lnTo>
                    <a:pt x="883996" y="64580"/>
                  </a:lnTo>
                  <a:lnTo>
                    <a:pt x="818648" y="68227"/>
                  </a:lnTo>
                  <a:lnTo>
                    <a:pt x="749376" y="70917"/>
                  </a:lnTo>
                  <a:lnTo>
                    <a:pt x="676746" y="72582"/>
                  </a:lnTo>
                  <a:lnTo>
                    <a:pt x="601319" y="73151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899"/>
                  </a:lnTo>
                  <a:lnTo>
                    <a:pt x="40474" y="465344"/>
                  </a:lnTo>
                  <a:lnTo>
                    <a:pt x="107734" y="480701"/>
                  </a:lnTo>
                  <a:lnTo>
                    <a:pt x="151757" y="487492"/>
                  </a:lnTo>
                  <a:lnTo>
                    <a:pt x="201957" y="493600"/>
                  </a:lnTo>
                  <a:lnTo>
                    <a:pt x="257770" y="498956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6" y="509829"/>
                  </a:lnTo>
                  <a:lnTo>
                    <a:pt x="818648" y="507139"/>
                  </a:lnTo>
                  <a:lnTo>
                    <a:pt x="883996" y="503492"/>
                  </a:lnTo>
                  <a:lnTo>
                    <a:pt x="944859" y="498956"/>
                  </a:lnTo>
                  <a:lnTo>
                    <a:pt x="1000671" y="493600"/>
                  </a:lnTo>
                  <a:lnTo>
                    <a:pt x="1050870" y="487492"/>
                  </a:lnTo>
                  <a:lnTo>
                    <a:pt x="1094892" y="480701"/>
                  </a:lnTo>
                  <a:lnTo>
                    <a:pt x="1162151" y="465344"/>
                  </a:lnTo>
                  <a:lnTo>
                    <a:pt x="1197941" y="448077"/>
                  </a:lnTo>
                  <a:lnTo>
                    <a:pt x="1202626" y="438899"/>
                  </a:lnTo>
                  <a:lnTo>
                    <a:pt x="1202626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5021" y="3473107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3"/>
                  </a:lnTo>
                  <a:lnTo>
                    <a:pt x="383983" y="4922"/>
                  </a:lnTo>
                  <a:lnTo>
                    <a:pt x="318633" y="8568"/>
                  </a:lnTo>
                  <a:lnTo>
                    <a:pt x="257770" y="13103"/>
                  </a:lnTo>
                  <a:lnTo>
                    <a:pt x="201957" y="18458"/>
                  </a:lnTo>
                  <a:lnTo>
                    <a:pt x="151757" y="24564"/>
                  </a:lnTo>
                  <a:lnTo>
                    <a:pt x="107734" y="31354"/>
                  </a:lnTo>
                  <a:lnTo>
                    <a:pt x="40474" y="46708"/>
                  </a:lnTo>
                  <a:lnTo>
                    <a:pt x="4685" y="63973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3"/>
                  </a:lnTo>
                  <a:lnTo>
                    <a:pt x="676746" y="145734"/>
                  </a:lnTo>
                  <a:lnTo>
                    <a:pt x="749376" y="144069"/>
                  </a:lnTo>
                  <a:lnTo>
                    <a:pt x="818648" y="141379"/>
                  </a:lnTo>
                  <a:lnTo>
                    <a:pt x="883996" y="137732"/>
                  </a:lnTo>
                  <a:lnTo>
                    <a:pt x="944859" y="133197"/>
                  </a:lnTo>
                  <a:lnTo>
                    <a:pt x="1000671" y="127841"/>
                  </a:lnTo>
                  <a:lnTo>
                    <a:pt x="1050870" y="121734"/>
                  </a:lnTo>
                  <a:lnTo>
                    <a:pt x="1094892" y="114944"/>
                  </a:lnTo>
                  <a:lnTo>
                    <a:pt x="1162151" y="99590"/>
                  </a:lnTo>
                  <a:lnTo>
                    <a:pt x="1197941" y="82327"/>
                  </a:lnTo>
                  <a:lnTo>
                    <a:pt x="1202626" y="73151"/>
                  </a:lnTo>
                  <a:lnTo>
                    <a:pt x="1197941" y="63973"/>
                  </a:lnTo>
                  <a:lnTo>
                    <a:pt x="1162151" y="46708"/>
                  </a:lnTo>
                  <a:lnTo>
                    <a:pt x="1094892" y="31354"/>
                  </a:lnTo>
                  <a:lnTo>
                    <a:pt x="1050870" y="24564"/>
                  </a:lnTo>
                  <a:lnTo>
                    <a:pt x="1000671" y="18458"/>
                  </a:lnTo>
                  <a:lnTo>
                    <a:pt x="944859" y="13103"/>
                  </a:lnTo>
                  <a:lnTo>
                    <a:pt x="883996" y="8568"/>
                  </a:lnTo>
                  <a:lnTo>
                    <a:pt x="818648" y="4922"/>
                  </a:lnTo>
                  <a:lnTo>
                    <a:pt x="749376" y="2233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15021" y="3473107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71346" y="3110484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07335" y="3336375"/>
            <a:ext cx="8818245" cy="2156460"/>
            <a:chOff x="2307335" y="3336375"/>
            <a:chExt cx="8818245" cy="2156460"/>
          </a:xfrm>
        </p:grpSpPr>
        <p:sp>
          <p:nvSpPr>
            <p:cNvPr id="25" name="object 25"/>
            <p:cNvSpPr/>
            <p:nvPr/>
          </p:nvSpPr>
          <p:spPr>
            <a:xfrm>
              <a:off x="6688556" y="3342728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964590" y="0"/>
                  </a:moveTo>
                  <a:lnTo>
                    <a:pt x="964590" y="176758"/>
                  </a:lnTo>
                  <a:lnTo>
                    <a:pt x="238036" y="176758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590" y="695794"/>
                  </a:lnTo>
                  <a:lnTo>
                    <a:pt x="964590" y="872566"/>
                  </a:lnTo>
                  <a:lnTo>
                    <a:pt x="1202626" y="436283"/>
                  </a:lnTo>
                  <a:lnTo>
                    <a:pt x="96459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88556" y="3342725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8671" y="3776471"/>
              <a:ext cx="8772144" cy="1712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7335" y="4389119"/>
              <a:ext cx="8817864" cy="11033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73426" y="3833812"/>
              <a:ext cx="8630285" cy="1556385"/>
            </a:xfrm>
            <a:custGeom>
              <a:avLst/>
              <a:gdLst/>
              <a:ahLst/>
              <a:cxnLst/>
              <a:rect l="l" t="t" r="r" b="b"/>
              <a:pathLst>
                <a:path w="8630285" h="1556385">
                  <a:moveTo>
                    <a:pt x="8457539" y="519785"/>
                  </a:moveTo>
                  <a:lnTo>
                    <a:pt x="172720" y="519785"/>
                  </a:lnTo>
                  <a:lnTo>
                    <a:pt x="126804" y="525955"/>
                  </a:lnTo>
                  <a:lnTo>
                    <a:pt x="85545" y="543367"/>
                  </a:lnTo>
                  <a:lnTo>
                    <a:pt x="50588" y="570374"/>
                  </a:lnTo>
                  <a:lnTo>
                    <a:pt x="23581" y="605330"/>
                  </a:lnTo>
                  <a:lnTo>
                    <a:pt x="6169" y="646590"/>
                  </a:lnTo>
                  <a:lnTo>
                    <a:pt x="0" y="692505"/>
                  </a:lnTo>
                  <a:lnTo>
                    <a:pt x="0" y="1383360"/>
                  </a:lnTo>
                  <a:lnTo>
                    <a:pt x="6169" y="1429275"/>
                  </a:lnTo>
                  <a:lnTo>
                    <a:pt x="23581" y="1470534"/>
                  </a:lnTo>
                  <a:lnTo>
                    <a:pt x="50588" y="1505491"/>
                  </a:lnTo>
                  <a:lnTo>
                    <a:pt x="85545" y="1532498"/>
                  </a:lnTo>
                  <a:lnTo>
                    <a:pt x="126804" y="1549910"/>
                  </a:lnTo>
                  <a:lnTo>
                    <a:pt x="172720" y="1556080"/>
                  </a:lnTo>
                  <a:lnTo>
                    <a:pt x="8457539" y="1556080"/>
                  </a:lnTo>
                  <a:lnTo>
                    <a:pt x="8503455" y="1549910"/>
                  </a:lnTo>
                  <a:lnTo>
                    <a:pt x="8544714" y="1532498"/>
                  </a:lnTo>
                  <a:lnTo>
                    <a:pt x="8579670" y="1505491"/>
                  </a:lnTo>
                  <a:lnTo>
                    <a:pt x="8606678" y="1470534"/>
                  </a:lnTo>
                  <a:lnTo>
                    <a:pt x="8624089" y="1429275"/>
                  </a:lnTo>
                  <a:lnTo>
                    <a:pt x="8630259" y="1383360"/>
                  </a:lnTo>
                  <a:lnTo>
                    <a:pt x="8630259" y="692505"/>
                  </a:lnTo>
                  <a:lnTo>
                    <a:pt x="8624089" y="646590"/>
                  </a:lnTo>
                  <a:lnTo>
                    <a:pt x="8606678" y="605330"/>
                  </a:lnTo>
                  <a:lnTo>
                    <a:pt x="8579670" y="570374"/>
                  </a:lnTo>
                  <a:lnTo>
                    <a:pt x="8544714" y="543367"/>
                  </a:lnTo>
                  <a:lnTo>
                    <a:pt x="8503455" y="525955"/>
                  </a:lnTo>
                  <a:lnTo>
                    <a:pt x="8457539" y="519785"/>
                  </a:lnTo>
                  <a:close/>
                </a:path>
                <a:path w="8630285" h="1556385">
                  <a:moveTo>
                    <a:pt x="4386326" y="0"/>
                  </a:moveTo>
                  <a:lnTo>
                    <a:pt x="5034318" y="519785"/>
                  </a:lnTo>
                  <a:lnTo>
                    <a:pt x="7191883" y="519785"/>
                  </a:lnTo>
                  <a:lnTo>
                    <a:pt x="4386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73426" y="3833814"/>
              <a:ext cx="8630285" cy="1556385"/>
            </a:xfrm>
            <a:custGeom>
              <a:avLst/>
              <a:gdLst/>
              <a:ahLst/>
              <a:cxnLst/>
              <a:rect l="l" t="t" r="r" b="b"/>
              <a:pathLst>
                <a:path w="8630285" h="1556385">
                  <a:moveTo>
                    <a:pt x="0" y="692503"/>
                  </a:moveTo>
                  <a:lnTo>
                    <a:pt x="6169" y="646587"/>
                  </a:lnTo>
                  <a:lnTo>
                    <a:pt x="23581" y="605328"/>
                  </a:lnTo>
                  <a:lnTo>
                    <a:pt x="50588" y="570371"/>
                  </a:lnTo>
                  <a:lnTo>
                    <a:pt x="85544" y="543364"/>
                  </a:lnTo>
                  <a:lnTo>
                    <a:pt x="126802" y="525953"/>
                  </a:lnTo>
                  <a:lnTo>
                    <a:pt x="172718" y="519783"/>
                  </a:lnTo>
                  <a:lnTo>
                    <a:pt x="5034322" y="519783"/>
                  </a:lnTo>
                  <a:lnTo>
                    <a:pt x="4386332" y="0"/>
                  </a:lnTo>
                  <a:lnTo>
                    <a:pt x="7191884" y="519783"/>
                  </a:lnTo>
                  <a:lnTo>
                    <a:pt x="8457544" y="519783"/>
                  </a:lnTo>
                  <a:lnTo>
                    <a:pt x="8503460" y="525953"/>
                  </a:lnTo>
                  <a:lnTo>
                    <a:pt x="8544719" y="543364"/>
                  </a:lnTo>
                  <a:lnTo>
                    <a:pt x="8579676" y="570371"/>
                  </a:lnTo>
                  <a:lnTo>
                    <a:pt x="8606683" y="605328"/>
                  </a:lnTo>
                  <a:lnTo>
                    <a:pt x="8624095" y="646587"/>
                  </a:lnTo>
                  <a:lnTo>
                    <a:pt x="8630264" y="692503"/>
                  </a:lnTo>
                  <a:lnTo>
                    <a:pt x="8630264" y="951573"/>
                  </a:lnTo>
                  <a:lnTo>
                    <a:pt x="8630264" y="1383353"/>
                  </a:lnTo>
                  <a:lnTo>
                    <a:pt x="8624095" y="1429269"/>
                  </a:lnTo>
                  <a:lnTo>
                    <a:pt x="8606683" y="1470529"/>
                  </a:lnTo>
                  <a:lnTo>
                    <a:pt x="8579676" y="1505485"/>
                  </a:lnTo>
                  <a:lnTo>
                    <a:pt x="8544719" y="1532492"/>
                  </a:lnTo>
                  <a:lnTo>
                    <a:pt x="8503460" y="1549904"/>
                  </a:lnTo>
                  <a:lnTo>
                    <a:pt x="8457544" y="1556073"/>
                  </a:lnTo>
                  <a:lnTo>
                    <a:pt x="7191884" y="1556073"/>
                  </a:lnTo>
                  <a:lnTo>
                    <a:pt x="5034322" y="1556073"/>
                  </a:lnTo>
                  <a:lnTo>
                    <a:pt x="172718" y="1556073"/>
                  </a:lnTo>
                  <a:lnTo>
                    <a:pt x="126802" y="1549904"/>
                  </a:lnTo>
                  <a:lnTo>
                    <a:pt x="85544" y="1532492"/>
                  </a:lnTo>
                  <a:lnTo>
                    <a:pt x="50588" y="1505485"/>
                  </a:lnTo>
                  <a:lnTo>
                    <a:pt x="23581" y="1470529"/>
                  </a:lnTo>
                  <a:lnTo>
                    <a:pt x="6169" y="1429269"/>
                  </a:lnTo>
                  <a:lnTo>
                    <a:pt x="0" y="1383353"/>
                  </a:lnTo>
                  <a:lnTo>
                    <a:pt x="0" y="951573"/>
                  </a:lnTo>
                  <a:lnTo>
                    <a:pt x="0" y="69250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02750" y="3983228"/>
            <a:ext cx="8371205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3889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2810"/>
              </a:lnSpc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enable </a:t>
            </a:r>
            <a:r>
              <a:rPr sz="2400" spc="40" dirty="0">
                <a:latin typeface="Arial"/>
                <a:cs typeface="Arial"/>
              </a:rPr>
              <a:t>switch </a:t>
            </a:r>
            <a:r>
              <a:rPr sz="2400" spc="-40" dirty="0">
                <a:latin typeface="Arial"/>
                <a:cs typeface="Arial"/>
              </a:rPr>
              <a:t>ASIC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directly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access </a:t>
            </a:r>
            <a:r>
              <a:rPr sz="2400" spc="-5" dirty="0">
                <a:latin typeface="Arial"/>
                <a:cs typeface="Arial"/>
              </a:rPr>
              <a:t>external </a:t>
            </a:r>
            <a:r>
              <a:rPr sz="2400" spc="-25" dirty="0">
                <a:latin typeface="Arial"/>
                <a:cs typeface="Arial"/>
              </a:rPr>
              <a:t>DRAM  </a:t>
            </a:r>
            <a:r>
              <a:rPr sz="2400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 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CPUs 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hardware</a:t>
            </a:r>
            <a:r>
              <a:rPr sz="2400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modifications</a:t>
            </a:r>
            <a:r>
              <a:rPr sz="2400" spc="2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2179" y="3594569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88227" y="3677742"/>
            <a:ext cx="393065" cy="114300"/>
          </a:xfrm>
          <a:custGeom>
            <a:avLst/>
            <a:gdLst/>
            <a:ahLst/>
            <a:cxnLst/>
            <a:rect l="l" t="t" r="r" b="b"/>
            <a:pathLst>
              <a:path w="393064" h="114300">
                <a:moveTo>
                  <a:pt x="278764" y="0"/>
                </a:moveTo>
                <a:lnTo>
                  <a:pt x="278764" y="114300"/>
                </a:lnTo>
                <a:lnTo>
                  <a:pt x="354964" y="76200"/>
                </a:lnTo>
                <a:lnTo>
                  <a:pt x="297814" y="76200"/>
                </a:lnTo>
                <a:lnTo>
                  <a:pt x="297814" y="38100"/>
                </a:lnTo>
                <a:lnTo>
                  <a:pt x="354964" y="38100"/>
                </a:lnTo>
                <a:lnTo>
                  <a:pt x="278764" y="0"/>
                </a:lnTo>
                <a:close/>
              </a:path>
              <a:path w="393064" h="114300">
                <a:moveTo>
                  <a:pt x="2787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764" y="76200"/>
                </a:lnTo>
                <a:lnTo>
                  <a:pt x="278764" y="38100"/>
                </a:lnTo>
                <a:close/>
              </a:path>
              <a:path w="393064" h="114300">
                <a:moveTo>
                  <a:pt x="354964" y="38100"/>
                </a:moveTo>
                <a:lnTo>
                  <a:pt x="297814" y="38100"/>
                </a:lnTo>
                <a:lnTo>
                  <a:pt x="297814" y="76200"/>
                </a:lnTo>
                <a:lnTo>
                  <a:pt x="354964" y="76200"/>
                </a:lnTo>
                <a:lnTo>
                  <a:pt x="393064" y="57150"/>
                </a:lnTo>
                <a:lnTo>
                  <a:pt x="3549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7B88876B-08D9-4799-A253-09188CCE7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993" y="199885"/>
            <a:ext cx="12342598" cy="1158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0"/>
              </a:spcBef>
            </a:pPr>
            <a:r>
              <a:rPr sz="3800" spc="-5" dirty="0"/>
              <a:t>Challenge </a:t>
            </a:r>
            <a:r>
              <a:rPr sz="3800" dirty="0"/>
              <a:t>1:</a:t>
            </a:r>
          </a:p>
          <a:p>
            <a:pPr marL="12700">
              <a:lnSpc>
                <a:spcPts val="4595"/>
              </a:lnSpc>
            </a:pPr>
            <a:r>
              <a:rPr sz="3600" spc="-5" dirty="0"/>
              <a:t>Enabling external DRAM access from switch</a:t>
            </a:r>
            <a:r>
              <a:rPr sz="3600" spc="-165" dirty="0"/>
              <a:t> </a:t>
            </a:r>
            <a:r>
              <a:rPr sz="3600" spc="-5" dirty="0"/>
              <a:t>ASIC</a:t>
            </a:r>
            <a:endParaRPr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76" y="129541"/>
            <a:ext cx="10626323" cy="1241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3600" spc="-5" dirty="0"/>
              <a:t>Challenge </a:t>
            </a:r>
            <a:r>
              <a:rPr sz="3600" dirty="0"/>
              <a:t>2:</a:t>
            </a:r>
          </a:p>
          <a:p>
            <a:pPr marL="12700">
              <a:lnSpc>
                <a:spcPts val="4990"/>
              </a:lnSpc>
            </a:pPr>
            <a:r>
              <a:rPr sz="3600" spc="-5" dirty="0"/>
              <a:t>Enabling single </a:t>
            </a:r>
            <a:r>
              <a:rPr sz="3600" spc="-10" dirty="0"/>
              <a:t>round-trip </a:t>
            </a:r>
            <a:r>
              <a:rPr sz="3600" spc="-5" dirty="0"/>
              <a:t>table</a:t>
            </a:r>
            <a:r>
              <a:rPr sz="3600" spc="-10" dirty="0"/>
              <a:t> </a:t>
            </a:r>
            <a:r>
              <a:rPr sz="3600" spc="-5" dirty="0"/>
              <a:t>lookup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93533" y="2648280"/>
            <a:ext cx="1773555" cy="1654175"/>
            <a:chOff x="7293533" y="2648280"/>
            <a:chExt cx="1773555" cy="1654175"/>
          </a:xfrm>
        </p:grpSpPr>
        <p:sp>
          <p:nvSpPr>
            <p:cNvPr id="4" name="object 4"/>
            <p:cNvSpPr/>
            <p:nvPr/>
          </p:nvSpPr>
          <p:spPr>
            <a:xfrm>
              <a:off x="7344334" y="2654642"/>
              <a:ext cx="1671955" cy="336550"/>
            </a:xfrm>
            <a:custGeom>
              <a:avLst/>
              <a:gdLst/>
              <a:ahLst/>
              <a:cxnLst/>
              <a:rect l="l" t="t" r="r" b="b"/>
              <a:pathLst>
                <a:path w="1671954" h="336550">
                  <a:moveTo>
                    <a:pt x="1671815" y="0"/>
                  </a:moveTo>
                  <a:lnTo>
                    <a:pt x="835901" y="0"/>
                  </a:lnTo>
                  <a:lnTo>
                    <a:pt x="0" y="0"/>
                  </a:lnTo>
                  <a:lnTo>
                    <a:pt x="0" y="336384"/>
                  </a:lnTo>
                  <a:lnTo>
                    <a:pt x="835901" y="336384"/>
                  </a:lnTo>
                  <a:lnTo>
                    <a:pt x="1671815" y="336384"/>
                  </a:lnTo>
                  <a:lnTo>
                    <a:pt x="16718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80245" y="2654630"/>
              <a:ext cx="0" cy="336550"/>
            </a:xfrm>
            <a:custGeom>
              <a:avLst/>
              <a:gdLst/>
              <a:ahLst/>
              <a:cxnLst/>
              <a:rect l="l" t="t" r="r" b="b"/>
              <a:pathLst>
                <a:path h="336550">
                  <a:moveTo>
                    <a:pt x="0" y="0"/>
                  </a:moveTo>
                  <a:lnTo>
                    <a:pt x="0" y="3363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06234" y="3451428"/>
              <a:ext cx="1748155" cy="419734"/>
            </a:xfrm>
            <a:custGeom>
              <a:avLst/>
              <a:gdLst/>
              <a:ahLst/>
              <a:cxnLst/>
              <a:rect l="l" t="t" r="r" b="b"/>
              <a:pathLst>
                <a:path w="1748154" h="419735">
                  <a:moveTo>
                    <a:pt x="1748002" y="0"/>
                  </a:moveTo>
                  <a:lnTo>
                    <a:pt x="874001" y="0"/>
                  </a:lnTo>
                  <a:lnTo>
                    <a:pt x="0" y="0"/>
                  </a:lnTo>
                  <a:lnTo>
                    <a:pt x="0" y="419112"/>
                  </a:lnTo>
                  <a:lnTo>
                    <a:pt x="874001" y="419112"/>
                  </a:lnTo>
                  <a:lnTo>
                    <a:pt x="1748002" y="419112"/>
                  </a:lnTo>
                  <a:lnTo>
                    <a:pt x="174800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0245" y="3067225"/>
              <a:ext cx="0" cy="1229360"/>
            </a:xfrm>
            <a:custGeom>
              <a:avLst/>
              <a:gdLst/>
              <a:ahLst/>
              <a:cxnLst/>
              <a:rect l="l" t="t" r="r" b="b"/>
              <a:pathLst>
                <a:path h="1229360">
                  <a:moveTo>
                    <a:pt x="0" y="0"/>
                  </a:moveTo>
                  <a:lnTo>
                    <a:pt x="0" y="122878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99883" y="3451428"/>
              <a:ext cx="1760855" cy="419734"/>
            </a:xfrm>
            <a:custGeom>
              <a:avLst/>
              <a:gdLst/>
              <a:ahLst/>
              <a:cxnLst/>
              <a:rect l="l" t="t" r="r" b="b"/>
              <a:pathLst>
                <a:path w="1760854" h="419735">
                  <a:moveTo>
                    <a:pt x="0" y="0"/>
                  </a:moveTo>
                  <a:lnTo>
                    <a:pt x="1760721" y="0"/>
                  </a:lnTo>
                </a:path>
                <a:path w="1760854" h="419735">
                  <a:moveTo>
                    <a:pt x="0" y="419110"/>
                  </a:moveTo>
                  <a:lnTo>
                    <a:pt x="1760721" y="419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6233" y="3067225"/>
              <a:ext cx="1748155" cy="1229360"/>
            </a:xfrm>
            <a:custGeom>
              <a:avLst/>
              <a:gdLst/>
              <a:ahLst/>
              <a:cxnLst/>
              <a:rect l="l" t="t" r="r" b="b"/>
              <a:pathLst>
                <a:path w="1748154" h="1229360">
                  <a:moveTo>
                    <a:pt x="0" y="0"/>
                  </a:moveTo>
                  <a:lnTo>
                    <a:pt x="0" y="1228783"/>
                  </a:lnTo>
                </a:path>
                <a:path w="1748154" h="1229360">
                  <a:moveTo>
                    <a:pt x="1748020" y="0"/>
                  </a:moveTo>
                  <a:lnTo>
                    <a:pt x="1748020" y="122878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9883" y="4289658"/>
              <a:ext cx="1760855" cy="0"/>
            </a:xfrm>
            <a:custGeom>
              <a:avLst/>
              <a:gdLst/>
              <a:ahLst/>
              <a:cxnLst/>
              <a:rect l="l" t="t" r="r" b="b"/>
              <a:pathLst>
                <a:path w="1760854">
                  <a:moveTo>
                    <a:pt x="0" y="0"/>
                  </a:moveTo>
                  <a:lnTo>
                    <a:pt x="176072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36065" y="2227579"/>
            <a:ext cx="1369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815" algn="l"/>
              </a:tabLst>
            </a:pPr>
            <a:r>
              <a:rPr sz="1800" spc="-25" dirty="0">
                <a:latin typeface="Arial"/>
                <a:cs typeface="Arial"/>
              </a:rPr>
              <a:t>Ke</a:t>
            </a:r>
            <a:r>
              <a:rPr sz="1800" dirty="0">
                <a:latin typeface="Arial"/>
                <a:cs typeface="Arial"/>
              </a:rPr>
              <a:t>y	</a:t>
            </a:r>
            <a:r>
              <a:rPr sz="1800" spc="-175" dirty="0">
                <a:latin typeface="Arial"/>
                <a:cs typeface="Arial"/>
              </a:rPr>
              <a:t>V</a:t>
            </a:r>
            <a:r>
              <a:rPr sz="1800" spc="-7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lu</a:t>
            </a:r>
            <a:r>
              <a:rPr sz="1800" spc="-3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6233" y="2688843"/>
            <a:ext cx="8680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latin typeface="Arial"/>
                <a:cs typeface="Arial"/>
              </a:rPr>
              <a:t>5-tuple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6595" y="2688843"/>
            <a:ext cx="8680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Arial"/>
              </a:rPr>
              <a:t>Addr.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400031" y="2837688"/>
            <a:ext cx="1710055" cy="1243965"/>
            <a:chOff x="9400031" y="2837688"/>
            <a:chExt cx="1710055" cy="1243965"/>
          </a:xfrm>
        </p:grpSpPr>
        <p:sp>
          <p:nvSpPr>
            <p:cNvPr id="15" name="object 15"/>
            <p:cNvSpPr/>
            <p:nvPr/>
          </p:nvSpPr>
          <p:spPr>
            <a:xfrm>
              <a:off x="9400031" y="2837688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31260" y="2869196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84" y="1126934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31260" y="2869196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3676" y="3303028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0"/>
                  </a:lnTo>
                  <a:lnTo>
                    <a:pt x="107738" y="480704"/>
                  </a:lnTo>
                  <a:lnTo>
                    <a:pt x="151761" y="487494"/>
                  </a:lnTo>
                  <a:lnTo>
                    <a:pt x="201962" y="493601"/>
                  </a:lnTo>
                  <a:lnTo>
                    <a:pt x="257775" y="498957"/>
                  </a:lnTo>
                  <a:lnTo>
                    <a:pt x="318639" y="503492"/>
                  </a:lnTo>
                  <a:lnTo>
                    <a:pt x="383989" y="507139"/>
                  </a:lnTo>
                  <a:lnTo>
                    <a:pt x="453261" y="509829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29"/>
                  </a:lnTo>
                  <a:lnTo>
                    <a:pt x="818655" y="507139"/>
                  </a:lnTo>
                  <a:lnTo>
                    <a:pt x="884005" y="503492"/>
                  </a:lnTo>
                  <a:lnTo>
                    <a:pt x="944868" y="498957"/>
                  </a:lnTo>
                  <a:lnTo>
                    <a:pt x="1000682" y="493601"/>
                  </a:lnTo>
                  <a:lnTo>
                    <a:pt x="1050881" y="487494"/>
                  </a:lnTo>
                  <a:lnTo>
                    <a:pt x="1094904" y="480704"/>
                  </a:lnTo>
                  <a:lnTo>
                    <a:pt x="1162164" y="465350"/>
                  </a:lnTo>
                  <a:lnTo>
                    <a:pt x="1197954" y="448087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53676" y="3229876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3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1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53676" y="3229876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10000" y="2866644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49879" y="1865376"/>
            <a:ext cx="6813550" cy="2801620"/>
            <a:chOff x="2849879" y="1865376"/>
            <a:chExt cx="6813550" cy="2801620"/>
          </a:xfrm>
        </p:grpSpPr>
        <p:sp>
          <p:nvSpPr>
            <p:cNvPr id="23" name="object 23"/>
            <p:cNvSpPr/>
            <p:nvPr/>
          </p:nvSpPr>
          <p:spPr>
            <a:xfrm>
              <a:off x="9054248" y="2620467"/>
              <a:ext cx="599440" cy="704850"/>
            </a:xfrm>
            <a:custGeom>
              <a:avLst/>
              <a:gdLst/>
              <a:ahLst/>
              <a:cxnLst/>
              <a:rect l="l" t="t" r="r" b="b"/>
              <a:pathLst>
                <a:path w="599440" h="704850">
                  <a:moveTo>
                    <a:pt x="0" y="0"/>
                  </a:moveTo>
                  <a:lnTo>
                    <a:pt x="599431" y="70469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54243" y="3800779"/>
              <a:ext cx="599440" cy="488950"/>
            </a:xfrm>
            <a:custGeom>
              <a:avLst/>
              <a:gdLst/>
              <a:ahLst/>
              <a:cxnLst/>
              <a:rect l="l" t="t" r="r" b="b"/>
              <a:pathLst>
                <a:path w="599440" h="488950">
                  <a:moveTo>
                    <a:pt x="599432" y="0"/>
                  </a:moveTo>
                  <a:lnTo>
                    <a:pt x="0" y="48887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68133" y="2578430"/>
              <a:ext cx="1824355" cy="488950"/>
            </a:xfrm>
            <a:custGeom>
              <a:avLst/>
              <a:gdLst/>
              <a:ahLst/>
              <a:cxnLst/>
              <a:rect l="l" t="t" r="r" b="b"/>
              <a:pathLst>
                <a:path w="1824354" h="488950">
                  <a:moveTo>
                    <a:pt x="38100" y="0"/>
                  </a:moveTo>
                  <a:lnTo>
                    <a:pt x="38100" y="488795"/>
                  </a:lnTo>
                </a:path>
                <a:path w="1824354" h="488950">
                  <a:moveTo>
                    <a:pt x="1786121" y="0"/>
                  </a:moveTo>
                  <a:lnTo>
                    <a:pt x="1786121" y="488795"/>
                  </a:lnTo>
                </a:path>
                <a:path w="1824354" h="488950">
                  <a:moveTo>
                    <a:pt x="0" y="38100"/>
                  </a:moveTo>
                  <a:lnTo>
                    <a:pt x="1824221" y="38100"/>
                  </a:lnTo>
                </a:path>
                <a:path w="1824354" h="488950">
                  <a:moveTo>
                    <a:pt x="0" y="450695"/>
                  </a:moveTo>
                  <a:lnTo>
                    <a:pt x="1824221" y="450695"/>
                  </a:lnTo>
                </a:path>
              </a:pathLst>
            </a:custGeom>
            <a:ln w="7620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9879" y="1865376"/>
              <a:ext cx="3864864" cy="2801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80855" y="189577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389"/>
                  </a:lnTo>
                  <a:lnTo>
                    <a:pt x="3749040" y="2685389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80855" y="189577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1515" y="2996463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1515" y="2996463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1515" y="2286635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15"/>
                  </a:lnTo>
                  <a:lnTo>
                    <a:pt x="4355" y="578197"/>
                  </a:lnTo>
                  <a:lnTo>
                    <a:pt x="16235" y="595822"/>
                  </a:lnTo>
                  <a:lnTo>
                    <a:pt x="33856" y="607705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5"/>
                  </a:lnTo>
                  <a:lnTo>
                    <a:pt x="3603442" y="595822"/>
                  </a:lnTo>
                  <a:lnTo>
                    <a:pt x="3615321" y="578197"/>
                  </a:lnTo>
                  <a:lnTo>
                    <a:pt x="3619677" y="556615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1515" y="2286635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10255" y="3031236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59595" y="18851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207029" y="3474681"/>
            <a:ext cx="3190875" cy="835660"/>
            <a:chOff x="3207029" y="3474681"/>
            <a:chExt cx="3190875" cy="835660"/>
          </a:xfrm>
        </p:grpSpPr>
        <p:sp>
          <p:nvSpPr>
            <p:cNvPr id="36" name="object 36"/>
            <p:cNvSpPr/>
            <p:nvPr/>
          </p:nvSpPr>
          <p:spPr>
            <a:xfrm>
              <a:off x="3213379" y="348103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177197" y="476758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13379" y="348103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13925" y="396069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209" y="34302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13925" y="396069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20680" y="3983228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622507" y="2822816"/>
            <a:ext cx="2684145" cy="1059180"/>
            <a:chOff x="4622507" y="2822816"/>
            <a:chExt cx="2684145" cy="1059180"/>
          </a:xfrm>
        </p:grpSpPr>
        <p:sp>
          <p:nvSpPr>
            <p:cNvPr id="42" name="object 42"/>
            <p:cNvSpPr/>
            <p:nvPr/>
          </p:nvSpPr>
          <p:spPr>
            <a:xfrm>
              <a:off x="6370281" y="2822816"/>
              <a:ext cx="935990" cy="944244"/>
            </a:xfrm>
            <a:custGeom>
              <a:avLst/>
              <a:gdLst/>
              <a:ahLst/>
              <a:cxnLst/>
              <a:rect l="l" t="t" r="r" b="b"/>
              <a:pathLst>
                <a:path w="935990" h="944245">
                  <a:moveTo>
                    <a:pt x="794956" y="101667"/>
                  </a:moveTo>
                  <a:lnTo>
                    <a:pt x="0" y="903808"/>
                  </a:lnTo>
                  <a:lnTo>
                    <a:pt x="40601" y="944041"/>
                  </a:lnTo>
                  <a:lnTo>
                    <a:pt x="835556" y="141903"/>
                  </a:lnTo>
                  <a:lnTo>
                    <a:pt x="794956" y="101667"/>
                  </a:lnTo>
                  <a:close/>
                </a:path>
                <a:path w="935990" h="944245">
                  <a:moveTo>
                    <a:pt x="909233" y="81368"/>
                  </a:moveTo>
                  <a:lnTo>
                    <a:pt x="815073" y="81368"/>
                  </a:lnTo>
                  <a:lnTo>
                    <a:pt x="855675" y="121602"/>
                  </a:lnTo>
                  <a:lnTo>
                    <a:pt x="835556" y="141903"/>
                  </a:lnTo>
                  <a:lnTo>
                    <a:pt x="876147" y="182130"/>
                  </a:lnTo>
                  <a:lnTo>
                    <a:pt x="909233" y="81368"/>
                  </a:lnTo>
                  <a:close/>
                </a:path>
                <a:path w="935990" h="944245">
                  <a:moveTo>
                    <a:pt x="815073" y="81368"/>
                  </a:moveTo>
                  <a:lnTo>
                    <a:pt x="794956" y="101667"/>
                  </a:lnTo>
                  <a:lnTo>
                    <a:pt x="835556" y="141903"/>
                  </a:lnTo>
                  <a:lnTo>
                    <a:pt x="855675" y="121602"/>
                  </a:lnTo>
                  <a:lnTo>
                    <a:pt x="815073" y="81368"/>
                  </a:lnTo>
                  <a:close/>
                </a:path>
                <a:path w="935990" h="944245">
                  <a:moveTo>
                    <a:pt x="935951" y="0"/>
                  </a:moveTo>
                  <a:lnTo>
                    <a:pt x="754367" y="61442"/>
                  </a:lnTo>
                  <a:lnTo>
                    <a:pt x="794956" y="101667"/>
                  </a:lnTo>
                  <a:lnTo>
                    <a:pt x="815073" y="81368"/>
                  </a:lnTo>
                  <a:lnTo>
                    <a:pt x="909233" y="81368"/>
                  </a:lnTo>
                  <a:lnTo>
                    <a:pt x="935951" y="0"/>
                  </a:lnTo>
                  <a:close/>
                </a:path>
              </a:pathLst>
            </a:custGeom>
            <a:solidFill>
              <a:srgbClr val="C41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28857" y="3594569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1046048" y="0"/>
                  </a:moveTo>
                  <a:lnTo>
                    <a:pt x="0" y="0"/>
                  </a:lnTo>
                  <a:lnTo>
                    <a:pt x="0" y="280644"/>
                  </a:lnTo>
                  <a:lnTo>
                    <a:pt x="1046048" y="280644"/>
                  </a:lnTo>
                  <a:lnTo>
                    <a:pt x="10460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28857" y="3594569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0" y="0"/>
                  </a:moveTo>
                  <a:lnTo>
                    <a:pt x="1046050" y="0"/>
                  </a:lnTo>
                  <a:lnTo>
                    <a:pt x="1046050" y="280637"/>
                  </a:lnTo>
                  <a:lnTo>
                    <a:pt x="0" y="280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58969" y="3583940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850135" y="3669791"/>
            <a:ext cx="7711440" cy="1447800"/>
            <a:chOff x="1850135" y="3669791"/>
            <a:chExt cx="7711440" cy="1447800"/>
          </a:xfrm>
        </p:grpSpPr>
        <p:sp>
          <p:nvSpPr>
            <p:cNvPr id="47" name="object 47"/>
            <p:cNvSpPr/>
            <p:nvPr/>
          </p:nvSpPr>
          <p:spPr>
            <a:xfrm>
              <a:off x="5674905" y="3677742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300"/>
                  </a:lnTo>
                  <a:lnTo>
                    <a:pt x="354964" y="76200"/>
                  </a:lnTo>
                  <a:lnTo>
                    <a:pt x="297814" y="76200"/>
                  </a:lnTo>
                  <a:lnTo>
                    <a:pt x="297814" y="38100"/>
                  </a:lnTo>
                  <a:lnTo>
                    <a:pt x="354964" y="38100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8764" y="76200"/>
                  </a:lnTo>
                  <a:lnTo>
                    <a:pt x="278764" y="38100"/>
                  </a:lnTo>
                  <a:close/>
                </a:path>
                <a:path w="393064" h="114300">
                  <a:moveTo>
                    <a:pt x="354964" y="38100"/>
                  </a:moveTo>
                  <a:lnTo>
                    <a:pt x="297814" y="38100"/>
                  </a:lnTo>
                  <a:lnTo>
                    <a:pt x="297814" y="76200"/>
                  </a:lnTo>
                  <a:lnTo>
                    <a:pt x="354964" y="76200"/>
                  </a:lnTo>
                  <a:lnTo>
                    <a:pt x="393064" y="57150"/>
                  </a:lnTo>
                  <a:lnTo>
                    <a:pt x="3549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74519" y="3669791"/>
              <a:ext cx="7665720" cy="14447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50135" y="4014215"/>
              <a:ext cx="7711440" cy="1103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18741" y="3716451"/>
              <a:ext cx="7522209" cy="1298575"/>
            </a:xfrm>
            <a:custGeom>
              <a:avLst/>
              <a:gdLst/>
              <a:ahLst/>
              <a:cxnLst/>
              <a:rect l="l" t="t" r="r" b="b"/>
              <a:pathLst>
                <a:path w="7522209" h="1298575">
                  <a:moveTo>
                    <a:pt x="7349045" y="262229"/>
                  </a:moveTo>
                  <a:lnTo>
                    <a:pt x="172719" y="262229"/>
                  </a:lnTo>
                  <a:lnTo>
                    <a:pt x="126804" y="268399"/>
                  </a:lnTo>
                  <a:lnTo>
                    <a:pt x="85545" y="285811"/>
                  </a:lnTo>
                  <a:lnTo>
                    <a:pt x="50588" y="312818"/>
                  </a:lnTo>
                  <a:lnTo>
                    <a:pt x="23581" y="347774"/>
                  </a:lnTo>
                  <a:lnTo>
                    <a:pt x="6169" y="389034"/>
                  </a:lnTo>
                  <a:lnTo>
                    <a:pt x="0" y="434949"/>
                  </a:lnTo>
                  <a:lnTo>
                    <a:pt x="0" y="1125804"/>
                  </a:lnTo>
                  <a:lnTo>
                    <a:pt x="6169" y="1171719"/>
                  </a:lnTo>
                  <a:lnTo>
                    <a:pt x="23581" y="1212978"/>
                  </a:lnTo>
                  <a:lnTo>
                    <a:pt x="50588" y="1247935"/>
                  </a:lnTo>
                  <a:lnTo>
                    <a:pt x="85545" y="1274942"/>
                  </a:lnTo>
                  <a:lnTo>
                    <a:pt x="126804" y="1292354"/>
                  </a:lnTo>
                  <a:lnTo>
                    <a:pt x="172719" y="1298524"/>
                  </a:lnTo>
                  <a:lnTo>
                    <a:pt x="7349045" y="1298524"/>
                  </a:lnTo>
                  <a:lnTo>
                    <a:pt x="7394960" y="1292354"/>
                  </a:lnTo>
                  <a:lnTo>
                    <a:pt x="7436220" y="1274942"/>
                  </a:lnTo>
                  <a:lnTo>
                    <a:pt x="7471176" y="1247935"/>
                  </a:lnTo>
                  <a:lnTo>
                    <a:pt x="7498183" y="1212978"/>
                  </a:lnTo>
                  <a:lnTo>
                    <a:pt x="7515595" y="1171719"/>
                  </a:lnTo>
                  <a:lnTo>
                    <a:pt x="7521765" y="1125804"/>
                  </a:lnTo>
                  <a:lnTo>
                    <a:pt x="7521765" y="434949"/>
                  </a:lnTo>
                  <a:lnTo>
                    <a:pt x="7515595" y="389034"/>
                  </a:lnTo>
                  <a:lnTo>
                    <a:pt x="7498183" y="347774"/>
                  </a:lnTo>
                  <a:lnTo>
                    <a:pt x="7471176" y="312818"/>
                  </a:lnTo>
                  <a:lnTo>
                    <a:pt x="7436220" y="285811"/>
                  </a:lnTo>
                  <a:lnTo>
                    <a:pt x="7394960" y="268399"/>
                  </a:lnTo>
                  <a:lnTo>
                    <a:pt x="7349045" y="262229"/>
                  </a:lnTo>
                  <a:close/>
                </a:path>
                <a:path w="7522209" h="1298575">
                  <a:moveTo>
                    <a:pt x="4513199" y="0"/>
                  </a:moveTo>
                  <a:lnTo>
                    <a:pt x="4387697" y="262229"/>
                  </a:lnTo>
                  <a:lnTo>
                    <a:pt x="6268135" y="262229"/>
                  </a:lnTo>
                  <a:lnTo>
                    <a:pt x="4513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18741" y="3716456"/>
              <a:ext cx="7522209" cy="1298575"/>
            </a:xfrm>
            <a:custGeom>
              <a:avLst/>
              <a:gdLst/>
              <a:ahLst/>
              <a:cxnLst/>
              <a:rect l="l" t="t" r="r" b="b"/>
              <a:pathLst>
                <a:path w="7522209" h="1298575">
                  <a:moveTo>
                    <a:pt x="0" y="434944"/>
                  </a:moveTo>
                  <a:lnTo>
                    <a:pt x="6169" y="389028"/>
                  </a:lnTo>
                  <a:lnTo>
                    <a:pt x="23581" y="347769"/>
                  </a:lnTo>
                  <a:lnTo>
                    <a:pt x="50588" y="312813"/>
                  </a:lnTo>
                  <a:lnTo>
                    <a:pt x="85544" y="285806"/>
                  </a:lnTo>
                  <a:lnTo>
                    <a:pt x="126803" y="268394"/>
                  </a:lnTo>
                  <a:lnTo>
                    <a:pt x="172719" y="262225"/>
                  </a:lnTo>
                  <a:lnTo>
                    <a:pt x="4387692" y="262225"/>
                  </a:lnTo>
                  <a:lnTo>
                    <a:pt x="4513202" y="0"/>
                  </a:lnTo>
                  <a:lnTo>
                    <a:pt x="6268133" y="262225"/>
                  </a:lnTo>
                  <a:lnTo>
                    <a:pt x="7349044" y="262225"/>
                  </a:lnTo>
                  <a:lnTo>
                    <a:pt x="7394959" y="268394"/>
                  </a:lnTo>
                  <a:lnTo>
                    <a:pt x="7436219" y="285806"/>
                  </a:lnTo>
                  <a:lnTo>
                    <a:pt x="7471175" y="312813"/>
                  </a:lnTo>
                  <a:lnTo>
                    <a:pt x="7498182" y="347769"/>
                  </a:lnTo>
                  <a:lnTo>
                    <a:pt x="7515594" y="389028"/>
                  </a:lnTo>
                  <a:lnTo>
                    <a:pt x="7521764" y="434944"/>
                  </a:lnTo>
                  <a:lnTo>
                    <a:pt x="7521764" y="694011"/>
                  </a:lnTo>
                  <a:lnTo>
                    <a:pt x="7521764" y="1125796"/>
                  </a:lnTo>
                  <a:lnTo>
                    <a:pt x="7515594" y="1171712"/>
                  </a:lnTo>
                  <a:lnTo>
                    <a:pt x="7498182" y="1212971"/>
                  </a:lnTo>
                  <a:lnTo>
                    <a:pt x="7471175" y="1247927"/>
                  </a:lnTo>
                  <a:lnTo>
                    <a:pt x="7436219" y="1274934"/>
                  </a:lnTo>
                  <a:lnTo>
                    <a:pt x="7394959" y="1292346"/>
                  </a:lnTo>
                  <a:lnTo>
                    <a:pt x="7349044" y="1298515"/>
                  </a:lnTo>
                  <a:lnTo>
                    <a:pt x="6268133" y="1298515"/>
                  </a:lnTo>
                  <a:lnTo>
                    <a:pt x="4387692" y="1298515"/>
                  </a:lnTo>
                  <a:lnTo>
                    <a:pt x="172719" y="1298515"/>
                  </a:lnTo>
                  <a:lnTo>
                    <a:pt x="126803" y="1292346"/>
                  </a:lnTo>
                  <a:lnTo>
                    <a:pt x="85544" y="1274934"/>
                  </a:lnTo>
                  <a:lnTo>
                    <a:pt x="50588" y="1247927"/>
                  </a:lnTo>
                  <a:lnTo>
                    <a:pt x="23581" y="1212971"/>
                  </a:lnTo>
                  <a:lnTo>
                    <a:pt x="6169" y="1171712"/>
                  </a:lnTo>
                  <a:lnTo>
                    <a:pt x="0" y="1125796"/>
                  </a:lnTo>
                  <a:lnTo>
                    <a:pt x="0" y="694011"/>
                  </a:lnTo>
                  <a:lnTo>
                    <a:pt x="0" y="4349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48065" y="4117340"/>
            <a:ext cx="726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"/>
                <a:cs typeface="Arial"/>
              </a:rPr>
              <a:t>How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to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ensure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correct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table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entry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can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be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retrieved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12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048065" y="4473955"/>
            <a:ext cx="380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 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 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access</a:t>
            </a:r>
            <a:r>
              <a:rPr sz="2400" spc="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4333" y="2628747"/>
            <a:ext cx="1671955" cy="336550"/>
          </a:xfrm>
          <a:custGeom>
            <a:avLst/>
            <a:gdLst/>
            <a:ahLst/>
            <a:cxnLst/>
            <a:rect l="l" t="t" r="r" b="b"/>
            <a:pathLst>
              <a:path w="1671954" h="336550">
                <a:moveTo>
                  <a:pt x="1671815" y="0"/>
                </a:moveTo>
                <a:lnTo>
                  <a:pt x="835901" y="0"/>
                </a:lnTo>
                <a:lnTo>
                  <a:pt x="0" y="0"/>
                </a:lnTo>
                <a:lnTo>
                  <a:pt x="0" y="336384"/>
                </a:lnTo>
                <a:lnTo>
                  <a:pt x="835901" y="336384"/>
                </a:lnTo>
                <a:lnTo>
                  <a:pt x="1671815" y="336384"/>
                </a:lnTo>
                <a:lnTo>
                  <a:pt x="167181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06233" y="3041330"/>
            <a:ext cx="1748155" cy="1254760"/>
            <a:chOff x="7306233" y="3041330"/>
            <a:chExt cx="1748155" cy="1254760"/>
          </a:xfrm>
        </p:grpSpPr>
        <p:sp>
          <p:nvSpPr>
            <p:cNvPr id="4" name="object 4"/>
            <p:cNvSpPr/>
            <p:nvPr/>
          </p:nvSpPr>
          <p:spPr>
            <a:xfrm>
              <a:off x="7306234" y="3451428"/>
              <a:ext cx="1748155" cy="419734"/>
            </a:xfrm>
            <a:custGeom>
              <a:avLst/>
              <a:gdLst/>
              <a:ahLst/>
              <a:cxnLst/>
              <a:rect l="l" t="t" r="r" b="b"/>
              <a:pathLst>
                <a:path w="1748154" h="419735">
                  <a:moveTo>
                    <a:pt x="1748002" y="0"/>
                  </a:moveTo>
                  <a:lnTo>
                    <a:pt x="874001" y="0"/>
                  </a:lnTo>
                  <a:lnTo>
                    <a:pt x="0" y="0"/>
                  </a:lnTo>
                  <a:lnTo>
                    <a:pt x="0" y="419112"/>
                  </a:lnTo>
                  <a:lnTo>
                    <a:pt x="874001" y="419112"/>
                  </a:lnTo>
                  <a:lnTo>
                    <a:pt x="1748002" y="419112"/>
                  </a:lnTo>
                  <a:lnTo>
                    <a:pt x="174800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80245" y="3041330"/>
              <a:ext cx="0" cy="1254760"/>
            </a:xfrm>
            <a:custGeom>
              <a:avLst/>
              <a:gdLst/>
              <a:ahLst/>
              <a:cxnLst/>
              <a:rect l="l" t="t" r="r" b="b"/>
              <a:pathLst>
                <a:path h="1254760">
                  <a:moveTo>
                    <a:pt x="0" y="0"/>
                  </a:moveTo>
                  <a:lnTo>
                    <a:pt x="0" y="12546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180245" y="2628734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3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9883" y="3451428"/>
            <a:ext cx="1760855" cy="0"/>
          </a:xfrm>
          <a:custGeom>
            <a:avLst/>
            <a:gdLst/>
            <a:ahLst/>
            <a:cxnLst/>
            <a:rect l="l" t="t" r="r" b="b"/>
            <a:pathLst>
              <a:path w="1760854">
                <a:moveTo>
                  <a:pt x="0" y="0"/>
                </a:moveTo>
                <a:lnTo>
                  <a:pt x="1760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293533" y="3034980"/>
            <a:ext cx="1773555" cy="1267460"/>
            <a:chOff x="7293533" y="3034980"/>
            <a:chExt cx="1773555" cy="1267460"/>
          </a:xfrm>
        </p:grpSpPr>
        <p:sp>
          <p:nvSpPr>
            <p:cNvPr id="9" name="object 9"/>
            <p:cNvSpPr/>
            <p:nvPr/>
          </p:nvSpPr>
          <p:spPr>
            <a:xfrm>
              <a:off x="7299883" y="3870538"/>
              <a:ext cx="1760855" cy="0"/>
            </a:xfrm>
            <a:custGeom>
              <a:avLst/>
              <a:gdLst/>
              <a:ahLst/>
              <a:cxnLst/>
              <a:rect l="l" t="t" r="r" b="b"/>
              <a:pathLst>
                <a:path w="1760854">
                  <a:moveTo>
                    <a:pt x="0" y="0"/>
                  </a:moveTo>
                  <a:lnTo>
                    <a:pt x="176072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6233" y="3041330"/>
              <a:ext cx="1748155" cy="1254760"/>
            </a:xfrm>
            <a:custGeom>
              <a:avLst/>
              <a:gdLst/>
              <a:ahLst/>
              <a:cxnLst/>
              <a:rect l="l" t="t" r="r" b="b"/>
              <a:pathLst>
                <a:path w="1748154" h="1254760">
                  <a:moveTo>
                    <a:pt x="0" y="0"/>
                  </a:moveTo>
                  <a:lnTo>
                    <a:pt x="0" y="1254678"/>
                  </a:lnTo>
                </a:path>
                <a:path w="1748154" h="1254760">
                  <a:moveTo>
                    <a:pt x="1748020" y="0"/>
                  </a:moveTo>
                  <a:lnTo>
                    <a:pt x="1748020" y="12546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9883" y="4289658"/>
              <a:ext cx="1760855" cy="0"/>
            </a:xfrm>
            <a:custGeom>
              <a:avLst/>
              <a:gdLst/>
              <a:ahLst/>
              <a:cxnLst/>
              <a:rect l="l" t="t" r="r" b="b"/>
              <a:pathLst>
                <a:path w="1760854">
                  <a:moveTo>
                    <a:pt x="0" y="0"/>
                  </a:moveTo>
                  <a:lnTo>
                    <a:pt x="176072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36065" y="2227579"/>
            <a:ext cx="1369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815" algn="l"/>
              </a:tabLst>
            </a:pPr>
            <a:r>
              <a:rPr sz="1800" spc="-25" dirty="0">
                <a:latin typeface="Arial"/>
                <a:cs typeface="Arial"/>
              </a:rPr>
              <a:t>Ke</a:t>
            </a:r>
            <a:r>
              <a:rPr sz="1800" dirty="0">
                <a:latin typeface="Arial"/>
                <a:cs typeface="Arial"/>
              </a:rPr>
              <a:t>y	</a:t>
            </a:r>
            <a:r>
              <a:rPr sz="1800" spc="-175" dirty="0">
                <a:latin typeface="Arial"/>
                <a:cs typeface="Arial"/>
              </a:rPr>
              <a:t>V</a:t>
            </a:r>
            <a:r>
              <a:rPr sz="1800" spc="-7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lu</a:t>
            </a:r>
            <a:r>
              <a:rPr sz="1800" spc="-3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06233" y="2646171"/>
            <a:ext cx="8680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latin typeface="Arial"/>
                <a:cs typeface="Arial"/>
              </a:rPr>
              <a:t>5-tuple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6595" y="2646171"/>
            <a:ext cx="8680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Arial"/>
              </a:rPr>
              <a:t>Addr.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400031" y="2837688"/>
            <a:ext cx="1710055" cy="1243965"/>
            <a:chOff x="9400031" y="2837688"/>
            <a:chExt cx="1710055" cy="1243965"/>
          </a:xfrm>
        </p:grpSpPr>
        <p:sp>
          <p:nvSpPr>
            <p:cNvPr id="16" name="object 16"/>
            <p:cNvSpPr/>
            <p:nvPr/>
          </p:nvSpPr>
          <p:spPr>
            <a:xfrm>
              <a:off x="9400031" y="2837688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31260" y="2869196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84" y="1126934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31260" y="2869196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53676" y="3303028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0"/>
                  </a:lnTo>
                  <a:lnTo>
                    <a:pt x="107738" y="480704"/>
                  </a:lnTo>
                  <a:lnTo>
                    <a:pt x="151761" y="487494"/>
                  </a:lnTo>
                  <a:lnTo>
                    <a:pt x="201962" y="493601"/>
                  </a:lnTo>
                  <a:lnTo>
                    <a:pt x="257775" y="498957"/>
                  </a:lnTo>
                  <a:lnTo>
                    <a:pt x="318639" y="503492"/>
                  </a:lnTo>
                  <a:lnTo>
                    <a:pt x="383989" y="507139"/>
                  </a:lnTo>
                  <a:lnTo>
                    <a:pt x="453261" y="509829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29"/>
                  </a:lnTo>
                  <a:lnTo>
                    <a:pt x="818655" y="507139"/>
                  </a:lnTo>
                  <a:lnTo>
                    <a:pt x="884005" y="503492"/>
                  </a:lnTo>
                  <a:lnTo>
                    <a:pt x="944868" y="498957"/>
                  </a:lnTo>
                  <a:lnTo>
                    <a:pt x="1000682" y="493601"/>
                  </a:lnTo>
                  <a:lnTo>
                    <a:pt x="1050881" y="487494"/>
                  </a:lnTo>
                  <a:lnTo>
                    <a:pt x="1094904" y="480704"/>
                  </a:lnTo>
                  <a:lnTo>
                    <a:pt x="1162164" y="465350"/>
                  </a:lnTo>
                  <a:lnTo>
                    <a:pt x="1197954" y="448087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53676" y="3229876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3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1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53676" y="3229876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10000" y="2866644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49879" y="1865376"/>
            <a:ext cx="6813550" cy="2801620"/>
            <a:chOff x="2849879" y="1865376"/>
            <a:chExt cx="6813550" cy="2801620"/>
          </a:xfrm>
        </p:grpSpPr>
        <p:sp>
          <p:nvSpPr>
            <p:cNvPr id="24" name="object 24"/>
            <p:cNvSpPr/>
            <p:nvPr/>
          </p:nvSpPr>
          <p:spPr>
            <a:xfrm>
              <a:off x="9054248" y="2620467"/>
              <a:ext cx="599440" cy="704850"/>
            </a:xfrm>
            <a:custGeom>
              <a:avLst/>
              <a:gdLst/>
              <a:ahLst/>
              <a:cxnLst/>
              <a:rect l="l" t="t" r="r" b="b"/>
              <a:pathLst>
                <a:path w="599440" h="704850">
                  <a:moveTo>
                    <a:pt x="0" y="0"/>
                  </a:moveTo>
                  <a:lnTo>
                    <a:pt x="599431" y="70469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54243" y="3800779"/>
              <a:ext cx="599440" cy="488950"/>
            </a:xfrm>
            <a:custGeom>
              <a:avLst/>
              <a:gdLst/>
              <a:ahLst/>
              <a:cxnLst/>
              <a:rect l="l" t="t" r="r" b="b"/>
              <a:pathLst>
                <a:path w="599440" h="488950">
                  <a:moveTo>
                    <a:pt x="599432" y="0"/>
                  </a:moveTo>
                  <a:lnTo>
                    <a:pt x="0" y="48887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8133" y="2552534"/>
              <a:ext cx="1824355" cy="488950"/>
            </a:xfrm>
            <a:custGeom>
              <a:avLst/>
              <a:gdLst/>
              <a:ahLst/>
              <a:cxnLst/>
              <a:rect l="l" t="t" r="r" b="b"/>
              <a:pathLst>
                <a:path w="1824354" h="488950">
                  <a:moveTo>
                    <a:pt x="38100" y="0"/>
                  </a:moveTo>
                  <a:lnTo>
                    <a:pt x="38100" y="488795"/>
                  </a:lnTo>
                </a:path>
                <a:path w="1824354" h="488950">
                  <a:moveTo>
                    <a:pt x="1786121" y="0"/>
                  </a:moveTo>
                  <a:lnTo>
                    <a:pt x="1786121" y="488795"/>
                  </a:lnTo>
                </a:path>
                <a:path w="1824354" h="488950">
                  <a:moveTo>
                    <a:pt x="0" y="38100"/>
                  </a:moveTo>
                  <a:lnTo>
                    <a:pt x="1824221" y="38100"/>
                  </a:lnTo>
                </a:path>
                <a:path w="1824354" h="488950">
                  <a:moveTo>
                    <a:pt x="0" y="450695"/>
                  </a:moveTo>
                  <a:lnTo>
                    <a:pt x="1824221" y="450695"/>
                  </a:lnTo>
                </a:path>
              </a:pathLst>
            </a:custGeom>
            <a:ln w="7620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9879" y="1865376"/>
              <a:ext cx="3864864" cy="2801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80855" y="189577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389"/>
                  </a:lnTo>
                  <a:lnTo>
                    <a:pt x="3749040" y="2685389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80855" y="189577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1515" y="2996463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1515" y="2996463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1515" y="2286635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15"/>
                  </a:lnTo>
                  <a:lnTo>
                    <a:pt x="4355" y="578197"/>
                  </a:lnTo>
                  <a:lnTo>
                    <a:pt x="16235" y="595822"/>
                  </a:lnTo>
                  <a:lnTo>
                    <a:pt x="33856" y="607705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5"/>
                  </a:lnTo>
                  <a:lnTo>
                    <a:pt x="3603442" y="595822"/>
                  </a:lnTo>
                  <a:lnTo>
                    <a:pt x="3615321" y="578197"/>
                  </a:lnTo>
                  <a:lnTo>
                    <a:pt x="3619677" y="556615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1515" y="2286635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0513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Challenge </a:t>
            </a:r>
            <a:r>
              <a:rPr sz="3600" dirty="0"/>
              <a:t>3: </a:t>
            </a:r>
            <a:r>
              <a:rPr sz="3600" spc="-5" dirty="0"/>
              <a:t>Deferred </a:t>
            </a:r>
            <a:r>
              <a:rPr sz="3600" dirty="0"/>
              <a:t>packet</a:t>
            </a:r>
            <a:r>
              <a:rPr sz="3600" spc="-20" dirty="0"/>
              <a:t> </a:t>
            </a:r>
            <a:r>
              <a:rPr sz="3600" spc="-5" dirty="0"/>
              <a:t>processing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010255" y="3031236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59595" y="18851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07029" y="3474681"/>
            <a:ext cx="3190875" cy="835660"/>
            <a:chOff x="3207029" y="3474681"/>
            <a:chExt cx="3190875" cy="835660"/>
          </a:xfrm>
        </p:grpSpPr>
        <p:sp>
          <p:nvSpPr>
            <p:cNvPr id="38" name="object 38"/>
            <p:cNvSpPr/>
            <p:nvPr/>
          </p:nvSpPr>
          <p:spPr>
            <a:xfrm>
              <a:off x="3213379" y="348103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177197" y="476758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13379" y="348103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13925" y="396069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209" y="34302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13925" y="396069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20680" y="3983228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22507" y="2776829"/>
            <a:ext cx="2704465" cy="1104900"/>
            <a:chOff x="4622507" y="2776829"/>
            <a:chExt cx="2704465" cy="1104900"/>
          </a:xfrm>
        </p:grpSpPr>
        <p:sp>
          <p:nvSpPr>
            <p:cNvPr id="44" name="object 44"/>
            <p:cNvSpPr/>
            <p:nvPr/>
          </p:nvSpPr>
          <p:spPr>
            <a:xfrm>
              <a:off x="6390576" y="2776829"/>
              <a:ext cx="935990" cy="945515"/>
            </a:xfrm>
            <a:custGeom>
              <a:avLst/>
              <a:gdLst/>
              <a:ahLst/>
              <a:cxnLst/>
              <a:rect l="l" t="t" r="r" b="b"/>
              <a:pathLst>
                <a:path w="935990" h="945514">
                  <a:moveTo>
                    <a:pt x="59677" y="763117"/>
                  </a:moveTo>
                  <a:lnTo>
                    <a:pt x="0" y="945273"/>
                  </a:lnTo>
                  <a:lnTo>
                    <a:pt x="181533" y="883716"/>
                  </a:lnTo>
                  <a:lnTo>
                    <a:pt x="161438" y="863828"/>
                  </a:lnTo>
                  <a:lnTo>
                    <a:pt x="120815" y="863828"/>
                  </a:lnTo>
                  <a:lnTo>
                    <a:pt x="80200" y="823633"/>
                  </a:lnTo>
                  <a:lnTo>
                    <a:pt x="100301" y="803322"/>
                  </a:lnTo>
                  <a:lnTo>
                    <a:pt x="59677" y="763117"/>
                  </a:lnTo>
                  <a:close/>
                </a:path>
                <a:path w="935990" h="945514">
                  <a:moveTo>
                    <a:pt x="100301" y="803322"/>
                  </a:moveTo>
                  <a:lnTo>
                    <a:pt x="80200" y="823633"/>
                  </a:lnTo>
                  <a:lnTo>
                    <a:pt x="120815" y="863828"/>
                  </a:lnTo>
                  <a:lnTo>
                    <a:pt x="140916" y="843518"/>
                  </a:lnTo>
                  <a:lnTo>
                    <a:pt x="100301" y="803322"/>
                  </a:lnTo>
                  <a:close/>
                </a:path>
                <a:path w="935990" h="945514">
                  <a:moveTo>
                    <a:pt x="140916" y="843518"/>
                  </a:moveTo>
                  <a:lnTo>
                    <a:pt x="120815" y="863828"/>
                  </a:lnTo>
                  <a:lnTo>
                    <a:pt x="161438" y="863828"/>
                  </a:lnTo>
                  <a:lnTo>
                    <a:pt x="140916" y="843518"/>
                  </a:lnTo>
                  <a:close/>
                </a:path>
                <a:path w="935990" h="945514">
                  <a:moveTo>
                    <a:pt x="895337" y="0"/>
                  </a:moveTo>
                  <a:lnTo>
                    <a:pt x="100301" y="803322"/>
                  </a:lnTo>
                  <a:lnTo>
                    <a:pt x="140916" y="843518"/>
                  </a:lnTo>
                  <a:lnTo>
                    <a:pt x="935964" y="40208"/>
                  </a:lnTo>
                  <a:lnTo>
                    <a:pt x="895337" y="0"/>
                  </a:lnTo>
                  <a:close/>
                </a:path>
              </a:pathLst>
            </a:custGeom>
            <a:solidFill>
              <a:srgbClr val="C41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28857" y="3594569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1046048" y="0"/>
                  </a:moveTo>
                  <a:lnTo>
                    <a:pt x="0" y="0"/>
                  </a:lnTo>
                  <a:lnTo>
                    <a:pt x="0" y="280644"/>
                  </a:lnTo>
                  <a:lnTo>
                    <a:pt x="1046048" y="280644"/>
                  </a:lnTo>
                  <a:lnTo>
                    <a:pt x="10460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28857" y="3594569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0" y="0"/>
                  </a:moveTo>
                  <a:lnTo>
                    <a:pt x="1046050" y="0"/>
                  </a:lnTo>
                  <a:lnTo>
                    <a:pt x="1046050" y="280637"/>
                  </a:lnTo>
                  <a:lnTo>
                    <a:pt x="0" y="280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758969" y="3583940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14855" y="3677742"/>
            <a:ext cx="8016240" cy="1440180"/>
            <a:chOff x="1514855" y="3677742"/>
            <a:chExt cx="8016240" cy="1440180"/>
          </a:xfrm>
        </p:grpSpPr>
        <p:sp>
          <p:nvSpPr>
            <p:cNvPr id="49" name="object 49"/>
            <p:cNvSpPr/>
            <p:nvPr/>
          </p:nvSpPr>
          <p:spPr>
            <a:xfrm>
              <a:off x="5674905" y="3677742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300"/>
                  </a:lnTo>
                  <a:lnTo>
                    <a:pt x="354964" y="76200"/>
                  </a:lnTo>
                  <a:lnTo>
                    <a:pt x="297814" y="76200"/>
                  </a:lnTo>
                  <a:lnTo>
                    <a:pt x="297814" y="38100"/>
                  </a:lnTo>
                  <a:lnTo>
                    <a:pt x="354964" y="38100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8764" y="76200"/>
                  </a:lnTo>
                  <a:lnTo>
                    <a:pt x="278764" y="38100"/>
                  </a:lnTo>
                  <a:close/>
                </a:path>
                <a:path w="393064" h="114300">
                  <a:moveTo>
                    <a:pt x="354964" y="38100"/>
                  </a:moveTo>
                  <a:lnTo>
                    <a:pt x="297814" y="38100"/>
                  </a:lnTo>
                  <a:lnTo>
                    <a:pt x="297814" y="76200"/>
                  </a:lnTo>
                  <a:lnTo>
                    <a:pt x="354964" y="76200"/>
                  </a:lnTo>
                  <a:lnTo>
                    <a:pt x="393064" y="57150"/>
                  </a:lnTo>
                  <a:lnTo>
                    <a:pt x="3549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36191" y="3755135"/>
              <a:ext cx="7994904" cy="13563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14855" y="4014215"/>
              <a:ext cx="7854696" cy="1103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81556" y="3805288"/>
              <a:ext cx="7849870" cy="1209040"/>
            </a:xfrm>
            <a:custGeom>
              <a:avLst/>
              <a:gdLst/>
              <a:ahLst/>
              <a:cxnLst/>
              <a:rect l="l" t="t" r="r" b="b"/>
              <a:pathLst>
                <a:path w="7849870" h="1209039">
                  <a:moveTo>
                    <a:pt x="7676984" y="172516"/>
                  </a:moveTo>
                  <a:lnTo>
                    <a:pt x="172720" y="172516"/>
                  </a:lnTo>
                  <a:lnTo>
                    <a:pt x="126804" y="178686"/>
                  </a:lnTo>
                  <a:lnTo>
                    <a:pt x="85545" y="196098"/>
                  </a:lnTo>
                  <a:lnTo>
                    <a:pt x="50588" y="223105"/>
                  </a:lnTo>
                  <a:lnTo>
                    <a:pt x="23581" y="258062"/>
                  </a:lnTo>
                  <a:lnTo>
                    <a:pt x="6169" y="299321"/>
                  </a:lnTo>
                  <a:lnTo>
                    <a:pt x="0" y="345236"/>
                  </a:lnTo>
                  <a:lnTo>
                    <a:pt x="0" y="1036091"/>
                  </a:lnTo>
                  <a:lnTo>
                    <a:pt x="6169" y="1082006"/>
                  </a:lnTo>
                  <a:lnTo>
                    <a:pt x="23581" y="1123266"/>
                  </a:lnTo>
                  <a:lnTo>
                    <a:pt x="50588" y="1158222"/>
                  </a:lnTo>
                  <a:lnTo>
                    <a:pt x="85545" y="1185229"/>
                  </a:lnTo>
                  <a:lnTo>
                    <a:pt x="126804" y="1202641"/>
                  </a:lnTo>
                  <a:lnTo>
                    <a:pt x="172720" y="1208811"/>
                  </a:lnTo>
                  <a:lnTo>
                    <a:pt x="7676984" y="1208811"/>
                  </a:lnTo>
                  <a:lnTo>
                    <a:pt x="7722900" y="1202641"/>
                  </a:lnTo>
                  <a:lnTo>
                    <a:pt x="7764159" y="1185229"/>
                  </a:lnTo>
                  <a:lnTo>
                    <a:pt x="7799116" y="1158222"/>
                  </a:lnTo>
                  <a:lnTo>
                    <a:pt x="7826123" y="1123266"/>
                  </a:lnTo>
                  <a:lnTo>
                    <a:pt x="7843535" y="1082006"/>
                  </a:lnTo>
                  <a:lnTo>
                    <a:pt x="7849704" y="1036091"/>
                  </a:lnTo>
                  <a:lnTo>
                    <a:pt x="7849704" y="345236"/>
                  </a:lnTo>
                  <a:lnTo>
                    <a:pt x="7843535" y="299321"/>
                  </a:lnTo>
                  <a:lnTo>
                    <a:pt x="7826123" y="258062"/>
                  </a:lnTo>
                  <a:lnTo>
                    <a:pt x="7799116" y="223105"/>
                  </a:lnTo>
                  <a:lnTo>
                    <a:pt x="7764159" y="196098"/>
                  </a:lnTo>
                  <a:lnTo>
                    <a:pt x="7722900" y="178686"/>
                  </a:lnTo>
                  <a:lnTo>
                    <a:pt x="7676984" y="172516"/>
                  </a:lnTo>
                  <a:close/>
                </a:path>
                <a:path w="7849870" h="1209039">
                  <a:moveTo>
                    <a:pt x="3518395" y="0"/>
                  </a:moveTo>
                  <a:lnTo>
                    <a:pt x="1308277" y="172516"/>
                  </a:lnTo>
                  <a:lnTo>
                    <a:pt x="3270707" y="172516"/>
                  </a:lnTo>
                  <a:lnTo>
                    <a:pt x="3518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81556" y="3805279"/>
              <a:ext cx="7849870" cy="1209040"/>
            </a:xfrm>
            <a:custGeom>
              <a:avLst/>
              <a:gdLst/>
              <a:ahLst/>
              <a:cxnLst/>
              <a:rect l="l" t="t" r="r" b="b"/>
              <a:pathLst>
                <a:path w="7849870" h="1209039">
                  <a:moveTo>
                    <a:pt x="0" y="345247"/>
                  </a:moveTo>
                  <a:lnTo>
                    <a:pt x="6169" y="299330"/>
                  </a:lnTo>
                  <a:lnTo>
                    <a:pt x="23581" y="258071"/>
                  </a:lnTo>
                  <a:lnTo>
                    <a:pt x="50588" y="223114"/>
                  </a:lnTo>
                  <a:lnTo>
                    <a:pt x="85545" y="196106"/>
                  </a:lnTo>
                  <a:lnTo>
                    <a:pt x="126805" y="178694"/>
                  </a:lnTo>
                  <a:lnTo>
                    <a:pt x="172721" y="172525"/>
                  </a:lnTo>
                  <a:lnTo>
                    <a:pt x="1308290" y="172525"/>
                  </a:lnTo>
                  <a:lnTo>
                    <a:pt x="3518402" y="0"/>
                  </a:lnTo>
                  <a:lnTo>
                    <a:pt x="3270711" y="172525"/>
                  </a:lnTo>
                  <a:lnTo>
                    <a:pt x="7676994" y="172525"/>
                  </a:lnTo>
                  <a:lnTo>
                    <a:pt x="7722909" y="178694"/>
                  </a:lnTo>
                  <a:lnTo>
                    <a:pt x="7764169" y="196106"/>
                  </a:lnTo>
                  <a:lnTo>
                    <a:pt x="7799125" y="223114"/>
                  </a:lnTo>
                  <a:lnTo>
                    <a:pt x="7826132" y="258071"/>
                  </a:lnTo>
                  <a:lnTo>
                    <a:pt x="7843544" y="299330"/>
                  </a:lnTo>
                  <a:lnTo>
                    <a:pt x="7849714" y="345247"/>
                  </a:lnTo>
                  <a:lnTo>
                    <a:pt x="7849714" y="604313"/>
                  </a:lnTo>
                  <a:lnTo>
                    <a:pt x="7849714" y="1036093"/>
                  </a:lnTo>
                  <a:lnTo>
                    <a:pt x="7843544" y="1082010"/>
                  </a:lnTo>
                  <a:lnTo>
                    <a:pt x="7826132" y="1123269"/>
                  </a:lnTo>
                  <a:lnTo>
                    <a:pt x="7799125" y="1158226"/>
                  </a:lnTo>
                  <a:lnTo>
                    <a:pt x="7764169" y="1185234"/>
                  </a:lnTo>
                  <a:lnTo>
                    <a:pt x="7722909" y="1202645"/>
                  </a:lnTo>
                  <a:lnTo>
                    <a:pt x="7676994" y="1208815"/>
                  </a:lnTo>
                  <a:lnTo>
                    <a:pt x="3270711" y="1208815"/>
                  </a:lnTo>
                  <a:lnTo>
                    <a:pt x="1308290" y="1208815"/>
                  </a:lnTo>
                  <a:lnTo>
                    <a:pt x="172721" y="1208815"/>
                  </a:lnTo>
                  <a:lnTo>
                    <a:pt x="126805" y="1202645"/>
                  </a:lnTo>
                  <a:lnTo>
                    <a:pt x="85545" y="1185234"/>
                  </a:lnTo>
                  <a:lnTo>
                    <a:pt x="50588" y="1158226"/>
                  </a:lnTo>
                  <a:lnTo>
                    <a:pt x="23581" y="1123269"/>
                  </a:lnTo>
                  <a:lnTo>
                    <a:pt x="6169" y="1082010"/>
                  </a:lnTo>
                  <a:lnTo>
                    <a:pt x="0" y="1036093"/>
                  </a:lnTo>
                  <a:lnTo>
                    <a:pt x="0" y="604313"/>
                  </a:lnTo>
                  <a:lnTo>
                    <a:pt x="0" y="34523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710880" y="4117340"/>
            <a:ext cx="7407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665" algn="l"/>
                <a:tab pos="1382395" algn="l"/>
                <a:tab pos="2318385" algn="l"/>
                <a:tab pos="3480435" algn="l"/>
                <a:tab pos="5213350" algn="l"/>
                <a:tab pos="6314440" algn="l"/>
              </a:tabLst>
            </a:pPr>
            <a:r>
              <a:rPr sz="2400" spc="40" dirty="0">
                <a:latin typeface="Arial"/>
                <a:cs typeface="Arial"/>
              </a:rPr>
              <a:t>How	</a:t>
            </a:r>
            <a:r>
              <a:rPr sz="2400" spc="60" dirty="0">
                <a:latin typeface="Arial"/>
                <a:cs typeface="Arial"/>
              </a:rPr>
              <a:t>to	</a:t>
            </a:r>
            <a:r>
              <a:rPr sz="2400" spc="5" dirty="0">
                <a:latin typeface="Arial"/>
                <a:cs typeface="Arial"/>
              </a:rPr>
              <a:t>defer	</a:t>
            </a:r>
            <a:r>
              <a:rPr sz="2400" spc="30" dirty="0">
                <a:latin typeface="Arial"/>
                <a:cs typeface="Arial"/>
              </a:rPr>
              <a:t>packet	</a:t>
            </a:r>
            <a:r>
              <a:rPr sz="2400" spc="15" dirty="0">
                <a:latin typeface="Arial"/>
                <a:cs typeface="Arial"/>
              </a:rPr>
              <a:t>processing	</a:t>
            </a:r>
            <a:r>
              <a:rPr sz="2400" spc="20" dirty="0">
                <a:latin typeface="Arial"/>
                <a:cs typeface="Arial"/>
              </a:rPr>
              <a:t>during	</a:t>
            </a:r>
            <a:r>
              <a:rPr sz="2400" spc="25" dirty="0">
                <a:latin typeface="Arial"/>
                <a:cs typeface="Arial"/>
              </a:rPr>
              <a:t>lookups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13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710880" y="4473955"/>
            <a:ext cx="737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 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stalling 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pipeline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 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buffering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u="sng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switch</a:t>
            </a:r>
            <a:r>
              <a:rPr sz="2400" spc="3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2421"/>
            <a:ext cx="11046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Challenge </a:t>
            </a:r>
            <a:r>
              <a:rPr sz="3600" dirty="0"/>
              <a:t>4: </a:t>
            </a:r>
            <a:r>
              <a:rPr sz="3600" spc="-5" dirty="0"/>
              <a:t>Scaling TEA with multiple</a:t>
            </a:r>
            <a:r>
              <a:rPr sz="3600" spc="-175" dirty="0"/>
              <a:t> </a:t>
            </a:r>
            <a:r>
              <a:rPr sz="3600" dirty="0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7827"/>
            <a:ext cx="9644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single </a:t>
            </a:r>
            <a:r>
              <a:rPr sz="2800" spc="-55" dirty="0">
                <a:latin typeface="Arial"/>
                <a:cs typeface="Arial"/>
              </a:rPr>
              <a:t>server, </a:t>
            </a:r>
            <a:r>
              <a:rPr sz="2800" spc="15" dirty="0">
                <a:latin typeface="Arial"/>
                <a:cs typeface="Arial"/>
              </a:rPr>
              <a:t>scalability and </a:t>
            </a:r>
            <a:r>
              <a:rPr sz="2800" dirty="0">
                <a:latin typeface="Arial"/>
                <a:cs typeface="Arial"/>
              </a:rPr>
              <a:t>availability </a:t>
            </a:r>
            <a:r>
              <a:rPr sz="2800" spc="10" dirty="0">
                <a:latin typeface="Arial"/>
                <a:cs typeface="Arial"/>
              </a:rPr>
              <a:t>can </a:t>
            </a:r>
            <a:r>
              <a:rPr sz="2800" spc="20" dirty="0">
                <a:latin typeface="Arial"/>
                <a:cs typeface="Arial"/>
              </a:rPr>
              <a:t>be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limited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24343" y="3291840"/>
            <a:ext cx="1713230" cy="1247140"/>
            <a:chOff x="7324343" y="3291840"/>
            <a:chExt cx="1713230" cy="1247140"/>
          </a:xfrm>
        </p:grpSpPr>
        <p:sp>
          <p:nvSpPr>
            <p:cNvPr id="5" name="object 5"/>
            <p:cNvSpPr/>
            <p:nvPr/>
          </p:nvSpPr>
          <p:spPr>
            <a:xfrm>
              <a:off x="7324343" y="3291840"/>
              <a:ext cx="1712976" cy="1246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57566" y="332470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84" y="1126921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57566" y="332470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9981" y="3752392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6" y="465350"/>
                  </a:lnTo>
                  <a:lnTo>
                    <a:pt x="107738" y="480704"/>
                  </a:lnTo>
                  <a:lnTo>
                    <a:pt x="151761" y="487494"/>
                  </a:lnTo>
                  <a:lnTo>
                    <a:pt x="201962" y="493601"/>
                  </a:lnTo>
                  <a:lnTo>
                    <a:pt x="257775" y="498957"/>
                  </a:lnTo>
                  <a:lnTo>
                    <a:pt x="318639" y="503492"/>
                  </a:lnTo>
                  <a:lnTo>
                    <a:pt x="383989" y="507139"/>
                  </a:lnTo>
                  <a:lnTo>
                    <a:pt x="453261" y="509829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29"/>
                  </a:lnTo>
                  <a:lnTo>
                    <a:pt x="818655" y="507139"/>
                  </a:lnTo>
                  <a:lnTo>
                    <a:pt x="884005" y="503492"/>
                  </a:lnTo>
                  <a:lnTo>
                    <a:pt x="944868" y="498957"/>
                  </a:lnTo>
                  <a:lnTo>
                    <a:pt x="1000682" y="493601"/>
                  </a:lnTo>
                  <a:lnTo>
                    <a:pt x="1050881" y="487494"/>
                  </a:lnTo>
                  <a:lnTo>
                    <a:pt x="1094904" y="480704"/>
                  </a:lnTo>
                  <a:lnTo>
                    <a:pt x="1162164" y="465350"/>
                  </a:lnTo>
                  <a:lnTo>
                    <a:pt x="1197954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9981" y="3679240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3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1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9981" y="3679240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36307" y="331470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76616" y="2426207"/>
            <a:ext cx="3535679" cy="1210310"/>
            <a:chOff x="7976616" y="2426207"/>
            <a:chExt cx="3535679" cy="1210310"/>
          </a:xfrm>
        </p:grpSpPr>
        <p:sp>
          <p:nvSpPr>
            <p:cNvPr id="13" name="object 13"/>
            <p:cNvSpPr/>
            <p:nvPr/>
          </p:nvSpPr>
          <p:spPr>
            <a:xfrm>
              <a:off x="7976616" y="2426207"/>
              <a:ext cx="3535679" cy="1210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82712" y="2548127"/>
              <a:ext cx="3526536" cy="746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1764" y="2469883"/>
              <a:ext cx="3392804" cy="1052830"/>
            </a:xfrm>
            <a:custGeom>
              <a:avLst/>
              <a:gdLst/>
              <a:ahLst/>
              <a:cxnLst/>
              <a:rect l="l" t="t" r="r" b="b"/>
              <a:pathLst>
                <a:path w="3392804" h="1052829">
                  <a:moveTo>
                    <a:pt x="1413522" y="754494"/>
                  </a:moveTo>
                  <a:lnTo>
                    <a:pt x="565403" y="754494"/>
                  </a:lnTo>
                  <a:lnTo>
                    <a:pt x="342734" y="1052372"/>
                  </a:lnTo>
                  <a:lnTo>
                    <a:pt x="1413522" y="754494"/>
                  </a:lnTo>
                  <a:close/>
                </a:path>
                <a:path w="3392804" h="1052829">
                  <a:moveTo>
                    <a:pt x="3266694" y="0"/>
                  </a:moveTo>
                  <a:lnTo>
                    <a:pt x="125755" y="0"/>
                  </a:lnTo>
                  <a:lnTo>
                    <a:pt x="76804" y="9881"/>
                  </a:lnTo>
                  <a:lnTo>
                    <a:pt x="36831" y="36829"/>
                  </a:lnTo>
                  <a:lnTo>
                    <a:pt x="9881" y="76798"/>
                  </a:lnTo>
                  <a:lnTo>
                    <a:pt x="0" y="125742"/>
                  </a:lnTo>
                  <a:lnTo>
                    <a:pt x="2" y="628751"/>
                  </a:lnTo>
                  <a:lnTo>
                    <a:pt x="9881" y="677690"/>
                  </a:lnTo>
                  <a:lnTo>
                    <a:pt x="36831" y="717662"/>
                  </a:lnTo>
                  <a:lnTo>
                    <a:pt x="76804" y="744612"/>
                  </a:lnTo>
                  <a:lnTo>
                    <a:pt x="125755" y="754494"/>
                  </a:lnTo>
                  <a:lnTo>
                    <a:pt x="3266694" y="754494"/>
                  </a:lnTo>
                  <a:lnTo>
                    <a:pt x="3315645" y="744612"/>
                  </a:lnTo>
                  <a:lnTo>
                    <a:pt x="3355617" y="717662"/>
                  </a:lnTo>
                  <a:lnTo>
                    <a:pt x="3382567" y="677690"/>
                  </a:lnTo>
                  <a:lnTo>
                    <a:pt x="3392446" y="628751"/>
                  </a:lnTo>
                  <a:lnTo>
                    <a:pt x="3392449" y="125742"/>
                  </a:lnTo>
                  <a:lnTo>
                    <a:pt x="3382567" y="76798"/>
                  </a:lnTo>
                  <a:lnTo>
                    <a:pt x="3355617" y="36829"/>
                  </a:lnTo>
                  <a:lnTo>
                    <a:pt x="3315645" y="9881"/>
                  </a:lnTo>
                  <a:lnTo>
                    <a:pt x="3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21764" y="2469883"/>
              <a:ext cx="3392804" cy="1052830"/>
            </a:xfrm>
            <a:custGeom>
              <a:avLst/>
              <a:gdLst/>
              <a:ahLst/>
              <a:cxnLst/>
              <a:rect l="l" t="t" r="r" b="b"/>
              <a:pathLst>
                <a:path w="3392804" h="1052829">
                  <a:moveTo>
                    <a:pt x="0" y="125752"/>
                  </a:moveTo>
                  <a:lnTo>
                    <a:pt x="9882" y="76803"/>
                  </a:lnTo>
                  <a:lnTo>
                    <a:pt x="36831" y="36831"/>
                  </a:lnTo>
                  <a:lnTo>
                    <a:pt x="76803" y="9882"/>
                  </a:lnTo>
                  <a:lnTo>
                    <a:pt x="125751" y="0"/>
                  </a:lnTo>
                  <a:lnTo>
                    <a:pt x="565408" y="0"/>
                  </a:lnTo>
                  <a:lnTo>
                    <a:pt x="1413520" y="0"/>
                  </a:lnTo>
                  <a:lnTo>
                    <a:pt x="3266701" y="0"/>
                  </a:lnTo>
                  <a:lnTo>
                    <a:pt x="3315649" y="9882"/>
                  </a:lnTo>
                  <a:lnTo>
                    <a:pt x="3355620" y="36831"/>
                  </a:lnTo>
                  <a:lnTo>
                    <a:pt x="3382569" y="76803"/>
                  </a:lnTo>
                  <a:lnTo>
                    <a:pt x="3392451" y="125752"/>
                  </a:lnTo>
                  <a:lnTo>
                    <a:pt x="3392451" y="440125"/>
                  </a:lnTo>
                  <a:lnTo>
                    <a:pt x="3392451" y="628750"/>
                  </a:lnTo>
                  <a:lnTo>
                    <a:pt x="3382569" y="677695"/>
                  </a:lnTo>
                  <a:lnTo>
                    <a:pt x="3355620" y="717666"/>
                  </a:lnTo>
                  <a:lnTo>
                    <a:pt x="3315649" y="744616"/>
                  </a:lnTo>
                  <a:lnTo>
                    <a:pt x="3266701" y="754498"/>
                  </a:lnTo>
                  <a:lnTo>
                    <a:pt x="1413520" y="754498"/>
                  </a:lnTo>
                  <a:lnTo>
                    <a:pt x="342740" y="1052370"/>
                  </a:lnTo>
                  <a:lnTo>
                    <a:pt x="565408" y="754498"/>
                  </a:lnTo>
                  <a:lnTo>
                    <a:pt x="125751" y="754498"/>
                  </a:lnTo>
                  <a:lnTo>
                    <a:pt x="76803" y="744616"/>
                  </a:lnTo>
                  <a:lnTo>
                    <a:pt x="36831" y="717666"/>
                  </a:lnTo>
                  <a:lnTo>
                    <a:pt x="9882" y="677695"/>
                  </a:lnTo>
                  <a:lnTo>
                    <a:pt x="0" y="628747"/>
                  </a:lnTo>
                  <a:lnTo>
                    <a:pt x="0" y="440125"/>
                  </a:lnTo>
                  <a:lnTo>
                    <a:pt x="0" y="1257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78901" y="2651252"/>
            <a:ext cx="3077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single </a:t>
            </a:r>
            <a:r>
              <a:rPr sz="2400" spc="-20" dirty="0">
                <a:latin typeface="Arial"/>
                <a:cs typeface="Arial"/>
              </a:rPr>
              <a:t>server </a:t>
            </a:r>
            <a:r>
              <a:rPr sz="2400" spc="10" dirty="0">
                <a:latin typeface="Arial"/>
                <a:cs typeface="Arial"/>
              </a:rPr>
              <a:t>can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70632" y="2133600"/>
            <a:ext cx="3868420" cy="2804160"/>
            <a:chOff x="2770632" y="2133600"/>
            <a:chExt cx="3868420" cy="2804160"/>
          </a:xfrm>
        </p:grpSpPr>
        <p:sp>
          <p:nvSpPr>
            <p:cNvPr id="19" name="object 19"/>
            <p:cNvSpPr/>
            <p:nvPr/>
          </p:nvSpPr>
          <p:spPr>
            <a:xfrm>
              <a:off x="2770632" y="2133600"/>
              <a:ext cx="3867912" cy="2804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3410" y="2165756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03410" y="2165756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4071" y="3266452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20" y="0"/>
                  </a:lnTo>
                  <a:lnTo>
                    <a:pt x="92070" y="6862"/>
                  </a:lnTo>
                  <a:lnTo>
                    <a:pt x="55116" y="25970"/>
                  </a:lnTo>
                  <a:lnTo>
                    <a:pt x="25974" y="55110"/>
                  </a:lnTo>
                  <a:lnTo>
                    <a:pt x="6863" y="92065"/>
                  </a:lnTo>
                  <a:lnTo>
                    <a:pt x="0" y="134619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20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19"/>
                  </a:lnTo>
                  <a:lnTo>
                    <a:pt x="3632740" y="92065"/>
                  </a:lnTo>
                  <a:lnTo>
                    <a:pt x="3613629" y="55110"/>
                  </a:lnTo>
                  <a:lnTo>
                    <a:pt x="3584487" y="25970"/>
                  </a:lnTo>
                  <a:lnTo>
                    <a:pt x="3547533" y="6862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4071" y="3266452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54071" y="2556624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54071" y="2556624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32810" y="3299459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82150" y="2156460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29584" y="3744671"/>
            <a:ext cx="3190875" cy="835660"/>
            <a:chOff x="3129584" y="3744671"/>
            <a:chExt cx="3190875" cy="835660"/>
          </a:xfrm>
        </p:grpSpPr>
        <p:sp>
          <p:nvSpPr>
            <p:cNvPr id="29" name="object 29"/>
            <p:cNvSpPr/>
            <p:nvPr/>
          </p:nvSpPr>
          <p:spPr>
            <a:xfrm>
              <a:off x="3135934" y="375102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197" y="47675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35934" y="375102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36480" y="423067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6480" y="423067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81067" y="3864559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41647" y="3572709"/>
            <a:ext cx="6391910" cy="1819275"/>
            <a:chOff x="4041647" y="3572709"/>
            <a:chExt cx="6391910" cy="1819275"/>
          </a:xfrm>
        </p:grpSpPr>
        <p:sp>
          <p:nvSpPr>
            <p:cNvPr id="35" name="object 35"/>
            <p:cNvSpPr/>
            <p:nvPr/>
          </p:nvSpPr>
          <p:spPr>
            <a:xfrm>
              <a:off x="5527116" y="3947731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299"/>
                  </a:lnTo>
                  <a:lnTo>
                    <a:pt x="354964" y="76199"/>
                  </a:lnTo>
                  <a:lnTo>
                    <a:pt x="297814" y="76199"/>
                  </a:lnTo>
                  <a:lnTo>
                    <a:pt x="297814" y="38099"/>
                  </a:lnTo>
                  <a:lnTo>
                    <a:pt x="354964" y="38099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278764" y="76199"/>
                  </a:lnTo>
                  <a:lnTo>
                    <a:pt x="278764" y="38099"/>
                  </a:lnTo>
                  <a:close/>
                </a:path>
                <a:path w="393064" h="114300">
                  <a:moveTo>
                    <a:pt x="354964" y="38099"/>
                  </a:moveTo>
                  <a:lnTo>
                    <a:pt x="297814" y="38099"/>
                  </a:lnTo>
                  <a:lnTo>
                    <a:pt x="297814" y="76199"/>
                  </a:lnTo>
                  <a:lnTo>
                    <a:pt x="354964" y="76199"/>
                  </a:lnTo>
                  <a:lnTo>
                    <a:pt x="393064" y="57149"/>
                  </a:lnTo>
                  <a:lnTo>
                    <a:pt x="354964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34620" y="3579063"/>
              <a:ext cx="1245870" cy="873125"/>
            </a:xfrm>
            <a:custGeom>
              <a:avLst/>
              <a:gdLst/>
              <a:ahLst/>
              <a:cxnLst/>
              <a:rect l="l" t="t" r="r" b="b"/>
              <a:pathLst>
                <a:path w="1245870" h="873125">
                  <a:moveTo>
                    <a:pt x="1007325" y="0"/>
                  </a:moveTo>
                  <a:lnTo>
                    <a:pt x="1007325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1007325" y="695794"/>
                  </a:lnTo>
                  <a:lnTo>
                    <a:pt x="1007325" y="872566"/>
                  </a:lnTo>
                  <a:lnTo>
                    <a:pt x="1245362" y="436283"/>
                  </a:lnTo>
                  <a:lnTo>
                    <a:pt x="100732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4620" y="3579059"/>
              <a:ext cx="1245870" cy="873125"/>
            </a:xfrm>
            <a:custGeom>
              <a:avLst/>
              <a:gdLst/>
              <a:ahLst/>
              <a:cxnLst/>
              <a:rect l="l" t="t" r="r" b="b"/>
              <a:pathLst>
                <a:path w="1245870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76769"/>
                  </a:lnTo>
                  <a:lnTo>
                    <a:pt x="1007330" y="176769"/>
                  </a:lnTo>
                  <a:lnTo>
                    <a:pt x="1007330" y="0"/>
                  </a:lnTo>
                  <a:lnTo>
                    <a:pt x="1245370" y="436284"/>
                  </a:lnTo>
                  <a:lnTo>
                    <a:pt x="1007330" y="872569"/>
                  </a:lnTo>
                  <a:lnTo>
                    <a:pt x="1007330" y="695799"/>
                  </a:lnTo>
                  <a:lnTo>
                    <a:pt x="238037" y="695799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41647" y="4215383"/>
              <a:ext cx="6391656" cy="11765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78223" y="4617719"/>
              <a:ext cx="6318504" cy="7467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86643" y="4273880"/>
              <a:ext cx="6247765" cy="1020444"/>
            </a:xfrm>
            <a:custGeom>
              <a:avLst/>
              <a:gdLst/>
              <a:ahLst/>
              <a:cxnLst/>
              <a:rect l="l" t="t" r="r" b="b"/>
              <a:pathLst>
                <a:path w="6247765" h="1020445">
                  <a:moveTo>
                    <a:pt x="6121615" y="265785"/>
                  </a:moveTo>
                  <a:lnTo>
                    <a:pt x="125755" y="265785"/>
                  </a:lnTo>
                  <a:lnTo>
                    <a:pt x="76809" y="275669"/>
                  </a:lnTo>
                  <a:lnTo>
                    <a:pt x="36836" y="302621"/>
                  </a:lnTo>
                  <a:lnTo>
                    <a:pt x="9883" y="342595"/>
                  </a:lnTo>
                  <a:lnTo>
                    <a:pt x="0" y="391540"/>
                  </a:lnTo>
                  <a:lnTo>
                    <a:pt x="0" y="894537"/>
                  </a:lnTo>
                  <a:lnTo>
                    <a:pt x="9883" y="943482"/>
                  </a:lnTo>
                  <a:lnTo>
                    <a:pt x="36836" y="983456"/>
                  </a:lnTo>
                  <a:lnTo>
                    <a:pt x="76809" y="1010408"/>
                  </a:lnTo>
                  <a:lnTo>
                    <a:pt x="125755" y="1020292"/>
                  </a:lnTo>
                  <a:lnTo>
                    <a:pt x="6121615" y="1020292"/>
                  </a:lnTo>
                  <a:lnTo>
                    <a:pt x="6170567" y="1010408"/>
                  </a:lnTo>
                  <a:lnTo>
                    <a:pt x="6210539" y="983456"/>
                  </a:lnTo>
                  <a:lnTo>
                    <a:pt x="6237489" y="943482"/>
                  </a:lnTo>
                  <a:lnTo>
                    <a:pt x="6247371" y="894537"/>
                  </a:lnTo>
                  <a:lnTo>
                    <a:pt x="6247371" y="391540"/>
                  </a:lnTo>
                  <a:lnTo>
                    <a:pt x="6237489" y="342595"/>
                  </a:lnTo>
                  <a:lnTo>
                    <a:pt x="6210539" y="302621"/>
                  </a:lnTo>
                  <a:lnTo>
                    <a:pt x="6170567" y="275669"/>
                  </a:lnTo>
                  <a:lnTo>
                    <a:pt x="6121615" y="265785"/>
                  </a:lnTo>
                  <a:close/>
                </a:path>
                <a:path w="6247765" h="1020445">
                  <a:moveTo>
                    <a:pt x="3146120" y="0"/>
                  </a:moveTo>
                  <a:lnTo>
                    <a:pt x="3644303" y="265785"/>
                  </a:lnTo>
                  <a:lnTo>
                    <a:pt x="5206149" y="265785"/>
                  </a:lnTo>
                  <a:lnTo>
                    <a:pt x="3146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86643" y="4273877"/>
              <a:ext cx="6247765" cy="1020444"/>
            </a:xfrm>
            <a:custGeom>
              <a:avLst/>
              <a:gdLst/>
              <a:ahLst/>
              <a:cxnLst/>
              <a:rect l="l" t="t" r="r" b="b"/>
              <a:pathLst>
                <a:path w="6247765" h="1020445">
                  <a:moveTo>
                    <a:pt x="0" y="391542"/>
                  </a:moveTo>
                  <a:lnTo>
                    <a:pt x="9882" y="342593"/>
                  </a:lnTo>
                  <a:lnTo>
                    <a:pt x="36832" y="302620"/>
                  </a:lnTo>
                  <a:lnTo>
                    <a:pt x="76804" y="275670"/>
                  </a:lnTo>
                  <a:lnTo>
                    <a:pt x="125754" y="265788"/>
                  </a:lnTo>
                  <a:lnTo>
                    <a:pt x="3644302" y="265788"/>
                  </a:lnTo>
                  <a:lnTo>
                    <a:pt x="3146111" y="0"/>
                  </a:lnTo>
                  <a:lnTo>
                    <a:pt x="5206142" y="265788"/>
                  </a:lnTo>
                  <a:lnTo>
                    <a:pt x="6121613" y="265788"/>
                  </a:lnTo>
                  <a:lnTo>
                    <a:pt x="6170561" y="275670"/>
                  </a:lnTo>
                  <a:lnTo>
                    <a:pt x="6210532" y="302620"/>
                  </a:lnTo>
                  <a:lnTo>
                    <a:pt x="6237481" y="342593"/>
                  </a:lnTo>
                  <a:lnTo>
                    <a:pt x="6247363" y="391542"/>
                  </a:lnTo>
                  <a:lnTo>
                    <a:pt x="6247363" y="580160"/>
                  </a:lnTo>
                  <a:lnTo>
                    <a:pt x="6247363" y="894532"/>
                  </a:lnTo>
                  <a:lnTo>
                    <a:pt x="6237481" y="943481"/>
                  </a:lnTo>
                  <a:lnTo>
                    <a:pt x="6210532" y="983454"/>
                  </a:lnTo>
                  <a:lnTo>
                    <a:pt x="6170561" y="1010404"/>
                  </a:lnTo>
                  <a:lnTo>
                    <a:pt x="6121613" y="1020286"/>
                  </a:lnTo>
                  <a:lnTo>
                    <a:pt x="5206142" y="1020286"/>
                  </a:lnTo>
                  <a:lnTo>
                    <a:pt x="3644302" y="1020286"/>
                  </a:lnTo>
                  <a:lnTo>
                    <a:pt x="125754" y="1020286"/>
                  </a:lnTo>
                  <a:lnTo>
                    <a:pt x="76804" y="1010404"/>
                  </a:lnTo>
                  <a:lnTo>
                    <a:pt x="36832" y="983454"/>
                  </a:lnTo>
                  <a:lnTo>
                    <a:pt x="9882" y="943481"/>
                  </a:lnTo>
                  <a:lnTo>
                    <a:pt x="0" y="894532"/>
                  </a:lnTo>
                  <a:lnTo>
                    <a:pt x="0" y="580160"/>
                  </a:lnTo>
                  <a:lnTo>
                    <a:pt x="0" y="39153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142557" y="4105147"/>
            <a:ext cx="7002145" cy="100711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25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  <a:p>
            <a:pPr marL="1145540">
              <a:lnSpc>
                <a:spcPct val="100000"/>
              </a:lnSpc>
              <a:spcBef>
                <a:spcPts val="1535"/>
              </a:spcBef>
            </a:pPr>
            <a:r>
              <a:rPr sz="2400" spc="10" dirty="0">
                <a:latin typeface="Arial"/>
                <a:cs typeface="Arial"/>
              </a:rPr>
              <a:t>Access </a:t>
            </a:r>
            <a:r>
              <a:rPr sz="2400" spc="40" dirty="0">
                <a:latin typeface="Arial"/>
                <a:cs typeface="Arial"/>
              </a:rPr>
              <a:t>bandwidth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20" dirty="0">
                <a:latin typeface="Arial"/>
                <a:cs typeface="Arial"/>
              </a:rPr>
              <a:t>limited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single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5248" y="2996183"/>
            <a:ext cx="1847850" cy="1452245"/>
            <a:chOff x="7345248" y="2996183"/>
            <a:chExt cx="1847850" cy="1452245"/>
          </a:xfrm>
        </p:grpSpPr>
        <p:sp>
          <p:nvSpPr>
            <p:cNvPr id="3" name="object 3"/>
            <p:cNvSpPr/>
            <p:nvPr/>
          </p:nvSpPr>
          <p:spPr>
            <a:xfrm>
              <a:off x="7482840" y="2996183"/>
              <a:ext cx="1709927" cy="1243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13155" y="3026854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13155" y="3026854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32738" y="315941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32738" y="315941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51598" y="331454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51598" y="331454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4013" y="3742245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2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4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4013" y="3669093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4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2"/>
                  </a:lnTo>
                  <a:lnTo>
                    <a:pt x="1197953" y="63976"/>
                  </a:lnTo>
                  <a:lnTo>
                    <a:pt x="1162162" y="46713"/>
                  </a:lnTo>
                  <a:lnTo>
                    <a:pt x="1094900" y="31359"/>
                  </a:lnTo>
                  <a:lnTo>
                    <a:pt x="1050877" y="24569"/>
                  </a:lnTo>
                  <a:lnTo>
                    <a:pt x="1000676" y="18462"/>
                  </a:lnTo>
                  <a:lnTo>
                    <a:pt x="944863" y="13106"/>
                  </a:lnTo>
                  <a:lnTo>
                    <a:pt x="883999" y="8571"/>
                  </a:lnTo>
                  <a:lnTo>
                    <a:pt x="818650" y="4924"/>
                  </a:lnTo>
                  <a:lnTo>
                    <a:pt x="749377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4013" y="3669093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939" y="312421"/>
            <a:ext cx="11046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Challenge </a:t>
            </a:r>
            <a:r>
              <a:rPr sz="3600" dirty="0"/>
              <a:t>4: </a:t>
            </a:r>
            <a:r>
              <a:rPr sz="3600" spc="-5" dirty="0"/>
              <a:t>Scaling TEA with multiple</a:t>
            </a:r>
            <a:r>
              <a:rPr sz="3600" spc="-175" dirty="0"/>
              <a:t> </a:t>
            </a:r>
            <a:r>
              <a:rPr sz="3600" dirty="0"/>
              <a:t>servers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30337" y="3305555"/>
            <a:ext cx="150876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0632" y="2133600"/>
            <a:ext cx="3868420" cy="2804160"/>
            <a:chOff x="2770632" y="2133600"/>
            <a:chExt cx="3868420" cy="2804160"/>
          </a:xfrm>
        </p:grpSpPr>
        <p:sp>
          <p:nvSpPr>
            <p:cNvPr id="16" name="object 16"/>
            <p:cNvSpPr/>
            <p:nvPr/>
          </p:nvSpPr>
          <p:spPr>
            <a:xfrm>
              <a:off x="2770632" y="2133600"/>
              <a:ext cx="3867912" cy="2804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3067" y="216581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03067" y="216581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53728" y="3266503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59"/>
                  </a:lnTo>
                  <a:lnTo>
                    <a:pt x="6863" y="1394107"/>
                  </a:lnTo>
                  <a:lnTo>
                    <a:pt x="25974" y="1431058"/>
                  </a:lnTo>
                  <a:lnTo>
                    <a:pt x="55116" y="1460196"/>
                  </a:lnTo>
                  <a:lnTo>
                    <a:pt x="92070" y="1479304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4"/>
                  </a:lnTo>
                  <a:lnTo>
                    <a:pt x="3584487" y="1460196"/>
                  </a:lnTo>
                  <a:lnTo>
                    <a:pt x="3613629" y="1431058"/>
                  </a:lnTo>
                  <a:lnTo>
                    <a:pt x="3632740" y="1394107"/>
                  </a:lnTo>
                  <a:lnTo>
                    <a:pt x="3639604" y="1351559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53728" y="3266503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3728" y="2556687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3728" y="2556687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32468" y="3299459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1807" y="2156460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29241" y="3744721"/>
            <a:ext cx="3190875" cy="835660"/>
            <a:chOff x="3129241" y="3744721"/>
            <a:chExt cx="3190875" cy="835660"/>
          </a:xfrm>
        </p:grpSpPr>
        <p:sp>
          <p:nvSpPr>
            <p:cNvPr id="26" name="object 26"/>
            <p:cNvSpPr/>
            <p:nvPr/>
          </p:nvSpPr>
          <p:spPr>
            <a:xfrm>
              <a:off x="3135591" y="375107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197" y="47675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591" y="3751071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36138" y="423073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6138" y="423073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80724" y="3864622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26773" y="2054351"/>
            <a:ext cx="5942965" cy="2393950"/>
            <a:chOff x="5526773" y="2054351"/>
            <a:chExt cx="5942965" cy="2393950"/>
          </a:xfrm>
        </p:grpSpPr>
        <p:sp>
          <p:nvSpPr>
            <p:cNvPr id="32" name="object 32"/>
            <p:cNvSpPr/>
            <p:nvPr/>
          </p:nvSpPr>
          <p:spPr>
            <a:xfrm>
              <a:off x="5526773" y="3947794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5" y="0"/>
                  </a:moveTo>
                  <a:lnTo>
                    <a:pt x="278765" y="114299"/>
                  </a:lnTo>
                  <a:lnTo>
                    <a:pt x="354965" y="76199"/>
                  </a:lnTo>
                  <a:lnTo>
                    <a:pt x="297815" y="76199"/>
                  </a:lnTo>
                  <a:lnTo>
                    <a:pt x="297815" y="38099"/>
                  </a:lnTo>
                  <a:lnTo>
                    <a:pt x="354965" y="38099"/>
                  </a:lnTo>
                  <a:lnTo>
                    <a:pt x="278765" y="0"/>
                  </a:lnTo>
                  <a:close/>
                </a:path>
                <a:path w="393064" h="114300">
                  <a:moveTo>
                    <a:pt x="278765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278765" y="76199"/>
                  </a:lnTo>
                  <a:lnTo>
                    <a:pt x="278765" y="38099"/>
                  </a:lnTo>
                  <a:close/>
                </a:path>
                <a:path w="393064" h="114300">
                  <a:moveTo>
                    <a:pt x="354965" y="38099"/>
                  </a:moveTo>
                  <a:lnTo>
                    <a:pt x="297815" y="38099"/>
                  </a:lnTo>
                  <a:lnTo>
                    <a:pt x="297815" y="76199"/>
                  </a:lnTo>
                  <a:lnTo>
                    <a:pt x="354965" y="76199"/>
                  </a:lnTo>
                  <a:lnTo>
                    <a:pt x="393065" y="57149"/>
                  </a:lnTo>
                  <a:lnTo>
                    <a:pt x="354965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8638" y="3568915"/>
              <a:ext cx="1245870" cy="873125"/>
            </a:xfrm>
            <a:custGeom>
              <a:avLst/>
              <a:gdLst/>
              <a:ahLst/>
              <a:cxnLst/>
              <a:rect l="l" t="t" r="r" b="b"/>
              <a:pathLst>
                <a:path w="1245870" h="873125">
                  <a:moveTo>
                    <a:pt x="1007338" y="0"/>
                  </a:moveTo>
                  <a:lnTo>
                    <a:pt x="1007338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1007338" y="695794"/>
                  </a:lnTo>
                  <a:lnTo>
                    <a:pt x="1007338" y="872566"/>
                  </a:lnTo>
                  <a:lnTo>
                    <a:pt x="1245374" y="436283"/>
                  </a:lnTo>
                  <a:lnTo>
                    <a:pt x="100733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28638" y="3568912"/>
              <a:ext cx="1245870" cy="873125"/>
            </a:xfrm>
            <a:custGeom>
              <a:avLst/>
              <a:gdLst/>
              <a:ahLst/>
              <a:cxnLst/>
              <a:rect l="l" t="t" r="r" b="b"/>
              <a:pathLst>
                <a:path w="1245870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76769"/>
                  </a:lnTo>
                  <a:lnTo>
                    <a:pt x="1007330" y="176769"/>
                  </a:lnTo>
                  <a:lnTo>
                    <a:pt x="1007330" y="0"/>
                  </a:lnTo>
                  <a:lnTo>
                    <a:pt x="1245370" y="436284"/>
                  </a:lnTo>
                  <a:lnTo>
                    <a:pt x="1007330" y="872569"/>
                  </a:lnTo>
                  <a:lnTo>
                    <a:pt x="1007330" y="695799"/>
                  </a:lnTo>
                  <a:lnTo>
                    <a:pt x="238037" y="695799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38543" y="2115311"/>
              <a:ext cx="4831080" cy="1146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92695" y="2054351"/>
              <a:ext cx="4005072" cy="1103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81914" y="2159241"/>
              <a:ext cx="4689475" cy="1001394"/>
            </a:xfrm>
            <a:custGeom>
              <a:avLst/>
              <a:gdLst/>
              <a:ahLst/>
              <a:cxnLst/>
              <a:rect l="l" t="t" r="r" b="b"/>
              <a:pathLst>
                <a:path w="4689475" h="1001394">
                  <a:moveTo>
                    <a:pt x="1953742" y="754506"/>
                  </a:moveTo>
                  <a:lnTo>
                    <a:pt x="781494" y="754506"/>
                  </a:lnTo>
                  <a:lnTo>
                    <a:pt x="1632330" y="1001255"/>
                  </a:lnTo>
                  <a:lnTo>
                    <a:pt x="1953742" y="754506"/>
                  </a:lnTo>
                  <a:close/>
                </a:path>
                <a:path w="4689475" h="1001394">
                  <a:moveTo>
                    <a:pt x="4563237" y="0"/>
                  </a:moveTo>
                  <a:lnTo>
                    <a:pt x="125755" y="0"/>
                  </a:lnTo>
                  <a:lnTo>
                    <a:pt x="76804" y="9883"/>
                  </a:lnTo>
                  <a:lnTo>
                    <a:pt x="36831" y="36836"/>
                  </a:lnTo>
                  <a:lnTo>
                    <a:pt x="9881" y="76809"/>
                  </a:lnTo>
                  <a:lnTo>
                    <a:pt x="0" y="125755"/>
                  </a:lnTo>
                  <a:lnTo>
                    <a:pt x="0" y="628751"/>
                  </a:lnTo>
                  <a:lnTo>
                    <a:pt x="9881" y="677697"/>
                  </a:lnTo>
                  <a:lnTo>
                    <a:pt x="36831" y="717670"/>
                  </a:lnTo>
                  <a:lnTo>
                    <a:pt x="76804" y="744623"/>
                  </a:lnTo>
                  <a:lnTo>
                    <a:pt x="125755" y="754506"/>
                  </a:lnTo>
                  <a:lnTo>
                    <a:pt x="4563237" y="754506"/>
                  </a:lnTo>
                  <a:lnTo>
                    <a:pt x="4612188" y="744623"/>
                  </a:lnTo>
                  <a:lnTo>
                    <a:pt x="4652160" y="717670"/>
                  </a:lnTo>
                  <a:lnTo>
                    <a:pt x="4679110" y="677697"/>
                  </a:lnTo>
                  <a:lnTo>
                    <a:pt x="4688992" y="628751"/>
                  </a:lnTo>
                  <a:lnTo>
                    <a:pt x="4688992" y="125755"/>
                  </a:lnTo>
                  <a:lnTo>
                    <a:pt x="4679110" y="76809"/>
                  </a:lnTo>
                  <a:lnTo>
                    <a:pt x="4652160" y="36836"/>
                  </a:lnTo>
                  <a:lnTo>
                    <a:pt x="4612188" y="9883"/>
                  </a:lnTo>
                  <a:lnTo>
                    <a:pt x="4563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81914" y="2159241"/>
              <a:ext cx="4689475" cy="1001394"/>
            </a:xfrm>
            <a:custGeom>
              <a:avLst/>
              <a:gdLst/>
              <a:ahLst/>
              <a:cxnLst/>
              <a:rect l="l" t="t" r="r" b="b"/>
              <a:pathLst>
                <a:path w="4689475" h="1001394">
                  <a:moveTo>
                    <a:pt x="0" y="125753"/>
                  </a:moveTo>
                  <a:lnTo>
                    <a:pt x="9882" y="76804"/>
                  </a:lnTo>
                  <a:lnTo>
                    <a:pt x="36832" y="36832"/>
                  </a:lnTo>
                  <a:lnTo>
                    <a:pt x="76804" y="9882"/>
                  </a:lnTo>
                  <a:lnTo>
                    <a:pt x="125753" y="0"/>
                  </a:lnTo>
                  <a:lnTo>
                    <a:pt x="781499" y="0"/>
                  </a:lnTo>
                  <a:lnTo>
                    <a:pt x="1953751" y="0"/>
                  </a:lnTo>
                  <a:lnTo>
                    <a:pt x="4563242" y="0"/>
                  </a:lnTo>
                  <a:lnTo>
                    <a:pt x="4612190" y="9882"/>
                  </a:lnTo>
                  <a:lnTo>
                    <a:pt x="4652161" y="36832"/>
                  </a:lnTo>
                  <a:lnTo>
                    <a:pt x="4679110" y="76804"/>
                  </a:lnTo>
                  <a:lnTo>
                    <a:pt x="4688992" y="125753"/>
                  </a:lnTo>
                  <a:lnTo>
                    <a:pt x="4688992" y="440123"/>
                  </a:lnTo>
                  <a:lnTo>
                    <a:pt x="4688992" y="628750"/>
                  </a:lnTo>
                  <a:lnTo>
                    <a:pt x="4679110" y="677693"/>
                  </a:lnTo>
                  <a:lnTo>
                    <a:pt x="4652161" y="717666"/>
                  </a:lnTo>
                  <a:lnTo>
                    <a:pt x="4612190" y="744616"/>
                  </a:lnTo>
                  <a:lnTo>
                    <a:pt x="4563242" y="754498"/>
                  </a:lnTo>
                  <a:lnTo>
                    <a:pt x="1953751" y="754498"/>
                  </a:lnTo>
                  <a:lnTo>
                    <a:pt x="1632330" y="1001260"/>
                  </a:lnTo>
                  <a:lnTo>
                    <a:pt x="781499" y="754498"/>
                  </a:lnTo>
                  <a:lnTo>
                    <a:pt x="125753" y="754498"/>
                  </a:lnTo>
                  <a:lnTo>
                    <a:pt x="76804" y="744616"/>
                  </a:lnTo>
                  <a:lnTo>
                    <a:pt x="36832" y="717666"/>
                  </a:lnTo>
                  <a:lnTo>
                    <a:pt x="9882" y="677693"/>
                  </a:lnTo>
                  <a:lnTo>
                    <a:pt x="0" y="628745"/>
                  </a:lnTo>
                  <a:lnTo>
                    <a:pt x="0" y="440123"/>
                  </a:lnTo>
                  <a:lnTo>
                    <a:pt x="0" y="12575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90472" y="2157476"/>
            <a:ext cx="3472815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23850" marR="5080" indent="-311150">
              <a:lnSpc>
                <a:spcPts val="2810"/>
              </a:lnSpc>
              <a:spcBef>
                <a:spcPts val="250"/>
              </a:spcBef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deal </a:t>
            </a:r>
            <a:r>
              <a:rPr sz="2400" spc="40" dirty="0">
                <a:latin typeface="Arial"/>
                <a:cs typeface="Arial"/>
              </a:rPr>
              <a:t>with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servers’  availability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changes?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92296" y="4130040"/>
            <a:ext cx="5257800" cy="1685925"/>
            <a:chOff x="3892296" y="4130040"/>
            <a:chExt cx="5257800" cy="1685925"/>
          </a:xfrm>
        </p:grpSpPr>
        <p:sp>
          <p:nvSpPr>
            <p:cNvPr id="41" name="object 41"/>
            <p:cNvSpPr/>
            <p:nvPr/>
          </p:nvSpPr>
          <p:spPr>
            <a:xfrm>
              <a:off x="3892296" y="4130040"/>
              <a:ext cx="5257800" cy="15392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82440" y="4709160"/>
              <a:ext cx="4559808" cy="11064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35565" y="4186910"/>
              <a:ext cx="5115560" cy="1384300"/>
            </a:xfrm>
            <a:custGeom>
              <a:avLst/>
              <a:gdLst/>
              <a:ahLst/>
              <a:cxnLst/>
              <a:rect l="l" t="t" r="r" b="b"/>
              <a:pathLst>
                <a:path w="5115559" h="1384300">
                  <a:moveTo>
                    <a:pt x="4989779" y="629272"/>
                  </a:moveTo>
                  <a:lnTo>
                    <a:pt x="125755" y="629272"/>
                  </a:lnTo>
                  <a:lnTo>
                    <a:pt x="76804" y="639154"/>
                  </a:lnTo>
                  <a:lnTo>
                    <a:pt x="36831" y="666103"/>
                  </a:lnTo>
                  <a:lnTo>
                    <a:pt x="9881" y="706076"/>
                  </a:lnTo>
                  <a:lnTo>
                    <a:pt x="0" y="755027"/>
                  </a:lnTo>
                  <a:lnTo>
                    <a:pt x="0" y="1258023"/>
                  </a:lnTo>
                  <a:lnTo>
                    <a:pt x="9881" y="1306967"/>
                  </a:lnTo>
                  <a:lnTo>
                    <a:pt x="36831" y="1346936"/>
                  </a:lnTo>
                  <a:lnTo>
                    <a:pt x="76804" y="1373884"/>
                  </a:lnTo>
                  <a:lnTo>
                    <a:pt x="125755" y="1383766"/>
                  </a:lnTo>
                  <a:lnTo>
                    <a:pt x="4989779" y="1383766"/>
                  </a:lnTo>
                  <a:lnTo>
                    <a:pt x="5038724" y="1373884"/>
                  </a:lnTo>
                  <a:lnTo>
                    <a:pt x="5078698" y="1346936"/>
                  </a:lnTo>
                  <a:lnTo>
                    <a:pt x="5105650" y="1306967"/>
                  </a:lnTo>
                  <a:lnTo>
                    <a:pt x="5115534" y="1258023"/>
                  </a:lnTo>
                  <a:lnTo>
                    <a:pt x="5115534" y="755027"/>
                  </a:lnTo>
                  <a:lnTo>
                    <a:pt x="5105650" y="706076"/>
                  </a:lnTo>
                  <a:lnTo>
                    <a:pt x="5078698" y="666103"/>
                  </a:lnTo>
                  <a:lnTo>
                    <a:pt x="5038724" y="639154"/>
                  </a:lnTo>
                  <a:lnTo>
                    <a:pt x="4989779" y="629272"/>
                  </a:lnTo>
                  <a:close/>
                </a:path>
                <a:path w="5115559" h="1384300">
                  <a:moveTo>
                    <a:pt x="2901683" y="0"/>
                  </a:moveTo>
                  <a:lnTo>
                    <a:pt x="2984055" y="629272"/>
                  </a:lnTo>
                  <a:lnTo>
                    <a:pt x="4262945" y="629272"/>
                  </a:lnTo>
                  <a:lnTo>
                    <a:pt x="2901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35565" y="4186910"/>
              <a:ext cx="5115560" cy="1384300"/>
            </a:xfrm>
            <a:custGeom>
              <a:avLst/>
              <a:gdLst/>
              <a:ahLst/>
              <a:cxnLst/>
              <a:rect l="l" t="t" r="r" b="b"/>
              <a:pathLst>
                <a:path w="5115559" h="1384300">
                  <a:moveTo>
                    <a:pt x="0" y="755024"/>
                  </a:moveTo>
                  <a:lnTo>
                    <a:pt x="9882" y="706075"/>
                  </a:lnTo>
                  <a:lnTo>
                    <a:pt x="36831" y="666104"/>
                  </a:lnTo>
                  <a:lnTo>
                    <a:pt x="76803" y="639154"/>
                  </a:lnTo>
                  <a:lnTo>
                    <a:pt x="125751" y="629272"/>
                  </a:lnTo>
                  <a:lnTo>
                    <a:pt x="2984061" y="629272"/>
                  </a:lnTo>
                  <a:lnTo>
                    <a:pt x="2901681" y="0"/>
                  </a:lnTo>
                  <a:lnTo>
                    <a:pt x="4262942" y="629272"/>
                  </a:lnTo>
                  <a:lnTo>
                    <a:pt x="4989782" y="629272"/>
                  </a:lnTo>
                  <a:lnTo>
                    <a:pt x="5038730" y="639154"/>
                  </a:lnTo>
                  <a:lnTo>
                    <a:pt x="5078701" y="666104"/>
                  </a:lnTo>
                  <a:lnTo>
                    <a:pt x="5105650" y="706075"/>
                  </a:lnTo>
                  <a:lnTo>
                    <a:pt x="5115532" y="755024"/>
                  </a:lnTo>
                  <a:lnTo>
                    <a:pt x="5115532" y="943645"/>
                  </a:lnTo>
                  <a:lnTo>
                    <a:pt x="5115532" y="1258019"/>
                  </a:lnTo>
                  <a:lnTo>
                    <a:pt x="5105650" y="1306967"/>
                  </a:lnTo>
                  <a:lnTo>
                    <a:pt x="5078701" y="1346939"/>
                  </a:lnTo>
                  <a:lnTo>
                    <a:pt x="5038730" y="1373888"/>
                  </a:lnTo>
                  <a:lnTo>
                    <a:pt x="4989782" y="1383770"/>
                  </a:lnTo>
                  <a:lnTo>
                    <a:pt x="4262942" y="1383770"/>
                  </a:lnTo>
                  <a:lnTo>
                    <a:pt x="2984061" y="1383770"/>
                  </a:lnTo>
                  <a:lnTo>
                    <a:pt x="125751" y="1383770"/>
                  </a:lnTo>
                  <a:lnTo>
                    <a:pt x="76803" y="1373888"/>
                  </a:lnTo>
                  <a:lnTo>
                    <a:pt x="36831" y="1346939"/>
                  </a:lnTo>
                  <a:lnTo>
                    <a:pt x="9882" y="1306967"/>
                  </a:lnTo>
                  <a:lnTo>
                    <a:pt x="0" y="1258019"/>
                  </a:lnTo>
                  <a:lnTo>
                    <a:pt x="0" y="943645"/>
                  </a:lnTo>
                  <a:lnTo>
                    <a:pt x="0" y="7550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142214" y="4251452"/>
            <a:ext cx="5367020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2279015" marR="5080" indent="-930910">
              <a:lnSpc>
                <a:spcPts val="2810"/>
              </a:lnSpc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balance </a:t>
            </a:r>
            <a:r>
              <a:rPr sz="2400" spc="10" dirty="0">
                <a:latin typeface="Arial"/>
                <a:cs typeface="Arial"/>
              </a:rPr>
              <a:t>access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loads  </a:t>
            </a:r>
            <a:r>
              <a:rPr sz="2400" dirty="0">
                <a:latin typeface="Arial"/>
                <a:cs typeface="Arial"/>
              </a:rPr>
              <a:t>across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servers?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329" y="153777"/>
            <a:ext cx="11503661" cy="1196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65"/>
              </a:lnSpc>
              <a:spcBef>
                <a:spcPts val="100"/>
              </a:spcBef>
            </a:pPr>
            <a:r>
              <a:rPr sz="3600" spc="-5" dirty="0"/>
              <a:t>Challenge 1:</a:t>
            </a:r>
            <a:endParaRPr sz="3600" dirty="0"/>
          </a:p>
          <a:p>
            <a:pPr marL="12700">
              <a:lnSpc>
                <a:spcPts val="4765"/>
              </a:lnSpc>
            </a:pPr>
            <a:r>
              <a:rPr sz="3600" spc="-5" dirty="0"/>
              <a:t>How </a:t>
            </a:r>
            <a:r>
              <a:rPr sz="3600" dirty="0"/>
              <a:t>to </a:t>
            </a:r>
            <a:r>
              <a:rPr sz="3600" spc="-5" dirty="0"/>
              <a:t>access external </a:t>
            </a:r>
            <a:r>
              <a:rPr sz="3600" dirty="0"/>
              <a:t>DRAM </a:t>
            </a:r>
            <a:r>
              <a:rPr sz="3600" u="heavy" dirty="0">
                <a:uFill>
                  <a:solidFill>
                    <a:srgbClr val="000000"/>
                  </a:solidFill>
                </a:uFill>
              </a:rPr>
              <a:t>in the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</a:rPr>
              <a:t>data</a:t>
            </a:r>
            <a:r>
              <a:rPr sz="36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</a:rPr>
              <a:t>plane</a:t>
            </a:r>
            <a:r>
              <a:rPr sz="3600" spc="-5" dirty="0"/>
              <a:t>?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33927" y="1749551"/>
            <a:ext cx="3865245" cy="2801620"/>
            <a:chOff x="3233927" y="1749551"/>
            <a:chExt cx="3865245" cy="2801620"/>
          </a:xfrm>
        </p:grpSpPr>
        <p:sp>
          <p:nvSpPr>
            <p:cNvPr id="4" name="object 4"/>
            <p:cNvSpPr/>
            <p:nvPr/>
          </p:nvSpPr>
          <p:spPr>
            <a:xfrm>
              <a:off x="3233927" y="1749551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4522" y="178067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4522" y="1780679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5182" y="2881375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2"/>
                  </a:lnTo>
                  <a:lnTo>
                    <a:pt x="55116" y="25970"/>
                  </a:lnTo>
                  <a:lnTo>
                    <a:pt x="25974" y="55110"/>
                  </a:lnTo>
                  <a:lnTo>
                    <a:pt x="6863" y="92065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65"/>
                  </a:lnTo>
                  <a:lnTo>
                    <a:pt x="3613629" y="55110"/>
                  </a:lnTo>
                  <a:lnTo>
                    <a:pt x="3584487" y="25970"/>
                  </a:lnTo>
                  <a:lnTo>
                    <a:pt x="3547533" y="6862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5182" y="2881375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5182" y="2171547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5182" y="2171547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93922" y="2915412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3262" y="1772412"/>
            <a:ext cx="244284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775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90696" y="2971800"/>
            <a:ext cx="5681345" cy="1243965"/>
            <a:chOff x="3590696" y="2971800"/>
            <a:chExt cx="5681345" cy="1243965"/>
          </a:xfrm>
        </p:grpSpPr>
        <p:sp>
          <p:nvSpPr>
            <p:cNvPr id="14" name="object 14"/>
            <p:cNvSpPr/>
            <p:nvPr/>
          </p:nvSpPr>
          <p:spPr>
            <a:xfrm>
              <a:off x="3597046" y="3365944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197" y="47675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7046" y="3365944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7592" y="384559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latin typeface="Georgia Pro" panose="02040502050405020303" pitchFamily="18" charset="0"/>
                </a:rPr>
                <a:t>On-chip SRAM</a:t>
              </a:r>
              <a:endParaRPr dirty="0">
                <a:latin typeface="Georgia Pro" panose="02040502050405020303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597592" y="384559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2088" y="2971800"/>
              <a:ext cx="1709927" cy="1243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92605" y="3003473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92605" y="3003473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5021" y="3431158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26" y="0"/>
                  </a:moveTo>
                  <a:lnTo>
                    <a:pt x="1162151" y="26438"/>
                  </a:lnTo>
                  <a:lnTo>
                    <a:pt x="1094892" y="41792"/>
                  </a:lnTo>
                  <a:lnTo>
                    <a:pt x="1050870" y="48582"/>
                  </a:lnTo>
                  <a:lnTo>
                    <a:pt x="1000671" y="54689"/>
                  </a:lnTo>
                  <a:lnTo>
                    <a:pt x="944859" y="60045"/>
                  </a:lnTo>
                  <a:lnTo>
                    <a:pt x="883996" y="64580"/>
                  </a:lnTo>
                  <a:lnTo>
                    <a:pt x="818648" y="68227"/>
                  </a:lnTo>
                  <a:lnTo>
                    <a:pt x="749376" y="70917"/>
                  </a:lnTo>
                  <a:lnTo>
                    <a:pt x="676746" y="72582"/>
                  </a:lnTo>
                  <a:lnTo>
                    <a:pt x="601319" y="73151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6" y="509829"/>
                  </a:lnTo>
                  <a:lnTo>
                    <a:pt x="818648" y="507139"/>
                  </a:lnTo>
                  <a:lnTo>
                    <a:pt x="883996" y="503492"/>
                  </a:lnTo>
                  <a:lnTo>
                    <a:pt x="944859" y="498957"/>
                  </a:lnTo>
                  <a:lnTo>
                    <a:pt x="1000671" y="493601"/>
                  </a:lnTo>
                  <a:lnTo>
                    <a:pt x="1050870" y="487494"/>
                  </a:lnTo>
                  <a:lnTo>
                    <a:pt x="1094892" y="480704"/>
                  </a:lnTo>
                  <a:lnTo>
                    <a:pt x="1162151" y="465350"/>
                  </a:lnTo>
                  <a:lnTo>
                    <a:pt x="1197941" y="448087"/>
                  </a:lnTo>
                  <a:lnTo>
                    <a:pt x="1202626" y="438911"/>
                  </a:lnTo>
                  <a:lnTo>
                    <a:pt x="1202626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15021" y="3358006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3"/>
                  </a:lnTo>
                  <a:lnTo>
                    <a:pt x="676746" y="145734"/>
                  </a:lnTo>
                  <a:lnTo>
                    <a:pt x="749376" y="144069"/>
                  </a:lnTo>
                  <a:lnTo>
                    <a:pt x="818648" y="141379"/>
                  </a:lnTo>
                  <a:lnTo>
                    <a:pt x="883996" y="137732"/>
                  </a:lnTo>
                  <a:lnTo>
                    <a:pt x="944859" y="133197"/>
                  </a:lnTo>
                  <a:lnTo>
                    <a:pt x="1000671" y="127841"/>
                  </a:lnTo>
                  <a:lnTo>
                    <a:pt x="1050870" y="121734"/>
                  </a:lnTo>
                  <a:lnTo>
                    <a:pt x="1094892" y="114944"/>
                  </a:lnTo>
                  <a:lnTo>
                    <a:pt x="1162151" y="99590"/>
                  </a:lnTo>
                  <a:lnTo>
                    <a:pt x="1197941" y="82327"/>
                  </a:lnTo>
                  <a:lnTo>
                    <a:pt x="1202626" y="73151"/>
                  </a:lnTo>
                  <a:lnTo>
                    <a:pt x="1197941" y="63976"/>
                  </a:lnTo>
                  <a:lnTo>
                    <a:pt x="1162151" y="46713"/>
                  </a:lnTo>
                  <a:lnTo>
                    <a:pt x="1094892" y="31359"/>
                  </a:lnTo>
                  <a:lnTo>
                    <a:pt x="1050870" y="24569"/>
                  </a:lnTo>
                  <a:lnTo>
                    <a:pt x="1000671" y="18462"/>
                  </a:lnTo>
                  <a:lnTo>
                    <a:pt x="944859" y="13106"/>
                  </a:lnTo>
                  <a:lnTo>
                    <a:pt x="883996" y="8571"/>
                  </a:lnTo>
                  <a:lnTo>
                    <a:pt x="818648" y="4924"/>
                  </a:lnTo>
                  <a:lnTo>
                    <a:pt x="749376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15021" y="3358006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71346" y="299466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35829" y="3221275"/>
            <a:ext cx="2962275" cy="885825"/>
            <a:chOff x="4935829" y="3221275"/>
            <a:chExt cx="2962275" cy="885825"/>
          </a:xfrm>
        </p:grpSpPr>
        <p:sp>
          <p:nvSpPr>
            <p:cNvPr id="26" name="object 26"/>
            <p:cNvSpPr/>
            <p:nvPr/>
          </p:nvSpPr>
          <p:spPr>
            <a:xfrm>
              <a:off x="6688556" y="3227628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964590" y="0"/>
                  </a:moveTo>
                  <a:lnTo>
                    <a:pt x="964590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807"/>
                  </a:lnTo>
                  <a:lnTo>
                    <a:pt x="964590" y="695807"/>
                  </a:lnTo>
                  <a:lnTo>
                    <a:pt x="964590" y="872566"/>
                  </a:lnTo>
                  <a:lnTo>
                    <a:pt x="1202626" y="436283"/>
                  </a:lnTo>
                  <a:lnTo>
                    <a:pt x="96459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8556" y="3227625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42179" y="3479482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1046048" y="0"/>
                  </a:moveTo>
                  <a:lnTo>
                    <a:pt x="0" y="0"/>
                  </a:lnTo>
                  <a:lnTo>
                    <a:pt x="0" y="280644"/>
                  </a:lnTo>
                  <a:lnTo>
                    <a:pt x="1046048" y="280644"/>
                  </a:lnTo>
                  <a:lnTo>
                    <a:pt x="10460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42179" y="3479482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0" y="0"/>
                  </a:moveTo>
                  <a:lnTo>
                    <a:pt x="1046050" y="0"/>
                  </a:lnTo>
                  <a:lnTo>
                    <a:pt x="1046050" y="280637"/>
                  </a:lnTo>
                  <a:lnTo>
                    <a:pt x="0" y="280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72303" y="3471164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73629" y="3570890"/>
            <a:ext cx="393065" cy="114300"/>
          </a:xfrm>
          <a:custGeom>
            <a:avLst/>
            <a:gdLst/>
            <a:ahLst/>
            <a:cxnLst/>
            <a:rect l="l" t="t" r="r" b="b"/>
            <a:pathLst>
              <a:path w="393064" h="114300">
                <a:moveTo>
                  <a:pt x="278764" y="0"/>
                </a:moveTo>
                <a:lnTo>
                  <a:pt x="278764" y="114300"/>
                </a:lnTo>
                <a:lnTo>
                  <a:pt x="354964" y="76200"/>
                </a:lnTo>
                <a:lnTo>
                  <a:pt x="297814" y="76200"/>
                </a:lnTo>
                <a:lnTo>
                  <a:pt x="297814" y="38100"/>
                </a:lnTo>
                <a:lnTo>
                  <a:pt x="354964" y="38100"/>
                </a:lnTo>
                <a:lnTo>
                  <a:pt x="278764" y="0"/>
                </a:lnTo>
                <a:close/>
              </a:path>
              <a:path w="393064" h="114300">
                <a:moveTo>
                  <a:pt x="2787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764" y="76200"/>
                </a:lnTo>
                <a:lnTo>
                  <a:pt x="278764" y="38100"/>
                </a:lnTo>
                <a:close/>
              </a:path>
              <a:path w="393064" h="114300">
                <a:moveTo>
                  <a:pt x="354964" y="38100"/>
                </a:moveTo>
                <a:lnTo>
                  <a:pt x="297814" y="38100"/>
                </a:lnTo>
                <a:lnTo>
                  <a:pt x="297814" y="76200"/>
                </a:lnTo>
                <a:lnTo>
                  <a:pt x="354964" y="76200"/>
                </a:lnTo>
                <a:lnTo>
                  <a:pt x="393064" y="57150"/>
                </a:lnTo>
                <a:lnTo>
                  <a:pt x="3549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3017" y="6063321"/>
            <a:ext cx="9726168" cy="746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7843" y="4397146"/>
            <a:ext cx="10744200" cy="873365"/>
          </a:xfrm>
          <a:custGeom>
            <a:avLst/>
            <a:gdLst/>
            <a:ahLst/>
            <a:cxnLst/>
            <a:rect l="l" t="t" r="r" b="b"/>
            <a:pathLst>
              <a:path w="9750425" h="809625">
                <a:moveTo>
                  <a:pt x="0" y="240957"/>
                </a:moveTo>
                <a:lnTo>
                  <a:pt x="8932" y="196713"/>
                </a:lnTo>
                <a:lnTo>
                  <a:pt x="33291" y="160583"/>
                </a:lnTo>
                <a:lnTo>
                  <a:pt x="69420" y="136224"/>
                </a:lnTo>
                <a:lnTo>
                  <a:pt x="113664" y="127292"/>
                </a:lnTo>
                <a:lnTo>
                  <a:pt x="5687473" y="127292"/>
                </a:lnTo>
                <a:lnTo>
                  <a:pt x="5590713" y="0"/>
                </a:lnTo>
                <a:lnTo>
                  <a:pt x="8124954" y="127292"/>
                </a:lnTo>
                <a:lnTo>
                  <a:pt x="9636285" y="127292"/>
                </a:lnTo>
                <a:lnTo>
                  <a:pt x="9680525" y="136224"/>
                </a:lnTo>
                <a:lnTo>
                  <a:pt x="9716654" y="160583"/>
                </a:lnTo>
                <a:lnTo>
                  <a:pt x="9741013" y="196713"/>
                </a:lnTo>
                <a:lnTo>
                  <a:pt x="9749945" y="240957"/>
                </a:lnTo>
                <a:lnTo>
                  <a:pt x="9749945" y="411434"/>
                </a:lnTo>
                <a:lnTo>
                  <a:pt x="9749945" y="695576"/>
                </a:lnTo>
                <a:lnTo>
                  <a:pt x="9741013" y="739819"/>
                </a:lnTo>
                <a:lnTo>
                  <a:pt x="9716654" y="775949"/>
                </a:lnTo>
                <a:lnTo>
                  <a:pt x="9680525" y="800309"/>
                </a:lnTo>
                <a:lnTo>
                  <a:pt x="9636285" y="809241"/>
                </a:lnTo>
                <a:lnTo>
                  <a:pt x="8124954" y="809241"/>
                </a:lnTo>
                <a:lnTo>
                  <a:pt x="5687473" y="809241"/>
                </a:lnTo>
                <a:lnTo>
                  <a:pt x="113664" y="809241"/>
                </a:lnTo>
                <a:lnTo>
                  <a:pt x="69420" y="800309"/>
                </a:lnTo>
                <a:lnTo>
                  <a:pt x="33291" y="775949"/>
                </a:lnTo>
                <a:lnTo>
                  <a:pt x="8932" y="739819"/>
                </a:lnTo>
                <a:lnTo>
                  <a:pt x="0" y="695576"/>
                </a:lnTo>
                <a:lnTo>
                  <a:pt x="0" y="411434"/>
                </a:lnTo>
                <a:lnTo>
                  <a:pt x="0" y="24094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 anchor="ctr"/>
          <a:lstStyle/>
          <a:p>
            <a:r>
              <a:rPr lang="en-US" sz="2400" b="1" dirty="0">
                <a:latin typeface="Georgia Pro" panose="02040502050405020303" pitchFamily="18" charset="0"/>
              </a:rPr>
              <a:t>Switch ASICs do not have direct external DRAM access capability!</a:t>
            </a:r>
            <a:endParaRPr sz="2400" b="1" dirty="0">
              <a:latin typeface="Georgia Pro" panose="02040502050405020303" pitchFamily="18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2502" y="5706087"/>
            <a:ext cx="11135317" cy="60272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63500">
              <a:lnSpc>
                <a:spcPts val="1440"/>
              </a:lnSpc>
              <a:spcBef>
                <a:spcPts val="100"/>
              </a:spcBef>
              <a:tabLst>
                <a:tab pos="5067935" algn="l"/>
              </a:tabLst>
            </a:pPr>
            <a:r>
              <a:rPr sz="2800" spc="-30" dirty="0">
                <a:latin typeface="Georgia Pro" panose="02040502050405020303" pitchFamily="18" charset="0"/>
                <a:cs typeface="Arial"/>
              </a:rPr>
              <a:t>Is </a:t>
            </a:r>
            <a:r>
              <a:rPr sz="2800" spc="50" dirty="0">
                <a:latin typeface="Georgia Pro" panose="02040502050405020303" pitchFamily="18" charset="0"/>
                <a:cs typeface="Arial"/>
              </a:rPr>
              <a:t>it </a:t>
            </a:r>
            <a:r>
              <a:rPr sz="2800" spc="25" dirty="0">
                <a:latin typeface="Georgia Pro" panose="02040502050405020303" pitchFamily="18" charset="0"/>
                <a:cs typeface="Arial"/>
              </a:rPr>
              <a:t>possible </a:t>
            </a:r>
            <a:r>
              <a:rPr sz="2800" spc="75" dirty="0">
                <a:latin typeface="Georgia Pro" panose="02040502050405020303" pitchFamily="18" charset="0"/>
                <a:cs typeface="Arial"/>
              </a:rPr>
              <a:t>to </a:t>
            </a:r>
            <a:r>
              <a:rPr sz="2800" spc="-15" dirty="0">
                <a:latin typeface="Georgia Pro" panose="02040502050405020303" pitchFamily="18" charset="0"/>
                <a:cs typeface="Arial"/>
              </a:rPr>
              <a:t>enable </a:t>
            </a:r>
            <a:r>
              <a:rPr sz="2800" spc="-35" dirty="0">
                <a:latin typeface="Georgia Pro" panose="02040502050405020303" pitchFamily="18" charset="0"/>
                <a:cs typeface="Arial"/>
              </a:rPr>
              <a:t>ASICs </a:t>
            </a:r>
            <a:r>
              <a:rPr sz="2800" spc="75" dirty="0">
                <a:latin typeface="Georgia Pro" panose="02040502050405020303" pitchFamily="18" charset="0"/>
                <a:cs typeface="Arial"/>
              </a:rPr>
              <a:t>to </a:t>
            </a:r>
            <a:r>
              <a:rPr sz="2800" spc="10" dirty="0">
                <a:latin typeface="Georgia Pro" panose="02040502050405020303" pitchFamily="18" charset="0"/>
                <a:cs typeface="Arial"/>
              </a:rPr>
              <a:t>access </a:t>
            </a:r>
            <a:r>
              <a:rPr sz="2800" dirty="0">
                <a:latin typeface="Georgia Pro" panose="02040502050405020303" pitchFamily="18" charset="0"/>
                <a:cs typeface="Arial"/>
              </a:rPr>
              <a:t>external</a:t>
            </a:r>
            <a:r>
              <a:rPr sz="2800" spc="-180" dirty="0">
                <a:latin typeface="Georgia Pro" panose="02040502050405020303" pitchFamily="18" charset="0"/>
                <a:cs typeface="Arial"/>
              </a:rPr>
              <a:t> </a:t>
            </a:r>
            <a:r>
              <a:rPr sz="2800" spc="-30" dirty="0">
                <a:latin typeface="Georgia Pro" panose="02040502050405020303" pitchFamily="18" charset="0"/>
                <a:cs typeface="Arial"/>
              </a:rPr>
              <a:t>DRAM</a:t>
            </a:r>
            <a:endParaRPr sz="2800" dirty="0">
              <a:latin typeface="Georgia Pro" panose="02040502050405020303" pitchFamily="18" charset="0"/>
              <a:cs typeface="Arial"/>
            </a:endParaRPr>
          </a:p>
          <a:p>
            <a:pPr marL="260350">
              <a:lnSpc>
                <a:spcPts val="3180"/>
              </a:lnSpc>
            </a:pPr>
            <a:r>
              <a:rPr sz="2800" b="1" spc="5" dirty="0">
                <a:latin typeface="Georgia Pro" panose="02040502050405020303" pitchFamily="18" charset="0"/>
                <a:cs typeface="Arial"/>
              </a:rPr>
              <a:t>without </a:t>
            </a:r>
            <a:r>
              <a:rPr sz="2800" b="1" spc="10" dirty="0">
                <a:latin typeface="Georgia Pro" panose="02040502050405020303" pitchFamily="18" charset="0"/>
                <a:cs typeface="Arial"/>
              </a:rPr>
              <a:t>hardware </a:t>
            </a:r>
            <a:r>
              <a:rPr sz="2800" b="1" spc="-10" dirty="0">
                <a:latin typeface="Georgia Pro" panose="02040502050405020303" pitchFamily="18" charset="0"/>
                <a:cs typeface="Arial"/>
              </a:rPr>
              <a:t>modifications </a:t>
            </a:r>
            <a:r>
              <a:rPr sz="2800" b="1" dirty="0">
                <a:latin typeface="Georgia Pro" panose="02040502050405020303" pitchFamily="18" charset="0"/>
                <a:cs typeface="Arial"/>
              </a:rPr>
              <a:t>and </a:t>
            </a:r>
            <a:r>
              <a:rPr sz="2800" b="1" spc="30" dirty="0">
                <a:latin typeface="Georgia Pro" panose="02040502050405020303" pitchFamily="18" charset="0"/>
                <a:cs typeface="Arial"/>
              </a:rPr>
              <a:t>CPU</a:t>
            </a:r>
            <a:r>
              <a:rPr sz="2800" b="1" spc="-10" dirty="0">
                <a:latin typeface="Georgia Pro" panose="02040502050405020303" pitchFamily="18" charset="0"/>
                <a:cs typeface="Arial"/>
              </a:rPr>
              <a:t> </a:t>
            </a:r>
            <a:r>
              <a:rPr sz="2800" b="1" spc="-20" dirty="0">
                <a:latin typeface="Georgia Pro" panose="02040502050405020303" pitchFamily="18" charset="0"/>
                <a:cs typeface="Arial"/>
              </a:rPr>
              <a:t>involvement</a:t>
            </a:r>
            <a:r>
              <a:rPr sz="2800" spc="-20" dirty="0">
                <a:latin typeface="Georgia Pro" panose="02040502050405020303" pitchFamily="18" charset="0"/>
                <a:cs typeface="Arial"/>
              </a:rPr>
              <a:t>?</a:t>
            </a:r>
            <a:endParaRPr sz="2800" dirty="0">
              <a:latin typeface="Georgia Pro" panose="02040502050405020303" pitchFamily="18" charset="0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FCEB1-B397-259B-D637-61052D0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10358120" cy="677108"/>
          </a:xfrm>
        </p:spPr>
        <p:txBody>
          <a:bodyPr/>
          <a:lstStyle/>
          <a:p>
            <a:r>
              <a:rPr lang="en-US" dirty="0"/>
              <a:t>Direct Memory Access(DMA)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54A9C-121A-5A7A-4FAD-67FB53A4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143000"/>
            <a:ext cx="12725400" cy="800219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DMA allows certain hardware subsystems to access main system memory independently 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of the 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0B550-323E-F235-2A70-57FB20CEF30A}"/>
              </a:ext>
            </a:extLst>
          </p:cNvPr>
          <p:cNvSpPr txBox="1"/>
          <p:nvPr/>
        </p:nvSpPr>
        <p:spPr>
          <a:xfrm>
            <a:off x="2628900" y="226489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PIO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Programmed Input/Output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Data transfer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6A6AE-FD88-8AB1-544C-C90FABFB2EE4}"/>
              </a:ext>
            </a:extLst>
          </p:cNvPr>
          <p:cNvSpPr/>
          <p:nvPr/>
        </p:nvSpPr>
        <p:spPr>
          <a:xfrm>
            <a:off x="533400" y="3273561"/>
            <a:ext cx="2209800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F96538-0DFA-377F-F446-52BC6DC6FC26}"/>
              </a:ext>
            </a:extLst>
          </p:cNvPr>
          <p:cNvCxnSpPr>
            <a:stCxn id="8" idx="3"/>
          </p:cNvCxnSpPr>
          <p:nvPr/>
        </p:nvCxnSpPr>
        <p:spPr>
          <a:xfrm>
            <a:off x="2743200" y="4111761"/>
            <a:ext cx="7620000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7F0B46-78BE-CB35-3026-2509327053DA}"/>
              </a:ext>
            </a:extLst>
          </p:cNvPr>
          <p:cNvSpPr txBox="1"/>
          <p:nvPr/>
        </p:nvSpPr>
        <p:spPr>
          <a:xfrm>
            <a:off x="9067800" y="3654561"/>
            <a:ext cx="167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E84A3E-DB1E-90F0-7A73-34B02EA887CE}"/>
              </a:ext>
            </a:extLst>
          </p:cNvPr>
          <p:cNvSpPr/>
          <p:nvPr/>
        </p:nvSpPr>
        <p:spPr>
          <a:xfrm>
            <a:off x="3429000" y="5181600"/>
            <a:ext cx="1468315" cy="1066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5920E-B939-0D5A-74E5-9AB2E146209B}"/>
              </a:ext>
            </a:extLst>
          </p:cNvPr>
          <p:cNvSpPr/>
          <p:nvPr/>
        </p:nvSpPr>
        <p:spPr>
          <a:xfrm>
            <a:off x="5808787" y="5181601"/>
            <a:ext cx="1887413" cy="106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Peripheral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62C9E-7C1E-51D9-3954-ACF473EA1634}"/>
              </a:ext>
            </a:extLst>
          </p:cNvPr>
          <p:cNvSpPr/>
          <p:nvPr/>
        </p:nvSpPr>
        <p:spPr>
          <a:xfrm>
            <a:off x="8607672" y="5216770"/>
            <a:ext cx="1887413" cy="10667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Peripheral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222B03-B667-C89F-6F60-90F5A7B92CBD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4163157" y="4111761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D1F2D8-79F1-ADE4-9922-E557A44DD855}"/>
              </a:ext>
            </a:extLst>
          </p:cNvPr>
          <p:cNvCxnSpPr/>
          <p:nvPr/>
        </p:nvCxnSpPr>
        <p:spPr>
          <a:xfrm flipH="1" flipV="1">
            <a:off x="6729778" y="4146930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9081C9-73C9-1854-5A29-207C64E9214D}"/>
              </a:ext>
            </a:extLst>
          </p:cNvPr>
          <p:cNvCxnSpPr/>
          <p:nvPr/>
        </p:nvCxnSpPr>
        <p:spPr>
          <a:xfrm flipH="1" flipV="1">
            <a:off x="9574091" y="4146930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1DB685-8B0E-90D7-E6EF-2BAFEC50BFCB}"/>
              </a:ext>
            </a:extLst>
          </p:cNvPr>
          <p:cNvSpPr txBox="1"/>
          <p:nvPr/>
        </p:nvSpPr>
        <p:spPr>
          <a:xfrm>
            <a:off x="6770078" y="3048226"/>
            <a:ext cx="400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-&gt; peripheral 1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C751E84-B0E7-6FF1-82BB-DF4D465EE3B7}"/>
              </a:ext>
            </a:extLst>
          </p:cNvPr>
          <p:cNvCxnSpPr>
            <a:stCxn id="12" idx="0"/>
          </p:cNvCxnSpPr>
          <p:nvPr/>
        </p:nvCxnSpPr>
        <p:spPr>
          <a:xfrm rot="16200000" flipV="1">
            <a:off x="2995979" y="4014421"/>
            <a:ext cx="914400" cy="141995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858D95D-B069-4392-C341-0C26A6FDC10E}"/>
              </a:ext>
            </a:extLst>
          </p:cNvPr>
          <p:cNvCxnSpPr>
            <a:endCxn id="13" idx="0"/>
          </p:cNvCxnSpPr>
          <p:nvPr/>
        </p:nvCxnSpPr>
        <p:spPr>
          <a:xfrm>
            <a:off x="2743200" y="3654561"/>
            <a:ext cx="3886200" cy="1527039"/>
          </a:xfrm>
          <a:prstGeom prst="curvedConnector3">
            <a:avLst>
              <a:gd name="adj1" fmla="val 11568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8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FCEB1-B397-259B-D637-61052D0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10358120" cy="677108"/>
          </a:xfrm>
        </p:spPr>
        <p:txBody>
          <a:bodyPr/>
          <a:lstStyle/>
          <a:p>
            <a:r>
              <a:rPr lang="en-US" dirty="0"/>
              <a:t>Direct Memory Access(DMA)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54A9C-121A-5A7A-4FAD-67FB53A4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143000"/>
            <a:ext cx="12725400" cy="800219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DMA allows certain hardware subsystems to access main system memory independently 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of the 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0B550-323E-F235-2A70-57FB20CEF30A}"/>
              </a:ext>
            </a:extLst>
          </p:cNvPr>
          <p:cNvSpPr txBox="1"/>
          <p:nvPr/>
        </p:nvSpPr>
        <p:spPr>
          <a:xfrm>
            <a:off x="2628900" y="2264891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DMA Data transfer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6A6AE-FD88-8AB1-544C-C90FABFB2EE4}"/>
              </a:ext>
            </a:extLst>
          </p:cNvPr>
          <p:cNvSpPr/>
          <p:nvPr/>
        </p:nvSpPr>
        <p:spPr>
          <a:xfrm>
            <a:off x="533400" y="3273561"/>
            <a:ext cx="2209800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F96538-0DFA-377F-F446-52BC6DC6FC2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43200" y="4111761"/>
            <a:ext cx="9144000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7F0B46-78BE-CB35-3026-2509327053DA}"/>
              </a:ext>
            </a:extLst>
          </p:cNvPr>
          <p:cNvSpPr txBox="1"/>
          <p:nvPr/>
        </p:nvSpPr>
        <p:spPr>
          <a:xfrm>
            <a:off x="9067800" y="3654561"/>
            <a:ext cx="167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E84A3E-DB1E-90F0-7A73-34B02EA887CE}"/>
              </a:ext>
            </a:extLst>
          </p:cNvPr>
          <p:cNvSpPr/>
          <p:nvPr/>
        </p:nvSpPr>
        <p:spPr>
          <a:xfrm>
            <a:off x="3429000" y="5181600"/>
            <a:ext cx="1468315" cy="1066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5920E-B939-0D5A-74E5-9AB2E146209B}"/>
              </a:ext>
            </a:extLst>
          </p:cNvPr>
          <p:cNvSpPr/>
          <p:nvPr/>
        </p:nvSpPr>
        <p:spPr>
          <a:xfrm>
            <a:off x="7663964" y="5243127"/>
            <a:ext cx="1887413" cy="106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Peripheral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62C9E-7C1E-51D9-3954-ACF473EA1634}"/>
              </a:ext>
            </a:extLst>
          </p:cNvPr>
          <p:cNvSpPr/>
          <p:nvPr/>
        </p:nvSpPr>
        <p:spPr>
          <a:xfrm>
            <a:off x="9983060" y="5220486"/>
            <a:ext cx="1887413" cy="10667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Peripheral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222B03-B667-C89F-6F60-90F5A7B92CBD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4163157" y="4111761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D1F2D8-79F1-ADE4-9922-E557A44DD855}"/>
              </a:ext>
            </a:extLst>
          </p:cNvPr>
          <p:cNvCxnSpPr/>
          <p:nvPr/>
        </p:nvCxnSpPr>
        <p:spPr>
          <a:xfrm flipH="1" flipV="1">
            <a:off x="8607671" y="4114800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9081C9-73C9-1854-5A29-207C64E9214D}"/>
              </a:ext>
            </a:extLst>
          </p:cNvPr>
          <p:cNvCxnSpPr/>
          <p:nvPr/>
        </p:nvCxnSpPr>
        <p:spPr>
          <a:xfrm flipH="1" flipV="1">
            <a:off x="10792879" y="4130346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C46FBB-060E-3EEE-9EF5-D492021C880D}"/>
              </a:ext>
            </a:extLst>
          </p:cNvPr>
          <p:cNvCxnSpPr/>
          <p:nvPr/>
        </p:nvCxnSpPr>
        <p:spPr>
          <a:xfrm flipH="1" flipV="1">
            <a:off x="6280639" y="4143414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50AC2B2-4BBC-66C6-9745-C9CB584B0D76}"/>
              </a:ext>
            </a:extLst>
          </p:cNvPr>
          <p:cNvSpPr/>
          <p:nvPr/>
        </p:nvSpPr>
        <p:spPr>
          <a:xfrm>
            <a:off x="5312271" y="5200185"/>
            <a:ext cx="1887413" cy="1066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DMA controller</a:t>
            </a:r>
          </a:p>
        </p:txBody>
      </p:sp>
    </p:spTree>
    <p:extLst>
      <p:ext uri="{BB962C8B-B14F-4D97-AF65-F5344CB8AC3E}">
        <p14:creationId xmlns:p14="http://schemas.microsoft.com/office/powerpoint/2010/main" val="21734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997966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 functions in the</a:t>
            </a:r>
            <a:r>
              <a:rPr spc="-40" dirty="0"/>
              <a:t> </a:t>
            </a:r>
            <a:r>
              <a:rPr spc="-5" dirty="0"/>
              <a:t>network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83452"/>
            <a:ext cx="9669145" cy="17824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800" spc="35" dirty="0">
                <a:latin typeface="Arial"/>
                <a:cs typeface="Arial"/>
              </a:rPr>
              <a:t>Network functions </a:t>
            </a:r>
            <a:r>
              <a:rPr sz="2800" spc="-105" dirty="0">
                <a:latin typeface="Arial"/>
                <a:cs typeface="Arial"/>
              </a:rPr>
              <a:t>(NFs) </a:t>
            </a:r>
            <a:r>
              <a:rPr sz="2800" spc="-55" dirty="0">
                <a:latin typeface="Arial"/>
                <a:cs typeface="Arial"/>
              </a:rPr>
              <a:t>are </a:t>
            </a:r>
            <a:r>
              <a:rPr sz="2800" spc="-30" dirty="0">
                <a:latin typeface="Arial"/>
                <a:cs typeface="Arial"/>
              </a:rPr>
              <a:t>an </a:t>
            </a:r>
            <a:r>
              <a:rPr sz="2800" spc="-10" dirty="0">
                <a:latin typeface="Arial"/>
                <a:cs typeface="Arial"/>
              </a:rPr>
              <a:t>essential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component</a:t>
            </a:r>
            <a:endParaRPr sz="28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25" dirty="0">
                <a:latin typeface="Arial"/>
                <a:cs typeface="Arial"/>
              </a:rPr>
              <a:t>E.g., </a:t>
            </a:r>
            <a:r>
              <a:rPr sz="2400" spc="15" dirty="0">
                <a:latin typeface="Arial"/>
                <a:cs typeface="Arial"/>
              </a:rPr>
              <a:t>Load </a:t>
            </a:r>
            <a:r>
              <a:rPr sz="2400" spc="-25" dirty="0">
                <a:latin typeface="Arial"/>
                <a:cs typeface="Arial"/>
              </a:rPr>
              <a:t>balancer, </a:t>
            </a:r>
            <a:r>
              <a:rPr sz="2400" spc="-20" dirty="0">
                <a:latin typeface="Arial"/>
                <a:cs typeface="Arial"/>
              </a:rPr>
              <a:t>Firewall, </a:t>
            </a:r>
            <a:r>
              <a:rPr sz="2400" spc="25" dirty="0">
                <a:latin typeface="Arial"/>
                <a:cs typeface="Arial"/>
              </a:rPr>
              <a:t>Network </a:t>
            </a:r>
            <a:r>
              <a:rPr sz="2400" dirty="0">
                <a:latin typeface="Arial"/>
                <a:cs typeface="Arial"/>
              </a:rPr>
              <a:t>address </a:t>
            </a:r>
            <a:r>
              <a:rPr sz="2400" spc="5" dirty="0">
                <a:latin typeface="Arial"/>
                <a:cs typeface="Arial"/>
              </a:rPr>
              <a:t>translator </a:t>
            </a:r>
            <a:r>
              <a:rPr sz="2400" spc="-125" dirty="0">
                <a:latin typeface="Arial"/>
                <a:cs typeface="Arial"/>
              </a:rPr>
              <a:t>(NAT),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5" dirty="0">
                <a:latin typeface="Arial"/>
                <a:cs typeface="Arial"/>
              </a:rPr>
              <a:t>NF </a:t>
            </a:r>
            <a:r>
              <a:rPr sz="2800" spc="15" dirty="0">
                <a:latin typeface="Arial"/>
                <a:cs typeface="Arial"/>
              </a:rPr>
              <a:t>performance and scalability </a:t>
            </a:r>
            <a:r>
              <a:rPr sz="2800" spc="-55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key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challenges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FCEB1-B397-259B-D637-61052D0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10358120" cy="677108"/>
          </a:xfrm>
        </p:spPr>
        <p:txBody>
          <a:bodyPr/>
          <a:lstStyle/>
          <a:p>
            <a:r>
              <a:rPr lang="en-US" dirty="0"/>
              <a:t>Direct Memory Access(DMA)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54A9C-121A-5A7A-4FAD-67FB53A4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143000"/>
            <a:ext cx="12725400" cy="800219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DMA allows certain hardware subsystems to access main system memory independently 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of the 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0B550-323E-F235-2A70-57FB20CEF30A}"/>
              </a:ext>
            </a:extLst>
          </p:cNvPr>
          <p:cNvSpPr txBox="1"/>
          <p:nvPr/>
        </p:nvSpPr>
        <p:spPr>
          <a:xfrm>
            <a:off x="2658207" y="1873478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DMA Data transfer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6A6AE-FD88-8AB1-544C-C90FABFB2EE4}"/>
              </a:ext>
            </a:extLst>
          </p:cNvPr>
          <p:cNvSpPr/>
          <p:nvPr/>
        </p:nvSpPr>
        <p:spPr>
          <a:xfrm>
            <a:off x="533400" y="3273561"/>
            <a:ext cx="2209800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F96538-0DFA-377F-F446-52BC6DC6FC2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43200" y="4111761"/>
            <a:ext cx="9144000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7F0B46-78BE-CB35-3026-2509327053DA}"/>
              </a:ext>
            </a:extLst>
          </p:cNvPr>
          <p:cNvSpPr txBox="1"/>
          <p:nvPr/>
        </p:nvSpPr>
        <p:spPr>
          <a:xfrm>
            <a:off x="9067800" y="3654561"/>
            <a:ext cx="167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E84A3E-DB1E-90F0-7A73-34B02EA887CE}"/>
              </a:ext>
            </a:extLst>
          </p:cNvPr>
          <p:cNvSpPr/>
          <p:nvPr/>
        </p:nvSpPr>
        <p:spPr>
          <a:xfrm>
            <a:off x="3429000" y="5181600"/>
            <a:ext cx="1468315" cy="1066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5920E-B939-0D5A-74E5-9AB2E146209B}"/>
              </a:ext>
            </a:extLst>
          </p:cNvPr>
          <p:cNvSpPr/>
          <p:nvPr/>
        </p:nvSpPr>
        <p:spPr>
          <a:xfrm>
            <a:off x="7663964" y="5243127"/>
            <a:ext cx="1887413" cy="106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Peripheral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62C9E-7C1E-51D9-3954-ACF473EA1634}"/>
              </a:ext>
            </a:extLst>
          </p:cNvPr>
          <p:cNvSpPr/>
          <p:nvPr/>
        </p:nvSpPr>
        <p:spPr>
          <a:xfrm>
            <a:off x="9983060" y="5220486"/>
            <a:ext cx="1887413" cy="10667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Peripheral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222B03-B667-C89F-6F60-90F5A7B92CBD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4163157" y="4111761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D1F2D8-79F1-ADE4-9922-E557A44DD855}"/>
              </a:ext>
            </a:extLst>
          </p:cNvPr>
          <p:cNvCxnSpPr/>
          <p:nvPr/>
        </p:nvCxnSpPr>
        <p:spPr>
          <a:xfrm flipH="1" flipV="1">
            <a:off x="8607671" y="4114800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9081C9-73C9-1854-5A29-207C64E9214D}"/>
              </a:ext>
            </a:extLst>
          </p:cNvPr>
          <p:cNvCxnSpPr/>
          <p:nvPr/>
        </p:nvCxnSpPr>
        <p:spPr>
          <a:xfrm flipH="1" flipV="1">
            <a:off x="10792879" y="4130346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C46FBB-060E-3EEE-9EF5-D492021C880D}"/>
              </a:ext>
            </a:extLst>
          </p:cNvPr>
          <p:cNvCxnSpPr/>
          <p:nvPr/>
        </p:nvCxnSpPr>
        <p:spPr>
          <a:xfrm flipH="1" flipV="1">
            <a:off x="6280639" y="4143414"/>
            <a:ext cx="1" cy="106983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50AC2B2-4BBC-66C6-9745-C9CB584B0D76}"/>
              </a:ext>
            </a:extLst>
          </p:cNvPr>
          <p:cNvSpPr/>
          <p:nvPr/>
        </p:nvSpPr>
        <p:spPr>
          <a:xfrm>
            <a:off x="5312271" y="5200185"/>
            <a:ext cx="1887413" cy="1066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DMA 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A1192-D325-32F6-F6DD-9583BD7813B3}"/>
              </a:ext>
            </a:extLst>
          </p:cNvPr>
          <p:cNvSpPr/>
          <p:nvPr/>
        </p:nvSpPr>
        <p:spPr>
          <a:xfrm>
            <a:off x="4787662" y="2650356"/>
            <a:ext cx="1468315" cy="1066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Arbitrator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B1F72-CE0A-4B5D-23DF-AAAB11B26A96}"/>
              </a:ext>
            </a:extLst>
          </p:cNvPr>
          <p:cNvCxnSpPr/>
          <p:nvPr/>
        </p:nvCxnSpPr>
        <p:spPr>
          <a:xfrm>
            <a:off x="2743200" y="3505200"/>
            <a:ext cx="2044462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22D2E-3C56-AB48-F641-837FD315F55A}"/>
              </a:ext>
            </a:extLst>
          </p:cNvPr>
          <p:cNvCxnSpPr>
            <a:cxnSpLocks/>
          </p:cNvCxnSpPr>
          <p:nvPr/>
        </p:nvCxnSpPr>
        <p:spPr>
          <a:xfrm flipH="1">
            <a:off x="2743200" y="3654561"/>
            <a:ext cx="1994998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8429CD-80AA-35C6-D0ED-0ADC0AF80815}"/>
              </a:ext>
            </a:extLst>
          </p:cNvPr>
          <p:cNvSpPr txBox="1"/>
          <p:nvPr/>
        </p:nvSpPr>
        <p:spPr>
          <a:xfrm>
            <a:off x="3293577" y="3587747"/>
            <a:ext cx="94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545CA-177B-E447-D110-3EA3B42BC209}"/>
              </a:ext>
            </a:extLst>
          </p:cNvPr>
          <p:cNvSpPr txBox="1"/>
          <p:nvPr/>
        </p:nvSpPr>
        <p:spPr>
          <a:xfrm>
            <a:off x="3347370" y="3026392"/>
            <a:ext cx="94370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8A45D4-AC9F-7905-E50C-87D03590FE8C}"/>
              </a:ext>
            </a:extLst>
          </p:cNvPr>
          <p:cNvCxnSpPr>
            <a:cxnSpLocks/>
          </p:cNvCxnSpPr>
          <p:nvPr/>
        </p:nvCxnSpPr>
        <p:spPr>
          <a:xfrm>
            <a:off x="5943600" y="3748645"/>
            <a:ext cx="0" cy="14329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7F7FE-D363-E807-8C27-3B9F75B7D4EF}"/>
              </a:ext>
            </a:extLst>
          </p:cNvPr>
          <p:cNvCxnSpPr>
            <a:cxnSpLocks/>
          </p:cNvCxnSpPr>
          <p:nvPr/>
        </p:nvCxnSpPr>
        <p:spPr>
          <a:xfrm flipV="1">
            <a:off x="5791200" y="3781386"/>
            <a:ext cx="0" cy="140021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532D11-876E-FB1C-ED49-9226AEAD725B}"/>
              </a:ext>
            </a:extLst>
          </p:cNvPr>
          <p:cNvSpPr txBox="1"/>
          <p:nvPr/>
        </p:nvSpPr>
        <p:spPr>
          <a:xfrm>
            <a:off x="5097991" y="4303082"/>
            <a:ext cx="94370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89D0B-C3C1-6B1F-4E95-EC229CA4CA7F}"/>
              </a:ext>
            </a:extLst>
          </p:cNvPr>
          <p:cNvSpPr txBox="1"/>
          <p:nvPr/>
        </p:nvSpPr>
        <p:spPr>
          <a:xfrm>
            <a:off x="5957647" y="3678132"/>
            <a:ext cx="94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BD55F-2C77-2B37-F6E4-BE550F3BBB8A}"/>
              </a:ext>
            </a:extLst>
          </p:cNvPr>
          <p:cNvSpPr txBox="1"/>
          <p:nvPr/>
        </p:nvSpPr>
        <p:spPr>
          <a:xfrm>
            <a:off x="6544687" y="1510255"/>
            <a:ext cx="557111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Peripheral 1 request the service of DMA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DMA controller requests for the buses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DMA gets the buses and activates DMAK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DMA starts to transfer data from memory to peripheral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DMA tells the CPU it finishes</a:t>
            </a:r>
          </a:p>
        </p:txBody>
      </p:sp>
    </p:spTree>
    <p:extLst>
      <p:ext uri="{BB962C8B-B14F-4D97-AF65-F5344CB8AC3E}">
        <p14:creationId xmlns:p14="http://schemas.microsoft.com/office/powerpoint/2010/main" val="4171148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FCEB1-B397-259B-D637-61052D0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10358120" cy="677108"/>
          </a:xfrm>
        </p:spPr>
        <p:txBody>
          <a:bodyPr/>
          <a:lstStyle/>
          <a:p>
            <a:r>
              <a:rPr lang="en-US" dirty="0"/>
              <a:t>Remote Direct Memory Access(RDMA)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54A9C-121A-5A7A-4FAD-67FB53A4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211133"/>
            <a:ext cx="11887200" cy="769441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RDMA is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direct memory access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one computer into that of another 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without involving either one's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operating system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C31C8-0736-817E-E3B6-37CE121C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63855"/>
            <a:ext cx="7937563" cy="41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8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209" y="354666"/>
            <a:ext cx="115798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Enabling RDMA in the </a:t>
            </a:r>
            <a:r>
              <a:rPr dirty="0"/>
              <a:t>switch </a:t>
            </a:r>
            <a:r>
              <a:rPr spc="-5" dirty="0"/>
              <a:t>data</a:t>
            </a:r>
            <a:r>
              <a:rPr spc="-180" dirty="0"/>
              <a:t> </a:t>
            </a:r>
            <a:r>
              <a:rPr spc="-5" dirty="0"/>
              <a:t>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7722"/>
            <a:ext cx="10233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Key idea: </a:t>
            </a:r>
            <a:r>
              <a:rPr sz="2800" spc="15" dirty="0">
                <a:latin typeface="Arial"/>
                <a:cs typeface="Arial"/>
              </a:rPr>
              <a:t>Crafting </a:t>
            </a:r>
            <a:r>
              <a:rPr sz="2800" spc="-30" dirty="0">
                <a:latin typeface="Arial"/>
                <a:cs typeface="Arial"/>
              </a:rPr>
              <a:t>RDMA </a:t>
            </a:r>
            <a:r>
              <a:rPr sz="2800" spc="30" dirty="0">
                <a:latin typeface="Arial"/>
                <a:cs typeface="Arial"/>
              </a:rPr>
              <a:t>packets </a:t>
            </a:r>
            <a:r>
              <a:rPr sz="2800" spc="10" dirty="0">
                <a:latin typeface="Arial"/>
                <a:cs typeface="Arial"/>
              </a:rPr>
              <a:t>using </a:t>
            </a:r>
            <a:r>
              <a:rPr sz="2800" spc="-40" dirty="0">
                <a:latin typeface="Arial"/>
                <a:cs typeface="Arial"/>
              </a:rPr>
              <a:t>ASIC’s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programmability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435" y="2102611"/>
            <a:ext cx="482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30" dirty="0">
                <a:latin typeface="Arial"/>
                <a:cs typeface="Arial"/>
              </a:rPr>
              <a:t>packet </a:t>
            </a:r>
            <a:r>
              <a:rPr sz="2400" spc="20" dirty="0">
                <a:latin typeface="Arial"/>
                <a:cs typeface="Arial"/>
              </a:rPr>
              <a:t>comes </a:t>
            </a:r>
            <a:r>
              <a:rPr sz="2400" spc="30" dirty="0">
                <a:latin typeface="Arial"/>
                <a:cs typeface="Arial"/>
              </a:rPr>
              <a:t>into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pipeline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880" y="2237232"/>
            <a:ext cx="3865245" cy="2801620"/>
            <a:chOff x="944880" y="2237232"/>
            <a:chExt cx="3865245" cy="2801620"/>
          </a:xfrm>
        </p:grpSpPr>
        <p:sp>
          <p:nvSpPr>
            <p:cNvPr id="6" name="object 6"/>
            <p:cNvSpPr/>
            <p:nvPr/>
          </p:nvSpPr>
          <p:spPr>
            <a:xfrm>
              <a:off x="944880" y="2237232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7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7" y="2685402"/>
                  </a:lnTo>
                  <a:lnTo>
                    <a:pt x="3749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2" y="0"/>
                  </a:moveTo>
                  <a:lnTo>
                    <a:pt x="134618" y="0"/>
                  </a:lnTo>
                  <a:lnTo>
                    <a:pt x="92069" y="6863"/>
                  </a:lnTo>
                  <a:lnTo>
                    <a:pt x="55115" y="25974"/>
                  </a:lnTo>
                  <a:lnTo>
                    <a:pt x="25973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3" y="1431050"/>
                  </a:lnTo>
                  <a:lnTo>
                    <a:pt x="55115" y="1460192"/>
                  </a:lnTo>
                  <a:lnTo>
                    <a:pt x="92069" y="1479303"/>
                  </a:lnTo>
                  <a:lnTo>
                    <a:pt x="134618" y="1486166"/>
                  </a:lnTo>
                  <a:lnTo>
                    <a:pt x="3504982" y="1486166"/>
                  </a:lnTo>
                  <a:lnTo>
                    <a:pt x="3547532" y="1479303"/>
                  </a:lnTo>
                  <a:lnTo>
                    <a:pt x="3584486" y="1460192"/>
                  </a:lnTo>
                  <a:lnTo>
                    <a:pt x="3613628" y="1431050"/>
                  </a:lnTo>
                  <a:lnTo>
                    <a:pt x="3632739" y="1394095"/>
                  </a:lnTo>
                  <a:lnTo>
                    <a:pt x="3639602" y="1351546"/>
                  </a:lnTo>
                  <a:lnTo>
                    <a:pt x="3639602" y="134620"/>
                  </a:lnTo>
                  <a:lnTo>
                    <a:pt x="3632739" y="92070"/>
                  </a:lnTo>
                  <a:lnTo>
                    <a:pt x="3613628" y="55116"/>
                  </a:lnTo>
                  <a:lnTo>
                    <a:pt x="3584486" y="25974"/>
                  </a:lnTo>
                  <a:lnTo>
                    <a:pt x="3547532" y="6863"/>
                  </a:lnTo>
                  <a:lnTo>
                    <a:pt x="350498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1" y="0"/>
                  </a:moveTo>
                  <a:lnTo>
                    <a:pt x="55439" y="0"/>
                  </a:lnTo>
                  <a:lnTo>
                    <a:pt x="33859" y="4357"/>
                  </a:lnTo>
                  <a:lnTo>
                    <a:pt x="16237" y="16241"/>
                  </a:lnTo>
                  <a:lnTo>
                    <a:pt x="4356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6" y="578202"/>
                  </a:lnTo>
                  <a:lnTo>
                    <a:pt x="16237" y="595823"/>
                  </a:lnTo>
                  <a:lnTo>
                    <a:pt x="33859" y="607706"/>
                  </a:lnTo>
                  <a:lnTo>
                    <a:pt x="55439" y="612063"/>
                  </a:lnTo>
                  <a:lnTo>
                    <a:pt x="3564241" y="612063"/>
                  </a:lnTo>
                  <a:lnTo>
                    <a:pt x="3585822" y="607706"/>
                  </a:lnTo>
                  <a:lnTo>
                    <a:pt x="3603447" y="595823"/>
                  </a:lnTo>
                  <a:lnTo>
                    <a:pt x="3615331" y="578202"/>
                  </a:lnTo>
                  <a:lnTo>
                    <a:pt x="3619689" y="556628"/>
                  </a:lnTo>
                  <a:lnTo>
                    <a:pt x="3619689" y="55448"/>
                  </a:lnTo>
                  <a:lnTo>
                    <a:pt x="3615331" y="33866"/>
                  </a:lnTo>
                  <a:lnTo>
                    <a:pt x="3603447" y="16241"/>
                  </a:lnTo>
                  <a:lnTo>
                    <a:pt x="3585822" y="4357"/>
                  </a:lnTo>
                  <a:lnTo>
                    <a:pt x="35642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04723" y="3403092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4065" y="2257044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1496" y="3847109"/>
            <a:ext cx="3190875" cy="835660"/>
            <a:chOff x="1301496" y="3847109"/>
            <a:chExt cx="3190875" cy="835660"/>
          </a:xfrm>
        </p:grpSpPr>
        <p:sp>
          <p:nvSpPr>
            <p:cNvPr id="16" name="object 16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14469" y="4355083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73040" y="3459479"/>
            <a:ext cx="1710055" cy="1243965"/>
            <a:chOff x="5273040" y="3459479"/>
            <a:chExt cx="1710055" cy="1243965"/>
          </a:xfrm>
        </p:grpSpPr>
        <p:sp>
          <p:nvSpPr>
            <p:cNvPr id="22" name="object 22"/>
            <p:cNvSpPr/>
            <p:nvPr/>
          </p:nvSpPr>
          <p:spPr>
            <a:xfrm>
              <a:off x="5273040" y="3459479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25820" y="3918686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2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5820" y="3845534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4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1"/>
                  </a:lnTo>
                  <a:lnTo>
                    <a:pt x="1197953" y="63976"/>
                  </a:lnTo>
                  <a:lnTo>
                    <a:pt x="1162162" y="46713"/>
                  </a:lnTo>
                  <a:lnTo>
                    <a:pt x="1094900" y="31359"/>
                  </a:lnTo>
                  <a:lnTo>
                    <a:pt x="1050877" y="24569"/>
                  </a:lnTo>
                  <a:lnTo>
                    <a:pt x="1000676" y="18462"/>
                  </a:lnTo>
                  <a:lnTo>
                    <a:pt x="944863" y="13106"/>
                  </a:lnTo>
                  <a:lnTo>
                    <a:pt x="883999" y="8571"/>
                  </a:lnTo>
                  <a:lnTo>
                    <a:pt x="818650" y="4924"/>
                  </a:lnTo>
                  <a:lnTo>
                    <a:pt x="749377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5820" y="3845534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82145" y="34823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6532" y="3708803"/>
            <a:ext cx="4752340" cy="885825"/>
            <a:chOff x="856532" y="3708803"/>
            <a:chExt cx="4752340" cy="885825"/>
          </a:xfrm>
        </p:grpSpPr>
        <p:sp>
          <p:nvSpPr>
            <p:cNvPr id="30" name="object 30"/>
            <p:cNvSpPr/>
            <p:nvPr/>
          </p:nvSpPr>
          <p:spPr>
            <a:xfrm>
              <a:off x="4399356" y="3715156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964603" y="0"/>
                  </a:moveTo>
                  <a:lnTo>
                    <a:pt x="964603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603" y="695794"/>
                  </a:lnTo>
                  <a:lnTo>
                    <a:pt x="964603" y="872566"/>
                  </a:lnTo>
                  <a:lnTo>
                    <a:pt x="1202639" y="436283"/>
                  </a:lnTo>
                  <a:lnTo>
                    <a:pt x="9646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99356" y="3715153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882" y="3967010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80" h="280670">
                  <a:moveTo>
                    <a:pt x="1046054" y="0"/>
                  </a:moveTo>
                  <a:lnTo>
                    <a:pt x="0" y="0"/>
                  </a:lnTo>
                  <a:lnTo>
                    <a:pt x="0" y="280631"/>
                  </a:lnTo>
                  <a:lnTo>
                    <a:pt x="1046054" y="280631"/>
                  </a:lnTo>
                  <a:lnTo>
                    <a:pt x="104605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2882" y="3967010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80" h="280670">
                  <a:moveTo>
                    <a:pt x="0" y="0"/>
                  </a:moveTo>
                  <a:lnTo>
                    <a:pt x="1046050" y="0"/>
                  </a:lnTo>
                  <a:lnTo>
                    <a:pt x="1046050" y="280637"/>
                  </a:lnTo>
                  <a:lnTo>
                    <a:pt x="0" y="280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69232" y="3958844"/>
            <a:ext cx="103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08936" y="4050169"/>
            <a:ext cx="393065" cy="114300"/>
          </a:xfrm>
          <a:custGeom>
            <a:avLst/>
            <a:gdLst/>
            <a:ahLst/>
            <a:cxnLst/>
            <a:rect l="l" t="t" r="r" b="b"/>
            <a:pathLst>
              <a:path w="393064" h="114300">
                <a:moveTo>
                  <a:pt x="278764" y="0"/>
                </a:moveTo>
                <a:lnTo>
                  <a:pt x="278764" y="114300"/>
                </a:lnTo>
                <a:lnTo>
                  <a:pt x="354964" y="76200"/>
                </a:lnTo>
                <a:lnTo>
                  <a:pt x="297814" y="76200"/>
                </a:lnTo>
                <a:lnTo>
                  <a:pt x="297814" y="38100"/>
                </a:lnTo>
                <a:lnTo>
                  <a:pt x="354964" y="38100"/>
                </a:lnTo>
                <a:lnTo>
                  <a:pt x="278764" y="0"/>
                </a:lnTo>
                <a:close/>
              </a:path>
              <a:path w="393064" h="114300">
                <a:moveTo>
                  <a:pt x="2787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764" y="76200"/>
                </a:lnTo>
                <a:lnTo>
                  <a:pt x="278764" y="38100"/>
                </a:lnTo>
                <a:close/>
              </a:path>
              <a:path w="393064" h="114300">
                <a:moveTo>
                  <a:pt x="354964" y="38100"/>
                </a:moveTo>
                <a:lnTo>
                  <a:pt x="297814" y="38100"/>
                </a:lnTo>
                <a:lnTo>
                  <a:pt x="297814" y="76200"/>
                </a:lnTo>
                <a:lnTo>
                  <a:pt x="354964" y="76200"/>
                </a:lnTo>
                <a:lnTo>
                  <a:pt x="393064" y="57150"/>
                </a:lnTo>
                <a:lnTo>
                  <a:pt x="3549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12750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Enabling RDMA in the </a:t>
            </a:r>
            <a:r>
              <a:rPr dirty="0"/>
              <a:t>switch </a:t>
            </a:r>
            <a:r>
              <a:rPr spc="-5" dirty="0"/>
              <a:t>data</a:t>
            </a:r>
            <a:r>
              <a:rPr spc="-180" dirty="0"/>
              <a:t> </a:t>
            </a:r>
            <a:r>
              <a:rPr spc="-5" dirty="0"/>
              <a:t>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7722"/>
            <a:ext cx="10233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Key idea: </a:t>
            </a:r>
            <a:r>
              <a:rPr sz="2800" spc="15" dirty="0">
                <a:latin typeface="Arial"/>
                <a:cs typeface="Arial"/>
              </a:rPr>
              <a:t>Crafting </a:t>
            </a:r>
            <a:r>
              <a:rPr sz="2800" spc="-30" dirty="0">
                <a:latin typeface="Arial"/>
                <a:cs typeface="Arial"/>
              </a:rPr>
              <a:t>RDMA </a:t>
            </a:r>
            <a:r>
              <a:rPr sz="2800" spc="30" dirty="0">
                <a:latin typeface="Arial"/>
                <a:cs typeface="Arial"/>
              </a:rPr>
              <a:t>packets </a:t>
            </a:r>
            <a:r>
              <a:rPr sz="2800" spc="10" dirty="0">
                <a:latin typeface="Arial"/>
                <a:cs typeface="Arial"/>
              </a:rPr>
              <a:t>using </a:t>
            </a:r>
            <a:r>
              <a:rPr sz="2800" spc="-40" dirty="0">
                <a:latin typeface="Arial"/>
                <a:cs typeface="Arial"/>
              </a:rPr>
              <a:t>ASIC’s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programmability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435" y="2102611"/>
            <a:ext cx="482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30" dirty="0">
                <a:latin typeface="Arial"/>
                <a:cs typeface="Arial"/>
              </a:rPr>
              <a:t>packet </a:t>
            </a:r>
            <a:r>
              <a:rPr sz="2400" spc="20" dirty="0">
                <a:latin typeface="Arial"/>
                <a:cs typeface="Arial"/>
              </a:rPr>
              <a:t>comes </a:t>
            </a:r>
            <a:r>
              <a:rPr sz="2400" spc="30" dirty="0">
                <a:latin typeface="Arial"/>
                <a:cs typeface="Arial"/>
              </a:rPr>
              <a:t>into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pipeline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435" y="2828035"/>
            <a:ext cx="456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ASIC </a:t>
            </a:r>
            <a:r>
              <a:rPr sz="2400" spc="30" dirty="0">
                <a:latin typeface="Arial"/>
                <a:cs typeface="Arial"/>
              </a:rPr>
              <a:t>adds </a:t>
            </a:r>
            <a:r>
              <a:rPr sz="2400" spc="-25" dirty="0">
                <a:latin typeface="Arial"/>
                <a:cs typeface="Arial"/>
              </a:rPr>
              <a:t>RDMA </a:t>
            </a:r>
            <a:r>
              <a:rPr sz="2400" spc="-10" dirty="0">
                <a:latin typeface="Arial"/>
                <a:cs typeface="Arial"/>
              </a:rPr>
              <a:t>headers 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craft </a:t>
            </a:r>
            <a:r>
              <a:rPr sz="2400" spc="-30" dirty="0">
                <a:latin typeface="Arial"/>
                <a:cs typeface="Arial"/>
              </a:rPr>
              <a:t>an </a:t>
            </a:r>
            <a:r>
              <a:rPr sz="2400" spc="-25" dirty="0">
                <a:latin typeface="Arial"/>
                <a:cs typeface="Arial"/>
              </a:rPr>
              <a:t>RDMA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44880" y="2237232"/>
            <a:ext cx="3865245" cy="2801620"/>
            <a:chOff x="944880" y="2237232"/>
            <a:chExt cx="3865245" cy="2801620"/>
          </a:xfrm>
        </p:grpSpPr>
        <p:sp>
          <p:nvSpPr>
            <p:cNvPr id="7" name="object 7"/>
            <p:cNvSpPr/>
            <p:nvPr/>
          </p:nvSpPr>
          <p:spPr>
            <a:xfrm>
              <a:off x="944880" y="2237232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7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7" y="2685402"/>
                  </a:lnTo>
                  <a:lnTo>
                    <a:pt x="3749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2" y="0"/>
                  </a:moveTo>
                  <a:lnTo>
                    <a:pt x="134618" y="0"/>
                  </a:lnTo>
                  <a:lnTo>
                    <a:pt x="92069" y="6863"/>
                  </a:lnTo>
                  <a:lnTo>
                    <a:pt x="55115" y="25974"/>
                  </a:lnTo>
                  <a:lnTo>
                    <a:pt x="25973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3" y="1431050"/>
                  </a:lnTo>
                  <a:lnTo>
                    <a:pt x="55115" y="1460192"/>
                  </a:lnTo>
                  <a:lnTo>
                    <a:pt x="92069" y="1479303"/>
                  </a:lnTo>
                  <a:lnTo>
                    <a:pt x="134618" y="1486166"/>
                  </a:lnTo>
                  <a:lnTo>
                    <a:pt x="3504982" y="1486166"/>
                  </a:lnTo>
                  <a:lnTo>
                    <a:pt x="3547532" y="1479303"/>
                  </a:lnTo>
                  <a:lnTo>
                    <a:pt x="3584486" y="1460192"/>
                  </a:lnTo>
                  <a:lnTo>
                    <a:pt x="3613628" y="1431050"/>
                  </a:lnTo>
                  <a:lnTo>
                    <a:pt x="3632739" y="1394095"/>
                  </a:lnTo>
                  <a:lnTo>
                    <a:pt x="3639602" y="1351546"/>
                  </a:lnTo>
                  <a:lnTo>
                    <a:pt x="3639602" y="134620"/>
                  </a:lnTo>
                  <a:lnTo>
                    <a:pt x="3632739" y="92070"/>
                  </a:lnTo>
                  <a:lnTo>
                    <a:pt x="3613628" y="55116"/>
                  </a:lnTo>
                  <a:lnTo>
                    <a:pt x="3584486" y="25974"/>
                  </a:lnTo>
                  <a:lnTo>
                    <a:pt x="3547532" y="6863"/>
                  </a:lnTo>
                  <a:lnTo>
                    <a:pt x="350498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1" y="0"/>
                  </a:moveTo>
                  <a:lnTo>
                    <a:pt x="55439" y="0"/>
                  </a:lnTo>
                  <a:lnTo>
                    <a:pt x="33859" y="4357"/>
                  </a:lnTo>
                  <a:lnTo>
                    <a:pt x="16237" y="16241"/>
                  </a:lnTo>
                  <a:lnTo>
                    <a:pt x="4356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6" y="578202"/>
                  </a:lnTo>
                  <a:lnTo>
                    <a:pt x="16237" y="595823"/>
                  </a:lnTo>
                  <a:lnTo>
                    <a:pt x="33859" y="607706"/>
                  </a:lnTo>
                  <a:lnTo>
                    <a:pt x="55439" y="612063"/>
                  </a:lnTo>
                  <a:lnTo>
                    <a:pt x="3564241" y="612063"/>
                  </a:lnTo>
                  <a:lnTo>
                    <a:pt x="3585822" y="607706"/>
                  </a:lnTo>
                  <a:lnTo>
                    <a:pt x="3603447" y="595823"/>
                  </a:lnTo>
                  <a:lnTo>
                    <a:pt x="3615331" y="578202"/>
                  </a:lnTo>
                  <a:lnTo>
                    <a:pt x="3619689" y="556628"/>
                  </a:lnTo>
                  <a:lnTo>
                    <a:pt x="3619689" y="55448"/>
                  </a:lnTo>
                  <a:lnTo>
                    <a:pt x="3615331" y="33866"/>
                  </a:lnTo>
                  <a:lnTo>
                    <a:pt x="3603447" y="16241"/>
                  </a:lnTo>
                  <a:lnTo>
                    <a:pt x="3585822" y="4357"/>
                  </a:lnTo>
                  <a:lnTo>
                    <a:pt x="35642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4065" y="2257044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1496" y="3459479"/>
            <a:ext cx="5681980" cy="1243965"/>
            <a:chOff x="1301496" y="3459479"/>
            <a:chExt cx="5681980" cy="1243965"/>
          </a:xfrm>
        </p:grpSpPr>
        <p:sp>
          <p:nvSpPr>
            <p:cNvPr id="16" name="object 16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3040" y="3459479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25820" y="3918686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2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25820" y="3845534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4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1"/>
                  </a:lnTo>
                  <a:lnTo>
                    <a:pt x="1197953" y="63976"/>
                  </a:lnTo>
                  <a:lnTo>
                    <a:pt x="1162162" y="46713"/>
                  </a:lnTo>
                  <a:lnTo>
                    <a:pt x="1094900" y="31359"/>
                  </a:lnTo>
                  <a:lnTo>
                    <a:pt x="1050877" y="24569"/>
                  </a:lnTo>
                  <a:lnTo>
                    <a:pt x="1000676" y="18462"/>
                  </a:lnTo>
                  <a:lnTo>
                    <a:pt x="944863" y="13106"/>
                  </a:lnTo>
                  <a:lnTo>
                    <a:pt x="883999" y="8571"/>
                  </a:lnTo>
                  <a:lnTo>
                    <a:pt x="818650" y="4924"/>
                  </a:lnTo>
                  <a:lnTo>
                    <a:pt x="749377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25820" y="3845534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82145" y="34823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69224" y="3708803"/>
            <a:ext cx="3939540" cy="885825"/>
            <a:chOff x="1669224" y="3708803"/>
            <a:chExt cx="3939540" cy="885825"/>
          </a:xfrm>
        </p:grpSpPr>
        <p:sp>
          <p:nvSpPr>
            <p:cNvPr id="28" name="object 28"/>
            <p:cNvSpPr/>
            <p:nvPr/>
          </p:nvSpPr>
          <p:spPr>
            <a:xfrm>
              <a:off x="4399356" y="3715156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964603" y="0"/>
                  </a:moveTo>
                  <a:lnTo>
                    <a:pt x="964603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603" y="695794"/>
                  </a:lnTo>
                  <a:lnTo>
                    <a:pt x="964603" y="872566"/>
                  </a:lnTo>
                  <a:lnTo>
                    <a:pt x="1202639" y="436283"/>
                  </a:lnTo>
                  <a:lnTo>
                    <a:pt x="9646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9356" y="3715153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8200" y="3967010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1046048" y="0"/>
                  </a:moveTo>
                  <a:lnTo>
                    <a:pt x="0" y="0"/>
                  </a:lnTo>
                  <a:lnTo>
                    <a:pt x="0" y="280631"/>
                  </a:lnTo>
                  <a:lnTo>
                    <a:pt x="1046048" y="280631"/>
                  </a:lnTo>
                  <a:lnTo>
                    <a:pt x="10460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78200" y="3967010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0" y="0"/>
                  </a:moveTo>
                  <a:lnTo>
                    <a:pt x="1046050" y="0"/>
                  </a:lnTo>
                  <a:lnTo>
                    <a:pt x="1046050" y="280637"/>
                  </a:lnTo>
                  <a:lnTo>
                    <a:pt x="0" y="280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75574" y="3967568"/>
              <a:ext cx="1188720" cy="280670"/>
            </a:xfrm>
            <a:custGeom>
              <a:avLst/>
              <a:gdLst/>
              <a:ahLst/>
              <a:cxnLst/>
              <a:rect l="l" t="t" r="r" b="b"/>
              <a:pathLst>
                <a:path w="1188720" h="280670">
                  <a:moveTo>
                    <a:pt x="1188720" y="0"/>
                  </a:moveTo>
                  <a:lnTo>
                    <a:pt x="0" y="0"/>
                  </a:lnTo>
                  <a:lnTo>
                    <a:pt x="0" y="280631"/>
                  </a:lnTo>
                  <a:lnTo>
                    <a:pt x="1188720" y="280631"/>
                  </a:lnTo>
                  <a:lnTo>
                    <a:pt x="118872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75574" y="3967568"/>
              <a:ext cx="1188720" cy="280670"/>
            </a:xfrm>
            <a:custGeom>
              <a:avLst/>
              <a:gdLst/>
              <a:ahLst/>
              <a:cxnLst/>
              <a:rect l="l" t="t" r="r" b="b"/>
              <a:pathLst>
                <a:path w="1188720" h="280670">
                  <a:moveTo>
                    <a:pt x="0" y="0"/>
                  </a:moveTo>
                  <a:lnTo>
                    <a:pt x="1188720" y="0"/>
                  </a:lnTo>
                  <a:lnTo>
                    <a:pt x="1188720" y="280637"/>
                  </a:lnTo>
                  <a:lnTo>
                    <a:pt x="0" y="280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04723" y="3403092"/>
            <a:ext cx="337502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65" dirty="0">
                <a:latin typeface="Arial"/>
                <a:cs typeface="Arial"/>
              </a:rPr>
              <a:t> (ASIC)</a:t>
            </a:r>
            <a:endParaRPr sz="200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1975"/>
              </a:spcBef>
              <a:tabLst>
                <a:tab pos="1915795" algn="l"/>
              </a:tabLst>
            </a:pP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RDMA-H	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  <a:p>
            <a:pPr marL="1022985">
              <a:lnSpc>
                <a:spcPct val="100000"/>
              </a:lnSpc>
              <a:spcBef>
                <a:spcPts val="96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12234" y="4062450"/>
            <a:ext cx="433070" cy="114300"/>
          </a:xfrm>
          <a:custGeom>
            <a:avLst/>
            <a:gdLst/>
            <a:ahLst/>
            <a:cxnLst/>
            <a:rect l="l" t="t" r="r" b="b"/>
            <a:pathLst>
              <a:path w="433070" h="114300">
                <a:moveTo>
                  <a:pt x="318287" y="0"/>
                </a:moveTo>
                <a:lnTo>
                  <a:pt x="318287" y="114300"/>
                </a:lnTo>
                <a:lnTo>
                  <a:pt x="394487" y="76200"/>
                </a:lnTo>
                <a:lnTo>
                  <a:pt x="337337" y="76200"/>
                </a:lnTo>
                <a:lnTo>
                  <a:pt x="337337" y="38100"/>
                </a:lnTo>
                <a:lnTo>
                  <a:pt x="394487" y="38100"/>
                </a:lnTo>
                <a:lnTo>
                  <a:pt x="318287" y="0"/>
                </a:lnTo>
                <a:close/>
              </a:path>
              <a:path w="433070" h="114300">
                <a:moveTo>
                  <a:pt x="31828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8287" y="76200"/>
                </a:lnTo>
                <a:lnTo>
                  <a:pt x="318287" y="38100"/>
                </a:lnTo>
                <a:close/>
              </a:path>
              <a:path w="433070" h="114300">
                <a:moveTo>
                  <a:pt x="394487" y="38100"/>
                </a:moveTo>
                <a:lnTo>
                  <a:pt x="337337" y="38100"/>
                </a:lnTo>
                <a:lnTo>
                  <a:pt x="337337" y="76200"/>
                </a:lnTo>
                <a:lnTo>
                  <a:pt x="394487" y="76200"/>
                </a:lnTo>
                <a:lnTo>
                  <a:pt x="432587" y="57150"/>
                </a:lnTo>
                <a:lnTo>
                  <a:pt x="39448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347722"/>
            <a:ext cx="10233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Key idea: </a:t>
            </a:r>
            <a:r>
              <a:rPr sz="2800" spc="15" dirty="0">
                <a:latin typeface="Arial"/>
                <a:cs typeface="Arial"/>
              </a:rPr>
              <a:t>Crafting </a:t>
            </a:r>
            <a:r>
              <a:rPr sz="2800" spc="-30" dirty="0">
                <a:latin typeface="Arial"/>
                <a:cs typeface="Arial"/>
              </a:rPr>
              <a:t>RDMA </a:t>
            </a:r>
            <a:r>
              <a:rPr sz="2800" spc="30" dirty="0">
                <a:latin typeface="Arial"/>
                <a:cs typeface="Arial"/>
              </a:rPr>
              <a:t>packets </a:t>
            </a:r>
            <a:r>
              <a:rPr sz="2800" spc="10" dirty="0">
                <a:latin typeface="Arial"/>
                <a:cs typeface="Arial"/>
              </a:rPr>
              <a:t>using </a:t>
            </a:r>
            <a:r>
              <a:rPr sz="2800" spc="-40" dirty="0">
                <a:latin typeface="Arial"/>
                <a:cs typeface="Arial"/>
              </a:rPr>
              <a:t>ASIC’s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programmability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435" y="2102611"/>
            <a:ext cx="482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30" dirty="0">
                <a:latin typeface="Arial"/>
                <a:cs typeface="Arial"/>
              </a:rPr>
              <a:t>packet </a:t>
            </a:r>
            <a:r>
              <a:rPr sz="2400" spc="20" dirty="0">
                <a:latin typeface="Arial"/>
                <a:cs typeface="Arial"/>
              </a:rPr>
              <a:t>comes </a:t>
            </a:r>
            <a:r>
              <a:rPr sz="2400" spc="30" dirty="0">
                <a:latin typeface="Arial"/>
                <a:cs typeface="Arial"/>
              </a:rPr>
              <a:t>into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pipeline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435" y="2828035"/>
            <a:ext cx="456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ASIC </a:t>
            </a:r>
            <a:r>
              <a:rPr sz="2400" spc="30" dirty="0">
                <a:latin typeface="Arial"/>
                <a:cs typeface="Arial"/>
              </a:rPr>
              <a:t>adds </a:t>
            </a:r>
            <a:r>
              <a:rPr sz="2400" spc="-25" dirty="0">
                <a:latin typeface="Arial"/>
                <a:cs typeface="Arial"/>
              </a:rPr>
              <a:t>RDMA </a:t>
            </a:r>
            <a:r>
              <a:rPr sz="2400" spc="-10" dirty="0">
                <a:latin typeface="Arial"/>
                <a:cs typeface="Arial"/>
              </a:rPr>
              <a:t>headers 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craft </a:t>
            </a:r>
            <a:r>
              <a:rPr sz="2400" spc="-30" dirty="0">
                <a:latin typeface="Arial"/>
                <a:cs typeface="Arial"/>
              </a:rPr>
              <a:t>an </a:t>
            </a:r>
            <a:r>
              <a:rPr sz="2400" spc="-25" dirty="0">
                <a:latin typeface="Arial"/>
                <a:cs typeface="Arial"/>
              </a:rPr>
              <a:t>RDMA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435" y="3931411"/>
            <a:ext cx="4472305" cy="1116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3.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server NIC </a:t>
            </a:r>
            <a:r>
              <a:rPr sz="2400" spc="-10" dirty="0">
                <a:latin typeface="Arial"/>
                <a:cs typeface="Arial"/>
              </a:rPr>
              <a:t>replies </a:t>
            </a:r>
            <a:r>
              <a:rPr sz="2400" spc="-30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it  would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-20" dirty="0">
                <a:latin typeface="Arial"/>
                <a:cs typeface="Arial"/>
              </a:rPr>
              <a:t>any </a:t>
            </a:r>
            <a:r>
              <a:rPr sz="2400" spc="10" dirty="0">
                <a:latin typeface="Arial"/>
                <a:cs typeface="Arial"/>
              </a:rPr>
              <a:t>standard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RDMA  </a:t>
            </a:r>
            <a:r>
              <a:rPr sz="2400" dirty="0"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4880" y="2237232"/>
            <a:ext cx="3865245" cy="2801620"/>
            <a:chOff x="944880" y="2237232"/>
            <a:chExt cx="3865245" cy="2801620"/>
          </a:xfrm>
        </p:grpSpPr>
        <p:sp>
          <p:nvSpPr>
            <p:cNvPr id="8" name="object 8"/>
            <p:cNvSpPr/>
            <p:nvPr/>
          </p:nvSpPr>
          <p:spPr>
            <a:xfrm>
              <a:off x="944880" y="2237232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7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7" y="2685402"/>
                  </a:lnTo>
                  <a:lnTo>
                    <a:pt x="3749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2" y="0"/>
                  </a:moveTo>
                  <a:lnTo>
                    <a:pt x="134618" y="0"/>
                  </a:lnTo>
                  <a:lnTo>
                    <a:pt x="92069" y="6863"/>
                  </a:lnTo>
                  <a:lnTo>
                    <a:pt x="55115" y="25974"/>
                  </a:lnTo>
                  <a:lnTo>
                    <a:pt x="25973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3" y="1431050"/>
                  </a:lnTo>
                  <a:lnTo>
                    <a:pt x="55115" y="1460192"/>
                  </a:lnTo>
                  <a:lnTo>
                    <a:pt x="92069" y="1479303"/>
                  </a:lnTo>
                  <a:lnTo>
                    <a:pt x="134618" y="1486166"/>
                  </a:lnTo>
                  <a:lnTo>
                    <a:pt x="3504982" y="1486166"/>
                  </a:lnTo>
                  <a:lnTo>
                    <a:pt x="3547532" y="1479303"/>
                  </a:lnTo>
                  <a:lnTo>
                    <a:pt x="3584486" y="1460192"/>
                  </a:lnTo>
                  <a:lnTo>
                    <a:pt x="3613628" y="1431050"/>
                  </a:lnTo>
                  <a:lnTo>
                    <a:pt x="3632739" y="1394095"/>
                  </a:lnTo>
                  <a:lnTo>
                    <a:pt x="3639602" y="1351546"/>
                  </a:lnTo>
                  <a:lnTo>
                    <a:pt x="3639602" y="134620"/>
                  </a:lnTo>
                  <a:lnTo>
                    <a:pt x="3632739" y="92070"/>
                  </a:lnTo>
                  <a:lnTo>
                    <a:pt x="3613628" y="55116"/>
                  </a:lnTo>
                  <a:lnTo>
                    <a:pt x="3584486" y="25974"/>
                  </a:lnTo>
                  <a:lnTo>
                    <a:pt x="3547532" y="6863"/>
                  </a:lnTo>
                  <a:lnTo>
                    <a:pt x="350498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1" y="0"/>
                  </a:moveTo>
                  <a:lnTo>
                    <a:pt x="55439" y="0"/>
                  </a:lnTo>
                  <a:lnTo>
                    <a:pt x="33859" y="4357"/>
                  </a:lnTo>
                  <a:lnTo>
                    <a:pt x="16237" y="16241"/>
                  </a:lnTo>
                  <a:lnTo>
                    <a:pt x="4356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6" y="578202"/>
                  </a:lnTo>
                  <a:lnTo>
                    <a:pt x="16237" y="595823"/>
                  </a:lnTo>
                  <a:lnTo>
                    <a:pt x="33859" y="607706"/>
                  </a:lnTo>
                  <a:lnTo>
                    <a:pt x="55439" y="612063"/>
                  </a:lnTo>
                  <a:lnTo>
                    <a:pt x="3564241" y="612063"/>
                  </a:lnTo>
                  <a:lnTo>
                    <a:pt x="3585822" y="607706"/>
                  </a:lnTo>
                  <a:lnTo>
                    <a:pt x="3603447" y="595823"/>
                  </a:lnTo>
                  <a:lnTo>
                    <a:pt x="3615331" y="578202"/>
                  </a:lnTo>
                  <a:lnTo>
                    <a:pt x="3619689" y="556628"/>
                  </a:lnTo>
                  <a:lnTo>
                    <a:pt x="3619689" y="55448"/>
                  </a:lnTo>
                  <a:lnTo>
                    <a:pt x="3615331" y="33866"/>
                  </a:lnTo>
                  <a:lnTo>
                    <a:pt x="3603447" y="16241"/>
                  </a:lnTo>
                  <a:lnTo>
                    <a:pt x="3585822" y="4357"/>
                  </a:lnTo>
                  <a:lnTo>
                    <a:pt x="35642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4723" y="3403092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4065" y="2257044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1496" y="3847109"/>
            <a:ext cx="3190875" cy="835660"/>
            <a:chOff x="1301496" y="3847109"/>
            <a:chExt cx="3190875" cy="835660"/>
          </a:xfrm>
        </p:grpSpPr>
        <p:sp>
          <p:nvSpPr>
            <p:cNvPr id="18" name="object 18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14469" y="4355083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73040" y="3459479"/>
            <a:ext cx="1710055" cy="1243965"/>
            <a:chOff x="5273040" y="3459479"/>
            <a:chExt cx="1710055" cy="1243965"/>
          </a:xfrm>
        </p:grpSpPr>
        <p:sp>
          <p:nvSpPr>
            <p:cNvPr id="24" name="object 24"/>
            <p:cNvSpPr/>
            <p:nvPr/>
          </p:nvSpPr>
          <p:spPr>
            <a:xfrm>
              <a:off x="5273040" y="3459479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82145" y="3482340"/>
            <a:ext cx="754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40" dirty="0">
                <a:latin typeface="Arial"/>
                <a:cs typeface="Arial"/>
              </a:rPr>
              <a:t>Se</a:t>
            </a:r>
            <a:r>
              <a:rPr sz="2000" i="1" spc="-5" dirty="0">
                <a:latin typeface="Arial"/>
                <a:cs typeface="Arial"/>
              </a:rPr>
              <a:t>r</a:t>
            </a:r>
            <a:r>
              <a:rPr sz="2000" i="1" spc="-40" dirty="0">
                <a:latin typeface="Arial"/>
                <a:cs typeface="Arial"/>
              </a:rPr>
              <a:t>ve</a:t>
            </a:r>
            <a:r>
              <a:rPr sz="2000" i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19470" y="3839184"/>
            <a:ext cx="1215390" cy="598170"/>
            <a:chOff x="5519470" y="3839184"/>
            <a:chExt cx="1215390" cy="598170"/>
          </a:xfrm>
        </p:grpSpPr>
        <p:sp>
          <p:nvSpPr>
            <p:cNvPr id="29" name="object 29"/>
            <p:cNvSpPr/>
            <p:nvPr/>
          </p:nvSpPr>
          <p:spPr>
            <a:xfrm>
              <a:off x="5525820" y="3918686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2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25820" y="3845534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4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1"/>
                  </a:lnTo>
                  <a:lnTo>
                    <a:pt x="1197953" y="63976"/>
                  </a:lnTo>
                  <a:lnTo>
                    <a:pt x="1162162" y="46713"/>
                  </a:lnTo>
                  <a:lnTo>
                    <a:pt x="1094900" y="31359"/>
                  </a:lnTo>
                  <a:lnTo>
                    <a:pt x="1050877" y="24569"/>
                  </a:lnTo>
                  <a:lnTo>
                    <a:pt x="1000676" y="18462"/>
                  </a:lnTo>
                  <a:lnTo>
                    <a:pt x="944863" y="13106"/>
                  </a:lnTo>
                  <a:lnTo>
                    <a:pt x="883999" y="8571"/>
                  </a:lnTo>
                  <a:lnTo>
                    <a:pt x="818650" y="4924"/>
                  </a:lnTo>
                  <a:lnTo>
                    <a:pt x="749377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25820" y="3845534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44552" y="4009644"/>
            <a:ext cx="766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55109" y="3708803"/>
            <a:ext cx="1253490" cy="885825"/>
            <a:chOff x="4355109" y="3708803"/>
            <a:chExt cx="1253490" cy="885825"/>
          </a:xfrm>
        </p:grpSpPr>
        <p:sp>
          <p:nvSpPr>
            <p:cNvPr id="34" name="object 34"/>
            <p:cNvSpPr/>
            <p:nvPr/>
          </p:nvSpPr>
          <p:spPr>
            <a:xfrm>
              <a:off x="4399356" y="3715156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964603" y="0"/>
                  </a:moveTo>
                  <a:lnTo>
                    <a:pt x="964603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603" y="695794"/>
                  </a:lnTo>
                  <a:lnTo>
                    <a:pt x="964603" y="872566"/>
                  </a:lnTo>
                  <a:lnTo>
                    <a:pt x="1202639" y="436283"/>
                  </a:lnTo>
                  <a:lnTo>
                    <a:pt x="9646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99356" y="3715153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61459" y="3966756"/>
              <a:ext cx="1129665" cy="303530"/>
            </a:xfrm>
            <a:custGeom>
              <a:avLst/>
              <a:gdLst/>
              <a:ahLst/>
              <a:cxnLst/>
              <a:rect l="l" t="t" r="r" b="b"/>
              <a:pathLst>
                <a:path w="1129664" h="303529">
                  <a:moveTo>
                    <a:pt x="1129334" y="0"/>
                  </a:moveTo>
                  <a:lnTo>
                    <a:pt x="0" y="0"/>
                  </a:lnTo>
                  <a:lnTo>
                    <a:pt x="0" y="302971"/>
                  </a:lnTo>
                  <a:lnTo>
                    <a:pt x="1129334" y="302971"/>
                  </a:lnTo>
                  <a:lnTo>
                    <a:pt x="112933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1459" y="3966756"/>
              <a:ext cx="1129665" cy="303530"/>
            </a:xfrm>
            <a:custGeom>
              <a:avLst/>
              <a:gdLst/>
              <a:ahLst/>
              <a:cxnLst/>
              <a:rect l="l" t="t" r="r" b="b"/>
              <a:pathLst>
                <a:path w="1129664" h="303529">
                  <a:moveTo>
                    <a:pt x="0" y="0"/>
                  </a:moveTo>
                  <a:lnTo>
                    <a:pt x="1129330" y="0"/>
                  </a:lnTo>
                  <a:lnTo>
                    <a:pt x="1129330" y="302979"/>
                  </a:lnTo>
                  <a:lnTo>
                    <a:pt x="0" y="3029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85603" y="3967988"/>
            <a:ext cx="99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Payload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84207" y="3965568"/>
            <a:ext cx="1188720" cy="302895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95"/>
              </a:spcBef>
            </a:pP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RDMA-H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75026" y="4058107"/>
            <a:ext cx="509270" cy="114300"/>
          </a:xfrm>
          <a:custGeom>
            <a:avLst/>
            <a:gdLst/>
            <a:ahLst/>
            <a:cxnLst/>
            <a:rect l="l" t="t" r="r" b="b"/>
            <a:pathLst>
              <a:path w="50926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0926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09269" h="114300">
                <a:moveTo>
                  <a:pt x="50918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509181" y="76200"/>
                </a:lnTo>
                <a:lnTo>
                  <a:pt x="50918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D5F3346-E5BF-4728-A0B8-09D2EA4F36B9}"/>
              </a:ext>
            </a:extLst>
          </p:cNvPr>
          <p:cNvSpPr txBox="1">
            <a:spLocks/>
          </p:cNvSpPr>
          <p:nvPr/>
        </p:nvSpPr>
        <p:spPr>
          <a:xfrm>
            <a:off x="916938" y="312421"/>
            <a:ext cx="112750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Georgia Pro" panose="02040502050405020303" pitchFamily="18" charset="0"/>
                <a:ea typeface="+mj-ea"/>
                <a:cs typeface="Georgia Pro" panose="02040502050405020303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/>
              <a:t>Enabling RDMA in the </a:t>
            </a:r>
            <a:r>
              <a:rPr lang="en-US" kern="0"/>
              <a:t>switch </a:t>
            </a:r>
            <a:r>
              <a:rPr lang="en-US" kern="0" spc="-5"/>
              <a:t>data</a:t>
            </a:r>
            <a:r>
              <a:rPr lang="en-US" kern="0" spc="-180"/>
              <a:t> </a:t>
            </a:r>
            <a:r>
              <a:rPr lang="en-US" kern="0" spc="-5"/>
              <a:t>plane</a:t>
            </a:r>
            <a:endParaRPr lang="en-US" kern="0"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347722"/>
            <a:ext cx="10233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Key idea: </a:t>
            </a:r>
            <a:r>
              <a:rPr sz="2800" spc="15" dirty="0">
                <a:latin typeface="Arial"/>
                <a:cs typeface="Arial"/>
              </a:rPr>
              <a:t>Crafting </a:t>
            </a:r>
            <a:r>
              <a:rPr sz="2800" spc="-30" dirty="0">
                <a:latin typeface="Arial"/>
                <a:cs typeface="Arial"/>
              </a:rPr>
              <a:t>RDMA </a:t>
            </a:r>
            <a:r>
              <a:rPr sz="2800" spc="30" dirty="0">
                <a:latin typeface="Arial"/>
                <a:cs typeface="Arial"/>
              </a:rPr>
              <a:t>packets </a:t>
            </a:r>
            <a:r>
              <a:rPr sz="2800" spc="10" dirty="0">
                <a:latin typeface="Arial"/>
                <a:cs typeface="Arial"/>
              </a:rPr>
              <a:t>using </a:t>
            </a:r>
            <a:r>
              <a:rPr sz="2800" spc="-40" dirty="0">
                <a:latin typeface="Arial"/>
                <a:cs typeface="Arial"/>
              </a:rPr>
              <a:t>ASIC’s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programmability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435" y="2102611"/>
            <a:ext cx="482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30" dirty="0">
                <a:latin typeface="Arial"/>
                <a:cs typeface="Arial"/>
              </a:rPr>
              <a:t>packet </a:t>
            </a:r>
            <a:r>
              <a:rPr sz="2400" spc="20" dirty="0">
                <a:latin typeface="Arial"/>
                <a:cs typeface="Arial"/>
              </a:rPr>
              <a:t>comes </a:t>
            </a:r>
            <a:r>
              <a:rPr sz="2400" spc="30" dirty="0">
                <a:latin typeface="Arial"/>
                <a:cs typeface="Arial"/>
              </a:rPr>
              <a:t>into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pipeline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435" y="2828035"/>
            <a:ext cx="456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ASIC </a:t>
            </a:r>
            <a:r>
              <a:rPr sz="2400" spc="30" dirty="0">
                <a:latin typeface="Arial"/>
                <a:cs typeface="Arial"/>
              </a:rPr>
              <a:t>adds </a:t>
            </a:r>
            <a:r>
              <a:rPr sz="2400" spc="-25" dirty="0">
                <a:latin typeface="Arial"/>
                <a:cs typeface="Arial"/>
              </a:rPr>
              <a:t>RDMA </a:t>
            </a:r>
            <a:r>
              <a:rPr sz="2400" spc="-10" dirty="0">
                <a:latin typeface="Arial"/>
                <a:cs typeface="Arial"/>
              </a:rPr>
              <a:t>headers 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craft </a:t>
            </a:r>
            <a:r>
              <a:rPr sz="2400" spc="-30" dirty="0">
                <a:latin typeface="Arial"/>
                <a:cs typeface="Arial"/>
              </a:rPr>
              <a:t>an </a:t>
            </a:r>
            <a:r>
              <a:rPr sz="2400" spc="-25" dirty="0">
                <a:latin typeface="Arial"/>
                <a:cs typeface="Arial"/>
              </a:rPr>
              <a:t>RDMA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435" y="3931411"/>
            <a:ext cx="4472305" cy="1116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3.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server NIC </a:t>
            </a:r>
            <a:r>
              <a:rPr sz="2400" spc="-10" dirty="0">
                <a:latin typeface="Arial"/>
                <a:cs typeface="Arial"/>
              </a:rPr>
              <a:t>replies </a:t>
            </a:r>
            <a:r>
              <a:rPr sz="2400" spc="-30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it  would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-20" dirty="0">
                <a:latin typeface="Arial"/>
                <a:cs typeface="Arial"/>
              </a:rPr>
              <a:t>any </a:t>
            </a:r>
            <a:r>
              <a:rPr sz="2400" spc="10" dirty="0">
                <a:latin typeface="Arial"/>
                <a:cs typeface="Arial"/>
              </a:rPr>
              <a:t>standard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RDMA  </a:t>
            </a:r>
            <a:r>
              <a:rPr sz="2400" dirty="0"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7435" y="5391403"/>
            <a:ext cx="450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4.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ASIC </a:t>
            </a:r>
            <a:r>
              <a:rPr sz="2400" spc="-5" dirty="0">
                <a:latin typeface="Arial"/>
                <a:cs typeface="Arial"/>
              </a:rPr>
              <a:t>parses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4880" y="2237232"/>
            <a:ext cx="3865245" cy="2801620"/>
            <a:chOff x="944880" y="2237232"/>
            <a:chExt cx="3865245" cy="2801620"/>
          </a:xfrm>
        </p:grpSpPr>
        <p:sp>
          <p:nvSpPr>
            <p:cNvPr id="9" name="object 9"/>
            <p:cNvSpPr/>
            <p:nvPr/>
          </p:nvSpPr>
          <p:spPr>
            <a:xfrm>
              <a:off x="944880" y="2237232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7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7" y="2685402"/>
                  </a:lnTo>
                  <a:lnTo>
                    <a:pt x="3749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2" y="0"/>
                  </a:moveTo>
                  <a:lnTo>
                    <a:pt x="134618" y="0"/>
                  </a:lnTo>
                  <a:lnTo>
                    <a:pt x="92069" y="6863"/>
                  </a:lnTo>
                  <a:lnTo>
                    <a:pt x="55115" y="25974"/>
                  </a:lnTo>
                  <a:lnTo>
                    <a:pt x="25973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3" y="1431050"/>
                  </a:lnTo>
                  <a:lnTo>
                    <a:pt x="55115" y="1460192"/>
                  </a:lnTo>
                  <a:lnTo>
                    <a:pt x="92069" y="1479303"/>
                  </a:lnTo>
                  <a:lnTo>
                    <a:pt x="134618" y="1486166"/>
                  </a:lnTo>
                  <a:lnTo>
                    <a:pt x="3504982" y="1486166"/>
                  </a:lnTo>
                  <a:lnTo>
                    <a:pt x="3547532" y="1479303"/>
                  </a:lnTo>
                  <a:lnTo>
                    <a:pt x="3584486" y="1460192"/>
                  </a:lnTo>
                  <a:lnTo>
                    <a:pt x="3613628" y="1431050"/>
                  </a:lnTo>
                  <a:lnTo>
                    <a:pt x="3632739" y="1394095"/>
                  </a:lnTo>
                  <a:lnTo>
                    <a:pt x="3639602" y="1351546"/>
                  </a:lnTo>
                  <a:lnTo>
                    <a:pt x="3639602" y="134620"/>
                  </a:lnTo>
                  <a:lnTo>
                    <a:pt x="3632739" y="92070"/>
                  </a:lnTo>
                  <a:lnTo>
                    <a:pt x="3613628" y="55116"/>
                  </a:lnTo>
                  <a:lnTo>
                    <a:pt x="3584486" y="25974"/>
                  </a:lnTo>
                  <a:lnTo>
                    <a:pt x="3547532" y="6863"/>
                  </a:lnTo>
                  <a:lnTo>
                    <a:pt x="350498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1" y="0"/>
                  </a:moveTo>
                  <a:lnTo>
                    <a:pt x="55439" y="0"/>
                  </a:lnTo>
                  <a:lnTo>
                    <a:pt x="33859" y="4357"/>
                  </a:lnTo>
                  <a:lnTo>
                    <a:pt x="16237" y="16241"/>
                  </a:lnTo>
                  <a:lnTo>
                    <a:pt x="4356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6" y="578202"/>
                  </a:lnTo>
                  <a:lnTo>
                    <a:pt x="16237" y="595823"/>
                  </a:lnTo>
                  <a:lnTo>
                    <a:pt x="33859" y="607706"/>
                  </a:lnTo>
                  <a:lnTo>
                    <a:pt x="55439" y="612063"/>
                  </a:lnTo>
                  <a:lnTo>
                    <a:pt x="3564241" y="612063"/>
                  </a:lnTo>
                  <a:lnTo>
                    <a:pt x="3585822" y="607706"/>
                  </a:lnTo>
                  <a:lnTo>
                    <a:pt x="3603447" y="595823"/>
                  </a:lnTo>
                  <a:lnTo>
                    <a:pt x="3615331" y="578202"/>
                  </a:lnTo>
                  <a:lnTo>
                    <a:pt x="3619689" y="556628"/>
                  </a:lnTo>
                  <a:lnTo>
                    <a:pt x="3619689" y="55448"/>
                  </a:lnTo>
                  <a:lnTo>
                    <a:pt x="3615331" y="33866"/>
                  </a:lnTo>
                  <a:lnTo>
                    <a:pt x="3603447" y="16241"/>
                  </a:lnTo>
                  <a:lnTo>
                    <a:pt x="3585822" y="4357"/>
                  </a:lnTo>
                  <a:lnTo>
                    <a:pt x="35642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04723" y="3403092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065" y="2257044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01496" y="3847109"/>
            <a:ext cx="3190875" cy="835660"/>
            <a:chOff x="1301496" y="3847109"/>
            <a:chExt cx="3190875" cy="835660"/>
          </a:xfrm>
        </p:grpSpPr>
        <p:sp>
          <p:nvSpPr>
            <p:cNvPr id="19" name="object 19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14469" y="4355083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73040" y="3459479"/>
            <a:ext cx="1710055" cy="1243965"/>
            <a:chOff x="5273040" y="3459479"/>
            <a:chExt cx="1710055" cy="1243965"/>
          </a:xfrm>
        </p:grpSpPr>
        <p:sp>
          <p:nvSpPr>
            <p:cNvPr id="25" name="object 25"/>
            <p:cNvSpPr/>
            <p:nvPr/>
          </p:nvSpPr>
          <p:spPr>
            <a:xfrm>
              <a:off x="5273040" y="3459479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25820" y="3918686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2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25820" y="3845534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4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1"/>
                  </a:lnTo>
                  <a:lnTo>
                    <a:pt x="1197953" y="63976"/>
                  </a:lnTo>
                  <a:lnTo>
                    <a:pt x="1162162" y="46713"/>
                  </a:lnTo>
                  <a:lnTo>
                    <a:pt x="1094900" y="31359"/>
                  </a:lnTo>
                  <a:lnTo>
                    <a:pt x="1050877" y="24569"/>
                  </a:lnTo>
                  <a:lnTo>
                    <a:pt x="1000676" y="18462"/>
                  </a:lnTo>
                  <a:lnTo>
                    <a:pt x="944863" y="13106"/>
                  </a:lnTo>
                  <a:lnTo>
                    <a:pt x="883999" y="8571"/>
                  </a:lnTo>
                  <a:lnTo>
                    <a:pt x="818650" y="4924"/>
                  </a:lnTo>
                  <a:lnTo>
                    <a:pt x="749377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25820" y="3845534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82145" y="34823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393006" y="3708803"/>
            <a:ext cx="1215390" cy="885825"/>
            <a:chOff x="4393006" y="3708803"/>
            <a:chExt cx="1215390" cy="885825"/>
          </a:xfrm>
        </p:grpSpPr>
        <p:sp>
          <p:nvSpPr>
            <p:cNvPr id="33" name="object 33"/>
            <p:cNvSpPr/>
            <p:nvPr/>
          </p:nvSpPr>
          <p:spPr>
            <a:xfrm>
              <a:off x="4399356" y="3715156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964603" y="0"/>
                  </a:moveTo>
                  <a:lnTo>
                    <a:pt x="964603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603" y="695794"/>
                  </a:lnTo>
                  <a:lnTo>
                    <a:pt x="964603" y="872566"/>
                  </a:lnTo>
                  <a:lnTo>
                    <a:pt x="1202639" y="436283"/>
                  </a:lnTo>
                  <a:lnTo>
                    <a:pt x="9646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99356" y="3715153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406878" y="3966755"/>
            <a:ext cx="1129665" cy="30353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Payload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0FB818D0-5A38-4C63-A03B-0D6F6BDC001E}"/>
              </a:ext>
            </a:extLst>
          </p:cNvPr>
          <p:cNvSpPr txBox="1">
            <a:spLocks/>
          </p:cNvSpPr>
          <p:nvPr/>
        </p:nvSpPr>
        <p:spPr>
          <a:xfrm>
            <a:off x="916938" y="312421"/>
            <a:ext cx="112750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Georgia Pro" panose="02040502050405020303" pitchFamily="18" charset="0"/>
                <a:ea typeface="+mj-ea"/>
                <a:cs typeface="Georgia Pro" panose="02040502050405020303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/>
              <a:t>Enabling RDMA in the </a:t>
            </a:r>
            <a:r>
              <a:rPr lang="en-US" kern="0"/>
              <a:t>switch </a:t>
            </a:r>
            <a:r>
              <a:rPr lang="en-US" kern="0" spc="-5"/>
              <a:t>data</a:t>
            </a:r>
            <a:r>
              <a:rPr lang="en-US" kern="0" spc="-180"/>
              <a:t> </a:t>
            </a:r>
            <a:r>
              <a:rPr lang="en-US" kern="0" spc="-5"/>
              <a:t>plane</a:t>
            </a:r>
            <a:endParaRPr lang="en-US" kern="0"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14274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Enabling RDMA in the </a:t>
            </a:r>
            <a:r>
              <a:rPr dirty="0"/>
              <a:t>switch </a:t>
            </a:r>
            <a:r>
              <a:rPr spc="-5" dirty="0"/>
              <a:t>data</a:t>
            </a:r>
            <a:r>
              <a:rPr spc="-180" dirty="0"/>
              <a:t> </a:t>
            </a:r>
            <a:r>
              <a:rPr spc="-5" dirty="0"/>
              <a:t>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7722"/>
            <a:ext cx="10233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Key idea: </a:t>
            </a:r>
            <a:r>
              <a:rPr sz="2800" spc="15" dirty="0">
                <a:latin typeface="Arial"/>
                <a:cs typeface="Arial"/>
              </a:rPr>
              <a:t>Crafting </a:t>
            </a:r>
            <a:r>
              <a:rPr sz="2800" spc="-30" dirty="0">
                <a:latin typeface="Arial"/>
                <a:cs typeface="Arial"/>
              </a:rPr>
              <a:t>RDMA </a:t>
            </a:r>
            <a:r>
              <a:rPr sz="2800" spc="30" dirty="0">
                <a:latin typeface="Arial"/>
                <a:cs typeface="Arial"/>
              </a:rPr>
              <a:t>packets </a:t>
            </a:r>
            <a:r>
              <a:rPr sz="2800" spc="10" dirty="0">
                <a:latin typeface="Arial"/>
                <a:cs typeface="Arial"/>
              </a:rPr>
              <a:t>using </a:t>
            </a:r>
            <a:r>
              <a:rPr sz="2800" spc="-40" dirty="0">
                <a:latin typeface="Arial"/>
                <a:cs typeface="Arial"/>
              </a:rPr>
              <a:t>ASIC’s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programmability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435" y="2102611"/>
            <a:ext cx="482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30" dirty="0">
                <a:latin typeface="Arial"/>
                <a:cs typeface="Arial"/>
              </a:rPr>
              <a:t>packet </a:t>
            </a:r>
            <a:r>
              <a:rPr sz="2400" spc="20" dirty="0">
                <a:latin typeface="Arial"/>
                <a:cs typeface="Arial"/>
              </a:rPr>
              <a:t>comes </a:t>
            </a:r>
            <a:r>
              <a:rPr sz="2400" spc="30" dirty="0">
                <a:latin typeface="Arial"/>
                <a:cs typeface="Arial"/>
              </a:rPr>
              <a:t>into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pipeline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435" y="2828035"/>
            <a:ext cx="456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ASIC </a:t>
            </a:r>
            <a:r>
              <a:rPr sz="2400" spc="30" dirty="0">
                <a:latin typeface="Arial"/>
                <a:cs typeface="Arial"/>
              </a:rPr>
              <a:t>adds </a:t>
            </a:r>
            <a:r>
              <a:rPr sz="2400" spc="-25" dirty="0">
                <a:latin typeface="Arial"/>
                <a:cs typeface="Arial"/>
              </a:rPr>
              <a:t>RDMA </a:t>
            </a:r>
            <a:r>
              <a:rPr sz="2400" spc="-10" dirty="0">
                <a:latin typeface="Arial"/>
                <a:cs typeface="Arial"/>
              </a:rPr>
              <a:t>headers 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craft </a:t>
            </a:r>
            <a:r>
              <a:rPr sz="2400" spc="-30" dirty="0">
                <a:latin typeface="Arial"/>
                <a:cs typeface="Arial"/>
              </a:rPr>
              <a:t>an </a:t>
            </a:r>
            <a:r>
              <a:rPr sz="2400" spc="-25" dirty="0">
                <a:latin typeface="Arial"/>
                <a:cs typeface="Arial"/>
              </a:rPr>
              <a:t>RDMA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435" y="3931411"/>
            <a:ext cx="4472305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250"/>
              </a:spcBef>
            </a:pPr>
            <a:r>
              <a:rPr sz="2400" dirty="0">
                <a:latin typeface="Arial"/>
                <a:cs typeface="Arial"/>
              </a:rPr>
              <a:t>3.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server NIC </a:t>
            </a:r>
            <a:r>
              <a:rPr sz="2400" spc="-10" dirty="0">
                <a:latin typeface="Arial"/>
                <a:cs typeface="Arial"/>
              </a:rPr>
              <a:t>replies </a:t>
            </a:r>
            <a:r>
              <a:rPr sz="2400" spc="-30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it  would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-20" dirty="0">
                <a:latin typeface="Arial"/>
                <a:cs typeface="Arial"/>
              </a:rPr>
              <a:t>any </a:t>
            </a:r>
            <a:r>
              <a:rPr sz="2400" spc="10" dirty="0">
                <a:latin typeface="Arial"/>
                <a:cs typeface="Arial"/>
              </a:rPr>
              <a:t>standard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RDMA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4880" y="2237232"/>
            <a:ext cx="3865245" cy="2801620"/>
            <a:chOff x="944880" y="2237232"/>
            <a:chExt cx="3865245" cy="2801620"/>
          </a:xfrm>
        </p:grpSpPr>
        <p:sp>
          <p:nvSpPr>
            <p:cNvPr id="8" name="object 8"/>
            <p:cNvSpPr/>
            <p:nvPr/>
          </p:nvSpPr>
          <p:spPr>
            <a:xfrm>
              <a:off x="944880" y="2237232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7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7" y="2685402"/>
                  </a:lnTo>
                  <a:lnTo>
                    <a:pt x="3749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5324" y="226820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2" y="0"/>
                  </a:moveTo>
                  <a:lnTo>
                    <a:pt x="134618" y="0"/>
                  </a:lnTo>
                  <a:lnTo>
                    <a:pt x="92069" y="6863"/>
                  </a:lnTo>
                  <a:lnTo>
                    <a:pt x="55115" y="25974"/>
                  </a:lnTo>
                  <a:lnTo>
                    <a:pt x="25973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3" y="1431050"/>
                  </a:lnTo>
                  <a:lnTo>
                    <a:pt x="55115" y="1460192"/>
                  </a:lnTo>
                  <a:lnTo>
                    <a:pt x="92069" y="1479303"/>
                  </a:lnTo>
                  <a:lnTo>
                    <a:pt x="134618" y="1486166"/>
                  </a:lnTo>
                  <a:lnTo>
                    <a:pt x="3504982" y="1486166"/>
                  </a:lnTo>
                  <a:lnTo>
                    <a:pt x="3547532" y="1479303"/>
                  </a:lnTo>
                  <a:lnTo>
                    <a:pt x="3584486" y="1460192"/>
                  </a:lnTo>
                  <a:lnTo>
                    <a:pt x="3613628" y="1431050"/>
                  </a:lnTo>
                  <a:lnTo>
                    <a:pt x="3632739" y="1394095"/>
                  </a:lnTo>
                  <a:lnTo>
                    <a:pt x="3639602" y="1351546"/>
                  </a:lnTo>
                  <a:lnTo>
                    <a:pt x="3639602" y="134620"/>
                  </a:lnTo>
                  <a:lnTo>
                    <a:pt x="3632739" y="92070"/>
                  </a:lnTo>
                  <a:lnTo>
                    <a:pt x="3613628" y="55116"/>
                  </a:lnTo>
                  <a:lnTo>
                    <a:pt x="3584486" y="25974"/>
                  </a:lnTo>
                  <a:lnTo>
                    <a:pt x="3547532" y="6863"/>
                  </a:lnTo>
                  <a:lnTo>
                    <a:pt x="350498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5983" y="3368890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1" y="0"/>
                  </a:moveTo>
                  <a:lnTo>
                    <a:pt x="55439" y="0"/>
                  </a:lnTo>
                  <a:lnTo>
                    <a:pt x="33859" y="4357"/>
                  </a:lnTo>
                  <a:lnTo>
                    <a:pt x="16237" y="16241"/>
                  </a:lnTo>
                  <a:lnTo>
                    <a:pt x="4356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6" y="578202"/>
                  </a:lnTo>
                  <a:lnTo>
                    <a:pt x="16237" y="595823"/>
                  </a:lnTo>
                  <a:lnTo>
                    <a:pt x="33859" y="607706"/>
                  </a:lnTo>
                  <a:lnTo>
                    <a:pt x="55439" y="612063"/>
                  </a:lnTo>
                  <a:lnTo>
                    <a:pt x="3564241" y="612063"/>
                  </a:lnTo>
                  <a:lnTo>
                    <a:pt x="3585822" y="607706"/>
                  </a:lnTo>
                  <a:lnTo>
                    <a:pt x="3603447" y="595823"/>
                  </a:lnTo>
                  <a:lnTo>
                    <a:pt x="3615331" y="578202"/>
                  </a:lnTo>
                  <a:lnTo>
                    <a:pt x="3619689" y="556628"/>
                  </a:lnTo>
                  <a:lnTo>
                    <a:pt x="3619689" y="55448"/>
                  </a:lnTo>
                  <a:lnTo>
                    <a:pt x="3615331" y="33866"/>
                  </a:lnTo>
                  <a:lnTo>
                    <a:pt x="3603447" y="16241"/>
                  </a:lnTo>
                  <a:lnTo>
                    <a:pt x="3585822" y="4357"/>
                  </a:lnTo>
                  <a:lnTo>
                    <a:pt x="35642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5983" y="265906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4723" y="3403092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4065" y="2257044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1496" y="3847109"/>
            <a:ext cx="3190875" cy="835660"/>
            <a:chOff x="1301496" y="3847109"/>
            <a:chExt cx="3190875" cy="835660"/>
          </a:xfrm>
        </p:grpSpPr>
        <p:sp>
          <p:nvSpPr>
            <p:cNvPr id="18" name="object 18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7846" y="385345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8392" y="433312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15159" y="4355083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73040" y="3459479"/>
            <a:ext cx="1710055" cy="1243965"/>
            <a:chOff x="5273040" y="3459479"/>
            <a:chExt cx="1710055" cy="1243965"/>
          </a:xfrm>
        </p:grpSpPr>
        <p:sp>
          <p:nvSpPr>
            <p:cNvPr id="24" name="object 24"/>
            <p:cNvSpPr/>
            <p:nvPr/>
          </p:nvSpPr>
          <p:spPr>
            <a:xfrm>
              <a:off x="5273040" y="3459479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03405" y="3490988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5820" y="3918686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2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25820" y="3845534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4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1"/>
                  </a:lnTo>
                  <a:lnTo>
                    <a:pt x="1197953" y="63976"/>
                  </a:lnTo>
                  <a:lnTo>
                    <a:pt x="1162162" y="46713"/>
                  </a:lnTo>
                  <a:lnTo>
                    <a:pt x="1094900" y="31359"/>
                  </a:lnTo>
                  <a:lnTo>
                    <a:pt x="1050877" y="24569"/>
                  </a:lnTo>
                  <a:lnTo>
                    <a:pt x="1000676" y="18462"/>
                  </a:lnTo>
                  <a:lnTo>
                    <a:pt x="944863" y="13106"/>
                  </a:lnTo>
                  <a:lnTo>
                    <a:pt x="883999" y="8571"/>
                  </a:lnTo>
                  <a:lnTo>
                    <a:pt x="818650" y="4924"/>
                  </a:lnTo>
                  <a:lnTo>
                    <a:pt x="749377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25820" y="3845534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82145" y="34823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93006" y="3708803"/>
            <a:ext cx="1215390" cy="885825"/>
            <a:chOff x="4393006" y="3708803"/>
            <a:chExt cx="1215390" cy="885825"/>
          </a:xfrm>
        </p:grpSpPr>
        <p:sp>
          <p:nvSpPr>
            <p:cNvPr id="32" name="object 32"/>
            <p:cNvSpPr/>
            <p:nvPr/>
          </p:nvSpPr>
          <p:spPr>
            <a:xfrm>
              <a:off x="4399356" y="3715156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964603" y="0"/>
                  </a:moveTo>
                  <a:lnTo>
                    <a:pt x="964603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603" y="695794"/>
                  </a:lnTo>
                  <a:lnTo>
                    <a:pt x="964603" y="872566"/>
                  </a:lnTo>
                  <a:lnTo>
                    <a:pt x="1202639" y="436283"/>
                  </a:lnTo>
                  <a:lnTo>
                    <a:pt x="9646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99356" y="3715153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89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406878" y="3966755"/>
            <a:ext cx="1129665" cy="30353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Payload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5484" y="5116564"/>
            <a:ext cx="11356569" cy="1332865"/>
          </a:xfrm>
          <a:custGeom>
            <a:avLst/>
            <a:gdLst/>
            <a:ahLst/>
            <a:cxnLst/>
            <a:rect l="l" t="t" r="r" b="b"/>
            <a:pathLst>
              <a:path w="9967595" h="1332864">
                <a:moveTo>
                  <a:pt x="0" y="447113"/>
                </a:moveTo>
                <a:lnTo>
                  <a:pt x="6326" y="400030"/>
                </a:lnTo>
                <a:lnTo>
                  <a:pt x="24180" y="357722"/>
                </a:lnTo>
                <a:lnTo>
                  <a:pt x="51873" y="321877"/>
                </a:lnTo>
                <a:lnTo>
                  <a:pt x="87718" y="294183"/>
                </a:lnTo>
                <a:lnTo>
                  <a:pt x="130026" y="276329"/>
                </a:lnTo>
                <a:lnTo>
                  <a:pt x="177109" y="270003"/>
                </a:lnTo>
                <a:lnTo>
                  <a:pt x="1661210" y="270003"/>
                </a:lnTo>
                <a:lnTo>
                  <a:pt x="3521442" y="0"/>
                </a:lnTo>
                <a:lnTo>
                  <a:pt x="4153022" y="270003"/>
                </a:lnTo>
                <a:lnTo>
                  <a:pt x="9790155" y="270003"/>
                </a:lnTo>
                <a:lnTo>
                  <a:pt x="9837236" y="276329"/>
                </a:lnTo>
                <a:lnTo>
                  <a:pt x="9879544" y="294183"/>
                </a:lnTo>
                <a:lnTo>
                  <a:pt x="9915389" y="321877"/>
                </a:lnTo>
                <a:lnTo>
                  <a:pt x="9943083" y="357722"/>
                </a:lnTo>
                <a:lnTo>
                  <a:pt x="9960938" y="400030"/>
                </a:lnTo>
                <a:lnTo>
                  <a:pt x="9967265" y="447113"/>
                </a:lnTo>
                <a:lnTo>
                  <a:pt x="9967265" y="712756"/>
                </a:lnTo>
                <a:lnTo>
                  <a:pt x="9967265" y="1155508"/>
                </a:lnTo>
                <a:lnTo>
                  <a:pt x="9960938" y="1202591"/>
                </a:lnTo>
                <a:lnTo>
                  <a:pt x="9943083" y="1244900"/>
                </a:lnTo>
                <a:lnTo>
                  <a:pt x="9915389" y="1280746"/>
                </a:lnTo>
                <a:lnTo>
                  <a:pt x="9879544" y="1308441"/>
                </a:lnTo>
                <a:lnTo>
                  <a:pt x="9837236" y="1326296"/>
                </a:lnTo>
                <a:lnTo>
                  <a:pt x="9790155" y="1332623"/>
                </a:lnTo>
                <a:lnTo>
                  <a:pt x="4153022" y="1332623"/>
                </a:lnTo>
                <a:lnTo>
                  <a:pt x="1661210" y="1332623"/>
                </a:lnTo>
                <a:lnTo>
                  <a:pt x="177109" y="1332623"/>
                </a:lnTo>
                <a:lnTo>
                  <a:pt x="130026" y="1326296"/>
                </a:lnTo>
                <a:lnTo>
                  <a:pt x="87718" y="1308441"/>
                </a:lnTo>
                <a:lnTo>
                  <a:pt x="51873" y="1280746"/>
                </a:lnTo>
                <a:lnTo>
                  <a:pt x="24180" y="1244900"/>
                </a:lnTo>
                <a:lnTo>
                  <a:pt x="6326" y="1202591"/>
                </a:lnTo>
                <a:lnTo>
                  <a:pt x="0" y="1155508"/>
                </a:lnTo>
                <a:lnTo>
                  <a:pt x="0" y="712756"/>
                </a:lnTo>
                <a:lnTo>
                  <a:pt x="0" y="44710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 anchor="ctr"/>
          <a:lstStyle/>
          <a:p>
            <a:r>
              <a:rPr lang="en-US" sz="2400" dirty="0"/>
              <a:t> </a:t>
            </a:r>
            <a:r>
              <a:rPr lang="en-US" altLang="zh-CN" sz="2400" b="1" dirty="0">
                <a:latin typeface="Georgia Pro" panose="02040502050405020303" pitchFamily="18" charset="0"/>
              </a:rPr>
              <a:t>Simple switch-side flow control prevents buffer overflows at the NIC!</a:t>
            </a:r>
          </a:p>
          <a:p>
            <a:r>
              <a:rPr lang="en-US" sz="2400" dirty="0">
                <a:latin typeface="Georgia Pro" panose="02040502050405020303" pitchFamily="18" charset="0"/>
              </a:rPr>
              <a:t> -&gt; simplified transport is enough</a:t>
            </a:r>
            <a:endParaRPr sz="2400" dirty="0"/>
          </a:p>
        </p:txBody>
      </p:sp>
      <p:sp>
        <p:nvSpPr>
          <p:cNvPr id="40" name="object 40"/>
          <p:cNvSpPr txBox="1"/>
          <p:nvPr/>
        </p:nvSpPr>
        <p:spPr>
          <a:xfrm>
            <a:off x="1025983" y="4913132"/>
            <a:ext cx="10865485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065">
              <a:lnSpc>
                <a:spcPts val="2690"/>
              </a:lnSpc>
            </a:pPr>
            <a:r>
              <a:rPr sz="2400" dirty="0">
                <a:latin typeface="Arial"/>
                <a:cs typeface="Arial"/>
              </a:rPr>
              <a:t>4.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ASIC </a:t>
            </a:r>
            <a:r>
              <a:rPr sz="2400" spc="-5" dirty="0">
                <a:latin typeface="Arial"/>
                <a:cs typeface="Arial"/>
              </a:rPr>
              <a:t>parses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response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14274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Enabling RDMA in the </a:t>
            </a:r>
            <a:r>
              <a:rPr dirty="0"/>
              <a:t>switch </a:t>
            </a:r>
            <a:r>
              <a:rPr spc="-5" dirty="0"/>
              <a:t>data</a:t>
            </a:r>
            <a:r>
              <a:rPr spc="-180" dirty="0"/>
              <a:t> </a:t>
            </a:r>
            <a:r>
              <a:rPr spc="-5" dirty="0"/>
              <a:t>plane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57D85A6-1924-4F6F-9D3E-C7BC7327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7172325" cy="386715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343075F2-2C61-49F0-80C5-19511BCB4301}"/>
              </a:ext>
            </a:extLst>
          </p:cNvPr>
          <p:cNvSpPr txBox="1"/>
          <p:nvPr/>
        </p:nvSpPr>
        <p:spPr>
          <a:xfrm>
            <a:off x="1066800" y="5174537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 Pro" panose="02040502050405020303" pitchFamily="18" charset="0"/>
              </a:rPr>
              <a:t>The needed metadata is provided via the control plane in advance</a:t>
            </a:r>
            <a:endParaRPr lang="zh-CN" altLang="en-US" sz="2400" dirty="0">
              <a:latin typeface="Georgia Pro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3950C-DEC4-6DD1-435B-5AA5A6A8C68C}"/>
              </a:ext>
            </a:extLst>
          </p:cNvPr>
          <p:cNvSpPr txBox="1"/>
          <p:nvPr/>
        </p:nvSpPr>
        <p:spPr>
          <a:xfrm>
            <a:off x="228600" y="97157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RoCE</a:t>
            </a:r>
            <a:r>
              <a:rPr lang="en-US" dirty="0"/>
              <a:t>: RDMA over converged Ethernet</a:t>
            </a:r>
          </a:p>
        </p:txBody>
      </p:sp>
    </p:spTree>
    <p:extLst>
      <p:ext uri="{BB962C8B-B14F-4D97-AF65-F5344CB8AC3E}">
        <p14:creationId xmlns:p14="http://schemas.microsoft.com/office/powerpoint/2010/main" val="193812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2" y="240217"/>
            <a:ext cx="123520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Challenge </a:t>
            </a:r>
            <a:r>
              <a:rPr sz="3600" dirty="0"/>
              <a:t>2: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</a:rPr>
              <a:t>Single </a:t>
            </a:r>
            <a:r>
              <a:rPr sz="3600" u="heavy" spc="-10" dirty="0">
                <a:uFill>
                  <a:solidFill>
                    <a:srgbClr val="000000"/>
                  </a:solidFill>
                </a:uFill>
              </a:rPr>
              <a:t>round-trip</a:t>
            </a:r>
            <a:r>
              <a:rPr sz="3600" spc="-10" dirty="0"/>
              <a:t> </a:t>
            </a:r>
            <a:r>
              <a:rPr sz="3600" spc="-5" dirty="0"/>
              <a:t>table</a:t>
            </a:r>
            <a:r>
              <a:rPr lang="en-US" sz="3600" spc="25" dirty="0"/>
              <a:t> </a:t>
            </a:r>
            <a:r>
              <a:rPr sz="3600" spc="-10" dirty="0"/>
              <a:t>lookups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3927" y="1517903"/>
            <a:ext cx="3865245" cy="2804160"/>
            <a:chOff x="3233927" y="1517903"/>
            <a:chExt cx="3865245" cy="2804160"/>
          </a:xfrm>
        </p:grpSpPr>
        <p:sp>
          <p:nvSpPr>
            <p:cNvPr id="4" name="object 4"/>
            <p:cNvSpPr/>
            <p:nvPr/>
          </p:nvSpPr>
          <p:spPr>
            <a:xfrm>
              <a:off x="3233927" y="1517903"/>
              <a:ext cx="3864864" cy="2804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4522" y="1549641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4522" y="1549641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5182" y="2650337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1"/>
                  </a:lnTo>
                  <a:lnTo>
                    <a:pt x="55116" y="25970"/>
                  </a:lnTo>
                  <a:lnTo>
                    <a:pt x="25974" y="55108"/>
                  </a:lnTo>
                  <a:lnTo>
                    <a:pt x="6863" y="92059"/>
                  </a:lnTo>
                  <a:lnTo>
                    <a:pt x="0" y="134607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07"/>
                  </a:lnTo>
                  <a:lnTo>
                    <a:pt x="3632740" y="92059"/>
                  </a:lnTo>
                  <a:lnTo>
                    <a:pt x="3613629" y="55108"/>
                  </a:lnTo>
                  <a:lnTo>
                    <a:pt x="3584487" y="25970"/>
                  </a:lnTo>
                  <a:lnTo>
                    <a:pt x="3547533" y="6861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5182" y="2650337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5182" y="1940509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5182" y="1940509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93922" y="2683764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3262" y="1540764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90696" y="2740151"/>
            <a:ext cx="5681345" cy="1243965"/>
            <a:chOff x="3590696" y="2740151"/>
            <a:chExt cx="5681345" cy="1243965"/>
          </a:xfrm>
        </p:grpSpPr>
        <p:sp>
          <p:nvSpPr>
            <p:cNvPr id="14" name="object 14"/>
            <p:cNvSpPr/>
            <p:nvPr/>
          </p:nvSpPr>
          <p:spPr>
            <a:xfrm>
              <a:off x="3597046" y="3134893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70"/>
                  </a:lnTo>
                  <a:lnTo>
                    <a:pt x="3177197" y="476770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7046" y="3134893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7592" y="3614559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209" y="34302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7592" y="3614559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2088" y="2740151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92605" y="2772435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92605" y="2772435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5021" y="3200120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26" y="0"/>
                  </a:moveTo>
                  <a:lnTo>
                    <a:pt x="1162151" y="26438"/>
                  </a:lnTo>
                  <a:lnTo>
                    <a:pt x="1094892" y="41792"/>
                  </a:lnTo>
                  <a:lnTo>
                    <a:pt x="1050870" y="48582"/>
                  </a:lnTo>
                  <a:lnTo>
                    <a:pt x="1000671" y="54689"/>
                  </a:lnTo>
                  <a:lnTo>
                    <a:pt x="944859" y="60045"/>
                  </a:lnTo>
                  <a:lnTo>
                    <a:pt x="883996" y="64580"/>
                  </a:lnTo>
                  <a:lnTo>
                    <a:pt x="818648" y="68227"/>
                  </a:lnTo>
                  <a:lnTo>
                    <a:pt x="749376" y="70917"/>
                  </a:lnTo>
                  <a:lnTo>
                    <a:pt x="676746" y="72582"/>
                  </a:lnTo>
                  <a:lnTo>
                    <a:pt x="601319" y="73151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6" y="509829"/>
                  </a:lnTo>
                  <a:lnTo>
                    <a:pt x="818648" y="507139"/>
                  </a:lnTo>
                  <a:lnTo>
                    <a:pt x="883996" y="503492"/>
                  </a:lnTo>
                  <a:lnTo>
                    <a:pt x="944859" y="498957"/>
                  </a:lnTo>
                  <a:lnTo>
                    <a:pt x="1000671" y="493601"/>
                  </a:lnTo>
                  <a:lnTo>
                    <a:pt x="1050870" y="487494"/>
                  </a:lnTo>
                  <a:lnTo>
                    <a:pt x="1094892" y="480704"/>
                  </a:lnTo>
                  <a:lnTo>
                    <a:pt x="1162151" y="465350"/>
                  </a:lnTo>
                  <a:lnTo>
                    <a:pt x="1197941" y="448087"/>
                  </a:lnTo>
                  <a:lnTo>
                    <a:pt x="1202626" y="438912"/>
                  </a:lnTo>
                  <a:lnTo>
                    <a:pt x="1202626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15021" y="3126968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3"/>
                  </a:lnTo>
                  <a:lnTo>
                    <a:pt x="676746" y="145734"/>
                  </a:lnTo>
                  <a:lnTo>
                    <a:pt x="749376" y="144069"/>
                  </a:lnTo>
                  <a:lnTo>
                    <a:pt x="818648" y="141379"/>
                  </a:lnTo>
                  <a:lnTo>
                    <a:pt x="883996" y="137732"/>
                  </a:lnTo>
                  <a:lnTo>
                    <a:pt x="944859" y="133197"/>
                  </a:lnTo>
                  <a:lnTo>
                    <a:pt x="1000671" y="127841"/>
                  </a:lnTo>
                  <a:lnTo>
                    <a:pt x="1050870" y="121734"/>
                  </a:lnTo>
                  <a:lnTo>
                    <a:pt x="1094892" y="114944"/>
                  </a:lnTo>
                  <a:lnTo>
                    <a:pt x="1162151" y="99590"/>
                  </a:lnTo>
                  <a:lnTo>
                    <a:pt x="1197941" y="82327"/>
                  </a:lnTo>
                  <a:lnTo>
                    <a:pt x="1202626" y="73151"/>
                  </a:lnTo>
                  <a:lnTo>
                    <a:pt x="1197941" y="63976"/>
                  </a:lnTo>
                  <a:lnTo>
                    <a:pt x="1162151" y="46713"/>
                  </a:lnTo>
                  <a:lnTo>
                    <a:pt x="1094892" y="31359"/>
                  </a:lnTo>
                  <a:lnTo>
                    <a:pt x="1050870" y="24569"/>
                  </a:lnTo>
                  <a:lnTo>
                    <a:pt x="1000671" y="18462"/>
                  </a:lnTo>
                  <a:lnTo>
                    <a:pt x="944859" y="13106"/>
                  </a:lnTo>
                  <a:lnTo>
                    <a:pt x="883996" y="8571"/>
                  </a:lnTo>
                  <a:lnTo>
                    <a:pt x="818648" y="4924"/>
                  </a:lnTo>
                  <a:lnTo>
                    <a:pt x="749376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15021" y="3126968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71346" y="2763012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35829" y="2990237"/>
            <a:ext cx="2962275" cy="885825"/>
            <a:chOff x="4935829" y="2990237"/>
            <a:chExt cx="2962275" cy="885825"/>
          </a:xfrm>
        </p:grpSpPr>
        <p:sp>
          <p:nvSpPr>
            <p:cNvPr id="26" name="object 26"/>
            <p:cNvSpPr/>
            <p:nvPr/>
          </p:nvSpPr>
          <p:spPr>
            <a:xfrm>
              <a:off x="6688556" y="2996590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964590" y="0"/>
                  </a:moveTo>
                  <a:lnTo>
                    <a:pt x="964590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590" y="695794"/>
                  </a:lnTo>
                  <a:lnTo>
                    <a:pt x="964590" y="872566"/>
                  </a:lnTo>
                  <a:lnTo>
                    <a:pt x="1202626" y="436283"/>
                  </a:lnTo>
                  <a:lnTo>
                    <a:pt x="96459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8556" y="2996587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42179" y="3248444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1046048" y="0"/>
                  </a:moveTo>
                  <a:lnTo>
                    <a:pt x="0" y="0"/>
                  </a:lnTo>
                  <a:lnTo>
                    <a:pt x="0" y="280631"/>
                  </a:lnTo>
                  <a:lnTo>
                    <a:pt x="1046048" y="280631"/>
                  </a:lnTo>
                  <a:lnTo>
                    <a:pt x="10460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42179" y="3248444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0" y="0"/>
                  </a:moveTo>
                  <a:lnTo>
                    <a:pt x="1046050" y="0"/>
                  </a:lnTo>
                  <a:lnTo>
                    <a:pt x="1046050" y="280637"/>
                  </a:lnTo>
                  <a:lnTo>
                    <a:pt x="0" y="280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72303" y="3239515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59279" y="3331616"/>
            <a:ext cx="8296909" cy="1581785"/>
            <a:chOff x="1859279" y="3331616"/>
            <a:chExt cx="8296909" cy="1581785"/>
          </a:xfrm>
        </p:grpSpPr>
        <p:sp>
          <p:nvSpPr>
            <p:cNvPr id="32" name="object 32"/>
            <p:cNvSpPr/>
            <p:nvPr/>
          </p:nvSpPr>
          <p:spPr>
            <a:xfrm>
              <a:off x="5988227" y="3331616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300"/>
                  </a:lnTo>
                  <a:lnTo>
                    <a:pt x="354964" y="76200"/>
                  </a:lnTo>
                  <a:lnTo>
                    <a:pt x="297814" y="76200"/>
                  </a:lnTo>
                  <a:lnTo>
                    <a:pt x="297814" y="38100"/>
                  </a:lnTo>
                  <a:lnTo>
                    <a:pt x="354964" y="38100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8764" y="76200"/>
                  </a:lnTo>
                  <a:lnTo>
                    <a:pt x="278764" y="38100"/>
                  </a:lnTo>
                  <a:close/>
                </a:path>
                <a:path w="393064" h="114300">
                  <a:moveTo>
                    <a:pt x="354964" y="38100"/>
                  </a:moveTo>
                  <a:lnTo>
                    <a:pt x="297814" y="38100"/>
                  </a:lnTo>
                  <a:lnTo>
                    <a:pt x="297814" y="76200"/>
                  </a:lnTo>
                  <a:lnTo>
                    <a:pt x="354964" y="76200"/>
                  </a:lnTo>
                  <a:lnTo>
                    <a:pt x="393064" y="57150"/>
                  </a:lnTo>
                  <a:lnTo>
                    <a:pt x="3549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74519" y="3456432"/>
              <a:ext cx="8281416" cy="1456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59279" y="3755136"/>
              <a:ext cx="7958328" cy="1103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20112" y="3500920"/>
              <a:ext cx="8136255" cy="1314450"/>
            </a:xfrm>
            <a:custGeom>
              <a:avLst/>
              <a:gdLst/>
              <a:ahLst/>
              <a:cxnLst/>
              <a:rect l="l" t="t" r="r" b="b"/>
              <a:pathLst>
                <a:path w="8136255" h="1314450">
                  <a:moveTo>
                    <a:pt x="7943583" y="158178"/>
                  </a:moveTo>
                  <a:lnTo>
                    <a:pt x="192646" y="158178"/>
                  </a:lnTo>
                  <a:lnTo>
                    <a:pt x="148476" y="163266"/>
                  </a:lnTo>
                  <a:lnTo>
                    <a:pt x="107928" y="177760"/>
                  </a:lnTo>
                  <a:lnTo>
                    <a:pt x="72159" y="200504"/>
                  </a:lnTo>
                  <a:lnTo>
                    <a:pt x="42324" y="230339"/>
                  </a:lnTo>
                  <a:lnTo>
                    <a:pt x="19582" y="266111"/>
                  </a:lnTo>
                  <a:lnTo>
                    <a:pt x="5088" y="306663"/>
                  </a:lnTo>
                  <a:lnTo>
                    <a:pt x="0" y="350837"/>
                  </a:lnTo>
                  <a:lnTo>
                    <a:pt x="0" y="1121409"/>
                  </a:lnTo>
                  <a:lnTo>
                    <a:pt x="5088" y="1165583"/>
                  </a:lnTo>
                  <a:lnTo>
                    <a:pt x="19582" y="1206133"/>
                  </a:lnTo>
                  <a:lnTo>
                    <a:pt x="42324" y="1241902"/>
                  </a:lnTo>
                  <a:lnTo>
                    <a:pt x="72159" y="1271735"/>
                  </a:lnTo>
                  <a:lnTo>
                    <a:pt x="107928" y="1294476"/>
                  </a:lnTo>
                  <a:lnTo>
                    <a:pt x="148476" y="1308968"/>
                  </a:lnTo>
                  <a:lnTo>
                    <a:pt x="192646" y="1314056"/>
                  </a:lnTo>
                  <a:lnTo>
                    <a:pt x="7943583" y="1314056"/>
                  </a:lnTo>
                  <a:lnTo>
                    <a:pt x="7987756" y="1308968"/>
                  </a:lnTo>
                  <a:lnTo>
                    <a:pt x="8028306" y="1294476"/>
                  </a:lnTo>
                  <a:lnTo>
                    <a:pt x="8064075" y="1271735"/>
                  </a:lnTo>
                  <a:lnTo>
                    <a:pt x="8093908" y="1241902"/>
                  </a:lnTo>
                  <a:lnTo>
                    <a:pt x="8116649" y="1206133"/>
                  </a:lnTo>
                  <a:lnTo>
                    <a:pt x="8131141" y="1165583"/>
                  </a:lnTo>
                  <a:lnTo>
                    <a:pt x="8136229" y="1121409"/>
                  </a:lnTo>
                  <a:lnTo>
                    <a:pt x="8136229" y="350837"/>
                  </a:lnTo>
                  <a:lnTo>
                    <a:pt x="8131141" y="306663"/>
                  </a:lnTo>
                  <a:lnTo>
                    <a:pt x="8116649" y="266111"/>
                  </a:lnTo>
                  <a:lnTo>
                    <a:pt x="8093908" y="230339"/>
                  </a:lnTo>
                  <a:lnTo>
                    <a:pt x="8064075" y="200504"/>
                  </a:lnTo>
                  <a:lnTo>
                    <a:pt x="8028306" y="177760"/>
                  </a:lnTo>
                  <a:lnTo>
                    <a:pt x="7987756" y="163266"/>
                  </a:lnTo>
                  <a:lnTo>
                    <a:pt x="7943583" y="158178"/>
                  </a:lnTo>
                  <a:close/>
                </a:path>
                <a:path w="8136255" h="1314450">
                  <a:moveTo>
                    <a:pt x="5333631" y="0"/>
                  </a:moveTo>
                  <a:lnTo>
                    <a:pt x="4746129" y="158178"/>
                  </a:lnTo>
                  <a:lnTo>
                    <a:pt x="6780187" y="158178"/>
                  </a:lnTo>
                  <a:lnTo>
                    <a:pt x="53336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20112" y="3500919"/>
              <a:ext cx="8136255" cy="1314450"/>
            </a:xfrm>
            <a:custGeom>
              <a:avLst/>
              <a:gdLst/>
              <a:ahLst/>
              <a:cxnLst/>
              <a:rect l="l" t="t" r="r" b="b"/>
              <a:pathLst>
                <a:path w="8136255" h="1314450">
                  <a:moveTo>
                    <a:pt x="0" y="350828"/>
                  </a:moveTo>
                  <a:lnTo>
                    <a:pt x="5087" y="306655"/>
                  </a:lnTo>
                  <a:lnTo>
                    <a:pt x="19580" y="266106"/>
                  </a:lnTo>
                  <a:lnTo>
                    <a:pt x="42322" y="230336"/>
                  </a:lnTo>
                  <a:lnTo>
                    <a:pt x="72156" y="200501"/>
                  </a:lnTo>
                  <a:lnTo>
                    <a:pt x="107926" y="177760"/>
                  </a:lnTo>
                  <a:lnTo>
                    <a:pt x="148475" y="163267"/>
                  </a:lnTo>
                  <a:lnTo>
                    <a:pt x="192648" y="158179"/>
                  </a:lnTo>
                  <a:lnTo>
                    <a:pt x="4746132" y="158179"/>
                  </a:lnTo>
                  <a:lnTo>
                    <a:pt x="5333623" y="0"/>
                  </a:lnTo>
                  <a:lnTo>
                    <a:pt x="6780193" y="158179"/>
                  </a:lnTo>
                  <a:lnTo>
                    <a:pt x="7943584" y="158179"/>
                  </a:lnTo>
                  <a:lnTo>
                    <a:pt x="7987758" y="163267"/>
                  </a:lnTo>
                  <a:lnTo>
                    <a:pt x="8028308" y="177760"/>
                  </a:lnTo>
                  <a:lnTo>
                    <a:pt x="8064078" y="200501"/>
                  </a:lnTo>
                  <a:lnTo>
                    <a:pt x="8093912" y="230336"/>
                  </a:lnTo>
                  <a:lnTo>
                    <a:pt x="8116653" y="266106"/>
                  </a:lnTo>
                  <a:lnTo>
                    <a:pt x="8131146" y="306655"/>
                  </a:lnTo>
                  <a:lnTo>
                    <a:pt x="8136234" y="350828"/>
                  </a:lnTo>
                  <a:lnTo>
                    <a:pt x="8136234" y="639797"/>
                  </a:lnTo>
                  <a:lnTo>
                    <a:pt x="8136234" y="1121407"/>
                  </a:lnTo>
                  <a:lnTo>
                    <a:pt x="8131146" y="1165582"/>
                  </a:lnTo>
                  <a:lnTo>
                    <a:pt x="8116653" y="1206132"/>
                  </a:lnTo>
                  <a:lnTo>
                    <a:pt x="8093912" y="1241903"/>
                  </a:lnTo>
                  <a:lnTo>
                    <a:pt x="8064078" y="1271737"/>
                  </a:lnTo>
                  <a:lnTo>
                    <a:pt x="8028308" y="1294478"/>
                  </a:lnTo>
                  <a:lnTo>
                    <a:pt x="7987758" y="1308971"/>
                  </a:lnTo>
                  <a:lnTo>
                    <a:pt x="7943584" y="1314059"/>
                  </a:lnTo>
                  <a:lnTo>
                    <a:pt x="6780193" y="1314059"/>
                  </a:lnTo>
                  <a:lnTo>
                    <a:pt x="4746132" y="1314059"/>
                  </a:lnTo>
                  <a:lnTo>
                    <a:pt x="192648" y="1314059"/>
                  </a:lnTo>
                  <a:lnTo>
                    <a:pt x="148475" y="1308971"/>
                  </a:lnTo>
                  <a:lnTo>
                    <a:pt x="107926" y="1294478"/>
                  </a:lnTo>
                  <a:lnTo>
                    <a:pt x="72156" y="1271737"/>
                  </a:lnTo>
                  <a:lnTo>
                    <a:pt x="42322" y="1241903"/>
                  </a:lnTo>
                  <a:lnTo>
                    <a:pt x="19580" y="1206132"/>
                  </a:lnTo>
                  <a:lnTo>
                    <a:pt x="5087" y="1165582"/>
                  </a:lnTo>
                  <a:lnTo>
                    <a:pt x="0" y="1121407"/>
                  </a:lnTo>
                  <a:lnTo>
                    <a:pt x="0" y="639797"/>
                  </a:lnTo>
                  <a:lnTo>
                    <a:pt x="0" y="3508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20076" y="3635755"/>
            <a:ext cx="9770110" cy="254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6895">
              <a:lnSpc>
                <a:spcPts val="1955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 dirty="0">
              <a:latin typeface="Arial"/>
              <a:cs typeface="Arial"/>
            </a:endParaRPr>
          </a:p>
          <a:p>
            <a:pPr marL="747395">
              <a:lnSpc>
                <a:spcPts val="2640"/>
              </a:lnSpc>
            </a:pPr>
            <a:r>
              <a:rPr sz="2400" spc="-25" dirty="0">
                <a:latin typeface="Arial"/>
                <a:cs typeface="Arial"/>
              </a:rPr>
              <a:t>RDMA </a:t>
            </a:r>
            <a:r>
              <a:rPr sz="2400" spc="-15" dirty="0">
                <a:latin typeface="Arial"/>
                <a:cs typeface="Arial"/>
              </a:rPr>
              <a:t>read </a:t>
            </a:r>
            <a:r>
              <a:rPr sz="2400" dirty="0">
                <a:latin typeface="Arial"/>
                <a:cs typeface="Arial"/>
              </a:rPr>
              <a:t>takes </a:t>
            </a:r>
            <a:r>
              <a:rPr sz="2400" spc="-5" dirty="0">
                <a:latin typeface="Arial"/>
                <a:cs typeface="Arial"/>
              </a:rPr>
              <a:t>~2μs: </a:t>
            </a:r>
            <a:r>
              <a:rPr sz="2400" spc="20" dirty="0">
                <a:latin typeface="Arial"/>
                <a:cs typeface="Arial"/>
              </a:rPr>
              <a:t>multiple </a:t>
            </a:r>
            <a:r>
              <a:rPr sz="2400" dirty="0">
                <a:latin typeface="Arial"/>
                <a:cs typeface="Arial"/>
              </a:rPr>
              <a:t>accesses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result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747395">
              <a:lnSpc>
                <a:spcPts val="2845"/>
              </a:lnSpc>
            </a:pPr>
            <a:r>
              <a:rPr sz="2400" b="1" spc="-35" dirty="0">
                <a:solidFill>
                  <a:srgbClr val="C41B27"/>
                </a:solidFill>
                <a:latin typeface="Arial"/>
                <a:cs typeface="Arial"/>
              </a:rPr>
              <a:t>high </a:t>
            </a:r>
            <a:r>
              <a:rPr sz="2400" b="1" spc="-5" dirty="0">
                <a:solidFill>
                  <a:srgbClr val="C41B27"/>
                </a:solidFill>
                <a:latin typeface="Arial"/>
                <a:cs typeface="Arial"/>
              </a:rPr>
              <a:t>and unpredictable </a:t>
            </a:r>
            <a:r>
              <a:rPr sz="2400" b="1" spc="15" dirty="0">
                <a:solidFill>
                  <a:srgbClr val="C41B27"/>
                </a:solidFill>
                <a:latin typeface="Arial"/>
                <a:cs typeface="Arial"/>
              </a:rPr>
              <a:t>table </a:t>
            </a:r>
            <a:r>
              <a:rPr sz="2400" b="1" spc="-10" dirty="0">
                <a:solidFill>
                  <a:srgbClr val="C41B27"/>
                </a:solidFill>
                <a:latin typeface="Arial"/>
                <a:cs typeface="Arial"/>
              </a:rPr>
              <a:t>lookup </a:t>
            </a:r>
            <a:r>
              <a:rPr sz="2400" b="1" spc="-5" dirty="0">
                <a:solidFill>
                  <a:srgbClr val="C41B27"/>
                </a:solidFill>
                <a:latin typeface="Arial"/>
                <a:cs typeface="Arial"/>
              </a:rPr>
              <a:t>latency</a:t>
            </a:r>
            <a:r>
              <a:rPr sz="2400" b="1" spc="-10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3525" spc="4784" baseline="1182" dirty="0">
                <a:solidFill>
                  <a:srgbClr val="C41B27"/>
                </a:solidFill>
                <a:latin typeface="Wingdings"/>
                <a:cs typeface="Wingdings"/>
              </a:rPr>
              <a:t></a:t>
            </a:r>
            <a:endParaRPr sz="3525" baseline="1182" dirty="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8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800" spc="-20" dirty="0">
                <a:latin typeface="Arial"/>
                <a:cs typeface="Arial"/>
              </a:rPr>
              <a:t>Can </a:t>
            </a:r>
            <a:r>
              <a:rPr sz="2800" spc="20" dirty="0">
                <a:latin typeface="Arial"/>
                <a:cs typeface="Arial"/>
              </a:rPr>
              <a:t>we </a:t>
            </a:r>
            <a:r>
              <a:rPr sz="2800" spc="-15" dirty="0">
                <a:latin typeface="Arial"/>
                <a:cs typeface="Arial"/>
              </a:rPr>
              <a:t>enable </a:t>
            </a:r>
            <a:r>
              <a:rPr sz="2800" dirty="0">
                <a:latin typeface="Arial"/>
                <a:cs typeface="Arial"/>
              </a:rPr>
              <a:t>external </a:t>
            </a:r>
            <a:r>
              <a:rPr sz="2800" spc="15" dirty="0">
                <a:latin typeface="Arial"/>
                <a:cs typeface="Arial"/>
              </a:rPr>
              <a:t>table </a:t>
            </a:r>
            <a:r>
              <a:rPr sz="2800" spc="35" dirty="0">
                <a:latin typeface="Arial"/>
                <a:cs typeface="Arial"/>
              </a:rPr>
              <a:t>lookups </a:t>
            </a:r>
            <a:r>
              <a:rPr sz="2800" b="1" spc="-55" dirty="0">
                <a:latin typeface="Arial"/>
                <a:cs typeface="Arial"/>
              </a:rPr>
              <a:t>in </a:t>
            </a:r>
            <a:r>
              <a:rPr sz="2800" b="1" spc="50" dirty="0">
                <a:latin typeface="Arial"/>
                <a:cs typeface="Arial"/>
              </a:rPr>
              <a:t>a </a:t>
            </a:r>
            <a:r>
              <a:rPr sz="2800" b="1" spc="-30" dirty="0">
                <a:latin typeface="Arial"/>
                <a:cs typeface="Arial"/>
              </a:rPr>
              <a:t>single </a:t>
            </a:r>
            <a:r>
              <a:rPr sz="2800" b="1" spc="-35" dirty="0">
                <a:latin typeface="Arial"/>
                <a:cs typeface="Arial"/>
              </a:rPr>
              <a:t>round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trip?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15" dirty="0">
                <a:latin typeface="Arial"/>
                <a:cs typeface="Arial"/>
              </a:rPr>
              <a:t>i.e., </a:t>
            </a:r>
            <a:r>
              <a:rPr sz="2800" spc="2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need </a:t>
            </a:r>
            <a:r>
              <a:rPr sz="2800" b="1" spc="-55" dirty="0">
                <a:latin typeface="Arial"/>
                <a:cs typeface="Arial"/>
              </a:rPr>
              <a:t>O(1) </a:t>
            </a:r>
            <a:r>
              <a:rPr sz="2800" spc="40" dirty="0">
                <a:latin typeface="Arial"/>
                <a:cs typeface="Arial"/>
              </a:rPr>
              <a:t>lookup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mechanism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17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0970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Cuckoo hashing </a:t>
            </a:r>
            <a:r>
              <a:rPr dirty="0"/>
              <a:t>as a </a:t>
            </a:r>
            <a:r>
              <a:rPr spc="-5" dirty="0"/>
              <a:t>potential</a:t>
            </a:r>
            <a:r>
              <a:rPr spc="-10" dirty="0"/>
              <a:t> </a:t>
            </a:r>
            <a:r>
              <a:rPr spc="-5" dirty="0"/>
              <a:t>approach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12645" y="2740968"/>
          <a:ext cx="880110" cy="167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79245" y="4567428"/>
            <a:ext cx="3235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"/>
                <a:cs typeface="Arial"/>
              </a:rPr>
              <a:t>Cuckoo </a:t>
            </a:r>
            <a:r>
              <a:rPr sz="2000" spc="-10" dirty="0">
                <a:latin typeface="Arial"/>
                <a:cs typeface="Arial"/>
              </a:rPr>
              <a:t>hash </a:t>
            </a:r>
            <a:r>
              <a:rPr sz="2000" spc="10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80447" y="3020567"/>
            <a:ext cx="1710055" cy="1243965"/>
            <a:chOff x="9680447" y="3020567"/>
            <a:chExt cx="1710055" cy="1243965"/>
          </a:xfrm>
        </p:grpSpPr>
        <p:sp>
          <p:nvSpPr>
            <p:cNvPr id="6" name="object 6"/>
            <p:cNvSpPr/>
            <p:nvPr/>
          </p:nvSpPr>
          <p:spPr>
            <a:xfrm>
              <a:off x="9680447" y="3020567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11105" y="305241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84" y="1126934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11105" y="305241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33520" y="3480117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2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899"/>
                  </a:lnTo>
                  <a:lnTo>
                    <a:pt x="40476" y="465344"/>
                  </a:lnTo>
                  <a:lnTo>
                    <a:pt x="107738" y="480701"/>
                  </a:lnTo>
                  <a:lnTo>
                    <a:pt x="151761" y="487492"/>
                  </a:lnTo>
                  <a:lnTo>
                    <a:pt x="201962" y="493600"/>
                  </a:lnTo>
                  <a:lnTo>
                    <a:pt x="257775" y="498956"/>
                  </a:lnTo>
                  <a:lnTo>
                    <a:pt x="318639" y="503492"/>
                  </a:lnTo>
                  <a:lnTo>
                    <a:pt x="383989" y="507139"/>
                  </a:lnTo>
                  <a:lnTo>
                    <a:pt x="453261" y="509829"/>
                  </a:lnTo>
                  <a:lnTo>
                    <a:pt x="525892" y="511494"/>
                  </a:lnTo>
                  <a:lnTo>
                    <a:pt x="601319" y="512064"/>
                  </a:lnTo>
                  <a:lnTo>
                    <a:pt x="676748" y="511494"/>
                  </a:lnTo>
                  <a:lnTo>
                    <a:pt x="749381" y="509829"/>
                  </a:lnTo>
                  <a:lnTo>
                    <a:pt x="818655" y="507139"/>
                  </a:lnTo>
                  <a:lnTo>
                    <a:pt x="884005" y="503492"/>
                  </a:lnTo>
                  <a:lnTo>
                    <a:pt x="944868" y="498956"/>
                  </a:lnTo>
                  <a:lnTo>
                    <a:pt x="1000682" y="493600"/>
                  </a:lnTo>
                  <a:lnTo>
                    <a:pt x="1050881" y="487492"/>
                  </a:lnTo>
                  <a:lnTo>
                    <a:pt x="1094904" y="480701"/>
                  </a:lnTo>
                  <a:lnTo>
                    <a:pt x="1162164" y="465344"/>
                  </a:lnTo>
                  <a:lnTo>
                    <a:pt x="1197954" y="448077"/>
                  </a:lnTo>
                  <a:lnTo>
                    <a:pt x="1202639" y="438899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33520" y="3406965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3"/>
                  </a:lnTo>
                  <a:lnTo>
                    <a:pt x="383989" y="4922"/>
                  </a:lnTo>
                  <a:lnTo>
                    <a:pt x="318639" y="8568"/>
                  </a:lnTo>
                  <a:lnTo>
                    <a:pt x="257775" y="13103"/>
                  </a:lnTo>
                  <a:lnTo>
                    <a:pt x="201962" y="18458"/>
                  </a:lnTo>
                  <a:lnTo>
                    <a:pt x="151761" y="24564"/>
                  </a:lnTo>
                  <a:lnTo>
                    <a:pt x="107738" y="31354"/>
                  </a:lnTo>
                  <a:lnTo>
                    <a:pt x="40476" y="46708"/>
                  </a:lnTo>
                  <a:lnTo>
                    <a:pt x="4685" y="63973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1"/>
                  </a:lnTo>
                  <a:lnTo>
                    <a:pt x="1197954" y="63973"/>
                  </a:lnTo>
                  <a:lnTo>
                    <a:pt x="1162164" y="46708"/>
                  </a:lnTo>
                  <a:lnTo>
                    <a:pt x="1094904" y="31354"/>
                  </a:lnTo>
                  <a:lnTo>
                    <a:pt x="1050881" y="24564"/>
                  </a:lnTo>
                  <a:lnTo>
                    <a:pt x="1000682" y="18458"/>
                  </a:lnTo>
                  <a:lnTo>
                    <a:pt x="944868" y="13103"/>
                  </a:lnTo>
                  <a:lnTo>
                    <a:pt x="884005" y="8568"/>
                  </a:lnTo>
                  <a:lnTo>
                    <a:pt x="818655" y="4922"/>
                  </a:lnTo>
                  <a:lnTo>
                    <a:pt x="749381" y="2233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3520" y="3406965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89845" y="3043428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14165" y="2743580"/>
            <a:ext cx="929005" cy="1673860"/>
            <a:chOff x="9014165" y="2743580"/>
            <a:chExt cx="929005" cy="1673860"/>
          </a:xfrm>
        </p:grpSpPr>
        <p:sp>
          <p:nvSpPr>
            <p:cNvPr id="14" name="object 14"/>
            <p:cNvSpPr/>
            <p:nvPr/>
          </p:nvSpPr>
          <p:spPr>
            <a:xfrm>
              <a:off x="9023692" y="2753105"/>
              <a:ext cx="909955" cy="756920"/>
            </a:xfrm>
            <a:custGeom>
              <a:avLst/>
              <a:gdLst/>
              <a:ahLst/>
              <a:cxnLst/>
              <a:rect l="l" t="t" r="r" b="b"/>
              <a:pathLst>
                <a:path w="909954" h="756920">
                  <a:moveTo>
                    <a:pt x="0" y="0"/>
                  </a:moveTo>
                  <a:lnTo>
                    <a:pt x="909832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23690" y="3934904"/>
              <a:ext cx="909955" cy="473075"/>
            </a:xfrm>
            <a:custGeom>
              <a:avLst/>
              <a:gdLst/>
              <a:ahLst/>
              <a:cxnLst/>
              <a:rect l="l" t="t" r="r" b="b"/>
              <a:pathLst>
                <a:path w="909954" h="473075">
                  <a:moveTo>
                    <a:pt x="909830" y="0"/>
                  </a:moveTo>
                  <a:lnTo>
                    <a:pt x="0" y="47290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33927" y="1740407"/>
            <a:ext cx="3865245" cy="2801620"/>
            <a:chOff x="3233927" y="1740407"/>
            <a:chExt cx="3865245" cy="2801620"/>
          </a:xfrm>
        </p:grpSpPr>
        <p:sp>
          <p:nvSpPr>
            <p:cNvPr id="17" name="object 17"/>
            <p:cNvSpPr/>
            <p:nvPr/>
          </p:nvSpPr>
          <p:spPr>
            <a:xfrm>
              <a:off x="3233927" y="1740407"/>
              <a:ext cx="3864864" cy="2801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64522" y="1771408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64522" y="1771408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5182" y="2872092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5182" y="2872092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5182" y="21622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5" y="578202"/>
                  </a:lnTo>
                  <a:lnTo>
                    <a:pt x="16235" y="595823"/>
                  </a:lnTo>
                  <a:lnTo>
                    <a:pt x="33856" y="607706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6"/>
                  </a:lnTo>
                  <a:lnTo>
                    <a:pt x="3603442" y="595823"/>
                  </a:lnTo>
                  <a:lnTo>
                    <a:pt x="3615321" y="578202"/>
                  </a:lnTo>
                  <a:lnTo>
                    <a:pt x="3619677" y="556628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5182" y="21622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7046" y="3356660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177197" y="476758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7046" y="3356660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7592" y="3836327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209" y="34302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7592" y="3836327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64522" y="1771408"/>
            <a:ext cx="3749040" cy="268541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9431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65" dirty="0">
                <a:latin typeface="Arial"/>
                <a:cs typeface="Arial"/>
              </a:rPr>
              <a:t> (ASIC)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"/>
              <a:cs typeface="Arial"/>
            </a:endParaRPr>
          </a:p>
          <a:p>
            <a:pPr marL="1152525">
              <a:lnSpc>
                <a:spcPct val="100000"/>
              </a:lnSpc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2179" y="3470211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88227" y="3553371"/>
            <a:ext cx="393065" cy="114300"/>
          </a:xfrm>
          <a:custGeom>
            <a:avLst/>
            <a:gdLst/>
            <a:ahLst/>
            <a:cxnLst/>
            <a:rect l="l" t="t" r="r" b="b"/>
            <a:pathLst>
              <a:path w="393064" h="114300">
                <a:moveTo>
                  <a:pt x="278764" y="0"/>
                </a:moveTo>
                <a:lnTo>
                  <a:pt x="278764" y="114300"/>
                </a:lnTo>
                <a:lnTo>
                  <a:pt x="354964" y="76200"/>
                </a:lnTo>
                <a:lnTo>
                  <a:pt x="297814" y="76200"/>
                </a:lnTo>
                <a:lnTo>
                  <a:pt x="297814" y="38100"/>
                </a:lnTo>
                <a:lnTo>
                  <a:pt x="354964" y="38100"/>
                </a:lnTo>
                <a:lnTo>
                  <a:pt x="278764" y="0"/>
                </a:lnTo>
                <a:close/>
              </a:path>
              <a:path w="393064" h="114300">
                <a:moveTo>
                  <a:pt x="2787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764" y="76200"/>
                </a:lnTo>
                <a:lnTo>
                  <a:pt x="278764" y="38100"/>
                </a:lnTo>
                <a:close/>
              </a:path>
              <a:path w="393064" h="114300">
                <a:moveTo>
                  <a:pt x="354964" y="38100"/>
                </a:moveTo>
                <a:lnTo>
                  <a:pt x="297814" y="38100"/>
                </a:lnTo>
                <a:lnTo>
                  <a:pt x="297814" y="76200"/>
                </a:lnTo>
                <a:lnTo>
                  <a:pt x="354964" y="76200"/>
                </a:lnTo>
                <a:lnTo>
                  <a:pt x="393064" y="57150"/>
                </a:lnTo>
                <a:lnTo>
                  <a:pt x="3549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01298"/>
            <a:ext cx="12547576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Approaches to deploying network</a:t>
            </a:r>
            <a:r>
              <a:rPr spc="-20" dirty="0"/>
              <a:t> </a:t>
            </a:r>
            <a:br>
              <a:rPr lang="en-US" spc="-20" dirty="0"/>
            </a:br>
            <a:r>
              <a:rPr spc="-5"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7841" y="2043950"/>
            <a:ext cx="3485515" cy="1820545"/>
            <a:chOff x="997841" y="2043950"/>
            <a:chExt cx="3485515" cy="1820545"/>
          </a:xfrm>
        </p:grpSpPr>
        <p:sp>
          <p:nvSpPr>
            <p:cNvPr id="4" name="object 4"/>
            <p:cNvSpPr/>
            <p:nvPr/>
          </p:nvSpPr>
          <p:spPr>
            <a:xfrm>
              <a:off x="1551825" y="2043950"/>
              <a:ext cx="2405062" cy="899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8005" y="3195231"/>
              <a:ext cx="1845233" cy="6387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841" y="2943250"/>
              <a:ext cx="1679572" cy="920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77967" y="3267455"/>
            <a:ext cx="2633980" cy="698500"/>
            <a:chOff x="5077967" y="3267455"/>
            <a:chExt cx="2633980" cy="698500"/>
          </a:xfrm>
        </p:grpSpPr>
        <p:sp>
          <p:nvSpPr>
            <p:cNvPr id="8" name="object 8"/>
            <p:cNvSpPr/>
            <p:nvPr/>
          </p:nvSpPr>
          <p:spPr>
            <a:xfrm>
              <a:off x="5077967" y="3267455"/>
              <a:ext cx="2633472" cy="682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5023" y="3328415"/>
              <a:ext cx="2496312" cy="6370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8613" y="3298024"/>
              <a:ext cx="2517140" cy="566420"/>
            </a:xfrm>
            <a:custGeom>
              <a:avLst/>
              <a:gdLst/>
              <a:ahLst/>
              <a:cxnLst/>
              <a:rect l="l" t="t" r="r" b="b"/>
              <a:pathLst>
                <a:path w="2517140" h="566420">
                  <a:moveTo>
                    <a:pt x="2517013" y="0"/>
                  </a:moveTo>
                  <a:lnTo>
                    <a:pt x="0" y="0"/>
                  </a:lnTo>
                  <a:lnTo>
                    <a:pt x="0" y="565975"/>
                  </a:lnTo>
                  <a:lnTo>
                    <a:pt x="2517013" y="565975"/>
                  </a:lnTo>
                  <a:lnTo>
                    <a:pt x="2517013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8613" y="3298024"/>
              <a:ext cx="2517140" cy="566420"/>
            </a:xfrm>
            <a:custGeom>
              <a:avLst/>
              <a:gdLst/>
              <a:ahLst/>
              <a:cxnLst/>
              <a:rect l="l" t="t" r="r" b="b"/>
              <a:pathLst>
                <a:path w="2517140" h="566420">
                  <a:moveTo>
                    <a:pt x="0" y="0"/>
                  </a:moveTo>
                  <a:lnTo>
                    <a:pt x="2517011" y="0"/>
                  </a:lnTo>
                  <a:lnTo>
                    <a:pt x="2517011" y="565978"/>
                  </a:lnTo>
                  <a:lnTo>
                    <a:pt x="0" y="5659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0632" y="3415284"/>
            <a:ext cx="2113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"/>
                <a:cs typeface="Arial"/>
              </a:rPr>
              <a:t>Commodity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77967" y="2660904"/>
            <a:ext cx="2633980" cy="701040"/>
            <a:chOff x="5077967" y="2660904"/>
            <a:chExt cx="2633980" cy="701040"/>
          </a:xfrm>
        </p:grpSpPr>
        <p:sp>
          <p:nvSpPr>
            <p:cNvPr id="14" name="object 14"/>
            <p:cNvSpPr/>
            <p:nvPr/>
          </p:nvSpPr>
          <p:spPr>
            <a:xfrm>
              <a:off x="5077967" y="2660904"/>
              <a:ext cx="2633472" cy="685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0263" y="2724912"/>
              <a:ext cx="2468880" cy="6370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0683" y="2694012"/>
              <a:ext cx="2515235" cy="567055"/>
            </a:xfrm>
            <a:custGeom>
              <a:avLst/>
              <a:gdLst/>
              <a:ahLst/>
              <a:cxnLst/>
              <a:rect l="l" t="t" r="r" b="b"/>
              <a:pathLst>
                <a:path w="2515234" h="567054">
                  <a:moveTo>
                    <a:pt x="2514942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2514942" y="566927"/>
                  </a:lnTo>
                  <a:lnTo>
                    <a:pt x="25149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10683" y="2694012"/>
              <a:ext cx="2515235" cy="567055"/>
            </a:xfrm>
            <a:custGeom>
              <a:avLst/>
              <a:gdLst/>
              <a:ahLst/>
              <a:cxnLst/>
              <a:rect l="l" t="t" r="r" b="b"/>
              <a:pathLst>
                <a:path w="2515234" h="567054">
                  <a:moveTo>
                    <a:pt x="0" y="0"/>
                  </a:moveTo>
                  <a:lnTo>
                    <a:pt x="2514941" y="0"/>
                  </a:lnTo>
                  <a:lnTo>
                    <a:pt x="2514941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10683" y="2694012"/>
            <a:ext cx="2515235" cy="5670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25"/>
              </a:spcBef>
            </a:pPr>
            <a:r>
              <a:rPr sz="2000" spc="-10" dirty="0">
                <a:latin typeface="Arial"/>
                <a:cs typeface="Arial"/>
              </a:rPr>
              <a:t>Virtualization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8612" y="2199513"/>
            <a:ext cx="822960" cy="457200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600"/>
              </a:spcBef>
            </a:pP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NAT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99505" y="2199513"/>
            <a:ext cx="777240" cy="457200"/>
          </a:xfrm>
          <a:prstGeom prst="rect">
            <a:avLst/>
          </a:prstGeom>
          <a:solidFill>
            <a:srgbClr val="ED7D31"/>
          </a:solidFill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600"/>
              </a:spcBef>
            </a:pP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LB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4690" y="2199513"/>
            <a:ext cx="777240" cy="4572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600"/>
              </a:spcBef>
            </a:pP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FW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778240" y="3179064"/>
            <a:ext cx="2636520" cy="942340"/>
            <a:chOff x="8778240" y="3179064"/>
            <a:chExt cx="2636520" cy="942340"/>
          </a:xfrm>
        </p:grpSpPr>
        <p:sp>
          <p:nvSpPr>
            <p:cNvPr id="23" name="object 23"/>
            <p:cNvSpPr/>
            <p:nvPr/>
          </p:nvSpPr>
          <p:spPr>
            <a:xfrm>
              <a:off x="8778240" y="3270504"/>
              <a:ext cx="2636520" cy="6827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55608" y="3179064"/>
              <a:ext cx="2151888" cy="9418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804923" y="2794774"/>
            <a:ext cx="2529840" cy="1079500"/>
            <a:chOff x="8804923" y="2794774"/>
            <a:chExt cx="2529840" cy="1079500"/>
          </a:xfrm>
        </p:grpSpPr>
        <p:sp>
          <p:nvSpPr>
            <p:cNvPr id="26" name="object 26"/>
            <p:cNvSpPr/>
            <p:nvPr/>
          </p:nvSpPr>
          <p:spPr>
            <a:xfrm>
              <a:off x="8811273" y="3301796"/>
              <a:ext cx="2517140" cy="566420"/>
            </a:xfrm>
            <a:custGeom>
              <a:avLst/>
              <a:gdLst/>
              <a:ahLst/>
              <a:cxnLst/>
              <a:rect l="l" t="t" r="r" b="b"/>
              <a:pathLst>
                <a:path w="2517140" h="566420">
                  <a:moveTo>
                    <a:pt x="2517012" y="0"/>
                  </a:moveTo>
                  <a:lnTo>
                    <a:pt x="0" y="0"/>
                  </a:lnTo>
                  <a:lnTo>
                    <a:pt x="0" y="565988"/>
                  </a:lnTo>
                  <a:lnTo>
                    <a:pt x="2517012" y="565988"/>
                  </a:lnTo>
                  <a:lnTo>
                    <a:pt x="2517012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11273" y="3301796"/>
              <a:ext cx="2517140" cy="566420"/>
            </a:xfrm>
            <a:custGeom>
              <a:avLst/>
              <a:gdLst/>
              <a:ahLst/>
              <a:cxnLst/>
              <a:rect l="l" t="t" r="r" b="b"/>
              <a:pathLst>
                <a:path w="2517140" h="566420">
                  <a:moveTo>
                    <a:pt x="0" y="0"/>
                  </a:moveTo>
                  <a:lnTo>
                    <a:pt x="2517011" y="0"/>
                  </a:lnTo>
                  <a:lnTo>
                    <a:pt x="2517011" y="565978"/>
                  </a:lnTo>
                  <a:lnTo>
                    <a:pt x="0" y="5659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05873" y="2801124"/>
              <a:ext cx="777240" cy="457200"/>
            </a:xfrm>
            <a:custGeom>
              <a:avLst/>
              <a:gdLst/>
              <a:ahLst/>
              <a:cxnLst/>
              <a:rect l="l" t="t" r="r" b="b"/>
              <a:pathLst>
                <a:path w="777240" h="457200">
                  <a:moveTo>
                    <a:pt x="77724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77240" y="457200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05873" y="2801124"/>
              <a:ext cx="777240" cy="457200"/>
            </a:xfrm>
            <a:custGeom>
              <a:avLst/>
              <a:gdLst/>
              <a:ahLst/>
              <a:cxnLst/>
              <a:rect l="l" t="t" r="r" b="b"/>
              <a:pathLst>
                <a:path w="777240" h="457200">
                  <a:moveTo>
                    <a:pt x="0" y="0"/>
                  </a:moveTo>
                  <a:lnTo>
                    <a:pt x="777240" y="0"/>
                  </a:lnTo>
                  <a:lnTo>
                    <a:pt x="77724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808631" y="2794774"/>
          <a:ext cx="2513328" cy="1087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6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7">
                <a:tc gridSpan="3">
                  <a:txBody>
                    <a:bodyPr/>
                    <a:lstStyle/>
                    <a:p>
                      <a:pPr marL="563245" marR="415925" indent="-1441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og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switch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ASIC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2344889" y="1997570"/>
            <a:ext cx="822960" cy="457200"/>
          </a:xfrm>
          <a:prstGeom prst="rect">
            <a:avLst/>
          </a:prstGeom>
          <a:solidFill>
            <a:srgbClr val="70AD47"/>
          </a:solidFill>
        </p:spPr>
        <p:txBody>
          <a:bodyPr vert="horz" wrap="square" lIns="0" tIns="7683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605"/>
              </a:spcBef>
            </a:pP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NAT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49422" y="3010611"/>
            <a:ext cx="777240" cy="45720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75565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595"/>
              </a:spcBef>
            </a:pP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51825" y="2921266"/>
            <a:ext cx="777240" cy="4572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605"/>
              </a:spcBef>
            </a:pP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FW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1183" y="4232148"/>
            <a:ext cx="291909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Standalone </a:t>
            </a:r>
            <a:r>
              <a:rPr sz="2000" b="1" spc="5" dirty="0">
                <a:latin typeface="Arial"/>
                <a:cs typeface="Arial"/>
              </a:rPr>
              <a:t>hardware  </a:t>
            </a:r>
            <a:r>
              <a:rPr sz="2000" spc="20" dirty="0">
                <a:latin typeface="Arial"/>
                <a:cs typeface="Arial"/>
              </a:rPr>
              <a:t>Fixed-function  </a:t>
            </a:r>
            <a:r>
              <a:rPr sz="2000" dirty="0">
                <a:latin typeface="Arial"/>
                <a:cs typeface="Arial"/>
              </a:rPr>
              <a:t>Performance: </a:t>
            </a:r>
            <a:r>
              <a:rPr sz="2000" i="1" spc="-5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(10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Gbps)  </a:t>
            </a:r>
            <a:r>
              <a:rPr sz="2000" spc="10" dirty="0">
                <a:latin typeface="Arial"/>
                <a:cs typeface="Arial"/>
              </a:rPr>
              <a:t>Memory: </a:t>
            </a:r>
            <a:r>
              <a:rPr sz="2000" i="1" spc="-5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(10GB)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Price: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&gt;$40K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94555" y="4244340"/>
            <a:ext cx="35153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Server-based </a:t>
            </a:r>
            <a:r>
              <a:rPr sz="2000" b="1" spc="10" dirty="0">
                <a:latin typeface="Arial"/>
                <a:cs typeface="Arial"/>
              </a:rPr>
              <a:t>Software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(NFV)</a:t>
            </a:r>
            <a:endParaRPr sz="2000">
              <a:latin typeface="Arial"/>
              <a:cs typeface="Arial"/>
            </a:endParaRPr>
          </a:p>
          <a:p>
            <a:pPr marL="311150" marR="302895" indent="-127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Programmable  Performance: </a:t>
            </a:r>
            <a:r>
              <a:rPr sz="2000" i="1" spc="-5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(10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Gbps)  </a:t>
            </a:r>
            <a:r>
              <a:rPr sz="2000" spc="10" dirty="0">
                <a:latin typeface="Arial"/>
                <a:cs typeface="Arial"/>
              </a:rPr>
              <a:t>Memory: </a:t>
            </a:r>
            <a:r>
              <a:rPr sz="2000" i="1" spc="-5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(10GB)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834390" algn="l"/>
              </a:tabLst>
            </a:pPr>
            <a:r>
              <a:rPr sz="2000" b="1" spc="-15" dirty="0">
                <a:solidFill>
                  <a:srgbClr val="548235"/>
                </a:solidFill>
                <a:latin typeface="Arial"/>
                <a:cs typeface="Arial"/>
              </a:rPr>
              <a:t>Price:	</a:t>
            </a:r>
            <a:r>
              <a:rPr sz="2000" b="1" spc="-5" dirty="0">
                <a:solidFill>
                  <a:srgbClr val="548235"/>
                </a:solidFill>
                <a:latin typeface="Arial"/>
                <a:cs typeface="Arial"/>
              </a:rPr>
              <a:t>$3K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84780" y="4244340"/>
            <a:ext cx="30194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latin typeface="Arial"/>
                <a:cs typeface="Arial"/>
              </a:rPr>
              <a:t>Switch-based </a:t>
            </a:r>
            <a:r>
              <a:rPr sz="2000" b="1" dirty="0">
                <a:latin typeface="Arial"/>
                <a:cs typeface="Arial"/>
              </a:rPr>
              <a:t>NF  </a:t>
            </a:r>
            <a:r>
              <a:rPr sz="2000" dirty="0">
                <a:latin typeface="Arial"/>
                <a:cs typeface="Arial"/>
              </a:rPr>
              <a:t>Programmable  </a:t>
            </a:r>
            <a:r>
              <a:rPr sz="2000" b="1" dirty="0">
                <a:solidFill>
                  <a:srgbClr val="548235"/>
                </a:solidFill>
                <a:latin typeface="Arial"/>
                <a:cs typeface="Arial"/>
              </a:rPr>
              <a:t>Performance: </a:t>
            </a:r>
            <a:r>
              <a:rPr sz="2000" b="1" i="1" spc="-30" dirty="0">
                <a:solidFill>
                  <a:srgbClr val="548235"/>
                </a:solidFill>
                <a:latin typeface="Arial"/>
                <a:cs typeface="Arial"/>
              </a:rPr>
              <a:t>O</a:t>
            </a:r>
            <a:r>
              <a:rPr sz="2000" b="1" spc="-30" dirty="0">
                <a:solidFill>
                  <a:srgbClr val="548235"/>
                </a:solidFill>
                <a:latin typeface="Arial"/>
                <a:cs typeface="Arial"/>
              </a:rPr>
              <a:t>(1 </a:t>
            </a:r>
            <a:r>
              <a:rPr sz="2000" b="1" spc="-25" dirty="0">
                <a:solidFill>
                  <a:srgbClr val="548235"/>
                </a:solidFill>
                <a:latin typeface="Arial"/>
                <a:cs typeface="Arial"/>
              </a:rPr>
              <a:t>Tbps)  </a:t>
            </a:r>
            <a:r>
              <a:rPr sz="2000" b="1" dirty="0">
                <a:solidFill>
                  <a:srgbClr val="C41B27"/>
                </a:solidFill>
                <a:latin typeface="Arial"/>
                <a:cs typeface="Arial"/>
              </a:rPr>
              <a:t>Memory: </a:t>
            </a:r>
            <a:r>
              <a:rPr sz="2000" b="1" i="1" spc="-10" dirty="0">
                <a:solidFill>
                  <a:srgbClr val="C41B27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C41B27"/>
                </a:solidFill>
                <a:latin typeface="Arial"/>
                <a:cs typeface="Arial"/>
              </a:rPr>
              <a:t>(10MB)</a:t>
            </a:r>
            <a:r>
              <a:rPr sz="2000" b="1" spc="-90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C41B27"/>
                </a:solidFill>
                <a:latin typeface="Arial"/>
                <a:cs typeface="Arial"/>
              </a:rPr>
              <a:t>SRAM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788035" algn="l"/>
              </a:tabLst>
            </a:pPr>
            <a:r>
              <a:rPr sz="2000" spc="-5" dirty="0">
                <a:latin typeface="Arial"/>
                <a:cs typeface="Arial"/>
              </a:rPr>
              <a:t>Price:	$10K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7B8A40-5F48-2A94-C0BB-E8A2ADC3C219}"/>
              </a:ext>
            </a:extLst>
          </p:cNvPr>
          <p:cNvSpPr txBox="1"/>
          <p:nvPr/>
        </p:nvSpPr>
        <p:spPr>
          <a:xfrm>
            <a:off x="1219200" y="53340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Cuckoo 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FEA3672-DCA7-9694-CFB6-1687260889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045062"/>
                  </p:ext>
                </p:extLst>
              </p:nvPr>
            </p:nvGraphicFramePr>
            <p:xfrm>
              <a:off x="2590798" y="1900535"/>
              <a:ext cx="3200400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1729166267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82476651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3512499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584036598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6038061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310286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234296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1142813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467413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21006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92937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6526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FEA3672-DCA7-9694-CFB6-1687260889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045062"/>
                  </p:ext>
                </p:extLst>
              </p:nvPr>
            </p:nvGraphicFramePr>
            <p:xfrm>
              <a:off x="2590798" y="1900535"/>
              <a:ext cx="3200400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1729166267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82476651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3512499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584036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6038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8" t="-101667" r="-300758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31028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2342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11428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467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210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929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65268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A6C69-FFF6-0149-62FF-4ADF35712F1A}"/>
              </a:ext>
            </a:extLst>
          </p:cNvPr>
          <p:cNvCxnSpPr/>
          <p:nvPr/>
        </p:nvCxnSpPr>
        <p:spPr>
          <a:xfrm>
            <a:off x="2057400" y="1752600"/>
            <a:ext cx="0" cy="5334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6F6EF1-BF8F-B7B2-56CF-B60FA1FB47CC}"/>
                  </a:ext>
                </a:extLst>
              </p:cNvPr>
              <p:cNvSpPr txBox="1"/>
              <p:nvPr/>
            </p:nvSpPr>
            <p:spPr>
              <a:xfrm>
                <a:off x="556846" y="1712966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buckets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6F6EF1-BF8F-B7B2-56CF-B60FA1FB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6" y="1712966"/>
                <a:ext cx="1524000" cy="461665"/>
              </a:xfrm>
              <a:prstGeom prst="rect">
                <a:avLst/>
              </a:prstGeom>
              <a:blipFill>
                <a:blip r:embed="rId3"/>
                <a:stretch>
                  <a:fillRect t="-10526" r="-240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6DDB58-AB77-F79A-3E3A-9E886B9A9AFB}"/>
                  </a:ext>
                </a:extLst>
              </p:cNvPr>
              <p:cNvSpPr txBox="1"/>
              <p:nvPr/>
            </p:nvSpPr>
            <p:spPr>
              <a:xfrm>
                <a:off x="3088561" y="127335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slots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6DDB58-AB77-F79A-3E3A-9E886B9A9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61" y="1273350"/>
                <a:ext cx="1524000" cy="461665"/>
              </a:xfrm>
              <a:prstGeom prst="rect">
                <a:avLst/>
              </a:prstGeom>
              <a:blipFill>
                <a:blip r:embed="rId4"/>
                <a:stretch>
                  <a:fillRect l="-12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29942-ED52-716E-79F6-0B0041A9DA17}"/>
              </a:ext>
            </a:extLst>
          </p:cNvPr>
          <p:cNvCxnSpPr>
            <a:cxnSpLocks/>
          </p:cNvCxnSpPr>
          <p:nvPr/>
        </p:nvCxnSpPr>
        <p:spPr>
          <a:xfrm>
            <a:off x="2203704" y="1752600"/>
            <a:ext cx="762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1EBB7-9832-22D0-92F6-B20D892EED96}"/>
                  </a:ext>
                </a:extLst>
              </p:cNvPr>
              <p:cNvSpPr txBox="1"/>
              <p:nvPr/>
            </p:nvSpPr>
            <p:spPr>
              <a:xfrm>
                <a:off x="495301" y="2784230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1EBB7-9832-22D0-92F6-B20D892EE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1" y="2784230"/>
                <a:ext cx="1219200" cy="461665"/>
              </a:xfrm>
              <a:prstGeom prst="rect">
                <a:avLst/>
              </a:prstGeom>
              <a:blipFill>
                <a:blip r:embed="rId5"/>
                <a:stretch>
                  <a:fillRect l="-75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46DEA3-28A7-2C0F-F516-84C9E1A43261}"/>
              </a:ext>
            </a:extLst>
          </p:cNvPr>
          <p:cNvCxnSpPr/>
          <p:nvPr/>
        </p:nvCxnSpPr>
        <p:spPr>
          <a:xfrm flipV="1">
            <a:off x="1318846" y="2362200"/>
            <a:ext cx="1265858" cy="61183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F9E04F-1BBD-FC79-2429-54599EBDD82A}"/>
              </a:ext>
            </a:extLst>
          </p:cNvPr>
          <p:cNvCxnSpPr>
            <a:cxnSpLocks/>
          </p:cNvCxnSpPr>
          <p:nvPr/>
        </p:nvCxnSpPr>
        <p:spPr>
          <a:xfrm>
            <a:off x="1312750" y="2974032"/>
            <a:ext cx="1125650" cy="9099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7BEE65-57AC-7E78-1416-23F5394A02D3}"/>
                  </a:ext>
                </a:extLst>
              </p:cNvPr>
              <p:cNvSpPr txBox="1"/>
              <p:nvPr/>
            </p:nvSpPr>
            <p:spPr>
              <a:xfrm>
                <a:off x="990600" y="3505761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7BEE65-57AC-7E78-1416-23F5394A0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05761"/>
                <a:ext cx="144780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B25708-7D88-A9D8-7E7E-2D1E92AAA5F2}"/>
                  </a:ext>
                </a:extLst>
              </p:cNvPr>
              <p:cNvSpPr txBox="1"/>
              <p:nvPr/>
            </p:nvSpPr>
            <p:spPr>
              <a:xfrm>
                <a:off x="876301" y="2247482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B25708-7D88-A9D8-7E7E-2D1E92AAA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1" y="2247482"/>
                <a:ext cx="1447800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36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7438" y="4567428"/>
            <a:ext cx="9808210" cy="117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"/>
                <a:cs typeface="Arial"/>
              </a:rPr>
              <a:t>Cuckoo </a:t>
            </a:r>
            <a:r>
              <a:rPr sz="2000" spc="-10" dirty="0">
                <a:latin typeface="Arial"/>
                <a:cs typeface="Arial"/>
              </a:rPr>
              <a:t>hash </a:t>
            </a:r>
            <a:r>
              <a:rPr sz="2000" spc="10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Can </a:t>
            </a:r>
            <a:r>
              <a:rPr sz="2800" spc="20" dirty="0">
                <a:latin typeface="Arial"/>
                <a:cs typeface="Arial"/>
              </a:rPr>
              <a:t>we </a:t>
            </a:r>
            <a:r>
              <a:rPr sz="2800" spc="-15" dirty="0">
                <a:latin typeface="Arial"/>
                <a:cs typeface="Arial"/>
              </a:rPr>
              <a:t>enable </a:t>
            </a:r>
            <a:r>
              <a:rPr sz="2800" spc="15" dirty="0">
                <a:latin typeface="Arial"/>
                <a:cs typeface="Arial"/>
              </a:rPr>
              <a:t>table </a:t>
            </a:r>
            <a:r>
              <a:rPr sz="2800" spc="40" dirty="0">
                <a:latin typeface="Arial"/>
                <a:cs typeface="Arial"/>
              </a:rPr>
              <a:t>lookup </a:t>
            </a:r>
            <a:r>
              <a:rPr sz="2800" spc="50" dirty="0">
                <a:latin typeface="Arial"/>
                <a:cs typeface="Arial"/>
              </a:rPr>
              <a:t>with 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 </a:t>
            </a:r>
            <a:r>
              <a:rPr sz="28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</a:t>
            </a:r>
            <a:r>
              <a:rPr sz="2800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access</a:t>
            </a:r>
            <a:r>
              <a:rPr sz="2800" spc="1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06295" y="2734618"/>
            <a:ext cx="3284220" cy="1702435"/>
            <a:chOff x="8106295" y="2734618"/>
            <a:chExt cx="3284220" cy="1702435"/>
          </a:xfrm>
        </p:grpSpPr>
        <p:sp>
          <p:nvSpPr>
            <p:cNvPr id="5" name="object 5"/>
            <p:cNvSpPr/>
            <p:nvPr/>
          </p:nvSpPr>
          <p:spPr>
            <a:xfrm>
              <a:off x="8118996" y="2747327"/>
              <a:ext cx="880110" cy="419734"/>
            </a:xfrm>
            <a:custGeom>
              <a:avLst/>
              <a:gdLst/>
              <a:ahLst/>
              <a:cxnLst/>
              <a:rect l="l" t="t" r="r" b="b"/>
              <a:pathLst>
                <a:path w="880109" h="419735">
                  <a:moveTo>
                    <a:pt x="439915" y="0"/>
                  </a:moveTo>
                  <a:lnTo>
                    <a:pt x="0" y="0"/>
                  </a:lnTo>
                  <a:lnTo>
                    <a:pt x="0" y="419112"/>
                  </a:lnTo>
                  <a:lnTo>
                    <a:pt x="439915" y="419112"/>
                  </a:lnTo>
                  <a:lnTo>
                    <a:pt x="439915" y="0"/>
                  </a:lnTo>
                  <a:close/>
                </a:path>
                <a:path w="880109" h="419735">
                  <a:moveTo>
                    <a:pt x="879843" y="0"/>
                  </a:moveTo>
                  <a:lnTo>
                    <a:pt x="439928" y="0"/>
                  </a:lnTo>
                  <a:lnTo>
                    <a:pt x="439928" y="419112"/>
                  </a:lnTo>
                  <a:lnTo>
                    <a:pt x="879843" y="419112"/>
                  </a:lnTo>
                  <a:lnTo>
                    <a:pt x="8798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18996" y="4004665"/>
              <a:ext cx="880110" cy="419734"/>
            </a:xfrm>
            <a:custGeom>
              <a:avLst/>
              <a:gdLst/>
              <a:ahLst/>
              <a:cxnLst/>
              <a:rect l="l" t="t" r="r" b="b"/>
              <a:pathLst>
                <a:path w="880109" h="419735">
                  <a:moveTo>
                    <a:pt x="439915" y="0"/>
                  </a:moveTo>
                  <a:lnTo>
                    <a:pt x="0" y="0"/>
                  </a:lnTo>
                  <a:lnTo>
                    <a:pt x="0" y="419112"/>
                  </a:lnTo>
                  <a:lnTo>
                    <a:pt x="439915" y="419112"/>
                  </a:lnTo>
                  <a:lnTo>
                    <a:pt x="439915" y="0"/>
                  </a:lnTo>
                  <a:close/>
                </a:path>
                <a:path w="880109" h="419735">
                  <a:moveTo>
                    <a:pt x="879843" y="0"/>
                  </a:moveTo>
                  <a:lnTo>
                    <a:pt x="439928" y="0"/>
                  </a:lnTo>
                  <a:lnTo>
                    <a:pt x="439928" y="419112"/>
                  </a:lnTo>
                  <a:lnTo>
                    <a:pt x="879843" y="419112"/>
                  </a:lnTo>
                  <a:lnTo>
                    <a:pt x="87984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12645" y="2740968"/>
              <a:ext cx="892810" cy="1689735"/>
            </a:xfrm>
            <a:custGeom>
              <a:avLst/>
              <a:gdLst/>
              <a:ahLst/>
              <a:cxnLst/>
              <a:rect l="l" t="t" r="r" b="b"/>
              <a:pathLst>
                <a:path w="892809" h="1689735">
                  <a:moveTo>
                    <a:pt x="446273" y="0"/>
                  </a:moveTo>
                  <a:lnTo>
                    <a:pt x="446273" y="1689164"/>
                  </a:lnTo>
                </a:path>
                <a:path w="892809" h="1689735">
                  <a:moveTo>
                    <a:pt x="886196" y="0"/>
                  </a:moveTo>
                  <a:lnTo>
                    <a:pt x="886196" y="1689164"/>
                  </a:lnTo>
                </a:path>
                <a:path w="892809" h="1689735">
                  <a:moveTo>
                    <a:pt x="0" y="6350"/>
                  </a:moveTo>
                  <a:lnTo>
                    <a:pt x="892546" y="6350"/>
                  </a:lnTo>
                </a:path>
                <a:path w="892809" h="1689735">
                  <a:moveTo>
                    <a:pt x="0" y="425466"/>
                  </a:moveTo>
                  <a:lnTo>
                    <a:pt x="892546" y="425466"/>
                  </a:lnTo>
                </a:path>
                <a:path w="892809" h="1689735">
                  <a:moveTo>
                    <a:pt x="0" y="844584"/>
                  </a:moveTo>
                  <a:lnTo>
                    <a:pt x="892546" y="844584"/>
                  </a:lnTo>
                </a:path>
                <a:path w="892809" h="1689735">
                  <a:moveTo>
                    <a:pt x="0" y="1263694"/>
                  </a:moveTo>
                  <a:lnTo>
                    <a:pt x="892546" y="1263694"/>
                  </a:lnTo>
                </a:path>
                <a:path w="892809" h="1689735">
                  <a:moveTo>
                    <a:pt x="6350" y="0"/>
                  </a:moveTo>
                  <a:lnTo>
                    <a:pt x="6350" y="1689164"/>
                  </a:lnTo>
                </a:path>
                <a:path w="892809" h="1689735">
                  <a:moveTo>
                    <a:pt x="0" y="1682814"/>
                  </a:moveTo>
                  <a:lnTo>
                    <a:pt x="892546" y="16828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80448" y="3020568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11105" y="305241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84" y="1126934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11105" y="305241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3521" y="3480117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2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899"/>
                  </a:lnTo>
                  <a:lnTo>
                    <a:pt x="40476" y="465344"/>
                  </a:lnTo>
                  <a:lnTo>
                    <a:pt x="107738" y="480701"/>
                  </a:lnTo>
                  <a:lnTo>
                    <a:pt x="151761" y="487492"/>
                  </a:lnTo>
                  <a:lnTo>
                    <a:pt x="201962" y="493600"/>
                  </a:lnTo>
                  <a:lnTo>
                    <a:pt x="257775" y="498956"/>
                  </a:lnTo>
                  <a:lnTo>
                    <a:pt x="318639" y="503492"/>
                  </a:lnTo>
                  <a:lnTo>
                    <a:pt x="383989" y="507139"/>
                  </a:lnTo>
                  <a:lnTo>
                    <a:pt x="453261" y="509829"/>
                  </a:lnTo>
                  <a:lnTo>
                    <a:pt x="525892" y="511494"/>
                  </a:lnTo>
                  <a:lnTo>
                    <a:pt x="601319" y="512064"/>
                  </a:lnTo>
                  <a:lnTo>
                    <a:pt x="676748" y="511494"/>
                  </a:lnTo>
                  <a:lnTo>
                    <a:pt x="749381" y="509829"/>
                  </a:lnTo>
                  <a:lnTo>
                    <a:pt x="818655" y="507139"/>
                  </a:lnTo>
                  <a:lnTo>
                    <a:pt x="884005" y="503492"/>
                  </a:lnTo>
                  <a:lnTo>
                    <a:pt x="944868" y="498956"/>
                  </a:lnTo>
                  <a:lnTo>
                    <a:pt x="1000682" y="493600"/>
                  </a:lnTo>
                  <a:lnTo>
                    <a:pt x="1050881" y="487492"/>
                  </a:lnTo>
                  <a:lnTo>
                    <a:pt x="1094904" y="480701"/>
                  </a:lnTo>
                  <a:lnTo>
                    <a:pt x="1162164" y="465344"/>
                  </a:lnTo>
                  <a:lnTo>
                    <a:pt x="1197954" y="448077"/>
                  </a:lnTo>
                  <a:lnTo>
                    <a:pt x="1202639" y="438899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3521" y="3406965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3"/>
                  </a:lnTo>
                  <a:lnTo>
                    <a:pt x="383989" y="4922"/>
                  </a:lnTo>
                  <a:lnTo>
                    <a:pt x="318639" y="8568"/>
                  </a:lnTo>
                  <a:lnTo>
                    <a:pt x="257775" y="13103"/>
                  </a:lnTo>
                  <a:lnTo>
                    <a:pt x="201962" y="18458"/>
                  </a:lnTo>
                  <a:lnTo>
                    <a:pt x="151761" y="24564"/>
                  </a:lnTo>
                  <a:lnTo>
                    <a:pt x="107738" y="31354"/>
                  </a:lnTo>
                  <a:lnTo>
                    <a:pt x="40476" y="46708"/>
                  </a:lnTo>
                  <a:lnTo>
                    <a:pt x="4685" y="63973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1"/>
                  </a:lnTo>
                  <a:lnTo>
                    <a:pt x="1197954" y="63973"/>
                  </a:lnTo>
                  <a:lnTo>
                    <a:pt x="1162164" y="46708"/>
                  </a:lnTo>
                  <a:lnTo>
                    <a:pt x="1094904" y="31354"/>
                  </a:lnTo>
                  <a:lnTo>
                    <a:pt x="1050881" y="24564"/>
                  </a:lnTo>
                  <a:lnTo>
                    <a:pt x="1000682" y="18458"/>
                  </a:lnTo>
                  <a:lnTo>
                    <a:pt x="944868" y="13103"/>
                  </a:lnTo>
                  <a:lnTo>
                    <a:pt x="884005" y="8568"/>
                  </a:lnTo>
                  <a:lnTo>
                    <a:pt x="818655" y="4922"/>
                  </a:lnTo>
                  <a:lnTo>
                    <a:pt x="749381" y="2233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3521" y="3406965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89845" y="3043428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3927" y="1740407"/>
            <a:ext cx="6709409" cy="2801620"/>
            <a:chOff x="3233927" y="1740407"/>
            <a:chExt cx="6709409" cy="2801620"/>
          </a:xfrm>
        </p:grpSpPr>
        <p:sp>
          <p:nvSpPr>
            <p:cNvPr id="16" name="object 16"/>
            <p:cNvSpPr/>
            <p:nvPr/>
          </p:nvSpPr>
          <p:spPr>
            <a:xfrm>
              <a:off x="9023692" y="2753105"/>
              <a:ext cx="909955" cy="756920"/>
            </a:xfrm>
            <a:custGeom>
              <a:avLst/>
              <a:gdLst/>
              <a:ahLst/>
              <a:cxnLst/>
              <a:rect l="l" t="t" r="r" b="b"/>
              <a:pathLst>
                <a:path w="909954" h="756920">
                  <a:moveTo>
                    <a:pt x="0" y="0"/>
                  </a:moveTo>
                  <a:lnTo>
                    <a:pt x="909832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23690" y="3934904"/>
              <a:ext cx="909955" cy="473075"/>
            </a:xfrm>
            <a:custGeom>
              <a:avLst/>
              <a:gdLst/>
              <a:ahLst/>
              <a:cxnLst/>
              <a:rect l="l" t="t" r="r" b="b"/>
              <a:pathLst>
                <a:path w="909954" h="473075">
                  <a:moveTo>
                    <a:pt x="909830" y="0"/>
                  </a:moveTo>
                  <a:lnTo>
                    <a:pt x="0" y="47290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3927" y="1740407"/>
              <a:ext cx="3864864" cy="2801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64522" y="1771408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4522" y="1771408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5182" y="2872092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5182" y="2872092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5182" y="21622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5" y="578202"/>
                  </a:lnTo>
                  <a:lnTo>
                    <a:pt x="16235" y="595823"/>
                  </a:lnTo>
                  <a:lnTo>
                    <a:pt x="33856" y="607706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6"/>
                  </a:lnTo>
                  <a:lnTo>
                    <a:pt x="3603442" y="595823"/>
                  </a:lnTo>
                  <a:lnTo>
                    <a:pt x="3615321" y="578202"/>
                  </a:lnTo>
                  <a:lnTo>
                    <a:pt x="3619677" y="556628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5182" y="21622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93922" y="2906268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3262" y="1760220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90696" y="3350310"/>
            <a:ext cx="3190875" cy="835660"/>
            <a:chOff x="3590696" y="3350310"/>
            <a:chExt cx="3190875" cy="835660"/>
          </a:xfrm>
        </p:grpSpPr>
        <p:sp>
          <p:nvSpPr>
            <p:cNvPr id="28" name="object 28"/>
            <p:cNvSpPr/>
            <p:nvPr/>
          </p:nvSpPr>
          <p:spPr>
            <a:xfrm>
              <a:off x="3597046" y="3356660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177197" y="476758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7046" y="3356660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7592" y="3836326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209" y="34302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7592" y="3836326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03669" y="3858259"/>
            <a:ext cx="317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42179" y="3470211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988227" y="2670924"/>
            <a:ext cx="2189480" cy="1058545"/>
            <a:chOff x="5988227" y="2670924"/>
            <a:chExt cx="2189480" cy="1058545"/>
          </a:xfrm>
        </p:grpSpPr>
        <p:sp>
          <p:nvSpPr>
            <p:cNvPr id="35" name="object 35"/>
            <p:cNvSpPr/>
            <p:nvPr/>
          </p:nvSpPr>
          <p:spPr>
            <a:xfrm>
              <a:off x="5988227" y="3553371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300"/>
                  </a:lnTo>
                  <a:lnTo>
                    <a:pt x="354964" y="76200"/>
                  </a:lnTo>
                  <a:lnTo>
                    <a:pt x="297814" y="76200"/>
                  </a:lnTo>
                  <a:lnTo>
                    <a:pt x="297814" y="38100"/>
                  </a:lnTo>
                  <a:lnTo>
                    <a:pt x="354964" y="38100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8764" y="76200"/>
                  </a:lnTo>
                  <a:lnTo>
                    <a:pt x="278764" y="38100"/>
                  </a:lnTo>
                  <a:close/>
                </a:path>
                <a:path w="393064" h="114300">
                  <a:moveTo>
                    <a:pt x="354964" y="38100"/>
                  </a:moveTo>
                  <a:lnTo>
                    <a:pt x="297814" y="38100"/>
                  </a:lnTo>
                  <a:lnTo>
                    <a:pt x="297814" y="76200"/>
                  </a:lnTo>
                  <a:lnTo>
                    <a:pt x="354964" y="76200"/>
                  </a:lnTo>
                  <a:lnTo>
                    <a:pt x="393064" y="57150"/>
                  </a:lnTo>
                  <a:lnTo>
                    <a:pt x="3549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01587" y="2677274"/>
              <a:ext cx="1569720" cy="1045844"/>
            </a:xfrm>
            <a:custGeom>
              <a:avLst/>
              <a:gdLst/>
              <a:ahLst/>
              <a:cxnLst/>
              <a:rect l="l" t="t" r="r" b="b"/>
              <a:pathLst>
                <a:path w="1569720" h="1045845">
                  <a:moveTo>
                    <a:pt x="999718" y="0"/>
                  </a:moveTo>
                  <a:lnTo>
                    <a:pt x="1081684" y="202958"/>
                  </a:lnTo>
                  <a:lnTo>
                    <a:pt x="0" y="639813"/>
                  </a:lnTo>
                  <a:lnTo>
                    <a:pt x="163931" y="1045717"/>
                  </a:lnTo>
                  <a:lnTo>
                    <a:pt x="1245616" y="608863"/>
                  </a:lnTo>
                  <a:lnTo>
                    <a:pt x="1327581" y="811822"/>
                  </a:lnTo>
                  <a:lnTo>
                    <a:pt x="1569554" y="241985"/>
                  </a:lnTo>
                  <a:lnTo>
                    <a:pt x="99971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01586" y="2677274"/>
              <a:ext cx="1569720" cy="1045844"/>
            </a:xfrm>
            <a:custGeom>
              <a:avLst/>
              <a:gdLst/>
              <a:ahLst/>
              <a:cxnLst/>
              <a:rect l="l" t="t" r="r" b="b"/>
              <a:pathLst>
                <a:path w="1569720" h="1045845">
                  <a:moveTo>
                    <a:pt x="0" y="639809"/>
                  </a:moveTo>
                  <a:lnTo>
                    <a:pt x="1081696" y="202954"/>
                  </a:lnTo>
                  <a:lnTo>
                    <a:pt x="999730" y="0"/>
                  </a:lnTo>
                  <a:lnTo>
                    <a:pt x="1569569" y="241980"/>
                  </a:lnTo>
                  <a:lnTo>
                    <a:pt x="1327592" y="811818"/>
                  </a:lnTo>
                  <a:lnTo>
                    <a:pt x="1245627" y="608863"/>
                  </a:lnTo>
                  <a:lnTo>
                    <a:pt x="163930" y="1045718"/>
                  </a:lnTo>
                  <a:lnTo>
                    <a:pt x="0" y="6398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 rot="20280000">
            <a:off x="6831917" y="3168994"/>
            <a:ext cx="62197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0280000">
            <a:off x="7362861" y="3177969"/>
            <a:ext cx="21387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20280000">
            <a:off x="7486233" y="2973682"/>
            <a:ext cx="3655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98872" y="3612820"/>
            <a:ext cx="1618615" cy="953135"/>
            <a:chOff x="6598872" y="3612820"/>
            <a:chExt cx="1618615" cy="953135"/>
          </a:xfrm>
        </p:grpSpPr>
        <p:sp>
          <p:nvSpPr>
            <p:cNvPr id="42" name="object 42"/>
            <p:cNvSpPr/>
            <p:nvPr/>
          </p:nvSpPr>
          <p:spPr>
            <a:xfrm>
              <a:off x="6605231" y="3619169"/>
              <a:ext cx="1605915" cy="940435"/>
            </a:xfrm>
            <a:custGeom>
              <a:avLst/>
              <a:gdLst/>
              <a:ahLst/>
              <a:cxnLst/>
              <a:rect l="l" t="t" r="r" b="b"/>
              <a:pathLst>
                <a:path w="1605915" h="940435">
                  <a:moveTo>
                    <a:pt x="115036" y="0"/>
                  </a:moveTo>
                  <a:lnTo>
                    <a:pt x="0" y="422376"/>
                  </a:lnTo>
                  <a:lnTo>
                    <a:pt x="1125575" y="728929"/>
                  </a:lnTo>
                  <a:lnTo>
                    <a:pt x="1068057" y="940117"/>
                  </a:lnTo>
                  <a:lnTo>
                    <a:pt x="1605470" y="632777"/>
                  </a:lnTo>
                  <a:lnTo>
                    <a:pt x="1298130" y="95364"/>
                  </a:lnTo>
                  <a:lnTo>
                    <a:pt x="1240612" y="306552"/>
                  </a:lnTo>
                  <a:lnTo>
                    <a:pt x="11503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05222" y="3619170"/>
              <a:ext cx="1605915" cy="940435"/>
            </a:xfrm>
            <a:custGeom>
              <a:avLst/>
              <a:gdLst/>
              <a:ahLst/>
              <a:cxnLst/>
              <a:rect l="l" t="t" r="r" b="b"/>
              <a:pathLst>
                <a:path w="1605915" h="940435">
                  <a:moveTo>
                    <a:pt x="115034" y="0"/>
                  </a:moveTo>
                  <a:lnTo>
                    <a:pt x="1240615" y="306551"/>
                  </a:lnTo>
                  <a:lnTo>
                    <a:pt x="1298133" y="95363"/>
                  </a:lnTo>
                  <a:lnTo>
                    <a:pt x="1605473" y="632775"/>
                  </a:lnTo>
                  <a:lnTo>
                    <a:pt x="1068064" y="940117"/>
                  </a:lnTo>
                  <a:lnTo>
                    <a:pt x="1125581" y="728929"/>
                  </a:lnTo>
                  <a:lnTo>
                    <a:pt x="0" y="422377"/>
                  </a:lnTo>
                  <a:lnTo>
                    <a:pt x="115034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 rot="900000">
            <a:off x="6761029" y="3786301"/>
            <a:ext cx="62898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5"/>
              </a:lnSpc>
            </a:pPr>
            <a:r>
              <a:rPr sz="3000" spc="-60" baseline="1388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900000">
            <a:off x="7251529" y="4007548"/>
            <a:ext cx="216399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900000">
            <a:off x="7437524" y="3960803"/>
            <a:ext cx="3687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7F38C438-36F9-4CF2-BCAE-947C3AC40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0970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Cuckoo hashing </a:t>
            </a:r>
            <a:r>
              <a:rPr dirty="0"/>
              <a:t>as a </a:t>
            </a:r>
            <a:r>
              <a:rPr spc="-5" dirty="0"/>
              <a:t>potential</a:t>
            </a:r>
            <a:r>
              <a:rPr spc="-10" dirty="0"/>
              <a:t> </a:t>
            </a:r>
            <a:r>
              <a:rPr spc="-5" dirty="0"/>
              <a:t>approach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1106" y="149494"/>
            <a:ext cx="92938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TEA-table: lookup data</a:t>
            </a:r>
            <a:r>
              <a:rPr sz="3600" spc="-55" dirty="0"/>
              <a:t> </a:t>
            </a:r>
            <a:br>
              <a:rPr lang="en-US" sz="3600" spc="-55" dirty="0"/>
            </a:br>
            <a:r>
              <a:rPr sz="3600" spc="-5" dirty="0"/>
              <a:t>structure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12645" y="2954658"/>
          <a:ext cx="880110" cy="167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79245" y="4780788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TEA-table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80447" y="3233927"/>
            <a:ext cx="1710055" cy="1243965"/>
            <a:chOff x="9680447" y="3233927"/>
            <a:chExt cx="1710055" cy="1243965"/>
          </a:xfrm>
        </p:grpSpPr>
        <p:sp>
          <p:nvSpPr>
            <p:cNvPr id="6" name="object 6"/>
            <p:cNvSpPr/>
            <p:nvPr/>
          </p:nvSpPr>
          <p:spPr>
            <a:xfrm>
              <a:off x="9680447" y="3233927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11105" y="326610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84" y="1126934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11105" y="326610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33520" y="3693807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6" y="465350"/>
                  </a:lnTo>
                  <a:lnTo>
                    <a:pt x="107738" y="480704"/>
                  </a:lnTo>
                  <a:lnTo>
                    <a:pt x="151761" y="487494"/>
                  </a:lnTo>
                  <a:lnTo>
                    <a:pt x="201962" y="493601"/>
                  </a:lnTo>
                  <a:lnTo>
                    <a:pt x="257775" y="498957"/>
                  </a:lnTo>
                  <a:lnTo>
                    <a:pt x="318639" y="503492"/>
                  </a:lnTo>
                  <a:lnTo>
                    <a:pt x="383989" y="507139"/>
                  </a:lnTo>
                  <a:lnTo>
                    <a:pt x="453261" y="509829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29"/>
                  </a:lnTo>
                  <a:lnTo>
                    <a:pt x="818655" y="507139"/>
                  </a:lnTo>
                  <a:lnTo>
                    <a:pt x="884005" y="503492"/>
                  </a:lnTo>
                  <a:lnTo>
                    <a:pt x="944868" y="498957"/>
                  </a:lnTo>
                  <a:lnTo>
                    <a:pt x="1000682" y="493601"/>
                  </a:lnTo>
                  <a:lnTo>
                    <a:pt x="1050881" y="487494"/>
                  </a:lnTo>
                  <a:lnTo>
                    <a:pt x="1094904" y="480704"/>
                  </a:lnTo>
                  <a:lnTo>
                    <a:pt x="1162164" y="465350"/>
                  </a:lnTo>
                  <a:lnTo>
                    <a:pt x="1197954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33520" y="3620655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3"/>
                  </a:lnTo>
                  <a:lnTo>
                    <a:pt x="383989" y="4922"/>
                  </a:lnTo>
                  <a:lnTo>
                    <a:pt x="318639" y="8568"/>
                  </a:lnTo>
                  <a:lnTo>
                    <a:pt x="257775" y="13103"/>
                  </a:lnTo>
                  <a:lnTo>
                    <a:pt x="201962" y="18458"/>
                  </a:lnTo>
                  <a:lnTo>
                    <a:pt x="151761" y="24564"/>
                  </a:lnTo>
                  <a:lnTo>
                    <a:pt x="107738" y="31354"/>
                  </a:lnTo>
                  <a:lnTo>
                    <a:pt x="40476" y="46708"/>
                  </a:lnTo>
                  <a:lnTo>
                    <a:pt x="4685" y="63973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3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1"/>
                  </a:lnTo>
                  <a:lnTo>
                    <a:pt x="1197954" y="63973"/>
                  </a:lnTo>
                  <a:lnTo>
                    <a:pt x="1162164" y="46708"/>
                  </a:lnTo>
                  <a:lnTo>
                    <a:pt x="1094904" y="31354"/>
                  </a:lnTo>
                  <a:lnTo>
                    <a:pt x="1050881" y="24564"/>
                  </a:lnTo>
                  <a:lnTo>
                    <a:pt x="1000682" y="18458"/>
                  </a:lnTo>
                  <a:lnTo>
                    <a:pt x="944868" y="13103"/>
                  </a:lnTo>
                  <a:lnTo>
                    <a:pt x="884005" y="8568"/>
                  </a:lnTo>
                  <a:lnTo>
                    <a:pt x="818655" y="4922"/>
                  </a:lnTo>
                  <a:lnTo>
                    <a:pt x="749381" y="2233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3520" y="3620655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89845" y="3256788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14165" y="2957271"/>
            <a:ext cx="929005" cy="1673860"/>
            <a:chOff x="9014165" y="2957271"/>
            <a:chExt cx="929005" cy="1673860"/>
          </a:xfrm>
        </p:grpSpPr>
        <p:sp>
          <p:nvSpPr>
            <p:cNvPr id="14" name="object 14"/>
            <p:cNvSpPr/>
            <p:nvPr/>
          </p:nvSpPr>
          <p:spPr>
            <a:xfrm>
              <a:off x="9023692" y="2966796"/>
              <a:ext cx="909955" cy="756920"/>
            </a:xfrm>
            <a:custGeom>
              <a:avLst/>
              <a:gdLst/>
              <a:ahLst/>
              <a:cxnLst/>
              <a:rect l="l" t="t" r="r" b="b"/>
              <a:pathLst>
                <a:path w="909954" h="756920">
                  <a:moveTo>
                    <a:pt x="0" y="0"/>
                  </a:moveTo>
                  <a:lnTo>
                    <a:pt x="909832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23690" y="4148594"/>
              <a:ext cx="909955" cy="473075"/>
            </a:xfrm>
            <a:custGeom>
              <a:avLst/>
              <a:gdLst/>
              <a:ahLst/>
              <a:cxnLst/>
              <a:rect l="l" t="t" r="r" b="b"/>
              <a:pathLst>
                <a:path w="909954" h="473075">
                  <a:moveTo>
                    <a:pt x="909830" y="0"/>
                  </a:moveTo>
                  <a:lnTo>
                    <a:pt x="0" y="47290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6939" y="1311146"/>
            <a:ext cx="8479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Key idea: </a:t>
            </a:r>
            <a:r>
              <a:rPr sz="2800" spc="10" dirty="0">
                <a:latin typeface="Arial"/>
                <a:cs typeface="Arial"/>
              </a:rPr>
              <a:t>Repurposing </a:t>
            </a:r>
            <a:r>
              <a:rPr sz="2800" spc="45" dirty="0">
                <a:latin typeface="Arial"/>
                <a:cs typeface="Arial"/>
              </a:rPr>
              <a:t>bounded </a:t>
            </a:r>
            <a:r>
              <a:rPr sz="2800" spc="-20" dirty="0">
                <a:latin typeface="Arial"/>
                <a:cs typeface="Arial"/>
              </a:rPr>
              <a:t>linear </a:t>
            </a:r>
            <a:r>
              <a:rPr sz="2800" spc="35" dirty="0">
                <a:latin typeface="Arial"/>
                <a:cs typeface="Arial"/>
              </a:rPr>
              <a:t>probing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(BLP)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20277" y="156438"/>
            <a:ext cx="3401060" cy="1281430"/>
            <a:chOff x="8420277" y="156438"/>
            <a:chExt cx="3401060" cy="1281430"/>
          </a:xfrm>
        </p:grpSpPr>
        <p:sp>
          <p:nvSpPr>
            <p:cNvPr id="18" name="object 18"/>
            <p:cNvSpPr/>
            <p:nvPr/>
          </p:nvSpPr>
          <p:spPr>
            <a:xfrm>
              <a:off x="8439327" y="175488"/>
              <a:ext cx="3362960" cy="1243330"/>
            </a:xfrm>
            <a:custGeom>
              <a:avLst/>
              <a:gdLst/>
              <a:ahLst/>
              <a:cxnLst/>
              <a:rect l="l" t="t" r="r" b="b"/>
              <a:pathLst>
                <a:path w="3362959" h="1243330">
                  <a:moveTo>
                    <a:pt x="1401114" y="1053122"/>
                  </a:moveTo>
                  <a:lnTo>
                    <a:pt x="560438" y="1053122"/>
                  </a:lnTo>
                  <a:lnTo>
                    <a:pt x="553859" y="1243190"/>
                  </a:lnTo>
                  <a:lnTo>
                    <a:pt x="1401114" y="1053122"/>
                  </a:lnTo>
                  <a:close/>
                </a:path>
                <a:path w="3362959" h="1243330">
                  <a:moveTo>
                    <a:pt x="3187153" y="0"/>
                  </a:moveTo>
                  <a:lnTo>
                    <a:pt x="175513" y="0"/>
                  </a:lnTo>
                  <a:lnTo>
                    <a:pt x="128853" y="6270"/>
                  </a:lnTo>
                  <a:lnTo>
                    <a:pt x="86926" y="23964"/>
                  </a:lnTo>
                  <a:lnTo>
                    <a:pt x="51404" y="51411"/>
                  </a:lnTo>
                  <a:lnTo>
                    <a:pt x="23961" y="86935"/>
                  </a:lnTo>
                  <a:lnTo>
                    <a:pt x="6269" y="128865"/>
                  </a:lnTo>
                  <a:lnTo>
                    <a:pt x="0" y="175526"/>
                  </a:lnTo>
                  <a:lnTo>
                    <a:pt x="0" y="877595"/>
                  </a:lnTo>
                  <a:lnTo>
                    <a:pt x="6269" y="924256"/>
                  </a:lnTo>
                  <a:lnTo>
                    <a:pt x="23961" y="966186"/>
                  </a:lnTo>
                  <a:lnTo>
                    <a:pt x="51404" y="1001710"/>
                  </a:lnTo>
                  <a:lnTo>
                    <a:pt x="86926" y="1029157"/>
                  </a:lnTo>
                  <a:lnTo>
                    <a:pt x="128853" y="1046852"/>
                  </a:lnTo>
                  <a:lnTo>
                    <a:pt x="175513" y="1053122"/>
                  </a:lnTo>
                  <a:lnTo>
                    <a:pt x="3187153" y="1053122"/>
                  </a:lnTo>
                  <a:lnTo>
                    <a:pt x="3233815" y="1046852"/>
                  </a:lnTo>
                  <a:lnTo>
                    <a:pt x="3275744" y="1029157"/>
                  </a:lnTo>
                  <a:lnTo>
                    <a:pt x="3311269" y="1001710"/>
                  </a:lnTo>
                  <a:lnTo>
                    <a:pt x="3338715" y="966186"/>
                  </a:lnTo>
                  <a:lnTo>
                    <a:pt x="3356410" y="924256"/>
                  </a:lnTo>
                  <a:lnTo>
                    <a:pt x="3362680" y="877595"/>
                  </a:lnTo>
                  <a:lnTo>
                    <a:pt x="3362680" y="175526"/>
                  </a:lnTo>
                  <a:lnTo>
                    <a:pt x="3356410" y="128865"/>
                  </a:lnTo>
                  <a:lnTo>
                    <a:pt x="3338715" y="86935"/>
                  </a:lnTo>
                  <a:lnTo>
                    <a:pt x="3311269" y="51411"/>
                  </a:lnTo>
                  <a:lnTo>
                    <a:pt x="3275744" y="23964"/>
                  </a:lnTo>
                  <a:lnTo>
                    <a:pt x="3233815" y="6270"/>
                  </a:lnTo>
                  <a:lnTo>
                    <a:pt x="3187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39327" y="175488"/>
              <a:ext cx="3362960" cy="1243330"/>
            </a:xfrm>
            <a:custGeom>
              <a:avLst/>
              <a:gdLst/>
              <a:ahLst/>
              <a:cxnLst/>
              <a:rect l="l" t="t" r="r" b="b"/>
              <a:pathLst>
                <a:path w="3362959" h="1243330">
                  <a:moveTo>
                    <a:pt x="0" y="175523"/>
                  </a:moveTo>
                  <a:lnTo>
                    <a:pt x="6269" y="128862"/>
                  </a:lnTo>
                  <a:lnTo>
                    <a:pt x="23963" y="86933"/>
                  </a:lnTo>
                  <a:lnTo>
                    <a:pt x="51409" y="51409"/>
                  </a:lnTo>
                  <a:lnTo>
                    <a:pt x="86932" y="23964"/>
                  </a:lnTo>
                  <a:lnTo>
                    <a:pt x="128861" y="6269"/>
                  </a:lnTo>
                  <a:lnTo>
                    <a:pt x="175522" y="0"/>
                  </a:lnTo>
                  <a:lnTo>
                    <a:pt x="560448" y="0"/>
                  </a:lnTo>
                  <a:lnTo>
                    <a:pt x="1401120" y="0"/>
                  </a:lnTo>
                  <a:lnTo>
                    <a:pt x="3187161" y="0"/>
                  </a:lnTo>
                  <a:lnTo>
                    <a:pt x="3233823" y="6269"/>
                  </a:lnTo>
                  <a:lnTo>
                    <a:pt x="3275754" y="23964"/>
                  </a:lnTo>
                  <a:lnTo>
                    <a:pt x="3311279" y="51409"/>
                  </a:lnTo>
                  <a:lnTo>
                    <a:pt x="3338726" y="86933"/>
                  </a:lnTo>
                  <a:lnTo>
                    <a:pt x="3356421" y="128862"/>
                  </a:lnTo>
                  <a:lnTo>
                    <a:pt x="3362691" y="175523"/>
                  </a:lnTo>
                  <a:lnTo>
                    <a:pt x="3362691" y="614317"/>
                  </a:lnTo>
                  <a:lnTo>
                    <a:pt x="3362691" y="877596"/>
                  </a:lnTo>
                  <a:lnTo>
                    <a:pt x="3356421" y="924253"/>
                  </a:lnTo>
                  <a:lnTo>
                    <a:pt x="3338726" y="966183"/>
                  </a:lnTo>
                  <a:lnTo>
                    <a:pt x="3311279" y="1001708"/>
                  </a:lnTo>
                  <a:lnTo>
                    <a:pt x="3275754" y="1029155"/>
                  </a:lnTo>
                  <a:lnTo>
                    <a:pt x="3233823" y="1046850"/>
                  </a:lnTo>
                  <a:lnTo>
                    <a:pt x="3187161" y="1053120"/>
                  </a:lnTo>
                  <a:lnTo>
                    <a:pt x="1401120" y="1053120"/>
                  </a:lnTo>
                  <a:lnTo>
                    <a:pt x="553869" y="1243180"/>
                  </a:lnTo>
                  <a:lnTo>
                    <a:pt x="560448" y="1053120"/>
                  </a:lnTo>
                  <a:lnTo>
                    <a:pt x="175522" y="1053120"/>
                  </a:lnTo>
                  <a:lnTo>
                    <a:pt x="128861" y="1046850"/>
                  </a:lnTo>
                  <a:lnTo>
                    <a:pt x="86932" y="1029155"/>
                  </a:lnTo>
                  <a:lnTo>
                    <a:pt x="51409" y="1001708"/>
                  </a:lnTo>
                  <a:lnTo>
                    <a:pt x="23963" y="966183"/>
                  </a:lnTo>
                  <a:lnTo>
                    <a:pt x="6269" y="924253"/>
                  </a:lnTo>
                  <a:lnTo>
                    <a:pt x="0" y="877592"/>
                  </a:lnTo>
                  <a:lnTo>
                    <a:pt x="0" y="614317"/>
                  </a:lnTo>
                  <a:lnTo>
                    <a:pt x="0" y="17552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34882" y="186435"/>
            <a:ext cx="3171190" cy="1022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635" algn="ctr">
              <a:lnSpc>
                <a:spcPct val="98600"/>
              </a:lnSpc>
              <a:spcBef>
                <a:spcPts val="135"/>
              </a:spcBef>
            </a:pPr>
            <a:r>
              <a:rPr sz="2200" spc="-5" dirty="0">
                <a:latin typeface="Arial"/>
                <a:cs typeface="Arial"/>
              </a:rPr>
              <a:t>Designed </a:t>
            </a:r>
            <a:r>
              <a:rPr sz="2200" spc="20" dirty="0">
                <a:latin typeface="Arial"/>
                <a:cs typeface="Arial"/>
              </a:rPr>
              <a:t>for </a:t>
            </a:r>
            <a:r>
              <a:rPr sz="2200" spc="15" dirty="0">
                <a:latin typeface="Arial"/>
                <a:cs typeface="Arial"/>
              </a:rPr>
              <a:t>improving  cache </a:t>
            </a:r>
            <a:r>
              <a:rPr sz="2200" spc="25" dirty="0">
                <a:latin typeface="Arial"/>
                <a:cs typeface="Arial"/>
              </a:rPr>
              <a:t>hit </a:t>
            </a:r>
            <a:r>
              <a:rPr sz="2200" spc="-5" dirty="0">
                <a:latin typeface="Arial"/>
                <a:cs typeface="Arial"/>
              </a:rPr>
              <a:t>rate in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software  </a:t>
            </a:r>
            <a:r>
              <a:rPr sz="2200" spc="35" dirty="0">
                <a:latin typeface="Arial"/>
                <a:cs typeface="Arial"/>
              </a:rPr>
              <a:t>switch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[Zhuo’19*]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33927" y="2350007"/>
            <a:ext cx="3865245" cy="2801620"/>
            <a:chOff x="3233927" y="2350007"/>
            <a:chExt cx="3865245" cy="2801620"/>
          </a:xfrm>
        </p:grpSpPr>
        <p:sp>
          <p:nvSpPr>
            <p:cNvPr id="22" name="object 22"/>
            <p:cNvSpPr/>
            <p:nvPr/>
          </p:nvSpPr>
          <p:spPr>
            <a:xfrm>
              <a:off x="3233927" y="2350007"/>
              <a:ext cx="3864864" cy="2801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4522" y="2380995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64522" y="2380995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5182" y="348167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59"/>
                  </a:lnTo>
                  <a:lnTo>
                    <a:pt x="6863" y="1394107"/>
                  </a:lnTo>
                  <a:lnTo>
                    <a:pt x="25974" y="1431058"/>
                  </a:lnTo>
                  <a:lnTo>
                    <a:pt x="55116" y="1460196"/>
                  </a:lnTo>
                  <a:lnTo>
                    <a:pt x="92070" y="1479304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4"/>
                  </a:lnTo>
                  <a:lnTo>
                    <a:pt x="3584487" y="1460196"/>
                  </a:lnTo>
                  <a:lnTo>
                    <a:pt x="3613629" y="1431058"/>
                  </a:lnTo>
                  <a:lnTo>
                    <a:pt x="3632740" y="1394107"/>
                  </a:lnTo>
                  <a:lnTo>
                    <a:pt x="3639604" y="1351559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15182" y="348167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5182" y="27718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15182" y="27718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7046" y="396624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197" y="47675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7046" y="396624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7592" y="444591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97592" y="444591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264522" y="2380995"/>
            <a:ext cx="3749040" cy="268541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9431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65" dirty="0">
                <a:latin typeface="Arial"/>
                <a:cs typeface="Arial"/>
              </a:rPr>
              <a:t> (ASIC)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"/>
              <a:cs typeface="Arial"/>
            </a:endParaRPr>
          </a:p>
          <a:p>
            <a:pPr marL="1152525">
              <a:lnSpc>
                <a:spcPct val="100000"/>
              </a:lnSpc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42179" y="4079798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88227" y="4162971"/>
            <a:ext cx="393065" cy="114300"/>
          </a:xfrm>
          <a:custGeom>
            <a:avLst/>
            <a:gdLst/>
            <a:ahLst/>
            <a:cxnLst/>
            <a:rect l="l" t="t" r="r" b="b"/>
            <a:pathLst>
              <a:path w="393064" h="114300">
                <a:moveTo>
                  <a:pt x="278764" y="0"/>
                </a:moveTo>
                <a:lnTo>
                  <a:pt x="278764" y="114300"/>
                </a:lnTo>
                <a:lnTo>
                  <a:pt x="354964" y="76200"/>
                </a:lnTo>
                <a:lnTo>
                  <a:pt x="297814" y="76200"/>
                </a:lnTo>
                <a:lnTo>
                  <a:pt x="297814" y="38100"/>
                </a:lnTo>
                <a:lnTo>
                  <a:pt x="354964" y="38100"/>
                </a:lnTo>
                <a:lnTo>
                  <a:pt x="278764" y="0"/>
                </a:lnTo>
                <a:close/>
              </a:path>
              <a:path w="393064" h="114300">
                <a:moveTo>
                  <a:pt x="2787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764" y="76200"/>
                </a:lnTo>
                <a:lnTo>
                  <a:pt x="278764" y="38100"/>
                </a:lnTo>
                <a:close/>
              </a:path>
              <a:path w="393064" h="114300">
                <a:moveTo>
                  <a:pt x="354964" y="38100"/>
                </a:moveTo>
                <a:lnTo>
                  <a:pt x="297814" y="38100"/>
                </a:lnTo>
                <a:lnTo>
                  <a:pt x="297814" y="76200"/>
                </a:lnTo>
                <a:lnTo>
                  <a:pt x="354964" y="76200"/>
                </a:lnTo>
                <a:lnTo>
                  <a:pt x="393064" y="57150"/>
                </a:lnTo>
                <a:lnTo>
                  <a:pt x="3549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4805" y="6095491"/>
            <a:ext cx="9853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Arial"/>
                <a:cs typeface="Arial"/>
              </a:rPr>
              <a:t>*Dong </a:t>
            </a:r>
            <a:r>
              <a:rPr sz="1200" i="1" dirty="0">
                <a:latin typeface="Arial"/>
                <a:cs typeface="Arial"/>
              </a:rPr>
              <a:t>Zhou. </a:t>
            </a:r>
            <a:r>
              <a:rPr sz="1200" i="1" spc="-20" dirty="0">
                <a:latin typeface="Arial"/>
                <a:cs typeface="Arial"/>
              </a:rPr>
              <a:t>Data </a:t>
            </a:r>
            <a:r>
              <a:rPr sz="1200" i="1" dirty="0">
                <a:latin typeface="Arial"/>
                <a:cs typeface="Arial"/>
              </a:rPr>
              <a:t>Structure </a:t>
            </a:r>
            <a:r>
              <a:rPr sz="1200" i="1" spc="-10" dirty="0">
                <a:latin typeface="Arial"/>
                <a:cs typeface="Arial"/>
              </a:rPr>
              <a:t>Engineering </a:t>
            </a:r>
            <a:r>
              <a:rPr sz="1200" i="1" spc="5" dirty="0">
                <a:latin typeface="Arial"/>
                <a:cs typeface="Arial"/>
              </a:rPr>
              <a:t>for </a:t>
            </a:r>
            <a:r>
              <a:rPr sz="1200" i="1" dirty="0">
                <a:latin typeface="Arial"/>
                <a:cs typeface="Arial"/>
              </a:rPr>
              <a:t>High </a:t>
            </a:r>
            <a:r>
              <a:rPr sz="1200" i="1" spc="-5" dirty="0">
                <a:latin typeface="Arial"/>
                <a:cs typeface="Arial"/>
              </a:rPr>
              <a:t>Performance Software Packet Processing. </a:t>
            </a:r>
            <a:r>
              <a:rPr sz="1200" i="1" spc="-10" dirty="0">
                <a:latin typeface="Arial"/>
                <a:cs typeface="Arial"/>
              </a:rPr>
              <a:t>Ph.D. </a:t>
            </a:r>
            <a:r>
              <a:rPr sz="1200" i="1" spc="-5" dirty="0">
                <a:latin typeface="Arial"/>
                <a:cs typeface="Arial"/>
              </a:rPr>
              <a:t>Dissertation. </a:t>
            </a:r>
            <a:r>
              <a:rPr sz="1200" i="1" spc="-10" dirty="0">
                <a:latin typeface="Arial"/>
                <a:cs typeface="Arial"/>
              </a:rPr>
              <a:t>Carnegie </a:t>
            </a:r>
            <a:r>
              <a:rPr sz="1200" i="1" spc="5" dirty="0">
                <a:latin typeface="Arial"/>
                <a:cs typeface="Arial"/>
              </a:rPr>
              <a:t>Mellon </a:t>
            </a:r>
            <a:r>
              <a:rPr sz="1200" i="1" spc="-20" dirty="0">
                <a:latin typeface="Arial"/>
                <a:cs typeface="Arial"/>
              </a:rPr>
              <a:t>University,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2019.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106295" y="2948308"/>
            <a:ext cx="905510" cy="1702435"/>
            <a:chOff x="8106295" y="2948308"/>
            <a:chExt cx="905510" cy="1702435"/>
          </a:xfrm>
        </p:grpSpPr>
        <p:sp>
          <p:nvSpPr>
            <p:cNvPr id="4" name="object 4"/>
            <p:cNvSpPr/>
            <p:nvPr/>
          </p:nvSpPr>
          <p:spPr>
            <a:xfrm>
              <a:off x="8118996" y="2961017"/>
              <a:ext cx="880110" cy="419734"/>
            </a:xfrm>
            <a:custGeom>
              <a:avLst/>
              <a:gdLst/>
              <a:ahLst/>
              <a:cxnLst/>
              <a:rect l="l" t="t" r="r" b="b"/>
              <a:pathLst>
                <a:path w="880109" h="419735">
                  <a:moveTo>
                    <a:pt x="439915" y="0"/>
                  </a:moveTo>
                  <a:lnTo>
                    <a:pt x="0" y="0"/>
                  </a:lnTo>
                  <a:lnTo>
                    <a:pt x="0" y="419112"/>
                  </a:lnTo>
                  <a:lnTo>
                    <a:pt x="439915" y="419112"/>
                  </a:lnTo>
                  <a:lnTo>
                    <a:pt x="439915" y="0"/>
                  </a:lnTo>
                  <a:close/>
                </a:path>
                <a:path w="880109" h="419735">
                  <a:moveTo>
                    <a:pt x="879843" y="0"/>
                  </a:moveTo>
                  <a:lnTo>
                    <a:pt x="439928" y="0"/>
                  </a:lnTo>
                  <a:lnTo>
                    <a:pt x="439928" y="419112"/>
                  </a:lnTo>
                  <a:lnTo>
                    <a:pt x="879843" y="419112"/>
                  </a:lnTo>
                  <a:lnTo>
                    <a:pt x="8798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18996" y="3380130"/>
              <a:ext cx="880110" cy="419734"/>
            </a:xfrm>
            <a:custGeom>
              <a:avLst/>
              <a:gdLst/>
              <a:ahLst/>
              <a:cxnLst/>
              <a:rect l="l" t="t" r="r" b="b"/>
              <a:pathLst>
                <a:path w="880109" h="419735">
                  <a:moveTo>
                    <a:pt x="439915" y="0"/>
                  </a:moveTo>
                  <a:lnTo>
                    <a:pt x="0" y="0"/>
                  </a:lnTo>
                  <a:lnTo>
                    <a:pt x="0" y="419112"/>
                  </a:lnTo>
                  <a:lnTo>
                    <a:pt x="439915" y="419112"/>
                  </a:lnTo>
                  <a:lnTo>
                    <a:pt x="439915" y="0"/>
                  </a:lnTo>
                  <a:close/>
                </a:path>
                <a:path w="880109" h="419735">
                  <a:moveTo>
                    <a:pt x="879843" y="0"/>
                  </a:moveTo>
                  <a:lnTo>
                    <a:pt x="439928" y="0"/>
                  </a:lnTo>
                  <a:lnTo>
                    <a:pt x="439928" y="419112"/>
                  </a:lnTo>
                  <a:lnTo>
                    <a:pt x="879843" y="419112"/>
                  </a:lnTo>
                  <a:lnTo>
                    <a:pt x="87984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12645" y="2954658"/>
              <a:ext cx="892810" cy="1689735"/>
            </a:xfrm>
            <a:custGeom>
              <a:avLst/>
              <a:gdLst/>
              <a:ahLst/>
              <a:cxnLst/>
              <a:rect l="l" t="t" r="r" b="b"/>
              <a:pathLst>
                <a:path w="892809" h="1689735">
                  <a:moveTo>
                    <a:pt x="446273" y="0"/>
                  </a:moveTo>
                  <a:lnTo>
                    <a:pt x="446273" y="1689164"/>
                  </a:lnTo>
                </a:path>
                <a:path w="892809" h="1689735">
                  <a:moveTo>
                    <a:pt x="886196" y="0"/>
                  </a:moveTo>
                  <a:lnTo>
                    <a:pt x="886196" y="1689164"/>
                  </a:lnTo>
                </a:path>
                <a:path w="892809" h="1689735">
                  <a:moveTo>
                    <a:pt x="0" y="6350"/>
                  </a:moveTo>
                  <a:lnTo>
                    <a:pt x="892546" y="6350"/>
                  </a:lnTo>
                </a:path>
                <a:path w="892809" h="1689735">
                  <a:moveTo>
                    <a:pt x="0" y="425466"/>
                  </a:moveTo>
                  <a:lnTo>
                    <a:pt x="892546" y="425466"/>
                  </a:lnTo>
                </a:path>
                <a:path w="892809" h="1689735">
                  <a:moveTo>
                    <a:pt x="0" y="844584"/>
                  </a:moveTo>
                  <a:lnTo>
                    <a:pt x="892546" y="844584"/>
                  </a:lnTo>
                </a:path>
                <a:path w="892809" h="1689735">
                  <a:moveTo>
                    <a:pt x="0" y="1263694"/>
                  </a:moveTo>
                  <a:lnTo>
                    <a:pt x="892546" y="1263694"/>
                  </a:lnTo>
                </a:path>
                <a:path w="892809" h="1689735">
                  <a:moveTo>
                    <a:pt x="6350" y="0"/>
                  </a:moveTo>
                  <a:lnTo>
                    <a:pt x="6350" y="1689164"/>
                  </a:lnTo>
                </a:path>
                <a:path w="892809" h="1689735">
                  <a:moveTo>
                    <a:pt x="0" y="1682814"/>
                  </a:moveTo>
                  <a:lnTo>
                    <a:pt x="892546" y="16828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79245" y="4780788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TEA-table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80447" y="3233927"/>
            <a:ext cx="1710055" cy="1243965"/>
            <a:chOff x="9680447" y="3233927"/>
            <a:chExt cx="1710055" cy="1243965"/>
          </a:xfrm>
        </p:grpSpPr>
        <p:sp>
          <p:nvSpPr>
            <p:cNvPr id="9" name="object 9"/>
            <p:cNvSpPr/>
            <p:nvPr/>
          </p:nvSpPr>
          <p:spPr>
            <a:xfrm>
              <a:off x="9680447" y="3233927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11105" y="326610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84" y="1126934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11105" y="326610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3520" y="3693807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38"/>
                  </a:lnTo>
                  <a:lnTo>
                    <a:pt x="1094904" y="41792"/>
                  </a:lnTo>
                  <a:lnTo>
                    <a:pt x="1050881" y="48582"/>
                  </a:lnTo>
                  <a:lnTo>
                    <a:pt x="1000682" y="54689"/>
                  </a:lnTo>
                  <a:lnTo>
                    <a:pt x="944868" y="60045"/>
                  </a:lnTo>
                  <a:lnTo>
                    <a:pt x="884005" y="64580"/>
                  </a:lnTo>
                  <a:lnTo>
                    <a:pt x="818655" y="68227"/>
                  </a:lnTo>
                  <a:lnTo>
                    <a:pt x="749381" y="70917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7"/>
                  </a:lnTo>
                  <a:lnTo>
                    <a:pt x="383989" y="68227"/>
                  </a:lnTo>
                  <a:lnTo>
                    <a:pt x="318639" y="64580"/>
                  </a:lnTo>
                  <a:lnTo>
                    <a:pt x="257775" y="60045"/>
                  </a:lnTo>
                  <a:lnTo>
                    <a:pt x="201962" y="54689"/>
                  </a:lnTo>
                  <a:lnTo>
                    <a:pt x="151761" y="48582"/>
                  </a:lnTo>
                  <a:lnTo>
                    <a:pt x="107738" y="41792"/>
                  </a:lnTo>
                  <a:lnTo>
                    <a:pt x="40476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899"/>
                  </a:lnTo>
                  <a:lnTo>
                    <a:pt x="40476" y="465342"/>
                  </a:lnTo>
                  <a:lnTo>
                    <a:pt x="107738" y="480697"/>
                  </a:lnTo>
                  <a:lnTo>
                    <a:pt x="151761" y="487486"/>
                  </a:lnTo>
                  <a:lnTo>
                    <a:pt x="201962" y="493593"/>
                  </a:lnTo>
                  <a:lnTo>
                    <a:pt x="257775" y="498947"/>
                  </a:lnTo>
                  <a:lnTo>
                    <a:pt x="318639" y="503482"/>
                  </a:lnTo>
                  <a:lnTo>
                    <a:pt x="383989" y="507128"/>
                  </a:lnTo>
                  <a:lnTo>
                    <a:pt x="453261" y="509817"/>
                  </a:lnTo>
                  <a:lnTo>
                    <a:pt x="525892" y="511481"/>
                  </a:lnTo>
                  <a:lnTo>
                    <a:pt x="601319" y="512051"/>
                  </a:lnTo>
                  <a:lnTo>
                    <a:pt x="676748" y="511481"/>
                  </a:lnTo>
                  <a:lnTo>
                    <a:pt x="749381" y="509817"/>
                  </a:lnTo>
                  <a:lnTo>
                    <a:pt x="818655" y="507128"/>
                  </a:lnTo>
                  <a:lnTo>
                    <a:pt x="884005" y="503482"/>
                  </a:lnTo>
                  <a:lnTo>
                    <a:pt x="944868" y="498947"/>
                  </a:lnTo>
                  <a:lnTo>
                    <a:pt x="1000682" y="493593"/>
                  </a:lnTo>
                  <a:lnTo>
                    <a:pt x="1050881" y="487486"/>
                  </a:lnTo>
                  <a:lnTo>
                    <a:pt x="1094904" y="480697"/>
                  </a:lnTo>
                  <a:lnTo>
                    <a:pt x="1162164" y="465342"/>
                  </a:lnTo>
                  <a:lnTo>
                    <a:pt x="1197954" y="448077"/>
                  </a:lnTo>
                  <a:lnTo>
                    <a:pt x="1202639" y="438899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3520" y="3620655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3"/>
                  </a:lnTo>
                  <a:lnTo>
                    <a:pt x="383989" y="4922"/>
                  </a:lnTo>
                  <a:lnTo>
                    <a:pt x="318639" y="8568"/>
                  </a:lnTo>
                  <a:lnTo>
                    <a:pt x="257775" y="13103"/>
                  </a:lnTo>
                  <a:lnTo>
                    <a:pt x="201962" y="18458"/>
                  </a:lnTo>
                  <a:lnTo>
                    <a:pt x="151761" y="24564"/>
                  </a:lnTo>
                  <a:lnTo>
                    <a:pt x="107738" y="31354"/>
                  </a:lnTo>
                  <a:lnTo>
                    <a:pt x="40476" y="46708"/>
                  </a:lnTo>
                  <a:lnTo>
                    <a:pt x="4685" y="63973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6" y="99590"/>
                  </a:lnTo>
                  <a:lnTo>
                    <a:pt x="107738" y="114944"/>
                  </a:lnTo>
                  <a:lnTo>
                    <a:pt x="151761" y="121734"/>
                  </a:lnTo>
                  <a:lnTo>
                    <a:pt x="201962" y="127841"/>
                  </a:lnTo>
                  <a:lnTo>
                    <a:pt x="257775" y="133197"/>
                  </a:lnTo>
                  <a:lnTo>
                    <a:pt x="318639" y="137732"/>
                  </a:lnTo>
                  <a:lnTo>
                    <a:pt x="383989" y="141379"/>
                  </a:lnTo>
                  <a:lnTo>
                    <a:pt x="453261" y="144069"/>
                  </a:lnTo>
                  <a:lnTo>
                    <a:pt x="525892" y="145734"/>
                  </a:lnTo>
                  <a:lnTo>
                    <a:pt x="601319" y="146303"/>
                  </a:lnTo>
                  <a:lnTo>
                    <a:pt x="676748" y="145734"/>
                  </a:lnTo>
                  <a:lnTo>
                    <a:pt x="749381" y="144069"/>
                  </a:lnTo>
                  <a:lnTo>
                    <a:pt x="818655" y="141379"/>
                  </a:lnTo>
                  <a:lnTo>
                    <a:pt x="884005" y="137732"/>
                  </a:lnTo>
                  <a:lnTo>
                    <a:pt x="944868" y="133197"/>
                  </a:lnTo>
                  <a:lnTo>
                    <a:pt x="1000682" y="127841"/>
                  </a:lnTo>
                  <a:lnTo>
                    <a:pt x="1050881" y="121734"/>
                  </a:lnTo>
                  <a:lnTo>
                    <a:pt x="1094904" y="114944"/>
                  </a:lnTo>
                  <a:lnTo>
                    <a:pt x="1162164" y="99590"/>
                  </a:lnTo>
                  <a:lnTo>
                    <a:pt x="1197954" y="82327"/>
                  </a:lnTo>
                  <a:lnTo>
                    <a:pt x="1202639" y="73151"/>
                  </a:lnTo>
                  <a:lnTo>
                    <a:pt x="1197954" y="63973"/>
                  </a:lnTo>
                  <a:lnTo>
                    <a:pt x="1162164" y="46708"/>
                  </a:lnTo>
                  <a:lnTo>
                    <a:pt x="1094904" y="31354"/>
                  </a:lnTo>
                  <a:lnTo>
                    <a:pt x="1050881" y="24564"/>
                  </a:lnTo>
                  <a:lnTo>
                    <a:pt x="1000682" y="18458"/>
                  </a:lnTo>
                  <a:lnTo>
                    <a:pt x="944868" y="13103"/>
                  </a:lnTo>
                  <a:lnTo>
                    <a:pt x="884005" y="8568"/>
                  </a:lnTo>
                  <a:lnTo>
                    <a:pt x="818655" y="4922"/>
                  </a:lnTo>
                  <a:lnTo>
                    <a:pt x="749381" y="2233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33520" y="3620655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89845" y="3256788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33927" y="2350007"/>
            <a:ext cx="6709409" cy="2801620"/>
            <a:chOff x="3233927" y="2350007"/>
            <a:chExt cx="6709409" cy="2801620"/>
          </a:xfrm>
        </p:grpSpPr>
        <p:sp>
          <p:nvSpPr>
            <p:cNvPr id="17" name="object 17"/>
            <p:cNvSpPr/>
            <p:nvPr/>
          </p:nvSpPr>
          <p:spPr>
            <a:xfrm>
              <a:off x="9023692" y="2966796"/>
              <a:ext cx="909955" cy="756920"/>
            </a:xfrm>
            <a:custGeom>
              <a:avLst/>
              <a:gdLst/>
              <a:ahLst/>
              <a:cxnLst/>
              <a:rect l="l" t="t" r="r" b="b"/>
              <a:pathLst>
                <a:path w="909954" h="756920">
                  <a:moveTo>
                    <a:pt x="0" y="0"/>
                  </a:moveTo>
                  <a:lnTo>
                    <a:pt x="909832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3690" y="4148594"/>
              <a:ext cx="909955" cy="473075"/>
            </a:xfrm>
            <a:custGeom>
              <a:avLst/>
              <a:gdLst/>
              <a:ahLst/>
              <a:cxnLst/>
              <a:rect l="l" t="t" r="r" b="b"/>
              <a:pathLst>
                <a:path w="909954" h="473075">
                  <a:moveTo>
                    <a:pt x="909830" y="0"/>
                  </a:moveTo>
                  <a:lnTo>
                    <a:pt x="0" y="47290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33927" y="2350007"/>
              <a:ext cx="3864864" cy="2801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4522" y="2380995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64522" y="2380995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5182" y="348167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59"/>
                  </a:lnTo>
                  <a:lnTo>
                    <a:pt x="6863" y="1394107"/>
                  </a:lnTo>
                  <a:lnTo>
                    <a:pt x="25974" y="1431058"/>
                  </a:lnTo>
                  <a:lnTo>
                    <a:pt x="55116" y="1460196"/>
                  </a:lnTo>
                  <a:lnTo>
                    <a:pt x="92070" y="1479304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4"/>
                  </a:lnTo>
                  <a:lnTo>
                    <a:pt x="3584487" y="1460196"/>
                  </a:lnTo>
                  <a:lnTo>
                    <a:pt x="3613629" y="1431058"/>
                  </a:lnTo>
                  <a:lnTo>
                    <a:pt x="3632740" y="1394107"/>
                  </a:lnTo>
                  <a:lnTo>
                    <a:pt x="3639604" y="1351559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5182" y="348167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5182" y="27718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5182" y="27718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93922" y="3515867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3262" y="2369820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90696" y="3959898"/>
            <a:ext cx="3190875" cy="835660"/>
            <a:chOff x="3590696" y="3959898"/>
            <a:chExt cx="3190875" cy="835660"/>
          </a:xfrm>
        </p:grpSpPr>
        <p:sp>
          <p:nvSpPr>
            <p:cNvPr id="29" name="object 29"/>
            <p:cNvSpPr/>
            <p:nvPr/>
          </p:nvSpPr>
          <p:spPr>
            <a:xfrm>
              <a:off x="3597046" y="396624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197" y="47675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7046" y="396624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7592" y="444591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03669" y="4452264"/>
            <a:ext cx="3164840" cy="330835"/>
          </a:xfrm>
          <a:prstGeom prst="rect">
            <a:avLst/>
          </a:prstGeom>
          <a:solidFill>
            <a:srgbClr val="70AD47"/>
          </a:solidFill>
        </p:spPr>
        <p:txBody>
          <a:bodyPr vert="horz" wrap="square" lIns="0" tIns="2794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22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42179" y="4079798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988227" y="1837944"/>
            <a:ext cx="5573395" cy="2439670"/>
            <a:chOff x="5988227" y="1837944"/>
            <a:chExt cx="5573395" cy="2439670"/>
          </a:xfrm>
        </p:grpSpPr>
        <p:sp>
          <p:nvSpPr>
            <p:cNvPr id="35" name="object 35"/>
            <p:cNvSpPr/>
            <p:nvPr/>
          </p:nvSpPr>
          <p:spPr>
            <a:xfrm>
              <a:off x="7431024" y="1837944"/>
              <a:ext cx="4130039" cy="1325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86472" y="1847088"/>
              <a:ext cx="3870960" cy="1103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74229" y="1881009"/>
              <a:ext cx="3987165" cy="1183005"/>
            </a:xfrm>
            <a:custGeom>
              <a:avLst/>
              <a:gdLst/>
              <a:ahLst/>
              <a:cxnLst/>
              <a:rect l="l" t="t" r="r" b="b"/>
              <a:pathLst>
                <a:path w="3987165" h="1183005">
                  <a:moveTo>
                    <a:pt x="1661248" y="898613"/>
                  </a:moveTo>
                  <a:lnTo>
                    <a:pt x="664502" y="898613"/>
                  </a:lnTo>
                  <a:lnTo>
                    <a:pt x="1253032" y="1182928"/>
                  </a:lnTo>
                  <a:lnTo>
                    <a:pt x="1661248" y="898613"/>
                  </a:lnTo>
                  <a:close/>
                </a:path>
                <a:path w="3987165" h="1183005">
                  <a:moveTo>
                    <a:pt x="3837241" y="0"/>
                  </a:moveTo>
                  <a:lnTo>
                    <a:pt x="149771" y="0"/>
                  </a:lnTo>
                  <a:lnTo>
                    <a:pt x="102432" y="7635"/>
                  </a:lnTo>
                  <a:lnTo>
                    <a:pt x="61318" y="28897"/>
                  </a:lnTo>
                  <a:lnTo>
                    <a:pt x="28897" y="61318"/>
                  </a:lnTo>
                  <a:lnTo>
                    <a:pt x="7635" y="102432"/>
                  </a:lnTo>
                  <a:lnTo>
                    <a:pt x="0" y="149771"/>
                  </a:lnTo>
                  <a:lnTo>
                    <a:pt x="0" y="748842"/>
                  </a:lnTo>
                  <a:lnTo>
                    <a:pt x="7635" y="796181"/>
                  </a:lnTo>
                  <a:lnTo>
                    <a:pt x="28897" y="837295"/>
                  </a:lnTo>
                  <a:lnTo>
                    <a:pt x="61318" y="869716"/>
                  </a:lnTo>
                  <a:lnTo>
                    <a:pt x="102432" y="890978"/>
                  </a:lnTo>
                  <a:lnTo>
                    <a:pt x="149771" y="898613"/>
                  </a:lnTo>
                  <a:lnTo>
                    <a:pt x="3837241" y="898613"/>
                  </a:lnTo>
                  <a:lnTo>
                    <a:pt x="3884580" y="890978"/>
                  </a:lnTo>
                  <a:lnTo>
                    <a:pt x="3925693" y="869716"/>
                  </a:lnTo>
                  <a:lnTo>
                    <a:pt x="3958115" y="837295"/>
                  </a:lnTo>
                  <a:lnTo>
                    <a:pt x="3979377" y="796181"/>
                  </a:lnTo>
                  <a:lnTo>
                    <a:pt x="3987012" y="748842"/>
                  </a:lnTo>
                  <a:lnTo>
                    <a:pt x="3987012" y="149771"/>
                  </a:lnTo>
                  <a:lnTo>
                    <a:pt x="3979377" y="102432"/>
                  </a:lnTo>
                  <a:lnTo>
                    <a:pt x="3958115" y="61318"/>
                  </a:lnTo>
                  <a:lnTo>
                    <a:pt x="3925693" y="28897"/>
                  </a:lnTo>
                  <a:lnTo>
                    <a:pt x="3884580" y="7635"/>
                  </a:lnTo>
                  <a:lnTo>
                    <a:pt x="3837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74229" y="1881009"/>
              <a:ext cx="3987165" cy="1183005"/>
            </a:xfrm>
            <a:custGeom>
              <a:avLst/>
              <a:gdLst/>
              <a:ahLst/>
              <a:cxnLst/>
              <a:rect l="l" t="t" r="r" b="b"/>
              <a:pathLst>
                <a:path w="3987165" h="1183005">
                  <a:moveTo>
                    <a:pt x="0" y="149771"/>
                  </a:moveTo>
                  <a:lnTo>
                    <a:pt x="7635" y="102431"/>
                  </a:lnTo>
                  <a:lnTo>
                    <a:pt x="28896" y="61318"/>
                  </a:lnTo>
                  <a:lnTo>
                    <a:pt x="61317" y="28897"/>
                  </a:lnTo>
                  <a:lnTo>
                    <a:pt x="102431" y="7635"/>
                  </a:lnTo>
                  <a:lnTo>
                    <a:pt x="149770" y="0"/>
                  </a:lnTo>
                  <a:lnTo>
                    <a:pt x="664502" y="0"/>
                  </a:lnTo>
                  <a:lnTo>
                    <a:pt x="1661250" y="0"/>
                  </a:lnTo>
                  <a:lnTo>
                    <a:pt x="3837242" y="0"/>
                  </a:lnTo>
                  <a:lnTo>
                    <a:pt x="3884582" y="7635"/>
                  </a:lnTo>
                  <a:lnTo>
                    <a:pt x="3925696" y="28897"/>
                  </a:lnTo>
                  <a:lnTo>
                    <a:pt x="3958116" y="61318"/>
                  </a:lnTo>
                  <a:lnTo>
                    <a:pt x="3979377" y="102431"/>
                  </a:lnTo>
                  <a:lnTo>
                    <a:pt x="3987012" y="149771"/>
                  </a:lnTo>
                  <a:lnTo>
                    <a:pt x="3987012" y="524191"/>
                  </a:lnTo>
                  <a:lnTo>
                    <a:pt x="3987012" y="748846"/>
                  </a:lnTo>
                  <a:lnTo>
                    <a:pt x="3979377" y="796180"/>
                  </a:lnTo>
                  <a:lnTo>
                    <a:pt x="3958116" y="837294"/>
                  </a:lnTo>
                  <a:lnTo>
                    <a:pt x="3925696" y="869715"/>
                  </a:lnTo>
                  <a:lnTo>
                    <a:pt x="3884582" y="890977"/>
                  </a:lnTo>
                  <a:lnTo>
                    <a:pt x="3837242" y="898612"/>
                  </a:lnTo>
                  <a:lnTo>
                    <a:pt x="1661250" y="898612"/>
                  </a:lnTo>
                  <a:lnTo>
                    <a:pt x="1253040" y="1182930"/>
                  </a:lnTo>
                  <a:lnTo>
                    <a:pt x="664502" y="898612"/>
                  </a:lnTo>
                  <a:lnTo>
                    <a:pt x="149770" y="898612"/>
                  </a:lnTo>
                  <a:lnTo>
                    <a:pt x="102431" y="890977"/>
                  </a:lnTo>
                  <a:lnTo>
                    <a:pt x="61317" y="869715"/>
                  </a:lnTo>
                  <a:lnTo>
                    <a:pt x="28896" y="837294"/>
                  </a:lnTo>
                  <a:lnTo>
                    <a:pt x="7635" y="796180"/>
                  </a:lnTo>
                  <a:lnTo>
                    <a:pt x="0" y="748841"/>
                  </a:lnTo>
                  <a:lnTo>
                    <a:pt x="0" y="524191"/>
                  </a:lnTo>
                  <a:lnTo>
                    <a:pt x="0" y="14977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88227" y="4162971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300"/>
                  </a:lnTo>
                  <a:lnTo>
                    <a:pt x="354964" y="76200"/>
                  </a:lnTo>
                  <a:lnTo>
                    <a:pt x="297814" y="76200"/>
                  </a:lnTo>
                  <a:lnTo>
                    <a:pt x="297814" y="38100"/>
                  </a:lnTo>
                  <a:lnTo>
                    <a:pt x="354964" y="38100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8764" y="76200"/>
                  </a:lnTo>
                  <a:lnTo>
                    <a:pt x="278764" y="38100"/>
                  </a:lnTo>
                  <a:close/>
                </a:path>
                <a:path w="393064" h="114300">
                  <a:moveTo>
                    <a:pt x="354964" y="38100"/>
                  </a:moveTo>
                  <a:lnTo>
                    <a:pt x="297814" y="38100"/>
                  </a:lnTo>
                  <a:lnTo>
                    <a:pt x="297814" y="76200"/>
                  </a:lnTo>
                  <a:lnTo>
                    <a:pt x="354964" y="76200"/>
                  </a:lnTo>
                  <a:lnTo>
                    <a:pt x="393064" y="57150"/>
                  </a:lnTo>
                  <a:lnTo>
                    <a:pt x="3549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16939" y="1059855"/>
            <a:ext cx="10206990" cy="1284605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2800" b="1" spc="-20" dirty="0">
                <a:latin typeface="Arial"/>
                <a:cs typeface="Arial"/>
              </a:rPr>
              <a:t>Key idea: </a:t>
            </a:r>
            <a:r>
              <a:rPr sz="2800" spc="10" dirty="0">
                <a:latin typeface="Arial"/>
                <a:cs typeface="Arial"/>
              </a:rPr>
              <a:t>Repurposing </a:t>
            </a:r>
            <a:r>
              <a:rPr sz="2800" spc="45" dirty="0">
                <a:latin typeface="Arial"/>
                <a:cs typeface="Arial"/>
              </a:rPr>
              <a:t>bounded </a:t>
            </a:r>
            <a:r>
              <a:rPr sz="2800" spc="-20" dirty="0">
                <a:latin typeface="Arial"/>
                <a:cs typeface="Arial"/>
              </a:rPr>
              <a:t>linear </a:t>
            </a:r>
            <a:r>
              <a:rPr sz="2800" spc="35" dirty="0">
                <a:latin typeface="Arial"/>
                <a:cs typeface="Arial"/>
              </a:rPr>
              <a:t>probing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(BLP)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700"/>
              </a:spcBef>
            </a:pPr>
            <a:r>
              <a:rPr sz="2400" spc="-35" dirty="0">
                <a:latin typeface="Arial"/>
                <a:cs typeface="Arial"/>
              </a:rPr>
              <a:t>Trading </a:t>
            </a:r>
            <a:r>
              <a:rPr sz="2400" spc="15" dirty="0">
                <a:latin typeface="Arial"/>
                <a:cs typeface="Arial"/>
              </a:rPr>
              <a:t>space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84185" y="2306828"/>
            <a:ext cx="336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"/>
                <a:cs typeface="Arial"/>
              </a:rPr>
              <a:t>for </a:t>
            </a:r>
            <a:r>
              <a:rPr sz="2400" i="1" spc="20" dirty="0">
                <a:latin typeface="Arial"/>
                <a:cs typeface="Arial"/>
              </a:rPr>
              <a:t>contiguous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spc="5" dirty="0">
                <a:latin typeface="Arial"/>
                <a:cs typeface="Arial"/>
              </a:rPr>
              <a:t>allocation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764718" y="3818453"/>
            <a:ext cx="1363980" cy="988694"/>
            <a:chOff x="6764718" y="3818453"/>
            <a:chExt cx="1363980" cy="988694"/>
          </a:xfrm>
        </p:grpSpPr>
        <p:sp>
          <p:nvSpPr>
            <p:cNvPr id="43" name="object 43"/>
            <p:cNvSpPr/>
            <p:nvPr/>
          </p:nvSpPr>
          <p:spPr>
            <a:xfrm>
              <a:off x="6774243" y="3827978"/>
              <a:ext cx="1344930" cy="615315"/>
            </a:xfrm>
            <a:custGeom>
              <a:avLst/>
              <a:gdLst/>
              <a:ahLst/>
              <a:cxnLst/>
              <a:rect l="l" t="t" r="r" b="b"/>
              <a:pathLst>
                <a:path w="1344929" h="615314">
                  <a:moveTo>
                    <a:pt x="0" y="615027"/>
                  </a:moveTo>
                  <a:lnTo>
                    <a:pt x="1344750" y="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74245" y="4621491"/>
              <a:ext cx="1344930" cy="176530"/>
            </a:xfrm>
            <a:custGeom>
              <a:avLst/>
              <a:gdLst/>
              <a:ahLst/>
              <a:cxnLst/>
              <a:rect l="l" t="t" r="r" b="b"/>
              <a:pathLst>
                <a:path w="1344929" h="176529">
                  <a:moveTo>
                    <a:pt x="1344750" y="0"/>
                  </a:moveTo>
                  <a:lnTo>
                    <a:pt x="0" y="176055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8A1ACFD3-2752-4F0F-8927-C9636F1DAF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01106" y="149494"/>
            <a:ext cx="92938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TEA-table: lookup data</a:t>
            </a:r>
            <a:r>
              <a:rPr sz="3600" spc="-55" dirty="0"/>
              <a:t> </a:t>
            </a:r>
            <a:br>
              <a:rPr lang="en-US" sz="3600" spc="-55" dirty="0"/>
            </a:br>
            <a:r>
              <a:rPr sz="3600" spc="-5" dirty="0"/>
              <a:t>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0E4D7-E6CF-B227-C633-046B79D71E6B}"/>
              </a:ext>
            </a:extLst>
          </p:cNvPr>
          <p:cNvSpPr txBox="1"/>
          <p:nvPr/>
        </p:nvSpPr>
        <p:spPr>
          <a:xfrm>
            <a:off x="3072232" y="5779366"/>
            <a:ext cx="678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Colliding entries are stored in the switch SRAM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106295" y="2945247"/>
            <a:ext cx="905510" cy="1702435"/>
            <a:chOff x="8106295" y="2945247"/>
            <a:chExt cx="905510" cy="1702435"/>
          </a:xfrm>
        </p:grpSpPr>
        <p:sp>
          <p:nvSpPr>
            <p:cNvPr id="4" name="object 4"/>
            <p:cNvSpPr/>
            <p:nvPr/>
          </p:nvSpPr>
          <p:spPr>
            <a:xfrm>
              <a:off x="8118996" y="2957944"/>
              <a:ext cx="880110" cy="419734"/>
            </a:xfrm>
            <a:custGeom>
              <a:avLst/>
              <a:gdLst/>
              <a:ahLst/>
              <a:cxnLst/>
              <a:rect l="l" t="t" r="r" b="b"/>
              <a:pathLst>
                <a:path w="880109" h="419735">
                  <a:moveTo>
                    <a:pt x="439915" y="0"/>
                  </a:moveTo>
                  <a:lnTo>
                    <a:pt x="0" y="0"/>
                  </a:lnTo>
                  <a:lnTo>
                    <a:pt x="0" y="419112"/>
                  </a:lnTo>
                  <a:lnTo>
                    <a:pt x="439915" y="419112"/>
                  </a:lnTo>
                  <a:lnTo>
                    <a:pt x="439915" y="0"/>
                  </a:lnTo>
                  <a:close/>
                </a:path>
                <a:path w="880109" h="419735">
                  <a:moveTo>
                    <a:pt x="879843" y="0"/>
                  </a:moveTo>
                  <a:lnTo>
                    <a:pt x="439928" y="0"/>
                  </a:lnTo>
                  <a:lnTo>
                    <a:pt x="439928" y="419112"/>
                  </a:lnTo>
                  <a:lnTo>
                    <a:pt x="879843" y="419112"/>
                  </a:lnTo>
                  <a:lnTo>
                    <a:pt x="8798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18996" y="3377069"/>
              <a:ext cx="880110" cy="419734"/>
            </a:xfrm>
            <a:custGeom>
              <a:avLst/>
              <a:gdLst/>
              <a:ahLst/>
              <a:cxnLst/>
              <a:rect l="l" t="t" r="r" b="b"/>
              <a:pathLst>
                <a:path w="880109" h="419735">
                  <a:moveTo>
                    <a:pt x="439915" y="0"/>
                  </a:moveTo>
                  <a:lnTo>
                    <a:pt x="0" y="0"/>
                  </a:lnTo>
                  <a:lnTo>
                    <a:pt x="0" y="419112"/>
                  </a:lnTo>
                  <a:lnTo>
                    <a:pt x="439915" y="419112"/>
                  </a:lnTo>
                  <a:lnTo>
                    <a:pt x="439915" y="0"/>
                  </a:lnTo>
                  <a:close/>
                </a:path>
                <a:path w="880109" h="419735">
                  <a:moveTo>
                    <a:pt x="879843" y="0"/>
                  </a:moveTo>
                  <a:lnTo>
                    <a:pt x="439928" y="0"/>
                  </a:lnTo>
                  <a:lnTo>
                    <a:pt x="439928" y="419112"/>
                  </a:lnTo>
                  <a:lnTo>
                    <a:pt x="879843" y="419112"/>
                  </a:lnTo>
                  <a:lnTo>
                    <a:pt x="87984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12645" y="2951597"/>
              <a:ext cx="892810" cy="1689735"/>
            </a:xfrm>
            <a:custGeom>
              <a:avLst/>
              <a:gdLst/>
              <a:ahLst/>
              <a:cxnLst/>
              <a:rect l="l" t="t" r="r" b="b"/>
              <a:pathLst>
                <a:path w="892809" h="1689735">
                  <a:moveTo>
                    <a:pt x="446273" y="0"/>
                  </a:moveTo>
                  <a:lnTo>
                    <a:pt x="446273" y="1689164"/>
                  </a:lnTo>
                </a:path>
                <a:path w="892809" h="1689735">
                  <a:moveTo>
                    <a:pt x="886196" y="0"/>
                  </a:moveTo>
                  <a:lnTo>
                    <a:pt x="886196" y="1689164"/>
                  </a:lnTo>
                </a:path>
                <a:path w="892809" h="1689735">
                  <a:moveTo>
                    <a:pt x="0" y="6350"/>
                  </a:moveTo>
                  <a:lnTo>
                    <a:pt x="892546" y="6350"/>
                  </a:lnTo>
                </a:path>
                <a:path w="892809" h="1689735">
                  <a:moveTo>
                    <a:pt x="0" y="425466"/>
                  </a:moveTo>
                  <a:lnTo>
                    <a:pt x="892546" y="425466"/>
                  </a:lnTo>
                </a:path>
                <a:path w="892809" h="1689735">
                  <a:moveTo>
                    <a:pt x="0" y="844584"/>
                  </a:moveTo>
                  <a:lnTo>
                    <a:pt x="892546" y="844584"/>
                  </a:lnTo>
                </a:path>
                <a:path w="892809" h="1689735">
                  <a:moveTo>
                    <a:pt x="0" y="1263694"/>
                  </a:moveTo>
                  <a:lnTo>
                    <a:pt x="892546" y="1263694"/>
                  </a:lnTo>
                </a:path>
                <a:path w="892809" h="1689735">
                  <a:moveTo>
                    <a:pt x="6350" y="0"/>
                  </a:moveTo>
                  <a:lnTo>
                    <a:pt x="6350" y="1689164"/>
                  </a:lnTo>
                </a:path>
                <a:path w="892809" h="1689735">
                  <a:moveTo>
                    <a:pt x="0" y="1682814"/>
                  </a:moveTo>
                  <a:lnTo>
                    <a:pt x="892546" y="16828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79245" y="477774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TEA-table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80447" y="3230879"/>
            <a:ext cx="1710055" cy="1243965"/>
            <a:chOff x="9680447" y="3230879"/>
            <a:chExt cx="1710055" cy="1243965"/>
          </a:xfrm>
        </p:grpSpPr>
        <p:sp>
          <p:nvSpPr>
            <p:cNvPr id="9" name="object 9"/>
            <p:cNvSpPr/>
            <p:nvPr/>
          </p:nvSpPr>
          <p:spPr>
            <a:xfrm>
              <a:off x="9680447" y="3230879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1110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84" y="1126934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1110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3520" y="3690734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43"/>
                  </a:lnTo>
                  <a:lnTo>
                    <a:pt x="1094904" y="41797"/>
                  </a:lnTo>
                  <a:lnTo>
                    <a:pt x="1050881" y="48587"/>
                  </a:lnTo>
                  <a:lnTo>
                    <a:pt x="1000682" y="54693"/>
                  </a:lnTo>
                  <a:lnTo>
                    <a:pt x="944868" y="60048"/>
                  </a:lnTo>
                  <a:lnTo>
                    <a:pt x="884005" y="64583"/>
                  </a:lnTo>
                  <a:lnTo>
                    <a:pt x="818655" y="68229"/>
                  </a:lnTo>
                  <a:lnTo>
                    <a:pt x="749381" y="70918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8"/>
                  </a:lnTo>
                  <a:lnTo>
                    <a:pt x="383989" y="68229"/>
                  </a:lnTo>
                  <a:lnTo>
                    <a:pt x="318639" y="64583"/>
                  </a:lnTo>
                  <a:lnTo>
                    <a:pt x="257775" y="60048"/>
                  </a:lnTo>
                  <a:lnTo>
                    <a:pt x="201962" y="54693"/>
                  </a:lnTo>
                  <a:lnTo>
                    <a:pt x="151761" y="48587"/>
                  </a:lnTo>
                  <a:lnTo>
                    <a:pt x="107738" y="41797"/>
                  </a:lnTo>
                  <a:lnTo>
                    <a:pt x="40476" y="26443"/>
                  </a:lnTo>
                  <a:lnTo>
                    <a:pt x="4685" y="9178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5"/>
                  </a:lnTo>
                  <a:lnTo>
                    <a:pt x="107738" y="480709"/>
                  </a:lnTo>
                  <a:lnTo>
                    <a:pt x="151761" y="487499"/>
                  </a:lnTo>
                  <a:lnTo>
                    <a:pt x="201962" y="493605"/>
                  </a:lnTo>
                  <a:lnTo>
                    <a:pt x="257775" y="498960"/>
                  </a:lnTo>
                  <a:lnTo>
                    <a:pt x="318639" y="503495"/>
                  </a:lnTo>
                  <a:lnTo>
                    <a:pt x="383989" y="507141"/>
                  </a:lnTo>
                  <a:lnTo>
                    <a:pt x="453261" y="509830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30"/>
                  </a:lnTo>
                  <a:lnTo>
                    <a:pt x="818655" y="507141"/>
                  </a:lnTo>
                  <a:lnTo>
                    <a:pt x="884005" y="503495"/>
                  </a:lnTo>
                  <a:lnTo>
                    <a:pt x="944868" y="498960"/>
                  </a:lnTo>
                  <a:lnTo>
                    <a:pt x="1000682" y="493605"/>
                  </a:lnTo>
                  <a:lnTo>
                    <a:pt x="1050881" y="487499"/>
                  </a:lnTo>
                  <a:lnTo>
                    <a:pt x="1094904" y="480709"/>
                  </a:lnTo>
                  <a:lnTo>
                    <a:pt x="1162164" y="465355"/>
                  </a:lnTo>
                  <a:lnTo>
                    <a:pt x="1197954" y="448090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3520" y="3617582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30"/>
                  </a:lnTo>
                  <a:lnTo>
                    <a:pt x="40476" y="99595"/>
                  </a:lnTo>
                  <a:lnTo>
                    <a:pt x="107738" y="114949"/>
                  </a:lnTo>
                  <a:lnTo>
                    <a:pt x="151761" y="121739"/>
                  </a:lnTo>
                  <a:lnTo>
                    <a:pt x="201962" y="127845"/>
                  </a:lnTo>
                  <a:lnTo>
                    <a:pt x="257775" y="133200"/>
                  </a:lnTo>
                  <a:lnTo>
                    <a:pt x="318639" y="137735"/>
                  </a:lnTo>
                  <a:lnTo>
                    <a:pt x="383989" y="141381"/>
                  </a:lnTo>
                  <a:lnTo>
                    <a:pt x="453261" y="144070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70"/>
                  </a:lnTo>
                  <a:lnTo>
                    <a:pt x="818655" y="141381"/>
                  </a:lnTo>
                  <a:lnTo>
                    <a:pt x="884005" y="137735"/>
                  </a:lnTo>
                  <a:lnTo>
                    <a:pt x="944868" y="133200"/>
                  </a:lnTo>
                  <a:lnTo>
                    <a:pt x="1000682" y="127845"/>
                  </a:lnTo>
                  <a:lnTo>
                    <a:pt x="1050881" y="121739"/>
                  </a:lnTo>
                  <a:lnTo>
                    <a:pt x="1094904" y="114949"/>
                  </a:lnTo>
                  <a:lnTo>
                    <a:pt x="1162164" y="99595"/>
                  </a:lnTo>
                  <a:lnTo>
                    <a:pt x="1197954" y="82330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33520" y="3617582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89845" y="32537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79664" y="1837944"/>
            <a:ext cx="3926204" cy="2790190"/>
            <a:chOff x="7979664" y="1837944"/>
            <a:chExt cx="3926204" cy="2790190"/>
          </a:xfrm>
        </p:grpSpPr>
        <p:sp>
          <p:nvSpPr>
            <p:cNvPr id="17" name="object 17"/>
            <p:cNvSpPr/>
            <p:nvPr/>
          </p:nvSpPr>
          <p:spPr>
            <a:xfrm>
              <a:off x="9023693" y="2963735"/>
              <a:ext cx="909955" cy="756920"/>
            </a:xfrm>
            <a:custGeom>
              <a:avLst/>
              <a:gdLst/>
              <a:ahLst/>
              <a:cxnLst/>
              <a:rect l="l" t="t" r="r" b="b"/>
              <a:pathLst>
                <a:path w="909954" h="756920">
                  <a:moveTo>
                    <a:pt x="0" y="0"/>
                  </a:moveTo>
                  <a:lnTo>
                    <a:pt x="909832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3690" y="4145533"/>
              <a:ext cx="909955" cy="473075"/>
            </a:xfrm>
            <a:custGeom>
              <a:avLst/>
              <a:gdLst/>
              <a:ahLst/>
              <a:cxnLst/>
              <a:rect l="l" t="t" r="r" b="b"/>
              <a:pathLst>
                <a:path w="909954" h="473075">
                  <a:moveTo>
                    <a:pt x="909830" y="0"/>
                  </a:moveTo>
                  <a:lnTo>
                    <a:pt x="0" y="47290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9664" y="1837944"/>
              <a:ext cx="3892296" cy="1392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1480" y="1898904"/>
              <a:ext cx="3874008" cy="1106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24660" y="1881009"/>
              <a:ext cx="3749040" cy="1245235"/>
            </a:xfrm>
            <a:custGeom>
              <a:avLst/>
              <a:gdLst/>
              <a:ahLst/>
              <a:cxnLst/>
              <a:rect l="l" t="t" r="r" b="b"/>
              <a:pathLst>
                <a:path w="3749040" h="1245235">
                  <a:moveTo>
                    <a:pt x="1562100" y="1003426"/>
                  </a:moveTo>
                  <a:lnTo>
                    <a:pt x="624839" y="1003426"/>
                  </a:lnTo>
                  <a:lnTo>
                    <a:pt x="617512" y="1244815"/>
                  </a:lnTo>
                  <a:lnTo>
                    <a:pt x="1562100" y="1003426"/>
                  </a:lnTo>
                  <a:close/>
                </a:path>
                <a:path w="3749040" h="1245235">
                  <a:moveTo>
                    <a:pt x="3581806" y="0"/>
                  </a:moveTo>
                  <a:lnTo>
                    <a:pt x="167246" y="0"/>
                  </a:lnTo>
                  <a:lnTo>
                    <a:pt x="122785" y="5974"/>
                  </a:lnTo>
                  <a:lnTo>
                    <a:pt x="82834" y="22834"/>
                  </a:lnTo>
                  <a:lnTo>
                    <a:pt x="48985" y="48985"/>
                  </a:lnTo>
                  <a:lnTo>
                    <a:pt x="22834" y="82834"/>
                  </a:lnTo>
                  <a:lnTo>
                    <a:pt x="5974" y="122785"/>
                  </a:lnTo>
                  <a:lnTo>
                    <a:pt x="0" y="167246"/>
                  </a:lnTo>
                  <a:lnTo>
                    <a:pt x="1" y="836193"/>
                  </a:lnTo>
                  <a:lnTo>
                    <a:pt x="5974" y="880641"/>
                  </a:lnTo>
                  <a:lnTo>
                    <a:pt x="22834" y="920592"/>
                  </a:lnTo>
                  <a:lnTo>
                    <a:pt x="48985" y="954441"/>
                  </a:lnTo>
                  <a:lnTo>
                    <a:pt x="82834" y="980592"/>
                  </a:lnTo>
                  <a:lnTo>
                    <a:pt x="122785" y="997452"/>
                  </a:lnTo>
                  <a:lnTo>
                    <a:pt x="167246" y="1003426"/>
                  </a:lnTo>
                  <a:lnTo>
                    <a:pt x="3581806" y="1003426"/>
                  </a:lnTo>
                  <a:lnTo>
                    <a:pt x="3626265" y="997452"/>
                  </a:lnTo>
                  <a:lnTo>
                    <a:pt x="3666215" y="980592"/>
                  </a:lnTo>
                  <a:lnTo>
                    <a:pt x="3700060" y="954441"/>
                  </a:lnTo>
                  <a:lnTo>
                    <a:pt x="3726209" y="920592"/>
                  </a:lnTo>
                  <a:lnTo>
                    <a:pt x="3743066" y="880641"/>
                  </a:lnTo>
                  <a:lnTo>
                    <a:pt x="3749038" y="836193"/>
                  </a:lnTo>
                  <a:lnTo>
                    <a:pt x="3749039" y="167246"/>
                  </a:lnTo>
                  <a:lnTo>
                    <a:pt x="3743066" y="122785"/>
                  </a:lnTo>
                  <a:lnTo>
                    <a:pt x="3726209" y="82834"/>
                  </a:lnTo>
                  <a:lnTo>
                    <a:pt x="3700060" y="48985"/>
                  </a:lnTo>
                  <a:lnTo>
                    <a:pt x="3666215" y="22834"/>
                  </a:lnTo>
                  <a:lnTo>
                    <a:pt x="3626265" y="5974"/>
                  </a:lnTo>
                  <a:lnTo>
                    <a:pt x="3581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24660" y="1881009"/>
              <a:ext cx="3749040" cy="1245235"/>
            </a:xfrm>
            <a:custGeom>
              <a:avLst/>
              <a:gdLst/>
              <a:ahLst/>
              <a:cxnLst/>
              <a:rect l="l" t="t" r="r" b="b"/>
              <a:pathLst>
                <a:path w="3749040" h="1245235">
                  <a:moveTo>
                    <a:pt x="0" y="167244"/>
                  </a:moveTo>
                  <a:lnTo>
                    <a:pt x="5974" y="122783"/>
                  </a:lnTo>
                  <a:lnTo>
                    <a:pt x="22833" y="82832"/>
                  </a:lnTo>
                  <a:lnTo>
                    <a:pt x="48984" y="48984"/>
                  </a:lnTo>
                  <a:lnTo>
                    <a:pt x="82832" y="22833"/>
                  </a:lnTo>
                  <a:lnTo>
                    <a:pt x="122783" y="5974"/>
                  </a:lnTo>
                  <a:lnTo>
                    <a:pt x="167243" y="0"/>
                  </a:lnTo>
                  <a:lnTo>
                    <a:pt x="624840" y="0"/>
                  </a:lnTo>
                  <a:lnTo>
                    <a:pt x="1562100" y="0"/>
                  </a:lnTo>
                  <a:lnTo>
                    <a:pt x="3581802" y="0"/>
                  </a:lnTo>
                  <a:lnTo>
                    <a:pt x="3626259" y="5974"/>
                  </a:lnTo>
                  <a:lnTo>
                    <a:pt x="3666209" y="22833"/>
                  </a:lnTo>
                  <a:lnTo>
                    <a:pt x="3700057" y="48984"/>
                  </a:lnTo>
                  <a:lnTo>
                    <a:pt x="3726208" y="82832"/>
                  </a:lnTo>
                  <a:lnTo>
                    <a:pt x="3743067" y="122783"/>
                  </a:lnTo>
                  <a:lnTo>
                    <a:pt x="3749042" y="167244"/>
                  </a:lnTo>
                  <a:lnTo>
                    <a:pt x="3749042" y="585334"/>
                  </a:lnTo>
                  <a:lnTo>
                    <a:pt x="3749042" y="836194"/>
                  </a:lnTo>
                  <a:lnTo>
                    <a:pt x="3743067" y="880649"/>
                  </a:lnTo>
                  <a:lnTo>
                    <a:pt x="3726208" y="920600"/>
                  </a:lnTo>
                  <a:lnTo>
                    <a:pt x="3700057" y="954447"/>
                  </a:lnTo>
                  <a:lnTo>
                    <a:pt x="3666209" y="980597"/>
                  </a:lnTo>
                  <a:lnTo>
                    <a:pt x="3626259" y="997456"/>
                  </a:lnTo>
                  <a:lnTo>
                    <a:pt x="3581802" y="1003430"/>
                  </a:lnTo>
                  <a:lnTo>
                    <a:pt x="1562100" y="1003430"/>
                  </a:lnTo>
                  <a:lnTo>
                    <a:pt x="617505" y="1244820"/>
                  </a:lnTo>
                  <a:lnTo>
                    <a:pt x="624840" y="1003430"/>
                  </a:lnTo>
                  <a:lnTo>
                    <a:pt x="167243" y="1003430"/>
                  </a:lnTo>
                  <a:lnTo>
                    <a:pt x="122783" y="997456"/>
                  </a:lnTo>
                  <a:lnTo>
                    <a:pt x="82832" y="980597"/>
                  </a:lnTo>
                  <a:lnTo>
                    <a:pt x="48984" y="954447"/>
                  </a:lnTo>
                  <a:lnTo>
                    <a:pt x="22833" y="920600"/>
                  </a:lnTo>
                  <a:lnTo>
                    <a:pt x="5974" y="880649"/>
                  </a:lnTo>
                  <a:lnTo>
                    <a:pt x="0" y="836189"/>
                  </a:lnTo>
                  <a:lnTo>
                    <a:pt x="0" y="585334"/>
                  </a:lnTo>
                  <a:lnTo>
                    <a:pt x="0" y="1672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16939" y="1311146"/>
            <a:ext cx="8479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Key idea: </a:t>
            </a:r>
            <a:r>
              <a:rPr sz="2800" spc="10" dirty="0">
                <a:latin typeface="Arial"/>
                <a:cs typeface="Arial"/>
              </a:rPr>
              <a:t>Repurposing </a:t>
            </a:r>
            <a:r>
              <a:rPr sz="2800" spc="45" dirty="0">
                <a:latin typeface="Arial"/>
                <a:cs typeface="Arial"/>
              </a:rPr>
              <a:t>bounded </a:t>
            </a:r>
            <a:r>
              <a:rPr sz="2800" spc="-20" dirty="0">
                <a:latin typeface="Arial"/>
                <a:cs typeface="Arial"/>
              </a:rPr>
              <a:t>linear </a:t>
            </a:r>
            <a:r>
              <a:rPr sz="2800" spc="35" dirty="0">
                <a:latin typeface="Arial"/>
                <a:cs typeface="Arial"/>
              </a:rPr>
              <a:t>probing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(BLP)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27097" y="2005076"/>
            <a:ext cx="3343910" cy="744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49275" marR="5080" indent="-536575">
              <a:lnSpc>
                <a:spcPts val="2780"/>
              </a:lnSpc>
              <a:spcBef>
                <a:spcPts val="275"/>
              </a:spcBef>
            </a:pPr>
            <a:r>
              <a:rPr sz="2400" spc="-20" dirty="0">
                <a:latin typeface="Arial"/>
                <a:cs typeface="Arial"/>
              </a:rPr>
              <a:t>Can </a:t>
            </a:r>
            <a:r>
              <a:rPr sz="2400" spc="-15" dirty="0">
                <a:latin typeface="Arial"/>
                <a:cs typeface="Arial"/>
              </a:rPr>
              <a:t>read </a:t>
            </a:r>
            <a:r>
              <a:rPr sz="2400" spc="70" dirty="0">
                <a:latin typeface="Arial"/>
                <a:cs typeface="Arial"/>
              </a:rPr>
              <a:t>two </a:t>
            </a:r>
            <a:r>
              <a:rPr sz="2400" spc="35" dirty="0">
                <a:latin typeface="Arial"/>
                <a:cs typeface="Arial"/>
              </a:rPr>
              <a:t>buckets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RDMA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</a:t>
            </a:r>
            <a:r>
              <a:rPr sz="2400" spc="-25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33927" y="2350007"/>
            <a:ext cx="3865245" cy="2801620"/>
            <a:chOff x="3233927" y="2350007"/>
            <a:chExt cx="3865245" cy="2801620"/>
          </a:xfrm>
        </p:grpSpPr>
        <p:sp>
          <p:nvSpPr>
            <p:cNvPr id="26" name="object 26"/>
            <p:cNvSpPr/>
            <p:nvPr/>
          </p:nvSpPr>
          <p:spPr>
            <a:xfrm>
              <a:off x="3233927" y="2350007"/>
              <a:ext cx="3864864" cy="2801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64522" y="2380995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64522" y="2380995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15182" y="348167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59"/>
                  </a:lnTo>
                  <a:lnTo>
                    <a:pt x="6863" y="1394107"/>
                  </a:lnTo>
                  <a:lnTo>
                    <a:pt x="25974" y="1431058"/>
                  </a:lnTo>
                  <a:lnTo>
                    <a:pt x="55116" y="1460196"/>
                  </a:lnTo>
                  <a:lnTo>
                    <a:pt x="92070" y="1479304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4"/>
                  </a:lnTo>
                  <a:lnTo>
                    <a:pt x="3584487" y="1460196"/>
                  </a:lnTo>
                  <a:lnTo>
                    <a:pt x="3613629" y="1431058"/>
                  </a:lnTo>
                  <a:lnTo>
                    <a:pt x="3632740" y="1394107"/>
                  </a:lnTo>
                  <a:lnTo>
                    <a:pt x="3639604" y="1351559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15182" y="348167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15182" y="27718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15182" y="2771863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393922" y="3515867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3262" y="2369820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90696" y="3959898"/>
            <a:ext cx="3190875" cy="835660"/>
            <a:chOff x="3590696" y="3959898"/>
            <a:chExt cx="3190875" cy="835660"/>
          </a:xfrm>
        </p:grpSpPr>
        <p:sp>
          <p:nvSpPr>
            <p:cNvPr id="36" name="object 36"/>
            <p:cNvSpPr/>
            <p:nvPr/>
          </p:nvSpPr>
          <p:spPr>
            <a:xfrm>
              <a:off x="3597046" y="396624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197" y="47675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97046" y="396624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97592" y="444591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603669" y="4452264"/>
            <a:ext cx="3164840" cy="330835"/>
          </a:xfrm>
          <a:prstGeom prst="rect">
            <a:avLst/>
          </a:prstGeom>
          <a:solidFill>
            <a:srgbClr val="70AD47"/>
          </a:solidFill>
        </p:spPr>
        <p:txBody>
          <a:bodyPr vert="horz" wrap="square" lIns="0" tIns="2794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22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42179" y="4079798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988227" y="3122688"/>
            <a:ext cx="2218690" cy="1684655"/>
            <a:chOff x="5988227" y="3122688"/>
            <a:chExt cx="2218690" cy="1684655"/>
          </a:xfrm>
        </p:grpSpPr>
        <p:sp>
          <p:nvSpPr>
            <p:cNvPr id="42" name="object 42"/>
            <p:cNvSpPr/>
            <p:nvPr/>
          </p:nvSpPr>
          <p:spPr>
            <a:xfrm>
              <a:off x="5988227" y="4162970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300"/>
                  </a:lnTo>
                  <a:lnTo>
                    <a:pt x="354964" y="76200"/>
                  </a:lnTo>
                  <a:lnTo>
                    <a:pt x="297814" y="76200"/>
                  </a:lnTo>
                  <a:lnTo>
                    <a:pt x="297814" y="38100"/>
                  </a:lnTo>
                  <a:lnTo>
                    <a:pt x="354964" y="38100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8764" y="76200"/>
                  </a:lnTo>
                  <a:lnTo>
                    <a:pt x="278764" y="38100"/>
                  </a:lnTo>
                  <a:close/>
                </a:path>
                <a:path w="393064" h="114300">
                  <a:moveTo>
                    <a:pt x="354964" y="38100"/>
                  </a:moveTo>
                  <a:lnTo>
                    <a:pt x="297814" y="38100"/>
                  </a:lnTo>
                  <a:lnTo>
                    <a:pt x="297814" y="76200"/>
                  </a:lnTo>
                  <a:lnTo>
                    <a:pt x="354964" y="76200"/>
                  </a:lnTo>
                  <a:lnTo>
                    <a:pt x="393064" y="57150"/>
                  </a:lnTo>
                  <a:lnTo>
                    <a:pt x="3549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74243" y="3827978"/>
              <a:ext cx="1344930" cy="615315"/>
            </a:xfrm>
            <a:custGeom>
              <a:avLst/>
              <a:gdLst/>
              <a:ahLst/>
              <a:cxnLst/>
              <a:rect l="l" t="t" r="r" b="b"/>
              <a:pathLst>
                <a:path w="1344929" h="615314">
                  <a:moveTo>
                    <a:pt x="0" y="615027"/>
                  </a:moveTo>
                  <a:lnTo>
                    <a:pt x="1344750" y="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74245" y="4621491"/>
              <a:ext cx="1344930" cy="176530"/>
            </a:xfrm>
            <a:custGeom>
              <a:avLst/>
              <a:gdLst/>
              <a:ahLst/>
              <a:cxnLst/>
              <a:rect l="l" t="t" r="r" b="b"/>
              <a:pathLst>
                <a:path w="1344929" h="176529">
                  <a:moveTo>
                    <a:pt x="1344750" y="0"/>
                  </a:moveTo>
                  <a:lnTo>
                    <a:pt x="0" y="176055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73253" y="3129038"/>
              <a:ext cx="1527175" cy="1117600"/>
            </a:xfrm>
            <a:custGeom>
              <a:avLst/>
              <a:gdLst/>
              <a:ahLst/>
              <a:cxnLst/>
              <a:rect l="l" t="t" r="r" b="b"/>
              <a:pathLst>
                <a:path w="1527175" h="1117600">
                  <a:moveTo>
                    <a:pt x="937387" y="0"/>
                  </a:moveTo>
                  <a:lnTo>
                    <a:pt x="1037475" y="194665"/>
                  </a:lnTo>
                  <a:lnTo>
                    <a:pt x="0" y="728091"/>
                  </a:lnTo>
                  <a:lnTo>
                    <a:pt x="200164" y="1117409"/>
                  </a:lnTo>
                  <a:lnTo>
                    <a:pt x="1237640" y="583984"/>
                  </a:lnTo>
                  <a:lnTo>
                    <a:pt x="1337729" y="778637"/>
                  </a:lnTo>
                  <a:lnTo>
                    <a:pt x="1526882" y="189153"/>
                  </a:lnTo>
                  <a:lnTo>
                    <a:pt x="93738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73249" y="3129038"/>
              <a:ext cx="1527175" cy="1117600"/>
            </a:xfrm>
            <a:custGeom>
              <a:avLst/>
              <a:gdLst/>
              <a:ahLst/>
              <a:cxnLst/>
              <a:rect l="l" t="t" r="r" b="b"/>
              <a:pathLst>
                <a:path w="1527175" h="1117600">
                  <a:moveTo>
                    <a:pt x="0" y="728084"/>
                  </a:moveTo>
                  <a:lnTo>
                    <a:pt x="1037480" y="194658"/>
                  </a:lnTo>
                  <a:lnTo>
                    <a:pt x="937396" y="0"/>
                  </a:lnTo>
                  <a:lnTo>
                    <a:pt x="1526881" y="189149"/>
                  </a:lnTo>
                  <a:lnTo>
                    <a:pt x="1337734" y="778634"/>
                  </a:lnTo>
                  <a:lnTo>
                    <a:pt x="1237649" y="583975"/>
                  </a:lnTo>
                  <a:lnTo>
                    <a:pt x="200169" y="1117401"/>
                  </a:lnTo>
                  <a:lnTo>
                    <a:pt x="0" y="7280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 rot="19980000">
            <a:off x="6943351" y="3581113"/>
            <a:ext cx="91602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000" spc="-150" baseline="1388" dirty="0">
                <a:solidFill>
                  <a:srgbClr val="FFFFFF"/>
                </a:solidFill>
                <a:latin typeface="Arial"/>
                <a:cs typeface="Arial"/>
              </a:rPr>
              <a:t>x)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7DB863FB-77BA-48C6-9656-643D262CA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01106" y="149494"/>
            <a:ext cx="92938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TEA-table: lookup data</a:t>
            </a:r>
            <a:r>
              <a:rPr sz="3600" spc="-55" dirty="0"/>
              <a:t> </a:t>
            </a:r>
            <a:br>
              <a:rPr lang="en-US" sz="3600" spc="-55" dirty="0"/>
            </a:br>
            <a:r>
              <a:rPr sz="3600" spc="-5" dirty="0"/>
              <a:t>structure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235" y="235573"/>
            <a:ext cx="111988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 </a:t>
            </a:r>
            <a:r>
              <a:rPr dirty="0"/>
              <a:t>3: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Deferred</a:t>
            </a:r>
            <a:r>
              <a:rPr spc="-5" dirty="0"/>
              <a:t> packet</a:t>
            </a:r>
            <a:r>
              <a:rPr spc="-15" dirty="0"/>
              <a:t> </a:t>
            </a:r>
            <a:r>
              <a:rPr spc="-5" dirty="0"/>
              <a:t>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3927" y="1813560"/>
            <a:ext cx="3865245" cy="2801620"/>
            <a:chOff x="3233927" y="1813560"/>
            <a:chExt cx="3865245" cy="2801620"/>
          </a:xfrm>
        </p:grpSpPr>
        <p:sp>
          <p:nvSpPr>
            <p:cNvPr id="4" name="object 4"/>
            <p:cNvSpPr/>
            <p:nvPr/>
          </p:nvSpPr>
          <p:spPr>
            <a:xfrm>
              <a:off x="3233927" y="1813560"/>
              <a:ext cx="3864864" cy="2801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4522" y="1843773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4522" y="1843773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5182" y="294446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1"/>
                  </a:lnTo>
                  <a:lnTo>
                    <a:pt x="55116" y="25970"/>
                  </a:lnTo>
                  <a:lnTo>
                    <a:pt x="25974" y="55108"/>
                  </a:lnTo>
                  <a:lnTo>
                    <a:pt x="6863" y="92059"/>
                  </a:lnTo>
                  <a:lnTo>
                    <a:pt x="0" y="134607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07"/>
                  </a:lnTo>
                  <a:lnTo>
                    <a:pt x="3632740" y="92059"/>
                  </a:lnTo>
                  <a:lnTo>
                    <a:pt x="3613629" y="55108"/>
                  </a:lnTo>
                  <a:lnTo>
                    <a:pt x="3584487" y="25970"/>
                  </a:lnTo>
                  <a:lnTo>
                    <a:pt x="3547533" y="6861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5182" y="294446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5182" y="223464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5182" y="223464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93922" y="2979420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3262" y="1833372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90696" y="3035807"/>
            <a:ext cx="5681345" cy="1243965"/>
            <a:chOff x="3590696" y="3035807"/>
            <a:chExt cx="5681345" cy="1243965"/>
          </a:xfrm>
        </p:grpSpPr>
        <p:sp>
          <p:nvSpPr>
            <p:cNvPr id="14" name="object 14"/>
            <p:cNvSpPr/>
            <p:nvPr/>
          </p:nvSpPr>
          <p:spPr>
            <a:xfrm>
              <a:off x="3597046" y="3429025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70"/>
                  </a:lnTo>
                  <a:lnTo>
                    <a:pt x="3177197" y="476770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7046" y="3429025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7592" y="3908691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209" y="34302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7592" y="3908691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2088" y="3035807"/>
              <a:ext cx="1709927" cy="1243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92605" y="306656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92605" y="306656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5021" y="3494252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26" y="0"/>
                  </a:moveTo>
                  <a:lnTo>
                    <a:pt x="1162151" y="26438"/>
                  </a:lnTo>
                  <a:lnTo>
                    <a:pt x="1094892" y="41792"/>
                  </a:lnTo>
                  <a:lnTo>
                    <a:pt x="1050870" y="48582"/>
                  </a:lnTo>
                  <a:lnTo>
                    <a:pt x="1000671" y="54689"/>
                  </a:lnTo>
                  <a:lnTo>
                    <a:pt x="944859" y="60045"/>
                  </a:lnTo>
                  <a:lnTo>
                    <a:pt x="883996" y="64580"/>
                  </a:lnTo>
                  <a:lnTo>
                    <a:pt x="818648" y="68227"/>
                  </a:lnTo>
                  <a:lnTo>
                    <a:pt x="749376" y="70917"/>
                  </a:lnTo>
                  <a:lnTo>
                    <a:pt x="676746" y="72582"/>
                  </a:lnTo>
                  <a:lnTo>
                    <a:pt x="601319" y="73152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4"/>
                  </a:lnTo>
                  <a:lnTo>
                    <a:pt x="676746" y="511494"/>
                  </a:lnTo>
                  <a:lnTo>
                    <a:pt x="749376" y="509829"/>
                  </a:lnTo>
                  <a:lnTo>
                    <a:pt x="818648" y="507139"/>
                  </a:lnTo>
                  <a:lnTo>
                    <a:pt x="883996" y="503492"/>
                  </a:lnTo>
                  <a:lnTo>
                    <a:pt x="944859" y="498957"/>
                  </a:lnTo>
                  <a:lnTo>
                    <a:pt x="1000671" y="493601"/>
                  </a:lnTo>
                  <a:lnTo>
                    <a:pt x="1050870" y="487494"/>
                  </a:lnTo>
                  <a:lnTo>
                    <a:pt x="1094892" y="480704"/>
                  </a:lnTo>
                  <a:lnTo>
                    <a:pt x="1162151" y="465350"/>
                  </a:lnTo>
                  <a:lnTo>
                    <a:pt x="1197941" y="448087"/>
                  </a:lnTo>
                  <a:lnTo>
                    <a:pt x="1202626" y="438912"/>
                  </a:lnTo>
                  <a:lnTo>
                    <a:pt x="1202626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15021" y="3421100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4"/>
                  </a:lnTo>
                  <a:lnTo>
                    <a:pt x="676746" y="145734"/>
                  </a:lnTo>
                  <a:lnTo>
                    <a:pt x="749376" y="144069"/>
                  </a:lnTo>
                  <a:lnTo>
                    <a:pt x="818648" y="141379"/>
                  </a:lnTo>
                  <a:lnTo>
                    <a:pt x="883996" y="137732"/>
                  </a:lnTo>
                  <a:lnTo>
                    <a:pt x="944859" y="133197"/>
                  </a:lnTo>
                  <a:lnTo>
                    <a:pt x="1000671" y="127841"/>
                  </a:lnTo>
                  <a:lnTo>
                    <a:pt x="1050870" y="121734"/>
                  </a:lnTo>
                  <a:lnTo>
                    <a:pt x="1094892" y="114944"/>
                  </a:lnTo>
                  <a:lnTo>
                    <a:pt x="1162151" y="99590"/>
                  </a:lnTo>
                  <a:lnTo>
                    <a:pt x="1197941" y="82327"/>
                  </a:lnTo>
                  <a:lnTo>
                    <a:pt x="1202626" y="73151"/>
                  </a:lnTo>
                  <a:lnTo>
                    <a:pt x="1197941" y="63976"/>
                  </a:lnTo>
                  <a:lnTo>
                    <a:pt x="1162151" y="46713"/>
                  </a:lnTo>
                  <a:lnTo>
                    <a:pt x="1094892" y="31359"/>
                  </a:lnTo>
                  <a:lnTo>
                    <a:pt x="1050870" y="24569"/>
                  </a:lnTo>
                  <a:lnTo>
                    <a:pt x="1000671" y="18462"/>
                  </a:lnTo>
                  <a:lnTo>
                    <a:pt x="944859" y="13106"/>
                  </a:lnTo>
                  <a:lnTo>
                    <a:pt x="883996" y="8571"/>
                  </a:lnTo>
                  <a:lnTo>
                    <a:pt x="818648" y="4924"/>
                  </a:lnTo>
                  <a:lnTo>
                    <a:pt x="749376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15021" y="3421100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71346" y="3058668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35829" y="3284369"/>
            <a:ext cx="2962275" cy="885825"/>
            <a:chOff x="4935829" y="3284369"/>
            <a:chExt cx="2962275" cy="885825"/>
          </a:xfrm>
        </p:grpSpPr>
        <p:sp>
          <p:nvSpPr>
            <p:cNvPr id="26" name="object 26"/>
            <p:cNvSpPr/>
            <p:nvPr/>
          </p:nvSpPr>
          <p:spPr>
            <a:xfrm>
              <a:off x="6688556" y="3290722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964590" y="0"/>
                  </a:moveTo>
                  <a:lnTo>
                    <a:pt x="964590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964590" y="695794"/>
                  </a:lnTo>
                  <a:lnTo>
                    <a:pt x="964590" y="872566"/>
                  </a:lnTo>
                  <a:lnTo>
                    <a:pt x="1202626" y="436283"/>
                  </a:lnTo>
                  <a:lnTo>
                    <a:pt x="96459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8556" y="3290719"/>
              <a:ext cx="1202690" cy="873125"/>
            </a:xfrm>
            <a:custGeom>
              <a:avLst/>
              <a:gdLst/>
              <a:ahLst/>
              <a:cxnLst/>
              <a:rect l="l" t="t" r="r" b="b"/>
              <a:pathLst>
                <a:path w="1202690" h="873125">
                  <a:moveTo>
                    <a:pt x="238036" y="872569"/>
                  </a:moveTo>
                  <a:lnTo>
                    <a:pt x="0" y="436284"/>
                  </a:lnTo>
                  <a:lnTo>
                    <a:pt x="238036" y="0"/>
                  </a:lnTo>
                  <a:lnTo>
                    <a:pt x="238036" y="176769"/>
                  </a:lnTo>
                  <a:lnTo>
                    <a:pt x="964599" y="176769"/>
                  </a:lnTo>
                  <a:lnTo>
                    <a:pt x="964599" y="0"/>
                  </a:lnTo>
                  <a:lnTo>
                    <a:pt x="1202630" y="436284"/>
                  </a:lnTo>
                  <a:lnTo>
                    <a:pt x="964599" y="872569"/>
                  </a:lnTo>
                  <a:lnTo>
                    <a:pt x="964599" y="695800"/>
                  </a:lnTo>
                  <a:lnTo>
                    <a:pt x="238036" y="695800"/>
                  </a:lnTo>
                  <a:lnTo>
                    <a:pt x="238036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42179" y="3542576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1046048" y="0"/>
                  </a:moveTo>
                  <a:lnTo>
                    <a:pt x="0" y="0"/>
                  </a:lnTo>
                  <a:lnTo>
                    <a:pt x="0" y="280631"/>
                  </a:lnTo>
                  <a:lnTo>
                    <a:pt x="1046048" y="280631"/>
                  </a:lnTo>
                  <a:lnTo>
                    <a:pt x="10460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42179" y="3542576"/>
              <a:ext cx="1046480" cy="280670"/>
            </a:xfrm>
            <a:custGeom>
              <a:avLst/>
              <a:gdLst/>
              <a:ahLst/>
              <a:cxnLst/>
              <a:rect l="l" t="t" r="r" b="b"/>
              <a:pathLst>
                <a:path w="1046479" h="280670">
                  <a:moveTo>
                    <a:pt x="0" y="0"/>
                  </a:moveTo>
                  <a:lnTo>
                    <a:pt x="1046050" y="0"/>
                  </a:lnTo>
                  <a:lnTo>
                    <a:pt x="1046050" y="280637"/>
                  </a:lnTo>
                  <a:lnTo>
                    <a:pt x="0" y="280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03669" y="3532123"/>
            <a:ext cx="317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082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86784" y="3625748"/>
            <a:ext cx="5471160" cy="1516380"/>
            <a:chOff x="3986784" y="3625748"/>
            <a:chExt cx="5471160" cy="1516380"/>
          </a:xfrm>
        </p:grpSpPr>
        <p:sp>
          <p:nvSpPr>
            <p:cNvPr id="32" name="object 32"/>
            <p:cNvSpPr/>
            <p:nvPr/>
          </p:nvSpPr>
          <p:spPr>
            <a:xfrm>
              <a:off x="5988227" y="3625748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300"/>
                  </a:lnTo>
                  <a:lnTo>
                    <a:pt x="354964" y="76200"/>
                  </a:lnTo>
                  <a:lnTo>
                    <a:pt x="297814" y="76200"/>
                  </a:lnTo>
                  <a:lnTo>
                    <a:pt x="297814" y="38100"/>
                  </a:lnTo>
                  <a:lnTo>
                    <a:pt x="354964" y="38100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8764" y="76200"/>
                  </a:lnTo>
                  <a:lnTo>
                    <a:pt x="278764" y="38100"/>
                  </a:lnTo>
                  <a:close/>
                </a:path>
                <a:path w="393064" h="114300">
                  <a:moveTo>
                    <a:pt x="354964" y="38100"/>
                  </a:moveTo>
                  <a:lnTo>
                    <a:pt x="297814" y="38100"/>
                  </a:lnTo>
                  <a:lnTo>
                    <a:pt x="297814" y="76200"/>
                  </a:lnTo>
                  <a:lnTo>
                    <a:pt x="354964" y="76200"/>
                  </a:lnTo>
                  <a:lnTo>
                    <a:pt x="393064" y="57150"/>
                  </a:lnTo>
                  <a:lnTo>
                    <a:pt x="3549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86784" y="3733800"/>
              <a:ext cx="5471160" cy="1356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3192" y="4038600"/>
              <a:ext cx="5035296" cy="1103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30764" y="3780891"/>
              <a:ext cx="5328285" cy="1212215"/>
            </a:xfrm>
            <a:custGeom>
              <a:avLst/>
              <a:gdLst/>
              <a:ahLst/>
              <a:cxnLst/>
              <a:rect l="l" t="t" r="r" b="b"/>
              <a:pathLst>
                <a:path w="5328284" h="1212214">
                  <a:moveTo>
                    <a:pt x="5170868" y="268655"/>
                  </a:moveTo>
                  <a:lnTo>
                    <a:pt x="157225" y="268655"/>
                  </a:lnTo>
                  <a:lnTo>
                    <a:pt x="107531" y="276671"/>
                  </a:lnTo>
                  <a:lnTo>
                    <a:pt x="64371" y="298992"/>
                  </a:lnTo>
                  <a:lnTo>
                    <a:pt x="30336" y="333027"/>
                  </a:lnTo>
                  <a:lnTo>
                    <a:pt x="8015" y="376187"/>
                  </a:lnTo>
                  <a:lnTo>
                    <a:pt x="0" y="425881"/>
                  </a:lnTo>
                  <a:lnTo>
                    <a:pt x="0" y="1054760"/>
                  </a:lnTo>
                  <a:lnTo>
                    <a:pt x="8015" y="1104459"/>
                  </a:lnTo>
                  <a:lnTo>
                    <a:pt x="30336" y="1147619"/>
                  </a:lnTo>
                  <a:lnTo>
                    <a:pt x="64371" y="1181653"/>
                  </a:lnTo>
                  <a:lnTo>
                    <a:pt x="107531" y="1203971"/>
                  </a:lnTo>
                  <a:lnTo>
                    <a:pt x="157225" y="1211986"/>
                  </a:lnTo>
                  <a:lnTo>
                    <a:pt x="5170868" y="1211986"/>
                  </a:lnTo>
                  <a:lnTo>
                    <a:pt x="5220562" y="1203971"/>
                  </a:lnTo>
                  <a:lnTo>
                    <a:pt x="5263722" y="1181653"/>
                  </a:lnTo>
                  <a:lnTo>
                    <a:pt x="5297757" y="1147619"/>
                  </a:lnTo>
                  <a:lnTo>
                    <a:pt x="5320078" y="1104459"/>
                  </a:lnTo>
                  <a:lnTo>
                    <a:pt x="5328094" y="1054760"/>
                  </a:lnTo>
                  <a:lnTo>
                    <a:pt x="5328094" y="425881"/>
                  </a:lnTo>
                  <a:lnTo>
                    <a:pt x="5320078" y="376187"/>
                  </a:lnTo>
                  <a:lnTo>
                    <a:pt x="5297757" y="333027"/>
                  </a:lnTo>
                  <a:lnTo>
                    <a:pt x="5263722" y="298992"/>
                  </a:lnTo>
                  <a:lnTo>
                    <a:pt x="5220562" y="276671"/>
                  </a:lnTo>
                  <a:lnTo>
                    <a:pt x="5170868" y="268655"/>
                  </a:lnTo>
                  <a:close/>
                </a:path>
                <a:path w="5328284" h="1212214">
                  <a:moveTo>
                    <a:pt x="1536725" y="0"/>
                  </a:moveTo>
                  <a:lnTo>
                    <a:pt x="888009" y="268655"/>
                  </a:lnTo>
                  <a:lnTo>
                    <a:pt x="2220036" y="268655"/>
                  </a:lnTo>
                  <a:lnTo>
                    <a:pt x="1536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30764" y="3780886"/>
              <a:ext cx="5328285" cy="1212215"/>
            </a:xfrm>
            <a:custGeom>
              <a:avLst/>
              <a:gdLst/>
              <a:ahLst/>
              <a:cxnLst/>
              <a:rect l="l" t="t" r="r" b="b"/>
              <a:pathLst>
                <a:path w="5328284" h="1212214">
                  <a:moveTo>
                    <a:pt x="0" y="425888"/>
                  </a:moveTo>
                  <a:lnTo>
                    <a:pt x="8015" y="376192"/>
                  </a:lnTo>
                  <a:lnTo>
                    <a:pt x="30335" y="333031"/>
                  </a:lnTo>
                  <a:lnTo>
                    <a:pt x="64370" y="298996"/>
                  </a:lnTo>
                  <a:lnTo>
                    <a:pt x="107531" y="276676"/>
                  </a:lnTo>
                  <a:lnTo>
                    <a:pt x="157227" y="268661"/>
                  </a:lnTo>
                  <a:lnTo>
                    <a:pt x="888016" y="268661"/>
                  </a:lnTo>
                  <a:lnTo>
                    <a:pt x="1536730" y="0"/>
                  </a:lnTo>
                  <a:lnTo>
                    <a:pt x="2220041" y="268661"/>
                  </a:lnTo>
                  <a:lnTo>
                    <a:pt x="5170872" y="268661"/>
                  </a:lnTo>
                  <a:lnTo>
                    <a:pt x="5220566" y="276676"/>
                  </a:lnTo>
                  <a:lnTo>
                    <a:pt x="5263724" y="298996"/>
                  </a:lnTo>
                  <a:lnTo>
                    <a:pt x="5297758" y="333031"/>
                  </a:lnTo>
                  <a:lnTo>
                    <a:pt x="5320077" y="376192"/>
                  </a:lnTo>
                  <a:lnTo>
                    <a:pt x="5328093" y="425888"/>
                  </a:lnTo>
                  <a:lnTo>
                    <a:pt x="5328093" y="661714"/>
                  </a:lnTo>
                  <a:lnTo>
                    <a:pt x="5328093" y="1054767"/>
                  </a:lnTo>
                  <a:lnTo>
                    <a:pt x="5320077" y="1104463"/>
                  </a:lnTo>
                  <a:lnTo>
                    <a:pt x="5297758" y="1147623"/>
                  </a:lnTo>
                  <a:lnTo>
                    <a:pt x="5263724" y="1181658"/>
                  </a:lnTo>
                  <a:lnTo>
                    <a:pt x="5220566" y="1203979"/>
                  </a:lnTo>
                  <a:lnTo>
                    <a:pt x="5170872" y="1211994"/>
                  </a:lnTo>
                  <a:lnTo>
                    <a:pt x="2220041" y="1211994"/>
                  </a:lnTo>
                  <a:lnTo>
                    <a:pt x="888016" y="1211994"/>
                  </a:lnTo>
                  <a:lnTo>
                    <a:pt x="157227" y="1211994"/>
                  </a:lnTo>
                  <a:lnTo>
                    <a:pt x="107531" y="1203979"/>
                  </a:lnTo>
                  <a:lnTo>
                    <a:pt x="64370" y="1181658"/>
                  </a:lnTo>
                  <a:lnTo>
                    <a:pt x="30335" y="1147623"/>
                  </a:lnTo>
                  <a:lnTo>
                    <a:pt x="8015" y="1104463"/>
                  </a:lnTo>
                  <a:lnTo>
                    <a:pt x="0" y="1054767"/>
                  </a:lnTo>
                  <a:lnTo>
                    <a:pt x="0" y="661714"/>
                  </a:lnTo>
                  <a:lnTo>
                    <a:pt x="0" y="42588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16939" y="3931411"/>
            <a:ext cx="10371455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24355" algn="ctr">
              <a:lnSpc>
                <a:spcPts val="191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  <a:p>
            <a:pPr marL="3668395">
              <a:lnSpc>
                <a:spcPts val="2590"/>
              </a:lnSpc>
            </a:pPr>
            <a:r>
              <a:rPr sz="2400" spc="10" dirty="0">
                <a:latin typeface="Arial"/>
                <a:cs typeface="Arial"/>
              </a:rPr>
              <a:t>Packet </a:t>
            </a:r>
            <a:r>
              <a:rPr sz="2400" spc="15" dirty="0">
                <a:latin typeface="Arial"/>
                <a:cs typeface="Arial"/>
              </a:rPr>
              <a:t>processing </a:t>
            </a:r>
            <a:r>
              <a:rPr sz="2400" spc="-5" dirty="0">
                <a:latin typeface="Arial"/>
                <a:cs typeface="Arial"/>
              </a:rPr>
              <a:t>needs </a:t>
            </a:r>
            <a:r>
              <a:rPr sz="2400" spc="60" dirty="0">
                <a:latin typeface="Arial"/>
                <a:cs typeface="Arial"/>
              </a:rPr>
              <a:t>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3496945">
              <a:lnSpc>
                <a:spcPts val="2845"/>
              </a:lnSpc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deferred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until 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4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lookup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completes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Arial"/>
                <a:cs typeface="Arial"/>
              </a:rPr>
              <a:t>Can </a:t>
            </a:r>
            <a:r>
              <a:rPr sz="2800" spc="20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defer </a:t>
            </a:r>
            <a:r>
              <a:rPr sz="2800" spc="10" dirty="0">
                <a:latin typeface="Arial"/>
                <a:cs typeface="Arial"/>
              </a:rPr>
              <a:t>only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10" dirty="0">
                <a:latin typeface="Arial"/>
                <a:cs typeface="Arial"/>
              </a:rPr>
              <a:t>select </a:t>
            </a:r>
            <a:r>
              <a:rPr sz="2800" spc="35" dirty="0">
                <a:latin typeface="Arial"/>
                <a:cs typeface="Arial"/>
              </a:rPr>
              <a:t>packet </a:t>
            </a:r>
            <a:r>
              <a:rPr sz="2800" b="1" spc="5" dirty="0">
                <a:latin typeface="Arial"/>
                <a:cs typeface="Arial"/>
              </a:rPr>
              <a:t>without </a:t>
            </a:r>
            <a:r>
              <a:rPr sz="2800" b="1" spc="-25" dirty="0">
                <a:latin typeface="Arial"/>
                <a:cs typeface="Arial"/>
              </a:rPr>
              <a:t>stalling </a:t>
            </a:r>
            <a:r>
              <a:rPr sz="2800" b="1" spc="15" dirty="0">
                <a:latin typeface="Arial"/>
                <a:cs typeface="Arial"/>
              </a:rPr>
              <a:t>the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pipeline?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668"/>
            <a:ext cx="1035812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Offloading </a:t>
            </a:r>
            <a:r>
              <a:rPr dirty="0"/>
              <a:t>packet </a:t>
            </a:r>
            <a:r>
              <a:rPr spc="-5" dirty="0"/>
              <a:t>store to TEA-table for asynchronous </a:t>
            </a:r>
            <a:r>
              <a:rPr dirty="0"/>
              <a:t>packet</a:t>
            </a:r>
            <a:r>
              <a:rPr spc="-5" dirty="0"/>
              <a:t> 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1146"/>
            <a:ext cx="9987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latin typeface="Arial"/>
                <a:cs typeface="Arial"/>
              </a:rPr>
              <a:t>Idea </a:t>
            </a:r>
            <a:r>
              <a:rPr sz="2800" b="1" spc="-55" dirty="0">
                <a:latin typeface="Arial"/>
                <a:cs typeface="Arial"/>
              </a:rPr>
              <a:t>#1: </a:t>
            </a:r>
            <a:r>
              <a:rPr sz="2800" spc="10" dirty="0">
                <a:latin typeface="Arial"/>
                <a:cs typeface="Arial"/>
              </a:rPr>
              <a:t>Employing </a:t>
            </a:r>
            <a:r>
              <a:rPr sz="2800" b="1" spc="10" dirty="0">
                <a:latin typeface="Arial"/>
                <a:cs typeface="Arial"/>
              </a:rPr>
              <a:t>scratchpad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TEA-table </a:t>
            </a:r>
            <a:r>
              <a:rPr sz="2800" spc="75" dirty="0">
                <a:latin typeface="Arial"/>
                <a:cs typeface="Arial"/>
              </a:rPr>
              <a:t>to </a:t>
            </a:r>
            <a:r>
              <a:rPr sz="2800" spc="15" dirty="0">
                <a:latin typeface="Arial"/>
                <a:cs typeface="Arial"/>
              </a:rPr>
              <a:t>buffer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packets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93013" y="2951597"/>
          <a:ext cx="2045970" cy="167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37982" y="257200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C41B27"/>
                </a:solidFill>
                <a:latin typeface="Arial"/>
                <a:cs typeface="Arial"/>
              </a:rPr>
              <a:t>Scratchpad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3250" y="477774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TEA-table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DRAM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85247" y="3230879"/>
            <a:ext cx="1710055" cy="1243965"/>
            <a:chOff x="9985247" y="3230879"/>
            <a:chExt cx="1710055" cy="1243965"/>
          </a:xfrm>
        </p:grpSpPr>
        <p:sp>
          <p:nvSpPr>
            <p:cNvPr id="8" name="object 8"/>
            <p:cNvSpPr/>
            <p:nvPr/>
          </p:nvSpPr>
          <p:spPr>
            <a:xfrm>
              <a:off x="9985247" y="3230879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38587" y="3690734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43"/>
                  </a:lnTo>
                  <a:lnTo>
                    <a:pt x="1094904" y="41797"/>
                  </a:lnTo>
                  <a:lnTo>
                    <a:pt x="1050881" y="48587"/>
                  </a:lnTo>
                  <a:lnTo>
                    <a:pt x="1000682" y="54693"/>
                  </a:lnTo>
                  <a:lnTo>
                    <a:pt x="944868" y="60048"/>
                  </a:lnTo>
                  <a:lnTo>
                    <a:pt x="884005" y="64583"/>
                  </a:lnTo>
                  <a:lnTo>
                    <a:pt x="818655" y="68229"/>
                  </a:lnTo>
                  <a:lnTo>
                    <a:pt x="749381" y="70918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8"/>
                  </a:lnTo>
                  <a:lnTo>
                    <a:pt x="383989" y="68229"/>
                  </a:lnTo>
                  <a:lnTo>
                    <a:pt x="318639" y="64583"/>
                  </a:lnTo>
                  <a:lnTo>
                    <a:pt x="257775" y="60048"/>
                  </a:lnTo>
                  <a:lnTo>
                    <a:pt x="201962" y="54693"/>
                  </a:lnTo>
                  <a:lnTo>
                    <a:pt x="151761" y="48587"/>
                  </a:lnTo>
                  <a:lnTo>
                    <a:pt x="107738" y="41797"/>
                  </a:lnTo>
                  <a:lnTo>
                    <a:pt x="40476" y="26443"/>
                  </a:lnTo>
                  <a:lnTo>
                    <a:pt x="4685" y="9178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5"/>
                  </a:lnTo>
                  <a:lnTo>
                    <a:pt x="107738" y="480709"/>
                  </a:lnTo>
                  <a:lnTo>
                    <a:pt x="151761" y="487499"/>
                  </a:lnTo>
                  <a:lnTo>
                    <a:pt x="201962" y="493605"/>
                  </a:lnTo>
                  <a:lnTo>
                    <a:pt x="257775" y="498960"/>
                  </a:lnTo>
                  <a:lnTo>
                    <a:pt x="318639" y="503495"/>
                  </a:lnTo>
                  <a:lnTo>
                    <a:pt x="383989" y="507141"/>
                  </a:lnTo>
                  <a:lnTo>
                    <a:pt x="453261" y="509830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30"/>
                  </a:lnTo>
                  <a:lnTo>
                    <a:pt x="818655" y="507141"/>
                  </a:lnTo>
                  <a:lnTo>
                    <a:pt x="884005" y="503495"/>
                  </a:lnTo>
                  <a:lnTo>
                    <a:pt x="944868" y="498960"/>
                  </a:lnTo>
                  <a:lnTo>
                    <a:pt x="1000682" y="493605"/>
                  </a:lnTo>
                  <a:lnTo>
                    <a:pt x="1050881" y="487499"/>
                  </a:lnTo>
                  <a:lnTo>
                    <a:pt x="1094904" y="480709"/>
                  </a:lnTo>
                  <a:lnTo>
                    <a:pt x="1162164" y="465355"/>
                  </a:lnTo>
                  <a:lnTo>
                    <a:pt x="1197954" y="448090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8587" y="3617582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30"/>
                  </a:lnTo>
                  <a:lnTo>
                    <a:pt x="40476" y="99595"/>
                  </a:lnTo>
                  <a:lnTo>
                    <a:pt x="107738" y="114949"/>
                  </a:lnTo>
                  <a:lnTo>
                    <a:pt x="151761" y="121739"/>
                  </a:lnTo>
                  <a:lnTo>
                    <a:pt x="201962" y="127845"/>
                  </a:lnTo>
                  <a:lnTo>
                    <a:pt x="257775" y="133200"/>
                  </a:lnTo>
                  <a:lnTo>
                    <a:pt x="318639" y="137735"/>
                  </a:lnTo>
                  <a:lnTo>
                    <a:pt x="383989" y="141381"/>
                  </a:lnTo>
                  <a:lnTo>
                    <a:pt x="453261" y="144070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70"/>
                  </a:lnTo>
                  <a:lnTo>
                    <a:pt x="818655" y="141381"/>
                  </a:lnTo>
                  <a:lnTo>
                    <a:pt x="884005" y="137735"/>
                  </a:lnTo>
                  <a:lnTo>
                    <a:pt x="944868" y="133200"/>
                  </a:lnTo>
                  <a:lnTo>
                    <a:pt x="1000682" y="127845"/>
                  </a:lnTo>
                  <a:lnTo>
                    <a:pt x="1050881" y="121739"/>
                  </a:lnTo>
                  <a:lnTo>
                    <a:pt x="1094904" y="114949"/>
                  </a:lnTo>
                  <a:lnTo>
                    <a:pt x="1162164" y="99595"/>
                  </a:lnTo>
                  <a:lnTo>
                    <a:pt x="1197954" y="82330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38587" y="3617582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94924" y="32537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115221" y="2954210"/>
            <a:ext cx="1140460" cy="1689735"/>
            <a:chOff x="9115221" y="2954210"/>
            <a:chExt cx="1140460" cy="1689735"/>
          </a:xfrm>
        </p:grpSpPr>
        <p:sp>
          <p:nvSpPr>
            <p:cNvPr id="16" name="object 16"/>
            <p:cNvSpPr/>
            <p:nvPr/>
          </p:nvSpPr>
          <p:spPr>
            <a:xfrm>
              <a:off x="9124746" y="2963735"/>
              <a:ext cx="1121410" cy="756920"/>
            </a:xfrm>
            <a:custGeom>
              <a:avLst/>
              <a:gdLst/>
              <a:ahLst/>
              <a:cxnLst/>
              <a:rect l="l" t="t" r="r" b="b"/>
              <a:pathLst>
                <a:path w="1121409" h="756920">
                  <a:moveTo>
                    <a:pt x="0" y="0"/>
                  </a:moveTo>
                  <a:lnTo>
                    <a:pt x="1121380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24750" y="4145534"/>
              <a:ext cx="1121410" cy="488950"/>
            </a:xfrm>
            <a:custGeom>
              <a:avLst/>
              <a:gdLst/>
              <a:ahLst/>
              <a:cxnLst/>
              <a:rect l="l" t="t" r="r" b="b"/>
              <a:pathLst>
                <a:path w="1121409" h="488950">
                  <a:moveTo>
                    <a:pt x="1121380" y="0"/>
                  </a:moveTo>
                  <a:lnTo>
                    <a:pt x="0" y="48887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69464" y="2014727"/>
            <a:ext cx="3868420" cy="2804160"/>
            <a:chOff x="2569464" y="2014727"/>
            <a:chExt cx="3868420" cy="2804160"/>
          </a:xfrm>
        </p:grpSpPr>
        <p:sp>
          <p:nvSpPr>
            <p:cNvPr id="19" name="object 19"/>
            <p:cNvSpPr/>
            <p:nvPr/>
          </p:nvSpPr>
          <p:spPr>
            <a:xfrm>
              <a:off x="2569464" y="2014727"/>
              <a:ext cx="3867912" cy="2804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01620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1620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2280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2280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52280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5" y="578202"/>
                  </a:lnTo>
                  <a:lnTo>
                    <a:pt x="16235" y="595823"/>
                  </a:lnTo>
                  <a:lnTo>
                    <a:pt x="33856" y="607706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6"/>
                  </a:lnTo>
                  <a:lnTo>
                    <a:pt x="3603442" y="595823"/>
                  </a:lnTo>
                  <a:lnTo>
                    <a:pt x="3615321" y="578202"/>
                  </a:lnTo>
                  <a:lnTo>
                    <a:pt x="3619677" y="556628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52280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31020" y="3180588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360" y="20375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27794" y="3626459"/>
            <a:ext cx="3190875" cy="835660"/>
            <a:chOff x="2927794" y="3626459"/>
            <a:chExt cx="3190875" cy="835660"/>
          </a:xfrm>
        </p:grpSpPr>
        <p:sp>
          <p:nvSpPr>
            <p:cNvPr id="29" name="object 29"/>
            <p:cNvSpPr/>
            <p:nvPr/>
          </p:nvSpPr>
          <p:spPr>
            <a:xfrm>
              <a:off x="2934144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197" y="47675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4144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4690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4690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40767" y="4135628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79277" y="3746360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0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25325" y="3467553"/>
            <a:ext cx="1828800" cy="885825"/>
            <a:chOff x="5325325" y="3467553"/>
            <a:chExt cx="1828800" cy="885825"/>
          </a:xfrm>
        </p:grpSpPr>
        <p:sp>
          <p:nvSpPr>
            <p:cNvPr id="36" name="object 36"/>
            <p:cNvSpPr/>
            <p:nvPr/>
          </p:nvSpPr>
          <p:spPr>
            <a:xfrm>
              <a:off x="5325325" y="3829519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299"/>
                  </a:lnTo>
                  <a:lnTo>
                    <a:pt x="354964" y="76199"/>
                  </a:lnTo>
                  <a:lnTo>
                    <a:pt x="297814" y="76199"/>
                  </a:lnTo>
                  <a:lnTo>
                    <a:pt x="297814" y="38099"/>
                  </a:lnTo>
                  <a:lnTo>
                    <a:pt x="354964" y="38099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278764" y="76199"/>
                  </a:lnTo>
                  <a:lnTo>
                    <a:pt x="278764" y="38099"/>
                  </a:lnTo>
                  <a:close/>
                </a:path>
                <a:path w="393064" h="114300">
                  <a:moveTo>
                    <a:pt x="354964" y="38099"/>
                  </a:moveTo>
                  <a:lnTo>
                    <a:pt x="297814" y="38099"/>
                  </a:lnTo>
                  <a:lnTo>
                    <a:pt x="297814" y="76199"/>
                  </a:lnTo>
                  <a:lnTo>
                    <a:pt x="354964" y="76199"/>
                  </a:lnTo>
                  <a:lnTo>
                    <a:pt x="393064" y="57149"/>
                  </a:lnTo>
                  <a:lnTo>
                    <a:pt x="354964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7882" y="3473907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891298" y="0"/>
                  </a:moveTo>
                  <a:lnTo>
                    <a:pt x="891298" y="167538"/>
                  </a:lnTo>
                  <a:lnTo>
                    <a:pt x="238036" y="167538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705040"/>
                  </a:lnTo>
                  <a:lnTo>
                    <a:pt x="891298" y="705040"/>
                  </a:lnTo>
                  <a:lnTo>
                    <a:pt x="891298" y="872566"/>
                  </a:lnTo>
                  <a:lnTo>
                    <a:pt x="1129334" y="436283"/>
                  </a:lnTo>
                  <a:lnTo>
                    <a:pt x="8912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7882" y="3473903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67533"/>
                  </a:lnTo>
                  <a:lnTo>
                    <a:pt x="891292" y="167533"/>
                  </a:lnTo>
                  <a:lnTo>
                    <a:pt x="891292" y="0"/>
                  </a:lnTo>
                  <a:lnTo>
                    <a:pt x="1129330" y="436284"/>
                  </a:lnTo>
                  <a:lnTo>
                    <a:pt x="891292" y="872569"/>
                  </a:lnTo>
                  <a:lnTo>
                    <a:pt x="891292" y="705036"/>
                  </a:lnTo>
                  <a:lnTo>
                    <a:pt x="238037" y="705036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668"/>
            <a:ext cx="1035812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Offloading </a:t>
            </a:r>
            <a:r>
              <a:rPr dirty="0"/>
              <a:t>packet </a:t>
            </a:r>
            <a:r>
              <a:rPr spc="-5" dirty="0"/>
              <a:t>store to TEA-table for asynchronous </a:t>
            </a:r>
            <a:r>
              <a:rPr dirty="0"/>
              <a:t>packet</a:t>
            </a:r>
            <a:r>
              <a:rPr spc="-5" dirty="0"/>
              <a:t> 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1146"/>
            <a:ext cx="9987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latin typeface="Arial"/>
                <a:cs typeface="Arial"/>
              </a:rPr>
              <a:t>Idea </a:t>
            </a:r>
            <a:r>
              <a:rPr sz="2800" b="1" spc="-55" dirty="0">
                <a:latin typeface="Arial"/>
                <a:cs typeface="Arial"/>
              </a:rPr>
              <a:t>#1: </a:t>
            </a:r>
            <a:r>
              <a:rPr sz="2800" spc="10" dirty="0">
                <a:latin typeface="Arial"/>
                <a:cs typeface="Arial"/>
              </a:rPr>
              <a:t>Employing </a:t>
            </a:r>
            <a:r>
              <a:rPr sz="2800" b="1" spc="10" dirty="0">
                <a:latin typeface="Arial"/>
                <a:cs typeface="Arial"/>
              </a:rPr>
              <a:t>scratchpad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TEA-table </a:t>
            </a:r>
            <a:r>
              <a:rPr sz="2800" spc="75" dirty="0">
                <a:latin typeface="Arial"/>
                <a:cs typeface="Arial"/>
              </a:rPr>
              <a:t>to </a:t>
            </a:r>
            <a:r>
              <a:rPr sz="2800" spc="15" dirty="0">
                <a:latin typeface="Arial"/>
                <a:cs typeface="Arial"/>
              </a:rPr>
              <a:t>buffer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packets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93013" y="2951597"/>
          <a:ext cx="2045970" cy="167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37982" y="257200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C41B27"/>
                </a:solidFill>
                <a:latin typeface="Arial"/>
                <a:cs typeface="Arial"/>
              </a:rPr>
              <a:t>Scratchpad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3250" y="477774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TEA-table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85247" y="3230879"/>
            <a:ext cx="1710055" cy="1243965"/>
            <a:chOff x="9985247" y="3230879"/>
            <a:chExt cx="1710055" cy="1243965"/>
          </a:xfrm>
        </p:grpSpPr>
        <p:sp>
          <p:nvSpPr>
            <p:cNvPr id="8" name="object 8"/>
            <p:cNvSpPr/>
            <p:nvPr/>
          </p:nvSpPr>
          <p:spPr>
            <a:xfrm>
              <a:off x="9985247" y="3230879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38587" y="3690734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43"/>
                  </a:lnTo>
                  <a:lnTo>
                    <a:pt x="1094904" y="41797"/>
                  </a:lnTo>
                  <a:lnTo>
                    <a:pt x="1050881" y="48587"/>
                  </a:lnTo>
                  <a:lnTo>
                    <a:pt x="1000682" y="54693"/>
                  </a:lnTo>
                  <a:lnTo>
                    <a:pt x="944868" y="60048"/>
                  </a:lnTo>
                  <a:lnTo>
                    <a:pt x="884005" y="64583"/>
                  </a:lnTo>
                  <a:lnTo>
                    <a:pt x="818655" y="68229"/>
                  </a:lnTo>
                  <a:lnTo>
                    <a:pt x="749381" y="70918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8"/>
                  </a:lnTo>
                  <a:lnTo>
                    <a:pt x="383989" y="68229"/>
                  </a:lnTo>
                  <a:lnTo>
                    <a:pt x="318639" y="64583"/>
                  </a:lnTo>
                  <a:lnTo>
                    <a:pt x="257775" y="60048"/>
                  </a:lnTo>
                  <a:lnTo>
                    <a:pt x="201962" y="54693"/>
                  </a:lnTo>
                  <a:lnTo>
                    <a:pt x="151761" y="48587"/>
                  </a:lnTo>
                  <a:lnTo>
                    <a:pt x="107738" y="41797"/>
                  </a:lnTo>
                  <a:lnTo>
                    <a:pt x="40476" y="26443"/>
                  </a:lnTo>
                  <a:lnTo>
                    <a:pt x="4685" y="9178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5"/>
                  </a:lnTo>
                  <a:lnTo>
                    <a:pt x="107738" y="480709"/>
                  </a:lnTo>
                  <a:lnTo>
                    <a:pt x="151761" y="487499"/>
                  </a:lnTo>
                  <a:lnTo>
                    <a:pt x="201962" y="493605"/>
                  </a:lnTo>
                  <a:lnTo>
                    <a:pt x="257775" y="498960"/>
                  </a:lnTo>
                  <a:lnTo>
                    <a:pt x="318639" y="503495"/>
                  </a:lnTo>
                  <a:lnTo>
                    <a:pt x="383989" y="507141"/>
                  </a:lnTo>
                  <a:lnTo>
                    <a:pt x="453261" y="509830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30"/>
                  </a:lnTo>
                  <a:lnTo>
                    <a:pt x="818655" y="507141"/>
                  </a:lnTo>
                  <a:lnTo>
                    <a:pt x="884005" y="503495"/>
                  </a:lnTo>
                  <a:lnTo>
                    <a:pt x="944868" y="498960"/>
                  </a:lnTo>
                  <a:lnTo>
                    <a:pt x="1000682" y="493605"/>
                  </a:lnTo>
                  <a:lnTo>
                    <a:pt x="1050881" y="487499"/>
                  </a:lnTo>
                  <a:lnTo>
                    <a:pt x="1094904" y="480709"/>
                  </a:lnTo>
                  <a:lnTo>
                    <a:pt x="1162164" y="465355"/>
                  </a:lnTo>
                  <a:lnTo>
                    <a:pt x="1197954" y="448090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8587" y="3617582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30"/>
                  </a:lnTo>
                  <a:lnTo>
                    <a:pt x="40476" y="99595"/>
                  </a:lnTo>
                  <a:lnTo>
                    <a:pt x="107738" y="114949"/>
                  </a:lnTo>
                  <a:lnTo>
                    <a:pt x="151761" y="121739"/>
                  </a:lnTo>
                  <a:lnTo>
                    <a:pt x="201962" y="127845"/>
                  </a:lnTo>
                  <a:lnTo>
                    <a:pt x="257775" y="133200"/>
                  </a:lnTo>
                  <a:lnTo>
                    <a:pt x="318639" y="137735"/>
                  </a:lnTo>
                  <a:lnTo>
                    <a:pt x="383989" y="141381"/>
                  </a:lnTo>
                  <a:lnTo>
                    <a:pt x="453261" y="144070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70"/>
                  </a:lnTo>
                  <a:lnTo>
                    <a:pt x="818655" y="141381"/>
                  </a:lnTo>
                  <a:lnTo>
                    <a:pt x="884005" y="137735"/>
                  </a:lnTo>
                  <a:lnTo>
                    <a:pt x="944868" y="133200"/>
                  </a:lnTo>
                  <a:lnTo>
                    <a:pt x="1000682" y="127845"/>
                  </a:lnTo>
                  <a:lnTo>
                    <a:pt x="1050881" y="121739"/>
                  </a:lnTo>
                  <a:lnTo>
                    <a:pt x="1094904" y="114949"/>
                  </a:lnTo>
                  <a:lnTo>
                    <a:pt x="1162164" y="99595"/>
                  </a:lnTo>
                  <a:lnTo>
                    <a:pt x="1197954" y="82330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38587" y="3617582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94924" y="32537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115221" y="2954210"/>
            <a:ext cx="1140460" cy="1689735"/>
            <a:chOff x="9115221" y="2954210"/>
            <a:chExt cx="1140460" cy="1689735"/>
          </a:xfrm>
        </p:grpSpPr>
        <p:sp>
          <p:nvSpPr>
            <p:cNvPr id="16" name="object 16"/>
            <p:cNvSpPr/>
            <p:nvPr/>
          </p:nvSpPr>
          <p:spPr>
            <a:xfrm>
              <a:off x="9124746" y="2963735"/>
              <a:ext cx="1121410" cy="756920"/>
            </a:xfrm>
            <a:custGeom>
              <a:avLst/>
              <a:gdLst/>
              <a:ahLst/>
              <a:cxnLst/>
              <a:rect l="l" t="t" r="r" b="b"/>
              <a:pathLst>
                <a:path w="1121409" h="756920">
                  <a:moveTo>
                    <a:pt x="0" y="0"/>
                  </a:moveTo>
                  <a:lnTo>
                    <a:pt x="1121380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24750" y="4145534"/>
              <a:ext cx="1121410" cy="488950"/>
            </a:xfrm>
            <a:custGeom>
              <a:avLst/>
              <a:gdLst/>
              <a:ahLst/>
              <a:cxnLst/>
              <a:rect l="l" t="t" r="r" b="b"/>
              <a:pathLst>
                <a:path w="1121409" h="488950">
                  <a:moveTo>
                    <a:pt x="1121380" y="0"/>
                  </a:moveTo>
                  <a:lnTo>
                    <a:pt x="0" y="48887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69464" y="2014727"/>
            <a:ext cx="3868420" cy="2804160"/>
            <a:chOff x="2569464" y="2014727"/>
            <a:chExt cx="3868420" cy="2804160"/>
          </a:xfrm>
        </p:grpSpPr>
        <p:sp>
          <p:nvSpPr>
            <p:cNvPr id="19" name="object 19"/>
            <p:cNvSpPr/>
            <p:nvPr/>
          </p:nvSpPr>
          <p:spPr>
            <a:xfrm>
              <a:off x="2569464" y="2014727"/>
              <a:ext cx="3867912" cy="2804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01620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1620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2280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2280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52280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5" y="578202"/>
                  </a:lnTo>
                  <a:lnTo>
                    <a:pt x="16235" y="595823"/>
                  </a:lnTo>
                  <a:lnTo>
                    <a:pt x="33856" y="607706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6"/>
                  </a:lnTo>
                  <a:lnTo>
                    <a:pt x="3603442" y="595823"/>
                  </a:lnTo>
                  <a:lnTo>
                    <a:pt x="3615321" y="578202"/>
                  </a:lnTo>
                  <a:lnTo>
                    <a:pt x="3619677" y="556628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52280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31020" y="3180588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360" y="20375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27794" y="3626459"/>
            <a:ext cx="3190875" cy="835660"/>
            <a:chOff x="2927794" y="3626459"/>
            <a:chExt cx="3190875" cy="835660"/>
          </a:xfrm>
        </p:grpSpPr>
        <p:sp>
          <p:nvSpPr>
            <p:cNvPr id="29" name="object 29"/>
            <p:cNvSpPr/>
            <p:nvPr/>
          </p:nvSpPr>
          <p:spPr>
            <a:xfrm>
              <a:off x="2934144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197" y="476757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4144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4690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4690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40767" y="4135628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34893" y="3709847"/>
            <a:ext cx="2929255" cy="318135"/>
            <a:chOff x="3034893" y="3709847"/>
            <a:chExt cx="2929255" cy="318135"/>
          </a:xfrm>
        </p:grpSpPr>
        <p:sp>
          <p:nvSpPr>
            <p:cNvPr id="35" name="object 35"/>
            <p:cNvSpPr/>
            <p:nvPr/>
          </p:nvSpPr>
          <p:spPr>
            <a:xfrm>
              <a:off x="4508385" y="3716197"/>
              <a:ext cx="1129665" cy="303530"/>
            </a:xfrm>
            <a:custGeom>
              <a:avLst/>
              <a:gdLst/>
              <a:ahLst/>
              <a:cxnLst/>
              <a:rect l="l" t="t" r="r" b="b"/>
              <a:pathLst>
                <a:path w="1129664" h="303529">
                  <a:moveTo>
                    <a:pt x="1129334" y="0"/>
                  </a:moveTo>
                  <a:lnTo>
                    <a:pt x="0" y="0"/>
                  </a:lnTo>
                  <a:lnTo>
                    <a:pt x="0" y="302983"/>
                  </a:lnTo>
                  <a:lnTo>
                    <a:pt x="1129334" y="302983"/>
                  </a:lnTo>
                  <a:lnTo>
                    <a:pt x="112933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08385" y="3716197"/>
              <a:ext cx="1129665" cy="303530"/>
            </a:xfrm>
            <a:custGeom>
              <a:avLst/>
              <a:gdLst/>
              <a:ahLst/>
              <a:cxnLst/>
              <a:rect l="l" t="t" r="r" b="b"/>
              <a:pathLst>
                <a:path w="1129664" h="303529">
                  <a:moveTo>
                    <a:pt x="0" y="0"/>
                  </a:moveTo>
                  <a:lnTo>
                    <a:pt x="1129330" y="0"/>
                  </a:lnTo>
                  <a:lnTo>
                    <a:pt x="1129330" y="302979"/>
                  </a:lnTo>
                  <a:lnTo>
                    <a:pt x="0" y="3029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37441" y="3807536"/>
              <a:ext cx="327025" cy="114300"/>
            </a:xfrm>
            <a:custGeom>
              <a:avLst/>
              <a:gdLst/>
              <a:ahLst/>
              <a:cxnLst/>
              <a:rect l="l" t="t" r="r" b="b"/>
              <a:pathLst>
                <a:path w="327025" h="114300">
                  <a:moveTo>
                    <a:pt x="289741" y="37820"/>
                  </a:moveTo>
                  <a:lnTo>
                    <a:pt x="230936" y="37820"/>
                  </a:lnTo>
                  <a:lnTo>
                    <a:pt x="231470" y="75920"/>
                  </a:lnTo>
                  <a:lnTo>
                    <a:pt x="212424" y="76190"/>
                  </a:lnTo>
                  <a:lnTo>
                    <a:pt x="212966" y="114287"/>
                  </a:lnTo>
                  <a:lnTo>
                    <a:pt x="326440" y="55524"/>
                  </a:lnTo>
                  <a:lnTo>
                    <a:pt x="289741" y="37820"/>
                  </a:lnTo>
                  <a:close/>
                </a:path>
                <a:path w="327025" h="114300">
                  <a:moveTo>
                    <a:pt x="211882" y="38090"/>
                  </a:moveTo>
                  <a:lnTo>
                    <a:pt x="0" y="41097"/>
                  </a:lnTo>
                  <a:lnTo>
                    <a:pt x="546" y="79197"/>
                  </a:lnTo>
                  <a:lnTo>
                    <a:pt x="212424" y="76190"/>
                  </a:lnTo>
                  <a:lnTo>
                    <a:pt x="211882" y="38090"/>
                  </a:lnTo>
                  <a:close/>
                </a:path>
                <a:path w="327025" h="114300">
                  <a:moveTo>
                    <a:pt x="230936" y="37820"/>
                  </a:moveTo>
                  <a:lnTo>
                    <a:pt x="211882" y="38090"/>
                  </a:lnTo>
                  <a:lnTo>
                    <a:pt x="212424" y="76190"/>
                  </a:lnTo>
                  <a:lnTo>
                    <a:pt x="231470" y="75920"/>
                  </a:lnTo>
                  <a:lnTo>
                    <a:pt x="230936" y="37820"/>
                  </a:lnTo>
                  <a:close/>
                </a:path>
                <a:path w="327025" h="114300">
                  <a:moveTo>
                    <a:pt x="211340" y="0"/>
                  </a:moveTo>
                  <a:lnTo>
                    <a:pt x="211882" y="38090"/>
                  </a:lnTo>
                  <a:lnTo>
                    <a:pt x="230936" y="37820"/>
                  </a:lnTo>
                  <a:lnTo>
                    <a:pt x="289741" y="37820"/>
                  </a:lnTo>
                  <a:lnTo>
                    <a:pt x="211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1243" y="3719360"/>
              <a:ext cx="1463040" cy="302260"/>
            </a:xfrm>
            <a:custGeom>
              <a:avLst/>
              <a:gdLst/>
              <a:ahLst/>
              <a:cxnLst/>
              <a:rect l="l" t="t" r="r" b="b"/>
              <a:pathLst>
                <a:path w="1463039" h="302260">
                  <a:moveTo>
                    <a:pt x="146304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1463040" y="30175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41243" y="3719360"/>
              <a:ext cx="1463040" cy="302260"/>
            </a:xfrm>
            <a:custGeom>
              <a:avLst/>
              <a:gdLst/>
              <a:ahLst/>
              <a:cxnLst/>
              <a:rect l="l" t="t" r="r" b="b"/>
              <a:pathLst>
                <a:path w="1463039" h="302260">
                  <a:moveTo>
                    <a:pt x="0" y="0"/>
                  </a:moveTo>
                  <a:lnTo>
                    <a:pt x="1463040" y="0"/>
                  </a:lnTo>
                  <a:lnTo>
                    <a:pt x="1463040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0767" y="3721100"/>
            <a:ext cx="317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  <a:tabLst>
                <a:tab pos="1751964" algn="l"/>
              </a:tabLst>
            </a:pP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RDMA-Write	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11532" y="3467553"/>
            <a:ext cx="1142365" cy="885825"/>
            <a:chOff x="6011532" y="3467553"/>
            <a:chExt cx="1142365" cy="885825"/>
          </a:xfrm>
        </p:grpSpPr>
        <p:sp>
          <p:nvSpPr>
            <p:cNvPr id="42" name="object 42"/>
            <p:cNvSpPr/>
            <p:nvPr/>
          </p:nvSpPr>
          <p:spPr>
            <a:xfrm>
              <a:off x="6017882" y="3473907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891298" y="0"/>
                  </a:moveTo>
                  <a:lnTo>
                    <a:pt x="891298" y="167538"/>
                  </a:lnTo>
                  <a:lnTo>
                    <a:pt x="238036" y="167538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705040"/>
                  </a:lnTo>
                  <a:lnTo>
                    <a:pt x="891298" y="705040"/>
                  </a:lnTo>
                  <a:lnTo>
                    <a:pt x="891298" y="872566"/>
                  </a:lnTo>
                  <a:lnTo>
                    <a:pt x="1129334" y="436283"/>
                  </a:lnTo>
                  <a:lnTo>
                    <a:pt x="8912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7882" y="3473903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67533"/>
                  </a:lnTo>
                  <a:lnTo>
                    <a:pt x="891292" y="167533"/>
                  </a:lnTo>
                  <a:lnTo>
                    <a:pt x="891292" y="0"/>
                  </a:lnTo>
                  <a:lnTo>
                    <a:pt x="1129330" y="436284"/>
                  </a:lnTo>
                  <a:lnTo>
                    <a:pt x="891292" y="872569"/>
                  </a:lnTo>
                  <a:lnTo>
                    <a:pt x="891292" y="705036"/>
                  </a:lnTo>
                  <a:lnTo>
                    <a:pt x="238037" y="705036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Offloading </a:t>
            </a:r>
            <a:r>
              <a:rPr dirty="0"/>
              <a:t>packet </a:t>
            </a:r>
            <a:r>
              <a:rPr spc="-5" dirty="0"/>
              <a:t>store to TEA-table for  asynchronous </a:t>
            </a:r>
            <a:r>
              <a:rPr dirty="0"/>
              <a:t>packet</a:t>
            </a:r>
            <a:r>
              <a:rPr spc="-5" dirty="0"/>
              <a:t> 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1146"/>
            <a:ext cx="9987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latin typeface="Arial"/>
                <a:cs typeface="Arial"/>
              </a:rPr>
              <a:t>Idea </a:t>
            </a:r>
            <a:r>
              <a:rPr sz="2800" b="1" spc="-55" dirty="0">
                <a:latin typeface="Arial"/>
                <a:cs typeface="Arial"/>
              </a:rPr>
              <a:t>#1: </a:t>
            </a:r>
            <a:r>
              <a:rPr sz="2800" spc="10" dirty="0">
                <a:latin typeface="Arial"/>
                <a:cs typeface="Arial"/>
              </a:rPr>
              <a:t>Employing </a:t>
            </a:r>
            <a:r>
              <a:rPr sz="2800" b="1" spc="10" dirty="0">
                <a:latin typeface="Arial"/>
                <a:cs typeface="Arial"/>
              </a:rPr>
              <a:t>scratchpad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TEA-table </a:t>
            </a:r>
            <a:r>
              <a:rPr sz="2800" spc="75" dirty="0">
                <a:latin typeface="Arial"/>
                <a:cs typeface="Arial"/>
              </a:rPr>
              <a:t>to </a:t>
            </a:r>
            <a:r>
              <a:rPr sz="2800" spc="15" dirty="0">
                <a:latin typeface="Arial"/>
                <a:cs typeface="Arial"/>
              </a:rPr>
              <a:t>buffer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packets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6663" y="2985960"/>
            <a:ext cx="2070735" cy="1661160"/>
            <a:chOff x="7086663" y="2985960"/>
            <a:chExt cx="2070735" cy="1661160"/>
          </a:xfrm>
        </p:grpSpPr>
        <p:sp>
          <p:nvSpPr>
            <p:cNvPr id="5" name="object 5"/>
            <p:cNvSpPr/>
            <p:nvPr/>
          </p:nvSpPr>
          <p:spPr>
            <a:xfrm>
              <a:off x="7099363" y="2992323"/>
              <a:ext cx="660400" cy="384810"/>
            </a:xfrm>
            <a:custGeom>
              <a:avLst/>
              <a:gdLst/>
              <a:ahLst/>
              <a:cxnLst/>
              <a:rect l="l" t="t" r="r" b="b"/>
              <a:pathLst>
                <a:path w="660400" h="384810">
                  <a:moveTo>
                    <a:pt x="329933" y="0"/>
                  </a:moveTo>
                  <a:lnTo>
                    <a:pt x="0" y="0"/>
                  </a:lnTo>
                  <a:lnTo>
                    <a:pt x="0" y="367423"/>
                  </a:lnTo>
                  <a:lnTo>
                    <a:pt x="16446" y="367423"/>
                  </a:lnTo>
                  <a:lnTo>
                    <a:pt x="16446" y="384733"/>
                  </a:lnTo>
                  <a:lnTo>
                    <a:pt x="329933" y="384733"/>
                  </a:lnTo>
                  <a:lnTo>
                    <a:pt x="329933" y="367423"/>
                  </a:lnTo>
                  <a:lnTo>
                    <a:pt x="329933" y="0"/>
                  </a:lnTo>
                  <a:close/>
                </a:path>
                <a:path w="660400" h="384810">
                  <a:moveTo>
                    <a:pt x="659879" y="0"/>
                  </a:moveTo>
                  <a:lnTo>
                    <a:pt x="329946" y="0"/>
                  </a:lnTo>
                  <a:lnTo>
                    <a:pt x="329946" y="351002"/>
                  </a:lnTo>
                  <a:lnTo>
                    <a:pt x="329946" y="365988"/>
                  </a:lnTo>
                  <a:lnTo>
                    <a:pt x="329946" y="384733"/>
                  </a:lnTo>
                  <a:lnTo>
                    <a:pt x="659879" y="384733"/>
                  </a:lnTo>
                  <a:lnTo>
                    <a:pt x="659879" y="365988"/>
                  </a:lnTo>
                  <a:lnTo>
                    <a:pt x="659879" y="351002"/>
                  </a:lnTo>
                  <a:lnTo>
                    <a:pt x="6598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99363" y="3377069"/>
              <a:ext cx="660400" cy="354330"/>
            </a:xfrm>
            <a:custGeom>
              <a:avLst/>
              <a:gdLst/>
              <a:ahLst/>
              <a:cxnLst/>
              <a:rect l="l" t="t" r="r" b="b"/>
              <a:pathLst>
                <a:path w="660400" h="354329">
                  <a:moveTo>
                    <a:pt x="329933" y="0"/>
                  </a:moveTo>
                  <a:lnTo>
                    <a:pt x="0" y="0"/>
                  </a:lnTo>
                  <a:lnTo>
                    <a:pt x="0" y="354114"/>
                  </a:lnTo>
                  <a:lnTo>
                    <a:pt x="329933" y="354114"/>
                  </a:lnTo>
                  <a:lnTo>
                    <a:pt x="329933" y="0"/>
                  </a:lnTo>
                  <a:close/>
                </a:path>
                <a:path w="660400" h="354329">
                  <a:moveTo>
                    <a:pt x="659879" y="23406"/>
                  </a:moveTo>
                  <a:lnTo>
                    <a:pt x="628357" y="23406"/>
                  </a:lnTo>
                  <a:lnTo>
                    <a:pt x="628357" y="0"/>
                  </a:lnTo>
                  <a:lnTo>
                    <a:pt x="329946" y="0"/>
                  </a:lnTo>
                  <a:lnTo>
                    <a:pt x="329946" y="23406"/>
                  </a:lnTo>
                  <a:lnTo>
                    <a:pt x="329946" y="354114"/>
                  </a:lnTo>
                  <a:lnTo>
                    <a:pt x="659879" y="354114"/>
                  </a:lnTo>
                  <a:lnTo>
                    <a:pt x="659879" y="2340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15810" y="2992310"/>
              <a:ext cx="643890" cy="739140"/>
            </a:xfrm>
            <a:custGeom>
              <a:avLst/>
              <a:gdLst/>
              <a:ahLst/>
              <a:cxnLst/>
              <a:rect l="l" t="t" r="r" b="b"/>
              <a:pathLst>
                <a:path w="643890" h="739139">
                  <a:moveTo>
                    <a:pt x="313495" y="0"/>
                  </a:moveTo>
                  <a:lnTo>
                    <a:pt x="313495" y="738870"/>
                  </a:lnTo>
                </a:path>
                <a:path w="643890" h="739139">
                  <a:moveTo>
                    <a:pt x="643437" y="0"/>
                  </a:moveTo>
                  <a:lnTo>
                    <a:pt x="643437" y="351012"/>
                  </a:lnTo>
                </a:path>
                <a:path w="643890" h="739139">
                  <a:moveTo>
                    <a:pt x="0" y="384753"/>
                  </a:moveTo>
                  <a:lnTo>
                    <a:pt x="604608" y="384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9363" y="3788333"/>
              <a:ext cx="660400" cy="8255"/>
            </a:xfrm>
            <a:custGeom>
              <a:avLst/>
              <a:gdLst/>
              <a:ahLst/>
              <a:cxnLst/>
              <a:rect l="l" t="t" r="r" b="b"/>
              <a:pathLst>
                <a:path w="660400" h="8254">
                  <a:moveTo>
                    <a:pt x="329933" y="0"/>
                  </a:moveTo>
                  <a:lnTo>
                    <a:pt x="0" y="0"/>
                  </a:lnTo>
                  <a:lnTo>
                    <a:pt x="0" y="7848"/>
                  </a:lnTo>
                  <a:lnTo>
                    <a:pt x="329933" y="7848"/>
                  </a:lnTo>
                  <a:lnTo>
                    <a:pt x="329933" y="0"/>
                  </a:lnTo>
                  <a:close/>
                </a:path>
                <a:path w="660400" h="8254">
                  <a:moveTo>
                    <a:pt x="659879" y="0"/>
                  </a:moveTo>
                  <a:lnTo>
                    <a:pt x="329946" y="0"/>
                  </a:lnTo>
                  <a:lnTo>
                    <a:pt x="329946" y="7848"/>
                  </a:lnTo>
                  <a:lnTo>
                    <a:pt x="659879" y="7848"/>
                  </a:lnTo>
                  <a:lnTo>
                    <a:pt x="65987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9305" y="3400472"/>
              <a:ext cx="1715770" cy="1240790"/>
            </a:xfrm>
            <a:custGeom>
              <a:avLst/>
              <a:gdLst/>
              <a:ahLst/>
              <a:cxnLst/>
              <a:rect l="l" t="t" r="r" b="b"/>
              <a:pathLst>
                <a:path w="1715770" h="1240789">
                  <a:moveTo>
                    <a:pt x="0" y="387858"/>
                  </a:moveTo>
                  <a:lnTo>
                    <a:pt x="0" y="1240290"/>
                  </a:lnTo>
                </a:path>
                <a:path w="1715770" h="1240789">
                  <a:moveTo>
                    <a:pt x="329942" y="387858"/>
                  </a:moveTo>
                  <a:lnTo>
                    <a:pt x="329942" y="1240290"/>
                  </a:lnTo>
                </a:path>
                <a:path w="1715770" h="1240789">
                  <a:moveTo>
                    <a:pt x="1715218" y="0"/>
                  </a:moveTo>
                  <a:lnTo>
                    <a:pt x="1715218" y="12402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3013" y="3796182"/>
              <a:ext cx="2058035" cy="419734"/>
            </a:xfrm>
            <a:custGeom>
              <a:avLst/>
              <a:gdLst/>
              <a:ahLst/>
              <a:cxnLst/>
              <a:rect l="l" t="t" r="r" b="b"/>
              <a:pathLst>
                <a:path w="2058034" h="419735">
                  <a:moveTo>
                    <a:pt x="0" y="0"/>
                  </a:moveTo>
                  <a:lnTo>
                    <a:pt x="2057861" y="0"/>
                  </a:lnTo>
                </a:path>
                <a:path w="2058034" h="419735">
                  <a:moveTo>
                    <a:pt x="0" y="419110"/>
                  </a:moveTo>
                  <a:lnTo>
                    <a:pt x="2057861" y="419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9363" y="3788331"/>
              <a:ext cx="0" cy="852805"/>
            </a:xfrm>
            <a:custGeom>
              <a:avLst/>
              <a:gdLst/>
              <a:ahLst/>
              <a:cxnLst/>
              <a:rect l="l" t="t" r="r" b="b"/>
              <a:pathLst>
                <a:path h="852804">
                  <a:moveTo>
                    <a:pt x="0" y="0"/>
                  </a:moveTo>
                  <a:lnTo>
                    <a:pt x="0" y="8524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3013" y="4634412"/>
              <a:ext cx="2058035" cy="0"/>
            </a:xfrm>
            <a:custGeom>
              <a:avLst/>
              <a:gdLst/>
              <a:ahLst/>
              <a:cxnLst/>
              <a:rect l="l" t="t" r="r" b="b"/>
              <a:pathLst>
                <a:path w="2058034">
                  <a:moveTo>
                    <a:pt x="0" y="0"/>
                  </a:moveTo>
                  <a:lnTo>
                    <a:pt x="205786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37982" y="257200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C41B27"/>
                </a:solidFill>
                <a:latin typeface="Arial"/>
                <a:cs typeface="Arial"/>
              </a:rPr>
              <a:t>Scratchpad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2658" y="2992310"/>
            <a:ext cx="1353820" cy="351155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952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7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3250" y="477774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TEA-table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85247" y="3230879"/>
            <a:ext cx="1710055" cy="1243965"/>
            <a:chOff x="9985247" y="3230879"/>
            <a:chExt cx="1710055" cy="1243965"/>
          </a:xfrm>
        </p:grpSpPr>
        <p:sp>
          <p:nvSpPr>
            <p:cNvPr id="17" name="object 17"/>
            <p:cNvSpPr/>
            <p:nvPr/>
          </p:nvSpPr>
          <p:spPr>
            <a:xfrm>
              <a:off x="9985247" y="3230879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38587" y="3690734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43"/>
                  </a:lnTo>
                  <a:lnTo>
                    <a:pt x="1094904" y="41797"/>
                  </a:lnTo>
                  <a:lnTo>
                    <a:pt x="1050881" y="48587"/>
                  </a:lnTo>
                  <a:lnTo>
                    <a:pt x="1000682" y="54693"/>
                  </a:lnTo>
                  <a:lnTo>
                    <a:pt x="944868" y="60048"/>
                  </a:lnTo>
                  <a:lnTo>
                    <a:pt x="884005" y="64583"/>
                  </a:lnTo>
                  <a:lnTo>
                    <a:pt x="818655" y="68229"/>
                  </a:lnTo>
                  <a:lnTo>
                    <a:pt x="749381" y="70918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8"/>
                  </a:lnTo>
                  <a:lnTo>
                    <a:pt x="383989" y="68229"/>
                  </a:lnTo>
                  <a:lnTo>
                    <a:pt x="318639" y="64583"/>
                  </a:lnTo>
                  <a:lnTo>
                    <a:pt x="257775" y="60048"/>
                  </a:lnTo>
                  <a:lnTo>
                    <a:pt x="201962" y="54693"/>
                  </a:lnTo>
                  <a:lnTo>
                    <a:pt x="151761" y="48587"/>
                  </a:lnTo>
                  <a:lnTo>
                    <a:pt x="107738" y="41797"/>
                  </a:lnTo>
                  <a:lnTo>
                    <a:pt x="40476" y="26443"/>
                  </a:lnTo>
                  <a:lnTo>
                    <a:pt x="4685" y="9178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5"/>
                  </a:lnTo>
                  <a:lnTo>
                    <a:pt x="107738" y="480709"/>
                  </a:lnTo>
                  <a:lnTo>
                    <a:pt x="151761" y="487499"/>
                  </a:lnTo>
                  <a:lnTo>
                    <a:pt x="201962" y="493605"/>
                  </a:lnTo>
                  <a:lnTo>
                    <a:pt x="257775" y="498960"/>
                  </a:lnTo>
                  <a:lnTo>
                    <a:pt x="318639" y="503495"/>
                  </a:lnTo>
                  <a:lnTo>
                    <a:pt x="383989" y="507141"/>
                  </a:lnTo>
                  <a:lnTo>
                    <a:pt x="453261" y="509830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30"/>
                  </a:lnTo>
                  <a:lnTo>
                    <a:pt x="818655" y="507141"/>
                  </a:lnTo>
                  <a:lnTo>
                    <a:pt x="884005" y="503495"/>
                  </a:lnTo>
                  <a:lnTo>
                    <a:pt x="944868" y="498960"/>
                  </a:lnTo>
                  <a:lnTo>
                    <a:pt x="1000682" y="493605"/>
                  </a:lnTo>
                  <a:lnTo>
                    <a:pt x="1050881" y="487499"/>
                  </a:lnTo>
                  <a:lnTo>
                    <a:pt x="1094904" y="480709"/>
                  </a:lnTo>
                  <a:lnTo>
                    <a:pt x="1162164" y="465355"/>
                  </a:lnTo>
                  <a:lnTo>
                    <a:pt x="1197954" y="448090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38587" y="3617582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30"/>
                  </a:lnTo>
                  <a:lnTo>
                    <a:pt x="40476" y="99595"/>
                  </a:lnTo>
                  <a:lnTo>
                    <a:pt x="107738" y="114949"/>
                  </a:lnTo>
                  <a:lnTo>
                    <a:pt x="151761" y="121739"/>
                  </a:lnTo>
                  <a:lnTo>
                    <a:pt x="201962" y="127845"/>
                  </a:lnTo>
                  <a:lnTo>
                    <a:pt x="257775" y="133200"/>
                  </a:lnTo>
                  <a:lnTo>
                    <a:pt x="318639" y="137735"/>
                  </a:lnTo>
                  <a:lnTo>
                    <a:pt x="383989" y="141381"/>
                  </a:lnTo>
                  <a:lnTo>
                    <a:pt x="453261" y="144070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70"/>
                  </a:lnTo>
                  <a:lnTo>
                    <a:pt x="818655" y="141381"/>
                  </a:lnTo>
                  <a:lnTo>
                    <a:pt x="884005" y="137735"/>
                  </a:lnTo>
                  <a:lnTo>
                    <a:pt x="944868" y="133200"/>
                  </a:lnTo>
                  <a:lnTo>
                    <a:pt x="1000682" y="127845"/>
                  </a:lnTo>
                  <a:lnTo>
                    <a:pt x="1050881" y="121739"/>
                  </a:lnTo>
                  <a:lnTo>
                    <a:pt x="1094904" y="114949"/>
                  </a:lnTo>
                  <a:lnTo>
                    <a:pt x="1162164" y="99595"/>
                  </a:lnTo>
                  <a:lnTo>
                    <a:pt x="1197954" y="82330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38587" y="3617582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094924" y="32537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66416" y="2014727"/>
            <a:ext cx="7689850" cy="2804160"/>
            <a:chOff x="2566416" y="2014727"/>
            <a:chExt cx="7689850" cy="2804160"/>
          </a:xfrm>
        </p:grpSpPr>
        <p:sp>
          <p:nvSpPr>
            <p:cNvPr id="25" name="object 25"/>
            <p:cNvSpPr/>
            <p:nvPr/>
          </p:nvSpPr>
          <p:spPr>
            <a:xfrm>
              <a:off x="9124746" y="2963735"/>
              <a:ext cx="1121410" cy="756920"/>
            </a:xfrm>
            <a:custGeom>
              <a:avLst/>
              <a:gdLst/>
              <a:ahLst/>
              <a:cxnLst/>
              <a:rect l="l" t="t" r="r" b="b"/>
              <a:pathLst>
                <a:path w="1121409" h="756920">
                  <a:moveTo>
                    <a:pt x="0" y="0"/>
                  </a:moveTo>
                  <a:lnTo>
                    <a:pt x="1121380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24750" y="4145533"/>
              <a:ext cx="1121410" cy="488950"/>
            </a:xfrm>
            <a:custGeom>
              <a:avLst/>
              <a:gdLst/>
              <a:ahLst/>
              <a:cxnLst/>
              <a:rect l="l" t="t" r="r" b="b"/>
              <a:pathLst>
                <a:path w="1121409" h="488950">
                  <a:moveTo>
                    <a:pt x="1121380" y="0"/>
                  </a:moveTo>
                  <a:lnTo>
                    <a:pt x="0" y="48887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20418" y="2935160"/>
              <a:ext cx="1445260" cy="465455"/>
            </a:xfrm>
            <a:custGeom>
              <a:avLst/>
              <a:gdLst/>
              <a:ahLst/>
              <a:cxnLst/>
              <a:rect l="l" t="t" r="r" b="b"/>
              <a:pathLst>
                <a:path w="1445259" h="465454">
                  <a:moveTo>
                    <a:pt x="1416200" y="0"/>
                  </a:moveTo>
                  <a:lnTo>
                    <a:pt x="1416200" y="465312"/>
                  </a:lnTo>
                </a:path>
                <a:path w="1445259" h="465454">
                  <a:moveTo>
                    <a:pt x="0" y="28575"/>
                  </a:moveTo>
                  <a:lnTo>
                    <a:pt x="1444780" y="28575"/>
                  </a:lnTo>
                </a:path>
                <a:path w="1445259" h="465454">
                  <a:moveTo>
                    <a:pt x="0" y="436737"/>
                  </a:moveTo>
                  <a:lnTo>
                    <a:pt x="1444780" y="436737"/>
                  </a:lnTo>
                </a:path>
              </a:pathLst>
            </a:custGeom>
            <a:ln w="5715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58660" y="2935160"/>
              <a:ext cx="697865" cy="424815"/>
            </a:xfrm>
            <a:custGeom>
              <a:avLst/>
              <a:gdLst/>
              <a:ahLst/>
              <a:cxnLst/>
              <a:rect l="l" t="t" r="r" b="b"/>
              <a:pathLst>
                <a:path w="697865" h="424814">
                  <a:moveTo>
                    <a:pt x="28575" y="0"/>
                  </a:moveTo>
                  <a:lnTo>
                    <a:pt x="28575" y="424582"/>
                  </a:lnTo>
                </a:path>
                <a:path w="697865" h="424814">
                  <a:moveTo>
                    <a:pt x="0" y="28575"/>
                  </a:moveTo>
                  <a:lnTo>
                    <a:pt x="697648" y="28575"/>
                  </a:lnTo>
                </a:path>
              </a:pathLst>
            </a:custGeom>
            <a:ln w="5715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58660" y="3358311"/>
              <a:ext cx="726440" cy="430530"/>
            </a:xfrm>
            <a:custGeom>
              <a:avLst/>
              <a:gdLst/>
              <a:ahLst/>
              <a:cxnLst/>
              <a:rect l="l" t="t" r="r" b="b"/>
              <a:pathLst>
                <a:path w="726440" h="430529">
                  <a:moveTo>
                    <a:pt x="28575" y="0"/>
                  </a:moveTo>
                  <a:lnTo>
                    <a:pt x="28575" y="430019"/>
                  </a:lnTo>
                </a:path>
                <a:path w="726440" h="430529">
                  <a:moveTo>
                    <a:pt x="697648" y="0"/>
                  </a:moveTo>
                  <a:lnTo>
                    <a:pt x="697648" y="430019"/>
                  </a:lnTo>
                </a:path>
                <a:path w="726440" h="430529">
                  <a:moveTo>
                    <a:pt x="0" y="401444"/>
                  </a:moveTo>
                  <a:lnTo>
                    <a:pt x="726223" y="401444"/>
                  </a:lnTo>
                </a:path>
              </a:pathLst>
            </a:custGeom>
            <a:ln w="5715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66416" y="2014727"/>
              <a:ext cx="3867911" cy="2804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98318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9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9" y="2685402"/>
                  </a:lnTo>
                  <a:lnTo>
                    <a:pt x="3749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8318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48978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20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20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48978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8978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5" y="578202"/>
                  </a:lnTo>
                  <a:lnTo>
                    <a:pt x="16235" y="595823"/>
                  </a:lnTo>
                  <a:lnTo>
                    <a:pt x="33856" y="607706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6"/>
                  </a:lnTo>
                  <a:lnTo>
                    <a:pt x="3603442" y="595823"/>
                  </a:lnTo>
                  <a:lnTo>
                    <a:pt x="3615321" y="578202"/>
                  </a:lnTo>
                  <a:lnTo>
                    <a:pt x="3619677" y="556628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48978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727718" y="3180588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77058" y="20375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24492" y="3626459"/>
            <a:ext cx="3190875" cy="835660"/>
            <a:chOff x="2924492" y="3626459"/>
            <a:chExt cx="3190875" cy="835660"/>
          </a:xfrm>
        </p:grpSpPr>
        <p:sp>
          <p:nvSpPr>
            <p:cNvPr id="40" name="object 40"/>
            <p:cNvSpPr/>
            <p:nvPr/>
          </p:nvSpPr>
          <p:spPr>
            <a:xfrm>
              <a:off x="2930842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842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31388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31388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937465" y="4135628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99747" y="3817911"/>
            <a:ext cx="337185" cy="114300"/>
          </a:xfrm>
          <a:custGeom>
            <a:avLst/>
            <a:gdLst/>
            <a:ahLst/>
            <a:cxnLst/>
            <a:rect l="l" t="t" r="r" b="b"/>
            <a:pathLst>
              <a:path w="337185" h="114300">
                <a:moveTo>
                  <a:pt x="299092" y="37998"/>
                </a:moveTo>
                <a:lnTo>
                  <a:pt x="241338" y="37998"/>
                </a:lnTo>
                <a:lnTo>
                  <a:pt x="241528" y="76098"/>
                </a:lnTo>
                <a:lnTo>
                  <a:pt x="222487" y="76195"/>
                </a:lnTo>
                <a:lnTo>
                  <a:pt x="222681" y="114287"/>
                </a:lnTo>
                <a:lnTo>
                  <a:pt x="336689" y="56553"/>
                </a:lnTo>
                <a:lnTo>
                  <a:pt x="299092" y="37998"/>
                </a:lnTo>
                <a:close/>
              </a:path>
              <a:path w="337185" h="114300">
                <a:moveTo>
                  <a:pt x="222292" y="38095"/>
                </a:moveTo>
                <a:lnTo>
                  <a:pt x="0" y="39230"/>
                </a:lnTo>
                <a:lnTo>
                  <a:pt x="190" y="77330"/>
                </a:lnTo>
                <a:lnTo>
                  <a:pt x="222487" y="76195"/>
                </a:lnTo>
                <a:lnTo>
                  <a:pt x="222292" y="38095"/>
                </a:lnTo>
                <a:close/>
              </a:path>
              <a:path w="337185" h="114300">
                <a:moveTo>
                  <a:pt x="241338" y="37998"/>
                </a:moveTo>
                <a:lnTo>
                  <a:pt x="222292" y="38095"/>
                </a:lnTo>
                <a:lnTo>
                  <a:pt x="222487" y="76195"/>
                </a:lnTo>
                <a:lnTo>
                  <a:pt x="241528" y="76098"/>
                </a:lnTo>
                <a:lnTo>
                  <a:pt x="241338" y="37998"/>
                </a:lnTo>
                <a:close/>
              </a:path>
              <a:path w="337185" h="114300">
                <a:moveTo>
                  <a:pt x="222097" y="0"/>
                </a:moveTo>
                <a:lnTo>
                  <a:pt x="222292" y="38095"/>
                </a:lnTo>
                <a:lnTo>
                  <a:pt x="299092" y="37998"/>
                </a:lnTo>
                <a:lnTo>
                  <a:pt x="22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036809" y="3725316"/>
            <a:ext cx="1463040" cy="30226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5"/>
              </a:spcBef>
            </a:pP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RDMA-Read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11532" y="3467553"/>
            <a:ext cx="1142365" cy="885825"/>
            <a:chOff x="6011532" y="3467553"/>
            <a:chExt cx="1142365" cy="885825"/>
          </a:xfrm>
        </p:grpSpPr>
        <p:sp>
          <p:nvSpPr>
            <p:cNvPr id="48" name="object 48"/>
            <p:cNvSpPr/>
            <p:nvPr/>
          </p:nvSpPr>
          <p:spPr>
            <a:xfrm>
              <a:off x="6017882" y="3473907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891298" y="0"/>
                  </a:moveTo>
                  <a:lnTo>
                    <a:pt x="891298" y="167538"/>
                  </a:lnTo>
                  <a:lnTo>
                    <a:pt x="238036" y="167538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705040"/>
                  </a:lnTo>
                  <a:lnTo>
                    <a:pt x="891298" y="705040"/>
                  </a:lnTo>
                  <a:lnTo>
                    <a:pt x="891298" y="872566"/>
                  </a:lnTo>
                  <a:lnTo>
                    <a:pt x="1129334" y="436283"/>
                  </a:lnTo>
                  <a:lnTo>
                    <a:pt x="8912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17882" y="3473903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67533"/>
                  </a:lnTo>
                  <a:lnTo>
                    <a:pt x="891292" y="167533"/>
                  </a:lnTo>
                  <a:lnTo>
                    <a:pt x="891292" y="0"/>
                  </a:lnTo>
                  <a:lnTo>
                    <a:pt x="1129330" y="436284"/>
                  </a:lnTo>
                  <a:lnTo>
                    <a:pt x="891292" y="872569"/>
                  </a:lnTo>
                  <a:lnTo>
                    <a:pt x="891292" y="705036"/>
                  </a:lnTo>
                  <a:lnTo>
                    <a:pt x="238037" y="705036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668"/>
            <a:ext cx="1035812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Offloading </a:t>
            </a:r>
            <a:r>
              <a:rPr dirty="0"/>
              <a:t>packet </a:t>
            </a:r>
            <a:r>
              <a:rPr spc="-5" dirty="0"/>
              <a:t>store to TEA-table for asynchronous </a:t>
            </a:r>
            <a:r>
              <a:rPr dirty="0"/>
              <a:t>packet</a:t>
            </a:r>
            <a:r>
              <a:rPr spc="-5" dirty="0"/>
              <a:t> 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1146"/>
            <a:ext cx="9987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latin typeface="Arial"/>
                <a:cs typeface="Arial"/>
              </a:rPr>
              <a:t>Idea </a:t>
            </a:r>
            <a:r>
              <a:rPr sz="2800" b="1" spc="-55" dirty="0">
                <a:latin typeface="Arial"/>
                <a:cs typeface="Arial"/>
              </a:rPr>
              <a:t>#1: </a:t>
            </a:r>
            <a:r>
              <a:rPr sz="2800" spc="10" dirty="0">
                <a:latin typeface="Arial"/>
                <a:cs typeface="Arial"/>
              </a:rPr>
              <a:t>Employing </a:t>
            </a:r>
            <a:r>
              <a:rPr sz="2800" b="1" spc="10" dirty="0">
                <a:latin typeface="Arial"/>
                <a:cs typeface="Arial"/>
              </a:rPr>
              <a:t>scratchpad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TEA-table </a:t>
            </a:r>
            <a:r>
              <a:rPr sz="2800" spc="75" dirty="0">
                <a:latin typeface="Arial"/>
                <a:cs typeface="Arial"/>
              </a:rPr>
              <a:t>to </a:t>
            </a:r>
            <a:r>
              <a:rPr sz="2800" spc="15" dirty="0">
                <a:latin typeface="Arial"/>
                <a:cs typeface="Arial"/>
              </a:rPr>
              <a:t>buffer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packets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6663" y="2985960"/>
            <a:ext cx="2070735" cy="1661160"/>
            <a:chOff x="7086663" y="2985960"/>
            <a:chExt cx="2070735" cy="1661160"/>
          </a:xfrm>
        </p:grpSpPr>
        <p:sp>
          <p:nvSpPr>
            <p:cNvPr id="5" name="object 5"/>
            <p:cNvSpPr/>
            <p:nvPr/>
          </p:nvSpPr>
          <p:spPr>
            <a:xfrm>
              <a:off x="7099363" y="2992323"/>
              <a:ext cx="660400" cy="384810"/>
            </a:xfrm>
            <a:custGeom>
              <a:avLst/>
              <a:gdLst/>
              <a:ahLst/>
              <a:cxnLst/>
              <a:rect l="l" t="t" r="r" b="b"/>
              <a:pathLst>
                <a:path w="660400" h="384810">
                  <a:moveTo>
                    <a:pt x="329933" y="0"/>
                  </a:moveTo>
                  <a:lnTo>
                    <a:pt x="0" y="0"/>
                  </a:lnTo>
                  <a:lnTo>
                    <a:pt x="0" y="367423"/>
                  </a:lnTo>
                  <a:lnTo>
                    <a:pt x="16446" y="367423"/>
                  </a:lnTo>
                  <a:lnTo>
                    <a:pt x="16446" y="384733"/>
                  </a:lnTo>
                  <a:lnTo>
                    <a:pt x="329933" y="384733"/>
                  </a:lnTo>
                  <a:lnTo>
                    <a:pt x="329933" y="367423"/>
                  </a:lnTo>
                  <a:lnTo>
                    <a:pt x="329933" y="0"/>
                  </a:lnTo>
                  <a:close/>
                </a:path>
                <a:path w="660400" h="384810">
                  <a:moveTo>
                    <a:pt x="659879" y="0"/>
                  </a:moveTo>
                  <a:lnTo>
                    <a:pt x="329946" y="0"/>
                  </a:lnTo>
                  <a:lnTo>
                    <a:pt x="329946" y="351002"/>
                  </a:lnTo>
                  <a:lnTo>
                    <a:pt x="329946" y="365988"/>
                  </a:lnTo>
                  <a:lnTo>
                    <a:pt x="329946" y="384733"/>
                  </a:lnTo>
                  <a:lnTo>
                    <a:pt x="659879" y="384733"/>
                  </a:lnTo>
                  <a:lnTo>
                    <a:pt x="659879" y="365988"/>
                  </a:lnTo>
                  <a:lnTo>
                    <a:pt x="659879" y="351002"/>
                  </a:lnTo>
                  <a:lnTo>
                    <a:pt x="6598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99363" y="3377069"/>
              <a:ext cx="660400" cy="354330"/>
            </a:xfrm>
            <a:custGeom>
              <a:avLst/>
              <a:gdLst/>
              <a:ahLst/>
              <a:cxnLst/>
              <a:rect l="l" t="t" r="r" b="b"/>
              <a:pathLst>
                <a:path w="660400" h="354329">
                  <a:moveTo>
                    <a:pt x="329933" y="0"/>
                  </a:moveTo>
                  <a:lnTo>
                    <a:pt x="0" y="0"/>
                  </a:lnTo>
                  <a:lnTo>
                    <a:pt x="0" y="354114"/>
                  </a:lnTo>
                  <a:lnTo>
                    <a:pt x="329933" y="354114"/>
                  </a:lnTo>
                  <a:lnTo>
                    <a:pt x="329933" y="0"/>
                  </a:lnTo>
                  <a:close/>
                </a:path>
                <a:path w="660400" h="354329">
                  <a:moveTo>
                    <a:pt x="659879" y="23406"/>
                  </a:moveTo>
                  <a:lnTo>
                    <a:pt x="628357" y="23406"/>
                  </a:lnTo>
                  <a:lnTo>
                    <a:pt x="628357" y="0"/>
                  </a:lnTo>
                  <a:lnTo>
                    <a:pt x="329946" y="0"/>
                  </a:lnTo>
                  <a:lnTo>
                    <a:pt x="329946" y="23406"/>
                  </a:lnTo>
                  <a:lnTo>
                    <a:pt x="329946" y="354114"/>
                  </a:lnTo>
                  <a:lnTo>
                    <a:pt x="659879" y="354114"/>
                  </a:lnTo>
                  <a:lnTo>
                    <a:pt x="659879" y="2340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15810" y="2992310"/>
              <a:ext cx="643890" cy="739140"/>
            </a:xfrm>
            <a:custGeom>
              <a:avLst/>
              <a:gdLst/>
              <a:ahLst/>
              <a:cxnLst/>
              <a:rect l="l" t="t" r="r" b="b"/>
              <a:pathLst>
                <a:path w="643890" h="739139">
                  <a:moveTo>
                    <a:pt x="313495" y="0"/>
                  </a:moveTo>
                  <a:lnTo>
                    <a:pt x="313495" y="738870"/>
                  </a:lnTo>
                </a:path>
                <a:path w="643890" h="739139">
                  <a:moveTo>
                    <a:pt x="643437" y="0"/>
                  </a:moveTo>
                  <a:lnTo>
                    <a:pt x="643437" y="351012"/>
                  </a:lnTo>
                </a:path>
                <a:path w="643890" h="739139">
                  <a:moveTo>
                    <a:pt x="0" y="384753"/>
                  </a:moveTo>
                  <a:lnTo>
                    <a:pt x="604608" y="384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9363" y="3788333"/>
              <a:ext cx="660400" cy="8255"/>
            </a:xfrm>
            <a:custGeom>
              <a:avLst/>
              <a:gdLst/>
              <a:ahLst/>
              <a:cxnLst/>
              <a:rect l="l" t="t" r="r" b="b"/>
              <a:pathLst>
                <a:path w="660400" h="8254">
                  <a:moveTo>
                    <a:pt x="329933" y="0"/>
                  </a:moveTo>
                  <a:lnTo>
                    <a:pt x="0" y="0"/>
                  </a:lnTo>
                  <a:lnTo>
                    <a:pt x="0" y="7848"/>
                  </a:lnTo>
                  <a:lnTo>
                    <a:pt x="329933" y="7848"/>
                  </a:lnTo>
                  <a:lnTo>
                    <a:pt x="329933" y="0"/>
                  </a:lnTo>
                  <a:close/>
                </a:path>
                <a:path w="660400" h="8254">
                  <a:moveTo>
                    <a:pt x="659879" y="0"/>
                  </a:moveTo>
                  <a:lnTo>
                    <a:pt x="329946" y="0"/>
                  </a:lnTo>
                  <a:lnTo>
                    <a:pt x="329946" y="7848"/>
                  </a:lnTo>
                  <a:lnTo>
                    <a:pt x="659879" y="7848"/>
                  </a:lnTo>
                  <a:lnTo>
                    <a:pt x="65987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9305" y="3400472"/>
              <a:ext cx="1715770" cy="1240790"/>
            </a:xfrm>
            <a:custGeom>
              <a:avLst/>
              <a:gdLst/>
              <a:ahLst/>
              <a:cxnLst/>
              <a:rect l="l" t="t" r="r" b="b"/>
              <a:pathLst>
                <a:path w="1715770" h="1240789">
                  <a:moveTo>
                    <a:pt x="0" y="387858"/>
                  </a:moveTo>
                  <a:lnTo>
                    <a:pt x="0" y="1240290"/>
                  </a:lnTo>
                </a:path>
                <a:path w="1715770" h="1240789">
                  <a:moveTo>
                    <a:pt x="329942" y="387858"/>
                  </a:moveTo>
                  <a:lnTo>
                    <a:pt x="329942" y="1240290"/>
                  </a:lnTo>
                </a:path>
                <a:path w="1715770" h="1240789">
                  <a:moveTo>
                    <a:pt x="1715218" y="0"/>
                  </a:moveTo>
                  <a:lnTo>
                    <a:pt x="1715218" y="12402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3013" y="3796182"/>
              <a:ext cx="2058035" cy="419734"/>
            </a:xfrm>
            <a:custGeom>
              <a:avLst/>
              <a:gdLst/>
              <a:ahLst/>
              <a:cxnLst/>
              <a:rect l="l" t="t" r="r" b="b"/>
              <a:pathLst>
                <a:path w="2058034" h="419735">
                  <a:moveTo>
                    <a:pt x="0" y="0"/>
                  </a:moveTo>
                  <a:lnTo>
                    <a:pt x="2057861" y="0"/>
                  </a:lnTo>
                </a:path>
                <a:path w="2058034" h="419735">
                  <a:moveTo>
                    <a:pt x="0" y="419110"/>
                  </a:moveTo>
                  <a:lnTo>
                    <a:pt x="2057861" y="419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9363" y="3788331"/>
              <a:ext cx="0" cy="852805"/>
            </a:xfrm>
            <a:custGeom>
              <a:avLst/>
              <a:gdLst/>
              <a:ahLst/>
              <a:cxnLst/>
              <a:rect l="l" t="t" r="r" b="b"/>
              <a:pathLst>
                <a:path h="852804">
                  <a:moveTo>
                    <a:pt x="0" y="0"/>
                  </a:moveTo>
                  <a:lnTo>
                    <a:pt x="0" y="8524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3013" y="4634412"/>
              <a:ext cx="2058035" cy="0"/>
            </a:xfrm>
            <a:custGeom>
              <a:avLst/>
              <a:gdLst/>
              <a:ahLst/>
              <a:cxnLst/>
              <a:rect l="l" t="t" r="r" b="b"/>
              <a:pathLst>
                <a:path w="2058034">
                  <a:moveTo>
                    <a:pt x="0" y="0"/>
                  </a:moveTo>
                  <a:lnTo>
                    <a:pt x="205786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37982" y="257200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C41B27"/>
                </a:solidFill>
                <a:latin typeface="Arial"/>
                <a:cs typeface="Arial"/>
              </a:rPr>
              <a:t>Scratchpad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2658" y="2992310"/>
            <a:ext cx="1353820" cy="351155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952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7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985247" y="3230879"/>
            <a:ext cx="1710055" cy="1243965"/>
            <a:chOff x="9985247" y="3230879"/>
            <a:chExt cx="1710055" cy="1243965"/>
          </a:xfrm>
        </p:grpSpPr>
        <p:sp>
          <p:nvSpPr>
            <p:cNvPr id="16" name="object 16"/>
            <p:cNvSpPr/>
            <p:nvPr/>
          </p:nvSpPr>
          <p:spPr>
            <a:xfrm>
              <a:off x="9985247" y="3230879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38587" y="3690734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43"/>
                  </a:lnTo>
                  <a:lnTo>
                    <a:pt x="1094904" y="41797"/>
                  </a:lnTo>
                  <a:lnTo>
                    <a:pt x="1050881" y="48587"/>
                  </a:lnTo>
                  <a:lnTo>
                    <a:pt x="1000682" y="54693"/>
                  </a:lnTo>
                  <a:lnTo>
                    <a:pt x="944868" y="60048"/>
                  </a:lnTo>
                  <a:lnTo>
                    <a:pt x="884005" y="64583"/>
                  </a:lnTo>
                  <a:lnTo>
                    <a:pt x="818655" y="68229"/>
                  </a:lnTo>
                  <a:lnTo>
                    <a:pt x="749381" y="70918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8"/>
                  </a:lnTo>
                  <a:lnTo>
                    <a:pt x="383989" y="68229"/>
                  </a:lnTo>
                  <a:lnTo>
                    <a:pt x="318639" y="64583"/>
                  </a:lnTo>
                  <a:lnTo>
                    <a:pt x="257775" y="60048"/>
                  </a:lnTo>
                  <a:lnTo>
                    <a:pt x="201962" y="54693"/>
                  </a:lnTo>
                  <a:lnTo>
                    <a:pt x="151761" y="48587"/>
                  </a:lnTo>
                  <a:lnTo>
                    <a:pt x="107738" y="41797"/>
                  </a:lnTo>
                  <a:lnTo>
                    <a:pt x="40476" y="26443"/>
                  </a:lnTo>
                  <a:lnTo>
                    <a:pt x="4685" y="9178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5"/>
                  </a:lnTo>
                  <a:lnTo>
                    <a:pt x="107738" y="480709"/>
                  </a:lnTo>
                  <a:lnTo>
                    <a:pt x="151761" y="487499"/>
                  </a:lnTo>
                  <a:lnTo>
                    <a:pt x="201962" y="493605"/>
                  </a:lnTo>
                  <a:lnTo>
                    <a:pt x="257775" y="498960"/>
                  </a:lnTo>
                  <a:lnTo>
                    <a:pt x="318639" y="503495"/>
                  </a:lnTo>
                  <a:lnTo>
                    <a:pt x="383989" y="507141"/>
                  </a:lnTo>
                  <a:lnTo>
                    <a:pt x="453261" y="509830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30"/>
                  </a:lnTo>
                  <a:lnTo>
                    <a:pt x="818655" y="507141"/>
                  </a:lnTo>
                  <a:lnTo>
                    <a:pt x="884005" y="503495"/>
                  </a:lnTo>
                  <a:lnTo>
                    <a:pt x="944868" y="498960"/>
                  </a:lnTo>
                  <a:lnTo>
                    <a:pt x="1000682" y="493605"/>
                  </a:lnTo>
                  <a:lnTo>
                    <a:pt x="1050881" y="487499"/>
                  </a:lnTo>
                  <a:lnTo>
                    <a:pt x="1094904" y="480709"/>
                  </a:lnTo>
                  <a:lnTo>
                    <a:pt x="1162164" y="465355"/>
                  </a:lnTo>
                  <a:lnTo>
                    <a:pt x="1197954" y="448090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38587" y="3617582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30"/>
                  </a:lnTo>
                  <a:lnTo>
                    <a:pt x="40476" y="99595"/>
                  </a:lnTo>
                  <a:lnTo>
                    <a:pt x="107738" y="114949"/>
                  </a:lnTo>
                  <a:lnTo>
                    <a:pt x="151761" y="121739"/>
                  </a:lnTo>
                  <a:lnTo>
                    <a:pt x="201962" y="127845"/>
                  </a:lnTo>
                  <a:lnTo>
                    <a:pt x="257775" y="133200"/>
                  </a:lnTo>
                  <a:lnTo>
                    <a:pt x="318639" y="137735"/>
                  </a:lnTo>
                  <a:lnTo>
                    <a:pt x="383989" y="141381"/>
                  </a:lnTo>
                  <a:lnTo>
                    <a:pt x="453261" y="144070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70"/>
                  </a:lnTo>
                  <a:lnTo>
                    <a:pt x="818655" y="141381"/>
                  </a:lnTo>
                  <a:lnTo>
                    <a:pt x="884005" y="137735"/>
                  </a:lnTo>
                  <a:lnTo>
                    <a:pt x="944868" y="133200"/>
                  </a:lnTo>
                  <a:lnTo>
                    <a:pt x="1000682" y="127845"/>
                  </a:lnTo>
                  <a:lnTo>
                    <a:pt x="1050881" y="121739"/>
                  </a:lnTo>
                  <a:lnTo>
                    <a:pt x="1094904" y="114949"/>
                  </a:lnTo>
                  <a:lnTo>
                    <a:pt x="1162164" y="99595"/>
                  </a:lnTo>
                  <a:lnTo>
                    <a:pt x="1197954" y="82330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38587" y="3617582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094924" y="32537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66416" y="2014727"/>
            <a:ext cx="7689850" cy="2804160"/>
            <a:chOff x="2566416" y="2014727"/>
            <a:chExt cx="7689850" cy="2804160"/>
          </a:xfrm>
        </p:grpSpPr>
        <p:sp>
          <p:nvSpPr>
            <p:cNvPr id="24" name="object 24"/>
            <p:cNvSpPr/>
            <p:nvPr/>
          </p:nvSpPr>
          <p:spPr>
            <a:xfrm>
              <a:off x="9124746" y="2963735"/>
              <a:ext cx="1121410" cy="756920"/>
            </a:xfrm>
            <a:custGeom>
              <a:avLst/>
              <a:gdLst/>
              <a:ahLst/>
              <a:cxnLst/>
              <a:rect l="l" t="t" r="r" b="b"/>
              <a:pathLst>
                <a:path w="1121409" h="756920">
                  <a:moveTo>
                    <a:pt x="0" y="0"/>
                  </a:moveTo>
                  <a:lnTo>
                    <a:pt x="1121380" y="756902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24750" y="4145533"/>
              <a:ext cx="1121410" cy="488950"/>
            </a:xfrm>
            <a:custGeom>
              <a:avLst/>
              <a:gdLst/>
              <a:ahLst/>
              <a:cxnLst/>
              <a:rect l="l" t="t" r="r" b="b"/>
              <a:pathLst>
                <a:path w="1121409" h="488950">
                  <a:moveTo>
                    <a:pt x="1121380" y="0"/>
                  </a:moveTo>
                  <a:lnTo>
                    <a:pt x="0" y="48887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20418" y="2935160"/>
              <a:ext cx="1445260" cy="465455"/>
            </a:xfrm>
            <a:custGeom>
              <a:avLst/>
              <a:gdLst/>
              <a:ahLst/>
              <a:cxnLst/>
              <a:rect l="l" t="t" r="r" b="b"/>
              <a:pathLst>
                <a:path w="1445259" h="465454">
                  <a:moveTo>
                    <a:pt x="1416200" y="0"/>
                  </a:moveTo>
                  <a:lnTo>
                    <a:pt x="1416200" y="465312"/>
                  </a:lnTo>
                </a:path>
                <a:path w="1445259" h="465454">
                  <a:moveTo>
                    <a:pt x="0" y="28575"/>
                  </a:moveTo>
                  <a:lnTo>
                    <a:pt x="1444780" y="28575"/>
                  </a:lnTo>
                </a:path>
                <a:path w="1445259" h="465454">
                  <a:moveTo>
                    <a:pt x="0" y="436737"/>
                  </a:moveTo>
                  <a:lnTo>
                    <a:pt x="1444780" y="436737"/>
                  </a:lnTo>
                </a:path>
              </a:pathLst>
            </a:custGeom>
            <a:ln w="5715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58660" y="2935160"/>
              <a:ext cx="697865" cy="424815"/>
            </a:xfrm>
            <a:custGeom>
              <a:avLst/>
              <a:gdLst/>
              <a:ahLst/>
              <a:cxnLst/>
              <a:rect l="l" t="t" r="r" b="b"/>
              <a:pathLst>
                <a:path w="697865" h="424814">
                  <a:moveTo>
                    <a:pt x="28575" y="0"/>
                  </a:moveTo>
                  <a:lnTo>
                    <a:pt x="28575" y="424582"/>
                  </a:lnTo>
                </a:path>
                <a:path w="697865" h="424814">
                  <a:moveTo>
                    <a:pt x="0" y="28575"/>
                  </a:moveTo>
                  <a:lnTo>
                    <a:pt x="697648" y="28575"/>
                  </a:lnTo>
                </a:path>
              </a:pathLst>
            </a:custGeom>
            <a:ln w="5715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58660" y="3358311"/>
              <a:ext cx="726440" cy="430530"/>
            </a:xfrm>
            <a:custGeom>
              <a:avLst/>
              <a:gdLst/>
              <a:ahLst/>
              <a:cxnLst/>
              <a:rect l="l" t="t" r="r" b="b"/>
              <a:pathLst>
                <a:path w="726440" h="430529">
                  <a:moveTo>
                    <a:pt x="28575" y="0"/>
                  </a:moveTo>
                  <a:lnTo>
                    <a:pt x="28575" y="430019"/>
                  </a:lnTo>
                </a:path>
                <a:path w="726440" h="430529">
                  <a:moveTo>
                    <a:pt x="697648" y="0"/>
                  </a:moveTo>
                  <a:lnTo>
                    <a:pt x="697648" y="430019"/>
                  </a:lnTo>
                </a:path>
                <a:path w="726440" h="430529">
                  <a:moveTo>
                    <a:pt x="0" y="401444"/>
                  </a:moveTo>
                  <a:lnTo>
                    <a:pt x="726223" y="401444"/>
                  </a:lnTo>
                </a:path>
              </a:pathLst>
            </a:custGeom>
            <a:ln w="5715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6416" y="2014727"/>
              <a:ext cx="3867911" cy="2804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8318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9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9" y="2685402"/>
                  </a:lnTo>
                  <a:lnTo>
                    <a:pt x="3749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98318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8978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20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20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48978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48978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5" y="578202"/>
                  </a:lnTo>
                  <a:lnTo>
                    <a:pt x="16235" y="595823"/>
                  </a:lnTo>
                  <a:lnTo>
                    <a:pt x="33856" y="607706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6"/>
                  </a:lnTo>
                  <a:lnTo>
                    <a:pt x="3603442" y="595823"/>
                  </a:lnTo>
                  <a:lnTo>
                    <a:pt x="3615321" y="578202"/>
                  </a:lnTo>
                  <a:lnTo>
                    <a:pt x="3619677" y="556628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8978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27718" y="3180588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7058" y="20375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 dirty="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24492" y="3467553"/>
            <a:ext cx="4229100" cy="994410"/>
            <a:chOff x="2924492" y="3467553"/>
            <a:chExt cx="4229100" cy="994410"/>
          </a:xfrm>
        </p:grpSpPr>
        <p:sp>
          <p:nvSpPr>
            <p:cNvPr id="39" name="object 39"/>
            <p:cNvSpPr/>
            <p:nvPr/>
          </p:nvSpPr>
          <p:spPr>
            <a:xfrm>
              <a:off x="2930842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30842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1388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31388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7882" y="3473907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891298" y="0"/>
                  </a:moveTo>
                  <a:lnTo>
                    <a:pt x="891298" y="167538"/>
                  </a:lnTo>
                  <a:lnTo>
                    <a:pt x="238036" y="167538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705040"/>
                  </a:lnTo>
                  <a:lnTo>
                    <a:pt x="891298" y="705040"/>
                  </a:lnTo>
                  <a:lnTo>
                    <a:pt x="891298" y="872566"/>
                  </a:lnTo>
                  <a:lnTo>
                    <a:pt x="1129334" y="436283"/>
                  </a:lnTo>
                  <a:lnTo>
                    <a:pt x="8912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17882" y="3473903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67533"/>
                  </a:lnTo>
                  <a:lnTo>
                    <a:pt x="891292" y="167533"/>
                  </a:lnTo>
                  <a:lnTo>
                    <a:pt x="891292" y="0"/>
                  </a:lnTo>
                  <a:lnTo>
                    <a:pt x="1129330" y="436284"/>
                  </a:lnTo>
                  <a:lnTo>
                    <a:pt x="891292" y="872569"/>
                  </a:lnTo>
                  <a:lnTo>
                    <a:pt x="891292" y="705036"/>
                  </a:lnTo>
                  <a:lnTo>
                    <a:pt x="238037" y="705036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10216" y="3692588"/>
              <a:ext cx="623570" cy="365760"/>
            </a:xfrm>
            <a:custGeom>
              <a:avLst/>
              <a:gdLst/>
              <a:ahLst/>
              <a:cxnLst/>
              <a:rect l="l" t="t" r="r" b="b"/>
              <a:pathLst>
                <a:path w="623570" h="365760">
                  <a:moveTo>
                    <a:pt x="623214" y="0"/>
                  </a:moveTo>
                  <a:lnTo>
                    <a:pt x="311607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311607" y="365760"/>
                  </a:lnTo>
                  <a:lnTo>
                    <a:pt x="623214" y="365760"/>
                  </a:lnTo>
                  <a:lnTo>
                    <a:pt x="6232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33443" y="3692588"/>
              <a:ext cx="1282700" cy="365760"/>
            </a:xfrm>
            <a:custGeom>
              <a:avLst/>
              <a:gdLst/>
              <a:ahLst/>
              <a:cxnLst/>
              <a:rect l="l" t="t" r="r" b="b"/>
              <a:pathLst>
                <a:path w="1282700" h="365760">
                  <a:moveTo>
                    <a:pt x="128207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82077" y="365760"/>
                  </a:lnTo>
                  <a:lnTo>
                    <a:pt x="128207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15521" y="3692588"/>
              <a:ext cx="613410" cy="365760"/>
            </a:xfrm>
            <a:custGeom>
              <a:avLst/>
              <a:gdLst/>
              <a:ahLst/>
              <a:cxnLst/>
              <a:rect l="l" t="t" r="r" b="b"/>
              <a:pathLst>
                <a:path w="613410" h="365760">
                  <a:moveTo>
                    <a:pt x="32306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23062" y="365760"/>
                  </a:lnTo>
                  <a:lnTo>
                    <a:pt x="323062" y="0"/>
                  </a:lnTo>
                  <a:close/>
                </a:path>
                <a:path w="613410" h="365760">
                  <a:moveTo>
                    <a:pt x="613003" y="0"/>
                  </a:moveTo>
                  <a:lnTo>
                    <a:pt x="323075" y="0"/>
                  </a:lnTo>
                  <a:lnTo>
                    <a:pt x="323075" y="365760"/>
                  </a:lnTo>
                  <a:lnTo>
                    <a:pt x="613003" y="365760"/>
                  </a:lnTo>
                  <a:lnTo>
                    <a:pt x="6130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03866" y="3686238"/>
              <a:ext cx="2531110" cy="378460"/>
            </a:xfrm>
            <a:custGeom>
              <a:avLst/>
              <a:gdLst/>
              <a:ahLst/>
              <a:cxnLst/>
              <a:rect l="l" t="t" r="r" b="b"/>
              <a:pathLst>
                <a:path w="2531110" h="378460">
                  <a:moveTo>
                    <a:pt x="317969" y="0"/>
                  </a:moveTo>
                  <a:lnTo>
                    <a:pt x="317969" y="378460"/>
                  </a:lnTo>
                </a:path>
                <a:path w="2531110" h="378460">
                  <a:moveTo>
                    <a:pt x="1911661" y="0"/>
                  </a:moveTo>
                  <a:lnTo>
                    <a:pt x="1911661" y="378460"/>
                  </a:lnTo>
                </a:path>
                <a:path w="2531110" h="378460">
                  <a:moveTo>
                    <a:pt x="2234731" y="0"/>
                  </a:moveTo>
                  <a:lnTo>
                    <a:pt x="2234731" y="378460"/>
                  </a:lnTo>
                </a:path>
                <a:path w="2531110" h="378460">
                  <a:moveTo>
                    <a:pt x="6350" y="0"/>
                  </a:moveTo>
                  <a:lnTo>
                    <a:pt x="6350" y="378460"/>
                  </a:lnTo>
                </a:path>
                <a:path w="2531110" h="378460">
                  <a:moveTo>
                    <a:pt x="2524671" y="0"/>
                  </a:moveTo>
                  <a:lnTo>
                    <a:pt x="2524671" y="378460"/>
                  </a:lnTo>
                </a:path>
                <a:path w="2531110" h="378460">
                  <a:moveTo>
                    <a:pt x="0" y="6350"/>
                  </a:moveTo>
                  <a:lnTo>
                    <a:pt x="2531021" y="6350"/>
                  </a:lnTo>
                </a:path>
                <a:path w="2531110" h="378460">
                  <a:moveTo>
                    <a:pt x="0" y="372110"/>
                  </a:moveTo>
                  <a:lnTo>
                    <a:pt x="2531021" y="372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233454" y="3692588"/>
            <a:ext cx="12827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34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85883" y="3815873"/>
            <a:ext cx="526415" cy="114300"/>
          </a:xfrm>
          <a:custGeom>
            <a:avLst/>
            <a:gdLst/>
            <a:ahLst/>
            <a:cxnLst/>
            <a:rect l="l" t="t" r="r" b="b"/>
            <a:pathLst>
              <a:path w="52641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2641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26414" h="114300">
                <a:moveTo>
                  <a:pt x="52632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526326" y="76200"/>
                </a:lnTo>
                <a:lnTo>
                  <a:pt x="52632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4631" y="5780738"/>
            <a:ext cx="8729472" cy="1103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A07A3F5-79F2-435A-9348-2C7277489EC8}"/>
              </a:ext>
            </a:extLst>
          </p:cNvPr>
          <p:cNvGrpSpPr/>
          <p:nvPr/>
        </p:nvGrpSpPr>
        <p:grpSpPr>
          <a:xfrm>
            <a:off x="1495297" y="4805439"/>
            <a:ext cx="8489950" cy="1447165"/>
            <a:chOff x="1116576" y="5371257"/>
            <a:chExt cx="8489950" cy="1447165"/>
          </a:xfrm>
        </p:grpSpPr>
        <p:sp>
          <p:nvSpPr>
            <p:cNvPr id="55" name="object 55"/>
            <p:cNvSpPr/>
            <p:nvPr/>
          </p:nvSpPr>
          <p:spPr>
            <a:xfrm>
              <a:off x="1116576" y="5371257"/>
              <a:ext cx="8489950" cy="1447165"/>
            </a:xfrm>
            <a:custGeom>
              <a:avLst/>
              <a:gdLst/>
              <a:ahLst/>
              <a:cxnLst/>
              <a:rect l="l" t="t" r="r" b="b"/>
              <a:pathLst>
                <a:path w="8489950" h="1447164">
                  <a:moveTo>
                    <a:pt x="0" y="522987"/>
                  </a:moveTo>
                  <a:lnTo>
                    <a:pt x="6602" y="473848"/>
                  </a:lnTo>
                  <a:lnTo>
                    <a:pt x="25236" y="429693"/>
                  </a:lnTo>
                  <a:lnTo>
                    <a:pt x="54138" y="392284"/>
                  </a:lnTo>
                  <a:lnTo>
                    <a:pt x="91548" y="363381"/>
                  </a:lnTo>
                  <a:lnTo>
                    <a:pt x="135702" y="344747"/>
                  </a:lnTo>
                  <a:lnTo>
                    <a:pt x="184841" y="338145"/>
                  </a:lnTo>
                  <a:lnTo>
                    <a:pt x="1414920" y="338145"/>
                  </a:lnTo>
                  <a:lnTo>
                    <a:pt x="3213461" y="0"/>
                  </a:lnTo>
                  <a:lnTo>
                    <a:pt x="3537312" y="338145"/>
                  </a:lnTo>
                  <a:lnTo>
                    <a:pt x="8304704" y="338145"/>
                  </a:lnTo>
                  <a:lnTo>
                    <a:pt x="8353844" y="344747"/>
                  </a:lnTo>
                  <a:lnTo>
                    <a:pt x="8397999" y="363381"/>
                  </a:lnTo>
                  <a:lnTo>
                    <a:pt x="8435408" y="392284"/>
                  </a:lnTo>
                  <a:lnTo>
                    <a:pt x="8464310" y="429693"/>
                  </a:lnTo>
                  <a:lnTo>
                    <a:pt x="8482942" y="473848"/>
                  </a:lnTo>
                  <a:lnTo>
                    <a:pt x="8489544" y="522987"/>
                  </a:lnTo>
                  <a:lnTo>
                    <a:pt x="8489544" y="800235"/>
                  </a:lnTo>
                  <a:lnTo>
                    <a:pt x="8489544" y="1262316"/>
                  </a:lnTo>
                  <a:lnTo>
                    <a:pt x="8482942" y="1311456"/>
                  </a:lnTo>
                  <a:lnTo>
                    <a:pt x="8464310" y="1355610"/>
                  </a:lnTo>
                  <a:lnTo>
                    <a:pt x="8435408" y="1393019"/>
                  </a:lnTo>
                  <a:lnTo>
                    <a:pt x="8397999" y="1421921"/>
                  </a:lnTo>
                  <a:lnTo>
                    <a:pt x="8353844" y="1440553"/>
                  </a:lnTo>
                  <a:lnTo>
                    <a:pt x="8304704" y="1447155"/>
                  </a:lnTo>
                  <a:lnTo>
                    <a:pt x="3537312" y="1447155"/>
                  </a:lnTo>
                  <a:lnTo>
                    <a:pt x="1414920" y="1447155"/>
                  </a:lnTo>
                  <a:lnTo>
                    <a:pt x="184841" y="1447155"/>
                  </a:lnTo>
                  <a:lnTo>
                    <a:pt x="135702" y="1440553"/>
                  </a:lnTo>
                  <a:lnTo>
                    <a:pt x="91548" y="1421921"/>
                  </a:lnTo>
                  <a:lnTo>
                    <a:pt x="54138" y="1393019"/>
                  </a:lnTo>
                  <a:lnTo>
                    <a:pt x="25236" y="1355610"/>
                  </a:lnTo>
                  <a:lnTo>
                    <a:pt x="6602" y="1311456"/>
                  </a:lnTo>
                  <a:lnTo>
                    <a:pt x="0" y="1262316"/>
                  </a:lnTo>
                  <a:lnTo>
                    <a:pt x="0" y="800235"/>
                  </a:lnTo>
                  <a:lnTo>
                    <a:pt x="0" y="52297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276276" y="5561783"/>
              <a:ext cx="8223884" cy="1141730"/>
            </a:xfrm>
            <a:prstGeom prst="rect">
              <a:avLst/>
            </a:prstGeom>
          </p:spPr>
          <p:txBody>
            <a:bodyPr vert="horz" wrap="square" lIns="0" tIns="64769" rIns="0" bIns="0" rtlCol="0">
              <a:spAutoFit/>
            </a:bodyPr>
            <a:lstStyle/>
            <a:p>
              <a:pPr marL="2422525">
                <a:lnSpc>
                  <a:spcPct val="100000"/>
                </a:lnSpc>
                <a:spcBef>
                  <a:spcPts val="509"/>
                </a:spcBef>
              </a:pPr>
              <a:r>
                <a:rPr sz="1800" spc="20" dirty="0">
                  <a:solidFill>
                    <a:srgbClr val="FFFFFF"/>
                  </a:solidFill>
                  <a:latin typeface="Arial"/>
                  <a:cs typeface="Arial"/>
                </a:rPr>
                <a:t>On-chip</a:t>
              </a: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endParaRPr sz="1800" dirty="0">
                <a:latin typeface="Arial"/>
                <a:cs typeface="Arial"/>
              </a:endParaRPr>
            </a:p>
            <a:p>
              <a:pPr marL="1111250" marR="17780" indent="-1086485">
                <a:lnSpc>
                  <a:spcPts val="2780"/>
                </a:lnSpc>
                <a:spcBef>
                  <a:spcPts val="730"/>
                </a:spcBef>
              </a:pPr>
              <a:r>
                <a:rPr sz="2400" spc="-35" dirty="0">
                  <a:latin typeface="Arial"/>
                  <a:cs typeface="Arial"/>
                </a:rPr>
                <a:t>Due </a:t>
              </a:r>
              <a:r>
                <a:rPr sz="2400" spc="60" dirty="0">
                  <a:latin typeface="Arial"/>
                  <a:cs typeface="Arial"/>
                </a:rPr>
                <a:t>to </a:t>
              </a:r>
              <a:r>
                <a:rPr sz="2400" spc="10" dirty="0">
                  <a:latin typeface="Arial"/>
                  <a:cs typeface="Arial"/>
                </a:rPr>
                <a:t>the </a:t>
              </a:r>
              <a:r>
                <a:rPr sz="2400" spc="-35" dirty="0">
                  <a:latin typeface="Arial"/>
                  <a:cs typeface="Arial"/>
                </a:rPr>
                <a:t>ASIC’s </a:t>
              </a:r>
              <a:r>
                <a:rPr sz="2400" spc="-5" dirty="0">
                  <a:latin typeface="Arial"/>
                  <a:cs typeface="Arial"/>
                </a:rPr>
                <a:t>parser </a:t>
              </a:r>
              <a:r>
                <a:rPr sz="2400" spc="15" dirty="0">
                  <a:latin typeface="Arial"/>
                  <a:cs typeface="Arial"/>
                </a:rPr>
                <a:t>limitation, </a:t>
              </a:r>
              <a:r>
                <a:rPr sz="2400" b="1" spc="15" dirty="0">
                  <a:solidFill>
                    <a:srgbClr val="C41B27"/>
                  </a:solidFill>
                  <a:latin typeface="Arial"/>
                  <a:cs typeface="Arial"/>
                </a:rPr>
                <a:t>the </a:t>
              </a:r>
              <a:r>
                <a:rPr sz="2400" b="1" spc="-20" dirty="0">
                  <a:solidFill>
                    <a:srgbClr val="C41B27"/>
                  </a:solidFill>
                  <a:latin typeface="Arial"/>
                  <a:cs typeface="Arial"/>
                </a:rPr>
                <a:t>original </a:t>
              </a:r>
              <a:r>
                <a:rPr sz="2400" b="1" spc="30" dirty="0">
                  <a:solidFill>
                    <a:srgbClr val="C41B27"/>
                  </a:solidFill>
                  <a:latin typeface="Arial"/>
                  <a:cs typeface="Arial"/>
                </a:rPr>
                <a:t>packet </a:t>
              </a:r>
              <a:r>
                <a:rPr sz="2400" b="1" spc="-5" dirty="0">
                  <a:solidFill>
                    <a:srgbClr val="C41B27"/>
                  </a:solidFill>
                  <a:latin typeface="Arial"/>
                  <a:cs typeface="Arial"/>
                </a:rPr>
                <a:t>and  </a:t>
              </a:r>
              <a:r>
                <a:rPr sz="2400" b="1" spc="15" dirty="0">
                  <a:solidFill>
                    <a:srgbClr val="C41B27"/>
                  </a:solidFill>
                  <a:latin typeface="Arial"/>
                  <a:cs typeface="Arial"/>
                </a:rPr>
                <a:t>the bucket </a:t>
              </a:r>
              <a:r>
                <a:rPr sz="2400" b="1" spc="5" dirty="0">
                  <a:solidFill>
                    <a:srgbClr val="C41B27"/>
                  </a:solidFill>
                  <a:latin typeface="Arial"/>
                  <a:cs typeface="Arial"/>
                </a:rPr>
                <a:t>cannot </a:t>
              </a:r>
              <a:r>
                <a:rPr sz="2400" b="1" spc="15" dirty="0">
                  <a:solidFill>
                    <a:srgbClr val="C41B27"/>
                  </a:solidFill>
                  <a:latin typeface="Arial"/>
                  <a:cs typeface="Arial"/>
                </a:rPr>
                <a:t>be </a:t>
              </a:r>
              <a:r>
                <a:rPr sz="2400" b="1" dirty="0">
                  <a:solidFill>
                    <a:srgbClr val="C41B27"/>
                  </a:solidFill>
                  <a:latin typeface="Arial"/>
                  <a:cs typeface="Arial"/>
                </a:rPr>
                <a:t>parsed</a:t>
              </a:r>
              <a:endParaRPr sz="3000" baseline="23611" dirty="0">
                <a:latin typeface="Arial"/>
                <a:cs typeface="Arial"/>
              </a:endParaRPr>
            </a:p>
          </p:txBody>
        </p:sp>
      </p:grpSp>
      <p:sp>
        <p:nvSpPr>
          <p:cNvPr id="61" name="object 6">
            <a:extLst>
              <a:ext uri="{FF2B5EF4-FFF2-40B4-BE49-F238E27FC236}">
                <a16:creationId xmlns:a16="http://schemas.microsoft.com/office/drawing/2014/main" id="{76ECF08A-A58D-4C65-A46B-ADB813674BEB}"/>
              </a:ext>
            </a:extLst>
          </p:cNvPr>
          <p:cNvSpPr txBox="1"/>
          <p:nvPr/>
        </p:nvSpPr>
        <p:spPr>
          <a:xfrm>
            <a:off x="7053250" y="477774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TEA-table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DRAM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14274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Problem: </a:t>
            </a:r>
            <a:r>
              <a:rPr dirty="0"/>
              <a:t>serving </a:t>
            </a:r>
            <a:r>
              <a:rPr spc="-5" dirty="0"/>
              <a:t>demanding</a:t>
            </a:r>
            <a:r>
              <a:rPr spc="-25" dirty="0"/>
              <a:t> </a:t>
            </a:r>
            <a:r>
              <a:rPr spc="-5" dirty="0"/>
              <a:t>workloads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3452"/>
            <a:ext cx="10121900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latin typeface="Arial"/>
                <a:cs typeface="Arial"/>
              </a:rPr>
              <a:t>None </a:t>
            </a:r>
            <a:r>
              <a:rPr sz="2800" spc="50" dirty="0">
                <a:latin typeface="Arial"/>
                <a:cs typeface="Arial"/>
              </a:rPr>
              <a:t>of </a:t>
            </a:r>
            <a:r>
              <a:rPr sz="2800" spc="20" dirty="0">
                <a:latin typeface="Arial"/>
                <a:cs typeface="Arial"/>
              </a:rPr>
              <a:t>the </a:t>
            </a:r>
            <a:r>
              <a:rPr sz="2800" spc="45" dirty="0">
                <a:latin typeface="Arial"/>
                <a:cs typeface="Arial"/>
              </a:rPr>
              <a:t>options </a:t>
            </a:r>
            <a:r>
              <a:rPr sz="2800" spc="10" dirty="0">
                <a:latin typeface="Arial"/>
                <a:cs typeface="Arial"/>
              </a:rPr>
              <a:t>can efficiently </a:t>
            </a:r>
            <a:r>
              <a:rPr sz="2800" spc="-25" dirty="0">
                <a:latin typeface="Arial"/>
                <a:cs typeface="Arial"/>
              </a:rPr>
              <a:t>serve </a:t>
            </a:r>
            <a:r>
              <a:rPr sz="2800" spc="20" dirty="0">
                <a:latin typeface="Arial"/>
                <a:cs typeface="Arial"/>
              </a:rPr>
              <a:t>demanding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workloads!</a:t>
            </a:r>
            <a:endParaRPr sz="28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15" dirty="0">
                <a:latin typeface="Arial"/>
                <a:cs typeface="Arial"/>
              </a:rPr>
              <a:t>Millions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concurrent </a:t>
            </a:r>
            <a:r>
              <a:rPr sz="2400" spc="30" dirty="0">
                <a:latin typeface="Arial"/>
                <a:cs typeface="Arial"/>
              </a:rPr>
              <a:t>flows </a:t>
            </a:r>
            <a:r>
              <a:rPr sz="2400" spc="-45" dirty="0">
                <a:latin typeface="Arial"/>
                <a:cs typeface="Arial"/>
              </a:rPr>
              <a:t>(</a:t>
            </a:r>
            <a:r>
              <a:rPr sz="2400" b="1" i="1" spc="-45" dirty="0">
                <a:latin typeface="Arial"/>
                <a:cs typeface="Arial"/>
              </a:rPr>
              <a:t>O</a:t>
            </a:r>
            <a:r>
              <a:rPr sz="2400" b="1" spc="-45" dirty="0">
                <a:latin typeface="Arial"/>
                <a:cs typeface="Arial"/>
              </a:rPr>
              <a:t>(100MB)</a:t>
            </a:r>
            <a:r>
              <a:rPr sz="2400" spc="-45" dirty="0">
                <a:latin typeface="Arial"/>
                <a:cs typeface="Arial"/>
              </a:rPr>
              <a:t>) </a:t>
            </a:r>
            <a:r>
              <a:rPr sz="2400" spc="35" dirty="0">
                <a:latin typeface="Arial"/>
                <a:cs typeface="Arial"/>
              </a:rPr>
              <a:t>+ </a:t>
            </a:r>
            <a:r>
              <a:rPr sz="2400" spc="10" dirty="0">
                <a:latin typeface="Arial"/>
                <a:cs typeface="Arial"/>
              </a:rPr>
              <a:t>high </a:t>
            </a:r>
            <a:r>
              <a:rPr sz="2400" spc="20" dirty="0">
                <a:latin typeface="Arial"/>
                <a:cs typeface="Arial"/>
              </a:rPr>
              <a:t>traffic </a:t>
            </a:r>
            <a:r>
              <a:rPr sz="2400" spc="-5" dirty="0">
                <a:latin typeface="Arial"/>
                <a:cs typeface="Arial"/>
              </a:rPr>
              <a:t>rate </a:t>
            </a:r>
            <a:r>
              <a:rPr sz="2400" spc="-75" dirty="0">
                <a:latin typeface="Arial"/>
                <a:cs typeface="Arial"/>
              </a:rPr>
              <a:t>(</a:t>
            </a:r>
            <a:r>
              <a:rPr sz="2400" b="1" spc="-75" dirty="0">
                <a:latin typeface="Arial"/>
                <a:cs typeface="Arial"/>
              </a:rPr>
              <a:t>&gt;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Tbps</a:t>
            </a:r>
            <a:r>
              <a:rPr sz="2400" spc="-5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0482" y="3467608"/>
            <a:ext cx="214058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05"/>
              </a:lnSpc>
              <a:tabLst>
                <a:tab pos="945515" algn="l"/>
                <a:tab pos="1758314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LB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FW</a:t>
            </a:r>
            <a:endParaRPr sz="2000">
              <a:latin typeface="Arial"/>
              <a:cs typeface="Arial"/>
            </a:endParaRPr>
          </a:p>
          <a:p>
            <a:pPr marL="243840" marR="218440" algn="ctr">
              <a:lnSpc>
                <a:spcPct val="100000"/>
              </a:lnSpc>
              <a:spcBef>
                <a:spcPts val="765"/>
              </a:spcBef>
            </a:pPr>
            <a:r>
              <a:rPr sz="2000" spc="-30" dirty="0">
                <a:latin typeface="Arial"/>
                <a:cs typeface="Arial"/>
              </a:rPr>
              <a:t>P</a:t>
            </a:r>
            <a:r>
              <a:rPr sz="2000" spc="-55" dirty="0">
                <a:latin typeface="Arial"/>
                <a:cs typeface="Arial"/>
              </a:rPr>
              <a:t>r</a:t>
            </a:r>
            <a:r>
              <a:rPr sz="2000" spc="35" dirty="0">
                <a:latin typeface="Arial"/>
                <a:cs typeface="Arial"/>
              </a:rPr>
              <a:t>og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mm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7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30" dirty="0">
                <a:latin typeface="Arial"/>
                <a:cs typeface="Arial"/>
              </a:rPr>
              <a:t>e  </a:t>
            </a:r>
            <a:r>
              <a:rPr sz="2000" spc="35" dirty="0">
                <a:latin typeface="Arial"/>
                <a:cs typeface="Arial"/>
              </a:rPr>
              <a:t>switch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ASIC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8240" y="3373005"/>
            <a:ext cx="2636520" cy="1327150"/>
            <a:chOff x="8778240" y="3373005"/>
            <a:chExt cx="2636520" cy="1327150"/>
          </a:xfrm>
        </p:grpSpPr>
        <p:sp>
          <p:nvSpPr>
            <p:cNvPr id="6" name="object 6"/>
            <p:cNvSpPr/>
            <p:nvPr/>
          </p:nvSpPr>
          <p:spPr>
            <a:xfrm>
              <a:off x="8778240" y="3849624"/>
              <a:ext cx="2636520" cy="682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5608" y="3755136"/>
              <a:ext cx="2151888" cy="944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11272" y="3880027"/>
              <a:ext cx="2517140" cy="566420"/>
            </a:xfrm>
            <a:custGeom>
              <a:avLst/>
              <a:gdLst/>
              <a:ahLst/>
              <a:cxnLst/>
              <a:rect l="l" t="t" r="r" b="b"/>
              <a:pathLst>
                <a:path w="2517140" h="566420">
                  <a:moveTo>
                    <a:pt x="0" y="0"/>
                  </a:moveTo>
                  <a:lnTo>
                    <a:pt x="2517011" y="0"/>
                  </a:lnTo>
                  <a:lnTo>
                    <a:pt x="2517011" y="565978"/>
                  </a:lnTo>
                  <a:lnTo>
                    <a:pt x="0" y="5659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14981" y="3379355"/>
              <a:ext cx="822960" cy="457200"/>
            </a:xfrm>
            <a:custGeom>
              <a:avLst/>
              <a:gdLst/>
              <a:ahLst/>
              <a:cxnLst/>
              <a:rect l="l" t="t" r="r" b="b"/>
              <a:pathLst>
                <a:path w="822959" h="457200">
                  <a:moveTo>
                    <a:pt x="0" y="0"/>
                  </a:moveTo>
                  <a:lnTo>
                    <a:pt x="822960" y="0"/>
                  </a:lnTo>
                  <a:lnTo>
                    <a:pt x="82296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05873" y="3379355"/>
              <a:ext cx="777240" cy="457200"/>
            </a:xfrm>
            <a:custGeom>
              <a:avLst/>
              <a:gdLst/>
              <a:ahLst/>
              <a:cxnLst/>
              <a:rect l="l" t="t" r="r" b="b"/>
              <a:pathLst>
                <a:path w="777240" h="457200">
                  <a:moveTo>
                    <a:pt x="0" y="0"/>
                  </a:moveTo>
                  <a:lnTo>
                    <a:pt x="777240" y="0"/>
                  </a:lnTo>
                  <a:lnTo>
                    <a:pt x="77724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51045" y="3379355"/>
              <a:ext cx="777240" cy="457200"/>
            </a:xfrm>
            <a:custGeom>
              <a:avLst/>
              <a:gdLst/>
              <a:ahLst/>
              <a:cxnLst/>
              <a:rect l="l" t="t" r="r" b="b"/>
              <a:pathLst>
                <a:path w="777240" h="457200">
                  <a:moveTo>
                    <a:pt x="0" y="0"/>
                  </a:moveTo>
                  <a:lnTo>
                    <a:pt x="777240" y="0"/>
                  </a:lnTo>
                  <a:lnTo>
                    <a:pt x="77724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255">
              <a:lnSpc>
                <a:spcPts val="2005"/>
              </a:lnSpc>
            </a:pPr>
            <a:r>
              <a:rPr spc="-100" dirty="0"/>
              <a:t>NAT</a:t>
            </a:r>
          </a:p>
          <a:p>
            <a:pPr marL="3521710">
              <a:lnSpc>
                <a:spcPts val="2100"/>
              </a:lnSpc>
              <a:tabLst>
                <a:tab pos="4472940" algn="l"/>
                <a:tab pos="5287645" algn="l"/>
              </a:tabLst>
            </a:pPr>
            <a:r>
              <a:rPr b="1" spc="-15" dirty="0">
                <a:latin typeface="Arial"/>
                <a:cs typeface="Arial"/>
              </a:rPr>
              <a:t>N</a:t>
            </a:r>
            <a:r>
              <a:rPr b="1" spc="-20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T	</a:t>
            </a:r>
            <a:r>
              <a:rPr b="1" spc="-40" dirty="0">
                <a:latin typeface="Arial"/>
                <a:cs typeface="Arial"/>
              </a:rPr>
              <a:t>LB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20" dirty="0">
                <a:latin typeface="Arial"/>
                <a:cs typeface="Arial"/>
              </a:rPr>
              <a:t>FW</a:t>
            </a:r>
          </a:p>
          <a:p>
            <a:pPr marL="3573145" marR="9525" indent="-3573779">
              <a:lnSpc>
                <a:spcPts val="4750"/>
              </a:lnSpc>
              <a:spcBef>
                <a:spcPts val="145"/>
              </a:spcBef>
              <a:tabLst>
                <a:tab pos="1630045" algn="l"/>
                <a:tab pos="3589020" algn="l"/>
              </a:tabLst>
            </a:pPr>
            <a:r>
              <a:rPr sz="3000" spc="-82" baseline="-31944" dirty="0"/>
              <a:t>FW	</a:t>
            </a:r>
            <a:r>
              <a:rPr sz="3000" spc="22" baseline="-51388" dirty="0"/>
              <a:t>LB		</a:t>
            </a:r>
            <a:r>
              <a:rPr sz="2000" spc="-10" dirty="0">
                <a:solidFill>
                  <a:srgbClr val="000000"/>
                </a:solidFill>
              </a:rPr>
              <a:t>Virtualization </a:t>
            </a:r>
            <a:r>
              <a:rPr sz="2000" spc="-15" dirty="0">
                <a:solidFill>
                  <a:srgbClr val="000000"/>
                </a:solidFill>
              </a:rPr>
              <a:t>layer  </a:t>
            </a:r>
            <a:r>
              <a:rPr sz="2000" spc="30" dirty="0">
                <a:solidFill>
                  <a:srgbClr val="000000"/>
                </a:solidFill>
              </a:rPr>
              <a:t>Commodity</a:t>
            </a:r>
            <a:r>
              <a:rPr sz="2000" spc="-90" dirty="0">
                <a:solidFill>
                  <a:srgbClr val="000000"/>
                </a:solidFill>
              </a:rPr>
              <a:t> </a:t>
            </a:r>
            <a:r>
              <a:rPr sz="2000" spc="-15" dirty="0">
                <a:solidFill>
                  <a:srgbClr val="000000"/>
                </a:solidFill>
              </a:rPr>
              <a:t>server</a:t>
            </a:r>
            <a:endParaRPr sz="2000"/>
          </a:p>
        </p:txBody>
      </p:sp>
      <p:grpSp>
        <p:nvGrpSpPr>
          <p:cNvPr id="13" name="object 13"/>
          <p:cNvGrpSpPr/>
          <p:nvPr/>
        </p:nvGrpSpPr>
        <p:grpSpPr>
          <a:xfrm>
            <a:off x="997841" y="2622181"/>
            <a:ext cx="6713855" cy="1946910"/>
            <a:chOff x="997841" y="2622181"/>
            <a:chExt cx="6713855" cy="1946910"/>
          </a:xfrm>
        </p:grpSpPr>
        <p:sp>
          <p:nvSpPr>
            <p:cNvPr id="14" name="object 14"/>
            <p:cNvSpPr/>
            <p:nvPr/>
          </p:nvSpPr>
          <p:spPr>
            <a:xfrm>
              <a:off x="1551825" y="2622181"/>
              <a:ext cx="2405062" cy="899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8005" y="3773462"/>
              <a:ext cx="1845233" cy="6386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7841" y="3521481"/>
              <a:ext cx="1679572" cy="9207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7968" y="3870959"/>
              <a:ext cx="2633472" cy="6827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5024" y="3931919"/>
              <a:ext cx="2496312" cy="6370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8613" y="3902900"/>
              <a:ext cx="2517140" cy="566420"/>
            </a:xfrm>
            <a:custGeom>
              <a:avLst/>
              <a:gdLst/>
              <a:ahLst/>
              <a:cxnLst/>
              <a:rect l="l" t="t" r="r" b="b"/>
              <a:pathLst>
                <a:path w="2517140" h="566420">
                  <a:moveTo>
                    <a:pt x="0" y="0"/>
                  </a:moveTo>
                  <a:lnTo>
                    <a:pt x="2517011" y="0"/>
                  </a:lnTo>
                  <a:lnTo>
                    <a:pt x="2517011" y="565978"/>
                  </a:lnTo>
                  <a:lnTo>
                    <a:pt x="0" y="5659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7968" y="3267455"/>
              <a:ext cx="2633472" cy="6827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0263" y="3328415"/>
              <a:ext cx="2468880" cy="6370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10683" y="3298888"/>
              <a:ext cx="2515235" cy="567055"/>
            </a:xfrm>
            <a:custGeom>
              <a:avLst/>
              <a:gdLst/>
              <a:ahLst/>
              <a:cxnLst/>
              <a:rect l="l" t="t" r="r" b="b"/>
              <a:pathLst>
                <a:path w="2515234" h="567054">
                  <a:moveTo>
                    <a:pt x="0" y="0"/>
                  </a:moveTo>
                  <a:lnTo>
                    <a:pt x="2514941" y="0"/>
                  </a:lnTo>
                  <a:lnTo>
                    <a:pt x="2514941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08613" y="2804401"/>
              <a:ext cx="822960" cy="457200"/>
            </a:xfrm>
            <a:custGeom>
              <a:avLst/>
              <a:gdLst/>
              <a:ahLst/>
              <a:cxnLst/>
              <a:rect l="l" t="t" r="r" b="b"/>
              <a:pathLst>
                <a:path w="822960" h="457200">
                  <a:moveTo>
                    <a:pt x="0" y="0"/>
                  </a:moveTo>
                  <a:lnTo>
                    <a:pt x="822960" y="0"/>
                  </a:lnTo>
                  <a:lnTo>
                    <a:pt x="82296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99505" y="2804401"/>
              <a:ext cx="777240" cy="457200"/>
            </a:xfrm>
            <a:custGeom>
              <a:avLst/>
              <a:gdLst/>
              <a:ahLst/>
              <a:cxnLst/>
              <a:rect l="l" t="t" r="r" b="b"/>
              <a:pathLst>
                <a:path w="777240" h="457200">
                  <a:moveTo>
                    <a:pt x="0" y="0"/>
                  </a:moveTo>
                  <a:lnTo>
                    <a:pt x="777240" y="0"/>
                  </a:lnTo>
                  <a:lnTo>
                    <a:pt x="77724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44690" y="2804401"/>
              <a:ext cx="777240" cy="457200"/>
            </a:xfrm>
            <a:custGeom>
              <a:avLst/>
              <a:gdLst/>
              <a:ahLst/>
              <a:cxnLst/>
              <a:rect l="l" t="t" r="r" b="b"/>
              <a:pathLst>
                <a:path w="777240" h="457200">
                  <a:moveTo>
                    <a:pt x="0" y="0"/>
                  </a:moveTo>
                  <a:lnTo>
                    <a:pt x="777240" y="0"/>
                  </a:lnTo>
                  <a:lnTo>
                    <a:pt x="77724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8509317" y="2502306"/>
            <a:ext cx="2988310" cy="2087880"/>
          </a:xfrm>
          <a:custGeom>
            <a:avLst/>
            <a:gdLst/>
            <a:ahLst/>
            <a:cxnLst/>
            <a:rect l="l" t="t" r="r" b="b"/>
            <a:pathLst>
              <a:path w="2988309" h="2087879">
                <a:moveTo>
                  <a:pt x="2988233" y="0"/>
                </a:moveTo>
                <a:lnTo>
                  <a:pt x="0" y="0"/>
                </a:lnTo>
                <a:lnTo>
                  <a:pt x="0" y="2087638"/>
                </a:lnTo>
                <a:lnTo>
                  <a:pt x="2988233" y="2087638"/>
                </a:lnTo>
                <a:lnTo>
                  <a:pt x="2988233" y="0"/>
                </a:lnTo>
                <a:close/>
              </a:path>
            </a:pathLst>
          </a:custGeom>
          <a:solidFill>
            <a:srgbClr val="FFFFFF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09317" y="2502306"/>
            <a:ext cx="2988310" cy="2087880"/>
          </a:xfrm>
          <a:prstGeom prst="rect">
            <a:avLst/>
          </a:prstGeom>
          <a:ln w="12700">
            <a:solidFill>
              <a:srgbClr val="C41B27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220345" marR="213995" algn="ctr">
              <a:lnSpc>
                <a:spcPct val="99600"/>
              </a:lnSpc>
            </a:pPr>
            <a:r>
              <a:rPr sz="2800" spc="5" dirty="0">
                <a:solidFill>
                  <a:srgbClr val="C41B27"/>
                </a:solidFill>
                <a:latin typeface="Arial"/>
                <a:cs typeface="Arial"/>
              </a:rPr>
              <a:t>Promising </a:t>
            </a:r>
            <a:r>
              <a:rPr sz="2800" spc="70" dirty="0">
                <a:solidFill>
                  <a:srgbClr val="C41B27"/>
                </a:solidFill>
                <a:latin typeface="Arial"/>
                <a:cs typeface="Arial"/>
              </a:rPr>
              <a:t>but  </a:t>
            </a:r>
            <a:r>
              <a:rPr sz="2800" spc="30" dirty="0">
                <a:solidFill>
                  <a:srgbClr val="C41B27"/>
                </a:solidFill>
                <a:latin typeface="Arial"/>
                <a:cs typeface="Arial"/>
              </a:rPr>
              <a:t>cannot</a:t>
            </a:r>
            <a:r>
              <a:rPr sz="2800" spc="-50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41B27"/>
                </a:solidFill>
                <a:latin typeface="Arial"/>
                <a:cs typeface="Arial"/>
              </a:rPr>
              <a:t>maintain  </a:t>
            </a:r>
            <a:r>
              <a:rPr sz="2800" spc="50" dirty="0">
                <a:solidFill>
                  <a:srgbClr val="C41B27"/>
                </a:solidFill>
                <a:latin typeface="Arial"/>
                <a:cs typeface="Arial"/>
              </a:rPr>
              <a:t>flow </a:t>
            </a:r>
            <a:r>
              <a:rPr sz="2800" spc="20" dirty="0">
                <a:solidFill>
                  <a:srgbClr val="C41B27"/>
                </a:solidFill>
                <a:latin typeface="Arial"/>
                <a:cs typeface="Arial"/>
              </a:rPr>
              <a:t>state</a:t>
            </a:r>
            <a:r>
              <a:rPr sz="2800" spc="-140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800" spc="3660" dirty="0">
                <a:solidFill>
                  <a:srgbClr val="C41B27"/>
                </a:solidFill>
                <a:latin typeface="Wingdings"/>
                <a:cs typeface="Wingdings"/>
              </a:rPr>
              <a:t>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1183" y="4634484"/>
            <a:ext cx="291909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Standalone </a:t>
            </a:r>
            <a:r>
              <a:rPr sz="2000" b="1" spc="5" dirty="0">
                <a:latin typeface="Arial"/>
                <a:cs typeface="Arial"/>
              </a:rPr>
              <a:t>hardware  </a:t>
            </a:r>
            <a:r>
              <a:rPr sz="2000" spc="20" dirty="0">
                <a:latin typeface="Arial"/>
                <a:cs typeface="Arial"/>
              </a:rPr>
              <a:t>Fixed-function  </a:t>
            </a:r>
            <a:r>
              <a:rPr sz="2000" dirty="0">
                <a:latin typeface="Arial"/>
                <a:cs typeface="Arial"/>
              </a:rPr>
              <a:t>Performance: </a:t>
            </a:r>
            <a:r>
              <a:rPr sz="2000" i="1" spc="-5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(10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Gbps)  </a:t>
            </a:r>
            <a:r>
              <a:rPr sz="2000" spc="10" dirty="0">
                <a:latin typeface="Arial"/>
                <a:cs typeface="Arial"/>
              </a:rPr>
              <a:t>Memory: </a:t>
            </a:r>
            <a:r>
              <a:rPr sz="2000" i="1" spc="-5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(10GB)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Price: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&gt;$40K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4555" y="4646676"/>
            <a:ext cx="35153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Server-based </a:t>
            </a:r>
            <a:r>
              <a:rPr sz="2000" b="1" spc="10" dirty="0">
                <a:latin typeface="Arial"/>
                <a:cs typeface="Arial"/>
              </a:rPr>
              <a:t>Software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(NFV)</a:t>
            </a:r>
            <a:endParaRPr sz="2000">
              <a:latin typeface="Arial"/>
              <a:cs typeface="Arial"/>
            </a:endParaRPr>
          </a:p>
          <a:p>
            <a:pPr marL="311150" marR="302895" indent="-127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Programmable  Performance: </a:t>
            </a:r>
            <a:r>
              <a:rPr sz="2000" i="1" spc="-5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(10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Gbps)  </a:t>
            </a:r>
            <a:r>
              <a:rPr sz="2000" spc="10" dirty="0">
                <a:latin typeface="Arial"/>
                <a:cs typeface="Arial"/>
              </a:rPr>
              <a:t>Memory: </a:t>
            </a:r>
            <a:r>
              <a:rPr sz="2000" i="1" spc="-5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(10GB)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834390" algn="l"/>
              </a:tabLst>
            </a:pPr>
            <a:r>
              <a:rPr sz="2000" b="1" spc="-15" dirty="0">
                <a:solidFill>
                  <a:srgbClr val="548235"/>
                </a:solidFill>
                <a:latin typeface="Arial"/>
                <a:cs typeface="Arial"/>
              </a:rPr>
              <a:t>Price:	</a:t>
            </a:r>
            <a:r>
              <a:rPr sz="2000" b="1" spc="-5" dirty="0">
                <a:solidFill>
                  <a:srgbClr val="548235"/>
                </a:solidFill>
                <a:latin typeface="Arial"/>
                <a:cs typeface="Arial"/>
              </a:rPr>
              <a:t>$3K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0617" y="2502306"/>
            <a:ext cx="7207250" cy="2087880"/>
          </a:xfrm>
          <a:custGeom>
            <a:avLst/>
            <a:gdLst/>
            <a:ahLst/>
            <a:cxnLst/>
            <a:rect l="l" t="t" r="r" b="b"/>
            <a:pathLst>
              <a:path w="7207250" h="2087879">
                <a:moveTo>
                  <a:pt x="7206632" y="0"/>
                </a:moveTo>
                <a:lnTo>
                  <a:pt x="0" y="0"/>
                </a:lnTo>
                <a:lnTo>
                  <a:pt x="0" y="2087638"/>
                </a:lnTo>
                <a:lnTo>
                  <a:pt x="7206632" y="2087638"/>
                </a:lnTo>
                <a:lnTo>
                  <a:pt x="7206632" y="0"/>
                </a:lnTo>
                <a:close/>
              </a:path>
            </a:pathLst>
          </a:custGeom>
          <a:solidFill>
            <a:srgbClr val="FFFFFF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20617" y="2502306"/>
            <a:ext cx="7207250" cy="2087880"/>
          </a:xfrm>
          <a:prstGeom prst="rect">
            <a:avLst/>
          </a:prstGeom>
          <a:ln w="12700">
            <a:solidFill>
              <a:srgbClr val="C41B2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2800" spc="60" dirty="0">
                <a:solidFill>
                  <a:srgbClr val="C41B27"/>
                </a:solidFill>
                <a:latin typeface="Arial"/>
                <a:cs typeface="Arial"/>
              </a:rPr>
              <a:t>Cost- </a:t>
            </a:r>
            <a:r>
              <a:rPr sz="2800" spc="10" dirty="0">
                <a:solidFill>
                  <a:srgbClr val="C41B27"/>
                </a:solidFill>
                <a:latin typeface="Arial"/>
                <a:cs typeface="Arial"/>
              </a:rPr>
              <a:t>and </a:t>
            </a:r>
            <a:r>
              <a:rPr sz="2800" spc="5" dirty="0">
                <a:solidFill>
                  <a:srgbClr val="C41B27"/>
                </a:solidFill>
                <a:latin typeface="Arial"/>
                <a:cs typeface="Arial"/>
              </a:rPr>
              <a:t>energy-inefficient</a:t>
            </a:r>
            <a:r>
              <a:rPr sz="2800" spc="-80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800" spc="3660" dirty="0">
                <a:solidFill>
                  <a:srgbClr val="C41B27"/>
                </a:solidFill>
                <a:latin typeface="Wingdings"/>
                <a:cs typeface="Wingdings"/>
              </a:rPr>
              <a:t>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8560066" y="4634484"/>
            <a:ext cx="30194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latin typeface="Arial"/>
                <a:cs typeface="Arial"/>
              </a:rPr>
              <a:t>Switch-based </a:t>
            </a:r>
            <a:r>
              <a:rPr sz="2000" b="1" dirty="0">
                <a:latin typeface="Arial"/>
                <a:cs typeface="Arial"/>
              </a:rPr>
              <a:t>NF  </a:t>
            </a:r>
            <a:r>
              <a:rPr sz="2000" dirty="0">
                <a:latin typeface="Arial"/>
                <a:cs typeface="Arial"/>
              </a:rPr>
              <a:t>Programmable  </a:t>
            </a:r>
            <a:r>
              <a:rPr sz="2000" b="1" dirty="0">
                <a:solidFill>
                  <a:srgbClr val="548235"/>
                </a:solidFill>
                <a:latin typeface="Arial"/>
                <a:cs typeface="Arial"/>
              </a:rPr>
              <a:t>Performance: </a:t>
            </a:r>
            <a:r>
              <a:rPr sz="2000" b="1" i="1" spc="-30" dirty="0">
                <a:solidFill>
                  <a:srgbClr val="548235"/>
                </a:solidFill>
                <a:latin typeface="Arial"/>
                <a:cs typeface="Arial"/>
              </a:rPr>
              <a:t>O</a:t>
            </a:r>
            <a:r>
              <a:rPr sz="2000" b="1" spc="-30" dirty="0">
                <a:solidFill>
                  <a:srgbClr val="548235"/>
                </a:solidFill>
                <a:latin typeface="Arial"/>
                <a:cs typeface="Arial"/>
              </a:rPr>
              <a:t>(1 </a:t>
            </a:r>
            <a:r>
              <a:rPr sz="2000" b="1" spc="-25" dirty="0">
                <a:solidFill>
                  <a:srgbClr val="548235"/>
                </a:solidFill>
                <a:latin typeface="Arial"/>
                <a:cs typeface="Arial"/>
              </a:rPr>
              <a:t>Tbps)  </a:t>
            </a:r>
            <a:r>
              <a:rPr sz="2000" b="1" dirty="0">
                <a:solidFill>
                  <a:srgbClr val="C41B27"/>
                </a:solidFill>
                <a:latin typeface="Arial"/>
                <a:cs typeface="Arial"/>
              </a:rPr>
              <a:t>Memory: </a:t>
            </a:r>
            <a:r>
              <a:rPr sz="2000" b="1" i="1" spc="-10" dirty="0">
                <a:solidFill>
                  <a:srgbClr val="C41B27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C41B27"/>
                </a:solidFill>
                <a:latin typeface="Arial"/>
                <a:cs typeface="Arial"/>
              </a:rPr>
              <a:t>(10MB)</a:t>
            </a:r>
            <a:r>
              <a:rPr sz="2000" b="1" spc="-90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C41B27"/>
                </a:solidFill>
                <a:latin typeface="Arial"/>
                <a:cs typeface="Arial"/>
              </a:rPr>
              <a:t>SRAM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788035" algn="l"/>
              </a:tabLst>
            </a:pPr>
            <a:r>
              <a:rPr sz="2000" spc="-5" dirty="0">
                <a:latin typeface="Arial"/>
                <a:cs typeface="Arial"/>
              </a:rPr>
              <a:t>Price:	$10K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668"/>
            <a:ext cx="1035812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Offloading </a:t>
            </a:r>
            <a:r>
              <a:rPr dirty="0"/>
              <a:t>packet </a:t>
            </a:r>
            <a:r>
              <a:rPr spc="-5" dirty="0"/>
              <a:t>store to TEA-table for asynchronous </a:t>
            </a:r>
            <a:r>
              <a:rPr dirty="0"/>
              <a:t>packet</a:t>
            </a:r>
            <a:r>
              <a:rPr spc="-5" dirty="0"/>
              <a:t> 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1146"/>
            <a:ext cx="7547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latin typeface="Arial"/>
                <a:cs typeface="Arial"/>
              </a:rPr>
              <a:t>Idea </a:t>
            </a:r>
            <a:r>
              <a:rPr sz="2800" b="1" spc="-55" dirty="0">
                <a:latin typeface="Arial"/>
                <a:cs typeface="Arial"/>
              </a:rPr>
              <a:t>#2: </a:t>
            </a:r>
            <a:r>
              <a:rPr sz="2800" spc="10" dirty="0">
                <a:latin typeface="Arial"/>
                <a:cs typeface="Arial"/>
              </a:rPr>
              <a:t>Employing </a:t>
            </a:r>
            <a:r>
              <a:rPr sz="2800" b="1" spc="5" dirty="0">
                <a:latin typeface="Arial"/>
                <a:cs typeface="Arial"/>
              </a:rPr>
              <a:t>shadow </a:t>
            </a:r>
            <a:r>
              <a:rPr sz="2800" b="1" spc="15" dirty="0">
                <a:latin typeface="Arial"/>
                <a:cs typeface="Arial"/>
              </a:rPr>
              <a:t>table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TEA-table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0219" y="257200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Scratchpad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85247" y="3230879"/>
            <a:ext cx="1710055" cy="1243965"/>
            <a:chOff x="9985247" y="3230879"/>
            <a:chExt cx="1710055" cy="1243965"/>
          </a:xfrm>
        </p:grpSpPr>
        <p:sp>
          <p:nvSpPr>
            <p:cNvPr id="6" name="object 6"/>
            <p:cNvSpPr/>
            <p:nvPr/>
          </p:nvSpPr>
          <p:spPr>
            <a:xfrm>
              <a:off x="9985247" y="3230879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38587" y="3690734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43"/>
                  </a:lnTo>
                  <a:lnTo>
                    <a:pt x="1094904" y="41797"/>
                  </a:lnTo>
                  <a:lnTo>
                    <a:pt x="1050881" y="48587"/>
                  </a:lnTo>
                  <a:lnTo>
                    <a:pt x="1000682" y="54693"/>
                  </a:lnTo>
                  <a:lnTo>
                    <a:pt x="944868" y="60048"/>
                  </a:lnTo>
                  <a:lnTo>
                    <a:pt x="884005" y="64583"/>
                  </a:lnTo>
                  <a:lnTo>
                    <a:pt x="818655" y="68229"/>
                  </a:lnTo>
                  <a:lnTo>
                    <a:pt x="749381" y="70918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8"/>
                  </a:lnTo>
                  <a:lnTo>
                    <a:pt x="383989" y="68229"/>
                  </a:lnTo>
                  <a:lnTo>
                    <a:pt x="318639" y="64583"/>
                  </a:lnTo>
                  <a:lnTo>
                    <a:pt x="257775" y="60048"/>
                  </a:lnTo>
                  <a:lnTo>
                    <a:pt x="201962" y="54693"/>
                  </a:lnTo>
                  <a:lnTo>
                    <a:pt x="151761" y="48587"/>
                  </a:lnTo>
                  <a:lnTo>
                    <a:pt x="107738" y="41797"/>
                  </a:lnTo>
                  <a:lnTo>
                    <a:pt x="40476" y="26443"/>
                  </a:lnTo>
                  <a:lnTo>
                    <a:pt x="4685" y="9178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5"/>
                  </a:lnTo>
                  <a:lnTo>
                    <a:pt x="107738" y="480709"/>
                  </a:lnTo>
                  <a:lnTo>
                    <a:pt x="151761" y="487499"/>
                  </a:lnTo>
                  <a:lnTo>
                    <a:pt x="201962" y="493605"/>
                  </a:lnTo>
                  <a:lnTo>
                    <a:pt x="257775" y="498960"/>
                  </a:lnTo>
                  <a:lnTo>
                    <a:pt x="318639" y="503495"/>
                  </a:lnTo>
                  <a:lnTo>
                    <a:pt x="383989" y="507141"/>
                  </a:lnTo>
                  <a:lnTo>
                    <a:pt x="453261" y="509830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30"/>
                  </a:lnTo>
                  <a:lnTo>
                    <a:pt x="818655" y="507141"/>
                  </a:lnTo>
                  <a:lnTo>
                    <a:pt x="884005" y="503495"/>
                  </a:lnTo>
                  <a:lnTo>
                    <a:pt x="944868" y="498960"/>
                  </a:lnTo>
                  <a:lnTo>
                    <a:pt x="1000682" y="493605"/>
                  </a:lnTo>
                  <a:lnTo>
                    <a:pt x="1050881" y="487499"/>
                  </a:lnTo>
                  <a:lnTo>
                    <a:pt x="1094904" y="480709"/>
                  </a:lnTo>
                  <a:lnTo>
                    <a:pt x="1162164" y="465355"/>
                  </a:lnTo>
                  <a:lnTo>
                    <a:pt x="1197954" y="448090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38587" y="3617582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30"/>
                  </a:lnTo>
                  <a:lnTo>
                    <a:pt x="40476" y="99595"/>
                  </a:lnTo>
                  <a:lnTo>
                    <a:pt x="107738" y="114949"/>
                  </a:lnTo>
                  <a:lnTo>
                    <a:pt x="151761" y="121739"/>
                  </a:lnTo>
                  <a:lnTo>
                    <a:pt x="201962" y="127845"/>
                  </a:lnTo>
                  <a:lnTo>
                    <a:pt x="257775" y="133200"/>
                  </a:lnTo>
                  <a:lnTo>
                    <a:pt x="318639" y="137735"/>
                  </a:lnTo>
                  <a:lnTo>
                    <a:pt x="383989" y="141381"/>
                  </a:lnTo>
                  <a:lnTo>
                    <a:pt x="453261" y="144070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70"/>
                  </a:lnTo>
                  <a:lnTo>
                    <a:pt x="818655" y="141381"/>
                  </a:lnTo>
                  <a:lnTo>
                    <a:pt x="884005" y="137735"/>
                  </a:lnTo>
                  <a:lnTo>
                    <a:pt x="944868" y="133200"/>
                  </a:lnTo>
                  <a:lnTo>
                    <a:pt x="1000682" y="127845"/>
                  </a:lnTo>
                  <a:lnTo>
                    <a:pt x="1050881" y="121739"/>
                  </a:lnTo>
                  <a:lnTo>
                    <a:pt x="1094904" y="114949"/>
                  </a:lnTo>
                  <a:lnTo>
                    <a:pt x="1162164" y="99595"/>
                  </a:lnTo>
                  <a:lnTo>
                    <a:pt x="1197954" y="82330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38587" y="3617582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781691" y="2947428"/>
            <a:ext cx="474345" cy="1696720"/>
            <a:chOff x="9781691" y="2947428"/>
            <a:chExt cx="474345" cy="1696720"/>
          </a:xfrm>
        </p:grpSpPr>
        <p:sp>
          <p:nvSpPr>
            <p:cNvPr id="13" name="object 13"/>
            <p:cNvSpPr/>
            <p:nvPr/>
          </p:nvSpPr>
          <p:spPr>
            <a:xfrm>
              <a:off x="9791217" y="2956953"/>
              <a:ext cx="455295" cy="763905"/>
            </a:xfrm>
            <a:custGeom>
              <a:avLst/>
              <a:gdLst/>
              <a:ahLst/>
              <a:cxnLst/>
              <a:rect l="l" t="t" r="r" b="b"/>
              <a:pathLst>
                <a:path w="455295" h="763904">
                  <a:moveTo>
                    <a:pt x="0" y="0"/>
                  </a:moveTo>
                  <a:lnTo>
                    <a:pt x="454915" y="763678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91216" y="4145533"/>
              <a:ext cx="455295" cy="488950"/>
            </a:xfrm>
            <a:custGeom>
              <a:avLst/>
              <a:gdLst/>
              <a:ahLst/>
              <a:cxnLst/>
              <a:rect l="l" t="t" r="r" b="b"/>
              <a:pathLst>
                <a:path w="455295" h="488950">
                  <a:moveTo>
                    <a:pt x="454915" y="0"/>
                  </a:moveTo>
                  <a:lnTo>
                    <a:pt x="0" y="48887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093013" y="2905493"/>
          <a:ext cx="2700019" cy="1723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41B27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41B2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C41B2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41B27"/>
                      </a:solidFill>
                      <a:prstDash val="solid"/>
                    </a:lnR>
                    <a:lnT w="76200">
                      <a:solidFill>
                        <a:srgbClr val="C41B2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76200">
                      <a:solidFill>
                        <a:srgbClr val="C41B2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41B27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41B2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41B27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41B2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41B27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41B2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41B27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41B2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41B27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41B2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C41B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41B27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C41B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41B2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094924" y="32537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4216" y="4682744"/>
            <a:ext cx="674370" cy="279400"/>
          </a:xfrm>
          <a:custGeom>
            <a:avLst/>
            <a:gdLst/>
            <a:ahLst/>
            <a:cxnLst/>
            <a:rect l="l" t="t" r="r" b="b"/>
            <a:pathLst>
              <a:path w="674370" h="279400">
                <a:moveTo>
                  <a:pt x="674268" y="0"/>
                </a:moveTo>
                <a:lnTo>
                  <a:pt x="672442" y="54257"/>
                </a:lnTo>
                <a:lnTo>
                  <a:pt x="667464" y="98563"/>
                </a:lnTo>
                <a:lnTo>
                  <a:pt x="660080" y="128436"/>
                </a:lnTo>
                <a:lnTo>
                  <a:pt x="651037" y="139390"/>
                </a:lnTo>
                <a:lnTo>
                  <a:pt x="360365" y="139390"/>
                </a:lnTo>
                <a:lnTo>
                  <a:pt x="351322" y="150344"/>
                </a:lnTo>
                <a:lnTo>
                  <a:pt x="343938" y="180216"/>
                </a:lnTo>
                <a:lnTo>
                  <a:pt x="338959" y="224524"/>
                </a:lnTo>
                <a:lnTo>
                  <a:pt x="337134" y="278781"/>
                </a:lnTo>
                <a:lnTo>
                  <a:pt x="335308" y="224524"/>
                </a:lnTo>
                <a:lnTo>
                  <a:pt x="330329" y="180216"/>
                </a:lnTo>
                <a:lnTo>
                  <a:pt x="322945" y="150344"/>
                </a:lnTo>
                <a:lnTo>
                  <a:pt x="313903" y="139390"/>
                </a:lnTo>
                <a:lnTo>
                  <a:pt x="23231" y="139390"/>
                </a:lnTo>
                <a:lnTo>
                  <a:pt x="14188" y="128436"/>
                </a:lnTo>
                <a:lnTo>
                  <a:pt x="6804" y="98563"/>
                </a:lnTo>
                <a:lnTo>
                  <a:pt x="1825" y="54257"/>
                </a:lnTo>
                <a:lnTo>
                  <a:pt x="0" y="0"/>
                </a:lnTo>
              </a:path>
            </a:pathLst>
          </a:custGeom>
          <a:ln w="57150">
            <a:solidFill>
              <a:srgbClr val="C41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566416" y="2014727"/>
            <a:ext cx="3868420" cy="2804160"/>
            <a:chOff x="2566416" y="2014727"/>
            <a:chExt cx="3868420" cy="2804160"/>
          </a:xfrm>
        </p:grpSpPr>
        <p:sp>
          <p:nvSpPr>
            <p:cNvPr id="19" name="object 19"/>
            <p:cNvSpPr/>
            <p:nvPr/>
          </p:nvSpPr>
          <p:spPr>
            <a:xfrm>
              <a:off x="2566416" y="2014727"/>
              <a:ext cx="3867911" cy="2804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98318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9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9" y="2685402"/>
                  </a:lnTo>
                  <a:lnTo>
                    <a:pt x="3749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8318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8978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20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20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8978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48978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5" y="578202"/>
                  </a:lnTo>
                  <a:lnTo>
                    <a:pt x="16235" y="595823"/>
                  </a:lnTo>
                  <a:lnTo>
                    <a:pt x="33856" y="607706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6"/>
                  </a:lnTo>
                  <a:lnTo>
                    <a:pt x="3603442" y="595823"/>
                  </a:lnTo>
                  <a:lnTo>
                    <a:pt x="3615321" y="578202"/>
                  </a:lnTo>
                  <a:lnTo>
                    <a:pt x="3619677" y="556628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48978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27718" y="3180588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7058" y="20375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24492" y="3626459"/>
            <a:ext cx="3190875" cy="835660"/>
            <a:chOff x="2924492" y="3626459"/>
            <a:chExt cx="3190875" cy="835660"/>
          </a:xfrm>
        </p:grpSpPr>
        <p:sp>
          <p:nvSpPr>
            <p:cNvPr id="29" name="object 29"/>
            <p:cNvSpPr/>
            <p:nvPr/>
          </p:nvSpPr>
          <p:spPr>
            <a:xfrm>
              <a:off x="2930842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0842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1388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1388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37465" y="4135628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11532" y="3467553"/>
            <a:ext cx="1142365" cy="885825"/>
            <a:chOff x="6011532" y="3467553"/>
            <a:chExt cx="1142365" cy="885825"/>
          </a:xfrm>
        </p:grpSpPr>
        <p:sp>
          <p:nvSpPr>
            <p:cNvPr id="35" name="object 35"/>
            <p:cNvSpPr/>
            <p:nvPr/>
          </p:nvSpPr>
          <p:spPr>
            <a:xfrm>
              <a:off x="6017882" y="3473907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891298" y="0"/>
                  </a:moveTo>
                  <a:lnTo>
                    <a:pt x="891298" y="167538"/>
                  </a:lnTo>
                  <a:lnTo>
                    <a:pt x="238036" y="167538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705040"/>
                  </a:lnTo>
                  <a:lnTo>
                    <a:pt x="891298" y="705040"/>
                  </a:lnTo>
                  <a:lnTo>
                    <a:pt x="891298" y="872566"/>
                  </a:lnTo>
                  <a:lnTo>
                    <a:pt x="1129334" y="436283"/>
                  </a:lnTo>
                  <a:lnTo>
                    <a:pt x="8912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7882" y="3473903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67533"/>
                  </a:lnTo>
                  <a:lnTo>
                    <a:pt x="891292" y="167533"/>
                  </a:lnTo>
                  <a:lnTo>
                    <a:pt x="891292" y="0"/>
                  </a:lnTo>
                  <a:lnTo>
                    <a:pt x="1129330" y="436284"/>
                  </a:lnTo>
                  <a:lnTo>
                    <a:pt x="891292" y="872569"/>
                  </a:lnTo>
                  <a:lnTo>
                    <a:pt x="891292" y="705036"/>
                  </a:lnTo>
                  <a:lnTo>
                    <a:pt x="238037" y="705036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36791" y="5297423"/>
            <a:ext cx="4980940" cy="841375"/>
            <a:chOff x="6336791" y="5297423"/>
            <a:chExt cx="4980940" cy="841375"/>
          </a:xfrm>
        </p:grpSpPr>
        <p:sp>
          <p:nvSpPr>
            <p:cNvPr id="38" name="object 38"/>
            <p:cNvSpPr/>
            <p:nvPr/>
          </p:nvSpPr>
          <p:spPr>
            <a:xfrm>
              <a:off x="6385559" y="5297423"/>
              <a:ext cx="4931664" cy="758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36791" y="5388863"/>
              <a:ext cx="4919471" cy="74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29285" y="5342254"/>
              <a:ext cx="4789805" cy="617220"/>
            </a:xfrm>
            <a:custGeom>
              <a:avLst/>
              <a:gdLst/>
              <a:ahLst/>
              <a:cxnLst/>
              <a:rect l="l" t="t" r="r" b="b"/>
              <a:pathLst>
                <a:path w="4789805" h="617220">
                  <a:moveTo>
                    <a:pt x="4699330" y="75907"/>
                  </a:moveTo>
                  <a:lnTo>
                    <a:pt x="90195" y="75907"/>
                  </a:lnTo>
                  <a:lnTo>
                    <a:pt x="55083" y="82996"/>
                  </a:lnTo>
                  <a:lnTo>
                    <a:pt x="26414" y="102327"/>
                  </a:lnTo>
                  <a:lnTo>
                    <a:pt x="7086" y="130996"/>
                  </a:lnTo>
                  <a:lnTo>
                    <a:pt x="0" y="166103"/>
                  </a:lnTo>
                  <a:lnTo>
                    <a:pt x="0" y="526895"/>
                  </a:lnTo>
                  <a:lnTo>
                    <a:pt x="7086" y="562003"/>
                  </a:lnTo>
                  <a:lnTo>
                    <a:pt x="26414" y="590674"/>
                  </a:lnTo>
                  <a:lnTo>
                    <a:pt x="55083" y="610004"/>
                  </a:lnTo>
                  <a:lnTo>
                    <a:pt x="90195" y="617093"/>
                  </a:lnTo>
                  <a:lnTo>
                    <a:pt x="4699330" y="617093"/>
                  </a:lnTo>
                  <a:lnTo>
                    <a:pt x="4734441" y="610004"/>
                  </a:lnTo>
                  <a:lnTo>
                    <a:pt x="4763111" y="590674"/>
                  </a:lnTo>
                  <a:lnTo>
                    <a:pt x="4782438" y="562003"/>
                  </a:lnTo>
                  <a:lnTo>
                    <a:pt x="4789525" y="526895"/>
                  </a:lnTo>
                  <a:lnTo>
                    <a:pt x="4789525" y="166103"/>
                  </a:lnTo>
                  <a:lnTo>
                    <a:pt x="4782438" y="130996"/>
                  </a:lnTo>
                  <a:lnTo>
                    <a:pt x="4763111" y="102327"/>
                  </a:lnTo>
                  <a:lnTo>
                    <a:pt x="4734441" y="82996"/>
                  </a:lnTo>
                  <a:lnTo>
                    <a:pt x="4699330" y="75907"/>
                  </a:lnTo>
                  <a:close/>
                </a:path>
                <a:path w="4789805" h="617220">
                  <a:moveTo>
                    <a:pt x="1700860" y="0"/>
                  </a:moveTo>
                  <a:lnTo>
                    <a:pt x="798245" y="75907"/>
                  </a:lnTo>
                  <a:lnTo>
                    <a:pt x="1995639" y="75907"/>
                  </a:lnTo>
                  <a:lnTo>
                    <a:pt x="17008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29285" y="5342254"/>
              <a:ext cx="4789805" cy="617220"/>
            </a:xfrm>
            <a:custGeom>
              <a:avLst/>
              <a:gdLst/>
              <a:ahLst/>
              <a:cxnLst/>
              <a:rect l="l" t="t" r="r" b="b"/>
              <a:pathLst>
                <a:path w="4789805" h="617220">
                  <a:moveTo>
                    <a:pt x="0" y="166105"/>
                  </a:moveTo>
                  <a:lnTo>
                    <a:pt x="7088" y="130996"/>
                  </a:lnTo>
                  <a:lnTo>
                    <a:pt x="26417" y="102326"/>
                  </a:lnTo>
                  <a:lnTo>
                    <a:pt x="55088" y="82996"/>
                  </a:lnTo>
                  <a:lnTo>
                    <a:pt x="90196" y="75908"/>
                  </a:lnTo>
                  <a:lnTo>
                    <a:pt x="798256" y="75908"/>
                  </a:lnTo>
                  <a:lnTo>
                    <a:pt x="1700860" y="0"/>
                  </a:lnTo>
                  <a:lnTo>
                    <a:pt x="1995641" y="75908"/>
                  </a:lnTo>
                  <a:lnTo>
                    <a:pt x="4699342" y="75908"/>
                  </a:lnTo>
                  <a:lnTo>
                    <a:pt x="4734448" y="82996"/>
                  </a:lnTo>
                  <a:lnTo>
                    <a:pt x="4763116" y="102326"/>
                  </a:lnTo>
                  <a:lnTo>
                    <a:pt x="4782445" y="130996"/>
                  </a:lnTo>
                  <a:lnTo>
                    <a:pt x="4789532" y="166105"/>
                  </a:lnTo>
                  <a:lnTo>
                    <a:pt x="4789532" y="301401"/>
                  </a:lnTo>
                  <a:lnTo>
                    <a:pt x="4789532" y="526894"/>
                  </a:lnTo>
                  <a:lnTo>
                    <a:pt x="4782445" y="562002"/>
                  </a:lnTo>
                  <a:lnTo>
                    <a:pt x="4763116" y="590673"/>
                  </a:lnTo>
                  <a:lnTo>
                    <a:pt x="4734448" y="610003"/>
                  </a:lnTo>
                  <a:lnTo>
                    <a:pt x="4699342" y="617091"/>
                  </a:lnTo>
                  <a:lnTo>
                    <a:pt x="1995641" y="617091"/>
                  </a:lnTo>
                  <a:lnTo>
                    <a:pt x="798256" y="617091"/>
                  </a:lnTo>
                  <a:lnTo>
                    <a:pt x="90196" y="617091"/>
                  </a:lnTo>
                  <a:lnTo>
                    <a:pt x="55088" y="610003"/>
                  </a:lnTo>
                  <a:lnTo>
                    <a:pt x="26417" y="590673"/>
                  </a:lnTo>
                  <a:lnTo>
                    <a:pt x="7088" y="562002"/>
                  </a:lnTo>
                  <a:lnTo>
                    <a:pt x="0" y="526894"/>
                  </a:lnTo>
                  <a:lnTo>
                    <a:pt x="0" y="301401"/>
                  </a:lnTo>
                  <a:lnTo>
                    <a:pt x="0" y="16610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34442" y="4833281"/>
            <a:ext cx="4471670" cy="105029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1365"/>
              </a:spcBef>
            </a:pPr>
            <a:r>
              <a:rPr sz="2000" b="1" spc="5" dirty="0">
                <a:solidFill>
                  <a:srgbClr val="C41B27"/>
                </a:solidFill>
                <a:latin typeface="Arial"/>
                <a:cs typeface="Arial"/>
              </a:rPr>
              <a:t>Shadow</a:t>
            </a:r>
            <a:r>
              <a:rPr sz="2000" b="1" spc="-15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C41B27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spc="5" dirty="0">
                <a:solidFill>
                  <a:srgbClr val="222222"/>
                </a:solidFill>
                <a:latin typeface="Arial"/>
                <a:cs typeface="Arial"/>
              </a:rPr>
              <a:t>Slightly </a:t>
            </a:r>
            <a:r>
              <a:rPr sz="2400" spc="-15" dirty="0">
                <a:solidFill>
                  <a:srgbClr val="222222"/>
                </a:solidFill>
                <a:latin typeface="Arial"/>
                <a:cs typeface="Arial"/>
              </a:rPr>
              <a:t>increase </a:t>
            </a:r>
            <a:r>
              <a:rPr sz="2400" spc="4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222222"/>
                </a:solidFill>
                <a:latin typeface="Arial"/>
                <a:cs typeface="Arial"/>
              </a:rPr>
              <a:t>DRAM</a:t>
            </a:r>
            <a:r>
              <a:rPr sz="24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222222"/>
                </a:solidFill>
                <a:latin typeface="Arial"/>
                <a:cs typeface="Arial"/>
              </a:rPr>
              <a:t>usage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668"/>
            <a:ext cx="1035812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Offloading </a:t>
            </a:r>
            <a:r>
              <a:rPr dirty="0"/>
              <a:t>packet </a:t>
            </a:r>
            <a:r>
              <a:rPr spc="-5" dirty="0"/>
              <a:t>store to TEA-table for asynchronous </a:t>
            </a:r>
            <a:r>
              <a:rPr dirty="0"/>
              <a:t>packet</a:t>
            </a:r>
            <a:r>
              <a:rPr spc="-5" dirty="0"/>
              <a:t> 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1146"/>
            <a:ext cx="7547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latin typeface="Arial"/>
                <a:cs typeface="Arial"/>
              </a:rPr>
              <a:t>Idea </a:t>
            </a:r>
            <a:r>
              <a:rPr sz="2800" b="1" spc="-55" dirty="0">
                <a:latin typeface="Arial"/>
                <a:cs typeface="Arial"/>
              </a:rPr>
              <a:t>#2: </a:t>
            </a:r>
            <a:r>
              <a:rPr sz="2800" spc="10" dirty="0">
                <a:latin typeface="Arial"/>
                <a:cs typeface="Arial"/>
              </a:rPr>
              <a:t>Employing </a:t>
            </a:r>
            <a:r>
              <a:rPr sz="2800" b="1" spc="5" dirty="0">
                <a:latin typeface="Arial"/>
                <a:cs typeface="Arial"/>
              </a:rPr>
              <a:t>shadow </a:t>
            </a:r>
            <a:r>
              <a:rPr sz="2800" b="1" spc="15" dirty="0">
                <a:latin typeface="Arial"/>
                <a:cs typeface="Arial"/>
              </a:rPr>
              <a:t>table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TEA-table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6663" y="2982785"/>
            <a:ext cx="2726690" cy="1664335"/>
            <a:chOff x="7086663" y="2982785"/>
            <a:chExt cx="2726690" cy="1664335"/>
          </a:xfrm>
        </p:grpSpPr>
        <p:sp>
          <p:nvSpPr>
            <p:cNvPr id="5" name="object 5"/>
            <p:cNvSpPr/>
            <p:nvPr/>
          </p:nvSpPr>
          <p:spPr>
            <a:xfrm>
              <a:off x="7099363" y="2989148"/>
              <a:ext cx="666115" cy="336550"/>
            </a:xfrm>
            <a:custGeom>
              <a:avLst/>
              <a:gdLst/>
              <a:ahLst/>
              <a:cxnLst/>
              <a:rect l="l" t="t" r="r" b="b"/>
              <a:pathLst>
                <a:path w="666115" h="336550">
                  <a:moveTo>
                    <a:pt x="333019" y="0"/>
                  </a:moveTo>
                  <a:lnTo>
                    <a:pt x="0" y="0"/>
                  </a:lnTo>
                  <a:lnTo>
                    <a:pt x="0" y="336384"/>
                  </a:lnTo>
                  <a:lnTo>
                    <a:pt x="333019" y="336384"/>
                  </a:lnTo>
                  <a:lnTo>
                    <a:pt x="333019" y="0"/>
                  </a:lnTo>
                  <a:close/>
                </a:path>
                <a:path w="666115" h="336550">
                  <a:moveTo>
                    <a:pt x="666051" y="0"/>
                  </a:moveTo>
                  <a:lnTo>
                    <a:pt x="333032" y="0"/>
                  </a:lnTo>
                  <a:lnTo>
                    <a:pt x="333032" y="336384"/>
                  </a:lnTo>
                  <a:lnTo>
                    <a:pt x="666051" y="336384"/>
                  </a:lnTo>
                  <a:lnTo>
                    <a:pt x="6660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65428" y="2989148"/>
              <a:ext cx="666115" cy="336550"/>
            </a:xfrm>
            <a:custGeom>
              <a:avLst/>
              <a:gdLst/>
              <a:ahLst/>
              <a:cxnLst/>
              <a:rect l="l" t="t" r="r" b="b"/>
              <a:pathLst>
                <a:path w="666115" h="336550">
                  <a:moveTo>
                    <a:pt x="666038" y="0"/>
                  </a:moveTo>
                  <a:lnTo>
                    <a:pt x="333019" y="0"/>
                  </a:lnTo>
                  <a:lnTo>
                    <a:pt x="0" y="0"/>
                  </a:lnTo>
                  <a:lnTo>
                    <a:pt x="0" y="336384"/>
                  </a:lnTo>
                  <a:lnTo>
                    <a:pt x="333019" y="336384"/>
                  </a:lnTo>
                  <a:lnTo>
                    <a:pt x="666038" y="336384"/>
                  </a:lnTo>
                  <a:lnTo>
                    <a:pt x="66603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31479" y="2989135"/>
              <a:ext cx="1354455" cy="336550"/>
            </a:xfrm>
            <a:custGeom>
              <a:avLst/>
              <a:gdLst/>
              <a:ahLst/>
              <a:cxnLst/>
              <a:rect l="l" t="t" r="r" b="b"/>
              <a:pathLst>
                <a:path w="1354454" h="336550">
                  <a:moveTo>
                    <a:pt x="0" y="336395"/>
                  </a:moveTo>
                  <a:lnTo>
                    <a:pt x="1353947" y="336395"/>
                  </a:lnTo>
                  <a:lnTo>
                    <a:pt x="1353947" y="0"/>
                  </a:lnTo>
                  <a:lnTo>
                    <a:pt x="0" y="0"/>
                  </a:lnTo>
                  <a:lnTo>
                    <a:pt x="0" y="336395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9363" y="2989135"/>
              <a:ext cx="1332230" cy="336550"/>
            </a:xfrm>
            <a:custGeom>
              <a:avLst/>
              <a:gdLst/>
              <a:ahLst/>
              <a:cxnLst/>
              <a:rect l="l" t="t" r="r" b="b"/>
              <a:pathLst>
                <a:path w="1332229" h="336550">
                  <a:moveTo>
                    <a:pt x="333030" y="0"/>
                  </a:moveTo>
                  <a:lnTo>
                    <a:pt x="333030" y="336395"/>
                  </a:lnTo>
                </a:path>
                <a:path w="1332229" h="336550">
                  <a:moveTo>
                    <a:pt x="666060" y="0"/>
                  </a:moveTo>
                  <a:lnTo>
                    <a:pt x="666060" y="336395"/>
                  </a:lnTo>
                </a:path>
                <a:path w="1332229" h="336550">
                  <a:moveTo>
                    <a:pt x="999090" y="0"/>
                  </a:moveTo>
                  <a:lnTo>
                    <a:pt x="999090" y="336395"/>
                  </a:lnTo>
                </a:path>
                <a:path w="1332229" h="336550">
                  <a:moveTo>
                    <a:pt x="1332120" y="0"/>
                  </a:moveTo>
                  <a:lnTo>
                    <a:pt x="1332120" y="336395"/>
                  </a:lnTo>
                </a:path>
                <a:path w="1332229" h="336550">
                  <a:moveTo>
                    <a:pt x="0" y="0"/>
                  </a:moveTo>
                  <a:lnTo>
                    <a:pt x="0" y="3363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9363" y="3401732"/>
              <a:ext cx="666115" cy="394970"/>
            </a:xfrm>
            <a:custGeom>
              <a:avLst/>
              <a:gdLst/>
              <a:ahLst/>
              <a:cxnLst/>
              <a:rect l="l" t="t" r="r" b="b"/>
              <a:pathLst>
                <a:path w="666115" h="394970">
                  <a:moveTo>
                    <a:pt x="333019" y="0"/>
                  </a:moveTo>
                  <a:lnTo>
                    <a:pt x="0" y="0"/>
                  </a:lnTo>
                  <a:lnTo>
                    <a:pt x="0" y="394449"/>
                  </a:lnTo>
                  <a:lnTo>
                    <a:pt x="333019" y="394449"/>
                  </a:lnTo>
                  <a:lnTo>
                    <a:pt x="333019" y="0"/>
                  </a:lnTo>
                  <a:close/>
                </a:path>
                <a:path w="666115" h="394970">
                  <a:moveTo>
                    <a:pt x="666051" y="0"/>
                  </a:moveTo>
                  <a:lnTo>
                    <a:pt x="333032" y="0"/>
                  </a:lnTo>
                  <a:lnTo>
                    <a:pt x="333032" y="394449"/>
                  </a:lnTo>
                  <a:lnTo>
                    <a:pt x="666051" y="394449"/>
                  </a:lnTo>
                  <a:lnTo>
                    <a:pt x="66605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2393" y="3401730"/>
              <a:ext cx="2368550" cy="1239520"/>
            </a:xfrm>
            <a:custGeom>
              <a:avLst/>
              <a:gdLst/>
              <a:ahLst/>
              <a:cxnLst/>
              <a:rect l="l" t="t" r="r" b="b"/>
              <a:pathLst>
                <a:path w="2368550" h="1239520">
                  <a:moveTo>
                    <a:pt x="0" y="0"/>
                  </a:moveTo>
                  <a:lnTo>
                    <a:pt x="0" y="1239032"/>
                  </a:lnTo>
                </a:path>
                <a:path w="2368550" h="1239520">
                  <a:moveTo>
                    <a:pt x="333030" y="0"/>
                  </a:moveTo>
                  <a:lnTo>
                    <a:pt x="333030" y="1239032"/>
                  </a:lnTo>
                </a:path>
                <a:path w="2368550" h="1239520">
                  <a:moveTo>
                    <a:pt x="666060" y="0"/>
                  </a:moveTo>
                  <a:lnTo>
                    <a:pt x="666060" y="1239032"/>
                  </a:lnTo>
                </a:path>
                <a:path w="2368550" h="1239520">
                  <a:moveTo>
                    <a:pt x="999090" y="0"/>
                  </a:moveTo>
                  <a:lnTo>
                    <a:pt x="999090" y="1239032"/>
                  </a:lnTo>
                </a:path>
                <a:path w="2368550" h="1239520">
                  <a:moveTo>
                    <a:pt x="2368091" y="0"/>
                  </a:moveTo>
                  <a:lnTo>
                    <a:pt x="2368091" y="12390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3013" y="3796182"/>
              <a:ext cx="2713990" cy="419734"/>
            </a:xfrm>
            <a:custGeom>
              <a:avLst/>
              <a:gdLst/>
              <a:ahLst/>
              <a:cxnLst/>
              <a:rect l="l" t="t" r="r" b="b"/>
              <a:pathLst>
                <a:path w="2713990" h="419735">
                  <a:moveTo>
                    <a:pt x="0" y="0"/>
                  </a:moveTo>
                  <a:lnTo>
                    <a:pt x="2713821" y="0"/>
                  </a:lnTo>
                </a:path>
                <a:path w="2713990" h="419735">
                  <a:moveTo>
                    <a:pt x="0" y="419110"/>
                  </a:moveTo>
                  <a:lnTo>
                    <a:pt x="2713821" y="419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9363" y="3401730"/>
              <a:ext cx="0" cy="1239520"/>
            </a:xfrm>
            <a:custGeom>
              <a:avLst/>
              <a:gdLst/>
              <a:ahLst/>
              <a:cxnLst/>
              <a:rect l="l" t="t" r="r" b="b"/>
              <a:pathLst>
                <a:path h="1239520">
                  <a:moveTo>
                    <a:pt x="0" y="0"/>
                  </a:moveTo>
                  <a:lnTo>
                    <a:pt x="0" y="12390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3013" y="4634412"/>
              <a:ext cx="2713990" cy="0"/>
            </a:xfrm>
            <a:custGeom>
              <a:avLst/>
              <a:gdLst/>
              <a:ahLst/>
              <a:cxnLst/>
              <a:rect l="l" t="t" r="r" b="b"/>
              <a:pathLst>
                <a:path w="2713990">
                  <a:moveTo>
                    <a:pt x="0" y="0"/>
                  </a:moveTo>
                  <a:lnTo>
                    <a:pt x="271382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10219" y="257200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Scratchpad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37834" y="2989579"/>
            <a:ext cx="1324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85247" y="3230879"/>
            <a:ext cx="1710055" cy="1243965"/>
            <a:chOff x="9985247" y="3230879"/>
            <a:chExt cx="1710055" cy="1243965"/>
          </a:xfrm>
        </p:grpSpPr>
        <p:sp>
          <p:nvSpPr>
            <p:cNvPr id="17" name="object 17"/>
            <p:cNvSpPr/>
            <p:nvPr/>
          </p:nvSpPr>
          <p:spPr>
            <a:xfrm>
              <a:off x="9985247" y="3230879"/>
              <a:ext cx="1709927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16185" y="326304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38587" y="3690734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4" y="26443"/>
                  </a:lnTo>
                  <a:lnTo>
                    <a:pt x="1094904" y="41797"/>
                  </a:lnTo>
                  <a:lnTo>
                    <a:pt x="1050881" y="48587"/>
                  </a:lnTo>
                  <a:lnTo>
                    <a:pt x="1000682" y="54693"/>
                  </a:lnTo>
                  <a:lnTo>
                    <a:pt x="944868" y="60048"/>
                  </a:lnTo>
                  <a:lnTo>
                    <a:pt x="884005" y="64583"/>
                  </a:lnTo>
                  <a:lnTo>
                    <a:pt x="818655" y="68229"/>
                  </a:lnTo>
                  <a:lnTo>
                    <a:pt x="749381" y="70918"/>
                  </a:lnTo>
                  <a:lnTo>
                    <a:pt x="676748" y="72582"/>
                  </a:lnTo>
                  <a:lnTo>
                    <a:pt x="601319" y="73151"/>
                  </a:lnTo>
                  <a:lnTo>
                    <a:pt x="525892" y="72582"/>
                  </a:lnTo>
                  <a:lnTo>
                    <a:pt x="453261" y="70918"/>
                  </a:lnTo>
                  <a:lnTo>
                    <a:pt x="383989" y="68229"/>
                  </a:lnTo>
                  <a:lnTo>
                    <a:pt x="318639" y="64583"/>
                  </a:lnTo>
                  <a:lnTo>
                    <a:pt x="257775" y="60048"/>
                  </a:lnTo>
                  <a:lnTo>
                    <a:pt x="201962" y="54693"/>
                  </a:lnTo>
                  <a:lnTo>
                    <a:pt x="151761" y="48587"/>
                  </a:lnTo>
                  <a:lnTo>
                    <a:pt x="107738" y="41797"/>
                  </a:lnTo>
                  <a:lnTo>
                    <a:pt x="40476" y="26443"/>
                  </a:lnTo>
                  <a:lnTo>
                    <a:pt x="4685" y="9178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6" y="465355"/>
                  </a:lnTo>
                  <a:lnTo>
                    <a:pt x="107738" y="480709"/>
                  </a:lnTo>
                  <a:lnTo>
                    <a:pt x="151761" y="487499"/>
                  </a:lnTo>
                  <a:lnTo>
                    <a:pt x="201962" y="493605"/>
                  </a:lnTo>
                  <a:lnTo>
                    <a:pt x="257775" y="498960"/>
                  </a:lnTo>
                  <a:lnTo>
                    <a:pt x="318639" y="503495"/>
                  </a:lnTo>
                  <a:lnTo>
                    <a:pt x="383989" y="507141"/>
                  </a:lnTo>
                  <a:lnTo>
                    <a:pt x="453261" y="509830"/>
                  </a:lnTo>
                  <a:lnTo>
                    <a:pt x="525892" y="511494"/>
                  </a:lnTo>
                  <a:lnTo>
                    <a:pt x="601319" y="512063"/>
                  </a:lnTo>
                  <a:lnTo>
                    <a:pt x="676748" y="511494"/>
                  </a:lnTo>
                  <a:lnTo>
                    <a:pt x="749381" y="509830"/>
                  </a:lnTo>
                  <a:lnTo>
                    <a:pt x="818655" y="507141"/>
                  </a:lnTo>
                  <a:lnTo>
                    <a:pt x="884005" y="503495"/>
                  </a:lnTo>
                  <a:lnTo>
                    <a:pt x="944868" y="498960"/>
                  </a:lnTo>
                  <a:lnTo>
                    <a:pt x="1000682" y="493605"/>
                  </a:lnTo>
                  <a:lnTo>
                    <a:pt x="1050881" y="487499"/>
                  </a:lnTo>
                  <a:lnTo>
                    <a:pt x="1094904" y="480709"/>
                  </a:lnTo>
                  <a:lnTo>
                    <a:pt x="1162164" y="465355"/>
                  </a:lnTo>
                  <a:lnTo>
                    <a:pt x="1197954" y="448090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38587" y="3617582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2" y="569"/>
                  </a:lnTo>
                  <a:lnTo>
                    <a:pt x="453261" y="2234"/>
                  </a:lnTo>
                  <a:lnTo>
                    <a:pt x="383989" y="4924"/>
                  </a:lnTo>
                  <a:lnTo>
                    <a:pt x="318639" y="8571"/>
                  </a:lnTo>
                  <a:lnTo>
                    <a:pt x="257775" y="13106"/>
                  </a:lnTo>
                  <a:lnTo>
                    <a:pt x="201962" y="18462"/>
                  </a:lnTo>
                  <a:lnTo>
                    <a:pt x="151761" y="24569"/>
                  </a:lnTo>
                  <a:lnTo>
                    <a:pt x="107738" y="31359"/>
                  </a:lnTo>
                  <a:lnTo>
                    <a:pt x="40476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30"/>
                  </a:lnTo>
                  <a:lnTo>
                    <a:pt x="40476" y="99595"/>
                  </a:lnTo>
                  <a:lnTo>
                    <a:pt x="107738" y="114949"/>
                  </a:lnTo>
                  <a:lnTo>
                    <a:pt x="151761" y="121739"/>
                  </a:lnTo>
                  <a:lnTo>
                    <a:pt x="201962" y="127845"/>
                  </a:lnTo>
                  <a:lnTo>
                    <a:pt x="257775" y="133200"/>
                  </a:lnTo>
                  <a:lnTo>
                    <a:pt x="318639" y="137735"/>
                  </a:lnTo>
                  <a:lnTo>
                    <a:pt x="383989" y="141381"/>
                  </a:lnTo>
                  <a:lnTo>
                    <a:pt x="453261" y="144070"/>
                  </a:lnTo>
                  <a:lnTo>
                    <a:pt x="525892" y="145734"/>
                  </a:lnTo>
                  <a:lnTo>
                    <a:pt x="601319" y="146304"/>
                  </a:lnTo>
                  <a:lnTo>
                    <a:pt x="676748" y="145734"/>
                  </a:lnTo>
                  <a:lnTo>
                    <a:pt x="749381" y="144070"/>
                  </a:lnTo>
                  <a:lnTo>
                    <a:pt x="818655" y="141381"/>
                  </a:lnTo>
                  <a:lnTo>
                    <a:pt x="884005" y="137735"/>
                  </a:lnTo>
                  <a:lnTo>
                    <a:pt x="944868" y="133200"/>
                  </a:lnTo>
                  <a:lnTo>
                    <a:pt x="1000682" y="127845"/>
                  </a:lnTo>
                  <a:lnTo>
                    <a:pt x="1050881" y="121739"/>
                  </a:lnTo>
                  <a:lnTo>
                    <a:pt x="1094904" y="114949"/>
                  </a:lnTo>
                  <a:lnTo>
                    <a:pt x="1162164" y="99595"/>
                  </a:lnTo>
                  <a:lnTo>
                    <a:pt x="1197954" y="82330"/>
                  </a:lnTo>
                  <a:lnTo>
                    <a:pt x="1202639" y="73152"/>
                  </a:lnTo>
                  <a:lnTo>
                    <a:pt x="1197954" y="63976"/>
                  </a:lnTo>
                  <a:lnTo>
                    <a:pt x="1162164" y="46713"/>
                  </a:lnTo>
                  <a:lnTo>
                    <a:pt x="1094904" y="31359"/>
                  </a:lnTo>
                  <a:lnTo>
                    <a:pt x="1050881" y="24569"/>
                  </a:lnTo>
                  <a:lnTo>
                    <a:pt x="1000682" y="18462"/>
                  </a:lnTo>
                  <a:lnTo>
                    <a:pt x="944868" y="13106"/>
                  </a:lnTo>
                  <a:lnTo>
                    <a:pt x="884005" y="8571"/>
                  </a:lnTo>
                  <a:lnTo>
                    <a:pt x="818655" y="4924"/>
                  </a:lnTo>
                  <a:lnTo>
                    <a:pt x="749381" y="2234"/>
                  </a:lnTo>
                  <a:lnTo>
                    <a:pt x="676748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38587" y="3617582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094924" y="3253740"/>
            <a:ext cx="112903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781691" y="2947428"/>
            <a:ext cx="474345" cy="1696720"/>
            <a:chOff x="9781691" y="2947428"/>
            <a:chExt cx="474345" cy="1696720"/>
          </a:xfrm>
        </p:grpSpPr>
        <p:sp>
          <p:nvSpPr>
            <p:cNvPr id="25" name="object 25"/>
            <p:cNvSpPr/>
            <p:nvPr/>
          </p:nvSpPr>
          <p:spPr>
            <a:xfrm>
              <a:off x="9791217" y="2956953"/>
              <a:ext cx="455295" cy="763905"/>
            </a:xfrm>
            <a:custGeom>
              <a:avLst/>
              <a:gdLst/>
              <a:ahLst/>
              <a:cxnLst/>
              <a:rect l="l" t="t" r="r" b="b"/>
              <a:pathLst>
                <a:path w="455295" h="763904">
                  <a:moveTo>
                    <a:pt x="0" y="0"/>
                  </a:moveTo>
                  <a:lnTo>
                    <a:pt x="454915" y="763678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91216" y="4145533"/>
              <a:ext cx="455295" cy="488950"/>
            </a:xfrm>
            <a:custGeom>
              <a:avLst/>
              <a:gdLst/>
              <a:ahLst/>
              <a:cxnLst/>
              <a:rect l="l" t="t" r="r" b="b"/>
              <a:pathLst>
                <a:path w="455295" h="488950">
                  <a:moveTo>
                    <a:pt x="454915" y="0"/>
                  </a:moveTo>
                  <a:lnTo>
                    <a:pt x="0" y="48887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09078" y="4994148"/>
            <a:ext cx="1676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C41B27"/>
                </a:solidFill>
                <a:latin typeface="Arial"/>
                <a:cs typeface="Arial"/>
              </a:rPr>
              <a:t>Shadow</a:t>
            </a:r>
            <a:r>
              <a:rPr sz="2000" b="1" spc="-80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C41B27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66416" y="2014727"/>
            <a:ext cx="7333615" cy="2975610"/>
            <a:chOff x="2566416" y="2014727"/>
            <a:chExt cx="7333615" cy="2975610"/>
          </a:xfrm>
        </p:grpSpPr>
        <p:sp>
          <p:nvSpPr>
            <p:cNvPr id="29" name="object 29"/>
            <p:cNvSpPr/>
            <p:nvPr/>
          </p:nvSpPr>
          <p:spPr>
            <a:xfrm>
              <a:off x="7774215" y="4682744"/>
              <a:ext cx="674370" cy="279400"/>
            </a:xfrm>
            <a:custGeom>
              <a:avLst/>
              <a:gdLst/>
              <a:ahLst/>
              <a:cxnLst/>
              <a:rect l="l" t="t" r="r" b="b"/>
              <a:pathLst>
                <a:path w="674370" h="279400">
                  <a:moveTo>
                    <a:pt x="674268" y="0"/>
                  </a:moveTo>
                  <a:lnTo>
                    <a:pt x="672442" y="54257"/>
                  </a:lnTo>
                  <a:lnTo>
                    <a:pt x="667464" y="98563"/>
                  </a:lnTo>
                  <a:lnTo>
                    <a:pt x="660080" y="128436"/>
                  </a:lnTo>
                  <a:lnTo>
                    <a:pt x="651037" y="139390"/>
                  </a:lnTo>
                  <a:lnTo>
                    <a:pt x="360365" y="139390"/>
                  </a:lnTo>
                  <a:lnTo>
                    <a:pt x="351322" y="150344"/>
                  </a:lnTo>
                  <a:lnTo>
                    <a:pt x="343938" y="180216"/>
                  </a:lnTo>
                  <a:lnTo>
                    <a:pt x="338959" y="224524"/>
                  </a:lnTo>
                  <a:lnTo>
                    <a:pt x="337134" y="278781"/>
                  </a:lnTo>
                  <a:lnTo>
                    <a:pt x="335308" y="224524"/>
                  </a:lnTo>
                  <a:lnTo>
                    <a:pt x="330329" y="180216"/>
                  </a:lnTo>
                  <a:lnTo>
                    <a:pt x="322945" y="150344"/>
                  </a:lnTo>
                  <a:lnTo>
                    <a:pt x="313903" y="139390"/>
                  </a:lnTo>
                  <a:lnTo>
                    <a:pt x="23231" y="139390"/>
                  </a:lnTo>
                  <a:lnTo>
                    <a:pt x="14188" y="128436"/>
                  </a:lnTo>
                  <a:lnTo>
                    <a:pt x="6804" y="98563"/>
                  </a:lnTo>
                  <a:lnTo>
                    <a:pt x="1825" y="54257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19925" y="2912935"/>
              <a:ext cx="2842260" cy="488950"/>
            </a:xfrm>
            <a:custGeom>
              <a:avLst/>
              <a:gdLst/>
              <a:ahLst/>
              <a:cxnLst/>
              <a:rect l="l" t="t" r="r" b="b"/>
              <a:pathLst>
                <a:path w="2842259" h="488950">
                  <a:moveTo>
                    <a:pt x="38100" y="0"/>
                  </a:moveTo>
                  <a:lnTo>
                    <a:pt x="38100" y="488795"/>
                  </a:lnTo>
                </a:path>
                <a:path w="2842259" h="488950">
                  <a:moveTo>
                    <a:pt x="2803601" y="0"/>
                  </a:moveTo>
                  <a:lnTo>
                    <a:pt x="2803601" y="488795"/>
                  </a:lnTo>
                </a:path>
                <a:path w="2842259" h="488950">
                  <a:moveTo>
                    <a:pt x="0" y="38100"/>
                  </a:moveTo>
                  <a:lnTo>
                    <a:pt x="2841701" y="38100"/>
                  </a:lnTo>
                </a:path>
                <a:path w="2842259" h="488950">
                  <a:moveTo>
                    <a:pt x="0" y="450695"/>
                  </a:moveTo>
                  <a:lnTo>
                    <a:pt x="2841701" y="450695"/>
                  </a:lnTo>
                </a:path>
              </a:pathLst>
            </a:custGeom>
            <a:ln w="7620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6416" y="2014727"/>
              <a:ext cx="3867911" cy="2804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8318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39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39" y="2685402"/>
                  </a:lnTo>
                  <a:lnTo>
                    <a:pt x="3749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98318" y="2047557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48978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20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20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8978" y="3148241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48978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7"/>
                  </a:lnTo>
                  <a:lnTo>
                    <a:pt x="16235" y="16241"/>
                  </a:lnTo>
                  <a:lnTo>
                    <a:pt x="4355" y="33866"/>
                  </a:lnTo>
                  <a:lnTo>
                    <a:pt x="0" y="55448"/>
                  </a:lnTo>
                  <a:lnTo>
                    <a:pt x="0" y="556628"/>
                  </a:lnTo>
                  <a:lnTo>
                    <a:pt x="4355" y="578202"/>
                  </a:lnTo>
                  <a:lnTo>
                    <a:pt x="16235" y="595823"/>
                  </a:lnTo>
                  <a:lnTo>
                    <a:pt x="33856" y="607706"/>
                  </a:lnTo>
                  <a:lnTo>
                    <a:pt x="55435" y="612063"/>
                  </a:lnTo>
                  <a:lnTo>
                    <a:pt x="3564242" y="612063"/>
                  </a:lnTo>
                  <a:lnTo>
                    <a:pt x="3585821" y="607706"/>
                  </a:lnTo>
                  <a:lnTo>
                    <a:pt x="3603442" y="595823"/>
                  </a:lnTo>
                  <a:lnTo>
                    <a:pt x="3615321" y="578202"/>
                  </a:lnTo>
                  <a:lnTo>
                    <a:pt x="3619677" y="556628"/>
                  </a:lnTo>
                  <a:lnTo>
                    <a:pt x="3619677" y="55448"/>
                  </a:lnTo>
                  <a:lnTo>
                    <a:pt x="3615321" y="33866"/>
                  </a:lnTo>
                  <a:lnTo>
                    <a:pt x="3603442" y="16241"/>
                  </a:lnTo>
                  <a:lnTo>
                    <a:pt x="3585821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48978" y="2438412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727718" y="3180588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77058" y="2037588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24492" y="3467553"/>
            <a:ext cx="4229100" cy="994410"/>
            <a:chOff x="2924492" y="3467553"/>
            <a:chExt cx="4229100" cy="994410"/>
          </a:xfrm>
        </p:grpSpPr>
        <p:sp>
          <p:nvSpPr>
            <p:cNvPr id="41" name="object 41"/>
            <p:cNvSpPr/>
            <p:nvPr/>
          </p:nvSpPr>
          <p:spPr>
            <a:xfrm>
              <a:off x="2930842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30842" y="363280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31388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1388" y="411247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17882" y="3473907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891298" y="0"/>
                  </a:moveTo>
                  <a:lnTo>
                    <a:pt x="891298" y="167538"/>
                  </a:lnTo>
                  <a:lnTo>
                    <a:pt x="238036" y="167538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705040"/>
                  </a:lnTo>
                  <a:lnTo>
                    <a:pt x="891298" y="705040"/>
                  </a:lnTo>
                  <a:lnTo>
                    <a:pt x="891298" y="872566"/>
                  </a:lnTo>
                  <a:lnTo>
                    <a:pt x="1129334" y="436283"/>
                  </a:lnTo>
                  <a:lnTo>
                    <a:pt x="8912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17882" y="3473903"/>
              <a:ext cx="1129665" cy="873125"/>
            </a:xfrm>
            <a:custGeom>
              <a:avLst/>
              <a:gdLst/>
              <a:ahLst/>
              <a:cxnLst/>
              <a:rect l="l" t="t" r="r" b="b"/>
              <a:pathLst>
                <a:path w="1129665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67533"/>
                  </a:lnTo>
                  <a:lnTo>
                    <a:pt x="891292" y="167533"/>
                  </a:lnTo>
                  <a:lnTo>
                    <a:pt x="891292" y="0"/>
                  </a:lnTo>
                  <a:lnTo>
                    <a:pt x="1129330" y="436284"/>
                  </a:lnTo>
                  <a:lnTo>
                    <a:pt x="891292" y="872569"/>
                  </a:lnTo>
                  <a:lnTo>
                    <a:pt x="891292" y="705036"/>
                  </a:lnTo>
                  <a:lnTo>
                    <a:pt x="238037" y="705036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62922" y="3815029"/>
              <a:ext cx="374650" cy="114300"/>
            </a:xfrm>
            <a:custGeom>
              <a:avLst/>
              <a:gdLst/>
              <a:ahLst/>
              <a:cxnLst/>
              <a:rect l="l" t="t" r="r" b="b"/>
              <a:pathLst>
                <a:path w="37465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37465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374650" h="114300">
                  <a:moveTo>
                    <a:pt x="37433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74332" y="76200"/>
                  </a:lnTo>
                  <a:lnTo>
                    <a:pt x="37433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37255" y="3689298"/>
              <a:ext cx="610870" cy="365760"/>
            </a:xfrm>
            <a:custGeom>
              <a:avLst/>
              <a:gdLst/>
              <a:ahLst/>
              <a:cxnLst/>
              <a:rect l="l" t="t" r="r" b="b"/>
              <a:pathLst>
                <a:path w="610870" h="365760">
                  <a:moveTo>
                    <a:pt x="30513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05130" y="365760"/>
                  </a:lnTo>
                  <a:lnTo>
                    <a:pt x="305130" y="0"/>
                  </a:lnTo>
                  <a:close/>
                </a:path>
                <a:path w="610870" h="365760">
                  <a:moveTo>
                    <a:pt x="610273" y="0"/>
                  </a:moveTo>
                  <a:lnTo>
                    <a:pt x="305142" y="0"/>
                  </a:lnTo>
                  <a:lnTo>
                    <a:pt x="305142" y="365760"/>
                  </a:lnTo>
                  <a:lnTo>
                    <a:pt x="610273" y="365760"/>
                  </a:lnTo>
                  <a:lnTo>
                    <a:pt x="61027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47528" y="3689298"/>
              <a:ext cx="610870" cy="365760"/>
            </a:xfrm>
            <a:custGeom>
              <a:avLst/>
              <a:gdLst/>
              <a:ahLst/>
              <a:cxnLst/>
              <a:rect l="l" t="t" r="r" b="b"/>
              <a:pathLst>
                <a:path w="610870" h="365760">
                  <a:moveTo>
                    <a:pt x="610260" y="0"/>
                  </a:moveTo>
                  <a:lnTo>
                    <a:pt x="30513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305130" y="365760"/>
                  </a:lnTo>
                  <a:lnTo>
                    <a:pt x="610260" y="365760"/>
                  </a:lnTo>
                  <a:lnTo>
                    <a:pt x="61026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57801" y="3689299"/>
              <a:ext cx="1336675" cy="365760"/>
            </a:xfrm>
            <a:custGeom>
              <a:avLst/>
              <a:gdLst/>
              <a:ahLst/>
              <a:cxnLst/>
              <a:rect l="l" t="t" r="r" b="b"/>
              <a:pathLst>
                <a:path w="1336675" h="365760">
                  <a:moveTo>
                    <a:pt x="133654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336548" y="365760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30904" y="3682949"/>
              <a:ext cx="2569845" cy="378460"/>
            </a:xfrm>
            <a:custGeom>
              <a:avLst/>
              <a:gdLst/>
              <a:ahLst/>
              <a:cxnLst/>
              <a:rect l="l" t="t" r="r" b="b"/>
              <a:pathLst>
                <a:path w="2569845" h="378460">
                  <a:moveTo>
                    <a:pt x="311485" y="0"/>
                  </a:moveTo>
                  <a:lnTo>
                    <a:pt x="311485" y="378460"/>
                  </a:lnTo>
                </a:path>
                <a:path w="2569845" h="378460">
                  <a:moveTo>
                    <a:pt x="616620" y="0"/>
                  </a:moveTo>
                  <a:lnTo>
                    <a:pt x="616620" y="378460"/>
                  </a:lnTo>
                </a:path>
                <a:path w="2569845" h="378460">
                  <a:moveTo>
                    <a:pt x="921755" y="0"/>
                  </a:moveTo>
                  <a:lnTo>
                    <a:pt x="921755" y="378460"/>
                  </a:lnTo>
                </a:path>
                <a:path w="2569845" h="378460">
                  <a:moveTo>
                    <a:pt x="6350" y="0"/>
                  </a:moveTo>
                  <a:lnTo>
                    <a:pt x="6350" y="378460"/>
                  </a:lnTo>
                </a:path>
                <a:path w="2569845" h="378460">
                  <a:moveTo>
                    <a:pt x="0" y="6350"/>
                  </a:moveTo>
                  <a:lnTo>
                    <a:pt x="2569791" y="6350"/>
                  </a:lnTo>
                </a:path>
                <a:path w="2569845" h="378460">
                  <a:moveTo>
                    <a:pt x="0" y="372110"/>
                  </a:moveTo>
                  <a:lnTo>
                    <a:pt x="2569791" y="372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657795" y="3689299"/>
            <a:ext cx="133667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350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33855" y="3934967"/>
            <a:ext cx="8632190" cy="1591310"/>
            <a:chOff x="1133855" y="3934967"/>
            <a:chExt cx="8632190" cy="1591310"/>
          </a:xfrm>
        </p:grpSpPr>
        <p:sp>
          <p:nvSpPr>
            <p:cNvPr id="54" name="object 54"/>
            <p:cNvSpPr/>
            <p:nvPr/>
          </p:nvSpPr>
          <p:spPr>
            <a:xfrm>
              <a:off x="1133855" y="3934967"/>
              <a:ext cx="8631936" cy="1591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71599" y="4389119"/>
              <a:ext cx="8238744" cy="1106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7405" y="3980065"/>
              <a:ext cx="8489950" cy="1447165"/>
            </a:xfrm>
            <a:custGeom>
              <a:avLst/>
              <a:gdLst/>
              <a:ahLst/>
              <a:cxnLst/>
              <a:rect l="l" t="t" r="r" b="b"/>
              <a:pathLst>
                <a:path w="8489950" h="1447164">
                  <a:moveTo>
                    <a:pt x="8304706" y="338150"/>
                  </a:moveTo>
                  <a:lnTo>
                    <a:pt x="184834" y="338150"/>
                  </a:lnTo>
                  <a:lnTo>
                    <a:pt x="135699" y="344752"/>
                  </a:lnTo>
                  <a:lnTo>
                    <a:pt x="91546" y="363385"/>
                  </a:lnTo>
                  <a:lnTo>
                    <a:pt x="54137" y="392287"/>
                  </a:lnTo>
                  <a:lnTo>
                    <a:pt x="25235" y="429695"/>
                  </a:lnTo>
                  <a:lnTo>
                    <a:pt x="6602" y="473849"/>
                  </a:lnTo>
                  <a:lnTo>
                    <a:pt x="1" y="522973"/>
                  </a:lnTo>
                  <a:lnTo>
                    <a:pt x="0" y="1262316"/>
                  </a:lnTo>
                  <a:lnTo>
                    <a:pt x="6602" y="1311453"/>
                  </a:lnTo>
                  <a:lnTo>
                    <a:pt x="25235" y="1355606"/>
                  </a:lnTo>
                  <a:lnTo>
                    <a:pt x="54137" y="1393015"/>
                  </a:lnTo>
                  <a:lnTo>
                    <a:pt x="91546" y="1421916"/>
                  </a:lnTo>
                  <a:lnTo>
                    <a:pt x="135699" y="1440549"/>
                  </a:lnTo>
                  <a:lnTo>
                    <a:pt x="184834" y="1447152"/>
                  </a:lnTo>
                  <a:lnTo>
                    <a:pt x="8304706" y="1447152"/>
                  </a:lnTo>
                  <a:lnTo>
                    <a:pt x="8353843" y="1440549"/>
                  </a:lnTo>
                  <a:lnTo>
                    <a:pt x="8397996" y="1421916"/>
                  </a:lnTo>
                  <a:lnTo>
                    <a:pt x="8435405" y="1393015"/>
                  </a:lnTo>
                  <a:lnTo>
                    <a:pt x="8464306" y="1355606"/>
                  </a:lnTo>
                  <a:lnTo>
                    <a:pt x="8482939" y="1311453"/>
                  </a:lnTo>
                  <a:lnTo>
                    <a:pt x="8489542" y="1262316"/>
                  </a:lnTo>
                  <a:lnTo>
                    <a:pt x="8489540" y="522973"/>
                  </a:lnTo>
                  <a:lnTo>
                    <a:pt x="8482939" y="473849"/>
                  </a:lnTo>
                  <a:lnTo>
                    <a:pt x="8464306" y="429695"/>
                  </a:lnTo>
                  <a:lnTo>
                    <a:pt x="8435405" y="392287"/>
                  </a:lnTo>
                  <a:lnTo>
                    <a:pt x="8397996" y="363385"/>
                  </a:lnTo>
                  <a:lnTo>
                    <a:pt x="8353843" y="344752"/>
                  </a:lnTo>
                  <a:lnTo>
                    <a:pt x="8304706" y="338150"/>
                  </a:lnTo>
                  <a:close/>
                </a:path>
                <a:path w="8489950" h="1447164">
                  <a:moveTo>
                    <a:pt x="3213467" y="0"/>
                  </a:moveTo>
                  <a:lnTo>
                    <a:pt x="1414918" y="338150"/>
                  </a:lnTo>
                  <a:lnTo>
                    <a:pt x="3537304" y="338150"/>
                  </a:lnTo>
                  <a:lnTo>
                    <a:pt x="3213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7405" y="3980070"/>
              <a:ext cx="8489950" cy="1447165"/>
            </a:xfrm>
            <a:custGeom>
              <a:avLst/>
              <a:gdLst/>
              <a:ahLst/>
              <a:cxnLst/>
              <a:rect l="l" t="t" r="r" b="b"/>
              <a:pathLst>
                <a:path w="8489950" h="1447164">
                  <a:moveTo>
                    <a:pt x="0" y="522987"/>
                  </a:moveTo>
                  <a:lnTo>
                    <a:pt x="6602" y="473848"/>
                  </a:lnTo>
                  <a:lnTo>
                    <a:pt x="25236" y="429693"/>
                  </a:lnTo>
                  <a:lnTo>
                    <a:pt x="54138" y="392284"/>
                  </a:lnTo>
                  <a:lnTo>
                    <a:pt x="91548" y="363381"/>
                  </a:lnTo>
                  <a:lnTo>
                    <a:pt x="135702" y="344747"/>
                  </a:lnTo>
                  <a:lnTo>
                    <a:pt x="184841" y="338145"/>
                  </a:lnTo>
                  <a:lnTo>
                    <a:pt x="1414920" y="338145"/>
                  </a:lnTo>
                  <a:lnTo>
                    <a:pt x="3213461" y="0"/>
                  </a:lnTo>
                  <a:lnTo>
                    <a:pt x="3537312" y="338145"/>
                  </a:lnTo>
                  <a:lnTo>
                    <a:pt x="8304704" y="338145"/>
                  </a:lnTo>
                  <a:lnTo>
                    <a:pt x="8353844" y="344747"/>
                  </a:lnTo>
                  <a:lnTo>
                    <a:pt x="8397999" y="363381"/>
                  </a:lnTo>
                  <a:lnTo>
                    <a:pt x="8435408" y="392284"/>
                  </a:lnTo>
                  <a:lnTo>
                    <a:pt x="8464310" y="429693"/>
                  </a:lnTo>
                  <a:lnTo>
                    <a:pt x="8482942" y="473848"/>
                  </a:lnTo>
                  <a:lnTo>
                    <a:pt x="8489544" y="522987"/>
                  </a:lnTo>
                  <a:lnTo>
                    <a:pt x="8489544" y="800235"/>
                  </a:lnTo>
                  <a:lnTo>
                    <a:pt x="8489544" y="1262316"/>
                  </a:lnTo>
                  <a:lnTo>
                    <a:pt x="8482942" y="1311456"/>
                  </a:lnTo>
                  <a:lnTo>
                    <a:pt x="8464310" y="1355610"/>
                  </a:lnTo>
                  <a:lnTo>
                    <a:pt x="8435408" y="1393019"/>
                  </a:lnTo>
                  <a:lnTo>
                    <a:pt x="8397999" y="1421921"/>
                  </a:lnTo>
                  <a:lnTo>
                    <a:pt x="8353844" y="1440553"/>
                  </a:lnTo>
                  <a:lnTo>
                    <a:pt x="8304704" y="1447155"/>
                  </a:lnTo>
                  <a:lnTo>
                    <a:pt x="3537312" y="1447155"/>
                  </a:lnTo>
                  <a:lnTo>
                    <a:pt x="1414920" y="1447155"/>
                  </a:lnTo>
                  <a:lnTo>
                    <a:pt x="184841" y="1447155"/>
                  </a:lnTo>
                  <a:lnTo>
                    <a:pt x="135702" y="1440553"/>
                  </a:lnTo>
                  <a:lnTo>
                    <a:pt x="91548" y="1421921"/>
                  </a:lnTo>
                  <a:lnTo>
                    <a:pt x="54138" y="1393019"/>
                  </a:lnTo>
                  <a:lnTo>
                    <a:pt x="25236" y="1355610"/>
                  </a:lnTo>
                  <a:lnTo>
                    <a:pt x="6602" y="1311456"/>
                  </a:lnTo>
                  <a:lnTo>
                    <a:pt x="0" y="1262316"/>
                  </a:lnTo>
                  <a:lnTo>
                    <a:pt x="0" y="800235"/>
                  </a:lnTo>
                  <a:lnTo>
                    <a:pt x="0" y="52297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568081" y="4071620"/>
            <a:ext cx="7709534" cy="8153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182495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ASIC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parse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35" dirty="0">
                <a:latin typeface="Arial"/>
                <a:cs typeface="Arial"/>
              </a:rPr>
              <a:t>buckets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15" dirty="0">
                <a:latin typeface="Arial"/>
                <a:cs typeface="Arial"/>
              </a:rPr>
              <a:t>process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packet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84875" y="6523634"/>
            <a:ext cx="222885" cy="233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24351" y="4848859"/>
            <a:ext cx="3395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5" dirty="0">
                <a:latin typeface="Arial"/>
                <a:cs typeface="Arial"/>
              </a:rPr>
              <a:t>right </a:t>
            </a:r>
            <a:r>
              <a:rPr sz="2400" spc="10" dirty="0">
                <a:latin typeface="Arial"/>
                <a:cs typeface="Arial"/>
              </a:rPr>
              <a:t>table </a:t>
            </a:r>
            <a:r>
              <a:rPr sz="2400" spc="5" dirty="0">
                <a:latin typeface="Arial"/>
                <a:cs typeface="Arial"/>
              </a:rPr>
              <a:t>entry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65" dirty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67968" y="2468879"/>
            <a:ext cx="1846580" cy="1453515"/>
            <a:chOff x="7367968" y="2468879"/>
            <a:chExt cx="1846580" cy="1453515"/>
          </a:xfrm>
        </p:grpSpPr>
        <p:sp>
          <p:nvSpPr>
            <p:cNvPr id="3" name="object 3"/>
            <p:cNvSpPr/>
            <p:nvPr/>
          </p:nvSpPr>
          <p:spPr>
            <a:xfrm>
              <a:off x="7504176" y="2468879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35862" y="250113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84" y="1126921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35862" y="250113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5459" y="2633700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5459" y="2633700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74318" y="2788831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74318" y="2788831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96733" y="3216528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1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4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96733" y="3143376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3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1"/>
                  </a:lnTo>
                  <a:lnTo>
                    <a:pt x="1197953" y="63976"/>
                  </a:lnTo>
                  <a:lnTo>
                    <a:pt x="1162162" y="46713"/>
                  </a:lnTo>
                  <a:lnTo>
                    <a:pt x="1094900" y="31359"/>
                  </a:lnTo>
                  <a:lnTo>
                    <a:pt x="1050877" y="24569"/>
                  </a:lnTo>
                  <a:lnTo>
                    <a:pt x="1000676" y="18462"/>
                  </a:lnTo>
                  <a:lnTo>
                    <a:pt x="944863" y="13106"/>
                  </a:lnTo>
                  <a:lnTo>
                    <a:pt x="883999" y="8571"/>
                  </a:lnTo>
                  <a:lnTo>
                    <a:pt x="818650" y="4924"/>
                  </a:lnTo>
                  <a:lnTo>
                    <a:pt x="749377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6733" y="3143376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8600" y="312421"/>
            <a:ext cx="12420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Challenge </a:t>
            </a:r>
            <a:r>
              <a:rPr sz="3600" dirty="0"/>
              <a:t>4: </a:t>
            </a:r>
            <a:r>
              <a:rPr sz="3600" u="heavy" dirty="0">
                <a:uFill>
                  <a:solidFill>
                    <a:srgbClr val="000000"/>
                  </a:solidFill>
                </a:uFill>
              </a:rPr>
              <a:t>Scaling TEA</a:t>
            </a:r>
            <a:r>
              <a:rPr sz="3600" dirty="0"/>
              <a:t> </a:t>
            </a:r>
            <a:r>
              <a:rPr sz="3600" spc="-5" dirty="0"/>
              <a:t>with multiple</a:t>
            </a:r>
            <a:r>
              <a:rPr sz="3600" spc="-210" dirty="0"/>
              <a:t> </a:t>
            </a:r>
            <a:r>
              <a:rPr sz="3600" dirty="0"/>
              <a:t>servers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53058" y="2781300"/>
            <a:ext cx="150876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95016" y="1609344"/>
            <a:ext cx="3865245" cy="2801620"/>
            <a:chOff x="2795016" y="1609344"/>
            <a:chExt cx="3865245" cy="2801620"/>
          </a:xfrm>
        </p:grpSpPr>
        <p:sp>
          <p:nvSpPr>
            <p:cNvPr id="17" name="object 17"/>
            <p:cNvSpPr/>
            <p:nvPr/>
          </p:nvSpPr>
          <p:spPr>
            <a:xfrm>
              <a:off x="2795016" y="1609344"/>
              <a:ext cx="3864863" cy="28011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5788" y="1640103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5788" y="1640103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6448" y="2740786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20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20"/>
                  </a:lnTo>
                  <a:lnTo>
                    <a:pt x="0" y="1351546"/>
                  </a:lnTo>
                  <a:lnTo>
                    <a:pt x="6863" y="1394100"/>
                  </a:lnTo>
                  <a:lnTo>
                    <a:pt x="25974" y="1431055"/>
                  </a:lnTo>
                  <a:lnTo>
                    <a:pt x="55116" y="1460195"/>
                  </a:lnTo>
                  <a:lnTo>
                    <a:pt x="92070" y="1479304"/>
                  </a:lnTo>
                  <a:lnTo>
                    <a:pt x="134620" y="1486166"/>
                  </a:lnTo>
                  <a:lnTo>
                    <a:pt x="3504984" y="1486166"/>
                  </a:lnTo>
                  <a:lnTo>
                    <a:pt x="3547533" y="1479304"/>
                  </a:lnTo>
                  <a:lnTo>
                    <a:pt x="3584487" y="1460195"/>
                  </a:lnTo>
                  <a:lnTo>
                    <a:pt x="3613629" y="1431055"/>
                  </a:lnTo>
                  <a:lnTo>
                    <a:pt x="3632740" y="1394100"/>
                  </a:lnTo>
                  <a:lnTo>
                    <a:pt x="3639604" y="1351546"/>
                  </a:lnTo>
                  <a:lnTo>
                    <a:pt x="3639604" y="134620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76448" y="2740786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76448" y="203097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76448" y="203097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5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5188" y="2775204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4528" y="1629156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51962" y="3219005"/>
            <a:ext cx="3190875" cy="835660"/>
            <a:chOff x="3151962" y="3219005"/>
            <a:chExt cx="3190875" cy="835660"/>
          </a:xfrm>
        </p:grpSpPr>
        <p:sp>
          <p:nvSpPr>
            <p:cNvPr id="27" name="object 27"/>
            <p:cNvSpPr/>
            <p:nvPr/>
          </p:nvSpPr>
          <p:spPr>
            <a:xfrm>
              <a:off x="3158312" y="3225355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177197" y="476758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58312" y="3225355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58858" y="3705021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64935" y="3711371"/>
            <a:ext cx="3164840" cy="330835"/>
          </a:xfrm>
          <a:prstGeom prst="rect">
            <a:avLst/>
          </a:prstGeom>
          <a:solidFill>
            <a:srgbClr val="70AD47"/>
          </a:solidFill>
        </p:spPr>
        <p:txBody>
          <a:bodyPr vert="horz" wrap="square" lIns="0" tIns="28575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225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3445" y="3338906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49493" y="3036846"/>
            <a:ext cx="2053589" cy="885825"/>
            <a:chOff x="5549493" y="3036846"/>
            <a:chExt cx="2053589" cy="885825"/>
          </a:xfrm>
        </p:grpSpPr>
        <p:sp>
          <p:nvSpPr>
            <p:cNvPr id="33" name="object 33"/>
            <p:cNvSpPr/>
            <p:nvPr/>
          </p:nvSpPr>
          <p:spPr>
            <a:xfrm>
              <a:off x="5549493" y="3422078"/>
              <a:ext cx="393065" cy="114300"/>
            </a:xfrm>
            <a:custGeom>
              <a:avLst/>
              <a:gdLst/>
              <a:ahLst/>
              <a:cxnLst/>
              <a:rect l="l" t="t" r="r" b="b"/>
              <a:pathLst>
                <a:path w="393064" h="114300">
                  <a:moveTo>
                    <a:pt x="278764" y="0"/>
                  </a:moveTo>
                  <a:lnTo>
                    <a:pt x="278764" y="114300"/>
                  </a:lnTo>
                  <a:lnTo>
                    <a:pt x="354964" y="76200"/>
                  </a:lnTo>
                  <a:lnTo>
                    <a:pt x="297814" y="76200"/>
                  </a:lnTo>
                  <a:lnTo>
                    <a:pt x="297814" y="38100"/>
                  </a:lnTo>
                  <a:lnTo>
                    <a:pt x="354964" y="38100"/>
                  </a:lnTo>
                  <a:lnTo>
                    <a:pt x="278764" y="0"/>
                  </a:lnTo>
                  <a:close/>
                </a:path>
                <a:path w="393064" h="114300">
                  <a:moveTo>
                    <a:pt x="2787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78764" y="76200"/>
                  </a:lnTo>
                  <a:lnTo>
                    <a:pt x="278764" y="38100"/>
                  </a:lnTo>
                  <a:close/>
                </a:path>
                <a:path w="393064" h="114300">
                  <a:moveTo>
                    <a:pt x="354964" y="38100"/>
                  </a:moveTo>
                  <a:lnTo>
                    <a:pt x="297814" y="38100"/>
                  </a:lnTo>
                  <a:lnTo>
                    <a:pt x="297814" y="76200"/>
                  </a:lnTo>
                  <a:lnTo>
                    <a:pt x="354964" y="76200"/>
                  </a:lnTo>
                  <a:lnTo>
                    <a:pt x="393064" y="57150"/>
                  </a:lnTo>
                  <a:lnTo>
                    <a:pt x="3549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51358" y="3043199"/>
              <a:ext cx="1245870" cy="873125"/>
            </a:xfrm>
            <a:custGeom>
              <a:avLst/>
              <a:gdLst/>
              <a:ahLst/>
              <a:cxnLst/>
              <a:rect l="l" t="t" r="r" b="b"/>
              <a:pathLst>
                <a:path w="1245870" h="873125">
                  <a:moveTo>
                    <a:pt x="1007338" y="0"/>
                  </a:moveTo>
                  <a:lnTo>
                    <a:pt x="1007338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1007338" y="695794"/>
                  </a:lnTo>
                  <a:lnTo>
                    <a:pt x="1007338" y="872566"/>
                  </a:lnTo>
                  <a:lnTo>
                    <a:pt x="1245374" y="436283"/>
                  </a:lnTo>
                  <a:lnTo>
                    <a:pt x="100733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51358" y="3043196"/>
              <a:ext cx="1245870" cy="873125"/>
            </a:xfrm>
            <a:custGeom>
              <a:avLst/>
              <a:gdLst/>
              <a:ahLst/>
              <a:cxnLst/>
              <a:rect l="l" t="t" r="r" b="b"/>
              <a:pathLst>
                <a:path w="1245870" h="873125">
                  <a:moveTo>
                    <a:pt x="238037" y="872569"/>
                  </a:moveTo>
                  <a:lnTo>
                    <a:pt x="0" y="436284"/>
                  </a:lnTo>
                  <a:lnTo>
                    <a:pt x="238037" y="0"/>
                  </a:lnTo>
                  <a:lnTo>
                    <a:pt x="238037" y="176769"/>
                  </a:lnTo>
                  <a:lnTo>
                    <a:pt x="1007330" y="176769"/>
                  </a:lnTo>
                  <a:lnTo>
                    <a:pt x="1007330" y="0"/>
                  </a:lnTo>
                  <a:lnTo>
                    <a:pt x="1245370" y="436284"/>
                  </a:lnTo>
                  <a:lnTo>
                    <a:pt x="1007330" y="872569"/>
                  </a:lnTo>
                  <a:lnTo>
                    <a:pt x="1007330" y="695799"/>
                  </a:lnTo>
                  <a:lnTo>
                    <a:pt x="238037" y="695799"/>
                  </a:lnTo>
                  <a:lnTo>
                    <a:pt x="238037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/>
              <p:nvPr/>
            </p:nvSpPr>
            <p:spPr>
              <a:xfrm>
                <a:off x="2605728" y="5341577"/>
                <a:ext cx="8900471" cy="705962"/>
              </a:xfrm>
              <a:prstGeom prst="rect">
                <a:avLst/>
              </a:prstGeom>
              <a:ln w="38100">
                <a:solidFill>
                  <a:srgbClr val="4472C4"/>
                </a:solidFill>
              </a:ln>
            </p:spPr>
            <p:txBody>
              <a:bodyPr vert="horz" wrap="square" lIns="0" tIns="89535" rIns="0" bIns="0" rtlCol="0">
                <a:spAutoFit/>
              </a:bodyPr>
              <a:lstStyle/>
              <a:p>
                <a:pPr marL="90805" marR="285750">
                  <a:lnSpc>
                    <a:spcPct val="100000"/>
                  </a:lnSpc>
                  <a:spcBef>
                    <a:spcPts val="705"/>
                  </a:spcBef>
                </a:pPr>
                <a:r>
                  <a:rPr lang="en-US" sz="2000" b="1" spc="-15" dirty="0">
                    <a:solidFill>
                      <a:srgbClr val="4472C4"/>
                    </a:solidFill>
                    <a:latin typeface="Arial"/>
                    <a:cs typeface="Arial"/>
                  </a:rPr>
                  <a:t>Small </a:t>
                </a:r>
                <a:r>
                  <a:rPr lang="en-US" sz="2000" b="1" spc="5" dirty="0">
                    <a:solidFill>
                      <a:srgbClr val="4472C4"/>
                    </a:solidFill>
                    <a:latin typeface="Arial"/>
                    <a:cs typeface="Arial"/>
                  </a:rPr>
                  <a:t>on-chip </a:t>
                </a:r>
                <a:r>
                  <a:rPr lang="en-US" sz="2000" b="1" spc="20" dirty="0">
                    <a:solidFill>
                      <a:srgbClr val="4472C4"/>
                    </a:solidFill>
                    <a:latin typeface="Arial"/>
                    <a:cs typeface="Arial"/>
                  </a:rPr>
                  <a:t>cache </a:t>
                </a:r>
                <a:r>
                  <a:rPr lang="en-US" sz="2000" spc="20" dirty="0">
                    <a:latin typeface="Arial"/>
                    <a:cs typeface="Arial"/>
                  </a:rPr>
                  <a:t>for </a:t>
                </a:r>
                <a:r>
                  <a:rPr lang="en-US" sz="2000" spc="15" dirty="0">
                    <a:latin typeface="Arial"/>
                    <a:cs typeface="Arial"/>
                  </a:rPr>
                  <a:t>load</a:t>
                </a:r>
                <a:r>
                  <a:rPr lang="en-US" sz="2000" spc="-75" dirty="0">
                    <a:latin typeface="Arial"/>
                    <a:cs typeface="Arial"/>
                  </a:rPr>
                  <a:t> </a:t>
                </a:r>
                <a:r>
                  <a:rPr lang="en-US" sz="2000" spc="10" dirty="0">
                    <a:latin typeface="Arial"/>
                    <a:cs typeface="Arial"/>
                  </a:rPr>
                  <a:t>balancing and </a:t>
                </a:r>
                <a:r>
                  <a:rPr lang="en-US" sz="2000" dirty="0">
                    <a:latin typeface="Arial"/>
                    <a:cs typeface="Arial"/>
                  </a:rPr>
                  <a:t>higher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20" dirty="0">
                    <a:latin typeface="Arial"/>
                    <a:cs typeface="Arial"/>
                  </a:rPr>
                  <a:t>throughput: cache at least </a:t>
                </a:r>
                <a14:m>
                  <m:oMath xmlns:m="http://schemas.openxmlformats.org/officeDocument/2006/math">
                    <m:r>
                      <a:rPr lang="en-US" sz="2000" b="0" i="1" spc="20" smtClean="0">
                        <a:latin typeface="Cambria Math" panose="02040503050406030204" pitchFamily="18" charset="0"/>
                        <a:cs typeface="Arial"/>
                      </a:rPr>
                      <m:t>𝑂</m:t>
                    </m:r>
                    <m:r>
                      <a:rPr lang="en-US" sz="2000" b="0" i="1" spc="2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000" b="0" i="1" spc="20" smtClean="0">
                        <a:latin typeface="Cambria Math" panose="02040503050406030204" pitchFamily="18" charset="0"/>
                        <a:cs typeface="Arial"/>
                      </a:rPr>
                      <m:t>𝑁𝑙𝑜𝑔𝑁</m:t>
                    </m:r>
                    <m:r>
                      <a:rPr lang="en-US" sz="2000" b="0" i="1" spc="2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popular packets (N is the number of servers)</a:t>
                </a: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28" y="5341577"/>
                <a:ext cx="8900471" cy="705962"/>
              </a:xfrm>
              <a:prstGeom prst="rect">
                <a:avLst/>
              </a:prstGeom>
              <a:blipFill>
                <a:blip r:embed="rId5"/>
                <a:stretch>
                  <a:fillRect l="-477" b="-18033"/>
                </a:stretch>
              </a:blipFill>
              <a:ln w="38100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37"/>
          <p:cNvSpPr/>
          <p:nvPr/>
        </p:nvSpPr>
        <p:spPr>
          <a:xfrm>
            <a:off x="4649152" y="4048048"/>
            <a:ext cx="190500" cy="418465"/>
          </a:xfrm>
          <a:custGeom>
            <a:avLst/>
            <a:gdLst/>
            <a:ahLst/>
            <a:cxnLst/>
            <a:rect l="l" t="t" r="r" b="b"/>
            <a:pathLst>
              <a:path w="190500" h="418464">
                <a:moveTo>
                  <a:pt x="76184" y="190167"/>
                </a:moveTo>
                <a:lnTo>
                  <a:pt x="72517" y="417461"/>
                </a:lnTo>
                <a:lnTo>
                  <a:pt x="110617" y="418083"/>
                </a:lnTo>
                <a:lnTo>
                  <a:pt x="114284" y="190781"/>
                </a:lnTo>
                <a:lnTo>
                  <a:pt x="76184" y="190167"/>
                </a:lnTo>
                <a:close/>
              </a:path>
              <a:path w="190500" h="418464">
                <a:moveTo>
                  <a:pt x="180446" y="171119"/>
                </a:moveTo>
                <a:lnTo>
                  <a:pt x="76492" y="171119"/>
                </a:lnTo>
                <a:lnTo>
                  <a:pt x="114592" y="171729"/>
                </a:lnTo>
                <a:lnTo>
                  <a:pt x="114284" y="190781"/>
                </a:lnTo>
                <a:lnTo>
                  <a:pt x="190474" y="192011"/>
                </a:lnTo>
                <a:lnTo>
                  <a:pt x="180446" y="171119"/>
                </a:lnTo>
                <a:close/>
              </a:path>
              <a:path w="190500" h="418464">
                <a:moveTo>
                  <a:pt x="76492" y="171119"/>
                </a:moveTo>
                <a:lnTo>
                  <a:pt x="76184" y="190167"/>
                </a:lnTo>
                <a:lnTo>
                  <a:pt x="114284" y="190781"/>
                </a:lnTo>
                <a:lnTo>
                  <a:pt x="114592" y="171729"/>
                </a:lnTo>
                <a:lnTo>
                  <a:pt x="76492" y="171119"/>
                </a:lnTo>
                <a:close/>
              </a:path>
              <a:path w="190500" h="418464">
                <a:moveTo>
                  <a:pt x="98310" y="0"/>
                </a:moveTo>
                <a:lnTo>
                  <a:pt x="0" y="188937"/>
                </a:lnTo>
                <a:lnTo>
                  <a:pt x="76184" y="190167"/>
                </a:lnTo>
                <a:lnTo>
                  <a:pt x="76492" y="171119"/>
                </a:lnTo>
                <a:lnTo>
                  <a:pt x="180446" y="171119"/>
                </a:lnTo>
                <a:lnTo>
                  <a:pt x="9831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77990" y="1620380"/>
            <a:ext cx="4432935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0805" marR="1739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4472C4"/>
                </a:solidFill>
                <a:latin typeface="Arial"/>
                <a:cs typeface="Arial"/>
              </a:rPr>
              <a:t>Repurpose </a:t>
            </a:r>
            <a:r>
              <a:rPr sz="2000" b="1" spc="-15" dirty="0">
                <a:solidFill>
                  <a:srgbClr val="4472C4"/>
                </a:solidFill>
                <a:latin typeface="Arial"/>
                <a:cs typeface="Arial"/>
              </a:rPr>
              <a:t>ASICs’ </a:t>
            </a:r>
            <a:r>
              <a:rPr sz="2000" b="1" spc="-10" dirty="0">
                <a:solidFill>
                  <a:srgbClr val="4472C4"/>
                </a:solidFill>
                <a:latin typeface="Arial"/>
                <a:cs typeface="Arial"/>
              </a:rPr>
              <a:t>capability </a:t>
            </a:r>
            <a:r>
              <a:rPr sz="2000" spc="20" dirty="0">
                <a:latin typeface="Arial"/>
                <a:cs typeface="Arial"/>
              </a:rPr>
              <a:t>for  </a:t>
            </a:r>
            <a:r>
              <a:rPr sz="2000" spc="5" dirty="0">
                <a:latin typeface="Arial"/>
                <a:cs typeface="Arial"/>
              </a:rPr>
              <a:t>reacting </a:t>
            </a:r>
            <a:r>
              <a:rPr sz="2000" dirty="0">
                <a:latin typeface="Arial"/>
                <a:cs typeface="Arial"/>
              </a:rPr>
              <a:t>servers’ availability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02603" y="2012721"/>
            <a:ext cx="593090" cy="1275715"/>
          </a:xfrm>
          <a:custGeom>
            <a:avLst/>
            <a:gdLst/>
            <a:ahLst/>
            <a:cxnLst/>
            <a:rect l="l" t="t" r="r" b="b"/>
            <a:pathLst>
              <a:path w="593090" h="1275714">
                <a:moveTo>
                  <a:pt x="0" y="1062926"/>
                </a:moveTo>
                <a:lnTo>
                  <a:pt x="9309" y="1275714"/>
                </a:lnTo>
                <a:lnTo>
                  <a:pt x="173951" y="1140586"/>
                </a:lnTo>
                <a:lnTo>
                  <a:pt x="143343" y="1126921"/>
                </a:lnTo>
                <a:lnTo>
                  <a:pt x="96596" y="1126921"/>
                </a:lnTo>
                <a:lnTo>
                  <a:pt x="61810" y="1111389"/>
                </a:lnTo>
                <a:lnTo>
                  <a:pt x="69578" y="1093989"/>
                </a:lnTo>
                <a:lnTo>
                  <a:pt x="0" y="1062926"/>
                </a:lnTo>
                <a:close/>
              </a:path>
              <a:path w="593090" h="1275714">
                <a:moveTo>
                  <a:pt x="69578" y="1093989"/>
                </a:moveTo>
                <a:lnTo>
                  <a:pt x="61810" y="1111389"/>
                </a:lnTo>
                <a:lnTo>
                  <a:pt x="96596" y="1126921"/>
                </a:lnTo>
                <a:lnTo>
                  <a:pt x="104365" y="1109520"/>
                </a:lnTo>
                <a:lnTo>
                  <a:pt x="69578" y="1093989"/>
                </a:lnTo>
                <a:close/>
              </a:path>
              <a:path w="593090" h="1275714">
                <a:moveTo>
                  <a:pt x="104365" y="1109520"/>
                </a:moveTo>
                <a:lnTo>
                  <a:pt x="96596" y="1126921"/>
                </a:lnTo>
                <a:lnTo>
                  <a:pt x="143343" y="1126921"/>
                </a:lnTo>
                <a:lnTo>
                  <a:pt x="104365" y="1109520"/>
                </a:lnTo>
                <a:close/>
              </a:path>
              <a:path w="593090" h="1275714">
                <a:moveTo>
                  <a:pt x="557987" y="0"/>
                </a:moveTo>
                <a:lnTo>
                  <a:pt x="69578" y="1093989"/>
                </a:lnTo>
                <a:lnTo>
                  <a:pt x="104365" y="1109520"/>
                </a:lnTo>
                <a:lnTo>
                  <a:pt x="592785" y="15532"/>
                </a:lnTo>
                <a:lnTo>
                  <a:pt x="55798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23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2AC1FDB-AAE1-4B43-8E4C-1B83251F5450}"/>
              </a:ext>
            </a:extLst>
          </p:cNvPr>
          <p:cNvSpPr txBox="1"/>
          <p:nvPr/>
        </p:nvSpPr>
        <p:spPr>
          <a:xfrm>
            <a:off x="2605729" y="4486182"/>
            <a:ext cx="5011786" cy="705962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89535" rIns="0" bIns="0" rtlCol="0">
            <a:spAutoFit/>
          </a:bodyPr>
          <a:lstStyle>
            <a:defPPr>
              <a:defRPr lang="zh-CN"/>
            </a:defPPr>
            <a:lvl1pPr marL="90805" marR="285750">
              <a:lnSpc>
                <a:spcPct val="100000"/>
              </a:lnSpc>
              <a:spcBef>
                <a:spcPts val="705"/>
              </a:spcBef>
              <a:defRPr sz="2000" b="1" spc="-15">
                <a:solidFill>
                  <a:srgbClr val="4472C4"/>
                </a:solidFill>
                <a:latin typeface="Arial"/>
                <a:cs typeface="Arial"/>
              </a:defRPr>
            </a:lvl1pPr>
          </a:lstStyle>
          <a:p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Split hash tables into N sub-tables and distribute them into N servers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B54C3-5A58-1CC6-307C-1FB9E3A294D7}"/>
              </a:ext>
            </a:extLst>
          </p:cNvPr>
          <p:cNvSpPr txBox="1"/>
          <p:nvPr/>
        </p:nvSpPr>
        <p:spPr>
          <a:xfrm>
            <a:off x="8514015" y="3895027"/>
            <a:ext cx="381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utilization and port status by repurposing the meter and packet generator engine of the switch ASIC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380" y="270466"/>
            <a:ext cx="867206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Putting it </a:t>
            </a:r>
            <a:r>
              <a:rPr dirty="0"/>
              <a:t>all</a:t>
            </a:r>
            <a:r>
              <a:rPr spc="-70" dirty="0"/>
              <a:t> </a:t>
            </a:r>
            <a:r>
              <a:rPr spc="-5" dirty="0"/>
              <a:t>together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5915" y="5341835"/>
            <a:ext cx="5551805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solidFill>
                  <a:srgbClr val="4472C4"/>
                </a:solidFill>
                <a:latin typeface="Arial"/>
                <a:cs typeface="Arial"/>
              </a:rPr>
              <a:t>Leveraging programmability </a:t>
            </a:r>
            <a:r>
              <a:rPr sz="2000" spc="35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ASICs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spc="20" dirty="0">
                <a:latin typeface="Arial"/>
                <a:cs typeface="Arial"/>
              </a:rPr>
              <a:t>for </a:t>
            </a:r>
            <a:r>
              <a:rPr sz="2000" spc="10" dirty="0">
                <a:latin typeface="Arial"/>
                <a:cs typeface="Arial"/>
              </a:rPr>
              <a:t>accessing </a:t>
            </a:r>
            <a:r>
              <a:rPr sz="2000" dirty="0">
                <a:latin typeface="Arial"/>
                <a:cs typeface="Arial"/>
              </a:rPr>
              <a:t>external </a:t>
            </a:r>
            <a:r>
              <a:rPr sz="2000" spc="-20" dirty="0">
                <a:latin typeface="Arial"/>
                <a:cs typeface="Arial"/>
              </a:rPr>
              <a:t>DRAM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10" dirty="0">
                <a:latin typeface="Arial"/>
                <a:cs typeface="Arial"/>
              </a:rPr>
              <a:t>the </a:t>
            </a:r>
            <a:r>
              <a:rPr sz="2000" spc="15" dirty="0">
                <a:latin typeface="Arial"/>
                <a:cs typeface="Arial"/>
              </a:rPr>
              <a:t>data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10563"/>
            <a:ext cx="1014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Arial"/>
                <a:cs typeface="Arial"/>
              </a:rPr>
              <a:t>TEA </a:t>
            </a:r>
            <a:r>
              <a:rPr sz="2800" spc="15" dirty="0">
                <a:latin typeface="Arial"/>
                <a:cs typeface="Arial"/>
              </a:rPr>
              <a:t>provides </a:t>
            </a:r>
            <a:r>
              <a:rPr sz="2800" b="1" spc="50" dirty="0">
                <a:latin typeface="Arial"/>
                <a:cs typeface="Arial"/>
              </a:rPr>
              <a:t>a </a:t>
            </a:r>
            <a:r>
              <a:rPr sz="2800" b="1" spc="-25" dirty="0">
                <a:latin typeface="Arial"/>
                <a:cs typeface="Arial"/>
              </a:rPr>
              <a:t>virtual </a:t>
            </a:r>
            <a:r>
              <a:rPr sz="2800" b="1" spc="20" dirty="0">
                <a:latin typeface="Arial"/>
                <a:cs typeface="Arial"/>
              </a:rPr>
              <a:t>table </a:t>
            </a:r>
            <a:r>
              <a:rPr sz="2800" b="1" spc="5" dirty="0">
                <a:latin typeface="Arial"/>
                <a:cs typeface="Arial"/>
              </a:rPr>
              <a:t>abstraction </a:t>
            </a:r>
            <a:r>
              <a:rPr sz="2800" spc="75" dirty="0">
                <a:latin typeface="Arial"/>
                <a:cs typeface="Arial"/>
              </a:rPr>
              <a:t>to </a:t>
            </a:r>
            <a:r>
              <a:rPr sz="2800" spc="15" dirty="0">
                <a:latin typeface="Arial"/>
                <a:cs typeface="Arial"/>
              </a:rPr>
              <a:t>state-intensive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NFs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9359" y="1813267"/>
            <a:ext cx="2801620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805" marR="203200">
              <a:lnSpc>
                <a:spcPct val="100000"/>
              </a:lnSpc>
              <a:spcBef>
                <a:spcPts val="715"/>
              </a:spcBef>
            </a:pPr>
            <a:r>
              <a:rPr sz="2000" b="1" spc="-15" dirty="0">
                <a:solidFill>
                  <a:srgbClr val="4472C4"/>
                </a:solidFill>
                <a:latin typeface="Arial"/>
                <a:cs typeface="Arial"/>
              </a:rPr>
              <a:t>Repurposing </a:t>
            </a:r>
            <a:r>
              <a:rPr sz="2000" b="1" spc="-25" dirty="0">
                <a:solidFill>
                  <a:srgbClr val="4472C4"/>
                </a:solidFill>
                <a:latin typeface="Arial"/>
                <a:cs typeface="Arial"/>
              </a:rPr>
              <a:t>BLP </a:t>
            </a:r>
            <a:r>
              <a:rPr sz="2000" spc="20" dirty="0">
                <a:latin typeface="Arial"/>
                <a:cs typeface="Arial"/>
              </a:rPr>
              <a:t>for  </a:t>
            </a:r>
            <a:r>
              <a:rPr sz="2000" spc="25" dirty="0">
                <a:latin typeface="Arial"/>
                <a:cs typeface="Arial"/>
              </a:rPr>
              <a:t>constant </a:t>
            </a:r>
            <a:r>
              <a:rPr sz="2000" spc="15" dirty="0">
                <a:latin typeface="Arial"/>
                <a:cs typeface="Arial"/>
              </a:rPr>
              <a:t>time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lookup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47" y="3595751"/>
            <a:ext cx="2705735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sz="2000" b="1" spc="-15" dirty="0">
                <a:solidFill>
                  <a:srgbClr val="4472C4"/>
                </a:solidFill>
                <a:latin typeface="Arial"/>
                <a:cs typeface="Arial"/>
              </a:rPr>
              <a:t>Small </a:t>
            </a:r>
            <a:r>
              <a:rPr sz="2000" b="1" spc="5" dirty="0">
                <a:solidFill>
                  <a:srgbClr val="4472C4"/>
                </a:solidFill>
                <a:latin typeface="Arial"/>
                <a:cs typeface="Arial"/>
              </a:rPr>
              <a:t>on-chip</a:t>
            </a:r>
            <a:r>
              <a:rPr sz="2000" b="1" spc="-2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4472C4"/>
                </a:solidFill>
                <a:latin typeface="Arial"/>
                <a:cs typeface="Arial"/>
              </a:rPr>
              <a:t>cache</a:t>
            </a:r>
            <a:endParaRPr sz="20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spc="2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scalability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1551" y="2746248"/>
            <a:ext cx="1847850" cy="1454150"/>
            <a:chOff x="7741551" y="2746248"/>
            <a:chExt cx="1847850" cy="1454150"/>
          </a:xfrm>
        </p:grpSpPr>
        <p:sp>
          <p:nvSpPr>
            <p:cNvPr id="8" name="object 8"/>
            <p:cNvSpPr/>
            <p:nvPr/>
          </p:nvSpPr>
          <p:spPr>
            <a:xfrm>
              <a:off x="7879079" y="2746248"/>
              <a:ext cx="1709927" cy="1246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09445" y="2779052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09445" y="2779052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29029" y="2911614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29029" y="2911614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7901" y="306675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47901" y="306675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0316" y="3494443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26" y="0"/>
                  </a:moveTo>
                  <a:lnTo>
                    <a:pt x="1162151" y="26438"/>
                  </a:lnTo>
                  <a:lnTo>
                    <a:pt x="1094891" y="41792"/>
                  </a:lnTo>
                  <a:lnTo>
                    <a:pt x="1050868" y="48582"/>
                  </a:lnTo>
                  <a:lnTo>
                    <a:pt x="1000669" y="54689"/>
                  </a:lnTo>
                  <a:lnTo>
                    <a:pt x="944856" y="60045"/>
                  </a:lnTo>
                  <a:lnTo>
                    <a:pt x="883992" y="64580"/>
                  </a:lnTo>
                  <a:lnTo>
                    <a:pt x="818642" y="68227"/>
                  </a:lnTo>
                  <a:lnTo>
                    <a:pt x="749369" y="70917"/>
                  </a:lnTo>
                  <a:lnTo>
                    <a:pt x="676736" y="72582"/>
                  </a:lnTo>
                  <a:lnTo>
                    <a:pt x="601306" y="73151"/>
                  </a:lnTo>
                  <a:lnTo>
                    <a:pt x="525880" y="72582"/>
                  </a:lnTo>
                  <a:lnTo>
                    <a:pt x="453249" y="70917"/>
                  </a:lnTo>
                  <a:lnTo>
                    <a:pt x="383978" y="68227"/>
                  </a:lnTo>
                  <a:lnTo>
                    <a:pt x="318629" y="64580"/>
                  </a:lnTo>
                  <a:lnTo>
                    <a:pt x="257767" y="60045"/>
                  </a:lnTo>
                  <a:lnTo>
                    <a:pt x="201955" y="54689"/>
                  </a:lnTo>
                  <a:lnTo>
                    <a:pt x="151756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6" y="487494"/>
                  </a:lnTo>
                  <a:lnTo>
                    <a:pt x="201955" y="493601"/>
                  </a:lnTo>
                  <a:lnTo>
                    <a:pt x="257767" y="498957"/>
                  </a:lnTo>
                  <a:lnTo>
                    <a:pt x="318629" y="503492"/>
                  </a:lnTo>
                  <a:lnTo>
                    <a:pt x="383978" y="507139"/>
                  </a:lnTo>
                  <a:lnTo>
                    <a:pt x="453249" y="509829"/>
                  </a:lnTo>
                  <a:lnTo>
                    <a:pt x="525880" y="511494"/>
                  </a:lnTo>
                  <a:lnTo>
                    <a:pt x="601306" y="512063"/>
                  </a:lnTo>
                  <a:lnTo>
                    <a:pt x="676736" y="511494"/>
                  </a:lnTo>
                  <a:lnTo>
                    <a:pt x="749369" y="509829"/>
                  </a:lnTo>
                  <a:lnTo>
                    <a:pt x="818642" y="507139"/>
                  </a:lnTo>
                  <a:lnTo>
                    <a:pt x="883992" y="503492"/>
                  </a:lnTo>
                  <a:lnTo>
                    <a:pt x="944856" y="498957"/>
                  </a:lnTo>
                  <a:lnTo>
                    <a:pt x="1000669" y="493601"/>
                  </a:lnTo>
                  <a:lnTo>
                    <a:pt x="1050868" y="487494"/>
                  </a:lnTo>
                  <a:lnTo>
                    <a:pt x="1094891" y="480704"/>
                  </a:lnTo>
                  <a:lnTo>
                    <a:pt x="1162151" y="465350"/>
                  </a:lnTo>
                  <a:lnTo>
                    <a:pt x="1197941" y="448087"/>
                  </a:lnTo>
                  <a:lnTo>
                    <a:pt x="1202626" y="438911"/>
                  </a:lnTo>
                  <a:lnTo>
                    <a:pt x="1202626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70316" y="3421291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06" y="0"/>
                  </a:moveTo>
                  <a:lnTo>
                    <a:pt x="525880" y="569"/>
                  </a:lnTo>
                  <a:lnTo>
                    <a:pt x="453249" y="2234"/>
                  </a:lnTo>
                  <a:lnTo>
                    <a:pt x="383978" y="4924"/>
                  </a:lnTo>
                  <a:lnTo>
                    <a:pt x="318629" y="8571"/>
                  </a:lnTo>
                  <a:lnTo>
                    <a:pt x="257767" y="13106"/>
                  </a:lnTo>
                  <a:lnTo>
                    <a:pt x="201955" y="18462"/>
                  </a:lnTo>
                  <a:lnTo>
                    <a:pt x="151756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2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6" y="121734"/>
                  </a:lnTo>
                  <a:lnTo>
                    <a:pt x="201955" y="127841"/>
                  </a:lnTo>
                  <a:lnTo>
                    <a:pt x="257767" y="133197"/>
                  </a:lnTo>
                  <a:lnTo>
                    <a:pt x="318629" y="137732"/>
                  </a:lnTo>
                  <a:lnTo>
                    <a:pt x="383978" y="141379"/>
                  </a:lnTo>
                  <a:lnTo>
                    <a:pt x="453249" y="144069"/>
                  </a:lnTo>
                  <a:lnTo>
                    <a:pt x="525880" y="145734"/>
                  </a:lnTo>
                  <a:lnTo>
                    <a:pt x="601306" y="146304"/>
                  </a:lnTo>
                  <a:lnTo>
                    <a:pt x="676736" y="145734"/>
                  </a:lnTo>
                  <a:lnTo>
                    <a:pt x="749369" y="144069"/>
                  </a:lnTo>
                  <a:lnTo>
                    <a:pt x="818642" y="141379"/>
                  </a:lnTo>
                  <a:lnTo>
                    <a:pt x="883992" y="137732"/>
                  </a:lnTo>
                  <a:lnTo>
                    <a:pt x="944856" y="133197"/>
                  </a:lnTo>
                  <a:lnTo>
                    <a:pt x="1000669" y="127841"/>
                  </a:lnTo>
                  <a:lnTo>
                    <a:pt x="1050868" y="121734"/>
                  </a:lnTo>
                  <a:lnTo>
                    <a:pt x="1094891" y="114944"/>
                  </a:lnTo>
                  <a:lnTo>
                    <a:pt x="1162151" y="99590"/>
                  </a:lnTo>
                  <a:lnTo>
                    <a:pt x="1197941" y="82327"/>
                  </a:lnTo>
                  <a:lnTo>
                    <a:pt x="1202626" y="73152"/>
                  </a:lnTo>
                  <a:lnTo>
                    <a:pt x="1197941" y="63976"/>
                  </a:lnTo>
                  <a:lnTo>
                    <a:pt x="1162151" y="46713"/>
                  </a:lnTo>
                  <a:lnTo>
                    <a:pt x="1094891" y="31359"/>
                  </a:lnTo>
                  <a:lnTo>
                    <a:pt x="1050868" y="24569"/>
                  </a:lnTo>
                  <a:lnTo>
                    <a:pt x="1000669" y="18462"/>
                  </a:lnTo>
                  <a:lnTo>
                    <a:pt x="944856" y="13106"/>
                  </a:lnTo>
                  <a:lnTo>
                    <a:pt x="883992" y="8571"/>
                  </a:lnTo>
                  <a:lnTo>
                    <a:pt x="818642" y="4924"/>
                  </a:lnTo>
                  <a:lnTo>
                    <a:pt x="749369" y="2234"/>
                  </a:lnTo>
                  <a:lnTo>
                    <a:pt x="676736" y="569"/>
                  </a:lnTo>
                  <a:lnTo>
                    <a:pt x="601306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70316" y="3421291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26641" y="3058668"/>
            <a:ext cx="150876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01327" y="2339111"/>
            <a:ext cx="1757680" cy="2092960"/>
          </a:xfrm>
          <a:custGeom>
            <a:avLst/>
            <a:gdLst/>
            <a:ahLst/>
            <a:cxnLst/>
            <a:rect l="l" t="t" r="r" b="b"/>
            <a:pathLst>
              <a:path w="1757679" h="2092960">
                <a:moveTo>
                  <a:pt x="694601" y="17703"/>
                </a:moveTo>
                <a:lnTo>
                  <a:pt x="660869" y="0"/>
                </a:lnTo>
                <a:lnTo>
                  <a:pt x="185483" y="905840"/>
                </a:lnTo>
                <a:lnTo>
                  <a:pt x="118021" y="870432"/>
                </a:lnTo>
                <a:lnTo>
                  <a:pt x="113830" y="1083373"/>
                </a:lnTo>
                <a:lnTo>
                  <a:pt x="286702" y="958951"/>
                </a:lnTo>
                <a:lnTo>
                  <a:pt x="251358" y="940409"/>
                </a:lnTo>
                <a:lnTo>
                  <a:pt x="219214" y="923544"/>
                </a:lnTo>
                <a:lnTo>
                  <a:pt x="694601" y="17703"/>
                </a:lnTo>
                <a:close/>
              </a:path>
              <a:path w="1757679" h="2092960">
                <a:moveTo>
                  <a:pt x="1757210" y="2055571"/>
                </a:moveTo>
                <a:lnTo>
                  <a:pt x="189611" y="1674964"/>
                </a:lnTo>
                <a:lnTo>
                  <a:pt x="190703" y="1670469"/>
                </a:lnTo>
                <a:lnTo>
                  <a:pt x="207594" y="1600911"/>
                </a:lnTo>
                <a:lnTo>
                  <a:pt x="0" y="1648523"/>
                </a:lnTo>
                <a:lnTo>
                  <a:pt x="162648" y="1786039"/>
                </a:lnTo>
                <a:lnTo>
                  <a:pt x="180619" y="1711985"/>
                </a:lnTo>
                <a:lnTo>
                  <a:pt x="1748218" y="2092591"/>
                </a:lnTo>
                <a:lnTo>
                  <a:pt x="1757210" y="2055571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97734" y="4432071"/>
            <a:ext cx="3453765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91440" marR="135255">
              <a:lnSpc>
                <a:spcPct val="100000"/>
              </a:lnSpc>
              <a:spcBef>
                <a:spcPts val="710"/>
              </a:spcBef>
            </a:pPr>
            <a:r>
              <a:rPr sz="2000" b="1" spc="-15" dirty="0">
                <a:solidFill>
                  <a:srgbClr val="4472C4"/>
                </a:solidFill>
                <a:latin typeface="Arial"/>
                <a:cs typeface="Arial"/>
              </a:rPr>
              <a:t>Offloading </a:t>
            </a:r>
            <a:r>
              <a:rPr sz="2000" b="1" spc="30" dirty="0">
                <a:solidFill>
                  <a:srgbClr val="4472C4"/>
                </a:solidFill>
                <a:latin typeface="Arial"/>
                <a:cs typeface="Arial"/>
              </a:rPr>
              <a:t>packet </a:t>
            </a:r>
            <a:r>
              <a:rPr sz="2000" b="1" spc="-5" dirty="0">
                <a:solidFill>
                  <a:srgbClr val="4472C4"/>
                </a:solidFill>
                <a:latin typeface="Arial"/>
                <a:cs typeface="Arial"/>
              </a:rPr>
              <a:t>store</a:t>
            </a:r>
            <a:r>
              <a:rPr sz="2000" b="1" spc="-1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for  </a:t>
            </a:r>
            <a:r>
              <a:rPr sz="2000" spc="5" dirty="0">
                <a:latin typeface="Arial"/>
                <a:cs typeface="Arial"/>
              </a:rPr>
              <a:t>async. </a:t>
            </a:r>
            <a:r>
              <a:rPr sz="2000" spc="25" dirty="0">
                <a:latin typeface="Arial"/>
                <a:cs typeface="Arial"/>
              </a:rPr>
              <a:t>packet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processing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79064" y="1883664"/>
            <a:ext cx="3865245" cy="2801620"/>
            <a:chOff x="3179064" y="1883664"/>
            <a:chExt cx="3865245" cy="2801620"/>
          </a:xfrm>
        </p:grpSpPr>
        <p:sp>
          <p:nvSpPr>
            <p:cNvPr id="22" name="object 22"/>
            <p:cNvSpPr/>
            <p:nvPr/>
          </p:nvSpPr>
          <p:spPr>
            <a:xfrm>
              <a:off x="3179064" y="1883664"/>
              <a:ext cx="3864864" cy="2801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10052" y="1914093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10052" y="1914093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60712" y="3014776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59"/>
                  </a:lnTo>
                  <a:lnTo>
                    <a:pt x="6863" y="1394107"/>
                  </a:lnTo>
                  <a:lnTo>
                    <a:pt x="25974" y="1431058"/>
                  </a:lnTo>
                  <a:lnTo>
                    <a:pt x="55116" y="1460196"/>
                  </a:lnTo>
                  <a:lnTo>
                    <a:pt x="92070" y="1479304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4"/>
                  </a:lnTo>
                  <a:lnTo>
                    <a:pt x="3584487" y="1460196"/>
                  </a:lnTo>
                  <a:lnTo>
                    <a:pt x="3613629" y="1431058"/>
                  </a:lnTo>
                  <a:lnTo>
                    <a:pt x="3632740" y="1394107"/>
                  </a:lnTo>
                  <a:lnTo>
                    <a:pt x="3639604" y="1351559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60712" y="3014776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60712" y="230496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35" y="0"/>
                  </a:lnTo>
                  <a:lnTo>
                    <a:pt x="33856" y="4355"/>
                  </a:lnTo>
                  <a:lnTo>
                    <a:pt x="16235" y="16235"/>
                  </a:lnTo>
                  <a:lnTo>
                    <a:pt x="4355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5" y="578195"/>
                  </a:lnTo>
                  <a:lnTo>
                    <a:pt x="16235" y="595815"/>
                  </a:lnTo>
                  <a:lnTo>
                    <a:pt x="33856" y="607695"/>
                  </a:lnTo>
                  <a:lnTo>
                    <a:pt x="55435" y="612051"/>
                  </a:lnTo>
                  <a:lnTo>
                    <a:pt x="3564242" y="612051"/>
                  </a:lnTo>
                  <a:lnTo>
                    <a:pt x="3585821" y="607695"/>
                  </a:lnTo>
                  <a:lnTo>
                    <a:pt x="3603442" y="595815"/>
                  </a:lnTo>
                  <a:lnTo>
                    <a:pt x="3615321" y="578195"/>
                  </a:lnTo>
                  <a:lnTo>
                    <a:pt x="3619677" y="556615"/>
                  </a:lnTo>
                  <a:lnTo>
                    <a:pt x="3619677" y="55435"/>
                  </a:lnTo>
                  <a:lnTo>
                    <a:pt x="3615321" y="33856"/>
                  </a:lnTo>
                  <a:lnTo>
                    <a:pt x="3603442" y="16235"/>
                  </a:lnTo>
                  <a:lnTo>
                    <a:pt x="3585821" y="4355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60712" y="230496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39452" y="3049524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8791" y="1903476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36226" y="3492995"/>
            <a:ext cx="3190875" cy="835660"/>
            <a:chOff x="3536226" y="3492995"/>
            <a:chExt cx="3190875" cy="835660"/>
          </a:xfrm>
        </p:grpSpPr>
        <p:sp>
          <p:nvSpPr>
            <p:cNvPr id="32" name="object 32"/>
            <p:cNvSpPr/>
            <p:nvPr/>
          </p:nvSpPr>
          <p:spPr>
            <a:xfrm>
              <a:off x="3542576" y="3499345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197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177197" y="476758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42576" y="3499345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3122" y="3979011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7"/>
                  </a:lnTo>
                  <a:lnTo>
                    <a:pt x="3177209" y="34302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43122" y="3979011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49199" y="4001516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87709" y="3612896"/>
            <a:ext cx="1046480" cy="28067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5"/>
              </a:spcBef>
            </a:pP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86640" y="3695097"/>
            <a:ext cx="393065" cy="114300"/>
          </a:xfrm>
          <a:custGeom>
            <a:avLst/>
            <a:gdLst/>
            <a:ahLst/>
            <a:cxnLst/>
            <a:rect l="l" t="t" r="r" b="b"/>
            <a:pathLst>
              <a:path w="393064" h="114300">
                <a:moveTo>
                  <a:pt x="278764" y="0"/>
                </a:moveTo>
                <a:lnTo>
                  <a:pt x="278764" y="114300"/>
                </a:lnTo>
                <a:lnTo>
                  <a:pt x="354964" y="76200"/>
                </a:lnTo>
                <a:lnTo>
                  <a:pt x="297814" y="76200"/>
                </a:lnTo>
                <a:lnTo>
                  <a:pt x="297814" y="38100"/>
                </a:lnTo>
                <a:lnTo>
                  <a:pt x="354964" y="38100"/>
                </a:lnTo>
                <a:lnTo>
                  <a:pt x="278764" y="0"/>
                </a:lnTo>
                <a:close/>
              </a:path>
              <a:path w="393064" h="114300">
                <a:moveTo>
                  <a:pt x="2787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764" y="76200"/>
                </a:lnTo>
                <a:lnTo>
                  <a:pt x="278764" y="38100"/>
                </a:lnTo>
                <a:close/>
              </a:path>
              <a:path w="393064" h="114300">
                <a:moveTo>
                  <a:pt x="354964" y="38100"/>
                </a:moveTo>
                <a:lnTo>
                  <a:pt x="297814" y="38100"/>
                </a:lnTo>
                <a:lnTo>
                  <a:pt x="297814" y="76200"/>
                </a:lnTo>
                <a:lnTo>
                  <a:pt x="354964" y="76200"/>
                </a:lnTo>
                <a:lnTo>
                  <a:pt x="393064" y="57150"/>
                </a:lnTo>
                <a:lnTo>
                  <a:pt x="3549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34767" y="3942372"/>
            <a:ext cx="750570" cy="190500"/>
          </a:xfrm>
          <a:custGeom>
            <a:avLst/>
            <a:gdLst/>
            <a:ahLst/>
            <a:cxnLst/>
            <a:rect l="l" t="t" r="r" b="b"/>
            <a:pathLst>
              <a:path w="750570" h="190500">
                <a:moveTo>
                  <a:pt x="559645" y="114294"/>
                </a:moveTo>
                <a:lnTo>
                  <a:pt x="559523" y="190500"/>
                </a:lnTo>
                <a:lnTo>
                  <a:pt x="712484" y="114325"/>
                </a:lnTo>
                <a:lnTo>
                  <a:pt x="578688" y="114325"/>
                </a:lnTo>
                <a:lnTo>
                  <a:pt x="559645" y="114294"/>
                </a:lnTo>
                <a:close/>
              </a:path>
              <a:path w="750570" h="190500">
                <a:moveTo>
                  <a:pt x="559706" y="76194"/>
                </a:moveTo>
                <a:lnTo>
                  <a:pt x="559645" y="114294"/>
                </a:lnTo>
                <a:lnTo>
                  <a:pt x="578688" y="114325"/>
                </a:lnTo>
                <a:lnTo>
                  <a:pt x="578751" y="76225"/>
                </a:lnTo>
                <a:lnTo>
                  <a:pt x="559706" y="76194"/>
                </a:lnTo>
                <a:close/>
              </a:path>
              <a:path w="750570" h="190500">
                <a:moveTo>
                  <a:pt x="559828" y="0"/>
                </a:moveTo>
                <a:lnTo>
                  <a:pt x="559706" y="76194"/>
                </a:lnTo>
                <a:lnTo>
                  <a:pt x="578751" y="76225"/>
                </a:lnTo>
                <a:lnTo>
                  <a:pt x="578688" y="114325"/>
                </a:lnTo>
                <a:lnTo>
                  <a:pt x="712484" y="114325"/>
                </a:lnTo>
                <a:lnTo>
                  <a:pt x="750176" y="95554"/>
                </a:lnTo>
                <a:lnTo>
                  <a:pt x="559828" y="0"/>
                </a:lnTo>
                <a:close/>
              </a:path>
              <a:path w="750570" h="190500">
                <a:moveTo>
                  <a:pt x="63" y="75298"/>
                </a:moveTo>
                <a:lnTo>
                  <a:pt x="0" y="113398"/>
                </a:lnTo>
                <a:lnTo>
                  <a:pt x="559645" y="114294"/>
                </a:lnTo>
                <a:lnTo>
                  <a:pt x="559706" y="76194"/>
                </a:lnTo>
                <a:lnTo>
                  <a:pt x="63" y="7529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6724942" y="3321113"/>
            <a:ext cx="1245870" cy="873125"/>
          </a:xfrm>
          <a:custGeom>
            <a:avLst/>
            <a:gdLst/>
            <a:ahLst/>
            <a:cxnLst/>
            <a:rect l="l" t="t" r="r" b="b"/>
            <a:pathLst>
              <a:path w="1245870" h="873125">
                <a:moveTo>
                  <a:pt x="1007325" y="0"/>
                </a:moveTo>
                <a:lnTo>
                  <a:pt x="1007325" y="176771"/>
                </a:lnTo>
                <a:lnTo>
                  <a:pt x="238036" y="176771"/>
                </a:lnTo>
                <a:lnTo>
                  <a:pt x="238036" y="0"/>
                </a:lnTo>
                <a:lnTo>
                  <a:pt x="0" y="436283"/>
                </a:lnTo>
                <a:lnTo>
                  <a:pt x="238036" y="872566"/>
                </a:lnTo>
                <a:lnTo>
                  <a:pt x="238036" y="695794"/>
                </a:lnTo>
                <a:lnTo>
                  <a:pt x="1007325" y="695794"/>
                </a:lnTo>
                <a:lnTo>
                  <a:pt x="1007325" y="872566"/>
                </a:lnTo>
                <a:lnTo>
                  <a:pt x="1245361" y="436283"/>
                </a:lnTo>
                <a:lnTo>
                  <a:pt x="100732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24942" y="3321110"/>
            <a:ext cx="1245870" cy="873125"/>
          </a:xfrm>
          <a:custGeom>
            <a:avLst/>
            <a:gdLst/>
            <a:ahLst/>
            <a:cxnLst/>
            <a:rect l="l" t="t" r="r" b="b"/>
            <a:pathLst>
              <a:path w="1245870" h="873125">
                <a:moveTo>
                  <a:pt x="238037" y="872569"/>
                </a:moveTo>
                <a:lnTo>
                  <a:pt x="0" y="436284"/>
                </a:lnTo>
                <a:lnTo>
                  <a:pt x="238037" y="0"/>
                </a:lnTo>
                <a:lnTo>
                  <a:pt x="238037" y="176769"/>
                </a:lnTo>
                <a:lnTo>
                  <a:pt x="1007330" y="176769"/>
                </a:lnTo>
                <a:lnTo>
                  <a:pt x="1007330" y="0"/>
                </a:lnTo>
                <a:lnTo>
                  <a:pt x="1245370" y="436284"/>
                </a:lnTo>
                <a:lnTo>
                  <a:pt x="1007330" y="872569"/>
                </a:lnTo>
                <a:lnTo>
                  <a:pt x="1007330" y="695799"/>
                </a:lnTo>
                <a:lnTo>
                  <a:pt x="238037" y="695799"/>
                </a:lnTo>
                <a:lnTo>
                  <a:pt x="238037" y="8725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6276" y="3863123"/>
            <a:ext cx="190500" cy="1478915"/>
          </a:xfrm>
          <a:custGeom>
            <a:avLst/>
            <a:gdLst/>
            <a:ahLst/>
            <a:cxnLst/>
            <a:rect l="l" t="t" r="r" b="b"/>
            <a:pathLst>
              <a:path w="190500" h="1478914">
                <a:moveTo>
                  <a:pt x="114300" y="171450"/>
                </a:moveTo>
                <a:lnTo>
                  <a:pt x="76200" y="171450"/>
                </a:lnTo>
                <a:lnTo>
                  <a:pt x="76200" y="1478711"/>
                </a:lnTo>
                <a:lnTo>
                  <a:pt x="114300" y="1478711"/>
                </a:lnTo>
                <a:lnTo>
                  <a:pt x="114300" y="171450"/>
                </a:lnTo>
                <a:close/>
              </a:path>
              <a:path w="190500" h="1478914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478914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9" grpId="0" animBg="1"/>
      <p:bldP spid="20" grpId="0" animBg="1"/>
      <p:bldP spid="40" grpId="0" animBg="1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380" y="270466"/>
            <a:ext cx="867206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Putting it </a:t>
            </a:r>
            <a:r>
              <a:rPr dirty="0"/>
              <a:t>all</a:t>
            </a:r>
            <a:r>
              <a:rPr spc="-70" dirty="0"/>
              <a:t> </a:t>
            </a:r>
            <a:r>
              <a:rPr spc="-5" dirty="0"/>
              <a:t>together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24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190A00D3-40E6-4AE9-8CF8-6BEAE569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7048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20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2588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5" dirty="0"/>
              <a:t>utlin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7827"/>
            <a:ext cx="1837689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solidFill>
                  <a:srgbClr val="D9D9D9"/>
                </a:solidFill>
                <a:latin typeface="Arial"/>
                <a:cs typeface="Arial"/>
              </a:rPr>
              <a:t>Motivation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05" dirty="0">
                <a:solidFill>
                  <a:srgbClr val="D9D9D9"/>
                </a:solidFill>
                <a:latin typeface="Arial"/>
                <a:cs typeface="Arial"/>
              </a:rPr>
              <a:t>TEA</a:t>
            </a:r>
            <a:r>
              <a:rPr sz="2800" spc="-8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D9D9D9"/>
                </a:solidFill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63034"/>
            <a:ext cx="1297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08940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 </a:t>
            </a:r>
            <a:r>
              <a:rPr dirty="0"/>
              <a:t>and </a:t>
            </a:r>
            <a:r>
              <a:rPr spc="-5" dirty="0"/>
              <a:t>evaluation</a:t>
            </a:r>
            <a:r>
              <a:rPr spc="-10" dirty="0"/>
              <a:t> </a:t>
            </a:r>
            <a:r>
              <a:rPr spc="-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417827"/>
            <a:ext cx="10504805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latin typeface="Arial"/>
                <a:cs typeface="Arial"/>
              </a:rPr>
              <a:t>Implemented </a:t>
            </a:r>
            <a:r>
              <a:rPr sz="2800" b="1" spc="-55" dirty="0">
                <a:latin typeface="Arial"/>
                <a:cs typeface="Arial"/>
              </a:rPr>
              <a:t>TEA </a:t>
            </a:r>
            <a:r>
              <a:rPr sz="2800" b="1" spc="-25" dirty="0">
                <a:latin typeface="Arial"/>
                <a:cs typeface="Arial"/>
              </a:rPr>
              <a:t>API </a:t>
            </a:r>
            <a:r>
              <a:rPr sz="2800" spc="-30" dirty="0">
                <a:latin typeface="Arial"/>
                <a:cs typeface="Arial"/>
              </a:rPr>
              <a:t>as P4 </a:t>
            </a:r>
            <a:r>
              <a:rPr sz="2800" spc="20" dirty="0">
                <a:latin typeface="Arial"/>
                <a:cs typeface="Arial"/>
              </a:rPr>
              <a:t>modules </a:t>
            </a:r>
            <a:r>
              <a:rPr sz="2800" spc="-60" dirty="0">
                <a:latin typeface="Arial"/>
                <a:cs typeface="Arial"/>
              </a:rPr>
              <a:t>(aka. </a:t>
            </a:r>
            <a:r>
              <a:rPr sz="2800" spc="35" dirty="0">
                <a:latin typeface="Arial"/>
                <a:cs typeface="Arial"/>
              </a:rPr>
              <a:t>control </a:t>
            </a:r>
            <a:r>
              <a:rPr sz="2800" spc="60" dirty="0">
                <a:latin typeface="Arial"/>
                <a:cs typeface="Arial"/>
              </a:rPr>
              <a:t>block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P4)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15" dirty="0">
                <a:latin typeface="Arial"/>
                <a:cs typeface="Arial"/>
              </a:rPr>
              <a:t>Implemented </a:t>
            </a:r>
            <a:r>
              <a:rPr sz="2800" b="1" dirty="0">
                <a:latin typeface="Arial"/>
                <a:cs typeface="Arial"/>
              </a:rPr>
              <a:t>canonical </a:t>
            </a:r>
            <a:r>
              <a:rPr sz="2800" b="1" spc="-20" dirty="0">
                <a:latin typeface="Arial"/>
                <a:cs typeface="Arial"/>
              </a:rPr>
              <a:t>NFs </a:t>
            </a:r>
            <a:r>
              <a:rPr sz="2800" spc="25" dirty="0">
                <a:latin typeface="Arial"/>
                <a:cs typeface="Arial"/>
              </a:rPr>
              <a:t>including </a:t>
            </a:r>
            <a:r>
              <a:rPr sz="2800" spc="-140" dirty="0">
                <a:latin typeface="Arial"/>
                <a:cs typeface="Arial"/>
              </a:rPr>
              <a:t>NAT </a:t>
            </a:r>
            <a:r>
              <a:rPr sz="2800" spc="15" dirty="0">
                <a:latin typeface="Arial"/>
                <a:cs typeface="Arial"/>
              </a:rPr>
              <a:t>and stateful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2400" spc="130" dirty="0">
                <a:latin typeface="Arial"/>
                <a:cs typeface="Arial"/>
              </a:rPr>
              <a:t>- </a:t>
            </a:r>
            <a:r>
              <a:rPr sz="2400" spc="15" dirty="0">
                <a:latin typeface="Arial"/>
                <a:cs typeface="Arial"/>
              </a:rPr>
              <a:t>Load </a:t>
            </a:r>
            <a:r>
              <a:rPr sz="2400" spc="-5" dirty="0">
                <a:latin typeface="Arial"/>
                <a:cs typeface="Arial"/>
              </a:rPr>
              <a:t>10 </a:t>
            </a:r>
            <a:r>
              <a:rPr sz="2400" spc="10" dirty="0">
                <a:latin typeface="Arial"/>
                <a:cs typeface="Arial"/>
              </a:rPr>
              <a:t>million </a:t>
            </a:r>
            <a:r>
              <a:rPr sz="2400" spc="15" dirty="0">
                <a:latin typeface="Arial"/>
                <a:cs typeface="Arial"/>
              </a:rPr>
              <a:t>table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entries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35" dirty="0">
                <a:latin typeface="Arial"/>
                <a:cs typeface="Arial"/>
              </a:rPr>
              <a:t>Testbed </a:t>
            </a:r>
            <a:r>
              <a:rPr sz="2800" spc="25" dirty="0">
                <a:latin typeface="Arial"/>
                <a:cs typeface="Arial"/>
              </a:rPr>
              <a:t>setup: </a:t>
            </a:r>
            <a:r>
              <a:rPr sz="2800" spc="-5" dirty="0">
                <a:latin typeface="Arial"/>
                <a:cs typeface="Arial"/>
              </a:rPr>
              <a:t>Tofino-based </a:t>
            </a:r>
            <a:r>
              <a:rPr sz="2800" spc="50" dirty="0">
                <a:latin typeface="Arial"/>
                <a:cs typeface="Arial"/>
              </a:rPr>
              <a:t>switch </a:t>
            </a:r>
            <a:r>
              <a:rPr sz="2800" spc="40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12 </a:t>
            </a:r>
            <a:r>
              <a:rPr sz="2800" spc="-20" dirty="0">
                <a:latin typeface="Arial"/>
                <a:cs typeface="Arial"/>
              </a:rPr>
              <a:t>servers </a:t>
            </a:r>
            <a:r>
              <a:rPr sz="2800" spc="50" dirty="0">
                <a:latin typeface="Arial"/>
                <a:cs typeface="Arial"/>
              </a:rPr>
              <a:t>with </a:t>
            </a:r>
            <a:r>
              <a:rPr sz="2800" spc="-30" dirty="0">
                <a:latin typeface="Arial"/>
                <a:cs typeface="Arial"/>
              </a:rPr>
              <a:t>RDMA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NICs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629" y="218780"/>
            <a:ext cx="112750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Does TEA </a:t>
            </a:r>
            <a:r>
              <a:rPr sz="3600" dirty="0"/>
              <a:t>access channel </a:t>
            </a:r>
            <a:r>
              <a:rPr sz="3600" spc="-5" dirty="0"/>
              <a:t>provide low</a:t>
            </a:r>
            <a:r>
              <a:rPr sz="3600" spc="-165" dirty="0"/>
              <a:t> </a:t>
            </a:r>
            <a:r>
              <a:rPr sz="3600" spc="-5" dirty="0"/>
              <a:t>and</a:t>
            </a:r>
            <a:r>
              <a:rPr lang="en-US" sz="3600" spc="-5" dirty="0"/>
              <a:t> predictable lookup latency?</a:t>
            </a:r>
            <a:endParaRPr sz="3600"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3143072" y="1936178"/>
            <a:ext cx="6658609" cy="2835910"/>
            <a:chOff x="3143072" y="1936178"/>
            <a:chExt cx="6658609" cy="2835910"/>
          </a:xfrm>
        </p:grpSpPr>
        <p:sp>
          <p:nvSpPr>
            <p:cNvPr id="5" name="object 5"/>
            <p:cNvSpPr/>
            <p:nvPr/>
          </p:nvSpPr>
          <p:spPr>
            <a:xfrm>
              <a:off x="3147834" y="3825232"/>
              <a:ext cx="570865" cy="0"/>
            </a:xfrm>
            <a:custGeom>
              <a:avLst/>
              <a:gdLst/>
              <a:ahLst/>
              <a:cxnLst/>
              <a:rect l="l" t="t" r="r" b="b"/>
              <a:pathLst>
                <a:path w="570864">
                  <a:moveTo>
                    <a:pt x="0" y="0"/>
                  </a:moveTo>
                  <a:lnTo>
                    <a:pt x="232397" y="0"/>
                  </a:lnTo>
                </a:path>
                <a:path w="570864">
                  <a:moveTo>
                    <a:pt x="540245" y="0"/>
                  </a:moveTo>
                  <a:lnTo>
                    <a:pt x="570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0231" y="3087624"/>
              <a:ext cx="307975" cy="1679575"/>
            </a:xfrm>
            <a:custGeom>
              <a:avLst/>
              <a:gdLst/>
              <a:ahLst/>
              <a:cxnLst/>
              <a:rect l="l" t="t" r="r" b="b"/>
              <a:pathLst>
                <a:path w="307975" h="1679575">
                  <a:moveTo>
                    <a:pt x="307847" y="0"/>
                  </a:moveTo>
                  <a:lnTo>
                    <a:pt x="0" y="0"/>
                  </a:lnTo>
                  <a:lnTo>
                    <a:pt x="0" y="1679371"/>
                  </a:lnTo>
                  <a:lnTo>
                    <a:pt x="307847" y="1679371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3359" y="3825232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466343" y="0"/>
                  </a:lnTo>
                </a:path>
                <a:path w="802004">
                  <a:moveTo>
                    <a:pt x="771143" y="0"/>
                  </a:moveTo>
                  <a:lnTo>
                    <a:pt x="80162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89703" y="2947416"/>
              <a:ext cx="304800" cy="1819910"/>
            </a:xfrm>
            <a:custGeom>
              <a:avLst/>
              <a:gdLst/>
              <a:ahLst/>
              <a:cxnLst/>
              <a:rect l="l" t="t" r="r" b="b"/>
              <a:pathLst>
                <a:path w="304800" h="1819910">
                  <a:moveTo>
                    <a:pt x="304800" y="0"/>
                  </a:moveTo>
                  <a:lnTo>
                    <a:pt x="0" y="0"/>
                  </a:lnTo>
                  <a:lnTo>
                    <a:pt x="0" y="1819579"/>
                  </a:lnTo>
                  <a:lnTo>
                    <a:pt x="304800" y="181957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7834" y="2883401"/>
              <a:ext cx="3557904" cy="942340"/>
            </a:xfrm>
            <a:custGeom>
              <a:avLst/>
              <a:gdLst/>
              <a:ahLst/>
              <a:cxnLst/>
              <a:rect l="l" t="t" r="r" b="b"/>
              <a:pathLst>
                <a:path w="3557904" h="942339">
                  <a:moveTo>
                    <a:pt x="1984997" y="941830"/>
                  </a:moveTo>
                  <a:lnTo>
                    <a:pt x="2448293" y="941830"/>
                  </a:lnTo>
                </a:path>
                <a:path w="3557904" h="942339">
                  <a:moveTo>
                    <a:pt x="2756141" y="941830"/>
                  </a:moveTo>
                  <a:lnTo>
                    <a:pt x="2786621" y="941830"/>
                  </a:lnTo>
                </a:path>
                <a:path w="3557904" h="942339">
                  <a:moveTo>
                    <a:pt x="0" y="0"/>
                  </a:moveTo>
                  <a:lnTo>
                    <a:pt x="355776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6127" y="2913888"/>
              <a:ext cx="307975" cy="1853564"/>
            </a:xfrm>
            <a:custGeom>
              <a:avLst/>
              <a:gdLst/>
              <a:ahLst/>
              <a:cxnLst/>
              <a:rect l="l" t="t" r="r" b="b"/>
              <a:pathLst>
                <a:path w="307975" h="1853564">
                  <a:moveTo>
                    <a:pt x="307848" y="0"/>
                  </a:moveTo>
                  <a:lnTo>
                    <a:pt x="0" y="0"/>
                  </a:lnTo>
                  <a:lnTo>
                    <a:pt x="0" y="1853107"/>
                  </a:lnTo>
                  <a:lnTo>
                    <a:pt x="307848" y="1853107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9255" y="2883401"/>
              <a:ext cx="1572895" cy="942340"/>
            </a:xfrm>
            <a:custGeom>
              <a:avLst/>
              <a:gdLst/>
              <a:ahLst/>
              <a:cxnLst/>
              <a:rect l="l" t="t" r="r" b="b"/>
              <a:pathLst>
                <a:path w="1572895" h="942339">
                  <a:moveTo>
                    <a:pt x="0" y="941830"/>
                  </a:moveTo>
                  <a:lnTo>
                    <a:pt x="466344" y="941830"/>
                  </a:lnTo>
                </a:path>
                <a:path w="1572895" h="942339">
                  <a:moveTo>
                    <a:pt x="771144" y="941830"/>
                  </a:moveTo>
                  <a:lnTo>
                    <a:pt x="801624" y="941830"/>
                  </a:lnTo>
                </a:path>
                <a:path w="1572895" h="942339">
                  <a:moveTo>
                    <a:pt x="771144" y="0"/>
                  </a:moveTo>
                  <a:lnTo>
                    <a:pt x="157276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5600" y="2828544"/>
              <a:ext cx="304800" cy="1938655"/>
            </a:xfrm>
            <a:custGeom>
              <a:avLst/>
              <a:gdLst/>
              <a:ahLst/>
              <a:cxnLst/>
              <a:rect l="l" t="t" r="r" b="b"/>
              <a:pathLst>
                <a:path w="304800" h="1938654">
                  <a:moveTo>
                    <a:pt x="304800" y="0"/>
                  </a:moveTo>
                  <a:lnTo>
                    <a:pt x="0" y="0"/>
                  </a:lnTo>
                  <a:lnTo>
                    <a:pt x="0" y="1938451"/>
                  </a:lnTo>
                  <a:lnTo>
                    <a:pt x="304800" y="1938451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48727" y="2883401"/>
              <a:ext cx="1572895" cy="942340"/>
            </a:xfrm>
            <a:custGeom>
              <a:avLst/>
              <a:gdLst/>
              <a:ahLst/>
              <a:cxnLst/>
              <a:rect l="l" t="t" r="r" b="b"/>
              <a:pathLst>
                <a:path w="1572895" h="942339">
                  <a:moveTo>
                    <a:pt x="0" y="941830"/>
                  </a:moveTo>
                  <a:lnTo>
                    <a:pt x="463296" y="941830"/>
                  </a:lnTo>
                </a:path>
                <a:path w="1572895" h="942339">
                  <a:moveTo>
                    <a:pt x="771144" y="941830"/>
                  </a:moveTo>
                  <a:lnTo>
                    <a:pt x="801624" y="941830"/>
                  </a:lnTo>
                </a:path>
                <a:path w="1572895" h="942339">
                  <a:moveTo>
                    <a:pt x="771144" y="0"/>
                  </a:moveTo>
                  <a:lnTo>
                    <a:pt x="157276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2023" y="2755391"/>
              <a:ext cx="307975" cy="2011680"/>
            </a:xfrm>
            <a:custGeom>
              <a:avLst/>
              <a:gdLst/>
              <a:ahLst/>
              <a:cxnLst/>
              <a:rect l="l" t="t" r="r" b="b"/>
              <a:pathLst>
                <a:path w="307975" h="2011679">
                  <a:moveTo>
                    <a:pt x="307848" y="0"/>
                  </a:moveTo>
                  <a:lnTo>
                    <a:pt x="0" y="0"/>
                  </a:lnTo>
                  <a:lnTo>
                    <a:pt x="0" y="2011603"/>
                  </a:lnTo>
                  <a:lnTo>
                    <a:pt x="307848" y="2011603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5151" y="2883401"/>
              <a:ext cx="1341755" cy="942340"/>
            </a:xfrm>
            <a:custGeom>
              <a:avLst/>
              <a:gdLst/>
              <a:ahLst/>
              <a:cxnLst/>
              <a:rect l="l" t="t" r="r" b="b"/>
              <a:pathLst>
                <a:path w="1341754" h="942339">
                  <a:moveTo>
                    <a:pt x="0" y="941830"/>
                  </a:moveTo>
                  <a:lnTo>
                    <a:pt x="466344" y="941830"/>
                  </a:lnTo>
                </a:path>
                <a:path w="1341754" h="942339">
                  <a:moveTo>
                    <a:pt x="771144" y="941830"/>
                  </a:moveTo>
                  <a:lnTo>
                    <a:pt x="801624" y="941830"/>
                  </a:lnTo>
                </a:path>
                <a:path w="1341754" h="942339">
                  <a:moveTo>
                    <a:pt x="771144" y="0"/>
                  </a:moveTo>
                  <a:lnTo>
                    <a:pt x="134166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21495" y="2703576"/>
              <a:ext cx="304800" cy="2063750"/>
            </a:xfrm>
            <a:custGeom>
              <a:avLst/>
              <a:gdLst/>
              <a:ahLst/>
              <a:cxnLst/>
              <a:rect l="l" t="t" r="r" b="b"/>
              <a:pathLst>
                <a:path w="304800" h="2063750">
                  <a:moveTo>
                    <a:pt x="304800" y="0"/>
                  </a:moveTo>
                  <a:lnTo>
                    <a:pt x="0" y="0"/>
                  </a:lnTo>
                  <a:lnTo>
                    <a:pt x="0" y="2063419"/>
                  </a:lnTo>
                  <a:lnTo>
                    <a:pt x="304800" y="206341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18560" y="2904743"/>
              <a:ext cx="4737100" cy="1862455"/>
            </a:xfrm>
            <a:custGeom>
              <a:avLst/>
              <a:gdLst/>
              <a:ahLst/>
              <a:cxnLst/>
              <a:rect l="l" t="t" r="r" b="b"/>
              <a:pathLst>
                <a:path w="4737100" h="1862454">
                  <a:moveTo>
                    <a:pt x="304800" y="298704"/>
                  </a:moveTo>
                  <a:lnTo>
                    <a:pt x="0" y="298704"/>
                  </a:lnTo>
                  <a:lnTo>
                    <a:pt x="0" y="1862251"/>
                  </a:lnTo>
                  <a:lnTo>
                    <a:pt x="304800" y="1862251"/>
                  </a:lnTo>
                  <a:lnTo>
                    <a:pt x="304800" y="298704"/>
                  </a:lnTo>
                  <a:close/>
                </a:path>
                <a:path w="4737100" h="1862454">
                  <a:moveTo>
                    <a:pt x="1414272" y="195072"/>
                  </a:moveTo>
                  <a:lnTo>
                    <a:pt x="1106424" y="195072"/>
                  </a:lnTo>
                  <a:lnTo>
                    <a:pt x="1106424" y="1862251"/>
                  </a:lnTo>
                  <a:lnTo>
                    <a:pt x="1414272" y="1862251"/>
                  </a:lnTo>
                  <a:lnTo>
                    <a:pt x="1414272" y="195072"/>
                  </a:lnTo>
                  <a:close/>
                </a:path>
                <a:path w="4737100" h="1862454">
                  <a:moveTo>
                    <a:pt x="2520696" y="219456"/>
                  </a:moveTo>
                  <a:lnTo>
                    <a:pt x="2215896" y="219456"/>
                  </a:lnTo>
                  <a:lnTo>
                    <a:pt x="2215896" y="1862251"/>
                  </a:lnTo>
                  <a:lnTo>
                    <a:pt x="2520696" y="1862251"/>
                  </a:lnTo>
                  <a:lnTo>
                    <a:pt x="2520696" y="219456"/>
                  </a:lnTo>
                  <a:close/>
                </a:path>
                <a:path w="4737100" h="1862454">
                  <a:moveTo>
                    <a:pt x="3630168" y="106680"/>
                  </a:moveTo>
                  <a:lnTo>
                    <a:pt x="3322320" y="106680"/>
                  </a:lnTo>
                  <a:lnTo>
                    <a:pt x="3322320" y="1862251"/>
                  </a:lnTo>
                  <a:lnTo>
                    <a:pt x="3630168" y="1862251"/>
                  </a:lnTo>
                  <a:lnTo>
                    <a:pt x="3630168" y="106680"/>
                  </a:lnTo>
                  <a:close/>
                </a:path>
                <a:path w="4737100" h="1862454">
                  <a:moveTo>
                    <a:pt x="4736592" y="0"/>
                  </a:moveTo>
                  <a:lnTo>
                    <a:pt x="4431792" y="0"/>
                  </a:lnTo>
                  <a:lnTo>
                    <a:pt x="4431792" y="1862251"/>
                  </a:lnTo>
                  <a:lnTo>
                    <a:pt x="4736592" y="1862251"/>
                  </a:lnTo>
                  <a:lnTo>
                    <a:pt x="4736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64623" y="3825232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0" y="0"/>
                  </a:moveTo>
                  <a:lnTo>
                    <a:pt x="23219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56776" y="2926080"/>
              <a:ext cx="307975" cy="1841500"/>
            </a:xfrm>
            <a:custGeom>
              <a:avLst/>
              <a:gdLst/>
              <a:ahLst/>
              <a:cxnLst/>
              <a:rect l="l" t="t" r="r" b="b"/>
              <a:pathLst>
                <a:path w="307975" h="1841500">
                  <a:moveTo>
                    <a:pt x="307848" y="0"/>
                  </a:moveTo>
                  <a:lnTo>
                    <a:pt x="0" y="0"/>
                  </a:lnTo>
                  <a:lnTo>
                    <a:pt x="0" y="1840915"/>
                  </a:lnTo>
                  <a:lnTo>
                    <a:pt x="307848" y="1840915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4971" y="2450299"/>
              <a:ext cx="57150" cy="787400"/>
            </a:xfrm>
            <a:custGeom>
              <a:avLst/>
              <a:gdLst/>
              <a:ahLst/>
              <a:cxnLst/>
              <a:rect l="l" t="t" r="r" b="b"/>
              <a:pathLst>
                <a:path w="57150" h="787400">
                  <a:moveTo>
                    <a:pt x="27658" y="637328"/>
                  </a:moveTo>
                  <a:lnTo>
                    <a:pt x="27658" y="787055"/>
                  </a:lnTo>
                </a:path>
                <a:path w="57150" h="787400">
                  <a:moveTo>
                    <a:pt x="27658" y="637328"/>
                  </a:moveTo>
                  <a:lnTo>
                    <a:pt x="27658" y="0"/>
                  </a:lnTo>
                </a:path>
                <a:path w="57150" h="787400">
                  <a:moveTo>
                    <a:pt x="0" y="787055"/>
                  </a:moveTo>
                  <a:lnTo>
                    <a:pt x="57150" y="787055"/>
                  </a:lnTo>
                </a:path>
                <a:path w="57150" h="78740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3135" y="2401963"/>
              <a:ext cx="57150" cy="741045"/>
            </a:xfrm>
            <a:custGeom>
              <a:avLst/>
              <a:gdLst/>
              <a:ahLst/>
              <a:cxnLst/>
              <a:rect l="l" t="t" r="r" b="b"/>
              <a:pathLst>
                <a:path w="57150" h="741044">
                  <a:moveTo>
                    <a:pt x="28967" y="545446"/>
                  </a:moveTo>
                  <a:lnTo>
                    <a:pt x="28967" y="740953"/>
                  </a:lnTo>
                </a:path>
                <a:path w="57150" h="741044">
                  <a:moveTo>
                    <a:pt x="28967" y="545446"/>
                  </a:moveTo>
                  <a:lnTo>
                    <a:pt x="28967" y="0"/>
                  </a:lnTo>
                </a:path>
                <a:path w="57150" h="741044">
                  <a:moveTo>
                    <a:pt x="0" y="740953"/>
                  </a:moveTo>
                  <a:lnTo>
                    <a:pt x="57150" y="740953"/>
                  </a:lnTo>
                </a:path>
                <a:path w="57150" h="74104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1299" y="2365349"/>
              <a:ext cx="57150" cy="801370"/>
            </a:xfrm>
            <a:custGeom>
              <a:avLst/>
              <a:gdLst/>
              <a:ahLst/>
              <a:cxnLst/>
              <a:rect l="l" t="t" r="r" b="b"/>
              <a:pathLst>
                <a:path w="57150" h="801369">
                  <a:moveTo>
                    <a:pt x="27227" y="548543"/>
                  </a:moveTo>
                  <a:lnTo>
                    <a:pt x="27227" y="800963"/>
                  </a:lnTo>
                </a:path>
                <a:path w="57150" h="801369">
                  <a:moveTo>
                    <a:pt x="27227" y="548543"/>
                  </a:moveTo>
                  <a:lnTo>
                    <a:pt x="27227" y="0"/>
                  </a:lnTo>
                </a:path>
                <a:path w="57150" h="801369">
                  <a:moveTo>
                    <a:pt x="0" y="800963"/>
                  </a:moveTo>
                  <a:lnTo>
                    <a:pt x="57150" y="800963"/>
                  </a:lnTo>
                </a:path>
                <a:path w="57150" h="80136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9462" y="2320340"/>
              <a:ext cx="57150" cy="728345"/>
            </a:xfrm>
            <a:custGeom>
              <a:avLst/>
              <a:gdLst/>
              <a:ahLst/>
              <a:cxnLst/>
              <a:rect l="l" t="t" r="r" b="b"/>
              <a:pathLst>
                <a:path w="57150" h="728344">
                  <a:moveTo>
                    <a:pt x="28536" y="508199"/>
                  </a:moveTo>
                  <a:lnTo>
                    <a:pt x="28536" y="728177"/>
                  </a:lnTo>
                </a:path>
                <a:path w="57150" h="728344">
                  <a:moveTo>
                    <a:pt x="28536" y="508199"/>
                  </a:moveTo>
                  <a:lnTo>
                    <a:pt x="28536" y="0"/>
                  </a:lnTo>
                </a:path>
                <a:path w="57150" h="728344">
                  <a:moveTo>
                    <a:pt x="0" y="728177"/>
                  </a:moveTo>
                  <a:lnTo>
                    <a:pt x="57150" y="728177"/>
                  </a:lnTo>
                </a:path>
                <a:path w="57150" h="72834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37626" y="2260371"/>
              <a:ext cx="57150" cy="683260"/>
            </a:xfrm>
            <a:custGeom>
              <a:avLst/>
              <a:gdLst/>
              <a:ahLst/>
              <a:cxnLst/>
              <a:rect l="l" t="t" r="r" b="b"/>
              <a:pathLst>
                <a:path w="57150" h="683260">
                  <a:moveTo>
                    <a:pt x="29845" y="495025"/>
                  </a:moveTo>
                  <a:lnTo>
                    <a:pt x="29845" y="682923"/>
                  </a:lnTo>
                </a:path>
                <a:path w="57150" h="683260">
                  <a:moveTo>
                    <a:pt x="29845" y="495025"/>
                  </a:moveTo>
                  <a:lnTo>
                    <a:pt x="29845" y="0"/>
                  </a:lnTo>
                </a:path>
                <a:path w="57150" h="683260">
                  <a:moveTo>
                    <a:pt x="0" y="682923"/>
                  </a:moveTo>
                  <a:lnTo>
                    <a:pt x="57150" y="682923"/>
                  </a:lnTo>
                </a:path>
                <a:path w="57150" h="68326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45790" y="2120480"/>
              <a:ext cx="57150" cy="857885"/>
            </a:xfrm>
            <a:custGeom>
              <a:avLst/>
              <a:gdLst/>
              <a:ahLst/>
              <a:cxnLst/>
              <a:rect l="l" t="t" r="r" b="b"/>
              <a:pathLst>
                <a:path w="57150" h="857885">
                  <a:moveTo>
                    <a:pt x="28106" y="583099"/>
                  </a:moveTo>
                  <a:lnTo>
                    <a:pt x="28106" y="857880"/>
                  </a:lnTo>
                </a:path>
                <a:path w="57150" h="857885">
                  <a:moveTo>
                    <a:pt x="28106" y="583099"/>
                  </a:moveTo>
                  <a:lnTo>
                    <a:pt x="28106" y="0"/>
                  </a:lnTo>
                </a:path>
                <a:path w="57150" h="857885">
                  <a:moveTo>
                    <a:pt x="0" y="857880"/>
                  </a:moveTo>
                  <a:lnTo>
                    <a:pt x="57150" y="857880"/>
                  </a:lnTo>
                </a:path>
                <a:path w="57150" h="85788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41711" y="2540965"/>
              <a:ext cx="57150" cy="698500"/>
            </a:xfrm>
            <a:custGeom>
              <a:avLst/>
              <a:gdLst/>
              <a:ahLst/>
              <a:cxnLst/>
              <a:rect l="l" t="t" r="r" b="b"/>
              <a:pathLst>
                <a:path w="57150" h="698500">
                  <a:moveTo>
                    <a:pt x="29251" y="662486"/>
                  </a:moveTo>
                  <a:lnTo>
                    <a:pt x="29251" y="698185"/>
                  </a:lnTo>
                </a:path>
                <a:path w="57150" h="698500">
                  <a:moveTo>
                    <a:pt x="29251" y="662486"/>
                  </a:moveTo>
                  <a:lnTo>
                    <a:pt x="29251" y="0"/>
                  </a:lnTo>
                </a:path>
                <a:path w="57150" h="698500">
                  <a:moveTo>
                    <a:pt x="0" y="698185"/>
                  </a:moveTo>
                  <a:lnTo>
                    <a:pt x="57150" y="698185"/>
                  </a:lnTo>
                </a:path>
                <a:path w="57150" h="69850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49875" y="2727807"/>
              <a:ext cx="57150" cy="417195"/>
            </a:xfrm>
            <a:custGeom>
              <a:avLst/>
              <a:gdLst/>
              <a:ahLst/>
              <a:cxnLst/>
              <a:rect l="l" t="t" r="r" b="b"/>
              <a:pathLst>
                <a:path w="57150" h="417194">
                  <a:moveTo>
                    <a:pt x="27512" y="372006"/>
                  </a:moveTo>
                  <a:lnTo>
                    <a:pt x="27512" y="416902"/>
                  </a:lnTo>
                </a:path>
                <a:path w="57150" h="417194">
                  <a:moveTo>
                    <a:pt x="27512" y="372006"/>
                  </a:moveTo>
                  <a:lnTo>
                    <a:pt x="27512" y="0"/>
                  </a:lnTo>
                </a:path>
                <a:path w="57150" h="417194">
                  <a:moveTo>
                    <a:pt x="0" y="416902"/>
                  </a:moveTo>
                  <a:lnTo>
                    <a:pt x="57150" y="416902"/>
                  </a:lnTo>
                </a:path>
                <a:path w="57150" h="41719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58039" y="2808630"/>
              <a:ext cx="57150" cy="358775"/>
            </a:xfrm>
            <a:custGeom>
              <a:avLst/>
              <a:gdLst/>
              <a:ahLst/>
              <a:cxnLst/>
              <a:rect l="l" t="t" r="r" b="b"/>
              <a:pathLst>
                <a:path w="57150" h="358775">
                  <a:moveTo>
                    <a:pt x="28821" y="315574"/>
                  </a:moveTo>
                  <a:lnTo>
                    <a:pt x="28821" y="358635"/>
                  </a:lnTo>
                </a:path>
                <a:path w="57150" h="358775">
                  <a:moveTo>
                    <a:pt x="28821" y="315574"/>
                  </a:moveTo>
                  <a:lnTo>
                    <a:pt x="28821" y="0"/>
                  </a:lnTo>
                </a:path>
                <a:path w="57150" h="358775">
                  <a:moveTo>
                    <a:pt x="0" y="358635"/>
                  </a:moveTo>
                  <a:lnTo>
                    <a:pt x="57150" y="358635"/>
                  </a:lnTo>
                </a:path>
                <a:path w="57150" h="35877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66203" y="2615780"/>
              <a:ext cx="57150" cy="434975"/>
            </a:xfrm>
            <a:custGeom>
              <a:avLst/>
              <a:gdLst/>
              <a:ahLst/>
              <a:cxnLst/>
              <a:rect l="l" t="t" r="r" b="b"/>
              <a:pathLst>
                <a:path w="57150" h="434975">
                  <a:moveTo>
                    <a:pt x="27082" y="395638"/>
                  </a:moveTo>
                  <a:lnTo>
                    <a:pt x="27082" y="434544"/>
                  </a:lnTo>
                </a:path>
                <a:path w="57150" h="434975">
                  <a:moveTo>
                    <a:pt x="27082" y="395638"/>
                  </a:moveTo>
                  <a:lnTo>
                    <a:pt x="27082" y="0"/>
                  </a:lnTo>
                </a:path>
                <a:path w="57150" h="434975">
                  <a:moveTo>
                    <a:pt x="0" y="434544"/>
                  </a:moveTo>
                  <a:lnTo>
                    <a:pt x="57150" y="434544"/>
                  </a:lnTo>
                </a:path>
                <a:path w="57150" h="43497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74367" y="2426271"/>
              <a:ext cx="57150" cy="517525"/>
            </a:xfrm>
            <a:custGeom>
              <a:avLst/>
              <a:gdLst/>
              <a:ahLst/>
              <a:cxnLst/>
              <a:rect l="l" t="t" r="r" b="b"/>
              <a:pathLst>
                <a:path w="57150" h="517525">
                  <a:moveTo>
                    <a:pt x="28390" y="478477"/>
                  </a:moveTo>
                  <a:lnTo>
                    <a:pt x="28390" y="517041"/>
                  </a:lnTo>
                </a:path>
                <a:path w="57150" h="517525">
                  <a:moveTo>
                    <a:pt x="28390" y="478477"/>
                  </a:moveTo>
                  <a:lnTo>
                    <a:pt x="28390" y="0"/>
                  </a:lnTo>
                </a:path>
                <a:path w="57150" h="517525">
                  <a:moveTo>
                    <a:pt x="0" y="517041"/>
                  </a:moveTo>
                  <a:lnTo>
                    <a:pt x="57150" y="517041"/>
                  </a:lnTo>
                </a:path>
                <a:path w="57150" h="51752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82531" y="2701937"/>
              <a:ext cx="57150" cy="277495"/>
            </a:xfrm>
            <a:custGeom>
              <a:avLst/>
              <a:gdLst/>
              <a:ahLst/>
              <a:cxnLst/>
              <a:rect l="l" t="t" r="r" b="b"/>
              <a:pathLst>
                <a:path w="57150" h="277494">
                  <a:moveTo>
                    <a:pt x="29699" y="224146"/>
                  </a:moveTo>
                  <a:lnTo>
                    <a:pt x="29699" y="277347"/>
                  </a:lnTo>
                </a:path>
                <a:path w="57150" h="277494">
                  <a:moveTo>
                    <a:pt x="29699" y="224146"/>
                  </a:moveTo>
                  <a:lnTo>
                    <a:pt x="29699" y="0"/>
                  </a:lnTo>
                </a:path>
                <a:path w="57150" h="277494">
                  <a:moveTo>
                    <a:pt x="0" y="277347"/>
                  </a:moveTo>
                  <a:lnTo>
                    <a:pt x="57150" y="277347"/>
                  </a:lnTo>
                </a:path>
                <a:path w="57150" h="27749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7834" y="4766995"/>
              <a:ext cx="6649084" cy="0"/>
            </a:xfrm>
            <a:custGeom>
              <a:avLst/>
              <a:gdLst/>
              <a:ahLst/>
              <a:cxnLst/>
              <a:rect l="l" t="t" r="r" b="b"/>
              <a:pathLst>
                <a:path w="6649084">
                  <a:moveTo>
                    <a:pt x="0" y="0"/>
                  </a:moveTo>
                  <a:lnTo>
                    <a:pt x="6648983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8747" y="1940941"/>
              <a:ext cx="2088514" cy="0"/>
            </a:xfrm>
            <a:custGeom>
              <a:avLst/>
              <a:gdLst/>
              <a:ahLst/>
              <a:cxnLst/>
              <a:rect l="l" t="t" r="r" b="b"/>
              <a:pathLst>
                <a:path w="2088515">
                  <a:moveTo>
                    <a:pt x="0" y="0"/>
                  </a:moveTo>
                  <a:lnTo>
                    <a:pt x="208807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147834" y="1940941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89">
                <a:moveTo>
                  <a:pt x="0" y="0"/>
                </a:moveTo>
                <a:lnTo>
                  <a:pt x="174853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65348" y="2695956"/>
            <a:ext cx="167005" cy="221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5348" y="17510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47998" y="4902708"/>
            <a:ext cx="304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64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85538" y="4902708"/>
            <a:ext cx="444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128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99049" y="4881371"/>
            <a:ext cx="2146935" cy="6781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  <a:tabLst>
                <a:tab pos="1108075" algn="l"/>
              </a:tabLst>
            </a:pPr>
            <a:r>
              <a:rPr sz="2000" spc="-15" dirty="0">
                <a:latin typeface="Arial"/>
                <a:cs typeface="Arial"/>
              </a:rPr>
              <a:t>256	</a:t>
            </a:r>
            <a:r>
              <a:rPr sz="2000" spc="-20" dirty="0">
                <a:latin typeface="Arial"/>
                <a:cs typeface="Arial"/>
              </a:rPr>
              <a:t>512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2000" spc="10" dirty="0">
                <a:latin typeface="Arial"/>
                <a:cs typeface="Arial"/>
              </a:rPr>
              <a:t>Packet </a:t>
            </a:r>
            <a:r>
              <a:rPr sz="2000" spc="-20" dirty="0">
                <a:latin typeface="Arial"/>
                <a:cs typeface="Arial"/>
              </a:rPr>
              <a:t>size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(bytes)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39417" y="4902708"/>
            <a:ext cx="58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47581" y="4902708"/>
            <a:ext cx="58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1500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37282" y="2757424"/>
            <a:ext cx="321310" cy="13944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Latency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(us)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28717" y="189990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159" y="0"/>
                </a:moveTo>
                <a:lnTo>
                  <a:pt x="0" y="0"/>
                </a:lnTo>
                <a:lnTo>
                  <a:pt x="0" y="133159"/>
                </a:lnTo>
                <a:lnTo>
                  <a:pt x="133159" y="133159"/>
                </a:lnTo>
                <a:lnTo>
                  <a:pt x="133159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6853" y="189990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159" y="0"/>
                </a:moveTo>
                <a:lnTo>
                  <a:pt x="0" y="0"/>
                </a:lnTo>
                <a:lnTo>
                  <a:pt x="0" y="133159"/>
                </a:lnTo>
                <a:lnTo>
                  <a:pt x="133159" y="133159"/>
                </a:lnTo>
                <a:lnTo>
                  <a:pt x="13315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10987" y="1778508"/>
            <a:ext cx="2258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0430" algn="l"/>
              </a:tabLst>
            </a:pPr>
            <a:r>
              <a:rPr sz="2000" spc="-14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-7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130" dirty="0">
                <a:latin typeface="Arial"/>
                <a:cs typeface="Arial"/>
              </a:rPr>
              <a:t>-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14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7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27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19BDB6-E40A-4D59-9758-04D7F5162C1E}"/>
              </a:ext>
            </a:extLst>
          </p:cNvPr>
          <p:cNvSpPr txBox="1"/>
          <p:nvPr/>
        </p:nvSpPr>
        <p:spPr>
          <a:xfrm>
            <a:off x="957528" y="5782234"/>
            <a:ext cx="98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Georgia Pro" panose="02040502050405020303" pitchFamily="18" charset="0"/>
              </a:rPr>
              <a:t>Each lookup takes 1.8-2.2 us and the latency grows with the packet size</a:t>
            </a:r>
            <a:endParaRPr lang="zh-CN" altLang="en-US" b="1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629" y="218780"/>
            <a:ext cx="112750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Does TEA </a:t>
            </a:r>
            <a:r>
              <a:rPr sz="3600" dirty="0"/>
              <a:t>access channel </a:t>
            </a:r>
            <a:r>
              <a:rPr sz="3600" spc="-5" dirty="0"/>
              <a:t>provide low</a:t>
            </a:r>
            <a:r>
              <a:rPr sz="3600" spc="-165" dirty="0"/>
              <a:t> </a:t>
            </a:r>
            <a:r>
              <a:rPr sz="3600" spc="-5" dirty="0"/>
              <a:t>and</a:t>
            </a:r>
            <a:r>
              <a:rPr lang="en-US" sz="3600" spc="-5" dirty="0"/>
              <a:t> predictable lookup latency?</a:t>
            </a:r>
            <a:endParaRPr sz="3600"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27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3AE611-DBA2-4F81-A4B6-756B24DD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4267200" cy="34861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E55CB6-1790-44BB-AC22-792168FC7E77}"/>
              </a:ext>
            </a:extLst>
          </p:cNvPr>
          <p:cNvSpPr txBox="1"/>
          <p:nvPr/>
        </p:nvSpPr>
        <p:spPr>
          <a:xfrm>
            <a:off x="1752600" y="5619484"/>
            <a:ext cx="98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Georgia Pro" panose="02040502050405020303" pitchFamily="18" charset="0"/>
              </a:rPr>
              <a:t>The server NIC can handle 7.3-10.9 million lookups per second</a:t>
            </a:r>
            <a:endParaRPr lang="zh-CN" altLang="en-US" b="1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4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3234" y="4020311"/>
            <a:ext cx="530225" cy="0"/>
          </a:xfrm>
          <a:custGeom>
            <a:avLst/>
            <a:gdLst/>
            <a:ahLst/>
            <a:cxnLst/>
            <a:rect l="l" t="t" r="r" b="b"/>
            <a:pathLst>
              <a:path w="530225">
                <a:moveTo>
                  <a:pt x="0" y="0"/>
                </a:moveTo>
                <a:lnTo>
                  <a:pt x="53008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9832" y="4020311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3776" y="402031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3088" y="4020311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2416" y="402031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7720" y="4020311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>
                <a:moveTo>
                  <a:pt x="0" y="0"/>
                </a:moveTo>
                <a:lnTo>
                  <a:pt x="74980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0991" y="402031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1928" y="402031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6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402031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76359" y="402031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7984" y="4020311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9143" y="402031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90304" y="402031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04247" y="402031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7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3088" y="295047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76359" y="295047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3234" y="2950471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39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9143" y="295047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0304" y="295047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04247" y="295047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7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3234" y="187965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>
                <a:moveTo>
                  <a:pt x="0" y="0"/>
                </a:moveTo>
                <a:lnTo>
                  <a:pt x="59283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42069" y="1879650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14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9376" y="4876800"/>
            <a:ext cx="287020" cy="213360"/>
          </a:xfrm>
          <a:custGeom>
            <a:avLst/>
            <a:gdLst/>
            <a:ahLst/>
            <a:cxnLst/>
            <a:rect l="l" t="t" r="r" b="b"/>
            <a:pathLst>
              <a:path w="287020" h="213360">
                <a:moveTo>
                  <a:pt x="286512" y="0"/>
                </a:moveTo>
                <a:lnTo>
                  <a:pt x="0" y="0"/>
                </a:lnTo>
                <a:lnTo>
                  <a:pt x="0" y="213017"/>
                </a:lnTo>
                <a:lnTo>
                  <a:pt x="286512" y="213017"/>
                </a:lnTo>
                <a:lnTo>
                  <a:pt x="286512" y="0"/>
                </a:lnTo>
                <a:close/>
              </a:path>
            </a:pathLst>
          </a:custGeom>
          <a:solidFill>
            <a:srgbClr val="9E4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3584" y="4669535"/>
            <a:ext cx="283845" cy="420370"/>
          </a:xfrm>
          <a:custGeom>
            <a:avLst/>
            <a:gdLst/>
            <a:ahLst/>
            <a:cxnLst/>
            <a:rect l="l" t="t" r="r" b="b"/>
            <a:pathLst>
              <a:path w="283845" h="420370">
                <a:moveTo>
                  <a:pt x="283463" y="0"/>
                </a:moveTo>
                <a:lnTo>
                  <a:pt x="0" y="0"/>
                </a:lnTo>
                <a:lnTo>
                  <a:pt x="0" y="420281"/>
                </a:lnTo>
                <a:lnTo>
                  <a:pt x="283463" y="420281"/>
                </a:lnTo>
                <a:lnTo>
                  <a:pt x="283463" y="0"/>
                </a:lnTo>
                <a:close/>
              </a:path>
            </a:pathLst>
          </a:custGeom>
          <a:solidFill>
            <a:srgbClr val="9E4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14743" y="4242815"/>
            <a:ext cx="287020" cy="847090"/>
          </a:xfrm>
          <a:custGeom>
            <a:avLst/>
            <a:gdLst/>
            <a:ahLst/>
            <a:cxnLst/>
            <a:rect l="l" t="t" r="r" b="b"/>
            <a:pathLst>
              <a:path w="287020" h="847089">
                <a:moveTo>
                  <a:pt x="286511" y="0"/>
                </a:moveTo>
                <a:lnTo>
                  <a:pt x="0" y="0"/>
                </a:lnTo>
                <a:lnTo>
                  <a:pt x="0" y="847001"/>
                </a:lnTo>
                <a:lnTo>
                  <a:pt x="286511" y="847001"/>
                </a:lnTo>
                <a:lnTo>
                  <a:pt x="286511" y="0"/>
                </a:lnTo>
                <a:close/>
              </a:path>
            </a:pathLst>
          </a:custGeom>
          <a:solidFill>
            <a:srgbClr val="9E4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75904" y="3395471"/>
            <a:ext cx="287020" cy="1694814"/>
          </a:xfrm>
          <a:custGeom>
            <a:avLst/>
            <a:gdLst/>
            <a:ahLst/>
            <a:cxnLst/>
            <a:rect l="l" t="t" r="r" b="b"/>
            <a:pathLst>
              <a:path w="287020" h="1694814">
                <a:moveTo>
                  <a:pt x="286512" y="0"/>
                </a:moveTo>
                <a:lnTo>
                  <a:pt x="0" y="0"/>
                </a:lnTo>
                <a:lnTo>
                  <a:pt x="0" y="1694345"/>
                </a:lnTo>
                <a:lnTo>
                  <a:pt x="286512" y="1694345"/>
                </a:lnTo>
                <a:lnTo>
                  <a:pt x="286512" y="0"/>
                </a:lnTo>
                <a:close/>
              </a:path>
            </a:pathLst>
          </a:custGeom>
          <a:solidFill>
            <a:srgbClr val="9E4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3320" y="3831335"/>
            <a:ext cx="287020" cy="1258570"/>
          </a:xfrm>
          <a:custGeom>
            <a:avLst/>
            <a:gdLst/>
            <a:ahLst/>
            <a:cxnLst/>
            <a:rect l="l" t="t" r="r" b="b"/>
            <a:pathLst>
              <a:path w="287020" h="1258570">
                <a:moveTo>
                  <a:pt x="286512" y="0"/>
                </a:moveTo>
                <a:lnTo>
                  <a:pt x="0" y="0"/>
                </a:lnTo>
                <a:lnTo>
                  <a:pt x="0" y="1258481"/>
                </a:lnTo>
                <a:lnTo>
                  <a:pt x="286512" y="1258481"/>
                </a:lnTo>
                <a:lnTo>
                  <a:pt x="28651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67528" y="3617976"/>
            <a:ext cx="283845" cy="1471930"/>
          </a:xfrm>
          <a:custGeom>
            <a:avLst/>
            <a:gdLst/>
            <a:ahLst/>
            <a:cxnLst/>
            <a:rect l="l" t="t" r="r" b="b"/>
            <a:pathLst>
              <a:path w="283845" h="1471929">
                <a:moveTo>
                  <a:pt x="283463" y="0"/>
                </a:moveTo>
                <a:lnTo>
                  <a:pt x="0" y="0"/>
                </a:lnTo>
                <a:lnTo>
                  <a:pt x="0" y="1471841"/>
                </a:lnTo>
                <a:lnTo>
                  <a:pt x="283463" y="1471841"/>
                </a:lnTo>
                <a:lnTo>
                  <a:pt x="28346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28688" y="3194304"/>
            <a:ext cx="287020" cy="1896110"/>
          </a:xfrm>
          <a:custGeom>
            <a:avLst/>
            <a:gdLst/>
            <a:ahLst/>
            <a:cxnLst/>
            <a:rect l="l" t="t" r="r" b="b"/>
            <a:pathLst>
              <a:path w="287020" h="1896110">
                <a:moveTo>
                  <a:pt x="286511" y="0"/>
                </a:moveTo>
                <a:lnTo>
                  <a:pt x="0" y="0"/>
                </a:lnTo>
                <a:lnTo>
                  <a:pt x="0" y="1895513"/>
                </a:lnTo>
                <a:lnTo>
                  <a:pt x="286511" y="1895513"/>
                </a:lnTo>
                <a:lnTo>
                  <a:pt x="286511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89847" y="2346960"/>
            <a:ext cx="287020" cy="2743200"/>
          </a:xfrm>
          <a:custGeom>
            <a:avLst/>
            <a:gdLst/>
            <a:ahLst/>
            <a:cxnLst/>
            <a:rect l="l" t="t" r="r" b="b"/>
            <a:pathLst>
              <a:path w="287020" h="2743200">
                <a:moveTo>
                  <a:pt x="286511" y="0"/>
                </a:moveTo>
                <a:lnTo>
                  <a:pt x="0" y="0"/>
                </a:lnTo>
                <a:lnTo>
                  <a:pt x="0" y="2742857"/>
                </a:lnTo>
                <a:lnTo>
                  <a:pt x="286511" y="2742857"/>
                </a:lnTo>
                <a:lnTo>
                  <a:pt x="286511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7264" y="3538728"/>
            <a:ext cx="287020" cy="1551305"/>
          </a:xfrm>
          <a:custGeom>
            <a:avLst/>
            <a:gdLst/>
            <a:ahLst/>
            <a:cxnLst/>
            <a:rect l="l" t="t" r="r" b="b"/>
            <a:pathLst>
              <a:path w="287020" h="1551304">
                <a:moveTo>
                  <a:pt x="286512" y="0"/>
                </a:moveTo>
                <a:lnTo>
                  <a:pt x="0" y="0"/>
                </a:lnTo>
                <a:lnTo>
                  <a:pt x="0" y="1551089"/>
                </a:lnTo>
                <a:lnTo>
                  <a:pt x="286512" y="1551089"/>
                </a:lnTo>
                <a:lnTo>
                  <a:pt x="2865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81471" y="3325367"/>
            <a:ext cx="287020" cy="1764664"/>
          </a:xfrm>
          <a:custGeom>
            <a:avLst/>
            <a:gdLst/>
            <a:ahLst/>
            <a:cxnLst/>
            <a:rect l="l" t="t" r="r" b="b"/>
            <a:pathLst>
              <a:path w="287020" h="1764664">
                <a:moveTo>
                  <a:pt x="286512" y="0"/>
                </a:moveTo>
                <a:lnTo>
                  <a:pt x="0" y="0"/>
                </a:lnTo>
                <a:lnTo>
                  <a:pt x="0" y="1764449"/>
                </a:lnTo>
                <a:lnTo>
                  <a:pt x="286512" y="1764449"/>
                </a:lnTo>
                <a:lnTo>
                  <a:pt x="2865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42631" y="2904744"/>
            <a:ext cx="287020" cy="2185670"/>
          </a:xfrm>
          <a:custGeom>
            <a:avLst/>
            <a:gdLst/>
            <a:ahLst/>
            <a:cxnLst/>
            <a:rect l="l" t="t" r="r" b="b"/>
            <a:pathLst>
              <a:path w="287020" h="2185670">
                <a:moveTo>
                  <a:pt x="286512" y="0"/>
                </a:moveTo>
                <a:lnTo>
                  <a:pt x="0" y="0"/>
                </a:lnTo>
                <a:lnTo>
                  <a:pt x="0" y="2185073"/>
                </a:lnTo>
                <a:lnTo>
                  <a:pt x="286512" y="2185073"/>
                </a:lnTo>
                <a:lnTo>
                  <a:pt x="2865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06840" y="2219948"/>
            <a:ext cx="283845" cy="2870200"/>
          </a:xfrm>
          <a:custGeom>
            <a:avLst/>
            <a:gdLst/>
            <a:ahLst/>
            <a:cxnLst/>
            <a:rect l="l" t="t" r="r" b="b"/>
            <a:pathLst>
              <a:path w="283845" h="2870200">
                <a:moveTo>
                  <a:pt x="0" y="2869868"/>
                </a:moveTo>
                <a:lnTo>
                  <a:pt x="283463" y="2869868"/>
                </a:lnTo>
                <a:lnTo>
                  <a:pt x="283463" y="0"/>
                </a:lnTo>
                <a:lnTo>
                  <a:pt x="0" y="0"/>
                </a:lnTo>
                <a:lnTo>
                  <a:pt x="0" y="286986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4255" y="3395471"/>
            <a:ext cx="283845" cy="1694814"/>
          </a:xfrm>
          <a:custGeom>
            <a:avLst/>
            <a:gdLst/>
            <a:ahLst/>
            <a:cxnLst/>
            <a:rect l="l" t="t" r="r" b="b"/>
            <a:pathLst>
              <a:path w="283845" h="1694814">
                <a:moveTo>
                  <a:pt x="283464" y="0"/>
                </a:moveTo>
                <a:lnTo>
                  <a:pt x="0" y="0"/>
                </a:lnTo>
                <a:lnTo>
                  <a:pt x="0" y="1694345"/>
                </a:lnTo>
                <a:lnTo>
                  <a:pt x="283464" y="1694345"/>
                </a:lnTo>
                <a:lnTo>
                  <a:pt x="283464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95415" y="3182111"/>
            <a:ext cx="287020" cy="1908175"/>
          </a:xfrm>
          <a:custGeom>
            <a:avLst/>
            <a:gdLst/>
            <a:ahLst/>
            <a:cxnLst/>
            <a:rect l="l" t="t" r="r" b="b"/>
            <a:pathLst>
              <a:path w="287020" h="1908175">
                <a:moveTo>
                  <a:pt x="286512" y="0"/>
                </a:moveTo>
                <a:lnTo>
                  <a:pt x="0" y="0"/>
                </a:lnTo>
                <a:lnTo>
                  <a:pt x="0" y="1907705"/>
                </a:lnTo>
                <a:lnTo>
                  <a:pt x="286512" y="1907705"/>
                </a:lnTo>
                <a:lnTo>
                  <a:pt x="286512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56576" y="2758439"/>
            <a:ext cx="287020" cy="2331720"/>
          </a:xfrm>
          <a:custGeom>
            <a:avLst/>
            <a:gdLst/>
            <a:ahLst/>
            <a:cxnLst/>
            <a:rect l="l" t="t" r="r" b="b"/>
            <a:pathLst>
              <a:path w="287020" h="2331720">
                <a:moveTo>
                  <a:pt x="286512" y="0"/>
                </a:moveTo>
                <a:lnTo>
                  <a:pt x="0" y="0"/>
                </a:lnTo>
                <a:lnTo>
                  <a:pt x="0" y="2331377"/>
                </a:lnTo>
                <a:lnTo>
                  <a:pt x="286512" y="2331377"/>
                </a:lnTo>
                <a:lnTo>
                  <a:pt x="286512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20784" y="2182367"/>
            <a:ext cx="283845" cy="2907665"/>
          </a:xfrm>
          <a:custGeom>
            <a:avLst/>
            <a:gdLst/>
            <a:ahLst/>
            <a:cxnLst/>
            <a:rect l="l" t="t" r="r" b="b"/>
            <a:pathLst>
              <a:path w="283845" h="2907665">
                <a:moveTo>
                  <a:pt x="283464" y="0"/>
                </a:moveTo>
                <a:lnTo>
                  <a:pt x="0" y="0"/>
                </a:lnTo>
                <a:lnTo>
                  <a:pt x="0" y="37592"/>
                </a:lnTo>
                <a:lnTo>
                  <a:pt x="0" y="2907449"/>
                </a:lnTo>
                <a:lnTo>
                  <a:pt x="283464" y="2907449"/>
                </a:lnTo>
                <a:lnTo>
                  <a:pt x="283464" y="37592"/>
                </a:lnTo>
                <a:lnTo>
                  <a:pt x="283464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3504526" y="4856886"/>
            <a:ext cx="57150" cy="41275"/>
            <a:chOff x="3504526" y="4856886"/>
            <a:chExt cx="57150" cy="41275"/>
          </a:xfrm>
        </p:grpSpPr>
        <p:sp>
          <p:nvSpPr>
            <p:cNvPr id="41" name="object 41"/>
            <p:cNvSpPr/>
            <p:nvPr/>
          </p:nvSpPr>
          <p:spPr>
            <a:xfrm>
              <a:off x="3527856" y="4861648"/>
              <a:ext cx="9525" cy="31750"/>
            </a:xfrm>
            <a:custGeom>
              <a:avLst/>
              <a:gdLst/>
              <a:ahLst/>
              <a:cxnLst/>
              <a:rect l="l" t="t" r="r" b="b"/>
              <a:pathLst>
                <a:path w="9525" h="31750">
                  <a:moveTo>
                    <a:pt x="9525" y="0"/>
                  </a:moveTo>
                  <a:lnTo>
                    <a:pt x="0" y="0"/>
                  </a:lnTo>
                  <a:lnTo>
                    <a:pt x="0" y="15163"/>
                  </a:lnTo>
                  <a:lnTo>
                    <a:pt x="0" y="31343"/>
                  </a:lnTo>
                  <a:lnTo>
                    <a:pt x="9525" y="31343"/>
                  </a:lnTo>
                  <a:lnTo>
                    <a:pt x="9525" y="1516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04526" y="4861648"/>
              <a:ext cx="57150" cy="31750"/>
            </a:xfrm>
            <a:custGeom>
              <a:avLst/>
              <a:gdLst/>
              <a:ahLst/>
              <a:cxnLst/>
              <a:rect l="l" t="t" r="r" b="b"/>
              <a:pathLst>
                <a:path w="57150" h="31750">
                  <a:moveTo>
                    <a:pt x="0" y="31341"/>
                  </a:moveTo>
                  <a:lnTo>
                    <a:pt x="57150" y="31341"/>
                  </a:lnTo>
                </a:path>
                <a:path w="57150" h="317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166766" y="4648644"/>
            <a:ext cx="57150" cy="40005"/>
            <a:chOff x="5166766" y="4648644"/>
            <a:chExt cx="57150" cy="40005"/>
          </a:xfrm>
        </p:grpSpPr>
        <p:sp>
          <p:nvSpPr>
            <p:cNvPr id="44" name="object 44"/>
            <p:cNvSpPr/>
            <p:nvPr/>
          </p:nvSpPr>
          <p:spPr>
            <a:xfrm>
              <a:off x="5192065" y="4653406"/>
              <a:ext cx="9525" cy="30480"/>
            </a:xfrm>
            <a:custGeom>
              <a:avLst/>
              <a:gdLst/>
              <a:ahLst/>
              <a:cxnLst/>
              <a:rect l="l" t="t" r="r" b="b"/>
              <a:pathLst>
                <a:path w="9525" h="30479">
                  <a:moveTo>
                    <a:pt x="9525" y="0"/>
                  </a:moveTo>
                  <a:lnTo>
                    <a:pt x="0" y="0"/>
                  </a:lnTo>
                  <a:lnTo>
                    <a:pt x="0" y="16129"/>
                  </a:lnTo>
                  <a:lnTo>
                    <a:pt x="0" y="30022"/>
                  </a:lnTo>
                  <a:lnTo>
                    <a:pt x="9525" y="30022"/>
                  </a:lnTo>
                  <a:lnTo>
                    <a:pt x="9525" y="1612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66766" y="4653407"/>
              <a:ext cx="57150" cy="30480"/>
            </a:xfrm>
            <a:custGeom>
              <a:avLst/>
              <a:gdLst/>
              <a:ahLst/>
              <a:cxnLst/>
              <a:rect l="l" t="t" r="r" b="b"/>
              <a:pathLst>
                <a:path w="57150" h="30479">
                  <a:moveTo>
                    <a:pt x="0" y="30021"/>
                  </a:moveTo>
                  <a:lnTo>
                    <a:pt x="57150" y="30021"/>
                  </a:lnTo>
                </a:path>
                <a:path w="57150" h="3047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829018" y="4220883"/>
            <a:ext cx="57150" cy="41910"/>
            <a:chOff x="6829018" y="4220883"/>
            <a:chExt cx="57150" cy="41910"/>
          </a:xfrm>
        </p:grpSpPr>
        <p:sp>
          <p:nvSpPr>
            <p:cNvPr id="47" name="object 47"/>
            <p:cNvSpPr/>
            <p:nvPr/>
          </p:nvSpPr>
          <p:spPr>
            <a:xfrm>
              <a:off x="6853238" y="4225645"/>
              <a:ext cx="9525" cy="32384"/>
            </a:xfrm>
            <a:custGeom>
              <a:avLst/>
              <a:gdLst/>
              <a:ahLst/>
              <a:cxnLst/>
              <a:rect l="l" t="t" r="r" b="b"/>
              <a:pathLst>
                <a:path w="9525" h="32385">
                  <a:moveTo>
                    <a:pt x="9525" y="0"/>
                  </a:moveTo>
                  <a:lnTo>
                    <a:pt x="0" y="0"/>
                  </a:lnTo>
                  <a:lnTo>
                    <a:pt x="0" y="17183"/>
                  </a:lnTo>
                  <a:lnTo>
                    <a:pt x="0" y="31889"/>
                  </a:lnTo>
                  <a:lnTo>
                    <a:pt x="9525" y="31889"/>
                  </a:lnTo>
                  <a:lnTo>
                    <a:pt x="9525" y="1718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29018" y="4225645"/>
              <a:ext cx="57150" cy="32384"/>
            </a:xfrm>
            <a:custGeom>
              <a:avLst/>
              <a:gdLst/>
              <a:ahLst/>
              <a:cxnLst/>
              <a:rect l="l" t="t" r="r" b="b"/>
              <a:pathLst>
                <a:path w="57150" h="32385">
                  <a:moveTo>
                    <a:pt x="0" y="31888"/>
                  </a:moveTo>
                  <a:lnTo>
                    <a:pt x="57150" y="31888"/>
                  </a:lnTo>
                </a:path>
                <a:path w="57150" h="3238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491258" y="3375786"/>
            <a:ext cx="57150" cy="39370"/>
            <a:chOff x="8491258" y="3375786"/>
            <a:chExt cx="57150" cy="39370"/>
          </a:xfrm>
        </p:grpSpPr>
        <p:sp>
          <p:nvSpPr>
            <p:cNvPr id="50" name="object 50"/>
            <p:cNvSpPr/>
            <p:nvPr/>
          </p:nvSpPr>
          <p:spPr>
            <a:xfrm>
              <a:off x="8514385" y="3380549"/>
              <a:ext cx="9525" cy="29845"/>
            </a:xfrm>
            <a:custGeom>
              <a:avLst/>
              <a:gdLst/>
              <a:ahLst/>
              <a:cxnLst/>
              <a:rect l="l" t="t" r="r" b="b"/>
              <a:pathLst>
                <a:path w="9525" h="29845">
                  <a:moveTo>
                    <a:pt x="9525" y="0"/>
                  </a:moveTo>
                  <a:lnTo>
                    <a:pt x="0" y="0"/>
                  </a:lnTo>
                  <a:lnTo>
                    <a:pt x="0" y="14935"/>
                  </a:lnTo>
                  <a:lnTo>
                    <a:pt x="0" y="29311"/>
                  </a:lnTo>
                  <a:lnTo>
                    <a:pt x="9525" y="29311"/>
                  </a:lnTo>
                  <a:lnTo>
                    <a:pt x="9525" y="1493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91258" y="3380549"/>
              <a:ext cx="57150" cy="29845"/>
            </a:xfrm>
            <a:custGeom>
              <a:avLst/>
              <a:gdLst/>
              <a:ahLst/>
              <a:cxnLst/>
              <a:rect l="l" t="t" r="r" b="b"/>
              <a:pathLst>
                <a:path w="57150" h="29845">
                  <a:moveTo>
                    <a:pt x="0" y="29301"/>
                  </a:moveTo>
                  <a:lnTo>
                    <a:pt x="57150" y="29301"/>
                  </a:lnTo>
                </a:path>
                <a:path w="57150" h="2984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818699" y="3823385"/>
            <a:ext cx="57150" cy="13970"/>
            <a:chOff x="3818699" y="3823385"/>
            <a:chExt cx="57150" cy="13970"/>
          </a:xfrm>
        </p:grpSpPr>
        <p:sp>
          <p:nvSpPr>
            <p:cNvPr id="53" name="object 53"/>
            <p:cNvSpPr/>
            <p:nvPr/>
          </p:nvSpPr>
          <p:spPr>
            <a:xfrm>
              <a:off x="3846578" y="383133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4762" y="611"/>
                  </a:moveTo>
                  <a:lnTo>
                    <a:pt x="4762" y="611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46578" y="3828148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4762" y="1593"/>
                  </a:moveTo>
                  <a:lnTo>
                    <a:pt x="4762" y="1593"/>
                  </a:lnTo>
                </a:path>
              </a:pathLst>
            </a:custGeom>
            <a:ln w="3186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8699" y="3828148"/>
              <a:ext cx="57150" cy="4445"/>
            </a:xfrm>
            <a:custGeom>
              <a:avLst/>
              <a:gdLst/>
              <a:ahLst/>
              <a:cxnLst/>
              <a:rect l="l" t="t" r="r" b="b"/>
              <a:pathLst>
                <a:path w="57150" h="4445">
                  <a:moveTo>
                    <a:pt x="0" y="4409"/>
                  </a:moveTo>
                  <a:lnTo>
                    <a:pt x="57150" y="4409"/>
                  </a:lnTo>
                </a:path>
                <a:path w="57150" h="444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480939" y="3611613"/>
            <a:ext cx="57150" cy="13970"/>
            <a:chOff x="5480939" y="3611613"/>
            <a:chExt cx="57150" cy="13970"/>
          </a:xfrm>
        </p:grpSpPr>
        <p:sp>
          <p:nvSpPr>
            <p:cNvPr id="57" name="object 57"/>
            <p:cNvSpPr/>
            <p:nvPr/>
          </p:nvSpPr>
          <p:spPr>
            <a:xfrm>
              <a:off x="5510781" y="361797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4762" y="1172"/>
                  </a:moveTo>
                  <a:lnTo>
                    <a:pt x="4762" y="1172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10781" y="3616375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762" y="801"/>
                  </a:moveTo>
                  <a:lnTo>
                    <a:pt x="4762" y="801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80939" y="3616375"/>
              <a:ext cx="57150" cy="4445"/>
            </a:xfrm>
            <a:custGeom>
              <a:avLst/>
              <a:gdLst/>
              <a:ahLst/>
              <a:cxnLst/>
              <a:rect l="l" t="t" r="r" b="b"/>
              <a:pathLst>
                <a:path w="57150" h="4445">
                  <a:moveTo>
                    <a:pt x="0" y="3947"/>
                  </a:moveTo>
                  <a:lnTo>
                    <a:pt x="57150" y="3947"/>
                  </a:lnTo>
                </a:path>
                <a:path w="57150" h="444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143191" y="3188119"/>
            <a:ext cx="57150" cy="13970"/>
            <a:chOff x="7143191" y="3188119"/>
            <a:chExt cx="57150" cy="13970"/>
          </a:xfrm>
        </p:grpSpPr>
        <p:sp>
          <p:nvSpPr>
            <p:cNvPr id="61" name="object 61"/>
            <p:cNvSpPr/>
            <p:nvPr/>
          </p:nvSpPr>
          <p:spPr>
            <a:xfrm>
              <a:off x="7171948" y="3194297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4762" y="1368"/>
                  </a:moveTo>
                  <a:lnTo>
                    <a:pt x="4762" y="1368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71948" y="3192881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762" y="708"/>
                  </a:moveTo>
                  <a:lnTo>
                    <a:pt x="4762" y="708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43191" y="3192881"/>
              <a:ext cx="57150" cy="4445"/>
            </a:xfrm>
            <a:custGeom>
              <a:avLst/>
              <a:gdLst/>
              <a:ahLst/>
              <a:cxnLst/>
              <a:rect l="l" t="t" r="r" b="b"/>
              <a:pathLst>
                <a:path w="57150" h="4444">
                  <a:moveTo>
                    <a:pt x="0" y="4152"/>
                  </a:moveTo>
                  <a:lnTo>
                    <a:pt x="57150" y="4152"/>
                  </a:lnTo>
                </a:path>
                <a:path w="57150" h="444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8805430" y="2341054"/>
            <a:ext cx="57150" cy="13970"/>
            <a:chOff x="8805430" y="2341054"/>
            <a:chExt cx="57150" cy="13970"/>
          </a:xfrm>
        </p:grpSpPr>
        <p:sp>
          <p:nvSpPr>
            <p:cNvPr id="65" name="object 65"/>
            <p:cNvSpPr/>
            <p:nvPr/>
          </p:nvSpPr>
          <p:spPr>
            <a:xfrm>
              <a:off x="8833102" y="2346954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4762" y="1531"/>
                  </a:moveTo>
                  <a:lnTo>
                    <a:pt x="4762" y="1531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833102" y="234581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4762" y="568"/>
                  </a:moveTo>
                  <a:lnTo>
                    <a:pt x="4762" y="568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05430" y="2345817"/>
              <a:ext cx="57150" cy="4445"/>
            </a:xfrm>
            <a:custGeom>
              <a:avLst/>
              <a:gdLst/>
              <a:ahLst/>
              <a:cxnLst/>
              <a:rect l="l" t="t" r="r" b="b"/>
              <a:pathLst>
                <a:path w="57150" h="4444">
                  <a:moveTo>
                    <a:pt x="0" y="4199"/>
                  </a:moveTo>
                  <a:lnTo>
                    <a:pt x="57150" y="4199"/>
                  </a:lnTo>
                </a:path>
                <a:path w="57150" h="444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4132872" y="3518661"/>
            <a:ext cx="57150" cy="36830"/>
          </a:xfrm>
          <a:custGeom>
            <a:avLst/>
            <a:gdLst/>
            <a:ahLst/>
            <a:cxnLst/>
            <a:rect l="l" t="t" r="r" b="b"/>
            <a:pathLst>
              <a:path w="57150" h="36829">
                <a:moveTo>
                  <a:pt x="27653" y="36803"/>
                </a:moveTo>
                <a:lnTo>
                  <a:pt x="27653" y="0"/>
                </a:lnTo>
              </a:path>
              <a:path w="57150" h="36829">
                <a:moveTo>
                  <a:pt x="0" y="36803"/>
                </a:moveTo>
                <a:lnTo>
                  <a:pt x="57150" y="36803"/>
                </a:lnTo>
              </a:path>
              <a:path w="57150" h="36829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95111" y="3301110"/>
            <a:ext cx="57150" cy="41275"/>
          </a:xfrm>
          <a:custGeom>
            <a:avLst/>
            <a:gdLst/>
            <a:ahLst/>
            <a:cxnLst/>
            <a:rect l="l" t="t" r="r" b="b"/>
            <a:pathLst>
              <a:path w="57150" h="41275">
                <a:moveTo>
                  <a:pt x="29616" y="40764"/>
                </a:moveTo>
                <a:lnTo>
                  <a:pt x="29616" y="0"/>
                </a:lnTo>
              </a:path>
              <a:path w="57150" h="41275">
                <a:moveTo>
                  <a:pt x="0" y="40764"/>
                </a:moveTo>
                <a:lnTo>
                  <a:pt x="57150" y="40764"/>
                </a:lnTo>
              </a:path>
              <a:path w="57150" h="41275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57351" y="2882010"/>
            <a:ext cx="57150" cy="44450"/>
          </a:xfrm>
          <a:custGeom>
            <a:avLst/>
            <a:gdLst/>
            <a:ahLst/>
            <a:cxnLst/>
            <a:rect l="l" t="t" r="r" b="b"/>
            <a:pathLst>
              <a:path w="57150" h="44450">
                <a:moveTo>
                  <a:pt x="28531" y="22734"/>
                </a:moveTo>
                <a:lnTo>
                  <a:pt x="28531" y="44206"/>
                </a:lnTo>
              </a:path>
              <a:path w="57150" h="44450">
                <a:moveTo>
                  <a:pt x="28531" y="22734"/>
                </a:moveTo>
                <a:lnTo>
                  <a:pt x="28531" y="0"/>
                </a:lnTo>
              </a:path>
              <a:path w="57150" h="44450">
                <a:moveTo>
                  <a:pt x="0" y="44206"/>
                </a:moveTo>
                <a:lnTo>
                  <a:pt x="57150" y="44206"/>
                </a:lnTo>
              </a:path>
              <a:path w="57150" h="444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9119603" y="2157577"/>
            <a:ext cx="57150" cy="5715"/>
            <a:chOff x="9119603" y="2157577"/>
            <a:chExt cx="57150" cy="5715"/>
          </a:xfrm>
        </p:grpSpPr>
        <p:sp>
          <p:nvSpPr>
            <p:cNvPr id="72" name="object 72"/>
            <p:cNvSpPr/>
            <p:nvPr/>
          </p:nvSpPr>
          <p:spPr>
            <a:xfrm>
              <a:off x="9142286" y="216256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525" y="0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19603" y="2160187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521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4447032" y="3376180"/>
            <a:ext cx="57150" cy="37465"/>
          </a:xfrm>
          <a:custGeom>
            <a:avLst/>
            <a:gdLst/>
            <a:ahLst/>
            <a:cxnLst/>
            <a:rect l="l" t="t" r="r" b="b"/>
            <a:pathLst>
              <a:path w="57150" h="37464">
                <a:moveTo>
                  <a:pt x="27427" y="37018"/>
                </a:moveTo>
                <a:lnTo>
                  <a:pt x="27427" y="0"/>
                </a:lnTo>
              </a:path>
              <a:path w="57150" h="37464">
                <a:moveTo>
                  <a:pt x="0" y="37018"/>
                </a:moveTo>
                <a:lnTo>
                  <a:pt x="57150" y="37018"/>
                </a:lnTo>
              </a:path>
              <a:path w="57150" h="37464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09284" y="3163366"/>
            <a:ext cx="57150" cy="44450"/>
          </a:xfrm>
          <a:custGeom>
            <a:avLst/>
            <a:gdLst/>
            <a:ahLst/>
            <a:cxnLst/>
            <a:rect l="l" t="t" r="r" b="b"/>
            <a:pathLst>
              <a:path w="57150" h="44450">
                <a:moveTo>
                  <a:pt x="29389" y="44030"/>
                </a:moveTo>
                <a:lnTo>
                  <a:pt x="29389" y="0"/>
                </a:lnTo>
              </a:path>
              <a:path w="57150" h="44450">
                <a:moveTo>
                  <a:pt x="0" y="44030"/>
                </a:moveTo>
                <a:lnTo>
                  <a:pt x="57150" y="44030"/>
                </a:lnTo>
              </a:path>
              <a:path w="57150" h="444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1524" y="2738678"/>
            <a:ext cx="57150" cy="36195"/>
          </a:xfrm>
          <a:custGeom>
            <a:avLst/>
            <a:gdLst/>
            <a:ahLst/>
            <a:cxnLst/>
            <a:rect l="l" t="t" r="r" b="b"/>
            <a:pathLst>
              <a:path w="57150" h="36194">
                <a:moveTo>
                  <a:pt x="28304" y="35787"/>
                </a:moveTo>
                <a:lnTo>
                  <a:pt x="28304" y="0"/>
                </a:lnTo>
              </a:path>
              <a:path w="57150" h="36194">
                <a:moveTo>
                  <a:pt x="0" y="35787"/>
                </a:moveTo>
                <a:lnTo>
                  <a:pt x="57150" y="35787"/>
                </a:lnTo>
              </a:path>
              <a:path w="57150" h="36194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33776" y="21623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17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73234" y="5089817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8983" y="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790748" y="490270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49524" y="3829811"/>
            <a:ext cx="304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508300" y="2759964"/>
            <a:ext cx="444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508300" y="1690116"/>
            <a:ext cx="444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21048" y="52257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31384" y="5183123"/>
            <a:ext cx="2933065" cy="7207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  <a:tabLst>
                <a:tab pos="1661795" algn="l"/>
              </a:tabLst>
            </a:pPr>
            <a:r>
              <a:rPr sz="2000" spc="-5" dirty="0">
                <a:latin typeface="Arial"/>
                <a:cs typeface="Arial"/>
              </a:rPr>
              <a:t>2	4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000" spc="10" dirty="0">
                <a:latin typeface="Arial"/>
                <a:cs typeface="Arial"/>
              </a:rPr>
              <a:t>Number </a:t>
            </a:r>
            <a:r>
              <a:rPr sz="2000" spc="3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DRAM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servers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07780" y="52257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99182" y="2134363"/>
            <a:ext cx="321310" cy="27920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Arial"/>
                <a:cs typeface="Arial"/>
              </a:rPr>
              <a:t>Million </a:t>
            </a:r>
            <a:r>
              <a:rPr sz="2000" spc="25" dirty="0">
                <a:latin typeface="Arial"/>
                <a:cs typeface="Arial"/>
              </a:rPr>
              <a:t>lookups </a:t>
            </a:r>
            <a:r>
              <a:rPr sz="2000" spc="110" dirty="0">
                <a:latin typeface="Arial"/>
                <a:cs typeface="Arial"/>
              </a:rPr>
              <a:t>/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second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028033" y="187468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159" y="0"/>
                </a:moveTo>
                <a:lnTo>
                  <a:pt x="0" y="0"/>
                </a:lnTo>
                <a:lnTo>
                  <a:pt x="0" y="133172"/>
                </a:lnTo>
                <a:lnTo>
                  <a:pt x="133159" y="133172"/>
                </a:lnTo>
                <a:lnTo>
                  <a:pt x="133159" y="0"/>
                </a:lnTo>
                <a:close/>
              </a:path>
            </a:pathLst>
          </a:custGeom>
          <a:solidFill>
            <a:srgbClr val="9E4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210316" y="1754124"/>
            <a:ext cx="1114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566829" y="187468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159" y="0"/>
                </a:moveTo>
                <a:lnTo>
                  <a:pt x="0" y="0"/>
                </a:lnTo>
                <a:lnTo>
                  <a:pt x="0" y="133172"/>
                </a:lnTo>
                <a:lnTo>
                  <a:pt x="133159" y="133172"/>
                </a:lnTo>
                <a:lnTo>
                  <a:pt x="133159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749112" y="1754124"/>
            <a:ext cx="9283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"/>
                <a:cs typeface="Arial"/>
              </a:rPr>
              <a:t>U</a:t>
            </a:r>
            <a:r>
              <a:rPr sz="2000" spc="8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2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4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922236" y="187468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159" y="0"/>
                </a:moveTo>
                <a:lnTo>
                  <a:pt x="0" y="0"/>
                </a:lnTo>
                <a:lnTo>
                  <a:pt x="0" y="133172"/>
                </a:lnTo>
                <a:lnTo>
                  <a:pt x="133159" y="133172"/>
                </a:lnTo>
                <a:lnTo>
                  <a:pt x="13315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104519" y="1766316"/>
            <a:ext cx="821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Arial"/>
                <a:cs typeface="Arial"/>
              </a:rPr>
              <a:t>α</a:t>
            </a:r>
            <a:r>
              <a:rPr sz="2000" spc="5" dirty="0">
                <a:latin typeface="Arial"/>
                <a:cs typeface="Arial"/>
              </a:rPr>
              <a:t>=0.95</a:t>
            </a:r>
            <a:endParaRPr sz="20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170214" y="187468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159" y="0"/>
                </a:moveTo>
                <a:lnTo>
                  <a:pt x="0" y="0"/>
                </a:lnTo>
                <a:lnTo>
                  <a:pt x="0" y="133172"/>
                </a:lnTo>
                <a:lnTo>
                  <a:pt x="133159" y="133172"/>
                </a:lnTo>
                <a:lnTo>
                  <a:pt x="133159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327085" y="1824228"/>
            <a:ext cx="3699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5519" algn="l"/>
              </a:tabLst>
            </a:pPr>
            <a:r>
              <a:rPr sz="3000" spc="7" baseline="12500" dirty="0">
                <a:latin typeface="Arial"/>
                <a:cs typeface="Arial"/>
              </a:rPr>
              <a:t>α=0.99	</a:t>
            </a:r>
            <a:r>
              <a:rPr sz="2000" b="1" spc="-30" dirty="0">
                <a:solidFill>
                  <a:srgbClr val="C41B27"/>
                </a:solidFill>
                <a:latin typeface="Arial"/>
                <a:cs typeface="Arial"/>
              </a:rPr>
              <a:t>Traffic </a:t>
            </a:r>
            <a:r>
              <a:rPr sz="2000" b="1" dirty="0">
                <a:solidFill>
                  <a:srgbClr val="C41B27"/>
                </a:solidFill>
                <a:latin typeface="Arial"/>
                <a:cs typeface="Arial"/>
              </a:rPr>
              <a:t>generation</a:t>
            </a:r>
            <a:r>
              <a:rPr sz="2000" b="1" spc="-30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C41B27"/>
                </a:solidFill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05892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Does TEA provide </a:t>
            </a:r>
            <a:r>
              <a:rPr sz="3600" dirty="0"/>
              <a:t>scalable</a:t>
            </a:r>
            <a:r>
              <a:rPr sz="3600" spc="-180" dirty="0"/>
              <a:t> </a:t>
            </a:r>
            <a:r>
              <a:rPr sz="3600" spc="-5" dirty="0"/>
              <a:t>throughput?</a:t>
            </a:r>
          </a:p>
        </p:txBody>
      </p:sp>
      <p:sp>
        <p:nvSpPr>
          <p:cNvPr id="96" name="object 96"/>
          <p:cNvSpPr/>
          <p:nvPr/>
        </p:nvSpPr>
        <p:spPr>
          <a:xfrm>
            <a:off x="3176831" y="2191372"/>
            <a:ext cx="6410325" cy="0"/>
          </a:xfrm>
          <a:custGeom>
            <a:avLst/>
            <a:gdLst/>
            <a:ahLst/>
            <a:cxnLst/>
            <a:rect l="l" t="t" r="r" b="b"/>
            <a:pathLst>
              <a:path w="6410325">
                <a:moveTo>
                  <a:pt x="6410233" y="0"/>
                </a:moveTo>
                <a:lnTo>
                  <a:pt x="0" y="1"/>
                </a:lnTo>
              </a:path>
            </a:pathLst>
          </a:custGeom>
          <a:ln w="57150">
            <a:solidFill>
              <a:srgbClr val="C41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854" y="346296"/>
            <a:ext cx="1058673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Root </a:t>
            </a:r>
            <a:r>
              <a:rPr dirty="0"/>
              <a:t>cause: </a:t>
            </a:r>
            <a:r>
              <a:rPr spc="-5" dirty="0"/>
              <a:t>limited on-chip</a:t>
            </a:r>
            <a:r>
              <a:rPr spc="-70" dirty="0"/>
              <a:t> </a:t>
            </a:r>
            <a:r>
              <a:rPr spc="-5" dirty="0"/>
              <a:t>SRAM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7827"/>
            <a:ext cx="9387205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Arial"/>
                <a:cs typeface="Arial"/>
              </a:rPr>
              <a:t>Limited </a:t>
            </a:r>
            <a:r>
              <a:rPr sz="2800" spc="55" dirty="0">
                <a:latin typeface="Arial"/>
                <a:cs typeface="Arial"/>
              </a:rPr>
              <a:t>on-chip </a:t>
            </a:r>
            <a:r>
              <a:rPr sz="2800" spc="-35" dirty="0">
                <a:latin typeface="Arial"/>
                <a:cs typeface="Arial"/>
              </a:rPr>
              <a:t>SRAM </a:t>
            </a:r>
            <a:r>
              <a:rPr sz="2800" spc="10" dirty="0">
                <a:latin typeface="Arial"/>
                <a:cs typeface="Arial"/>
              </a:rPr>
              <a:t>space: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O</a:t>
            </a:r>
            <a:r>
              <a:rPr sz="2800" spc="-50" dirty="0">
                <a:latin typeface="Arial"/>
                <a:cs typeface="Arial"/>
              </a:rPr>
              <a:t>(10MB)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Infeasible </a:t>
            </a:r>
            <a:r>
              <a:rPr sz="2800" spc="75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maintain </a:t>
            </a:r>
            <a:r>
              <a:rPr sz="2800" spc="-30" dirty="0">
                <a:latin typeface="Arial"/>
                <a:cs typeface="Arial"/>
              </a:rPr>
              <a:t>large </a:t>
            </a:r>
            <a:r>
              <a:rPr sz="2800" spc="50" dirty="0">
                <a:latin typeface="Arial"/>
                <a:cs typeface="Arial"/>
              </a:rPr>
              <a:t>flow </a:t>
            </a:r>
            <a:r>
              <a:rPr sz="2800" spc="20" dirty="0">
                <a:latin typeface="Arial"/>
                <a:cs typeface="Arial"/>
              </a:rPr>
              <a:t>state </a:t>
            </a:r>
            <a:r>
              <a:rPr sz="2800" spc="35" dirty="0">
                <a:latin typeface="Arial"/>
                <a:cs typeface="Arial"/>
              </a:rPr>
              <a:t>within </a:t>
            </a:r>
            <a:r>
              <a:rPr sz="2800" spc="55" dirty="0">
                <a:latin typeface="Arial"/>
                <a:cs typeface="Arial"/>
              </a:rPr>
              <a:t>on-chip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SRAM</a:t>
            </a:r>
            <a:endParaRPr sz="28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135"/>
              </a:spcBef>
              <a:buChar char="•"/>
              <a:tabLst>
                <a:tab pos="698500" algn="l"/>
              </a:tabLst>
            </a:pPr>
            <a:r>
              <a:rPr sz="2400" spc="-25" dirty="0">
                <a:latin typeface="Arial"/>
                <a:cs typeface="Arial"/>
              </a:rPr>
              <a:t>E.g., </a:t>
            </a:r>
            <a:r>
              <a:rPr sz="2400" spc="20" dirty="0">
                <a:latin typeface="Arial"/>
                <a:cs typeface="Arial"/>
              </a:rPr>
              <a:t>LB </a:t>
            </a:r>
            <a:r>
              <a:rPr sz="2400" spc="10" dirty="0">
                <a:latin typeface="Arial"/>
                <a:cs typeface="Arial"/>
              </a:rPr>
              <a:t>state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30" dirty="0">
                <a:latin typeface="Arial"/>
                <a:cs typeface="Arial"/>
              </a:rPr>
              <a:t>10M flows </a:t>
            </a:r>
            <a:r>
              <a:rPr sz="2400" spc="-15" dirty="0">
                <a:latin typeface="Arial"/>
                <a:cs typeface="Arial"/>
              </a:rPr>
              <a:t>requires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≈100MB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30" dirty="0">
                <a:latin typeface="Arial"/>
                <a:cs typeface="Arial"/>
              </a:rPr>
              <a:t>Adding </a:t>
            </a:r>
            <a:r>
              <a:rPr sz="2800" dirty="0">
                <a:latin typeface="Arial"/>
                <a:cs typeface="Arial"/>
              </a:rPr>
              <a:t>more </a:t>
            </a:r>
            <a:r>
              <a:rPr sz="2800" spc="-35" dirty="0">
                <a:latin typeface="Arial"/>
                <a:cs typeface="Arial"/>
              </a:rPr>
              <a:t>SRAM </a:t>
            </a:r>
            <a:r>
              <a:rPr sz="2800" spc="50" dirty="0">
                <a:latin typeface="Arial"/>
                <a:cs typeface="Arial"/>
              </a:rPr>
              <a:t>would </a:t>
            </a:r>
            <a:r>
              <a:rPr sz="2800" spc="20" dirty="0">
                <a:latin typeface="Arial"/>
                <a:cs typeface="Arial"/>
              </a:rPr>
              <a:t>be </a:t>
            </a:r>
            <a:r>
              <a:rPr sz="2800" spc="70" dirty="0">
                <a:latin typeface="Arial"/>
                <a:cs typeface="Arial"/>
              </a:rPr>
              <a:t>too </a:t>
            </a:r>
            <a:r>
              <a:rPr sz="2800" spc="-5" dirty="0">
                <a:latin typeface="Arial"/>
                <a:cs typeface="Arial"/>
              </a:rPr>
              <a:t>expensive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3660" dirty="0">
                <a:latin typeface="Wingdings"/>
                <a:cs typeface="Wingdings"/>
              </a:rPr>
              <a:t></a:t>
            </a:r>
            <a:endParaRPr sz="2800" dirty="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3712" y="5102352"/>
            <a:ext cx="10850880" cy="954405"/>
            <a:chOff x="743712" y="5102352"/>
            <a:chExt cx="10850880" cy="954405"/>
          </a:xfrm>
        </p:grpSpPr>
        <p:sp>
          <p:nvSpPr>
            <p:cNvPr id="5" name="object 5"/>
            <p:cNvSpPr/>
            <p:nvPr/>
          </p:nvSpPr>
          <p:spPr>
            <a:xfrm>
              <a:off x="807720" y="5102352"/>
              <a:ext cx="10722864" cy="95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3712" y="5187696"/>
              <a:ext cx="10850880" cy="8473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5132514"/>
              <a:ext cx="10609580" cy="838835"/>
            </a:xfrm>
            <a:custGeom>
              <a:avLst/>
              <a:gdLst/>
              <a:ahLst/>
              <a:cxnLst/>
              <a:rect l="l" t="t" r="r" b="b"/>
              <a:pathLst>
                <a:path w="10609580" h="838835">
                  <a:moveTo>
                    <a:pt x="10469194" y="0"/>
                  </a:moveTo>
                  <a:lnTo>
                    <a:pt x="139793" y="0"/>
                  </a:lnTo>
                  <a:lnTo>
                    <a:pt x="95608" y="7126"/>
                  </a:lnTo>
                  <a:lnTo>
                    <a:pt x="57233" y="26971"/>
                  </a:lnTo>
                  <a:lnTo>
                    <a:pt x="26972" y="57231"/>
                  </a:lnTo>
                  <a:lnTo>
                    <a:pt x="7126" y="95604"/>
                  </a:lnTo>
                  <a:lnTo>
                    <a:pt x="0" y="139788"/>
                  </a:lnTo>
                  <a:lnTo>
                    <a:pt x="0" y="698920"/>
                  </a:lnTo>
                  <a:lnTo>
                    <a:pt x="7126" y="743105"/>
                  </a:lnTo>
                  <a:lnTo>
                    <a:pt x="26972" y="781480"/>
                  </a:lnTo>
                  <a:lnTo>
                    <a:pt x="57233" y="811742"/>
                  </a:lnTo>
                  <a:lnTo>
                    <a:pt x="95608" y="831587"/>
                  </a:lnTo>
                  <a:lnTo>
                    <a:pt x="139793" y="838714"/>
                  </a:lnTo>
                  <a:lnTo>
                    <a:pt x="10469194" y="838714"/>
                  </a:lnTo>
                  <a:lnTo>
                    <a:pt x="10513378" y="831587"/>
                  </a:lnTo>
                  <a:lnTo>
                    <a:pt x="10551751" y="811742"/>
                  </a:lnTo>
                  <a:lnTo>
                    <a:pt x="10582011" y="781480"/>
                  </a:lnTo>
                  <a:lnTo>
                    <a:pt x="10601856" y="743105"/>
                  </a:lnTo>
                  <a:lnTo>
                    <a:pt x="10608983" y="698920"/>
                  </a:lnTo>
                  <a:lnTo>
                    <a:pt x="10608983" y="139788"/>
                  </a:lnTo>
                  <a:lnTo>
                    <a:pt x="10601856" y="95604"/>
                  </a:lnTo>
                  <a:lnTo>
                    <a:pt x="10582011" y="57231"/>
                  </a:lnTo>
                  <a:lnTo>
                    <a:pt x="10551751" y="26971"/>
                  </a:lnTo>
                  <a:lnTo>
                    <a:pt x="10513378" y="7126"/>
                  </a:lnTo>
                  <a:lnTo>
                    <a:pt x="1046919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5132514"/>
              <a:ext cx="10609580" cy="838835"/>
            </a:xfrm>
            <a:custGeom>
              <a:avLst/>
              <a:gdLst/>
              <a:ahLst/>
              <a:cxnLst/>
              <a:rect l="l" t="t" r="r" b="b"/>
              <a:pathLst>
                <a:path w="10609580" h="838835">
                  <a:moveTo>
                    <a:pt x="0" y="139794"/>
                  </a:moveTo>
                  <a:lnTo>
                    <a:pt x="7126" y="95608"/>
                  </a:lnTo>
                  <a:lnTo>
                    <a:pt x="26972" y="57233"/>
                  </a:lnTo>
                  <a:lnTo>
                    <a:pt x="57233" y="26972"/>
                  </a:lnTo>
                  <a:lnTo>
                    <a:pt x="95608" y="7126"/>
                  </a:lnTo>
                  <a:lnTo>
                    <a:pt x="139794" y="0"/>
                  </a:lnTo>
                  <a:lnTo>
                    <a:pt x="10469205" y="0"/>
                  </a:lnTo>
                  <a:lnTo>
                    <a:pt x="10513389" y="7126"/>
                  </a:lnTo>
                  <a:lnTo>
                    <a:pt x="10551766" y="26972"/>
                  </a:lnTo>
                  <a:lnTo>
                    <a:pt x="10582030" y="57233"/>
                  </a:lnTo>
                  <a:lnTo>
                    <a:pt x="10601878" y="95608"/>
                  </a:lnTo>
                  <a:lnTo>
                    <a:pt x="10609006" y="139794"/>
                  </a:lnTo>
                  <a:lnTo>
                    <a:pt x="10609006" y="698925"/>
                  </a:lnTo>
                  <a:lnTo>
                    <a:pt x="10601878" y="743111"/>
                  </a:lnTo>
                  <a:lnTo>
                    <a:pt x="10582030" y="781485"/>
                  </a:lnTo>
                  <a:lnTo>
                    <a:pt x="10551766" y="811747"/>
                  </a:lnTo>
                  <a:lnTo>
                    <a:pt x="10513389" y="831592"/>
                  </a:lnTo>
                  <a:lnTo>
                    <a:pt x="10469205" y="838719"/>
                  </a:lnTo>
                  <a:lnTo>
                    <a:pt x="139794" y="838719"/>
                  </a:lnTo>
                  <a:lnTo>
                    <a:pt x="95608" y="831592"/>
                  </a:lnTo>
                  <a:lnTo>
                    <a:pt x="57233" y="811747"/>
                  </a:lnTo>
                  <a:lnTo>
                    <a:pt x="26972" y="781485"/>
                  </a:lnTo>
                  <a:lnTo>
                    <a:pt x="7126" y="743111"/>
                  </a:lnTo>
                  <a:lnTo>
                    <a:pt x="0" y="698925"/>
                  </a:lnTo>
                  <a:lnTo>
                    <a:pt x="0" y="1397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3218" y="5294883"/>
            <a:ext cx="10338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Arial"/>
                <a:cs typeface="Arial"/>
              </a:rPr>
              <a:t>Can </a:t>
            </a:r>
            <a:r>
              <a:rPr sz="2800" spc="20" dirty="0">
                <a:latin typeface="Arial"/>
                <a:cs typeface="Arial"/>
              </a:rPr>
              <a:t>we </a:t>
            </a:r>
            <a:r>
              <a:rPr sz="2800" spc="-25" dirty="0">
                <a:latin typeface="Arial"/>
                <a:cs typeface="Arial"/>
              </a:rPr>
              <a:t>leverage larger </a:t>
            </a:r>
            <a:r>
              <a:rPr sz="2800" spc="1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cheaper </a:t>
            </a:r>
            <a:r>
              <a:rPr sz="2800" b="1" spc="35" dirty="0">
                <a:latin typeface="Arial"/>
                <a:cs typeface="Arial"/>
              </a:rPr>
              <a:t>DRAM </a:t>
            </a:r>
            <a:r>
              <a:rPr sz="2800" b="1" i="1" spc="25" dirty="0">
                <a:latin typeface="Arial"/>
                <a:cs typeface="Arial"/>
              </a:rPr>
              <a:t>near </a:t>
            </a:r>
            <a:r>
              <a:rPr sz="2800" b="1" spc="5" dirty="0">
                <a:latin typeface="Arial"/>
                <a:cs typeface="Arial"/>
              </a:rPr>
              <a:t>switch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ASICs</a:t>
            </a:r>
            <a:r>
              <a:rPr sz="2800" spc="-25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49504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60" dirty="0"/>
              <a:t> </a:t>
            </a:r>
            <a:r>
              <a:rPr spc="-5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7827"/>
            <a:ext cx="9407525" cy="44481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10" dirty="0">
                <a:latin typeface="Arial"/>
                <a:cs typeface="Arial"/>
              </a:rPr>
              <a:t>Cost </a:t>
            </a:r>
            <a:r>
              <a:rPr sz="2800" b="1" spc="-10" dirty="0">
                <a:latin typeface="Arial"/>
                <a:cs typeface="Arial"/>
              </a:rPr>
              <a:t>efficiency </a:t>
            </a:r>
            <a:r>
              <a:rPr sz="2800" spc="5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TEA-enabled </a:t>
            </a:r>
            <a:r>
              <a:rPr sz="2800" spc="-35" dirty="0">
                <a:latin typeface="Arial"/>
                <a:cs typeface="Arial"/>
              </a:rPr>
              <a:t>NFs </a:t>
            </a:r>
            <a:r>
              <a:rPr sz="2800" spc="30" dirty="0">
                <a:latin typeface="Arial"/>
                <a:cs typeface="Arial"/>
              </a:rPr>
              <a:t>compared </a:t>
            </a:r>
            <a:r>
              <a:rPr sz="2800" spc="75" dirty="0">
                <a:latin typeface="Arial"/>
                <a:cs typeface="Arial"/>
              </a:rPr>
              <a:t>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server-  </a:t>
            </a:r>
            <a:r>
              <a:rPr sz="2800" spc="15" dirty="0">
                <a:latin typeface="Arial"/>
                <a:cs typeface="Arial"/>
              </a:rPr>
              <a:t>based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counterparts.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400" dirty="0">
              <a:latin typeface="Arial"/>
              <a:cs typeface="Arial"/>
            </a:endParaRPr>
          </a:p>
          <a:p>
            <a:pPr marL="241300" marR="54991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Arial"/>
                <a:cs typeface="Arial"/>
              </a:rPr>
              <a:t>Handling server </a:t>
            </a:r>
            <a:r>
              <a:rPr sz="2800" b="1" spc="-20" dirty="0">
                <a:latin typeface="Arial"/>
                <a:cs typeface="Arial"/>
              </a:rPr>
              <a:t>failures </a:t>
            </a:r>
            <a:r>
              <a:rPr sz="2800" spc="35" dirty="0">
                <a:latin typeface="Arial"/>
                <a:cs typeface="Arial"/>
              </a:rPr>
              <a:t>within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30" dirty="0">
                <a:latin typeface="Arial"/>
                <a:cs typeface="Arial"/>
              </a:rPr>
              <a:t>second </a:t>
            </a:r>
            <a:r>
              <a:rPr sz="2800" spc="50" dirty="0">
                <a:latin typeface="Arial"/>
                <a:cs typeface="Arial"/>
              </a:rPr>
              <a:t>with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25" dirty="0">
                <a:latin typeface="Arial"/>
                <a:cs typeface="Arial"/>
              </a:rPr>
              <a:t>slight  </a:t>
            </a:r>
            <a:r>
              <a:rPr sz="2800" spc="40" dirty="0">
                <a:latin typeface="Arial"/>
                <a:cs typeface="Arial"/>
              </a:rPr>
              <a:t>throughput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degradation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5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30" dirty="0">
                <a:latin typeface="Arial"/>
                <a:cs typeface="Arial"/>
              </a:rPr>
              <a:t>Less </a:t>
            </a:r>
            <a:r>
              <a:rPr sz="2800" b="1" dirty="0">
                <a:latin typeface="Arial"/>
                <a:cs typeface="Arial"/>
              </a:rPr>
              <a:t>than </a:t>
            </a:r>
            <a:r>
              <a:rPr sz="2800" b="1" spc="155" dirty="0">
                <a:latin typeface="Arial"/>
                <a:cs typeface="Arial"/>
              </a:rPr>
              <a:t>9% </a:t>
            </a:r>
            <a:r>
              <a:rPr sz="2800" spc="50" dirty="0">
                <a:latin typeface="Arial"/>
                <a:cs typeface="Arial"/>
              </a:rPr>
              <a:t>of switch </a:t>
            </a:r>
            <a:r>
              <a:rPr sz="2800" spc="-45" dirty="0">
                <a:latin typeface="Arial"/>
                <a:cs typeface="Arial"/>
              </a:rPr>
              <a:t>ASIC </a:t>
            </a:r>
            <a:r>
              <a:rPr sz="2800" spc="-10" dirty="0">
                <a:latin typeface="Arial"/>
                <a:cs typeface="Arial"/>
              </a:rPr>
              <a:t>resource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usage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 dirty="0">
              <a:latin typeface="Arial"/>
              <a:cs typeface="Arial"/>
            </a:endParaRPr>
          </a:p>
          <a:p>
            <a:pPr marL="3006725">
              <a:lnSpc>
                <a:spcPct val="100000"/>
              </a:lnSpc>
              <a:spcBef>
                <a:spcPts val="2110"/>
              </a:spcBef>
            </a:pPr>
            <a:r>
              <a:rPr sz="2800" spc="-60" dirty="0">
                <a:solidFill>
                  <a:srgbClr val="A6A6A6"/>
                </a:solidFill>
                <a:latin typeface="Arial"/>
                <a:cs typeface="Arial"/>
              </a:rPr>
              <a:t>See </a:t>
            </a:r>
            <a:r>
              <a:rPr sz="2800" spc="15" dirty="0">
                <a:solidFill>
                  <a:srgbClr val="A6A6A6"/>
                </a:solidFill>
                <a:latin typeface="Arial"/>
                <a:cs typeface="Arial"/>
              </a:rPr>
              <a:t>paper </a:t>
            </a:r>
            <a:r>
              <a:rPr sz="2800" spc="30" dirty="0">
                <a:solidFill>
                  <a:srgbClr val="A6A6A6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A6A6A6"/>
                </a:solidFill>
                <a:latin typeface="Arial"/>
                <a:cs typeface="Arial"/>
              </a:rPr>
              <a:t>more</a:t>
            </a:r>
            <a:r>
              <a:rPr sz="2800" spc="-1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A6A6A6"/>
                </a:solidFill>
                <a:latin typeface="Arial"/>
                <a:cs typeface="Arial"/>
              </a:rPr>
              <a:t>details!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57451"/>
            <a:ext cx="10336530" cy="488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Arial"/>
                <a:cs typeface="Arial"/>
              </a:rPr>
              <a:t>Limited </a:t>
            </a:r>
            <a:r>
              <a:rPr sz="2800" spc="55" dirty="0">
                <a:latin typeface="Arial"/>
                <a:cs typeface="Arial"/>
              </a:rPr>
              <a:t>on-chip </a:t>
            </a:r>
            <a:r>
              <a:rPr sz="2800" spc="15" dirty="0">
                <a:latin typeface="Arial"/>
                <a:cs typeface="Arial"/>
              </a:rPr>
              <a:t>memory </a:t>
            </a:r>
            <a:r>
              <a:rPr sz="2800" spc="20" dirty="0">
                <a:latin typeface="Arial"/>
                <a:cs typeface="Arial"/>
              </a:rPr>
              <a:t>restricts </a:t>
            </a:r>
            <a:r>
              <a:rPr sz="2800" spc="25" dirty="0">
                <a:latin typeface="Arial"/>
                <a:cs typeface="Arial"/>
              </a:rPr>
              <a:t>potentials </a:t>
            </a:r>
            <a:r>
              <a:rPr sz="2800" spc="50" dirty="0">
                <a:latin typeface="Arial"/>
                <a:cs typeface="Arial"/>
              </a:rPr>
              <a:t>of </a:t>
            </a:r>
            <a:r>
              <a:rPr sz="2800" spc="45" dirty="0">
                <a:latin typeface="Arial"/>
                <a:cs typeface="Arial"/>
              </a:rPr>
              <a:t>switch-based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NFs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5" dirty="0">
                <a:latin typeface="Arial"/>
                <a:cs typeface="Arial"/>
              </a:rPr>
              <a:t>Table </a:t>
            </a:r>
            <a:r>
              <a:rPr sz="2800" b="1" spc="-30" dirty="0">
                <a:latin typeface="Arial"/>
                <a:cs typeface="Arial"/>
              </a:rPr>
              <a:t>Extension </a:t>
            </a:r>
            <a:r>
              <a:rPr sz="2800" b="1" spc="-10" dirty="0">
                <a:latin typeface="Arial"/>
                <a:cs typeface="Arial"/>
              </a:rPr>
              <a:t>Architecture </a:t>
            </a:r>
            <a:r>
              <a:rPr sz="2800" spc="30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Programmable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Switches:</a:t>
            </a:r>
            <a:endParaRPr sz="28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450"/>
              </a:spcBef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10" dirty="0">
                <a:latin typeface="Arial"/>
                <a:cs typeface="Arial"/>
              </a:rPr>
              <a:t>RDMA-based </a:t>
            </a:r>
            <a:r>
              <a:rPr sz="2400" spc="-5" dirty="0">
                <a:latin typeface="Arial"/>
                <a:cs typeface="Arial"/>
              </a:rPr>
              <a:t>external </a:t>
            </a:r>
            <a:r>
              <a:rPr sz="2400" spc="-25" dirty="0">
                <a:latin typeface="Arial"/>
                <a:cs typeface="Arial"/>
              </a:rPr>
              <a:t>DRAM </a:t>
            </a:r>
            <a:r>
              <a:rPr sz="2400" spc="10" dirty="0">
                <a:latin typeface="Arial"/>
                <a:cs typeface="Arial"/>
              </a:rPr>
              <a:t>access</a:t>
            </a:r>
            <a:endParaRPr sz="24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25"/>
              </a:spcBef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20" dirty="0">
                <a:latin typeface="Arial"/>
                <a:cs typeface="Arial"/>
              </a:rPr>
              <a:t>BLP-based </a:t>
            </a:r>
            <a:r>
              <a:rPr sz="2400" spc="10" dirty="0">
                <a:latin typeface="Arial"/>
                <a:cs typeface="Arial"/>
              </a:rPr>
              <a:t>efficient </a:t>
            </a:r>
            <a:r>
              <a:rPr sz="2400" spc="30" dirty="0">
                <a:latin typeface="Arial"/>
                <a:cs typeface="Arial"/>
              </a:rPr>
              <a:t>lookup </a:t>
            </a:r>
            <a:r>
              <a:rPr sz="2400" spc="10" dirty="0">
                <a:latin typeface="Arial"/>
                <a:cs typeface="Arial"/>
              </a:rPr>
              <a:t>table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structure</a:t>
            </a:r>
            <a:endParaRPr sz="24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05"/>
              </a:spcBef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Asynchronous </a:t>
            </a:r>
            <a:r>
              <a:rPr sz="2400" spc="30" dirty="0">
                <a:latin typeface="Arial"/>
                <a:cs typeface="Arial"/>
              </a:rPr>
              <a:t>packet </a:t>
            </a:r>
            <a:r>
              <a:rPr sz="2400" spc="15" dirty="0">
                <a:latin typeface="Arial"/>
                <a:cs typeface="Arial"/>
              </a:rPr>
              <a:t>processing </a:t>
            </a:r>
            <a:r>
              <a:rPr sz="2400" spc="40" dirty="0">
                <a:latin typeface="Arial"/>
                <a:cs typeface="Arial"/>
              </a:rPr>
              <a:t>by </a:t>
            </a:r>
            <a:r>
              <a:rPr sz="2400" spc="15" dirty="0">
                <a:latin typeface="Arial"/>
                <a:cs typeface="Arial"/>
              </a:rPr>
              <a:t>offloading </a:t>
            </a:r>
            <a:r>
              <a:rPr sz="2400" spc="30" dirty="0">
                <a:latin typeface="Arial"/>
                <a:cs typeface="Arial"/>
              </a:rPr>
              <a:t>packet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store</a:t>
            </a:r>
            <a:endParaRPr sz="24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30"/>
              </a:spcBef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-15" dirty="0">
                <a:latin typeface="Arial"/>
                <a:cs typeface="Arial"/>
              </a:rPr>
              <a:t>Small </a:t>
            </a:r>
            <a:r>
              <a:rPr sz="2400" spc="45" dirty="0">
                <a:latin typeface="Arial"/>
                <a:cs typeface="Arial"/>
              </a:rPr>
              <a:t>on-chip </a:t>
            </a:r>
            <a:r>
              <a:rPr sz="2400" spc="10" dirty="0">
                <a:latin typeface="Arial"/>
                <a:cs typeface="Arial"/>
              </a:rPr>
              <a:t>cache </a:t>
            </a:r>
            <a:r>
              <a:rPr sz="2400" spc="25" dirty="0">
                <a:latin typeface="Arial"/>
                <a:cs typeface="Arial"/>
              </a:rPr>
              <a:t>for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scalability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rlito"/>
              <a:buChar char="-"/>
            </a:pP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Provides </a:t>
            </a:r>
            <a:r>
              <a:rPr sz="2800" spc="50" dirty="0">
                <a:latin typeface="Arial"/>
                <a:cs typeface="Arial"/>
              </a:rPr>
              <a:t>low </a:t>
            </a:r>
            <a:r>
              <a:rPr sz="2800" spc="15" dirty="0">
                <a:latin typeface="Arial"/>
                <a:cs typeface="Arial"/>
              </a:rPr>
              <a:t>and </a:t>
            </a:r>
            <a:r>
              <a:rPr sz="2800" spc="25" dirty="0">
                <a:latin typeface="Arial"/>
                <a:cs typeface="Arial"/>
              </a:rPr>
              <a:t>predictable </a:t>
            </a:r>
            <a:r>
              <a:rPr sz="2800" spc="10" dirty="0">
                <a:latin typeface="Arial"/>
                <a:cs typeface="Arial"/>
              </a:rPr>
              <a:t>latency </a:t>
            </a:r>
            <a:r>
              <a:rPr sz="2800" spc="50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scalable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throughput</a:t>
            </a:r>
            <a:endParaRPr sz="28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45"/>
              </a:spcBef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5" dirty="0">
                <a:latin typeface="Arial"/>
                <a:cs typeface="Arial"/>
              </a:rPr>
              <a:t>Latency: </a:t>
            </a:r>
            <a:r>
              <a:rPr sz="2400" spc="-5" dirty="0">
                <a:latin typeface="Arial"/>
                <a:cs typeface="Arial"/>
              </a:rPr>
              <a:t>1.8 </a:t>
            </a:r>
            <a:r>
              <a:rPr sz="2400" spc="13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2.2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μs</a:t>
            </a:r>
            <a:endParaRPr sz="24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30"/>
              </a:spcBef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5" dirty="0">
                <a:latin typeface="Arial"/>
                <a:cs typeface="Arial"/>
              </a:rPr>
              <a:t>Throughput: </a:t>
            </a:r>
            <a:r>
              <a:rPr sz="2400" spc="-5" dirty="0">
                <a:latin typeface="Arial"/>
                <a:cs typeface="Arial"/>
              </a:rPr>
              <a:t>138 </a:t>
            </a:r>
            <a:r>
              <a:rPr sz="2400" spc="10" dirty="0">
                <a:latin typeface="Arial"/>
                <a:cs typeface="Arial"/>
              </a:rPr>
              <a:t>million </a:t>
            </a:r>
            <a:r>
              <a:rPr sz="2400" spc="30" dirty="0">
                <a:latin typeface="Arial"/>
                <a:cs typeface="Arial"/>
              </a:rPr>
              <a:t>lookups/sec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8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servers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31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4493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</a:t>
            </a:r>
            <a:r>
              <a:rPr spc="5" dirty="0"/>
              <a:t>c</a:t>
            </a:r>
            <a:r>
              <a:rPr spc="-5" dirty="0"/>
              <a:t>lu</a:t>
            </a:r>
            <a:r>
              <a:rPr spc="5" dirty="0"/>
              <a:t>s</a:t>
            </a:r>
            <a:r>
              <a:rPr spc="-5" dirty="0"/>
              <a:t>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1003" y="3739893"/>
            <a:ext cx="5890895" cy="0"/>
          </a:xfrm>
          <a:custGeom>
            <a:avLst/>
            <a:gdLst/>
            <a:ahLst/>
            <a:cxnLst/>
            <a:rect l="l" t="t" r="r" b="b"/>
            <a:pathLst>
              <a:path w="5890895">
                <a:moveTo>
                  <a:pt x="0" y="0"/>
                </a:moveTo>
                <a:lnTo>
                  <a:pt x="58905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9519" y="2229650"/>
            <a:ext cx="6554470" cy="3058795"/>
            <a:chOff x="2909519" y="2229650"/>
            <a:chExt cx="6554470" cy="3058795"/>
          </a:xfrm>
        </p:grpSpPr>
        <p:sp>
          <p:nvSpPr>
            <p:cNvPr id="4" name="object 4"/>
            <p:cNvSpPr/>
            <p:nvPr/>
          </p:nvSpPr>
          <p:spPr>
            <a:xfrm>
              <a:off x="3511003" y="2256663"/>
              <a:ext cx="5890895" cy="2967355"/>
            </a:xfrm>
            <a:custGeom>
              <a:avLst/>
              <a:gdLst/>
              <a:ahLst/>
              <a:cxnLst/>
              <a:rect l="l" t="t" r="r" b="b"/>
              <a:pathLst>
                <a:path w="5890895" h="2967354">
                  <a:moveTo>
                    <a:pt x="0" y="0"/>
                  </a:moveTo>
                  <a:lnTo>
                    <a:pt x="5890563" y="0"/>
                  </a:lnTo>
                </a:path>
                <a:path w="5890895" h="2967354">
                  <a:moveTo>
                    <a:pt x="1963211" y="0"/>
                  </a:moveTo>
                  <a:lnTo>
                    <a:pt x="1963211" y="2967181"/>
                  </a:lnTo>
                </a:path>
                <a:path w="5890895" h="2967354">
                  <a:moveTo>
                    <a:pt x="3926122" y="0"/>
                  </a:moveTo>
                  <a:lnTo>
                    <a:pt x="3926122" y="2967181"/>
                  </a:lnTo>
                </a:path>
                <a:path w="5890895" h="2967354">
                  <a:moveTo>
                    <a:pt x="5890563" y="0"/>
                  </a:moveTo>
                  <a:lnTo>
                    <a:pt x="5890563" y="296718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1003" y="2256658"/>
              <a:ext cx="5890895" cy="2967355"/>
            </a:xfrm>
            <a:custGeom>
              <a:avLst/>
              <a:gdLst/>
              <a:ahLst/>
              <a:cxnLst/>
              <a:rect l="l" t="t" r="r" b="b"/>
              <a:pathLst>
                <a:path w="5890895" h="2967354">
                  <a:moveTo>
                    <a:pt x="0" y="2967181"/>
                  </a:moveTo>
                  <a:lnTo>
                    <a:pt x="1" y="0"/>
                  </a:lnTo>
                </a:path>
                <a:path w="5890895" h="2967354">
                  <a:moveTo>
                    <a:pt x="0" y="2967181"/>
                  </a:moveTo>
                  <a:lnTo>
                    <a:pt x="5890563" y="2967180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5554" y="2249792"/>
              <a:ext cx="5522722" cy="3038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01979" y="2236000"/>
              <a:ext cx="2455545" cy="3042285"/>
            </a:xfrm>
            <a:custGeom>
              <a:avLst/>
              <a:gdLst/>
              <a:ahLst/>
              <a:cxnLst/>
              <a:rect l="l" t="t" r="r" b="b"/>
              <a:pathLst>
                <a:path w="2455545" h="3042285">
                  <a:moveTo>
                    <a:pt x="2455341" y="0"/>
                  </a:moveTo>
                  <a:lnTo>
                    <a:pt x="0" y="0"/>
                  </a:lnTo>
                  <a:lnTo>
                    <a:pt x="0" y="3041865"/>
                  </a:lnTo>
                  <a:lnTo>
                    <a:pt x="2455341" y="3041865"/>
                  </a:lnTo>
                  <a:lnTo>
                    <a:pt x="2455341" y="0"/>
                  </a:lnTo>
                  <a:close/>
                </a:path>
              </a:pathLst>
            </a:custGeom>
            <a:solidFill>
              <a:srgbClr val="70AD47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1979" y="2236000"/>
              <a:ext cx="2455545" cy="3042285"/>
            </a:xfrm>
            <a:custGeom>
              <a:avLst/>
              <a:gdLst/>
              <a:ahLst/>
              <a:cxnLst/>
              <a:rect l="l" t="t" r="r" b="b"/>
              <a:pathLst>
                <a:path w="2455545" h="3042285">
                  <a:moveTo>
                    <a:pt x="0" y="0"/>
                  </a:moveTo>
                  <a:lnTo>
                    <a:pt x="2455351" y="0"/>
                  </a:lnTo>
                  <a:lnTo>
                    <a:pt x="2455351" y="3041871"/>
                  </a:lnTo>
                  <a:lnTo>
                    <a:pt x="0" y="3041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1664" y="2236000"/>
              <a:ext cx="1035685" cy="3042285"/>
            </a:xfrm>
            <a:custGeom>
              <a:avLst/>
              <a:gdLst/>
              <a:ahLst/>
              <a:cxnLst/>
              <a:rect l="l" t="t" r="r" b="b"/>
              <a:pathLst>
                <a:path w="1035685" h="3042285">
                  <a:moveTo>
                    <a:pt x="1035519" y="0"/>
                  </a:moveTo>
                  <a:lnTo>
                    <a:pt x="0" y="0"/>
                  </a:lnTo>
                  <a:lnTo>
                    <a:pt x="0" y="3041865"/>
                  </a:lnTo>
                  <a:lnTo>
                    <a:pt x="1035519" y="3041865"/>
                  </a:lnTo>
                  <a:lnTo>
                    <a:pt x="1035519" y="0"/>
                  </a:lnTo>
                  <a:close/>
                </a:path>
              </a:pathLst>
            </a:custGeom>
            <a:solidFill>
              <a:srgbClr val="70AD47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1664" y="2236000"/>
              <a:ext cx="1035685" cy="3042285"/>
            </a:xfrm>
            <a:custGeom>
              <a:avLst/>
              <a:gdLst/>
              <a:ahLst/>
              <a:cxnLst/>
              <a:rect l="l" t="t" r="r" b="b"/>
              <a:pathLst>
                <a:path w="1035685" h="3042285">
                  <a:moveTo>
                    <a:pt x="0" y="0"/>
                  </a:moveTo>
                  <a:lnTo>
                    <a:pt x="1035520" y="0"/>
                  </a:lnTo>
                  <a:lnTo>
                    <a:pt x="1035520" y="3041871"/>
                  </a:lnTo>
                  <a:lnTo>
                    <a:pt x="0" y="3041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9519" y="4450245"/>
              <a:ext cx="703580" cy="190500"/>
            </a:xfrm>
            <a:custGeom>
              <a:avLst/>
              <a:gdLst/>
              <a:ahLst/>
              <a:cxnLst/>
              <a:rect l="l" t="t" r="r" b="b"/>
              <a:pathLst>
                <a:path w="703579" h="190500">
                  <a:moveTo>
                    <a:pt x="512825" y="0"/>
                  </a:moveTo>
                  <a:lnTo>
                    <a:pt x="512825" y="190500"/>
                  </a:lnTo>
                  <a:lnTo>
                    <a:pt x="665226" y="114300"/>
                  </a:lnTo>
                  <a:lnTo>
                    <a:pt x="531876" y="114300"/>
                  </a:lnTo>
                  <a:lnTo>
                    <a:pt x="531876" y="76200"/>
                  </a:lnTo>
                  <a:lnTo>
                    <a:pt x="665226" y="76200"/>
                  </a:lnTo>
                  <a:lnTo>
                    <a:pt x="512825" y="0"/>
                  </a:lnTo>
                  <a:close/>
                </a:path>
                <a:path w="703579" h="190500">
                  <a:moveTo>
                    <a:pt x="512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512825" y="114300"/>
                  </a:lnTo>
                  <a:lnTo>
                    <a:pt x="512825" y="76200"/>
                  </a:lnTo>
                  <a:close/>
                </a:path>
                <a:path w="703579" h="190500">
                  <a:moveTo>
                    <a:pt x="665226" y="76200"/>
                  </a:moveTo>
                  <a:lnTo>
                    <a:pt x="531876" y="76200"/>
                  </a:lnTo>
                  <a:lnTo>
                    <a:pt x="531876" y="114300"/>
                  </a:lnTo>
                  <a:lnTo>
                    <a:pt x="665226" y="114300"/>
                  </a:lnTo>
                  <a:lnTo>
                    <a:pt x="703326" y="95250"/>
                  </a:lnTo>
                  <a:lnTo>
                    <a:pt x="665226" y="762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28517" y="50368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6682" y="3552444"/>
            <a:ext cx="382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4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7691" y="535990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3314" y="5359908"/>
            <a:ext cx="2640965" cy="64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  <a:tabLst>
                <a:tab pos="1968500" algn="l"/>
              </a:tabLst>
            </a:pPr>
            <a:r>
              <a:rPr sz="2000" spc="-5" dirty="0">
                <a:latin typeface="Arial"/>
                <a:cs typeface="Arial"/>
              </a:rPr>
              <a:t>1	2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Arial"/>
                <a:cs typeface="Arial"/>
              </a:rPr>
              <a:t>Processing </a:t>
            </a:r>
            <a:r>
              <a:rPr sz="2000" spc="10" dirty="0">
                <a:latin typeface="Arial"/>
                <a:cs typeface="Arial"/>
              </a:rPr>
              <a:t>latency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(μs)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18243" y="535990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8674" y="3169642"/>
            <a:ext cx="307777" cy="83593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CDF</a:t>
            </a:r>
          </a:p>
        </p:txBody>
      </p:sp>
      <p:sp>
        <p:nvSpPr>
          <p:cNvPr id="18" name="object 18"/>
          <p:cNvSpPr/>
          <p:nvPr/>
        </p:nvSpPr>
        <p:spPr>
          <a:xfrm>
            <a:off x="2660484" y="1853310"/>
            <a:ext cx="243840" cy="130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2843" y="1853310"/>
            <a:ext cx="243840" cy="130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76643" y="1853310"/>
            <a:ext cx="243840" cy="130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671765" y="1853310"/>
            <a:ext cx="1380490" cy="130810"/>
            <a:chOff x="7671765" y="1853310"/>
            <a:chExt cx="1380490" cy="130810"/>
          </a:xfrm>
        </p:grpSpPr>
        <p:sp>
          <p:nvSpPr>
            <p:cNvPr id="22" name="object 22"/>
            <p:cNvSpPr/>
            <p:nvPr/>
          </p:nvSpPr>
          <p:spPr>
            <a:xfrm>
              <a:off x="7671765" y="1853310"/>
              <a:ext cx="243840" cy="1308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08122" y="1853310"/>
              <a:ext cx="243840" cy="13081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5885" y="4145381"/>
            <a:ext cx="2463800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91440" marR="167640">
              <a:lnSpc>
                <a:spcPct val="100000"/>
              </a:lnSpc>
              <a:spcBef>
                <a:spcPts val="710"/>
              </a:spcBef>
            </a:pPr>
            <a:r>
              <a:rPr sz="2000" b="1" spc="-10" dirty="0">
                <a:solidFill>
                  <a:srgbClr val="4472C4"/>
                </a:solidFill>
                <a:latin typeface="Arial"/>
                <a:cs typeface="Arial"/>
              </a:rPr>
              <a:t>Served </a:t>
            </a:r>
            <a:r>
              <a:rPr sz="2000" b="1" spc="-40" dirty="0">
                <a:solidFill>
                  <a:srgbClr val="4472C4"/>
                </a:solidFill>
                <a:latin typeface="Arial"/>
                <a:cs typeface="Arial"/>
              </a:rPr>
              <a:t>by </a:t>
            </a:r>
            <a:r>
              <a:rPr sz="2000" b="1" spc="5" dirty="0">
                <a:solidFill>
                  <a:srgbClr val="4472C4"/>
                </a:solidFill>
                <a:latin typeface="Arial"/>
                <a:cs typeface="Arial"/>
              </a:rPr>
              <a:t>on-chip  </a:t>
            </a:r>
            <a:r>
              <a:rPr sz="2000" b="1" spc="20" dirty="0">
                <a:solidFill>
                  <a:srgbClr val="4472C4"/>
                </a:solidFill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16939" y="312421"/>
            <a:ext cx="9864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does TEA </a:t>
            </a:r>
            <a:r>
              <a:rPr dirty="0"/>
              <a:t>affect </a:t>
            </a:r>
            <a:r>
              <a:rPr spc="-5" dirty="0"/>
              <a:t>NF processing</a:t>
            </a:r>
            <a:r>
              <a:rPr spc="-180" dirty="0"/>
              <a:t> </a:t>
            </a:r>
            <a:r>
              <a:rPr dirty="0"/>
              <a:t>latency?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841851" y="4178376"/>
            <a:ext cx="1554480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1440" marR="254635">
              <a:lnSpc>
                <a:spcPct val="100000"/>
              </a:lnSpc>
              <a:spcBef>
                <a:spcPts val="715"/>
              </a:spcBef>
            </a:pPr>
            <a:r>
              <a:rPr sz="2000" b="1" spc="-10" dirty="0">
                <a:solidFill>
                  <a:srgbClr val="4472C4"/>
                </a:solidFill>
                <a:latin typeface="Arial"/>
                <a:cs typeface="Arial"/>
              </a:rPr>
              <a:t>Served</a:t>
            </a:r>
            <a:r>
              <a:rPr sz="2000" b="1" spc="-8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4472C4"/>
                </a:solidFill>
                <a:latin typeface="Arial"/>
                <a:cs typeface="Arial"/>
              </a:rPr>
              <a:t>by  </a:t>
            </a:r>
            <a:r>
              <a:rPr sz="2000" b="1" spc="-20" dirty="0">
                <a:solidFill>
                  <a:srgbClr val="4472C4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4472C4"/>
                </a:solidFill>
                <a:latin typeface="Arial"/>
                <a:cs typeface="Arial"/>
              </a:rPr>
              <a:t>E</a:t>
            </a:r>
            <a:r>
              <a:rPr sz="2000" b="1" spc="-7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40" dirty="0">
                <a:solidFill>
                  <a:srgbClr val="4472C4"/>
                </a:solidFill>
                <a:latin typeface="Arial"/>
                <a:cs typeface="Arial"/>
              </a:rPr>
              <a:t>-</a:t>
            </a:r>
            <a:r>
              <a:rPr sz="2000" b="1" spc="20" dirty="0">
                <a:solidFill>
                  <a:srgbClr val="4472C4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2000" b="1" spc="-10" dirty="0">
                <a:solidFill>
                  <a:srgbClr val="4472C4"/>
                </a:solidFill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086456" y="4483239"/>
            <a:ext cx="755650" cy="190500"/>
          </a:xfrm>
          <a:custGeom>
            <a:avLst/>
            <a:gdLst/>
            <a:ahLst/>
            <a:cxnLst/>
            <a:rect l="l" t="t" r="r" b="b"/>
            <a:pathLst>
              <a:path w="75565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755650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755650" h="190500">
                <a:moveTo>
                  <a:pt x="755395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755395" y="114300"/>
                </a:lnTo>
                <a:lnTo>
                  <a:pt x="755395" y="762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287768" y="923544"/>
            <a:ext cx="4048125" cy="1057910"/>
            <a:chOff x="7287768" y="923544"/>
            <a:chExt cx="4048125" cy="1057910"/>
          </a:xfrm>
        </p:grpSpPr>
        <p:sp>
          <p:nvSpPr>
            <p:cNvPr id="29" name="object 29"/>
            <p:cNvSpPr/>
            <p:nvPr/>
          </p:nvSpPr>
          <p:spPr>
            <a:xfrm>
              <a:off x="7287768" y="950976"/>
              <a:ext cx="4047744" cy="10302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94448" y="923544"/>
              <a:ext cx="3901440" cy="9418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30872" y="995095"/>
              <a:ext cx="3907154" cy="884555"/>
            </a:xfrm>
            <a:custGeom>
              <a:avLst/>
              <a:gdLst/>
              <a:ahLst/>
              <a:cxnLst/>
              <a:rect l="l" t="t" r="r" b="b"/>
              <a:pathLst>
                <a:path w="3907154" h="884555">
                  <a:moveTo>
                    <a:pt x="1627847" y="669467"/>
                  </a:moveTo>
                  <a:lnTo>
                    <a:pt x="651141" y="669467"/>
                  </a:lnTo>
                  <a:lnTo>
                    <a:pt x="688543" y="884491"/>
                  </a:lnTo>
                  <a:lnTo>
                    <a:pt x="1627847" y="669467"/>
                  </a:lnTo>
                  <a:close/>
                </a:path>
                <a:path w="3907154" h="884555">
                  <a:moveTo>
                    <a:pt x="3795242" y="0"/>
                  </a:moveTo>
                  <a:lnTo>
                    <a:pt x="111582" y="0"/>
                  </a:lnTo>
                  <a:lnTo>
                    <a:pt x="68151" y="8769"/>
                  </a:lnTo>
                  <a:lnTo>
                    <a:pt x="32683" y="32683"/>
                  </a:lnTo>
                  <a:lnTo>
                    <a:pt x="8769" y="68151"/>
                  </a:lnTo>
                  <a:lnTo>
                    <a:pt x="0" y="111582"/>
                  </a:lnTo>
                  <a:lnTo>
                    <a:pt x="0" y="557885"/>
                  </a:lnTo>
                  <a:lnTo>
                    <a:pt x="8769" y="601316"/>
                  </a:lnTo>
                  <a:lnTo>
                    <a:pt x="32683" y="636784"/>
                  </a:lnTo>
                  <a:lnTo>
                    <a:pt x="68151" y="660698"/>
                  </a:lnTo>
                  <a:lnTo>
                    <a:pt x="111582" y="669467"/>
                  </a:lnTo>
                  <a:lnTo>
                    <a:pt x="3795242" y="669467"/>
                  </a:lnTo>
                  <a:lnTo>
                    <a:pt x="3838671" y="660698"/>
                  </a:lnTo>
                  <a:lnTo>
                    <a:pt x="3874134" y="636784"/>
                  </a:lnTo>
                  <a:lnTo>
                    <a:pt x="3898044" y="601316"/>
                  </a:lnTo>
                  <a:lnTo>
                    <a:pt x="3906812" y="557885"/>
                  </a:lnTo>
                  <a:lnTo>
                    <a:pt x="3906812" y="111582"/>
                  </a:lnTo>
                  <a:lnTo>
                    <a:pt x="3898044" y="68151"/>
                  </a:lnTo>
                  <a:lnTo>
                    <a:pt x="3874134" y="32683"/>
                  </a:lnTo>
                  <a:lnTo>
                    <a:pt x="3838671" y="8769"/>
                  </a:lnTo>
                  <a:lnTo>
                    <a:pt x="3795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30872" y="995095"/>
              <a:ext cx="3907154" cy="884555"/>
            </a:xfrm>
            <a:custGeom>
              <a:avLst/>
              <a:gdLst/>
              <a:ahLst/>
              <a:cxnLst/>
              <a:rect l="l" t="t" r="r" b="b"/>
              <a:pathLst>
                <a:path w="3907154" h="884555">
                  <a:moveTo>
                    <a:pt x="0" y="111578"/>
                  </a:moveTo>
                  <a:lnTo>
                    <a:pt x="8768" y="68146"/>
                  </a:lnTo>
                  <a:lnTo>
                    <a:pt x="32680" y="32680"/>
                  </a:lnTo>
                  <a:lnTo>
                    <a:pt x="68146" y="8768"/>
                  </a:lnTo>
                  <a:lnTo>
                    <a:pt x="111577" y="0"/>
                  </a:lnTo>
                  <a:lnTo>
                    <a:pt x="651136" y="0"/>
                  </a:lnTo>
                  <a:lnTo>
                    <a:pt x="1627840" y="0"/>
                  </a:lnTo>
                  <a:lnTo>
                    <a:pt x="3795232" y="0"/>
                  </a:lnTo>
                  <a:lnTo>
                    <a:pt x="3838666" y="8768"/>
                  </a:lnTo>
                  <a:lnTo>
                    <a:pt x="3874133" y="32680"/>
                  </a:lnTo>
                  <a:lnTo>
                    <a:pt x="3898044" y="68146"/>
                  </a:lnTo>
                  <a:lnTo>
                    <a:pt x="3906812" y="111578"/>
                  </a:lnTo>
                  <a:lnTo>
                    <a:pt x="3906812" y="390520"/>
                  </a:lnTo>
                  <a:lnTo>
                    <a:pt x="3906812" y="557884"/>
                  </a:lnTo>
                  <a:lnTo>
                    <a:pt x="3898044" y="601315"/>
                  </a:lnTo>
                  <a:lnTo>
                    <a:pt x="3874133" y="636781"/>
                  </a:lnTo>
                  <a:lnTo>
                    <a:pt x="3838666" y="660694"/>
                  </a:lnTo>
                  <a:lnTo>
                    <a:pt x="3795232" y="669462"/>
                  </a:lnTo>
                  <a:lnTo>
                    <a:pt x="1627840" y="669462"/>
                  </a:lnTo>
                  <a:lnTo>
                    <a:pt x="688537" y="884487"/>
                  </a:lnTo>
                  <a:lnTo>
                    <a:pt x="651136" y="669462"/>
                  </a:lnTo>
                  <a:lnTo>
                    <a:pt x="111577" y="669462"/>
                  </a:lnTo>
                  <a:lnTo>
                    <a:pt x="68146" y="660694"/>
                  </a:lnTo>
                  <a:lnTo>
                    <a:pt x="32680" y="636781"/>
                  </a:lnTo>
                  <a:lnTo>
                    <a:pt x="8768" y="601315"/>
                  </a:lnTo>
                  <a:lnTo>
                    <a:pt x="0" y="557884"/>
                  </a:lnTo>
                  <a:lnTo>
                    <a:pt x="0" y="390520"/>
                  </a:lnTo>
                  <a:lnTo>
                    <a:pt x="0" y="11157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17342" y="1013459"/>
            <a:ext cx="8091170" cy="138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5085" marR="5080" indent="-470534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Flow </a:t>
            </a:r>
            <a:r>
              <a:rPr sz="2000" spc="-20" dirty="0">
                <a:latin typeface="Arial"/>
                <a:cs typeface="Arial"/>
              </a:rPr>
              <a:t>size </a:t>
            </a:r>
            <a:r>
              <a:rPr sz="2000" dirty="0">
                <a:latin typeface="Arial"/>
                <a:cs typeface="Arial"/>
              </a:rPr>
              <a:t>skewness </a:t>
            </a:r>
            <a:r>
              <a:rPr sz="2000" spc="-100" dirty="0">
                <a:latin typeface="Arial"/>
                <a:cs typeface="Arial"/>
              </a:rPr>
              <a:t>(α) </a:t>
            </a:r>
            <a:r>
              <a:rPr sz="2000" spc="10" dirty="0">
                <a:latin typeface="Arial"/>
                <a:cs typeface="Arial"/>
              </a:rPr>
              <a:t>affects  </a:t>
            </a:r>
            <a:r>
              <a:rPr sz="2000" spc="40" dirty="0">
                <a:latin typeface="Arial"/>
                <a:cs typeface="Arial"/>
              </a:rPr>
              <a:t>on-chip </a:t>
            </a:r>
            <a:r>
              <a:rPr sz="2000" spc="10" dirty="0">
                <a:latin typeface="Arial"/>
                <a:cs typeface="Arial"/>
              </a:rPr>
              <a:t>cache </a:t>
            </a:r>
            <a:r>
              <a:rPr sz="2000" spc="25" dirty="0">
                <a:latin typeface="Arial"/>
                <a:cs typeface="Arial"/>
              </a:rPr>
              <a:t>hit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  <a:p>
            <a:pPr marL="223520" marR="1421765" indent="-211454">
              <a:lnSpc>
                <a:spcPct val="106000"/>
              </a:lnSpc>
              <a:spcBef>
                <a:spcPts val="815"/>
              </a:spcBef>
              <a:tabLst>
                <a:tab pos="2784475" algn="l"/>
                <a:tab pos="4028440" algn="l"/>
                <a:tab pos="5023485" algn="l"/>
                <a:tab pos="6160135" algn="l"/>
              </a:tabLst>
            </a:pPr>
            <a:r>
              <a:rPr sz="3000" spc="97" baseline="2777" dirty="0">
                <a:latin typeface="Arial"/>
                <a:cs typeface="Arial"/>
              </a:rPr>
              <a:t>B</a:t>
            </a:r>
            <a:r>
              <a:rPr sz="3000" spc="-172" baseline="2777" dirty="0">
                <a:latin typeface="Arial"/>
                <a:cs typeface="Arial"/>
              </a:rPr>
              <a:t>a</a:t>
            </a:r>
            <a:r>
              <a:rPr sz="3000" spc="-30" baseline="2777" dirty="0">
                <a:latin typeface="Arial"/>
                <a:cs typeface="Arial"/>
              </a:rPr>
              <a:t>s</a:t>
            </a:r>
            <a:r>
              <a:rPr sz="3000" baseline="2777" dirty="0">
                <a:latin typeface="Arial"/>
                <a:cs typeface="Arial"/>
              </a:rPr>
              <a:t>e</a:t>
            </a:r>
            <a:r>
              <a:rPr sz="3000" spc="75" baseline="2777" dirty="0">
                <a:latin typeface="Arial"/>
                <a:cs typeface="Arial"/>
              </a:rPr>
              <a:t>l</a:t>
            </a:r>
            <a:r>
              <a:rPr sz="3000" spc="-75" baseline="2777" dirty="0">
                <a:latin typeface="Arial"/>
                <a:cs typeface="Arial"/>
              </a:rPr>
              <a:t>i</a:t>
            </a:r>
            <a:r>
              <a:rPr sz="3000" spc="-30" baseline="2777" dirty="0">
                <a:latin typeface="Arial"/>
                <a:cs typeface="Arial"/>
              </a:rPr>
              <a:t>n</a:t>
            </a:r>
            <a:r>
              <a:rPr sz="3000" spc="-60" baseline="2777" dirty="0">
                <a:latin typeface="Arial"/>
                <a:cs typeface="Arial"/>
              </a:rPr>
              <a:t>e</a:t>
            </a:r>
            <a:r>
              <a:rPr sz="3000" spc="-44" baseline="2777" dirty="0">
                <a:latin typeface="Arial"/>
                <a:cs typeface="Arial"/>
              </a:rPr>
              <a:t> </a:t>
            </a:r>
            <a:r>
              <a:rPr sz="3000" spc="-104" baseline="2777" dirty="0">
                <a:latin typeface="Arial"/>
                <a:cs typeface="Arial"/>
              </a:rPr>
              <a:t>(</a:t>
            </a:r>
            <a:r>
              <a:rPr sz="3000" spc="-60" baseline="2777" dirty="0">
                <a:latin typeface="Arial"/>
                <a:cs typeface="Arial"/>
              </a:rPr>
              <a:t>S</a:t>
            </a:r>
            <a:r>
              <a:rPr sz="3000" spc="-217" baseline="2777" dirty="0">
                <a:latin typeface="Arial"/>
                <a:cs typeface="Arial"/>
              </a:rPr>
              <a:t>R</a:t>
            </a:r>
            <a:r>
              <a:rPr sz="3000" spc="-60" baseline="2777" dirty="0">
                <a:latin typeface="Arial"/>
                <a:cs typeface="Arial"/>
              </a:rPr>
              <a:t>A</a:t>
            </a:r>
            <a:r>
              <a:rPr sz="3000" spc="112" baseline="2777" dirty="0">
                <a:latin typeface="Arial"/>
                <a:cs typeface="Arial"/>
              </a:rPr>
              <a:t>M</a:t>
            </a:r>
            <a:r>
              <a:rPr sz="3000" baseline="2777" dirty="0">
                <a:latin typeface="Arial"/>
                <a:cs typeface="Arial"/>
              </a:rPr>
              <a:t> </a:t>
            </a:r>
            <a:r>
              <a:rPr sz="3000" spc="127" baseline="2777" dirty="0">
                <a:latin typeface="Arial"/>
                <a:cs typeface="Arial"/>
              </a:rPr>
              <a:t>o</a:t>
            </a:r>
            <a:r>
              <a:rPr sz="3000" spc="-30" baseline="2777" dirty="0">
                <a:latin typeface="Arial"/>
                <a:cs typeface="Arial"/>
              </a:rPr>
              <a:t>n</a:t>
            </a:r>
            <a:r>
              <a:rPr sz="3000" spc="-75" baseline="2777" dirty="0">
                <a:latin typeface="Arial"/>
                <a:cs typeface="Arial"/>
              </a:rPr>
              <a:t>l</a:t>
            </a:r>
            <a:r>
              <a:rPr sz="3000" spc="-112" baseline="2777" dirty="0">
                <a:latin typeface="Arial"/>
                <a:cs typeface="Arial"/>
              </a:rPr>
              <a:t>y)</a:t>
            </a:r>
            <a:r>
              <a:rPr sz="3000" baseline="2777" dirty="0">
                <a:latin typeface="Arial"/>
                <a:cs typeface="Arial"/>
              </a:rPr>
              <a:t>	</a:t>
            </a:r>
            <a:r>
              <a:rPr sz="3000" spc="-75" baseline="2777" dirty="0">
                <a:latin typeface="Arial"/>
                <a:cs typeface="Arial"/>
              </a:rPr>
              <a:t>U</a:t>
            </a:r>
            <a:r>
              <a:rPr sz="3000" spc="120" baseline="2777" dirty="0">
                <a:latin typeface="Arial"/>
                <a:cs typeface="Arial"/>
              </a:rPr>
              <a:t>n</a:t>
            </a:r>
            <a:r>
              <a:rPr sz="3000" spc="-44" baseline="2777" dirty="0">
                <a:latin typeface="Arial"/>
                <a:cs typeface="Arial"/>
              </a:rPr>
              <a:t>i</a:t>
            </a:r>
            <a:r>
              <a:rPr sz="3000" spc="37" baseline="2777" dirty="0">
                <a:latin typeface="Arial"/>
                <a:cs typeface="Arial"/>
              </a:rPr>
              <a:t>f</a:t>
            </a:r>
            <a:r>
              <a:rPr sz="3000" spc="-22" baseline="2777" dirty="0">
                <a:latin typeface="Arial"/>
                <a:cs typeface="Arial"/>
              </a:rPr>
              <a:t>o</a:t>
            </a:r>
            <a:r>
              <a:rPr sz="3000" spc="44" baseline="2777" dirty="0">
                <a:latin typeface="Arial"/>
                <a:cs typeface="Arial"/>
              </a:rPr>
              <a:t>r</a:t>
            </a:r>
            <a:r>
              <a:rPr sz="3000" spc="60" baseline="2777" dirty="0">
                <a:latin typeface="Arial"/>
                <a:cs typeface="Arial"/>
              </a:rPr>
              <a:t>m</a:t>
            </a:r>
            <a:r>
              <a:rPr sz="3000" baseline="2777" dirty="0">
                <a:latin typeface="Arial"/>
                <a:cs typeface="Arial"/>
              </a:rPr>
              <a:t>	</a:t>
            </a:r>
            <a:r>
              <a:rPr sz="2000" spc="15" dirty="0">
                <a:latin typeface="Arial"/>
                <a:cs typeface="Arial"/>
              </a:rPr>
              <a:t>α</a:t>
            </a:r>
            <a:r>
              <a:rPr sz="2000" spc="5" dirty="0">
                <a:latin typeface="Arial"/>
                <a:cs typeface="Arial"/>
              </a:rPr>
              <a:t>=0.9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" dirty="0">
                <a:latin typeface="Arial"/>
                <a:cs typeface="Arial"/>
              </a:rPr>
              <a:t>α</a:t>
            </a:r>
            <a:r>
              <a:rPr sz="2000" spc="5" dirty="0">
                <a:latin typeface="Arial"/>
                <a:cs typeface="Arial"/>
              </a:rPr>
              <a:t>=0.99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3000" spc="-67" baseline="2777" dirty="0">
                <a:latin typeface="Arial"/>
                <a:cs typeface="Arial"/>
              </a:rPr>
              <a:t>R</a:t>
            </a:r>
            <a:r>
              <a:rPr sz="3000" spc="-172" baseline="2777" dirty="0">
                <a:latin typeface="Arial"/>
                <a:cs typeface="Arial"/>
              </a:rPr>
              <a:t>e</a:t>
            </a:r>
            <a:r>
              <a:rPr sz="3000" spc="-22" baseline="2777" dirty="0">
                <a:latin typeface="Arial"/>
                <a:cs typeface="Arial"/>
              </a:rPr>
              <a:t>a</a:t>
            </a:r>
            <a:r>
              <a:rPr sz="3000" spc="-7" baseline="2777" dirty="0">
                <a:latin typeface="Arial"/>
                <a:cs typeface="Arial"/>
              </a:rPr>
              <a:t>l  </a:t>
            </a: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28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7CF953F-5D2A-4913-BFD9-64ED4D7E9B24}"/>
              </a:ext>
            </a:extLst>
          </p:cNvPr>
          <p:cNvSpPr/>
          <p:nvPr/>
        </p:nvSpPr>
        <p:spPr>
          <a:xfrm>
            <a:off x="6878350" y="3250582"/>
            <a:ext cx="765276" cy="2279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2791" y="1908048"/>
            <a:ext cx="3724910" cy="3154680"/>
            <a:chOff x="1002791" y="1908048"/>
            <a:chExt cx="3724910" cy="3154680"/>
          </a:xfrm>
        </p:grpSpPr>
        <p:sp>
          <p:nvSpPr>
            <p:cNvPr id="3" name="object 3"/>
            <p:cNvSpPr/>
            <p:nvPr/>
          </p:nvSpPr>
          <p:spPr>
            <a:xfrm>
              <a:off x="1002791" y="1908048"/>
              <a:ext cx="3724655" cy="3154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3029" y="1940877"/>
              <a:ext cx="3608070" cy="3036570"/>
            </a:xfrm>
            <a:custGeom>
              <a:avLst/>
              <a:gdLst/>
              <a:ahLst/>
              <a:cxnLst/>
              <a:rect l="l" t="t" r="r" b="b"/>
              <a:pathLst>
                <a:path w="3608070" h="3036570">
                  <a:moveTo>
                    <a:pt x="3607906" y="0"/>
                  </a:moveTo>
                  <a:lnTo>
                    <a:pt x="0" y="0"/>
                  </a:lnTo>
                  <a:lnTo>
                    <a:pt x="0" y="3036201"/>
                  </a:lnTo>
                  <a:lnTo>
                    <a:pt x="3607906" y="3036201"/>
                  </a:lnTo>
                  <a:lnTo>
                    <a:pt x="3607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3029" y="1940877"/>
              <a:ext cx="3608070" cy="3036570"/>
            </a:xfrm>
            <a:custGeom>
              <a:avLst/>
              <a:gdLst/>
              <a:ahLst/>
              <a:cxnLst/>
              <a:rect l="l" t="t" r="r" b="b"/>
              <a:pathLst>
                <a:path w="3608070" h="3036570">
                  <a:moveTo>
                    <a:pt x="0" y="0"/>
                  </a:moveTo>
                  <a:lnTo>
                    <a:pt x="3607912" y="0"/>
                  </a:lnTo>
                  <a:lnTo>
                    <a:pt x="3607912" y="3036201"/>
                  </a:lnTo>
                  <a:lnTo>
                    <a:pt x="0" y="30362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3688" y="3406521"/>
              <a:ext cx="3493135" cy="1447800"/>
            </a:xfrm>
            <a:custGeom>
              <a:avLst/>
              <a:gdLst/>
              <a:ahLst/>
              <a:cxnLst/>
              <a:rect l="l" t="t" r="r" b="b"/>
              <a:pathLst>
                <a:path w="3493135" h="1447800">
                  <a:moveTo>
                    <a:pt x="3361654" y="0"/>
                  </a:moveTo>
                  <a:lnTo>
                    <a:pt x="131091" y="0"/>
                  </a:lnTo>
                  <a:lnTo>
                    <a:pt x="80065" y="10303"/>
                  </a:lnTo>
                  <a:lnTo>
                    <a:pt x="38395" y="38400"/>
                  </a:lnTo>
                  <a:lnTo>
                    <a:pt x="10301" y="80072"/>
                  </a:lnTo>
                  <a:lnTo>
                    <a:pt x="0" y="131102"/>
                  </a:lnTo>
                  <a:lnTo>
                    <a:pt x="0" y="1316177"/>
                  </a:lnTo>
                  <a:lnTo>
                    <a:pt x="10301" y="1367199"/>
                  </a:lnTo>
                  <a:lnTo>
                    <a:pt x="38395" y="1408868"/>
                  </a:lnTo>
                  <a:lnTo>
                    <a:pt x="80065" y="1436963"/>
                  </a:lnTo>
                  <a:lnTo>
                    <a:pt x="131091" y="1447266"/>
                  </a:lnTo>
                  <a:lnTo>
                    <a:pt x="3361654" y="1447266"/>
                  </a:lnTo>
                  <a:lnTo>
                    <a:pt x="3412682" y="1436963"/>
                  </a:lnTo>
                  <a:lnTo>
                    <a:pt x="3454350" y="1408868"/>
                  </a:lnTo>
                  <a:lnTo>
                    <a:pt x="3482442" y="1367199"/>
                  </a:lnTo>
                  <a:lnTo>
                    <a:pt x="3492743" y="1316177"/>
                  </a:lnTo>
                  <a:lnTo>
                    <a:pt x="3492743" y="131102"/>
                  </a:lnTo>
                  <a:lnTo>
                    <a:pt x="3482442" y="80072"/>
                  </a:lnTo>
                  <a:lnTo>
                    <a:pt x="3454350" y="38400"/>
                  </a:lnTo>
                  <a:lnTo>
                    <a:pt x="3412682" y="10303"/>
                  </a:lnTo>
                  <a:lnTo>
                    <a:pt x="3361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3688" y="3406521"/>
              <a:ext cx="3493135" cy="1447800"/>
            </a:xfrm>
            <a:custGeom>
              <a:avLst/>
              <a:gdLst/>
              <a:ahLst/>
              <a:cxnLst/>
              <a:rect l="l" t="t" r="r" b="b"/>
              <a:pathLst>
                <a:path w="3493135" h="1447800">
                  <a:moveTo>
                    <a:pt x="0" y="131093"/>
                  </a:moveTo>
                  <a:lnTo>
                    <a:pt x="10301" y="80065"/>
                  </a:lnTo>
                  <a:lnTo>
                    <a:pt x="38396" y="38396"/>
                  </a:lnTo>
                  <a:lnTo>
                    <a:pt x="80065" y="10301"/>
                  </a:lnTo>
                  <a:lnTo>
                    <a:pt x="131093" y="0"/>
                  </a:lnTo>
                  <a:lnTo>
                    <a:pt x="3361651" y="0"/>
                  </a:lnTo>
                  <a:lnTo>
                    <a:pt x="3412680" y="10301"/>
                  </a:lnTo>
                  <a:lnTo>
                    <a:pt x="3454351" y="38396"/>
                  </a:lnTo>
                  <a:lnTo>
                    <a:pt x="3482448" y="80065"/>
                  </a:lnTo>
                  <a:lnTo>
                    <a:pt x="3492751" y="131093"/>
                  </a:lnTo>
                  <a:lnTo>
                    <a:pt x="3492751" y="1316170"/>
                  </a:lnTo>
                  <a:lnTo>
                    <a:pt x="3482448" y="1367197"/>
                  </a:lnTo>
                  <a:lnTo>
                    <a:pt x="3454351" y="1408865"/>
                  </a:lnTo>
                  <a:lnTo>
                    <a:pt x="3412680" y="1436959"/>
                  </a:lnTo>
                  <a:lnTo>
                    <a:pt x="3361651" y="1447260"/>
                  </a:lnTo>
                  <a:lnTo>
                    <a:pt x="131093" y="1447260"/>
                  </a:lnTo>
                  <a:lnTo>
                    <a:pt x="80065" y="1436959"/>
                  </a:lnTo>
                  <a:lnTo>
                    <a:pt x="38396" y="1408865"/>
                  </a:lnTo>
                  <a:lnTo>
                    <a:pt x="10301" y="1367197"/>
                  </a:lnTo>
                  <a:lnTo>
                    <a:pt x="0" y="1316170"/>
                  </a:lnTo>
                  <a:lnTo>
                    <a:pt x="0" y="13109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4336" y="2297938"/>
              <a:ext cx="3493135" cy="1044575"/>
            </a:xfrm>
            <a:custGeom>
              <a:avLst/>
              <a:gdLst/>
              <a:ahLst/>
              <a:cxnLst/>
              <a:rect l="l" t="t" r="r" b="b"/>
              <a:pathLst>
                <a:path w="3493135" h="1044575">
                  <a:moveTo>
                    <a:pt x="3398166" y="0"/>
                  </a:moveTo>
                  <a:lnTo>
                    <a:pt x="94583" y="0"/>
                  </a:lnTo>
                  <a:lnTo>
                    <a:pt x="57767" y="7432"/>
                  </a:lnTo>
                  <a:lnTo>
                    <a:pt x="27702" y="27701"/>
                  </a:lnTo>
                  <a:lnTo>
                    <a:pt x="7432" y="57767"/>
                  </a:lnTo>
                  <a:lnTo>
                    <a:pt x="0" y="94589"/>
                  </a:lnTo>
                  <a:lnTo>
                    <a:pt x="0" y="949604"/>
                  </a:lnTo>
                  <a:lnTo>
                    <a:pt x="7432" y="986418"/>
                  </a:lnTo>
                  <a:lnTo>
                    <a:pt x="27702" y="1016481"/>
                  </a:lnTo>
                  <a:lnTo>
                    <a:pt x="57767" y="1036749"/>
                  </a:lnTo>
                  <a:lnTo>
                    <a:pt x="94583" y="1044181"/>
                  </a:lnTo>
                  <a:lnTo>
                    <a:pt x="3398166" y="1044181"/>
                  </a:lnTo>
                  <a:lnTo>
                    <a:pt x="3434981" y="1036749"/>
                  </a:lnTo>
                  <a:lnTo>
                    <a:pt x="3465043" y="1016481"/>
                  </a:lnTo>
                  <a:lnTo>
                    <a:pt x="3485311" y="986418"/>
                  </a:lnTo>
                  <a:lnTo>
                    <a:pt x="3492743" y="949604"/>
                  </a:lnTo>
                  <a:lnTo>
                    <a:pt x="3492743" y="94589"/>
                  </a:lnTo>
                  <a:lnTo>
                    <a:pt x="3485311" y="57767"/>
                  </a:lnTo>
                  <a:lnTo>
                    <a:pt x="3465043" y="27701"/>
                  </a:lnTo>
                  <a:lnTo>
                    <a:pt x="3434981" y="7432"/>
                  </a:lnTo>
                  <a:lnTo>
                    <a:pt x="339816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336" y="2297938"/>
              <a:ext cx="3493135" cy="1044575"/>
            </a:xfrm>
            <a:custGeom>
              <a:avLst/>
              <a:gdLst/>
              <a:ahLst/>
              <a:cxnLst/>
              <a:rect l="l" t="t" r="r" b="b"/>
              <a:pathLst>
                <a:path w="3493135" h="1044575">
                  <a:moveTo>
                    <a:pt x="0" y="94584"/>
                  </a:moveTo>
                  <a:lnTo>
                    <a:pt x="7432" y="57767"/>
                  </a:lnTo>
                  <a:lnTo>
                    <a:pt x="27702" y="27703"/>
                  </a:lnTo>
                  <a:lnTo>
                    <a:pt x="57767" y="7432"/>
                  </a:lnTo>
                  <a:lnTo>
                    <a:pt x="94583" y="0"/>
                  </a:lnTo>
                  <a:lnTo>
                    <a:pt x="3398161" y="0"/>
                  </a:lnTo>
                  <a:lnTo>
                    <a:pt x="3434980" y="7432"/>
                  </a:lnTo>
                  <a:lnTo>
                    <a:pt x="3465046" y="27703"/>
                  </a:lnTo>
                  <a:lnTo>
                    <a:pt x="3485318" y="57767"/>
                  </a:lnTo>
                  <a:lnTo>
                    <a:pt x="3492751" y="94584"/>
                  </a:lnTo>
                  <a:lnTo>
                    <a:pt x="3492751" y="949602"/>
                  </a:lnTo>
                  <a:lnTo>
                    <a:pt x="3485318" y="986419"/>
                  </a:lnTo>
                  <a:lnTo>
                    <a:pt x="3465046" y="1016485"/>
                  </a:lnTo>
                  <a:lnTo>
                    <a:pt x="3434980" y="1036757"/>
                  </a:lnTo>
                  <a:lnTo>
                    <a:pt x="3398161" y="1044190"/>
                  </a:lnTo>
                  <a:lnTo>
                    <a:pt x="94583" y="1044190"/>
                  </a:lnTo>
                  <a:lnTo>
                    <a:pt x="57767" y="1036757"/>
                  </a:lnTo>
                  <a:lnTo>
                    <a:pt x="27702" y="1016485"/>
                  </a:lnTo>
                  <a:lnTo>
                    <a:pt x="7432" y="986419"/>
                  </a:lnTo>
                  <a:lnTo>
                    <a:pt x="0" y="949602"/>
                  </a:lnTo>
                  <a:lnTo>
                    <a:pt x="0" y="945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8378" y="3849674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3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3" y="476757"/>
                  </a:lnTo>
                  <a:lnTo>
                    <a:pt x="3177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8378" y="3849674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8928" y="432932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12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12" y="343026"/>
                  </a:lnTo>
                  <a:lnTo>
                    <a:pt x="3177212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8928" y="4329328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058926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DRAM </a:t>
            </a:r>
            <a:r>
              <a:rPr dirty="0"/>
              <a:t>available </a:t>
            </a:r>
            <a:r>
              <a:rPr spc="-5" dirty="0"/>
              <a:t>on </a:t>
            </a:r>
            <a:r>
              <a:rPr dirty="0"/>
              <a:t>a switch</a:t>
            </a:r>
            <a:r>
              <a:rPr spc="-100" dirty="0"/>
              <a:t> </a:t>
            </a:r>
            <a:r>
              <a:rPr spc="-5" dirty="0"/>
              <a:t>board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75127" y="3449828"/>
            <a:ext cx="2535555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20" dirty="0">
                <a:latin typeface="Arial"/>
                <a:cs typeface="Arial"/>
              </a:rPr>
              <a:t>Switch </a:t>
            </a:r>
            <a:r>
              <a:rPr sz="1800" i="1" spc="-5" dirty="0">
                <a:latin typeface="Arial"/>
                <a:cs typeface="Arial"/>
              </a:rPr>
              <a:t>data </a:t>
            </a:r>
            <a:r>
              <a:rPr sz="1800" i="1" spc="-15" dirty="0">
                <a:latin typeface="Arial"/>
                <a:cs typeface="Arial"/>
              </a:rPr>
              <a:t>plane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spc="-60" dirty="0">
                <a:latin typeface="Arial"/>
                <a:cs typeface="Arial"/>
              </a:rPr>
              <a:t>(ASIC)</a:t>
            </a:r>
            <a:endParaRPr sz="1800">
              <a:latin typeface="Arial"/>
              <a:cs typeface="Arial"/>
            </a:endParaRPr>
          </a:p>
          <a:p>
            <a:pPr marL="892810" marR="92710" indent="-5080">
              <a:lnSpc>
                <a:spcPct val="151100"/>
              </a:lnSpc>
              <a:spcBef>
                <a:spcPts val="575"/>
              </a:spcBef>
            </a:pPr>
            <a:r>
              <a:rPr sz="1800" spc="-10" dirty="0">
                <a:latin typeface="Arial"/>
                <a:cs typeface="Arial"/>
              </a:rPr>
              <a:t>Pipeline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39786" y="2683649"/>
            <a:ext cx="1215390" cy="591185"/>
            <a:chOff x="1539786" y="2683649"/>
            <a:chExt cx="1215390" cy="591185"/>
          </a:xfrm>
        </p:grpSpPr>
        <p:sp>
          <p:nvSpPr>
            <p:cNvPr id="17" name="object 17"/>
            <p:cNvSpPr/>
            <p:nvPr/>
          </p:nvSpPr>
          <p:spPr>
            <a:xfrm>
              <a:off x="1546136" y="2762237"/>
              <a:ext cx="1202690" cy="506095"/>
            </a:xfrm>
            <a:custGeom>
              <a:avLst/>
              <a:gdLst/>
              <a:ahLst/>
              <a:cxnLst/>
              <a:rect l="l" t="t" r="r" b="b"/>
              <a:pathLst>
                <a:path w="1202689" h="506095">
                  <a:moveTo>
                    <a:pt x="1202626" y="0"/>
                  </a:moveTo>
                  <a:lnTo>
                    <a:pt x="1162151" y="26113"/>
                  </a:lnTo>
                  <a:lnTo>
                    <a:pt x="1094891" y="41278"/>
                  </a:lnTo>
                  <a:lnTo>
                    <a:pt x="1050868" y="47984"/>
                  </a:lnTo>
                  <a:lnTo>
                    <a:pt x="1000669" y="54016"/>
                  </a:lnTo>
                  <a:lnTo>
                    <a:pt x="944856" y="59305"/>
                  </a:lnTo>
                  <a:lnTo>
                    <a:pt x="883992" y="63785"/>
                  </a:lnTo>
                  <a:lnTo>
                    <a:pt x="818642" y="67387"/>
                  </a:lnTo>
                  <a:lnTo>
                    <a:pt x="749369" y="70043"/>
                  </a:lnTo>
                  <a:lnTo>
                    <a:pt x="676736" y="71687"/>
                  </a:lnTo>
                  <a:lnTo>
                    <a:pt x="601306" y="72250"/>
                  </a:lnTo>
                  <a:lnTo>
                    <a:pt x="525880" y="71687"/>
                  </a:lnTo>
                  <a:lnTo>
                    <a:pt x="453249" y="70043"/>
                  </a:lnTo>
                  <a:lnTo>
                    <a:pt x="383978" y="67387"/>
                  </a:lnTo>
                  <a:lnTo>
                    <a:pt x="318629" y="63785"/>
                  </a:lnTo>
                  <a:lnTo>
                    <a:pt x="257767" y="59305"/>
                  </a:lnTo>
                  <a:lnTo>
                    <a:pt x="201955" y="54016"/>
                  </a:lnTo>
                  <a:lnTo>
                    <a:pt x="151756" y="47984"/>
                  </a:lnTo>
                  <a:lnTo>
                    <a:pt x="107734" y="41278"/>
                  </a:lnTo>
                  <a:lnTo>
                    <a:pt x="40474" y="26113"/>
                  </a:lnTo>
                  <a:lnTo>
                    <a:pt x="4685" y="9063"/>
                  </a:lnTo>
                  <a:lnTo>
                    <a:pt x="0" y="0"/>
                  </a:lnTo>
                  <a:lnTo>
                    <a:pt x="0" y="433463"/>
                  </a:lnTo>
                  <a:lnTo>
                    <a:pt x="40474" y="459570"/>
                  </a:lnTo>
                  <a:lnTo>
                    <a:pt x="107734" y="474732"/>
                  </a:lnTo>
                  <a:lnTo>
                    <a:pt x="151756" y="481437"/>
                  </a:lnTo>
                  <a:lnTo>
                    <a:pt x="201955" y="487468"/>
                  </a:lnTo>
                  <a:lnTo>
                    <a:pt x="257767" y="492757"/>
                  </a:lnTo>
                  <a:lnTo>
                    <a:pt x="318629" y="497236"/>
                  </a:lnTo>
                  <a:lnTo>
                    <a:pt x="383978" y="500838"/>
                  </a:lnTo>
                  <a:lnTo>
                    <a:pt x="453249" y="503494"/>
                  </a:lnTo>
                  <a:lnTo>
                    <a:pt x="525880" y="505138"/>
                  </a:lnTo>
                  <a:lnTo>
                    <a:pt x="601306" y="505701"/>
                  </a:lnTo>
                  <a:lnTo>
                    <a:pt x="676736" y="505138"/>
                  </a:lnTo>
                  <a:lnTo>
                    <a:pt x="749369" y="503494"/>
                  </a:lnTo>
                  <a:lnTo>
                    <a:pt x="818642" y="500838"/>
                  </a:lnTo>
                  <a:lnTo>
                    <a:pt x="883992" y="497236"/>
                  </a:lnTo>
                  <a:lnTo>
                    <a:pt x="944856" y="492757"/>
                  </a:lnTo>
                  <a:lnTo>
                    <a:pt x="1000669" y="487468"/>
                  </a:lnTo>
                  <a:lnTo>
                    <a:pt x="1050868" y="481437"/>
                  </a:lnTo>
                  <a:lnTo>
                    <a:pt x="1094891" y="474732"/>
                  </a:lnTo>
                  <a:lnTo>
                    <a:pt x="1162151" y="459570"/>
                  </a:lnTo>
                  <a:lnTo>
                    <a:pt x="1197941" y="442524"/>
                  </a:lnTo>
                  <a:lnTo>
                    <a:pt x="1202626" y="433463"/>
                  </a:lnTo>
                  <a:lnTo>
                    <a:pt x="1202626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6136" y="2689999"/>
              <a:ext cx="1202690" cy="144780"/>
            </a:xfrm>
            <a:custGeom>
              <a:avLst/>
              <a:gdLst/>
              <a:ahLst/>
              <a:cxnLst/>
              <a:rect l="l" t="t" r="r" b="b"/>
              <a:pathLst>
                <a:path w="1202689" h="144780">
                  <a:moveTo>
                    <a:pt x="601306" y="0"/>
                  </a:moveTo>
                  <a:lnTo>
                    <a:pt x="525880" y="562"/>
                  </a:lnTo>
                  <a:lnTo>
                    <a:pt x="453249" y="2206"/>
                  </a:lnTo>
                  <a:lnTo>
                    <a:pt x="383978" y="4863"/>
                  </a:lnTo>
                  <a:lnTo>
                    <a:pt x="318629" y="8464"/>
                  </a:lnTo>
                  <a:lnTo>
                    <a:pt x="257767" y="12943"/>
                  </a:lnTo>
                  <a:lnTo>
                    <a:pt x="201955" y="18232"/>
                  </a:lnTo>
                  <a:lnTo>
                    <a:pt x="151756" y="24263"/>
                  </a:lnTo>
                  <a:lnTo>
                    <a:pt x="107734" y="30968"/>
                  </a:lnTo>
                  <a:lnTo>
                    <a:pt x="40474" y="46131"/>
                  </a:lnTo>
                  <a:lnTo>
                    <a:pt x="4685" y="63177"/>
                  </a:lnTo>
                  <a:lnTo>
                    <a:pt x="0" y="72237"/>
                  </a:lnTo>
                  <a:lnTo>
                    <a:pt x="4685" y="81300"/>
                  </a:lnTo>
                  <a:lnTo>
                    <a:pt x="40474" y="98351"/>
                  </a:lnTo>
                  <a:lnTo>
                    <a:pt x="107734" y="113516"/>
                  </a:lnTo>
                  <a:lnTo>
                    <a:pt x="151756" y="120222"/>
                  </a:lnTo>
                  <a:lnTo>
                    <a:pt x="201955" y="126253"/>
                  </a:lnTo>
                  <a:lnTo>
                    <a:pt x="257767" y="131543"/>
                  </a:lnTo>
                  <a:lnTo>
                    <a:pt x="318629" y="136022"/>
                  </a:lnTo>
                  <a:lnTo>
                    <a:pt x="383978" y="139624"/>
                  </a:lnTo>
                  <a:lnTo>
                    <a:pt x="453249" y="142281"/>
                  </a:lnTo>
                  <a:lnTo>
                    <a:pt x="525880" y="143924"/>
                  </a:lnTo>
                  <a:lnTo>
                    <a:pt x="601306" y="144487"/>
                  </a:lnTo>
                  <a:lnTo>
                    <a:pt x="676736" y="143924"/>
                  </a:lnTo>
                  <a:lnTo>
                    <a:pt x="749369" y="142281"/>
                  </a:lnTo>
                  <a:lnTo>
                    <a:pt x="818642" y="139624"/>
                  </a:lnTo>
                  <a:lnTo>
                    <a:pt x="883992" y="136022"/>
                  </a:lnTo>
                  <a:lnTo>
                    <a:pt x="944856" y="131543"/>
                  </a:lnTo>
                  <a:lnTo>
                    <a:pt x="1000669" y="126253"/>
                  </a:lnTo>
                  <a:lnTo>
                    <a:pt x="1050868" y="120222"/>
                  </a:lnTo>
                  <a:lnTo>
                    <a:pt x="1094891" y="113516"/>
                  </a:lnTo>
                  <a:lnTo>
                    <a:pt x="1162151" y="98351"/>
                  </a:lnTo>
                  <a:lnTo>
                    <a:pt x="1197941" y="81300"/>
                  </a:lnTo>
                  <a:lnTo>
                    <a:pt x="1202626" y="72237"/>
                  </a:lnTo>
                  <a:lnTo>
                    <a:pt x="1197941" y="63177"/>
                  </a:lnTo>
                  <a:lnTo>
                    <a:pt x="1162151" y="46131"/>
                  </a:lnTo>
                  <a:lnTo>
                    <a:pt x="1094891" y="30968"/>
                  </a:lnTo>
                  <a:lnTo>
                    <a:pt x="1050868" y="24263"/>
                  </a:lnTo>
                  <a:lnTo>
                    <a:pt x="1000669" y="18232"/>
                  </a:lnTo>
                  <a:lnTo>
                    <a:pt x="944856" y="12943"/>
                  </a:lnTo>
                  <a:lnTo>
                    <a:pt x="883992" y="8464"/>
                  </a:lnTo>
                  <a:lnTo>
                    <a:pt x="818642" y="4863"/>
                  </a:lnTo>
                  <a:lnTo>
                    <a:pt x="749369" y="2206"/>
                  </a:lnTo>
                  <a:lnTo>
                    <a:pt x="676736" y="562"/>
                  </a:lnTo>
                  <a:lnTo>
                    <a:pt x="601306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46136" y="2689999"/>
              <a:ext cx="1202690" cy="578485"/>
            </a:xfrm>
            <a:custGeom>
              <a:avLst/>
              <a:gdLst/>
              <a:ahLst/>
              <a:cxnLst/>
              <a:rect l="l" t="t" r="r" b="b"/>
              <a:pathLst>
                <a:path w="1202689" h="578485">
                  <a:moveTo>
                    <a:pt x="1202630" y="72242"/>
                  </a:moveTo>
                  <a:lnTo>
                    <a:pt x="1162155" y="98352"/>
                  </a:lnTo>
                  <a:lnTo>
                    <a:pt x="1094896" y="113516"/>
                  </a:lnTo>
                  <a:lnTo>
                    <a:pt x="1050874" y="120221"/>
                  </a:lnTo>
                  <a:lnTo>
                    <a:pt x="1000674" y="126252"/>
                  </a:lnTo>
                  <a:lnTo>
                    <a:pt x="944862" y="131541"/>
                  </a:lnTo>
                  <a:lnTo>
                    <a:pt x="883999" y="136020"/>
                  </a:lnTo>
                  <a:lnTo>
                    <a:pt x="818650" y="139622"/>
                  </a:lnTo>
                  <a:lnTo>
                    <a:pt x="749377" y="142278"/>
                  </a:lnTo>
                  <a:lnTo>
                    <a:pt x="676746" y="143922"/>
                  </a:lnTo>
                  <a:lnTo>
                    <a:pt x="601318" y="144485"/>
                  </a:lnTo>
                  <a:lnTo>
                    <a:pt x="525890" y="143922"/>
                  </a:lnTo>
                  <a:lnTo>
                    <a:pt x="453257" y="142278"/>
                  </a:lnTo>
                  <a:lnTo>
                    <a:pt x="383985" y="139622"/>
                  </a:lnTo>
                  <a:lnTo>
                    <a:pt x="318635" y="136020"/>
                  </a:lnTo>
                  <a:lnTo>
                    <a:pt x="257772" y="131541"/>
                  </a:lnTo>
                  <a:lnTo>
                    <a:pt x="201958" y="126252"/>
                  </a:lnTo>
                  <a:lnTo>
                    <a:pt x="151758" y="120221"/>
                  </a:lnTo>
                  <a:lnTo>
                    <a:pt x="107736" y="113516"/>
                  </a:lnTo>
                  <a:lnTo>
                    <a:pt x="40475" y="98352"/>
                  </a:lnTo>
                  <a:lnTo>
                    <a:pt x="4685" y="81304"/>
                  </a:lnTo>
                  <a:lnTo>
                    <a:pt x="0" y="72242"/>
                  </a:lnTo>
                  <a:lnTo>
                    <a:pt x="4685" y="63180"/>
                  </a:lnTo>
                  <a:lnTo>
                    <a:pt x="40475" y="46131"/>
                  </a:lnTo>
                  <a:lnTo>
                    <a:pt x="107736" y="30968"/>
                  </a:lnTo>
                  <a:lnTo>
                    <a:pt x="151758" y="24263"/>
                  </a:lnTo>
                  <a:lnTo>
                    <a:pt x="201958" y="18232"/>
                  </a:lnTo>
                  <a:lnTo>
                    <a:pt x="257772" y="12943"/>
                  </a:lnTo>
                  <a:lnTo>
                    <a:pt x="318635" y="8464"/>
                  </a:lnTo>
                  <a:lnTo>
                    <a:pt x="383985" y="4862"/>
                  </a:lnTo>
                  <a:lnTo>
                    <a:pt x="453257" y="2206"/>
                  </a:lnTo>
                  <a:lnTo>
                    <a:pt x="525890" y="562"/>
                  </a:lnTo>
                  <a:lnTo>
                    <a:pt x="601318" y="0"/>
                  </a:lnTo>
                  <a:lnTo>
                    <a:pt x="676746" y="562"/>
                  </a:lnTo>
                  <a:lnTo>
                    <a:pt x="749377" y="2206"/>
                  </a:lnTo>
                  <a:lnTo>
                    <a:pt x="818650" y="4862"/>
                  </a:lnTo>
                  <a:lnTo>
                    <a:pt x="883999" y="8464"/>
                  </a:lnTo>
                  <a:lnTo>
                    <a:pt x="944862" y="12943"/>
                  </a:lnTo>
                  <a:lnTo>
                    <a:pt x="1000674" y="18232"/>
                  </a:lnTo>
                  <a:lnTo>
                    <a:pt x="1050874" y="24263"/>
                  </a:lnTo>
                  <a:lnTo>
                    <a:pt x="1094896" y="30968"/>
                  </a:lnTo>
                  <a:lnTo>
                    <a:pt x="1162155" y="46131"/>
                  </a:lnTo>
                  <a:lnTo>
                    <a:pt x="1197945" y="63180"/>
                  </a:lnTo>
                  <a:lnTo>
                    <a:pt x="1202630" y="72242"/>
                  </a:lnTo>
                  <a:lnTo>
                    <a:pt x="1202630" y="505698"/>
                  </a:lnTo>
                  <a:lnTo>
                    <a:pt x="1162155" y="531808"/>
                  </a:lnTo>
                  <a:lnTo>
                    <a:pt x="1094896" y="546971"/>
                  </a:lnTo>
                  <a:lnTo>
                    <a:pt x="1050874" y="553677"/>
                  </a:lnTo>
                  <a:lnTo>
                    <a:pt x="1000674" y="559708"/>
                  </a:lnTo>
                  <a:lnTo>
                    <a:pt x="944862" y="564996"/>
                  </a:lnTo>
                  <a:lnTo>
                    <a:pt x="883999" y="569476"/>
                  </a:lnTo>
                  <a:lnTo>
                    <a:pt x="818650" y="573077"/>
                  </a:lnTo>
                  <a:lnTo>
                    <a:pt x="749377" y="575733"/>
                  </a:lnTo>
                  <a:lnTo>
                    <a:pt x="676746" y="577377"/>
                  </a:lnTo>
                  <a:lnTo>
                    <a:pt x="601318" y="577940"/>
                  </a:lnTo>
                  <a:lnTo>
                    <a:pt x="525890" y="577377"/>
                  </a:lnTo>
                  <a:lnTo>
                    <a:pt x="453257" y="575733"/>
                  </a:lnTo>
                  <a:lnTo>
                    <a:pt x="383985" y="573077"/>
                  </a:lnTo>
                  <a:lnTo>
                    <a:pt x="318635" y="569476"/>
                  </a:lnTo>
                  <a:lnTo>
                    <a:pt x="257772" y="564996"/>
                  </a:lnTo>
                  <a:lnTo>
                    <a:pt x="201958" y="559708"/>
                  </a:lnTo>
                  <a:lnTo>
                    <a:pt x="151758" y="553677"/>
                  </a:lnTo>
                  <a:lnTo>
                    <a:pt x="107736" y="546971"/>
                  </a:lnTo>
                  <a:lnTo>
                    <a:pt x="40475" y="531808"/>
                  </a:lnTo>
                  <a:lnTo>
                    <a:pt x="4685" y="514760"/>
                  </a:lnTo>
                  <a:lnTo>
                    <a:pt x="0" y="505698"/>
                  </a:lnTo>
                  <a:lnTo>
                    <a:pt x="0" y="7224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24469" y="1947163"/>
            <a:ext cx="2153920" cy="12172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1800" i="1" spc="20" dirty="0">
                <a:latin typeface="Arial"/>
                <a:cs typeface="Arial"/>
              </a:rPr>
              <a:t>Switch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board</a:t>
            </a:r>
            <a:endParaRPr sz="18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500"/>
              </a:spcBef>
            </a:pPr>
            <a:r>
              <a:rPr sz="1800" i="1" spc="20" dirty="0">
                <a:latin typeface="Arial"/>
                <a:cs typeface="Arial"/>
              </a:rPr>
              <a:t>Switch control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plane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690880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5378" y="5096764"/>
            <a:ext cx="929449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-"/>
              <a:tabLst>
                <a:tab pos="241300" algn="l"/>
              </a:tabLst>
            </a:pPr>
            <a:r>
              <a:rPr sz="2800" spc="25" dirty="0">
                <a:solidFill>
                  <a:srgbClr val="C41B27"/>
                </a:solidFill>
                <a:latin typeface="Arial"/>
                <a:cs typeface="Arial"/>
              </a:rPr>
              <a:t>Limited </a:t>
            </a:r>
            <a:r>
              <a:rPr sz="2800" spc="15" dirty="0">
                <a:solidFill>
                  <a:srgbClr val="C41B27"/>
                </a:solidFill>
                <a:latin typeface="Arial"/>
                <a:cs typeface="Arial"/>
              </a:rPr>
              <a:t>scalability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spc="20" dirty="0">
                <a:latin typeface="Arial"/>
                <a:cs typeface="Arial"/>
              </a:rPr>
              <a:t>terms </a:t>
            </a:r>
            <a:r>
              <a:rPr sz="2800" spc="50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size </a:t>
            </a:r>
            <a:r>
              <a:rPr sz="2800" spc="15" dirty="0">
                <a:latin typeface="Arial"/>
                <a:cs typeface="Arial"/>
              </a:rPr>
              <a:t>and </a:t>
            </a:r>
            <a:r>
              <a:rPr sz="2800" spc="10" dirty="0">
                <a:latin typeface="Arial"/>
                <a:cs typeface="Arial"/>
              </a:rPr>
              <a:t>access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-"/>
              <a:tabLst>
                <a:tab pos="241300" algn="l"/>
              </a:tabLst>
            </a:pPr>
            <a:r>
              <a:rPr sz="2800" spc="10" dirty="0">
                <a:solidFill>
                  <a:srgbClr val="C41B27"/>
                </a:solidFill>
                <a:latin typeface="Arial"/>
                <a:cs typeface="Arial"/>
              </a:rPr>
              <a:t>High</a:t>
            </a:r>
            <a:r>
              <a:rPr sz="2800" spc="-5" dirty="0">
                <a:solidFill>
                  <a:srgbClr val="C41B27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C41B27"/>
                </a:solidFill>
                <a:latin typeface="Arial"/>
                <a:cs typeface="Arial"/>
              </a:rPr>
              <a:t>cost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91738" y="2410282"/>
            <a:ext cx="987551" cy="987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38854" y="2767076"/>
            <a:ext cx="49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3590" y="1148588"/>
            <a:ext cx="46748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i="1" spc="25" dirty="0">
                <a:latin typeface="Arial"/>
                <a:cs typeface="Arial"/>
              </a:rPr>
              <a:t>Option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#1: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25" dirty="0">
                <a:latin typeface="Arial"/>
                <a:cs typeface="Arial"/>
              </a:rPr>
              <a:t>DRAM </a:t>
            </a:r>
            <a:r>
              <a:rPr sz="2400" spc="15" dirty="0">
                <a:latin typeface="Arial"/>
                <a:cs typeface="Arial"/>
              </a:rPr>
              <a:t>on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40" dirty="0">
                <a:latin typeface="Arial"/>
                <a:cs typeface="Arial"/>
              </a:rPr>
              <a:t>switch </a:t>
            </a:r>
            <a:r>
              <a:rPr sz="2400" spc="25" dirty="0">
                <a:latin typeface="Arial"/>
                <a:cs typeface="Arial"/>
              </a:rPr>
              <a:t>control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73507" y="1145540"/>
            <a:ext cx="353314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i="1" spc="25" dirty="0">
                <a:latin typeface="Arial"/>
                <a:cs typeface="Arial"/>
              </a:rPr>
              <a:t>Option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#2: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20" dirty="0">
                <a:latin typeface="Arial"/>
                <a:cs typeface="Arial"/>
              </a:rPr>
              <a:t>On-board, </a:t>
            </a:r>
            <a:r>
              <a:rPr sz="2400" spc="45" dirty="0">
                <a:latin typeface="Arial"/>
                <a:cs typeface="Arial"/>
              </a:rPr>
              <a:t>off-chip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DRAM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05237" y="3045853"/>
            <a:ext cx="433070" cy="1066165"/>
            <a:chOff x="3805237" y="3045853"/>
            <a:chExt cx="433070" cy="1066165"/>
          </a:xfrm>
        </p:grpSpPr>
        <p:sp>
          <p:nvSpPr>
            <p:cNvPr id="27" name="object 27"/>
            <p:cNvSpPr/>
            <p:nvPr/>
          </p:nvSpPr>
          <p:spPr>
            <a:xfrm>
              <a:off x="3811587" y="3052203"/>
              <a:ext cx="420370" cy="1053465"/>
            </a:xfrm>
            <a:custGeom>
              <a:avLst/>
              <a:gdLst/>
              <a:ahLst/>
              <a:cxnLst/>
              <a:rect l="l" t="t" r="r" b="b"/>
              <a:pathLst>
                <a:path w="420370" h="1053464">
                  <a:moveTo>
                    <a:pt x="210070" y="0"/>
                  </a:moveTo>
                  <a:lnTo>
                    <a:pt x="0" y="210070"/>
                  </a:lnTo>
                  <a:lnTo>
                    <a:pt x="105041" y="210070"/>
                  </a:lnTo>
                  <a:lnTo>
                    <a:pt x="105041" y="843114"/>
                  </a:lnTo>
                  <a:lnTo>
                    <a:pt x="0" y="843114"/>
                  </a:lnTo>
                  <a:lnTo>
                    <a:pt x="210070" y="1053185"/>
                  </a:lnTo>
                  <a:lnTo>
                    <a:pt x="420128" y="843114"/>
                  </a:lnTo>
                  <a:lnTo>
                    <a:pt x="315099" y="843114"/>
                  </a:lnTo>
                  <a:lnTo>
                    <a:pt x="315099" y="210070"/>
                  </a:lnTo>
                  <a:lnTo>
                    <a:pt x="420128" y="210070"/>
                  </a:lnTo>
                  <a:lnTo>
                    <a:pt x="21007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1587" y="3052203"/>
              <a:ext cx="420370" cy="1053465"/>
            </a:xfrm>
            <a:custGeom>
              <a:avLst/>
              <a:gdLst/>
              <a:ahLst/>
              <a:cxnLst/>
              <a:rect l="l" t="t" r="r" b="b"/>
              <a:pathLst>
                <a:path w="420370" h="1053464">
                  <a:moveTo>
                    <a:pt x="0" y="210065"/>
                  </a:moveTo>
                  <a:lnTo>
                    <a:pt x="210065" y="0"/>
                  </a:lnTo>
                  <a:lnTo>
                    <a:pt x="420130" y="210065"/>
                  </a:lnTo>
                  <a:lnTo>
                    <a:pt x="315098" y="210065"/>
                  </a:lnTo>
                  <a:lnTo>
                    <a:pt x="315098" y="843109"/>
                  </a:lnTo>
                  <a:lnTo>
                    <a:pt x="420130" y="843109"/>
                  </a:lnTo>
                  <a:lnTo>
                    <a:pt x="210065" y="1053170"/>
                  </a:lnTo>
                  <a:lnTo>
                    <a:pt x="0" y="843109"/>
                  </a:lnTo>
                  <a:lnTo>
                    <a:pt x="105033" y="843109"/>
                  </a:lnTo>
                  <a:lnTo>
                    <a:pt x="105033" y="210065"/>
                  </a:lnTo>
                  <a:lnTo>
                    <a:pt x="0" y="21006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99966" y="3373628"/>
            <a:ext cx="233045" cy="411480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18104" y="2719728"/>
            <a:ext cx="1000760" cy="433070"/>
            <a:chOff x="2718104" y="2719728"/>
            <a:chExt cx="1000760" cy="433070"/>
          </a:xfrm>
        </p:grpSpPr>
        <p:sp>
          <p:nvSpPr>
            <p:cNvPr id="31" name="object 31"/>
            <p:cNvSpPr/>
            <p:nvPr/>
          </p:nvSpPr>
          <p:spPr>
            <a:xfrm>
              <a:off x="2724454" y="2726080"/>
              <a:ext cx="988060" cy="420370"/>
            </a:xfrm>
            <a:custGeom>
              <a:avLst/>
              <a:gdLst/>
              <a:ahLst/>
              <a:cxnLst/>
              <a:rect l="l" t="t" r="r" b="b"/>
              <a:pathLst>
                <a:path w="988060" h="420369">
                  <a:moveTo>
                    <a:pt x="777494" y="0"/>
                  </a:moveTo>
                  <a:lnTo>
                    <a:pt x="777494" y="105029"/>
                  </a:lnTo>
                  <a:lnTo>
                    <a:pt x="210070" y="105029"/>
                  </a:lnTo>
                  <a:lnTo>
                    <a:pt x="210070" y="0"/>
                  </a:lnTo>
                  <a:lnTo>
                    <a:pt x="0" y="210070"/>
                  </a:lnTo>
                  <a:lnTo>
                    <a:pt x="210070" y="420128"/>
                  </a:lnTo>
                  <a:lnTo>
                    <a:pt x="210070" y="315099"/>
                  </a:lnTo>
                  <a:lnTo>
                    <a:pt x="777494" y="315099"/>
                  </a:lnTo>
                  <a:lnTo>
                    <a:pt x="777494" y="420128"/>
                  </a:lnTo>
                  <a:lnTo>
                    <a:pt x="987551" y="210070"/>
                  </a:lnTo>
                  <a:lnTo>
                    <a:pt x="77749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4454" y="2726078"/>
              <a:ext cx="988060" cy="420370"/>
            </a:xfrm>
            <a:custGeom>
              <a:avLst/>
              <a:gdLst/>
              <a:ahLst/>
              <a:cxnLst/>
              <a:rect l="l" t="t" r="r" b="b"/>
              <a:pathLst>
                <a:path w="988060" h="420369">
                  <a:moveTo>
                    <a:pt x="210065" y="420130"/>
                  </a:moveTo>
                  <a:lnTo>
                    <a:pt x="0" y="210064"/>
                  </a:lnTo>
                  <a:lnTo>
                    <a:pt x="210065" y="0"/>
                  </a:lnTo>
                  <a:lnTo>
                    <a:pt x="210065" y="105032"/>
                  </a:lnTo>
                  <a:lnTo>
                    <a:pt x="777488" y="105032"/>
                  </a:lnTo>
                  <a:lnTo>
                    <a:pt x="777488" y="0"/>
                  </a:lnTo>
                  <a:lnTo>
                    <a:pt x="987552" y="210064"/>
                  </a:lnTo>
                  <a:lnTo>
                    <a:pt x="777488" y="420130"/>
                  </a:lnTo>
                  <a:lnTo>
                    <a:pt x="777488" y="315098"/>
                  </a:lnTo>
                  <a:lnTo>
                    <a:pt x="210065" y="315098"/>
                  </a:lnTo>
                  <a:lnTo>
                    <a:pt x="210065" y="4201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80631" y="1956816"/>
            <a:ext cx="4791710" cy="2646045"/>
            <a:chOff x="6580631" y="1956816"/>
            <a:chExt cx="4791710" cy="2646045"/>
          </a:xfrm>
        </p:grpSpPr>
        <p:sp>
          <p:nvSpPr>
            <p:cNvPr id="34" name="object 34"/>
            <p:cNvSpPr/>
            <p:nvPr/>
          </p:nvSpPr>
          <p:spPr>
            <a:xfrm>
              <a:off x="6580631" y="1956816"/>
              <a:ext cx="4791456" cy="26456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12762" y="1989251"/>
              <a:ext cx="4674870" cy="2529205"/>
            </a:xfrm>
            <a:custGeom>
              <a:avLst/>
              <a:gdLst/>
              <a:ahLst/>
              <a:cxnLst/>
              <a:rect l="l" t="t" r="r" b="b"/>
              <a:pathLst>
                <a:path w="4674870" h="2529204">
                  <a:moveTo>
                    <a:pt x="4674387" y="0"/>
                  </a:moveTo>
                  <a:lnTo>
                    <a:pt x="0" y="0"/>
                  </a:lnTo>
                  <a:lnTo>
                    <a:pt x="0" y="2528887"/>
                  </a:lnTo>
                  <a:lnTo>
                    <a:pt x="4674387" y="2528887"/>
                  </a:lnTo>
                  <a:lnTo>
                    <a:pt x="4674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12762" y="1989251"/>
              <a:ext cx="4674870" cy="2529205"/>
            </a:xfrm>
            <a:custGeom>
              <a:avLst/>
              <a:gdLst/>
              <a:ahLst/>
              <a:cxnLst/>
              <a:rect l="l" t="t" r="r" b="b"/>
              <a:pathLst>
                <a:path w="4674870" h="2529204">
                  <a:moveTo>
                    <a:pt x="0" y="0"/>
                  </a:moveTo>
                  <a:lnTo>
                    <a:pt x="4674392" y="0"/>
                  </a:lnTo>
                  <a:lnTo>
                    <a:pt x="4674392" y="2528891"/>
                  </a:lnTo>
                  <a:lnTo>
                    <a:pt x="0" y="252889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63422" y="2975178"/>
              <a:ext cx="4587240" cy="1447800"/>
            </a:xfrm>
            <a:custGeom>
              <a:avLst/>
              <a:gdLst/>
              <a:ahLst/>
              <a:cxnLst/>
              <a:rect l="l" t="t" r="r" b="b"/>
              <a:pathLst>
                <a:path w="4587240" h="1447800">
                  <a:moveTo>
                    <a:pt x="4455604" y="0"/>
                  </a:moveTo>
                  <a:lnTo>
                    <a:pt x="131089" y="0"/>
                  </a:lnTo>
                  <a:lnTo>
                    <a:pt x="80061" y="10303"/>
                  </a:lnTo>
                  <a:lnTo>
                    <a:pt x="38393" y="38400"/>
                  </a:lnTo>
                  <a:lnTo>
                    <a:pt x="10301" y="80072"/>
                  </a:lnTo>
                  <a:lnTo>
                    <a:pt x="0" y="131102"/>
                  </a:lnTo>
                  <a:lnTo>
                    <a:pt x="0" y="1316164"/>
                  </a:lnTo>
                  <a:lnTo>
                    <a:pt x="10301" y="1367194"/>
                  </a:lnTo>
                  <a:lnTo>
                    <a:pt x="38393" y="1408866"/>
                  </a:lnTo>
                  <a:lnTo>
                    <a:pt x="80061" y="1436963"/>
                  </a:lnTo>
                  <a:lnTo>
                    <a:pt x="131089" y="1447266"/>
                  </a:lnTo>
                  <a:lnTo>
                    <a:pt x="4455604" y="1447266"/>
                  </a:lnTo>
                  <a:lnTo>
                    <a:pt x="4506632" y="1436963"/>
                  </a:lnTo>
                  <a:lnTo>
                    <a:pt x="4548300" y="1408866"/>
                  </a:lnTo>
                  <a:lnTo>
                    <a:pt x="4576392" y="1367194"/>
                  </a:lnTo>
                  <a:lnTo>
                    <a:pt x="4586693" y="1316164"/>
                  </a:lnTo>
                  <a:lnTo>
                    <a:pt x="4586693" y="131102"/>
                  </a:lnTo>
                  <a:lnTo>
                    <a:pt x="4576392" y="80072"/>
                  </a:lnTo>
                  <a:lnTo>
                    <a:pt x="4548300" y="38400"/>
                  </a:lnTo>
                  <a:lnTo>
                    <a:pt x="4506632" y="10303"/>
                  </a:lnTo>
                  <a:lnTo>
                    <a:pt x="44556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63422" y="2975178"/>
              <a:ext cx="4587240" cy="1447800"/>
            </a:xfrm>
            <a:custGeom>
              <a:avLst/>
              <a:gdLst/>
              <a:ahLst/>
              <a:cxnLst/>
              <a:rect l="l" t="t" r="r" b="b"/>
              <a:pathLst>
                <a:path w="4587240" h="1447800">
                  <a:moveTo>
                    <a:pt x="0" y="131095"/>
                  </a:moveTo>
                  <a:lnTo>
                    <a:pt x="10302" y="80067"/>
                  </a:lnTo>
                  <a:lnTo>
                    <a:pt x="38396" y="38396"/>
                  </a:lnTo>
                  <a:lnTo>
                    <a:pt x="80066" y="10302"/>
                  </a:lnTo>
                  <a:lnTo>
                    <a:pt x="131095" y="0"/>
                  </a:lnTo>
                  <a:lnTo>
                    <a:pt x="4455612" y="0"/>
                  </a:lnTo>
                  <a:lnTo>
                    <a:pt x="4506639" y="10302"/>
                  </a:lnTo>
                  <a:lnTo>
                    <a:pt x="4548307" y="38396"/>
                  </a:lnTo>
                  <a:lnTo>
                    <a:pt x="4576401" y="80067"/>
                  </a:lnTo>
                  <a:lnTo>
                    <a:pt x="4586702" y="131095"/>
                  </a:lnTo>
                  <a:lnTo>
                    <a:pt x="4586702" y="1316170"/>
                  </a:lnTo>
                  <a:lnTo>
                    <a:pt x="4576401" y="1367197"/>
                  </a:lnTo>
                  <a:lnTo>
                    <a:pt x="4548307" y="1408865"/>
                  </a:lnTo>
                  <a:lnTo>
                    <a:pt x="4506639" y="1436959"/>
                  </a:lnTo>
                  <a:lnTo>
                    <a:pt x="4455612" y="1447260"/>
                  </a:lnTo>
                  <a:lnTo>
                    <a:pt x="131095" y="1447260"/>
                  </a:lnTo>
                  <a:lnTo>
                    <a:pt x="80066" y="1436959"/>
                  </a:lnTo>
                  <a:lnTo>
                    <a:pt x="38396" y="1408865"/>
                  </a:lnTo>
                  <a:lnTo>
                    <a:pt x="10302" y="1367197"/>
                  </a:lnTo>
                  <a:lnTo>
                    <a:pt x="0" y="1316170"/>
                  </a:lnTo>
                  <a:lnTo>
                    <a:pt x="0" y="1310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64070" y="2346312"/>
              <a:ext cx="3493135" cy="556260"/>
            </a:xfrm>
            <a:custGeom>
              <a:avLst/>
              <a:gdLst/>
              <a:ahLst/>
              <a:cxnLst/>
              <a:rect l="l" t="t" r="r" b="b"/>
              <a:pathLst>
                <a:path w="3493134" h="556260">
                  <a:moveTo>
                    <a:pt x="3442385" y="0"/>
                  </a:moveTo>
                  <a:lnTo>
                    <a:pt x="50355" y="0"/>
                  </a:lnTo>
                  <a:lnTo>
                    <a:pt x="30753" y="3956"/>
                  </a:lnTo>
                  <a:lnTo>
                    <a:pt x="14747" y="14747"/>
                  </a:lnTo>
                  <a:lnTo>
                    <a:pt x="3956" y="30753"/>
                  </a:lnTo>
                  <a:lnTo>
                    <a:pt x="0" y="50355"/>
                  </a:lnTo>
                  <a:lnTo>
                    <a:pt x="0" y="505548"/>
                  </a:lnTo>
                  <a:lnTo>
                    <a:pt x="3956" y="525150"/>
                  </a:lnTo>
                  <a:lnTo>
                    <a:pt x="14747" y="541156"/>
                  </a:lnTo>
                  <a:lnTo>
                    <a:pt x="30753" y="551947"/>
                  </a:lnTo>
                  <a:lnTo>
                    <a:pt x="50355" y="555904"/>
                  </a:lnTo>
                  <a:lnTo>
                    <a:pt x="3442385" y="555904"/>
                  </a:lnTo>
                  <a:lnTo>
                    <a:pt x="3461987" y="551947"/>
                  </a:lnTo>
                  <a:lnTo>
                    <a:pt x="3477993" y="541156"/>
                  </a:lnTo>
                  <a:lnTo>
                    <a:pt x="3488784" y="525150"/>
                  </a:lnTo>
                  <a:lnTo>
                    <a:pt x="3492741" y="505548"/>
                  </a:lnTo>
                  <a:lnTo>
                    <a:pt x="3492741" y="50355"/>
                  </a:lnTo>
                  <a:lnTo>
                    <a:pt x="3488784" y="30753"/>
                  </a:lnTo>
                  <a:lnTo>
                    <a:pt x="3477993" y="14747"/>
                  </a:lnTo>
                  <a:lnTo>
                    <a:pt x="3461987" y="3956"/>
                  </a:lnTo>
                  <a:lnTo>
                    <a:pt x="344238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64070" y="2346312"/>
              <a:ext cx="3493135" cy="556260"/>
            </a:xfrm>
            <a:custGeom>
              <a:avLst/>
              <a:gdLst/>
              <a:ahLst/>
              <a:cxnLst/>
              <a:rect l="l" t="t" r="r" b="b"/>
              <a:pathLst>
                <a:path w="3493134" h="556260">
                  <a:moveTo>
                    <a:pt x="0" y="50355"/>
                  </a:moveTo>
                  <a:lnTo>
                    <a:pt x="3957" y="30754"/>
                  </a:lnTo>
                  <a:lnTo>
                    <a:pt x="14748" y="14748"/>
                  </a:lnTo>
                  <a:lnTo>
                    <a:pt x="30754" y="3957"/>
                  </a:lnTo>
                  <a:lnTo>
                    <a:pt x="50355" y="0"/>
                  </a:lnTo>
                  <a:lnTo>
                    <a:pt x="3442391" y="0"/>
                  </a:lnTo>
                  <a:lnTo>
                    <a:pt x="3461993" y="3957"/>
                  </a:lnTo>
                  <a:lnTo>
                    <a:pt x="3478000" y="14748"/>
                  </a:lnTo>
                  <a:lnTo>
                    <a:pt x="3488794" y="30754"/>
                  </a:lnTo>
                  <a:lnTo>
                    <a:pt x="3492751" y="50355"/>
                  </a:lnTo>
                  <a:lnTo>
                    <a:pt x="3492751" y="505555"/>
                  </a:lnTo>
                  <a:lnTo>
                    <a:pt x="3488794" y="525155"/>
                  </a:lnTo>
                  <a:lnTo>
                    <a:pt x="3478000" y="541161"/>
                  </a:lnTo>
                  <a:lnTo>
                    <a:pt x="3461993" y="551953"/>
                  </a:lnTo>
                  <a:lnTo>
                    <a:pt x="3442391" y="555910"/>
                  </a:lnTo>
                  <a:lnTo>
                    <a:pt x="50355" y="555910"/>
                  </a:lnTo>
                  <a:lnTo>
                    <a:pt x="30754" y="551953"/>
                  </a:lnTo>
                  <a:lnTo>
                    <a:pt x="14748" y="541161"/>
                  </a:lnTo>
                  <a:lnTo>
                    <a:pt x="3957" y="525155"/>
                  </a:lnTo>
                  <a:lnTo>
                    <a:pt x="0" y="505555"/>
                  </a:lnTo>
                  <a:lnTo>
                    <a:pt x="0" y="503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04203" y="1938020"/>
            <a:ext cx="2153920" cy="8178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800" i="1" spc="20" dirty="0">
                <a:latin typeface="Arial"/>
                <a:cs typeface="Arial"/>
              </a:rPr>
              <a:t>Switch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board</a:t>
            </a:r>
            <a:endParaRPr sz="18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960"/>
              </a:spcBef>
            </a:pPr>
            <a:r>
              <a:rPr sz="1800" i="1" spc="20" dirty="0">
                <a:latin typeface="Arial"/>
                <a:cs typeface="Arial"/>
              </a:rPr>
              <a:t>Switch control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plane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21754" y="3411969"/>
            <a:ext cx="3190875" cy="835660"/>
            <a:chOff x="6821754" y="3411969"/>
            <a:chExt cx="3190875" cy="835660"/>
          </a:xfrm>
        </p:grpSpPr>
        <p:sp>
          <p:nvSpPr>
            <p:cNvPr id="43" name="object 43"/>
            <p:cNvSpPr/>
            <p:nvPr/>
          </p:nvSpPr>
          <p:spPr>
            <a:xfrm>
              <a:off x="6828104" y="341831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70"/>
                  </a:lnTo>
                  <a:lnTo>
                    <a:pt x="3177209" y="476770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28104" y="3418319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28662" y="389798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197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197" y="343026"/>
                  </a:lnTo>
                  <a:lnTo>
                    <a:pt x="3177197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28662" y="3897985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754863" y="3017011"/>
            <a:ext cx="2535555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20" dirty="0">
                <a:latin typeface="Arial"/>
                <a:cs typeface="Arial"/>
              </a:rPr>
              <a:t>Switch </a:t>
            </a:r>
            <a:r>
              <a:rPr sz="1800" i="1" spc="-5" dirty="0">
                <a:latin typeface="Arial"/>
                <a:cs typeface="Arial"/>
              </a:rPr>
              <a:t>data </a:t>
            </a:r>
            <a:r>
              <a:rPr sz="1800" i="1" spc="-15" dirty="0">
                <a:latin typeface="Arial"/>
                <a:cs typeface="Arial"/>
              </a:rPr>
              <a:t>plane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spc="-60" dirty="0">
                <a:latin typeface="Arial"/>
                <a:cs typeface="Arial"/>
              </a:rPr>
              <a:t>(ASIC)</a:t>
            </a:r>
            <a:endParaRPr sz="1800">
              <a:latin typeface="Arial"/>
              <a:cs typeface="Arial"/>
            </a:endParaRPr>
          </a:p>
          <a:p>
            <a:pPr marL="892810" marR="92710" indent="-5080">
              <a:lnSpc>
                <a:spcPct val="150000"/>
              </a:lnSpc>
              <a:spcBef>
                <a:spcPts val="620"/>
              </a:spcBef>
            </a:pPr>
            <a:r>
              <a:rPr sz="1800" spc="-10" dirty="0">
                <a:latin typeface="Arial"/>
                <a:cs typeface="Arial"/>
              </a:rPr>
              <a:t>Pipeline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214317" y="3359378"/>
            <a:ext cx="951230" cy="591185"/>
            <a:chOff x="10214317" y="3359378"/>
            <a:chExt cx="951230" cy="591185"/>
          </a:xfrm>
        </p:grpSpPr>
        <p:sp>
          <p:nvSpPr>
            <p:cNvPr id="49" name="object 49"/>
            <p:cNvSpPr/>
            <p:nvPr/>
          </p:nvSpPr>
          <p:spPr>
            <a:xfrm>
              <a:off x="10220667" y="3437966"/>
              <a:ext cx="938530" cy="506095"/>
            </a:xfrm>
            <a:custGeom>
              <a:avLst/>
              <a:gdLst/>
              <a:ahLst/>
              <a:cxnLst/>
              <a:rect l="l" t="t" r="r" b="b"/>
              <a:pathLst>
                <a:path w="938529" h="506095">
                  <a:moveTo>
                    <a:pt x="938301" y="0"/>
                  </a:moveTo>
                  <a:lnTo>
                    <a:pt x="885935" y="33203"/>
                  </a:lnTo>
                  <a:lnTo>
                    <a:pt x="847782" y="42670"/>
                  </a:lnTo>
                  <a:lnTo>
                    <a:pt x="800890" y="51088"/>
                  </a:lnTo>
                  <a:lnTo>
                    <a:pt x="746225" y="58310"/>
                  </a:lnTo>
                  <a:lnTo>
                    <a:pt x="684752" y="64185"/>
                  </a:lnTo>
                  <a:lnTo>
                    <a:pt x="617438" y="68566"/>
                  </a:lnTo>
                  <a:lnTo>
                    <a:pt x="545249" y="71304"/>
                  </a:lnTo>
                  <a:lnTo>
                    <a:pt x="469150" y="72250"/>
                  </a:lnTo>
                  <a:lnTo>
                    <a:pt x="393051" y="71304"/>
                  </a:lnTo>
                  <a:lnTo>
                    <a:pt x="320862" y="68566"/>
                  </a:lnTo>
                  <a:lnTo>
                    <a:pt x="253548" y="64185"/>
                  </a:lnTo>
                  <a:lnTo>
                    <a:pt x="192076" y="58310"/>
                  </a:lnTo>
                  <a:lnTo>
                    <a:pt x="137410" y="51088"/>
                  </a:lnTo>
                  <a:lnTo>
                    <a:pt x="90518" y="42670"/>
                  </a:lnTo>
                  <a:lnTo>
                    <a:pt x="52365" y="33203"/>
                  </a:lnTo>
                  <a:lnTo>
                    <a:pt x="6140" y="11719"/>
                  </a:lnTo>
                  <a:lnTo>
                    <a:pt x="0" y="0"/>
                  </a:lnTo>
                  <a:lnTo>
                    <a:pt x="0" y="433450"/>
                  </a:lnTo>
                  <a:lnTo>
                    <a:pt x="52365" y="466654"/>
                  </a:lnTo>
                  <a:lnTo>
                    <a:pt x="90518" y="476121"/>
                  </a:lnTo>
                  <a:lnTo>
                    <a:pt x="137410" y="484539"/>
                  </a:lnTo>
                  <a:lnTo>
                    <a:pt x="192076" y="491761"/>
                  </a:lnTo>
                  <a:lnTo>
                    <a:pt x="253548" y="497636"/>
                  </a:lnTo>
                  <a:lnTo>
                    <a:pt x="320862" y="502017"/>
                  </a:lnTo>
                  <a:lnTo>
                    <a:pt x="393051" y="504755"/>
                  </a:lnTo>
                  <a:lnTo>
                    <a:pt x="469150" y="505701"/>
                  </a:lnTo>
                  <a:lnTo>
                    <a:pt x="545249" y="504755"/>
                  </a:lnTo>
                  <a:lnTo>
                    <a:pt x="617438" y="502017"/>
                  </a:lnTo>
                  <a:lnTo>
                    <a:pt x="684752" y="497636"/>
                  </a:lnTo>
                  <a:lnTo>
                    <a:pt x="746225" y="491761"/>
                  </a:lnTo>
                  <a:lnTo>
                    <a:pt x="800890" y="484539"/>
                  </a:lnTo>
                  <a:lnTo>
                    <a:pt x="847782" y="476121"/>
                  </a:lnTo>
                  <a:lnTo>
                    <a:pt x="885935" y="466654"/>
                  </a:lnTo>
                  <a:lnTo>
                    <a:pt x="932161" y="445170"/>
                  </a:lnTo>
                  <a:lnTo>
                    <a:pt x="938301" y="433450"/>
                  </a:lnTo>
                  <a:lnTo>
                    <a:pt x="938301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220667" y="3365728"/>
              <a:ext cx="938530" cy="144780"/>
            </a:xfrm>
            <a:custGeom>
              <a:avLst/>
              <a:gdLst/>
              <a:ahLst/>
              <a:cxnLst/>
              <a:rect l="l" t="t" r="r" b="b"/>
              <a:pathLst>
                <a:path w="938529" h="144779">
                  <a:moveTo>
                    <a:pt x="469150" y="0"/>
                  </a:moveTo>
                  <a:lnTo>
                    <a:pt x="393051" y="945"/>
                  </a:lnTo>
                  <a:lnTo>
                    <a:pt x="320862" y="3683"/>
                  </a:lnTo>
                  <a:lnTo>
                    <a:pt x="253548" y="8063"/>
                  </a:lnTo>
                  <a:lnTo>
                    <a:pt x="192076" y="13939"/>
                  </a:lnTo>
                  <a:lnTo>
                    <a:pt x="137410" y="21159"/>
                  </a:lnTo>
                  <a:lnTo>
                    <a:pt x="90518" y="29577"/>
                  </a:lnTo>
                  <a:lnTo>
                    <a:pt x="52365" y="39042"/>
                  </a:lnTo>
                  <a:lnTo>
                    <a:pt x="6140" y="60521"/>
                  </a:lnTo>
                  <a:lnTo>
                    <a:pt x="0" y="72237"/>
                  </a:lnTo>
                  <a:lnTo>
                    <a:pt x="6140" y="83957"/>
                  </a:lnTo>
                  <a:lnTo>
                    <a:pt x="52365" y="105441"/>
                  </a:lnTo>
                  <a:lnTo>
                    <a:pt x="90518" y="114907"/>
                  </a:lnTo>
                  <a:lnTo>
                    <a:pt x="137410" y="123326"/>
                  </a:lnTo>
                  <a:lnTo>
                    <a:pt x="192076" y="130547"/>
                  </a:lnTo>
                  <a:lnTo>
                    <a:pt x="253548" y="136423"/>
                  </a:lnTo>
                  <a:lnTo>
                    <a:pt x="320862" y="140804"/>
                  </a:lnTo>
                  <a:lnTo>
                    <a:pt x="393051" y="143542"/>
                  </a:lnTo>
                  <a:lnTo>
                    <a:pt x="469150" y="144487"/>
                  </a:lnTo>
                  <a:lnTo>
                    <a:pt x="545249" y="143542"/>
                  </a:lnTo>
                  <a:lnTo>
                    <a:pt x="617438" y="140804"/>
                  </a:lnTo>
                  <a:lnTo>
                    <a:pt x="684752" y="136423"/>
                  </a:lnTo>
                  <a:lnTo>
                    <a:pt x="746225" y="130547"/>
                  </a:lnTo>
                  <a:lnTo>
                    <a:pt x="800890" y="123326"/>
                  </a:lnTo>
                  <a:lnTo>
                    <a:pt x="847782" y="114907"/>
                  </a:lnTo>
                  <a:lnTo>
                    <a:pt x="885935" y="105441"/>
                  </a:lnTo>
                  <a:lnTo>
                    <a:pt x="932161" y="83957"/>
                  </a:lnTo>
                  <a:lnTo>
                    <a:pt x="938301" y="72237"/>
                  </a:lnTo>
                  <a:lnTo>
                    <a:pt x="932161" y="60521"/>
                  </a:lnTo>
                  <a:lnTo>
                    <a:pt x="885935" y="39042"/>
                  </a:lnTo>
                  <a:lnTo>
                    <a:pt x="847782" y="29577"/>
                  </a:lnTo>
                  <a:lnTo>
                    <a:pt x="800890" y="21159"/>
                  </a:lnTo>
                  <a:lnTo>
                    <a:pt x="746225" y="13939"/>
                  </a:lnTo>
                  <a:lnTo>
                    <a:pt x="684752" y="8063"/>
                  </a:lnTo>
                  <a:lnTo>
                    <a:pt x="617438" y="3683"/>
                  </a:lnTo>
                  <a:lnTo>
                    <a:pt x="545249" y="945"/>
                  </a:lnTo>
                  <a:lnTo>
                    <a:pt x="469150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20667" y="3365728"/>
              <a:ext cx="938530" cy="578485"/>
            </a:xfrm>
            <a:custGeom>
              <a:avLst/>
              <a:gdLst/>
              <a:ahLst/>
              <a:cxnLst/>
              <a:rect l="l" t="t" r="r" b="b"/>
              <a:pathLst>
                <a:path w="938529" h="578485">
                  <a:moveTo>
                    <a:pt x="938306" y="72242"/>
                  </a:moveTo>
                  <a:lnTo>
                    <a:pt x="885940" y="105442"/>
                  </a:lnTo>
                  <a:lnTo>
                    <a:pt x="847787" y="114908"/>
                  </a:lnTo>
                  <a:lnTo>
                    <a:pt x="800894" y="123325"/>
                  </a:lnTo>
                  <a:lnTo>
                    <a:pt x="746229" y="130546"/>
                  </a:lnTo>
                  <a:lnTo>
                    <a:pt x="684756" y="136421"/>
                  </a:lnTo>
                  <a:lnTo>
                    <a:pt x="617441" y="140802"/>
                  </a:lnTo>
                  <a:lnTo>
                    <a:pt x="545252" y="143539"/>
                  </a:lnTo>
                  <a:lnTo>
                    <a:pt x="469153" y="144485"/>
                  </a:lnTo>
                  <a:lnTo>
                    <a:pt x="393054" y="143539"/>
                  </a:lnTo>
                  <a:lnTo>
                    <a:pt x="320864" y="140802"/>
                  </a:lnTo>
                  <a:lnTo>
                    <a:pt x="253550" y="136421"/>
                  </a:lnTo>
                  <a:lnTo>
                    <a:pt x="192077" y="130546"/>
                  </a:lnTo>
                  <a:lnTo>
                    <a:pt x="137411" y="123325"/>
                  </a:lnTo>
                  <a:lnTo>
                    <a:pt x="90519" y="114908"/>
                  </a:lnTo>
                  <a:lnTo>
                    <a:pt x="52366" y="105442"/>
                  </a:lnTo>
                  <a:lnTo>
                    <a:pt x="6140" y="83960"/>
                  </a:lnTo>
                  <a:lnTo>
                    <a:pt x="0" y="72242"/>
                  </a:lnTo>
                  <a:lnTo>
                    <a:pt x="6140" y="60524"/>
                  </a:lnTo>
                  <a:lnTo>
                    <a:pt x="52366" y="39042"/>
                  </a:lnTo>
                  <a:lnTo>
                    <a:pt x="90519" y="29577"/>
                  </a:lnTo>
                  <a:lnTo>
                    <a:pt x="137411" y="21159"/>
                  </a:lnTo>
                  <a:lnTo>
                    <a:pt x="192077" y="13938"/>
                  </a:lnTo>
                  <a:lnTo>
                    <a:pt x="253550" y="8063"/>
                  </a:lnTo>
                  <a:lnTo>
                    <a:pt x="320864" y="3682"/>
                  </a:lnTo>
                  <a:lnTo>
                    <a:pt x="393054" y="945"/>
                  </a:lnTo>
                  <a:lnTo>
                    <a:pt x="469153" y="0"/>
                  </a:lnTo>
                  <a:lnTo>
                    <a:pt x="545252" y="945"/>
                  </a:lnTo>
                  <a:lnTo>
                    <a:pt x="617441" y="3682"/>
                  </a:lnTo>
                  <a:lnTo>
                    <a:pt x="684756" y="8063"/>
                  </a:lnTo>
                  <a:lnTo>
                    <a:pt x="746229" y="13938"/>
                  </a:lnTo>
                  <a:lnTo>
                    <a:pt x="800894" y="21159"/>
                  </a:lnTo>
                  <a:lnTo>
                    <a:pt x="847787" y="29577"/>
                  </a:lnTo>
                  <a:lnTo>
                    <a:pt x="885940" y="39042"/>
                  </a:lnTo>
                  <a:lnTo>
                    <a:pt x="932166" y="60524"/>
                  </a:lnTo>
                  <a:lnTo>
                    <a:pt x="938306" y="72242"/>
                  </a:lnTo>
                  <a:lnTo>
                    <a:pt x="938306" y="505697"/>
                  </a:lnTo>
                  <a:lnTo>
                    <a:pt x="885940" y="538897"/>
                  </a:lnTo>
                  <a:lnTo>
                    <a:pt x="847787" y="548363"/>
                  </a:lnTo>
                  <a:lnTo>
                    <a:pt x="800894" y="556780"/>
                  </a:lnTo>
                  <a:lnTo>
                    <a:pt x="746229" y="564001"/>
                  </a:lnTo>
                  <a:lnTo>
                    <a:pt x="684756" y="569876"/>
                  </a:lnTo>
                  <a:lnTo>
                    <a:pt x="617441" y="574257"/>
                  </a:lnTo>
                  <a:lnTo>
                    <a:pt x="545252" y="576994"/>
                  </a:lnTo>
                  <a:lnTo>
                    <a:pt x="469153" y="577940"/>
                  </a:lnTo>
                  <a:lnTo>
                    <a:pt x="393054" y="576994"/>
                  </a:lnTo>
                  <a:lnTo>
                    <a:pt x="320864" y="574257"/>
                  </a:lnTo>
                  <a:lnTo>
                    <a:pt x="253550" y="569876"/>
                  </a:lnTo>
                  <a:lnTo>
                    <a:pt x="192077" y="564001"/>
                  </a:lnTo>
                  <a:lnTo>
                    <a:pt x="137411" y="556780"/>
                  </a:lnTo>
                  <a:lnTo>
                    <a:pt x="90519" y="548363"/>
                  </a:lnTo>
                  <a:lnTo>
                    <a:pt x="52366" y="538897"/>
                  </a:lnTo>
                  <a:lnTo>
                    <a:pt x="6140" y="517415"/>
                  </a:lnTo>
                  <a:lnTo>
                    <a:pt x="0" y="505697"/>
                  </a:lnTo>
                  <a:lnTo>
                    <a:pt x="0" y="7224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358031" y="3541267"/>
            <a:ext cx="67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757879" y="3476191"/>
            <a:ext cx="628650" cy="433070"/>
            <a:chOff x="9757879" y="3476191"/>
            <a:chExt cx="628650" cy="433070"/>
          </a:xfrm>
        </p:grpSpPr>
        <p:sp>
          <p:nvSpPr>
            <p:cNvPr id="54" name="object 54"/>
            <p:cNvSpPr/>
            <p:nvPr/>
          </p:nvSpPr>
          <p:spPr>
            <a:xfrm>
              <a:off x="9764229" y="3482543"/>
              <a:ext cx="615950" cy="420370"/>
            </a:xfrm>
            <a:custGeom>
              <a:avLst/>
              <a:gdLst/>
              <a:ahLst/>
              <a:cxnLst/>
              <a:rect l="l" t="t" r="r" b="b"/>
              <a:pathLst>
                <a:path w="615950" h="420370">
                  <a:moveTo>
                    <a:pt x="405625" y="0"/>
                  </a:moveTo>
                  <a:lnTo>
                    <a:pt x="405625" y="105041"/>
                  </a:lnTo>
                  <a:lnTo>
                    <a:pt x="210070" y="105041"/>
                  </a:lnTo>
                  <a:lnTo>
                    <a:pt x="210070" y="0"/>
                  </a:lnTo>
                  <a:lnTo>
                    <a:pt x="0" y="210070"/>
                  </a:lnTo>
                  <a:lnTo>
                    <a:pt x="210070" y="420128"/>
                  </a:lnTo>
                  <a:lnTo>
                    <a:pt x="210070" y="315099"/>
                  </a:lnTo>
                  <a:lnTo>
                    <a:pt x="405625" y="315099"/>
                  </a:lnTo>
                  <a:lnTo>
                    <a:pt x="405625" y="420128"/>
                  </a:lnTo>
                  <a:lnTo>
                    <a:pt x="615683" y="210070"/>
                  </a:lnTo>
                  <a:lnTo>
                    <a:pt x="40562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64229" y="3482541"/>
              <a:ext cx="615950" cy="420370"/>
            </a:xfrm>
            <a:custGeom>
              <a:avLst/>
              <a:gdLst/>
              <a:ahLst/>
              <a:cxnLst/>
              <a:rect l="l" t="t" r="r" b="b"/>
              <a:pathLst>
                <a:path w="615950" h="420370">
                  <a:moveTo>
                    <a:pt x="210065" y="420130"/>
                  </a:moveTo>
                  <a:lnTo>
                    <a:pt x="0" y="210065"/>
                  </a:lnTo>
                  <a:lnTo>
                    <a:pt x="210065" y="0"/>
                  </a:lnTo>
                  <a:lnTo>
                    <a:pt x="210065" y="105032"/>
                  </a:lnTo>
                  <a:lnTo>
                    <a:pt x="405618" y="105032"/>
                  </a:lnTo>
                  <a:lnTo>
                    <a:pt x="405618" y="0"/>
                  </a:lnTo>
                  <a:lnTo>
                    <a:pt x="615683" y="210065"/>
                  </a:lnTo>
                  <a:lnTo>
                    <a:pt x="405618" y="420130"/>
                  </a:lnTo>
                  <a:lnTo>
                    <a:pt x="405618" y="315097"/>
                  </a:lnTo>
                  <a:lnTo>
                    <a:pt x="210065" y="315097"/>
                  </a:lnTo>
                  <a:lnTo>
                    <a:pt x="210065" y="4201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200970" y="3029203"/>
            <a:ext cx="100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latin typeface="Arial"/>
                <a:cs typeface="Arial"/>
              </a:rPr>
              <a:t>Extension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29" y="238299"/>
            <a:ext cx="1212977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Opportunity: DRAM on commodity</a:t>
            </a:r>
            <a:r>
              <a:rPr spc="-40" dirty="0"/>
              <a:t> </a:t>
            </a:r>
            <a:r>
              <a:rPr dirty="0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849876"/>
            <a:ext cx="629221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40" dirty="0">
                <a:solidFill>
                  <a:srgbClr val="548235"/>
                </a:solidFill>
                <a:latin typeface="Arial"/>
                <a:cs typeface="Arial"/>
              </a:rPr>
              <a:t>+ </a:t>
            </a:r>
            <a:r>
              <a:rPr sz="2800" spc="-5" dirty="0">
                <a:solidFill>
                  <a:srgbClr val="548235"/>
                </a:solidFill>
                <a:latin typeface="Arial"/>
                <a:cs typeface="Arial"/>
              </a:rPr>
              <a:t>Scalable </a:t>
            </a:r>
            <a:r>
              <a:rPr sz="2800" spc="15" dirty="0">
                <a:latin typeface="Arial"/>
                <a:cs typeface="Arial"/>
              </a:rPr>
              <a:t>memory </a:t>
            </a:r>
            <a:r>
              <a:rPr sz="2800" spc="-30" dirty="0">
                <a:latin typeface="Arial"/>
                <a:cs typeface="Arial"/>
              </a:rPr>
              <a:t>size </a:t>
            </a:r>
            <a:r>
              <a:rPr sz="2800" spc="15" dirty="0">
                <a:latin typeface="Arial"/>
                <a:cs typeface="Arial"/>
              </a:rPr>
              <a:t>and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40" dirty="0">
                <a:solidFill>
                  <a:srgbClr val="548235"/>
                </a:solidFill>
                <a:latin typeface="Arial"/>
                <a:cs typeface="Arial"/>
              </a:rPr>
              <a:t>+ </a:t>
            </a:r>
            <a:r>
              <a:rPr sz="2800" spc="50" dirty="0">
                <a:solidFill>
                  <a:srgbClr val="548235"/>
                </a:solidFill>
                <a:latin typeface="Arial"/>
                <a:cs typeface="Arial"/>
              </a:rPr>
              <a:t>Low</a:t>
            </a:r>
            <a:r>
              <a:rPr sz="2800" spc="-60" dirty="0">
                <a:solidFill>
                  <a:srgbClr val="548235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548235"/>
                </a:solidFill>
                <a:latin typeface="Arial"/>
                <a:cs typeface="Arial"/>
              </a:rPr>
              <a:t>cost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9504" y="1652016"/>
            <a:ext cx="3868420" cy="2804160"/>
            <a:chOff x="2889504" y="1652016"/>
            <a:chExt cx="3868420" cy="2804160"/>
          </a:xfrm>
        </p:grpSpPr>
        <p:sp>
          <p:nvSpPr>
            <p:cNvPr id="5" name="object 5"/>
            <p:cNvSpPr/>
            <p:nvPr/>
          </p:nvSpPr>
          <p:spPr>
            <a:xfrm>
              <a:off x="2889504" y="1652016"/>
              <a:ext cx="3867912" cy="2804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2282" y="1684235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2282" y="1684235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2943" y="278491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19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46"/>
                  </a:lnTo>
                  <a:lnTo>
                    <a:pt x="6863" y="1394095"/>
                  </a:lnTo>
                  <a:lnTo>
                    <a:pt x="25974" y="1431050"/>
                  </a:lnTo>
                  <a:lnTo>
                    <a:pt x="55116" y="1460192"/>
                  </a:lnTo>
                  <a:lnTo>
                    <a:pt x="92070" y="1479303"/>
                  </a:lnTo>
                  <a:lnTo>
                    <a:pt x="134619" y="1486166"/>
                  </a:lnTo>
                  <a:lnTo>
                    <a:pt x="3504984" y="1486166"/>
                  </a:lnTo>
                  <a:lnTo>
                    <a:pt x="3547533" y="1479303"/>
                  </a:lnTo>
                  <a:lnTo>
                    <a:pt x="3584487" y="1460192"/>
                  </a:lnTo>
                  <a:lnTo>
                    <a:pt x="3613629" y="1431050"/>
                  </a:lnTo>
                  <a:lnTo>
                    <a:pt x="3632740" y="1394095"/>
                  </a:lnTo>
                  <a:lnTo>
                    <a:pt x="3639604" y="1351546"/>
                  </a:lnTo>
                  <a:lnTo>
                    <a:pt x="3639604" y="134619"/>
                  </a:lnTo>
                  <a:lnTo>
                    <a:pt x="3632740" y="92070"/>
                  </a:lnTo>
                  <a:lnTo>
                    <a:pt x="3613629" y="55116"/>
                  </a:lnTo>
                  <a:lnTo>
                    <a:pt x="3584487" y="25974"/>
                  </a:lnTo>
                  <a:lnTo>
                    <a:pt x="3547533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2943" y="2784919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943" y="207509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42" y="0"/>
                  </a:moveTo>
                  <a:lnTo>
                    <a:pt x="55448" y="0"/>
                  </a:lnTo>
                  <a:lnTo>
                    <a:pt x="33866" y="4357"/>
                  </a:lnTo>
                  <a:lnTo>
                    <a:pt x="16241" y="16241"/>
                  </a:lnTo>
                  <a:lnTo>
                    <a:pt x="4357" y="33866"/>
                  </a:lnTo>
                  <a:lnTo>
                    <a:pt x="0" y="55448"/>
                  </a:lnTo>
                  <a:lnTo>
                    <a:pt x="0" y="556615"/>
                  </a:lnTo>
                  <a:lnTo>
                    <a:pt x="4357" y="578197"/>
                  </a:lnTo>
                  <a:lnTo>
                    <a:pt x="16241" y="595822"/>
                  </a:lnTo>
                  <a:lnTo>
                    <a:pt x="33866" y="607705"/>
                  </a:lnTo>
                  <a:lnTo>
                    <a:pt x="55448" y="612063"/>
                  </a:lnTo>
                  <a:lnTo>
                    <a:pt x="3564242" y="612063"/>
                  </a:lnTo>
                  <a:lnTo>
                    <a:pt x="3585823" y="607705"/>
                  </a:lnTo>
                  <a:lnTo>
                    <a:pt x="3603448" y="595822"/>
                  </a:lnTo>
                  <a:lnTo>
                    <a:pt x="3615332" y="578197"/>
                  </a:lnTo>
                  <a:lnTo>
                    <a:pt x="3619690" y="556615"/>
                  </a:lnTo>
                  <a:lnTo>
                    <a:pt x="3619690" y="55448"/>
                  </a:lnTo>
                  <a:lnTo>
                    <a:pt x="3615332" y="33866"/>
                  </a:lnTo>
                  <a:lnTo>
                    <a:pt x="3603448" y="16241"/>
                  </a:lnTo>
                  <a:lnTo>
                    <a:pt x="3585823" y="4357"/>
                  </a:lnTo>
                  <a:lnTo>
                    <a:pt x="35642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2943" y="2075091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4806" y="326948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3177209" y="0"/>
                  </a:moveTo>
                  <a:lnTo>
                    <a:pt x="0" y="0"/>
                  </a:lnTo>
                  <a:lnTo>
                    <a:pt x="0" y="476757"/>
                  </a:lnTo>
                  <a:lnTo>
                    <a:pt x="3177209" y="476757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54806" y="3269488"/>
              <a:ext cx="3177540" cy="476884"/>
            </a:xfrm>
            <a:custGeom>
              <a:avLst/>
              <a:gdLst/>
              <a:ahLst/>
              <a:cxnLst/>
              <a:rect l="l" t="t" r="r" b="b"/>
              <a:pathLst>
                <a:path w="3177540" h="476885">
                  <a:moveTo>
                    <a:pt x="0" y="0"/>
                  </a:moveTo>
                  <a:lnTo>
                    <a:pt x="3177211" y="0"/>
                  </a:lnTo>
                  <a:lnTo>
                    <a:pt x="3177211" y="476760"/>
                  </a:lnTo>
                  <a:lnTo>
                    <a:pt x="0" y="4767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5352" y="374915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3177209" y="0"/>
                  </a:moveTo>
                  <a:lnTo>
                    <a:pt x="0" y="0"/>
                  </a:lnTo>
                  <a:lnTo>
                    <a:pt x="0" y="343026"/>
                  </a:lnTo>
                  <a:lnTo>
                    <a:pt x="3177209" y="343026"/>
                  </a:lnTo>
                  <a:lnTo>
                    <a:pt x="317720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5352" y="3749154"/>
              <a:ext cx="3177540" cy="343535"/>
            </a:xfrm>
            <a:custGeom>
              <a:avLst/>
              <a:gdLst/>
              <a:ahLst/>
              <a:cxnLst/>
              <a:rect l="l" t="t" r="r" b="b"/>
              <a:pathLst>
                <a:path w="3177540" h="343535">
                  <a:moveTo>
                    <a:pt x="0" y="0"/>
                  </a:moveTo>
                  <a:lnTo>
                    <a:pt x="3177211" y="0"/>
                  </a:lnTo>
                  <a:lnTo>
                    <a:pt x="3177211" y="343026"/>
                  </a:lnTo>
                  <a:lnTo>
                    <a:pt x="0" y="343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22282" y="1684235"/>
            <a:ext cx="3749040" cy="268541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9431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65" dirty="0">
                <a:latin typeface="Arial"/>
                <a:cs typeface="Arial"/>
              </a:rPr>
              <a:t> (ASIC)</a:t>
            </a:r>
            <a:endParaRPr sz="2000">
              <a:latin typeface="Arial"/>
              <a:cs typeface="Arial"/>
            </a:endParaRPr>
          </a:p>
          <a:p>
            <a:pPr marL="1152525" marR="1047115" indent="-5080">
              <a:lnSpc>
                <a:spcPct val="150000"/>
              </a:lnSpc>
              <a:spcBef>
                <a:spcPts val="775"/>
              </a:spcBef>
            </a:pPr>
            <a:r>
              <a:rPr sz="1800" spc="-10" dirty="0">
                <a:latin typeface="Arial"/>
                <a:cs typeface="Arial"/>
              </a:rPr>
              <a:t>Pipeline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56792" y="2587751"/>
            <a:ext cx="1845945" cy="1452880"/>
            <a:chOff x="7456792" y="2587751"/>
            <a:chExt cx="1845945" cy="1452880"/>
          </a:xfrm>
        </p:grpSpPr>
        <p:sp>
          <p:nvSpPr>
            <p:cNvPr id="18" name="object 18"/>
            <p:cNvSpPr/>
            <p:nvPr/>
          </p:nvSpPr>
          <p:spPr>
            <a:xfrm>
              <a:off x="7592567" y="2587751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4698" y="2619311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4698" y="2619311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4282" y="2751886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44282" y="2751886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3142" y="290701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84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84" y="1126934"/>
                  </a:lnTo>
                  <a:lnTo>
                    <a:pt x="1593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3142" y="290701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85557" y="3334715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1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1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85557" y="3261563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3"/>
                  </a:lnTo>
                  <a:lnTo>
                    <a:pt x="383983" y="4922"/>
                  </a:lnTo>
                  <a:lnTo>
                    <a:pt x="318633" y="8568"/>
                  </a:lnTo>
                  <a:lnTo>
                    <a:pt x="257770" y="13103"/>
                  </a:lnTo>
                  <a:lnTo>
                    <a:pt x="201957" y="18458"/>
                  </a:lnTo>
                  <a:lnTo>
                    <a:pt x="151757" y="24564"/>
                  </a:lnTo>
                  <a:lnTo>
                    <a:pt x="107734" y="31354"/>
                  </a:lnTo>
                  <a:lnTo>
                    <a:pt x="40474" y="46708"/>
                  </a:lnTo>
                  <a:lnTo>
                    <a:pt x="4685" y="63973"/>
                  </a:lnTo>
                  <a:lnTo>
                    <a:pt x="0" y="73152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4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2"/>
                  </a:lnTo>
                  <a:lnTo>
                    <a:pt x="1197953" y="63973"/>
                  </a:lnTo>
                  <a:lnTo>
                    <a:pt x="1162162" y="46708"/>
                  </a:lnTo>
                  <a:lnTo>
                    <a:pt x="1094900" y="31354"/>
                  </a:lnTo>
                  <a:lnTo>
                    <a:pt x="1050877" y="24564"/>
                  </a:lnTo>
                  <a:lnTo>
                    <a:pt x="1000676" y="18458"/>
                  </a:lnTo>
                  <a:lnTo>
                    <a:pt x="944863" y="13103"/>
                  </a:lnTo>
                  <a:lnTo>
                    <a:pt x="883999" y="8568"/>
                  </a:lnTo>
                  <a:lnTo>
                    <a:pt x="818650" y="4922"/>
                  </a:lnTo>
                  <a:lnTo>
                    <a:pt x="749377" y="2233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85557" y="3261563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41882" y="2897124"/>
            <a:ext cx="150876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39966" y="3124831"/>
            <a:ext cx="1352550" cy="885825"/>
            <a:chOff x="6339966" y="3124831"/>
            <a:chExt cx="1352550" cy="885825"/>
          </a:xfrm>
        </p:grpSpPr>
        <p:sp>
          <p:nvSpPr>
            <p:cNvPr id="30" name="object 30"/>
            <p:cNvSpPr/>
            <p:nvPr/>
          </p:nvSpPr>
          <p:spPr>
            <a:xfrm>
              <a:off x="6346316" y="3131185"/>
              <a:ext cx="1339850" cy="873125"/>
            </a:xfrm>
            <a:custGeom>
              <a:avLst/>
              <a:gdLst/>
              <a:ahLst/>
              <a:cxnLst/>
              <a:rect l="l" t="t" r="r" b="b"/>
              <a:pathLst>
                <a:path w="1339850" h="873125">
                  <a:moveTo>
                    <a:pt x="1101204" y="0"/>
                  </a:moveTo>
                  <a:lnTo>
                    <a:pt x="1101204" y="176771"/>
                  </a:lnTo>
                  <a:lnTo>
                    <a:pt x="238036" y="176771"/>
                  </a:lnTo>
                  <a:lnTo>
                    <a:pt x="238036" y="0"/>
                  </a:lnTo>
                  <a:lnTo>
                    <a:pt x="0" y="436283"/>
                  </a:lnTo>
                  <a:lnTo>
                    <a:pt x="238036" y="872566"/>
                  </a:lnTo>
                  <a:lnTo>
                    <a:pt x="238036" y="695794"/>
                  </a:lnTo>
                  <a:lnTo>
                    <a:pt x="1101204" y="695794"/>
                  </a:lnTo>
                  <a:lnTo>
                    <a:pt x="1101204" y="872566"/>
                  </a:lnTo>
                  <a:lnTo>
                    <a:pt x="1339240" y="436283"/>
                  </a:lnTo>
                  <a:lnTo>
                    <a:pt x="11012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46316" y="3131181"/>
              <a:ext cx="1339850" cy="873125"/>
            </a:xfrm>
            <a:custGeom>
              <a:avLst/>
              <a:gdLst/>
              <a:ahLst/>
              <a:cxnLst/>
              <a:rect l="l" t="t" r="r" b="b"/>
              <a:pathLst>
                <a:path w="1339850" h="873125">
                  <a:moveTo>
                    <a:pt x="238038" y="872569"/>
                  </a:moveTo>
                  <a:lnTo>
                    <a:pt x="0" y="436284"/>
                  </a:lnTo>
                  <a:lnTo>
                    <a:pt x="238038" y="0"/>
                  </a:lnTo>
                  <a:lnTo>
                    <a:pt x="238038" y="176770"/>
                  </a:lnTo>
                  <a:lnTo>
                    <a:pt x="1101200" y="176770"/>
                  </a:lnTo>
                  <a:lnTo>
                    <a:pt x="1101200" y="0"/>
                  </a:lnTo>
                  <a:lnTo>
                    <a:pt x="1339240" y="436284"/>
                  </a:lnTo>
                  <a:lnTo>
                    <a:pt x="1101200" y="872569"/>
                  </a:lnTo>
                  <a:lnTo>
                    <a:pt x="1101200" y="695799"/>
                  </a:lnTo>
                  <a:lnTo>
                    <a:pt x="238038" y="695799"/>
                  </a:lnTo>
                  <a:lnTo>
                    <a:pt x="238038" y="8725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100558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Table </a:t>
            </a:r>
            <a:r>
              <a:rPr spc="-5" dirty="0"/>
              <a:t>Extension Architecture</a:t>
            </a:r>
            <a:r>
              <a:rPr spc="-95" dirty="0"/>
              <a:t> </a:t>
            </a:r>
            <a:r>
              <a:rPr spc="-5" dirty="0"/>
              <a:t>(TEA)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9879" y="1953767"/>
            <a:ext cx="3865245" cy="2801620"/>
            <a:chOff x="2849879" y="1953767"/>
            <a:chExt cx="3865245" cy="2801620"/>
          </a:xfrm>
        </p:grpSpPr>
        <p:sp>
          <p:nvSpPr>
            <p:cNvPr id="4" name="object 4"/>
            <p:cNvSpPr/>
            <p:nvPr/>
          </p:nvSpPr>
          <p:spPr>
            <a:xfrm>
              <a:off x="2849879" y="1953767"/>
              <a:ext cx="3864864" cy="280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1210" y="1984768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3749040" y="0"/>
                  </a:moveTo>
                  <a:lnTo>
                    <a:pt x="0" y="0"/>
                  </a:lnTo>
                  <a:lnTo>
                    <a:pt x="0" y="2685402"/>
                  </a:lnTo>
                  <a:lnTo>
                    <a:pt x="3749040" y="2685402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1210" y="1984768"/>
              <a:ext cx="3749040" cy="2685415"/>
            </a:xfrm>
            <a:custGeom>
              <a:avLst/>
              <a:gdLst/>
              <a:ahLst/>
              <a:cxnLst/>
              <a:rect l="l" t="t" r="r" b="b"/>
              <a:pathLst>
                <a:path w="3749040" h="2685415">
                  <a:moveTo>
                    <a:pt x="0" y="0"/>
                  </a:moveTo>
                  <a:lnTo>
                    <a:pt x="3749042" y="0"/>
                  </a:lnTo>
                  <a:lnTo>
                    <a:pt x="3749042" y="2685401"/>
                  </a:lnTo>
                  <a:lnTo>
                    <a:pt x="0" y="2685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1858" y="3085452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3504984" y="0"/>
                  </a:moveTo>
                  <a:lnTo>
                    <a:pt x="134620" y="0"/>
                  </a:lnTo>
                  <a:lnTo>
                    <a:pt x="92070" y="6863"/>
                  </a:lnTo>
                  <a:lnTo>
                    <a:pt x="55116" y="25974"/>
                  </a:lnTo>
                  <a:lnTo>
                    <a:pt x="25974" y="55116"/>
                  </a:lnTo>
                  <a:lnTo>
                    <a:pt x="6863" y="92070"/>
                  </a:lnTo>
                  <a:lnTo>
                    <a:pt x="0" y="134619"/>
                  </a:lnTo>
                  <a:lnTo>
                    <a:pt x="0" y="1351559"/>
                  </a:lnTo>
                  <a:lnTo>
                    <a:pt x="6863" y="1394107"/>
                  </a:lnTo>
                  <a:lnTo>
                    <a:pt x="25974" y="1431058"/>
                  </a:lnTo>
                  <a:lnTo>
                    <a:pt x="55116" y="1460196"/>
                  </a:lnTo>
                  <a:lnTo>
                    <a:pt x="92070" y="1479304"/>
                  </a:lnTo>
                  <a:lnTo>
                    <a:pt x="134620" y="1486166"/>
                  </a:lnTo>
                  <a:lnTo>
                    <a:pt x="3504984" y="1486166"/>
                  </a:lnTo>
                  <a:lnTo>
                    <a:pt x="3547538" y="1479304"/>
                  </a:lnTo>
                  <a:lnTo>
                    <a:pt x="3584493" y="1460196"/>
                  </a:lnTo>
                  <a:lnTo>
                    <a:pt x="3613633" y="1431058"/>
                  </a:lnTo>
                  <a:lnTo>
                    <a:pt x="3632742" y="1394107"/>
                  </a:lnTo>
                  <a:lnTo>
                    <a:pt x="3639604" y="1351559"/>
                  </a:lnTo>
                  <a:lnTo>
                    <a:pt x="3639604" y="134619"/>
                  </a:lnTo>
                  <a:lnTo>
                    <a:pt x="3632742" y="92070"/>
                  </a:lnTo>
                  <a:lnTo>
                    <a:pt x="3613633" y="55116"/>
                  </a:lnTo>
                  <a:lnTo>
                    <a:pt x="3584493" y="25974"/>
                  </a:lnTo>
                  <a:lnTo>
                    <a:pt x="3547538" y="6863"/>
                  </a:lnTo>
                  <a:lnTo>
                    <a:pt x="350498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1858" y="3085452"/>
              <a:ext cx="3639820" cy="1486535"/>
            </a:xfrm>
            <a:custGeom>
              <a:avLst/>
              <a:gdLst/>
              <a:ahLst/>
              <a:cxnLst/>
              <a:rect l="l" t="t" r="r" b="b"/>
              <a:pathLst>
                <a:path w="3639820" h="1486535">
                  <a:moveTo>
                    <a:pt x="0" y="134618"/>
                  </a:moveTo>
                  <a:lnTo>
                    <a:pt x="6862" y="92068"/>
                  </a:lnTo>
                  <a:lnTo>
                    <a:pt x="25973" y="55114"/>
                  </a:lnTo>
                  <a:lnTo>
                    <a:pt x="55114" y="25973"/>
                  </a:lnTo>
                  <a:lnTo>
                    <a:pt x="92068" y="6862"/>
                  </a:lnTo>
                  <a:lnTo>
                    <a:pt x="134618" y="0"/>
                  </a:lnTo>
                  <a:lnTo>
                    <a:pt x="3504981" y="0"/>
                  </a:lnTo>
                  <a:lnTo>
                    <a:pt x="3547532" y="6862"/>
                  </a:lnTo>
                  <a:lnTo>
                    <a:pt x="3584487" y="25973"/>
                  </a:lnTo>
                  <a:lnTo>
                    <a:pt x="3613628" y="55114"/>
                  </a:lnTo>
                  <a:lnTo>
                    <a:pt x="3632739" y="92068"/>
                  </a:lnTo>
                  <a:lnTo>
                    <a:pt x="3639602" y="134618"/>
                  </a:lnTo>
                  <a:lnTo>
                    <a:pt x="3639602" y="1351550"/>
                  </a:lnTo>
                  <a:lnTo>
                    <a:pt x="3632739" y="1394101"/>
                  </a:lnTo>
                  <a:lnTo>
                    <a:pt x="3613628" y="1431056"/>
                  </a:lnTo>
                  <a:lnTo>
                    <a:pt x="3584487" y="1460197"/>
                  </a:lnTo>
                  <a:lnTo>
                    <a:pt x="3547532" y="1479307"/>
                  </a:lnTo>
                  <a:lnTo>
                    <a:pt x="3504981" y="1486170"/>
                  </a:lnTo>
                  <a:lnTo>
                    <a:pt x="134618" y="1486170"/>
                  </a:lnTo>
                  <a:lnTo>
                    <a:pt x="92068" y="1479307"/>
                  </a:lnTo>
                  <a:lnTo>
                    <a:pt x="55114" y="1460197"/>
                  </a:lnTo>
                  <a:lnTo>
                    <a:pt x="25973" y="1431056"/>
                  </a:lnTo>
                  <a:lnTo>
                    <a:pt x="6862" y="1394101"/>
                  </a:lnTo>
                  <a:lnTo>
                    <a:pt x="0" y="1351550"/>
                  </a:lnTo>
                  <a:lnTo>
                    <a:pt x="0" y="1346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1858" y="2375636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3564254" y="0"/>
                  </a:moveTo>
                  <a:lnTo>
                    <a:pt x="55448" y="0"/>
                  </a:lnTo>
                  <a:lnTo>
                    <a:pt x="33866" y="4355"/>
                  </a:lnTo>
                  <a:lnTo>
                    <a:pt x="16241" y="16235"/>
                  </a:lnTo>
                  <a:lnTo>
                    <a:pt x="4357" y="33856"/>
                  </a:lnTo>
                  <a:lnTo>
                    <a:pt x="0" y="55435"/>
                  </a:lnTo>
                  <a:lnTo>
                    <a:pt x="0" y="556615"/>
                  </a:lnTo>
                  <a:lnTo>
                    <a:pt x="4357" y="578195"/>
                  </a:lnTo>
                  <a:lnTo>
                    <a:pt x="16241" y="595815"/>
                  </a:lnTo>
                  <a:lnTo>
                    <a:pt x="33866" y="607695"/>
                  </a:lnTo>
                  <a:lnTo>
                    <a:pt x="55448" y="612051"/>
                  </a:lnTo>
                  <a:lnTo>
                    <a:pt x="3564254" y="612051"/>
                  </a:lnTo>
                  <a:lnTo>
                    <a:pt x="3585829" y="607695"/>
                  </a:lnTo>
                  <a:lnTo>
                    <a:pt x="3603450" y="595815"/>
                  </a:lnTo>
                  <a:lnTo>
                    <a:pt x="3615332" y="578195"/>
                  </a:lnTo>
                  <a:lnTo>
                    <a:pt x="3619690" y="556615"/>
                  </a:lnTo>
                  <a:lnTo>
                    <a:pt x="3619690" y="55435"/>
                  </a:lnTo>
                  <a:lnTo>
                    <a:pt x="3615332" y="33856"/>
                  </a:lnTo>
                  <a:lnTo>
                    <a:pt x="3603450" y="16235"/>
                  </a:lnTo>
                  <a:lnTo>
                    <a:pt x="3585829" y="4355"/>
                  </a:lnTo>
                  <a:lnTo>
                    <a:pt x="35642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1858" y="2375636"/>
              <a:ext cx="3620135" cy="612140"/>
            </a:xfrm>
            <a:custGeom>
              <a:avLst/>
              <a:gdLst/>
              <a:ahLst/>
              <a:cxnLst/>
              <a:rect l="l" t="t" r="r" b="b"/>
              <a:pathLst>
                <a:path w="3620134" h="612139">
                  <a:moveTo>
                    <a:pt x="0" y="55439"/>
                  </a:moveTo>
                  <a:lnTo>
                    <a:pt x="4356" y="33859"/>
                  </a:lnTo>
                  <a:lnTo>
                    <a:pt x="16237" y="16237"/>
                  </a:lnTo>
                  <a:lnTo>
                    <a:pt x="33859" y="4356"/>
                  </a:lnTo>
                  <a:lnTo>
                    <a:pt x="55439" y="0"/>
                  </a:lnTo>
                  <a:lnTo>
                    <a:pt x="3564242" y="0"/>
                  </a:lnTo>
                  <a:lnTo>
                    <a:pt x="3585822" y="4356"/>
                  </a:lnTo>
                  <a:lnTo>
                    <a:pt x="3603444" y="16237"/>
                  </a:lnTo>
                  <a:lnTo>
                    <a:pt x="3615325" y="33859"/>
                  </a:lnTo>
                  <a:lnTo>
                    <a:pt x="3619682" y="55439"/>
                  </a:lnTo>
                  <a:lnTo>
                    <a:pt x="3619682" y="556618"/>
                  </a:lnTo>
                  <a:lnTo>
                    <a:pt x="3615325" y="578197"/>
                  </a:lnTo>
                  <a:lnTo>
                    <a:pt x="3603444" y="595819"/>
                  </a:lnTo>
                  <a:lnTo>
                    <a:pt x="3585822" y="607700"/>
                  </a:lnTo>
                  <a:lnTo>
                    <a:pt x="3564242" y="612057"/>
                  </a:lnTo>
                  <a:lnTo>
                    <a:pt x="55439" y="612057"/>
                  </a:lnTo>
                  <a:lnTo>
                    <a:pt x="33859" y="607700"/>
                  </a:lnTo>
                  <a:lnTo>
                    <a:pt x="16237" y="595819"/>
                  </a:lnTo>
                  <a:lnTo>
                    <a:pt x="4356" y="578197"/>
                  </a:lnTo>
                  <a:lnTo>
                    <a:pt x="0" y="556618"/>
                  </a:lnTo>
                  <a:lnTo>
                    <a:pt x="0" y="554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10598" y="3119628"/>
            <a:ext cx="283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-5" dirty="0">
                <a:latin typeface="Arial"/>
                <a:cs typeface="Arial"/>
              </a:rPr>
              <a:t>data </a:t>
            </a:r>
            <a:r>
              <a:rPr sz="2000" i="1" spc="-10" dirty="0">
                <a:latin typeface="Arial"/>
                <a:cs typeface="Arial"/>
              </a:rPr>
              <a:t>plane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(ASIC)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9950" y="1973580"/>
            <a:ext cx="24428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5" dirty="0">
                <a:latin typeface="Arial"/>
                <a:cs typeface="Arial"/>
              </a:rPr>
              <a:t>Switch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i="1" spc="25" dirty="0">
                <a:latin typeface="Arial"/>
                <a:cs typeface="Arial"/>
              </a:rPr>
              <a:t>Switch </a:t>
            </a:r>
            <a:r>
              <a:rPr sz="2000" i="1" spc="20" dirty="0">
                <a:latin typeface="Arial"/>
                <a:cs typeface="Arial"/>
              </a:rPr>
              <a:t>control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plane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13722" y="3570020"/>
            <a:ext cx="3177540" cy="476884"/>
          </a:xfrm>
          <a:custGeom>
            <a:avLst/>
            <a:gdLst/>
            <a:ahLst/>
            <a:cxnLst/>
            <a:rect l="l" t="t" r="r" b="b"/>
            <a:pathLst>
              <a:path w="3177540" h="476885">
                <a:moveTo>
                  <a:pt x="0" y="0"/>
                </a:moveTo>
                <a:lnTo>
                  <a:pt x="3177211" y="0"/>
                </a:lnTo>
                <a:lnTo>
                  <a:pt x="3177211" y="476760"/>
                </a:lnTo>
                <a:lnTo>
                  <a:pt x="0" y="4767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20345" y="3568387"/>
            <a:ext cx="3164840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0965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Arial"/>
                <a:cs typeface="Arial"/>
              </a:rPr>
              <a:t>Pipeline </a:t>
            </a:r>
            <a:r>
              <a:rPr sz="1800" dirty="0">
                <a:latin typeface="Arial"/>
                <a:cs typeface="Arial"/>
              </a:rPr>
              <a:t>stages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14268" y="4049686"/>
            <a:ext cx="3177540" cy="343535"/>
          </a:xfrm>
          <a:custGeom>
            <a:avLst/>
            <a:gdLst/>
            <a:ahLst/>
            <a:cxnLst/>
            <a:rect l="l" t="t" r="r" b="b"/>
            <a:pathLst>
              <a:path w="3177540" h="343535">
                <a:moveTo>
                  <a:pt x="0" y="0"/>
                </a:moveTo>
                <a:lnTo>
                  <a:pt x="3177211" y="0"/>
                </a:lnTo>
                <a:lnTo>
                  <a:pt x="3177211" y="343026"/>
                </a:lnTo>
                <a:lnTo>
                  <a:pt x="0" y="3430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20345" y="4056036"/>
            <a:ext cx="3164840" cy="314960"/>
          </a:xfrm>
          <a:prstGeom prst="rect">
            <a:avLst/>
          </a:prstGeom>
          <a:solidFill>
            <a:srgbClr val="70AD47"/>
          </a:solidFill>
        </p:spPr>
        <p:txBody>
          <a:bodyPr vert="horz" wrap="square" lIns="0" tIns="2794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220"/>
              </a:spcBef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42349" y="2889504"/>
            <a:ext cx="1847214" cy="1451610"/>
            <a:chOff x="8842349" y="2889504"/>
            <a:chExt cx="1847214" cy="1451610"/>
          </a:xfrm>
        </p:grpSpPr>
        <p:sp>
          <p:nvSpPr>
            <p:cNvPr id="18" name="object 18"/>
            <p:cNvSpPr/>
            <p:nvPr/>
          </p:nvSpPr>
          <p:spPr>
            <a:xfrm>
              <a:off x="8979407" y="2889504"/>
              <a:ext cx="1709927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10256" y="291985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21"/>
                  </a:lnTo>
                  <a:lnTo>
                    <a:pt x="1593672" y="1126921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10256" y="2919857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29839" y="305241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29839" y="3052419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48699" y="3207550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1593672" y="0"/>
                  </a:moveTo>
                  <a:lnTo>
                    <a:pt x="0" y="0"/>
                  </a:lnTo>
                  <a:lnTo>
                    <a:pt x="0" y="1126934"/>
                  </a:lnTo>
                  <a:lnTo>
                    <a:pt x="1593672" y="1126934"/>
                  </a:lnTo>
                  <a:lnTo>
                    <a:pt x="1593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48699" y="3207550"/>
              <a:ext cx="1593850" cy="1127125"/>
            </a:xfrm>
            <a:custGeom>
              <a:avLst/>
              <a:gdLst/>
              <a:ahLst/>
              <a:cxnLst/>
              <a:rect l="l" t="t" r="r" b="b"/>
              <a:pathLst>
                <a:path w="1593850" h="1127125">
                  <a:moveTo>
                    <a:pt x="0" y="0"/>
                  </a:moveTo>
                  <a:lnTo>
                    <a:pt x="1593670" y="0"/>
                  </a:lnTo>
                  <a:lnTo>
                    <a:pt x="1593670" y="1126930"/>
                  </a:lnTo>
                  <a:lnTo>
                    <a:pt x="0" y="11269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71114" y="3635248"/>
              <a:ext cx="1202690" cy="512445"/>
            </a:xfrm>
            <a:custGeom>
              <a:avLst/>
              <a:gdLst/>
              <a:ahLst/>
              <a:cxnLst/>
              <a:rect l="l" t="t" r="r" b="b"/>
              <a:pathLst>
                <a:path w="1202690" h="512445">
                  <a:moveTo>
                    <a:pt x="1202639" y="0"/>
                  </a:moveTo>
                  <a:lnTo>
                    <a:pt x="1162162" y="26438"/>
                  </a:lnTo>
                  <a:lnTo>
                    <a:pt x="1094900" y="41792"/>
                  </a:lnTo>
                  <a:lnTo>
                    <a:pt x="1050877" y="48582"/>
                  </a:lnTo>
                  <a:lnTo>
                    <a:pt x="1000676" y="54689"/>
                  </a:lnTo>
                  <a:lnTo>
                    <a:pt x="944863" y="60045"/>
                  </a:lnTo>
                  <a:lnTo>
                    <a:pt x="883999" y="64580"/>
                  </a:lnTo>
                  <a:lnTo>
                    <a:pt x="818650" y="68227"/>
                  </a:lnTo>
                  <a:lnTo>
                    <a:pt x="749377" y="70917"/>
                  </a:lnTo>
                  <a:lnTo>
                    <a:pt x="676746" y="72582"/>
                  </a:lnTo>
                  <a:lnTo>
                    <a:pt x="601319" y="73151"/>
                  </a:lnTo>
                  <a:lnTo>
                    <a:pt x="525890" y="72582"/>
                  </a:lnTo>
                  <a:lnTo>
                    <a:pt x="453257" y="70917"/>
                  </a:lnTo>
                  <a:lnTo>
                    <a:pt x="383983" y="68227"/>
                  </a:lnTo>
                  <a:lnTo>
                    <a:pt x="318633" y="64580"/>
                  </a:lnTo>
                  <a:lnTo>
                    <a:pt x="257770" y="60045"/>
                  </a:lnTo>
                  <a:lnTo>
                    <a:pt x="201957" y="54689"/>
                  </a:lnTo>
                  <a:lnTo>
                    <a:pt x="151757" y="48582"/>
                  </a:lnTo>
                  <a:lnTo>
                    <a:pt x="107734" y="41792"/>
                  </a:lnTo>
                  <a:lnTo>
                    <a:pt x="40474" y="26438"/>
                  </a:lnTo>
                  <a:lnTo>
                    <a:pt x="4685" y="9175"/>
                  </a:lnTo>
                  <a:lnTo>
                    <a:pt x="0" y="0"/>
                  </a:lnTo>
                  <a:lnTo>
                    <a:pt x="0" y="438912"/>
                  </a:lnTo>
                  <a:lnTo>
                    <a:pt x="40474" y="465350"/>
                  </a:lnTo>
                  <a:lnTo>
                    <a:pt x="107734" y="480704"/>
                  </a:lnTo>
                  <a:lnTo>
                    <a:pt x="151757" y="487494"/>
                  </a:lnTo>
                  <a:lnTo>
                    <a:pt x="201957" y="493601"/>
                  </a:lnTo>
                  <a:lnTo>
                    <a:pt x="257770" y="498957"/>
                  </a:lnTo>
                  <a:lnTo>
                    <a:pt x="318633" y="503492"/>
                  </a:lnTo>
                  <a:lnTo>
                    <a:pt x="383983" y="507139"/>
                  </a:lnTo>
                  <a:lnTo>
                    <a:pt x="453257" y="509829"/>
                  </a:lnTo>
                  <a:lnTo>
                    <a:pt x="525890" y="511494"/>
                  </a:lnTo>
                  <a:lnTo>
                    <a:pt x="601319" y="512063"/>
                  </a:lnTo>
                  <a:lnTo>
                    <a:pt x="676746" y="511494"/>
                  </a:lnTo>
                  <a:lnTo>
                    <a:pt x="749377" y="509829"/>
                  </a:lnTo>
                  <a:lnTo>
                    <a:pt x="818650" y="507139"/>
                  </a:lnTo>
                  <a:lnTo>
                    <a:pt x="883999" y="503492"/>
                  </a:lnTo>
                  <a:lnTo>
                    <a:pt x="944863" y="498957"/>
                  </a:lnTo>
                  <a:lnTo>
                    <a:pt x="1000676" y="493601"/>
                  </a:lnTo>
                  <a:lnTo>
                    <a:pt x="1050877" y="487494"/>
                  </a:lnTo>
                  <a:lnTo>
                    <a:pt x="1094900" y="480704"/>
                  </a:lnTo>
                  <a:lnTo>
                    <a:pt x="1162162" y="465350"/>
                  </a:lnTo>
                  <a:lnTo>
                    <a:pt x="1197953" y="448087"/>
                  </a:lnTo>
                  <a:lnTo>
                    <a:pt x="1202639" y="438912"/>
                  </a:lnTo>
                  <a:lnTo>
                    <a:pt x="12026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71114" y="3562096"/>
              <a:ext cx="1202690" cy="146685"/>
            </a:xfrm>
            <a:custGeom>
              <a:avLst/>
              <a:gdLst/>
              <a:ahLst/>
              <a:cxnLst/>
              <a:rect l="l" t="t" r="r" b="b"/>
              <a:pathLst>
                <a:path w="1202690" h="146685">
                  <a:moveTo>
                    <a:pt x="601319" y="0"/>
                  </a:moveTo>
                  <a:lnTo>
                    <a:pt x="525890" y="569"/>
                  </a:lnTo>
                  <a:lnTo>
                    <a:pt x="453257" y="2234"/>
                  </a:lnTo>
                  <a:lnTo>
                    <a:pt x="383983" y="4924"/>
                  </a:lnTo>
                  <a:lnTo>
                    <a:pt x="318633" y="8571"/>
                  </a:lnTo>
                  <a:lnTo>
                    <a:pt x="257770" y="13106"/>
                  </a:lnTo>
                  <a:lnTo>
                    <a:pt x="201957" y="18462"/>
                  </a:lnTo>
                  <a:lnTo>
                    <a:pt x="151757" y="24569"/>
                  </a:lnTo>
                  <a:lnTo>
                    <a:pt x="107734" y="31359"/>
                  </a:lnTo>
                  <a:lnTo>
                    <a:pt x="40474" y="46713"/>
                  </a:lnTo>
                  <a:lnTo>
                    <a:pt x="4685" y="63976"/>
                  </a:lnTo>
                  <a:lnTo>
                    <a:pt x="0" y="73151"/>
                  </a:lnTo>
                  <a:lnTo>
                    <a:pt x="4685" y="82327"/>
                  </a:lnTo>
                  <a:lnTo>
                    <a:pt x="40474" y="99590"/>
                  </a:lnTo>
                  <a:lnTo>
                    <a:pt x="107734" y="114944"/>
                  </a:lnTo>
                  <a:lnTo>
                    <a:pt x="151757" y="121734"/>
                  </a:lnTo>
                  <a:lnTo>
                    <a:pt x="201957" y="127841"/>
                  </a:lnTo>
                  <a:lnTo>
                    <a:pt x="257770" y="133197"/>
                  </a:lnTo>
                  <a:lnTo>
                    <a:pt x="318633" y="137732"/>
                  </a:lnTo>
                  <a:lnTo>
                    <a:pt x="383983" y="141379"/>
                  </a:lnTo>
                  <a:lnTo>
                    <a:pt x="453257" y="144069"/>
                  </a:lnTo>
                  <a:lnTo>
                    <a:pt x="525890" y="145734"/>
                  </a:lnTo>
                  <a:lnTo>
                    <a:pt x="601319" y="146303"/>
                  </a:lnTo>
                  <a:lnTo>
                    <a:pt x="676746" y="145734"/>
                  </a:lnTo>
                  <a:lnTo>
                    <a:pt x="749377" y="144069"/>
                  </a:lnTo>
                  <a:lnTo>
                    <a:pt x="818650" y="141379"/>
                  </a:lnTo>
                  <a:lnTo>
                    <a:pt x="883999" y="137732"/>
                  </a:lnTo>
                  <a:lnTo>
                    <a:pt x="944863" y="133197"/>
                  </a:lnTo>
                  <a:lnTo>
                    <a:pt x="1000676" y="127841"/>
                  </a:lnTo>
                  <a:lnTo>
                    <a:pt x="1050877" y="121734"/>
                  </a:lnTo>
                  <a:lnTo>
                    <a:pt x="1094900" y="114944"/>
                  </a:lnTo>
                  <a:lnTo>
                    <a:pt x="1162162" y="99590"/>
                  </a:lnTo>
                  <a:lnTo>
                    <a:pt x="1197953" y="82327"/>
                  </a:lnTo>
                  <a:lnTo>
                    <a:pt x="1202639" y="73151"/>
                  </a:lnTo>
                  <a:lnTo>
                    <a:pt x="1197953" y="63976"/>
                  </a:lnTo>
                  <a:lnTo>
                    <a:pt x="1162162" y="46713"/>
                  </a:lnTo>
                  <a:lnTo>
                    <a:pt x="1094900" y="31359"/>
                  </a:lnTo>
                  <a:lnTo>
                    <a:pt x="1050877" y="24569"/>
                  </a:lnTo>
                  <a:lnTo>
                    <a:pt x="1000676" y="18462"/>
                  </a:lnTo>
                  <a:lnTo>
                    <a:pt x="944863" y="13106"/>
                  </a:lnTo>
                  <a:lnTo>
                    <a:pt x="883999" y="8571"/>
                  </a:lnTo>
                  <a:lnTo>
                    <a:pt x="818650" y="4924"/>
                  </a:lnTo>
                  <a:lnTo>
                    <a:pt x="749377" y="2234"/>
                  </a:lnTo>
                  <a:lnTo>
                    <a:pt x="676746" y="569"/>
                  </a:lnTo>
                  <a:lnTo>
                    <a:pt x="601319" y="0"/>
                  </a:lnTo>
                  <a:close/>
                </a:path>
              </a:pathLst>
            </a:custGeom>
            <a:solidFill>
              <a:srgbClr val="A9C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71114" y="3562096"/>
              <a:ext cx="1202690" cy="585470"/>
            </a:xfrm>
            <a:custGeom>
              <a:avLst/>
              <a:gdLst/>
              <a:ahLst/>
              <a:cxnLst/>
              <a:rect l="l" t="t" r="r" b="b"/>
              <a:pathLst>
                <a:path w="1202690" h="585470">
                  <a:moveTo>
                    <a:pt x="1202630" y="73152"/>
                  </a:moveTo>
                  <a:lnTo>
                    <a:pt x="1162155" y="99592"/>
                  </a:lnTo>
                  <a:lnTo>
                    <a:pt x="1094896" y="114946"/>
                  </a:lnTo>
                  <a:lnTo>
                    <a:pt x="1050874" y="121736"/>
                  </a:lnTo>
                  <a:lnTo>
                    <a:pt x="1000674" y="127843"/>
                  </a:lnTo>
                  <a:lnTo>
                    <a:pt x="944862" y="133198"/>
                  </a:lnTo>
                  <a:lnTo>
                    <a:pt x="883999" y="137734"/>
                  </a:lnTo>
                  <a:lnTo>
                    <a:pt x="818650" y="141381"/>
                  </a:lnTo>
                  <a:lnTo>
                    <a:pt x="749377" y="144070"/>
                  </a:lnTo>
                  <a:lnTo>
                    <a:pt x="676746" y="145735"/>
                  </a:lnTo>
                  <a:lnTo>
                    <a:pt x="601318" y="146305"/>
                  </a:lnTo>
                  <a:lnTo>
                    <a:pt x="525890" y="145735"/>
                  </a:lnTo>
                  <a:lnTo>
                    <a:pt x="453257" y="144070"/>
                  </a:lnTo>
                  <a:lnTo>
                    <a:pt x="383985" y="141381"/>
                  </a:lnTo>
                  <a:lnTo>
                    <a:pt x="318635" y="137734"/>
                  </a:lnTo>
                  <a:lnTo>
                    <a:pt x="257772" y="133198"/>
                  </a:lnTo>
                  <a:lnTo>
                    <a:pt x="201958" y="127843"/>
                  </a:lnTo>
                  <a:lnTo>
                    <a:pt x="151758" y="121736"/>
                  </a:lnTo>
                  <a:lnTo>
                    <a:pt x="107736" y="114946"/>
                  </a:lnTo>
                  <a:lnTo>
                    <a:pt x="40475" y="99592"/>
                  </a:lnTo>
                  <a:lnTo>
                    <a:pt x="4685" y="82328"/>
                  </a:lnTo>
                  <a:lnTo>
                    <a:pt x="0" y="73152"/>
                  </a:lnTo>
                  <a:lnTo>
                    <a:pt x="4685" y="63976"/>
                  </a:lnTo>
                  <a:lnTo>
                    <a:pt x="40475" y="46713"/>
                  </a:lnTo>
                  <a:lnTo>
                    <a:pt x="107736" y="31358"/>
                  </a:lnTo>
                  <a:lnTo>
                    <a:pt x="151758" y="24569"/>
                  </a:lnTo>
                  <a:lnTo>
                    <a:pt x="201958" y="18462"/>
                  </a:lnTo>
                  <a:lnTo>
                    <a:pt x="257772" y="13106"/>
                  </a:lnTo>
                  <a:lnTo>
                    <a:pt x="318635" y="8570"/>
                  </a:lnTo>
                  <a:lnTo>
                    <a:pt x="383985" y="4924"/>
                  </a:lnTo>
                  <a:lnTo>
                    <a:pt x="453257" y="2234"/>
                  </a:lnTo>
                  <a:lnTo>
                    <a:pt x="525890" y="569"/>
                  </a:lnTo>
                  <a:lnTo>
                    <a:pt x="601318" y="0"/>
                  </a:lnTo>
                  <a:lnTo>
                    <a:pt x="676746" y="569"/>
                  </a:lnTo>
                  <a:lnTo>
                    <a:pt x="749377" y="2234"/>
                  </a:lnTo>
                  <a:lnTo>
                    <a:pt x="818650" y="4924"/>
                  </a:lnTo>
                  <a:lnTo>
                    <a:pt x="883999" y="8570"/>
                  </a:lnTo>
                  <a:lnTo>
                    <a:pt x="944862" y="13106"/>
                  </a:lnTo>
                  <a:lnTo>
                    <a:pt x="1000674" y="18462"/>
                  </a:lnTo>
                  <a:lnTo>
                    <a:pt x="1050874" y="24569"/>
                  </a:lnTo>
                  <a:lnTo>
                    <a:pt x="1094896" y="31358"/>
                  </a:lnTo>
                  <a:lnTo>
                    <a:pt x="1162155" y="46713"/>
                  </a:lnTo>
                  <a:lnTo>
                    <a:pt x="1197945" y="63976"/>
                  </a:lnTo>
                  <a:lnTo>
                    <a:pt x="1202630" y="73152"/>
                  </a:lnTo>
                  <a:lnTo>
                    <a:pt x="1202630" y="512064"/>
                  </a:lnTo>
                  <a:lnTo>
                    <a:pt x="1162155" y="538503"/>
                  </a:lnTo>
                  <a:lnTo>
                    <a:pt x="1094896" y="553857"/>
                  </a:lnTo>
                  <a:lnTo>
                    <a:pt x="1050874" y="560647"/>
                  </a:lnTo>
                  <a:lnTo>
                    <a:pt x="1000674" y="566754"/>
                  </a:lnTo>
                  <a:lnTo>
                    <a:pt x="944862" y="572109"/>
                  </a:lnTo>
                  <a:lnTo>
                    <a:pt x="883999" y="576645"/>
                  </a:lnTo>
                  <a:lnTo>
                    <a:pt x="818650" y="580292"/>
                  </a:lnTo>
                  <a:lnTo>
                    <a:pt x="749377" y="582982"/>
                  </a:lnTo>
                  <a:lnTo>
                    <a:pt x="676746" y="584646"/>
                  </a:lnTo>
                  <a:lnTo>
                    <a:pt x="601318" y="585216"/>
                  </a:lnTo>
                  <a:lnTo>
                    <a:pt x="525890" y="584646"/>
                  </a:lnTo>
                  <a:lnTo>
                    <a:pt x="453257" y="582982"/>
                  </a:lnTo>
                  <a:lnTo>
                    <a:pt x="383985" y="580292"/>
                  </a:lnTo>
                  <a:lnTo>
                    <a:pt x="318635" y="576645"/>
                  </a:lnTo>
                  <a:lnTo>
                    <a:pt x="257772" y="572109"/>
                  </a:lnTo>
                  <a:lnTo>
                    <a:pt x="201958" y="566754"/>
                  </a:lnTo>
                  <a:lnTo>
                    <a:pt x="151758" y="560647"/>
                  </a:lnTo>
                  <a:lnTo>
                    <a:pt x="107736" y="553857"/>
                  </a:lnTo>
                  <a:lnTo>
                    <a:pt x="40475" y="538503"/>
                  </a:lnTo>
                  <a:lnTo>
                    <a:pt x="4685" y="521240"/>
                  </a:lnTo>
                  <a:lnTo>
                    <a:pt x="0" y="512064"/>
                  </a:lnTo>
                  <a:lnTo>
                    <a:pt x="0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929840" y="3207550"/>
            <a:ext cx="1512570" cy="9721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0"/>
              </a:spcBef>
            </a:pPr>
            <a:r>
              <a:rPr sz="2000" i="1" spc="-3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175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2533" y="5128526"/>
            <a:ext cx="6620509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0805" marR="316865">
              <a:lnSpc>
                <a:spcPct val="100000"/>
              </a:lnSpc>
              <a:spcBef>
                <a:spcPts val="720"/>
              </a:spcBef>
            </a:pPr>
            <a:r>
              <a:rPr sz="2000" b="1" spc="-25" dirty="0">
                <a:solidFill>
                  <a:srgbClr val="4472C4"/>
                </a:solidFill>
                <a:latin typeface="Arial"/>
                <a:cs typeface="Arial"/>
              </a:rPr>
              <a:t>Virtual </a:t>
            </a:r>
            <a:r>
              <a:rPr sz="2000" b="1" spc="10" dirty="0">
                <a:solidFill>
                  <a:srgbClr val="4472C4"/>
                </a:solidFill>
                <a:latin typeface="Arial"/>
                <a:cs typeface="Arial"/>
              </a:rPr>
              <a:t>table </a:t>
            </a:r>
            <a:r>
              <a:rPr sz="2000" b="1" dirty="0">
                <a:solidFill>
                  <a:srgbClr val="4472C4"/>
                </a:solidFill>
                <a:latin typeface="Arial"/>
                <a:cs typeface="Arial"/>
              </a:rPr>
              <a:t>abstraction </a:t>
            </a:r>
            <a:r>
              <a:rPr sz="2000" spc="20" dirty="0">
                <a:solidFill>
                  <a:srgbClr val="4472C4"/>
                </a:solidFill>
                <a:latin typeface="Arial"/>
                <a:cs typeface="Arial"/>
              </a:rPr>
              <a:t>for </a:t>
            </a:r>
            <a:r>
              <a:rPr sz="2000" spc="10" dirty="0">
                <a:solidFill>
                  <a:srgbClr val="4472C4"/>
                </a:solidFill>
                <a:latin typeface="Arial"/>
                <a:cs typeface="Arial"/>
              </a:rPr>
              <a:t>state-intensive </a:t>
            </a:r>
            <a:r>
              <a:rPr sz="2000" spc="-25" dirty="0">
                <a:solidFill>
                  <a:srgbClr val="4472C4"/>
                </a:solidFill>
                <a:latin typeface="Arial"/>
                <a:cs typeface="Arial"/>
              </a:rPr>
              <a:t>NFs </a:t>
            </a:r>
            <a:r>
              <a:rPr sz="2000" spc="5" dirty="0">
                <a:solidFill>
                  <a:srgbClr val="4472C4"/>
                </a:solidFill>
                <a:latin typeface="Arial"/>
                <a:cs typeface="Arial"/>
              </a:rPr>
              <a:t>using  </a:t>
            </a:r>
            <a:r>
              <a:rPr sz="2000" dirty="0">
                <a:solidFill>
                  <a:srgbClr val="4472C4"/>
                </a:solidFill>
                <a:latin typeface="Arial"/>
                <a:cs typeface="Arial"/>
              </a:rPr>
              <a:t>external </a:t>
            </a:r>
            <a:r>
              <a:rPr sz="2000" spc="-20" dirty="0">
                <a:solidFill>
                  <a:srgbClr val="4472C4"/>
                </a:solidFill>
                <a:latin typeface="Arial"/>
                <a:cs typeface="Arial"/>
              </a:rPr>
              <a:t>DRAM </a:t>
            </a:r>
            <a:r>
              <a:rPr sz="2000" spc="15" dirty="0">
                <a:solidFill>
                  <a:srgbClr val="4472C4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472C4"/>
                </a:solidFill>
                <a:latin typeface="Arial"/>
                <a:cs typeface="Arial"/>
              </a:rPr>
              <a:t>servers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85544" y="4361294"/>
            <a:ext cx="190500" cy="767715"/>
          </a:xfrm>
          <a:custGeom>
            <a:avLst/>
            <a:gdLst/>
            <a:ahLst/>
            <a:cxnLst/>
            <a:rect l="l" t="t" r="r" b="b"/>
            <a:pathLst>
              <a:path w="190500" h="767714">
                <a:moveTo>
                  <a:pt x="114293" y="190436"/>
                </a:moveTo>
                <a:lnTo>
                  <a:pt x="76193" y="190550"/>
                </a:lnTo>
                <a:lnTo>
                  <a:pt x="77927" y="767283"/>
                </a:lnTo>
                <a:lnTo>
                  <a:pt x="116027" y="767168"/>
                </a:lnTo>
                <a:lnTo>
                  <a:pt x="114293" y="190436"/>
                </a:lnTo>
                <a:close/>
              </a:path>
              <a:path w="190500" h="767714">
                <a:moveTo>
                  <a:pt x="94665" y="0"/>
                </a:moveTo>
                <a:lnTo>
                  <a:pt x="0" y="190779"/>
                </a:lnTo>
                <a:lnTo>
                  <a:pt x="76193" y="190550"/>
                </a:lnTo>
                <a:lnTo>
                  <a:pt x="76136" y="171500"/>
                </a:lnTo>
                <a:lnTo>
                  <a:pt x="181005" y="171386"/>
                </a:lnTo>
                <a:lnTo>
                  <a:pt x="94665" y="0"/>
                </a:lnTo>
                <a:close/>
              </a:path>
              <a:path w="190500" h="767714">
                <a:moveTo>
                  <a:pt x="114236" y="171386"/>
                </a:moveTo>
                <a:lnTo>
                  <a:pt x="76136" y="171500"/>
                </a:lnTo>
                <a:lnTo>
                  <a:pt x="76193" y="190550"/>
                </a:lnTo>
                <a:lnTo>
                  <a:pt x="114293" y="190436"/>
                </a:lnTo>
                <a:lnTo>
                  <a:pt x="114236" y="171386"/>
                </a:lnTo>
                <a:close/>
              </a:path>
              <a:path w="190500" h="767714">
                <a:moveTo>
                  <a:pt x="181005" y="171386"/>
                </a:moveTo>
                <a:lnTo>
                  <a:pt x="114236" y="171386"/>
                </a:lnTo>
                <a:lnTo>
                  <a:pt x="114293" y="190436"/>
                </a:lnTo>
                <a:lnTo>
                  <a:pt x="190487" y="190207"/>
                </a:lnTo>
                <a:lnTo>
                  <a:pt x="181005" y="171386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4372" y="3966082"/>
            <a:ext cx="1471930" cy="395605"/>
          </a:xfrm>
          <a:custGeom>
            <a:avLst/>
            <a:gdLst/>
            <a:ahLst/>
            <a:cxnLst/>
            <a:rect l="l" t="t" r="r" b="b"/>
            <a:pathLst>
              <a:path w="1471929" h="395604">
                <a:moveTo>
                  <a:pt x="1471676" y="0"/>
                </a:moveTo>
                <a:lnTo>
                  <a:pt x="735838" y="0"/>
                </a:lnTo>
                <a:lnTo>
                  <a:pt x="0" y="0"/>
                </a:lnTo>
                <a:lnTo>
                  <a:pt x="0" y="395211"/>
                </a:lnTo>
                <a:lnTo>
                  <a:pt x="735838" y="395211"/>
                </a:lnTo>
                <a:lnTo>
                  <a:pt x="1471676" y="395211"/>
                </a:lnTo>
                <a:lnTo>
                  <a:pt x="147167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80210" y="3592154"/>
            <a:ext cx="0" cy="775970"/>
          </a:xfrm>
          <a:custGeom>
            <a:avLst/>
            <a:gdLst/>
            <a:ahLst/>
            <a:cxnLst/>
            <a:rect l="l" t="t" r="r" b="b"/>
            <a:pathLst>
              <a:path h="775970">
                <a:moveTo>
                  <a:pt x="0" y="0"/>
                </a:moveTo>
                <a:lnTo>
                  <a:pt x="0" y="7754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38022" y="3966068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44372" y="3592154"/>
            <a:ext cx="1471930" cy="775970"/>
          </a:xfrm>
          <a:custGeom>
            <a:avLst/>
            <a:gdLst/>
            <a:ahLst/>
            <a:cxnLst/>
            <a:rect l="l" t="t" r="r" b="b"/>
            <a:pathLst>
              <a:path w="1471929" h="775970">
                <a:moveTo>
                  <a:pt x="0" y="0"/>
                </a:moveTo>
                <a:lnTo>
                  <a:pt x="0" y="775484"/>
                </a:lnTo>
              </a:path>
              <a:path w="1471929" h="775970">
                <a:moveTo>
                  <a:pt x="1471680" y="0"/>
                </a:moveTo>
                <a:lnTo>
                  <a:pt x="1471680" y="7754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38022" y="4361288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34813" y="1100391"/>
            <a:ext cx="5825490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10"/>
              </a:spcBef>
            </a:pPr>
            <a:r>
              <a:rPr sz="2000" spc="-60" dirty="0">
                <a:solidFill>
                  <a:srgbClr val="4472C4"/>
                </a:solidFill>
                <a:latin typeface="Arial"/>
                <a:cs typeface="Arial"/>
              </a:rPr>
              <a:t>Table </a:t>
            </a:r>
            <a:r>
              <a:rPr sz="2000" spc="25" dirty="0">
                <a:solidFill>
                  <a:srgbClr val="4472C4"/>
                </a:solidFill>
                <a:latin typeface="Arial"/>
                <a:cs typeface="Arial"/>
              </a:rPr>
              <a:t>lookups </a:t>
            </a:r>
            <a:r>
              <a:rPr sz="2000" b="1" spc="5" dirty="0">
                <a:solidFill>
                  <a:srgbClr val="4472C4"/>
                </a:solidFill>
                <a:latin typeface="Arial"/>
                <a:cs typeface="Arial"/>
              </a:rPr>
              <a:t>with low </a:t>
            </a:r>
            <a:r>
              <a:rPr sz="2000" b="1" dirty="0">
                <a:solidFill>
                  <a:srgbClr val="4472C4"/>
                </a:solidFill>
                <a:latin typeface="Arial"/>
                <a:cs typeface="Arial"/>
              </a:rPr>
              <a:t>and predictable</a:t>
            </a:r>
            <a:r>
              <a:rPr sz="2000" b="1" spc="-2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472C4"/>
                </a:solidFill>
                <a:latin typeface="Arial"/>
                <a:cs typeface="Arial"/>
              </a:rPr>
              <a:t>latency</a:t>
            </a:r>
            <a:endParaRPr sz="20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000" spc="10" dirty="0">
                <a:solidFill>
                  <a:srgbClr val="4472C4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4472C4"/>
                </a:solidFill>
                <a:latin typeface="Arial"/>
                <a:cs typeface="Arial"/>
              </a:rPr>
              <a:t>scalable</a:t>
            </a:r>
            <a:r>
              <a:rPr sz="2000" spc="-2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472C4"/>
                </a:solidFill>
                <a:latin typeface="Arial"/>
                <a:cs typeface="Arial"/>
              </a:rPr>
              <a:t>throughput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85938" y="1900440"/>
            <a:ext cx="190500" cy="1241425"/>
          </a:xfrm>
          <a:custGeom>
            <a:avLst/>
            <a:gdLst/>
            <a:ahLst/>
            <a:cxnLst/>
            <a:rect l="l" t="t" r="r" b="b"/>
            <a:pathLst>
              <a:path w="190500" h="1241425">
                <a:moveTo>
                  <a:pt x="76197" y="1050706"/>
                </a:moveTo>
                <a:lnTo>
                  <a:pt x="0" y="1051432"/>
                </a:lnTo>
                <a:lnTo>
                  <a:pt x="97040" y="1241018"/>
                </a:lnTo>
                <a:lnTo>
                  <a:pt x="180653" y="1069759"/>
                </a:lnTo>
                <a:lnTo>
                  <a:pt x="76377" y="1069759"/>
                </a:lnTo>
                <a:lnTo>
                  <a:pt x="76197" y="1050706"/>
                </a:lnTo>
                <a:close/>
              </a:path>
              <a:path w="190500" h="1241425">
                <a:moveTo>
                  <a:pt x="114297" y="1050343"/>
                </a:moveTo>
                <a:lnTo>
                  <a:pt x="76197" y="1050706"/>
                </a:lnTo>
                <a:lnTo>
                  <a:pt x="76377" y="1069759"/>
                </a:lnTo>
                <a:lnTo>
                  <a:pt x="114477" y="1069390"/>
                </a:lnTo>
                <a:lnTo>
                  <a:pt x="114297" y="1050343"/>
                </a:lnTo>
                <a:close/>
              </a:path>
              <a:path w="190500" h="1241425">
                <a:moveTo>
                  <a:pt x="190487" y="1049616"/>
                </a:moveTo>
                <a:lnTo>
                  <a:pt x="114297" y="1050343"/>
                </a:lnTo>
                <a:lnTo>
                  <a:pt x="114477" y="1069390"/>
                </a:lnTo>
                <a:lnTo>
                  <a:pt x="76377" y="1069759"/>
                </a:lnTo>
                <a:lnTo>
                  <a:pt x="180653" y="1069759"/>
                </a:lnTo>
                <a:lnTo>
                  <a:pt x="190487" y="1049616"/>
                </a:lnTo>
                <a:close/>
              </a:path>
              <a:path w="190500" h="1241425">
                <a:moveTo>
                  <a:pt x="104343" y="0"/>
                </a:moveTo>
                <a:lnTo>
                  <a:pt x="66243" y="355"/>
                </a:lnTo>
                <a:lnTo>
                  <a:pt x="76197" y="1050706"/>
                </a:lnTo>
                <a:lnTo>
                  <a:pt x="114297" y="1050343"/>
                </a:lnTo>
                <a:lnTo>
                  <a:pt x="10434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8162" y="3175647"/>
            <a:ext cx="1390015" cy="340360"/>
          </a:xfrm>
          <a:custGeom>
            <a:avLst/>
            <a:gdLst/>
            <a:ahLst/>
            <a:cxnLst/>
            <a:rect l="l" t="t" r="r" b="b"/>
            <a:pathLst>
              <a:path w="1390015" h="340360">
                <a:moveTo>
                  <a:pt x="1389659" y="0"/>
                </a:moveTo>
                <a:lnTo>
                  <a:pt x="692048" y="0"/>
                </a:lnTo>
                <a:lnTo>
                  <a:pt x="0" y="0"/>
                </a:lnTo>
                <a:lnTo>
                  <a:pt x="0" y="340309"/>
                </a:lnTo>
                <a:lnTo>
                  <a:pt x="692048" y="340309"/>
                </a:lnTo>
                <a:lnTo>
                  <a:pt x="1389659" y="340309"/>
                </a:lnTo>
                <a:lnTo>
                  <a:pt x="138965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80210" y="3169297"/>
            <a:ext cx="0" cy="346710"/>
          </a:xfrm>
          <a:custGeom>
            <a:avLst/>
            <a:gdLst/>
            <a:ahLst/>
            <a:cxnLst/>
            <a:rect l="l" t="t" r="r" b="b"/>
            <a:pathLst>
              <a:path h="346710">
                <a:moveTo>
                  <a:pt x="0" y="0"/>
                </a:moveTo>
                <a:lnTo>
                  <a:pt x="0" y="3466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8161" y="3180778"/>
            <a:ext cx="1390015" cy="0"/>
          </a:xfrm>
          <a:custGeom>
            <a:avLst/>
            <a:gdLst/>
            <a:ahLst/>
            <a:cxnLst/>
            <a:rect l="l" t="t" r="r" b="b"/>
            <a:pathLst>
              <a:path w="1390015">
                <a:moveTo>
                  <a:pt x="0" y="0"/>
                </a:moveTo>
                <a:lnTo>
                  <a:pt x="1389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92515" y="2375636"/>
            <a:ext cx="2508885" cy="800735"/>
          </a:xfrm>
          <a:prstGeom prst="rect">
            <a:avLst/>
          </a:prstGeom>
          <a:ln w="38100">
            <a:solidFill>
              <a:srgbClr val="4472C4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0805" marR="125095">
              <a:lnSpc>
                <a:spcPct val="100000"/>
              </a:lnSpc>
              <a:spcBef>
                <a:spcPts val="725"/>
              </a:spcBef>
            </a:pPr>
            <a:r>
              <a:rPr sz="2000" spc="-35" dirty="0">
                <a:solidFill>
                  <a:srgbClr val="4472C4"/>
                </a:solidFill>
                <a:latin typeface="Arial"/>
                <a:cs typeface="Arial"/>
              </a:rPr>
              <a:t>APIs </a:t>
            </a:r>
            <a:r>
              <a:rPr sz="2000" spc="25" dirty="0">
                <a:solidFill>
                  <a:srgbClr val="4472C4"/>
                </a:solidFill>
                <a:latin typeface="Arial"/>
                <a:cs typeface="Arial"/>
              </a:rPr>
              <a:t>that </a:t>
            </a:r>
            <a:r>
              <a:rPr sz="2000" spc="15" dirty="0">
                <a:solidFill>
                  <a:srgbClr val="4472C4"/>
                </a:solidFill>
                <a:latin typeface="Arial"/>
                <a:cs typeface="Arial"/>
              </a:rPr>
              <a:t>allow</a:t>
            </a:r>
            <a:r>
              <a:rPr sz="2000" spc="-9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472C4"/>
                </a:solidFill>
                <a:latin typeface="Arial"/>
                <a:cs typeface="Arial"/>
              </a:rPr>
              <a:t>easy  </a:t>
            </a:r>
            <a:r>
              <a:rPr sz="2000" spc="10" dirty="0">
                <a:solidFill>
                  <a:srgbClr val="4472C4"/>
                </a:solidFill>
                <a:latin typeface="Arial"/>
                <a:cs typeface="Arial"/>
              </a:rPr>
              <a:t>integration </a:t>
            </a:r>
            <a:r>
              <a:rPr sz="2000" spc="30" dirty="0">
                <a:solidFill>
                  <a:srgbClr val="4472C4"/>
                </a:solidFill>
                <a:latin typeface="Arial"/>
                <a:cs typeface="Arial"/>
              </a:rPr>
              <a:t>with</a:t>
            </a:r>
            <a:r>
              <a:rPr sz="2000" spc="-8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472C4"/>
                </a:solidFill>
                <a:latin typeface="Arial"/>
                <a:cs typeface="Arial"/>
              </a:rPr>
              <a:t>NFs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422573" y="3207372"/>
            <a:ext cx="5531485" cy="1244600"/>
            <a:chOff x="1440433" y="3157918"/>
            <a:chExt cx="5531485" cy="1244600"/>
          </a:xfrm>
        </p:grpSpPr>
        <p:sp>
          <p:nvSpPr>
            <p:cNvPr id="45" name="object 45"/>
            <p:cNvSpPr/>
            <p:nvPr/>
          </p:nvSpPr>
          <p:spPr>
            <a:xfrm>
              <a:off x="1440433" y="3157918"/>
              <a:ext cx="1773555" cy="676275"/>
            </a:xfrm>
            <a:custGeom>
              <a:avLst/>
              <a:gdLst/>
              <a:ahLst/>
              <a:cxnLst/>
              <a:rect l="l" t="t" r="r" b="b"/>
              <a:pathLst>
                <a:path w="1773555" h="676275">
                  <a:moveTo>
                    <a:pt x="1587519" y="604206"/>
                  </a:moveTo>
                  <a:lnTo>
                    <a:pt x="1561833" y="675957"/>
                  </a:lnTo>
                  <a:lnTo>
                    <a:pt x="1773288" y="650481"/>
                  </a:lnTo>
                  <a:lnTo>
                    <a:pt x="1735155" y="610628"/>
                  </a:lnTo>
                  <a:lnTo>
                    <a:pt x="1605457" y="610628"/>
                  </a:lnTo>
                  <a:lnTo>
                    <a:pt x="1587519" y="604206"/>
                  </a:lnTo>
                  <a:close/>
                </a:path>
                <a:path w="1773555" h="676275">
                  <a:moveTo>
                    <a:pt x="1600359" y="568341"/>
                  </a:moveTo>
                  <a:lnTo>
                    <a:pt x="1587519" y="604206"/>
                  </a:lnTo>
                  <a:lnTo>
                    <a:pt x="1605457" y="610628"/>
                  </a:lnTo>
                  <a:lnTo>
                    <a:pt x="1618297" y="574763"/>
                  </a:lnTo>
                  <a:lnTo>
                    <a:pt x="1600359" y="568341"/>
                  </a:lnTo>
                  <a:close/>
                </a:path>
                <a:path w="1773555" h="676275">
                  <a:moveTo>
                    <a:pt x="1626044" y="496595"/>
                  </a:moveTo>
                  <a:lnTo>
                    <a:pt x="1600359" y="568341"/>
                  </a:lnTo>
                  <a:lnTo>
                    <a:pt x="1618297" y="574763"/>
                  </a:lnTo>
                  <a:lnTo>
                    <a:pt x="1605457" y="610628"/>
                  </a:lnTo>
                  <a:lnTo>
                    <a:pt x="1735155" y="610628"/>
                  </a:lnTo>
                  <a:lnTo>
                    <a:pt x="1626044" y="496595"/>
                  </a:lnTo>
                  <a:close/>
                </a:path>
                <a:path w="1773555" h="676275">
                  <a:moveTo>
                    <a:pt x="12839" y="0"/>
                  </a:moveTo>
                  <a:lnTo>
                    <a:pt x="0" y="35864"/>
                  </a:lnTo>
                  <a:lnTo>
                    <a:pt x="1587519" y="604206"/>
                  </a:lnTo>
                  <a:lnTo>
                    <a:pt x="1600359" y="568341"/>
                  </a:lnTo>
                  <a:lnTo>
                    <a:pt x="1283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98762" y="4366183"/>
              <a:ext cx="563245" cy="26670"/>
            </a:xfrm>
            <a:custGeom>
              <a:avLst/>
              <a:gdLst/>
              <a:ahLst/>
              <a:cxnLst/>
              <a:rect l="l" t="t" r="r" b="b"/>
              <a:pathLst>
                <a:path w="563245" h="26670">
                  <a:moveTo>
                    <a:pt x="563225" y="0"/>
                  </a:moveTo>
                  <a:lnTo>
                    <a:pt x="0" y="26524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226554" y="2874771"/>
            <a:ext cx="1178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910" algn="l"/>
              </a:tabLst>
            </a:pPr>
            <a:r>
              <a:rPr sz="1600" spc="-25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y	</a:t>
            </a:r>
            <a:r>
              <a:rPr sz="1600" spc="-165" dirty="0">
                <a:latin typeface="Arial"/>
                <a:cs typeface="Arial"/>
              </a:rPr>
              <a:t>V</a:t>
            </a:r>
            <a:r>
              <a:rPr sz="1600" spc="-5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370725" y="3103359"/>
            <a:ext cx="2710180" cy="1266825"/>
            <a:chOff x="6370725" y="3103359"/>
            <a:chExt cx="2710180" cy="1266825"/>
          </a:xfrm>
        </p:grpSpPr>
        <p:sp>
          <p:nvSpPr>
            <p:cNvPr id="49" name="object 49"/>
            <p:cNvSpPr/>
            <p:nvPr/>
          </p:nvSpPr>
          <p:spPr>
            <a:xfrm>
              <a:off x="8521852" y="3141459"/>
              <a:ext cx="549275" cy="467359"/>
            </a:xfrm>
            <a:custGeom>
              <a:avLst/>
              <a:gdLst/>
              <a:ahLst/>
              <a:cxnLst/>
              <a:rect l="l" t="t" r="r" b="b"/>
              <a:pathLst>
                <a:path w="549275" h="467360">
                  <a:moveTo>
                    <a:pt x="0" y="0"/>
                  </a:moveTo>
                  <a:lnTo>
                    <a:pt x="549258" y="46703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15922" y="3103359"/>
              <a:ext cx="0" cy="488950"/>
            </a:xfrm>
            <a:custGeom>
              <a:avLst/>
              <a:gdLst/>
              <a:ahLst/>
              <a:cxnLst/>
              <a:rect l="l" t="t" r="r" b="b"/>
              <a:pathLst>
                <a:path h="488950">
                  <a:moveTo>
                    <a:pt x="0" y="0"/>
                  </a:moveTo>
                  <a:lnTo>
                    <a:pt x="0" y="488795"/>
                  </a:lnTo>
                </a:path>
              </a:pathLst>
            </a:custGeom>
            <a:ln w="7620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80250" y="3600830"/>
              <a:ext cx="664210" cy="442595"/>
            </a:xfrm>
            <a:custGeom>
              <a:avLst/>
              <a:gdLst/>
              <a:ahLst/>
              <a:cxnLst/>
              <a:rect l="l" t="t" r="r" b="b"/>
              <a:pathLst>
                <a:path w="664209" h="442595">
                  <a:moveTo>
                    <a:pt x="664122" y="0"/>
                  </a:moveTo>
                  <a:lnTo>
                    <a:pt x="0" y="442126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11962" y="3103359"/>
              <a:ext cx="1542415" cy="488950"/>
            </a:xfrm>
            <a:custGeom>
              <a:avLst/>
              <a:gdLst/>
              <a:ahLst/>
              <a:cxnLst/>
              <a:rect l="l" t="t" r="r" b="b"/>
              <a:pathLst>
                <a:path w="1542415" h="488950">
                  <a:moveTo>
                    <a:pt x="38100" y="0"/>
                  </a:moveTo>
                  <a:lnTo>
                    <a:pt x="38100" y="488795"/>
                  </a:lnTo>
                </a:path>
                <a:path w="1542415" h="488950">
                  <a:moveTo>
                    <a:pt x="0" y="38100"/>
                  </a:moveTo>
                  <a:lnTo>
                    <a:pt x="1542060" y="38100"/>
                  </a:lnTo>
                </a:path>
              </a:pathLst>
            </a:custGeom>
            <a:ln w="7620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10231" y="4094924"/>
              <a:ext cx="561340" cy="265430"/>
            </a:xfrm>
            <a:custGeom>
              <a:avLst/>
              <a:gdLst/>
              <a:ahLst/>
              <a:cxnLst/>
              <a:rect l="l" t="t" r="r" b="b"/>
              <a:pathLst>
                <a:path w="561340" h="265429">
                  <a:moveTo>
                    <a:pt x="560883" y="0"/>
                  </a:moveTo>
                  <a:lnTo>
                    <a:pt x="0" y="265254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11962" y="3554054"/>
              <a:ext cx="1542415" cy="0"/>
            </a:xfrm>
            <a:custGeom>
              <a:avLst/>
              <a:gdLst/>
              <a:ahLst/>
              <a:cxnLst/>
              <a:rect l="l" t="t" r="r" b="b"/>
              <a:pathLst>
                <a:path w="1542415">
                  <a:moveTo>
                    <a:pt x="0" y="0"/>
                  </a:moveTo>
                  <a:lnTo>
                    <a:pt x="1542060" y="0"/>
                  </a:lnTo>
                </a:path>
              </a:pathLst>
            </a:custGeom>
            <a:ln w="76200">
              <a:solidFill>
                <a:srgbClr val="C41B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74561" y="3347758"/>
              <a:ext cx="675640" cy="484505"/>
            </a:xfrm>
            <a:custGeom>
              <a:avLst/>
              <a:gdLst/>
              <a:ahLst/>
              <a:cxnLst/>
              <a:rect l="l" t="t" r="r" b="b"/>
              <a:pathLst>
                <a:path w="675640" h="484504">
                  <a:moveTo>
                    <a:pt x="518596" y="74792"/>
                  </a:moveTo>
                  <a:lnTo>
                    <a:pt x="0" y="437222"/>
                  </a:lnTo>
                  <a:lnTo>
                    <a:pt x="32740" y="484073"/>
                  </a:lnTo>
                  <a:lnTo>
                    <a:pt x="551329" y="121627"/>
                  </a:lnTo>
                  <a:lnTo>
                    <a:pt x="518596" y="74792"/>
                  </a:lnTo>
                  <a:close/>
                </a:path>
                <a:path w="675640" h="484504">
                  <a:moveTo>
                    <a:pt x="643797" y="58419"/>
                  </a:moveTo>
                  <a:lnTo>
                    <a:pt x="542023" y="58419"/>
                  </a:lnTo>
                  <a:lnTo>
                    <a:pt x="574751" y="105257"/>
                  </a:lnTo>
                  <a:lnTo>
                    <a:pt x="551329" y="121627"/>
                  </a:lnTo>
                  <a:lnTo>
                    <a:pt x="584072" y="168478"/>
                  </a:lnTo>
                  <a:lnTo>
                    <a:pt x="643797" y="58419"/>
                  </a:lnTo>
                  <a:close/>
                </a:path>
                <a:path w="675640" h="484504">
                  <a:moveTo>
                    <a:pt x="542023" y="58419"/>
                  </a:moveTo>
                  <a:lnTo>
                    <a:pt x="518596" y="74792"/>
                  </a:lnTo>
                  <a:lnTo>
                    <a:pt x="551329" y="121627"/>
                  </a:lnTo>
                  <a:lnTo>
                    <a:pt x="574751" y="105257"/>
                  </a:lnTo>
                  <a:lnTo>
                    <a:pt x="542023" y="58419"/>
                  </a:lnTo>
                  <a:close/>
                </a:path>
                <a:path w="675640" h="484504">
                  <a:moveTo>
                    <a:pt x="675500" y="0"/>
                  </a:moveTo>
                  <a:lnTo>
                    <a:pt x="485851" y="27939"/>
                  </a:lnTo>
                  <a:lnTo>
                    <a:pt x="518596" y="74792"/>
                  </a:lnTo>
                  <a:lnTo>
                    <a:pt x="542023" y="58419"/>
                  </a:lnTo>
                  <a:lnTo>
                    <a:pt x="643797" y="58419"/>
                  </a:lnTo>
                  <a:lnTo>
                    <a:pt x="675500" y="0"/>
                  </a:lnTo>
                  <a:close/>
                </a:path>
              </a:pathLst>
            </a:custGeom>
            <a:solidFill>
              <a:srgbClr val="C41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7" grpId="0" animBg="1"/>
      <p:bldP spid="39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421"/>
            <a:ext cx="35026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5" dirty="0"/>
              <a:t>utlin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17827"/>
            <a:ext cx="16948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0" dirty="0">
                <a:solidFill>
                  <a:srgbClr val="D0CECE"/>
                </a:solidFill>
                <a:latin typeface="Arial"/>
                <a:cs typeface="Arial"/>
              </a:rPr>
              <a:t>M</a:t>
            </a:r>
            <a:r>
              <a:rPr sz="2800" spc="55" dirty="0">
                <a:solidFill>
                  <a:srgbClr val="D0CECE"/>
                </a:solidFill>
                <a:latin typeface="Arial"/>
                <a:cs typeface="Arial"/>
              </a:rPr>
              <a:t>o</a:t>
            </a:r>
            <a:r>
              <a:rPr sz="2800" spc="105" dirty="0">
                <a:solidFill>
                  <a:srgbClr val="D0CECE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D0CECE"/>
                </a:solidFill>
                <a:latin typeface="Arial"/>
                <a:cs typeface="Arial"/>
              </a:rPr>
              <a:t>i</a:t>
            </a:r>
            <a:r>
              <a:rPr sz="2800" spc="-30" dirty="0">
                <a:solidFill>
                  <a:srgbClr val="D0CECE"/>
                </a:solidFill>
                <a:latin typeface="Arial"/>
                <a:cs typeface="Arial"/>
              </a:rPr>
              <a:t>v</a:t>
            </a:r>
            <a:r>
              <a:rPr sz="2800" spc="-35" dirty="0">
                <a:solidFill>
                  <a:srgbClr val="D0CECE"/>
                </a:solidFill>
                <a:latin typeface="Arial"/>
                <a:cs typeface="Arial"/>
              </a:rPr>
              <a:t>a</a:t>
            </a:r>
            <a:r>
              <a:rPr sz="2800" spc="105" dirty="0">
                <a:solidFill>
                  <a:srgbClr val="D0CECE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D0CECE"/>
                </a:solidFill>
                <a:latin typeface="Arial"/>
                <a:cs typeface="Arial"/>
              </a:rPr>
              <a:t>i</a:t>
            </a:r>
            <a:r>
              <a:rPr sz="2800" spc="55" dirty="0">
                <a:solidFill>
                  <a:srgbClr val="D0CECE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D0CECE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448051"/>
            <a:ext cx="1947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latin typeface="Arial"/>
                <a:cs typeface="Arial"/>
              </a:rPr>
              <a:t>TEA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463034"/>
            <a:ext cx="1205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solidFill>
                  <a:srgbClr val="D0CECE"/>
                </a:solidFill>
                <a:latin typeface="Arial"/>
                <a:cs typeface="Arial"/>
              </a:rPr>
              <a:t>R</a:t>
            </a:r>
            <a:r>
              <a:rPr sz="2800" spc="-60" dirty="0">
                <a:solidFill>
                  <a:srgbClr val="D0CECE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D0CECE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D0CECE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D0CECE"/>
                </a:solidFill>
                <a:latin typeface="Arial"/>
                <a:cs typeface="Arial"/>
              </a:rPr>
              <a:t>l</a:t>
            </a:r>
            <a:r>
              <a:rPr sz="2800" spc="105" dirty="0">
                <a:solidFill>
                  <a:srgbClr val="D0CECE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D0CECE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2696</Words>
  <Application>Microsoft Office PowerPoint</Application>
  <PresentationFormat>Widescreen</PresentationFormat>
  <Paragraphs>652</Paragraphs>
  <Slides>52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Carlito</vt:lpstr>
      <vt:lpstr>等线</vt:lpstr>
      <vt:lpstr>Liberation Sans Narrow</vt:lpstr>
      <vt:lpstr>Arial</vt:lpstr>
      <vt:lpstr>Calibri</vt:lpstr>
      <vt:lpstr>Cambria Math</vt:lpstr>
      <vt:lpstr>Georgia Pro</vt:lpstr>
      <vt:lpstr>Times New Roman</vt:lpstr>
      <vt:lpstr>Wingdings</vt:lpstr>
      <vt:lpstr>Office Theme</vt:lpstr>
      <vt:lpstr>TEA: Enabling State-Intensive Network  Functions on Programmable Switches</vt:lpstr>
      <vt:lpstr>Network functions in the network</vt:lpstr>
      <vt:lpstr>Approaches to deploying network  functions</vt:lpstr>
      <vt:lpstr>Problem: serving demanding workloads</vt:lpstr>
      <vt:lpstr>Root cause: limited on-chip SRAM</vt:lpstr>
      <vt:lpstr>DRAM available on a switch board</vt:lpstr>
      <vt:lpstr>Opportunity: DRAM on commodity servers</vt:lpstr>
      <vt:lpstr>Table Extension Architecture (TEA)</vt:lpstr>
      <vt:lpstr>Outline</vt:lpstr>
      <vt:lpstr>TEA design overview</vt:lpstr>
      <vt:lpstr>Challenge 1: Enabling external DRAM access from switch ASIC</vt:lpstr>
      <vt:lpstr>Challenge 1: Enabling external DRAM access from switch ASIC</vt:lpstr>
      <vt:lpstr>Challenge 2: Enabling single round-trip table lookup</vt:lpstr>
      <vt:lpstr>Challenge 3: Deferred packet processing</vt:lpstr>
      <vt:lpstr>Challenge 4: Scaling TEA with multiple servers</vt:lpstr>
      <vt:lpstr>Challenge 4: Scaling TEA with multiple servers</vt:lpstr>
      <vt:lpstr>Challenge 1: How to access external DRAM in the data plane?</vt:lpstr>
      <vt:lpstr>Direct Memory Access(DMA)</vt:lpstr>
      <vt:lpstr>Direct Memory Access(DMA)</vt:lpstr>
      <vt:lpstr>Direct Memory Access(DMA)</vt:lpstr>
      <vt:lpstr>Remote Direct Memory Access(RDMA)</vt:lpstr>
      <vt:lpstr>Enabling RDMA in the switch data plane</vt:lpstr>
      <vt:lpstr>Enabling RDMA in the switch data plane</vt:lpstr>
      <vt:lpstr>PowerPoint Presentation</vt:lpstr>
      <vt:lpstr>PowerPoint Presentation</vt:lpstr>
      <vt:lpstr>Enabling RDMA in the switch data plane</vt:lpstr>
      <vt:lpstr>Enabling RDMA in the switch data plane</vt:lpstr>
      <vt:lpstr>Challenge 2: Single round-trip table lookups</vt:lpstr>
      <vt:lpstr>Cuckoo hashing as a potential approach</vt:lpstr>
      <vt:lpstr>PowerPoint Presentation</vt:lpstr>
      <vt:lpstr>Cuckoo hashing as a potential approach</vt:lpstr>
      <vt:lpstr>TEA-table: lookup data  structure</vt:lpstr>
      <vt:lpstr>TEA-table: lookup data  structure</vt:lpstr>
      <vt:lpstr>TEA-table: lookup data  structure</vt:lpstr>
      <vt:lpstr>Challenge 3: Deferred packet processing</vt:lpstr>
      <vt:lpstr>Offloading packet store to TEA-table for asynchronous packet processing</vt:lpstr>
      <vt:lpstr>Offloading packet store to TEA-table for asynchronous packet processing</vt:lpstr>
      <vt:lpstr>Offloading packet store to TEA-table for  asynchronous packet processing</vt:lpstr>
      <vt:lpstr>Offloading packet store to TEA-table for asynchronous packet processing</vt:lpstr>
      <vt:lpstr>Offloading packet store to TEA-table for asynchronous packet processing</vt:lpstr>
      <vt:lpstr>Offloading packet store to TEA-table for asynchronous packet processing</vt:lpstr>
      <vt:lpstr>Challenge 4: Scaling TEA with multiple servers</vt:lpstr>
      <vt:lpstr>Putting it all together</vt:lpstr>
      <vt:lpstr>Putting it all together</vt:lpstr>
      <vt:lpstr>Outline</vt:lpstr>
      <vt:lpstr>Implementation and evaluation setup</vt:lpstr>
      <vt:lpstr>Does TEA access channel provide low and predictable lookup latency?</vt:lpstr>
      <vt:lpstr>Does TEA access channel provide low and predictable lookup latency?</vt:lpstr>
      <vt:lpstr>Does TEA provide scalable throughput?</vt:lpstr>
      <vt:lpstr>Other results</vt:lpstr>
      <vt:lpstr>Conclusion</vt:lpstr>
      <vt:lpstr>How does TEA affect NF processing latency?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TEA: Enabling State-Intensive Network  Functions on Programmable Switches</dc:title>
  <cp:lastModifiedBy>Wang, Minmei</cp:lastModifiedBy>
  <cp:revision>33</cp:revision>
  <dcterms:created xsi:type="dcterms:W3CDTF">2020-09-17T05:34:52Z</dcterms:created>
  <dcterms:modified xsi:type="dcterms:W3CDTF">2022-10-11T02:03:49Z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2020-08-10T00:00:00Z</vt:filetime>
  </property>
  <property fmtid="{D5CDD505-2E9C-101B-9397-08002B2CF9AE}" pid="3" name="LastSaved">
    <vt:filetime>2020-09-17T00:00:00Z</vt:filetime>
  </property>
</Properties>
</file>