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4" r:id="rId4"/>
    <p:sldId id="285" r:id="rId5"/>
    <p:sldId id="258" r:id="rId6"/>
    <p:sldId id="286" r:id="rId7"/>
    <p:sldId id="259" r:id="rId8"/>
    <p:sldId id="260" r:id="rId9"/>
    <p:sldId id="261" r:id="rId10"/>
    <p:sldId id="262" r:id="rId11"/>
    <p:sldId id="287" r:id="rId12"/>
    <p:sldId id="264" r:id="rId13"/>
    <p:sldId id="263" r:id="rId14"/>
    <p:sldId id="265" r:id="rId15"/>
    <p:sldId id="267" r:id="rId16"/>
    <p:sldId id="288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9" r:id="rId31"/>
    <p:sldId id="280" r:id="rId32"/>
    <p:sldId id="281" r:id="rId33"/>
    <p:sldId id="282" r:id="rId34"/>
    <p:sldId id="283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B7EBB-8555-4E36-B8BC-8D975078194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FD0AC-7E75-4E88-8FB8-76654D67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D0AC-7E75-4E88-8FB8-76654D67E9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FD0AC-7E75-4E88-8FB8-76654D67E9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8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1725" y="2895091"/>
            <a:ext cx="226854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A61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B9B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A61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53654" y="1887219"/>
            <a:ext cx="3685540" cy="3804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A61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1120" y="1195322"/>
            <a:ext cx="706975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A61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7210" y="1910588"/>
            <a:ext cx="9032240" cy="168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B9BD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16615" y="6401887"/>
            <a:ext cx="282575" cy="273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1.png"/><Relationship Id="rId5" Type="http://schemas.openxmlformats.org/officeDocument/2006/relationships/image" Target="../media/image20.png"/><Relationship Id="rId15" Type="http://schemas.openxmlformats.org/officeDocument/2006/relationships/image" Target="../media/image35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8157" y="2034541"/>
            <a:ext cx="6116320" cy="9429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00380" marR="5080" indent="-488315">
              <a:lnSpc>
                <a:spcPts val="3379"/>
              </a:lnSpc>
              <a:spcBef>
                <a:spcPts val="595"/>
              </a:spcBef>
            </a:pPr>
            <a:r>
              <a:rPr sz="3200" spc="-20" dirty="0">
                <a:solidFill>
                  <a:srgbClr val="000000"/>
                </a:solidFill>
              </a:rPr>
              <a:t>NetVRM: </a:t>
            </a:r>
            <a:r>
              <a:rPr sz="3200" spc="-30" dirty="0">
                <a:solidFill>
                  <a:srgbClr val="000000"/>
                </a:solidFill>
              </a:rPr>
              <a:t>Virtual </a:t>
            </a:r>
            <a:r>
              <a:rPr sz="3200" spc="-15" dirty="0">
                <a:solidFill>
                  <a:srgbClr val="000000"/>
                </a:solidFill>
              </a:rPr>
              <a:t>Register </a:t>
            </a:r>
            <a:r>
              <a:rPr sz="3200" spc="25" dirty="0">
                <a:solidFill>
                  <a:srgbClr val="000000"/>
                </a:solidFill>
              </a:rPr>
              <a:t>Memory  </a:t>
            </a:r>
            <a:r>
              <a:rPr sz="3200" spc="35" dirty="0">
                <a:solidFill>
                  <a:srgbClr val="000000"/>
                </a:solidFill>
              </a:rPr>
              <a:t>for </a:t>
            </a:r>
            <a:r>
              <a:rPr sz="3200" dirty="0">
                <a:solidFill>
                  <a:srgbClr val="000000"/>
                </a:solidFill>
              </a:rPr>
              <a:t>Programmable</a:t>
            </a:r>
            <a:r>
              <a:rPr sz="3200" spc="-80" dirty="0">
                <a:solidFill>
                  <a:srgbClr val="000000"/>
                </a:solidFill>
              </a:rPr>
              <a:t> </a:t>
            </a:r>
            <a:r>
              <a:rPr sz="3200" spc="30" dirty="0">
                <a:solidFill>
                  <a:srgbClr val="000000"/>
                </a:solidFill>
              </a:rPr>
              <a:t>Networks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34996" y="4794866"/>
            <a:ext cx="2839691" cy="556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3819" y="3122336"/>
            <a:ext cx="8707120" cy="1020444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sz="2800" spc="-5" dirty="0">
                <a:latin typeface="Arial"/>
                <a:cs typeface="Arial"/>
              </a:rPr>
              <a:t>Hang Zhu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2400" spc="-125" dirty="0">
                <a:latin typeface="Arial"/>
                <a:cs typeface="Arial"/>
              </a:rPr>
              <a:t>Tao </a:t>
            </a:r>
            <a:r>
              <a:rPr sz="2400" spc="-30" dirty="0">
                <a:latin typeface="Arial"/>
                <a:cs typeface="Arial"/>
              </a:rPr>
              <a:t>Wang, </a:t>
            </a:r>
            <a:r>
              <a:rPr sz="2400" spc="-75" dirty="0">
                <a:latin typeface="Arial"/>
                <a:cs typeface="Arial"/>
              </a:rPr>
              <a:t>Yi </a:t>
            </a:r>
            <a:r>
              <a:rPr sz="2400" spc="15" dirty="0">
                <a:latin typeface="Arial"/>
                <a:cs typeface="Arial"/>
              </a:rPr>
              <a:t>Hong, </a:t>
            </a:r>
            <a:r>
              <a:rPr sz="2400" spc="-35" dirty="0">
                <a:latin typeface="Arial"/>
                <a:cs typeface="Arial"/>
              </a:rPr>
              <a:t>Dan </a:t>
            </a:r>
            <a:r>
              <a:rPr sz="2400" spc="-45" dirty="0">
                <a:latin typeface="Arial"/>
                <a:cs typeface="Arial"/>
              </a:rPr>
              <a:t>R. </a:t>
            </a:r>
            <a:r>
              <a:rPr sz="2400" spc="-5" dirty="0">
                <a:latin typeface="Arial"/>
                <a:cs typeface="Arial"/>
              </a:rPr>
              <a:t>K. </a:t>
            </a:r>
            <a:r>
              <a:rPr sz="2400" spc="10" dirty="0">
                <a:latin typeface="Arial"/>
                <a:cs typeface="Arial"/>
              </a:rPr>
              <a:t>Ports, </a:t>
            </a:r>
            <a:r>
              <a:rPr sz="2400" dirty="0">
                <a:latin typeface="Arial"/>
                <a:cs typeface="Arial"/>
              </a:rPr>
              <a:t>Anirudh </a:t>
            </a:r>
            <a:r>
              <a:rPr sz="2400" spc="-20" dirty="0">
                <a:latin typeface="Arial"/>
                <a:cs typeface="Arial"/>
              </a:rPr>
              <a:t>Sivaraman, </a:t>
            </a:r>
            <a:r>
              <a:rPr sz="2400" spc="-50" dirty="0">
                <a:latin typeface="Arial"/>
                <a:cs typeface="Arial"/>
              </a:rPr>
              <a:t>Xin</a:t>
            </a:r>
            <a:r>
              <a:rPr sz="2400" spc="254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Jin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07688" y="4572005"/>
            <a:ext cx="6592570" cy="934719"/>
            <a:chOff x="4107688" y="4572005"/>
            <a:chExt cx="6592570" cy="934719"/>
          </a:xfrm>
        </p:grpSpPr>
        <p:sp>
          <p:nvSpPr>
            <p:cNvPr id="6" name="object 6"/>
            <p:cNvSpPr/>
            <p:nvPr/>
          </p:nvSpPr>
          <p:spPr>
            <a:xfrm>
              <a:off x="8176704" y="4718532"/>
              <a:ext cx="2523236" cy="7879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4884" y="4572005"/>
              <a:ext cx="2078431" cy="9344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7688" y="4744217"/>
              <a:ext cx="2061819" cy="7622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4280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000000"/>
                </a:solidFill>
              </a:rPr>
              <a:t>NetVRM</a:t>
            </a:r>
            <a:r>
              <a:rPr sz="3600" spc="-75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architecture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188239" y="2946452"/>
            <a:ext cx="1160780" cy="334645"/>
            <a:chOff x="1188239" y="2190051"/>
            <a:chExt cx="1160780" cy="334645"/>
          </a:xfrm>
        </p:grpSpPr>
        <p:sp>
          <p:nvSpPr>
            <p:cNvPr id="4" name="object 4"/>
            <p:cNvSpPr/>
            <p:nvPr/>
          </p:nvSpPr>
          <p:spPr>
            <a:xfrm>
              <a:off x="1194589" y="2196400"/>
              <a:ext cx="1148080" cy="321945"/>
            </a:xfrm>
            <a:custGeom>
              <a:avLst/>
              <a:gdLst/>
              <a:ahLst/>
              <a:cxnLst/>
              <a:rect l="l" t="t" r="r" b="b"/>
              <a:pathLst>
                <a:path w="1148080" h="321944">
                  <a:moveTo>
                    <a:pt x="1147942" y="0"/>
                  </a:moveTo>
                  <a:lnTo>
                    <a:pt x="0" y="0"/>
                  </a:lnTo>
                  <a:lnTo>
                    <a:pt x="0" y="321590"/>
                  </a:lnTo>
                  <a:lnTo>
                    <a:pt x="1147942" y="321590"/>
                  </a:lnTo>
                  <a:lnTo>
                    <a:pt x="114794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4589" y="2196401"/>
              <a:ext cx="1148080" cy="321945"/>
            </a:xfrm>
            <a:custGeom>
              <a:avLst/>
              <a:gdLst/>
              <a:ahLst/>
              <a:cxnLst/>
              <a:rect l="l" t="t" r="r" b="b"/>
              <a:pathLst>
                <a:path w="1148080" h="321944">
                  <a:moveTo>
                    <a:pt x="0" y="0"/>
                  </a:moveTo>
                  <a:lnTo>
                    <a:pt x="1147940" y="0"/>
                  </a:lnTo>
                  <a:lnTo>
                    <a:pt x="1147940" y="321590"/>
                  </a:lnTo>
                  <a:lnTo>
                    <a:pt x="0" y="3215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55813" y="3010849"/>
            <a:ext cx="82550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dirty="0">
                <a:latin typeface="Arial"/>
                <a:cs typeface="Arial"/>
              </a:rPr>
              <a:t>xx</a:t>
            </a:r>
            <a:r>
              <a:rPr sz="1600" spc="5" dirty="0">
                <a:latin typeface="Arial"/>
                <a:cs typeface="Arial"/>
              </a:rPr>
              <a:t>.</a:t>
            </a:r>
            <a:r>
              <a:rPr sz="1600" spc="-5" dirty="0">
                <a:latin typeface="Arial"/>
                <a:cs typeface="Arial"/>
              </a:rPr>
              <a:t>p4</a:t>
            </a:r>
            <a:r>
              <a:rPr sz="1600" dirty="0">
                <a:latin typeface="Arial"/>
                <a:cs typeface="Arial"/>
              </a:rPr>
              <a:t>vrm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23805" y="2933015"/>
            <a:ext cx="3039110" cy="2352675"/>
            <a:chOff x="3623805" y="2176614"/>
            <a:chExt cx="3039110" cy="2352675"/>
          </a:xfrm>
        </p:grpSpPr>
        <p:sp>
          <p:nvSpPr>
            <p:cNvPr id="8" name="object 8"/>
            <p:cNvSpPr/>
            <p:nvPr/>
          </p:nvSpPr>
          <p:spPr>
            <a:xfrm>
              <a:off x="3633332" y="3352800"/>
              <a:ext cx="3020060" cy="0"/>
            </a:xfrm>
            <a:custGeom>
              <a:avLst/>
              <a:gdLst/>
              <a:ahLst/>
              <a:cxnLst/>
              <a:rect l="l" t="t" r="r" b="b"/>
              <a:pathLst>
                <a:path w="3020059">
                  <a:moveTo>
                    <a:pt x="0" y="0"/>
                  </a:moveTo>
                  <a:lnTo>
                    <a:pt x="715973" y="0"/>
                  </a:lnTo>
                </a:path>
                <a:path w="3020059">
                  <a:moveTo>
                    <a:pt x="2323132" y="0"/>
                  </a:moveTo>
                  <a:lnTo>
                    <a:pt x="3019651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3330" y="2186139"/>
              <a:ext cx="3020060" cy="2333625"/>
            </a:xfrm>
            <a:custGeom>
              <a:avLst/>
              <a:gdLst/>
              <a:ahLst/>
              <a:cxnLst/>
              <a:rect l="l" t="t" r="r" b="b"/>
              <a:pathLst>
                <a:path w="3020059" h="2333625">
                  <a:moveTo>
                    <a:pt x="0" y="0"/>
                  </a:moveTo>
                  <a:lnTo>
                    <a:pt x="3019651" y="0"/>
                  </a:lnTo>
                  <a:lnTo>
                    <a:pt x="3019651" y="2333331"/>
                  </a:lnTo>
                  <a:lnTo>
                    <a:pt x="0" y="233333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49305" y="3988792"/>
            <a:ext cx="1607185" cy="26543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143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90"/>
              </a:spcBef>
            </a:pPr>
            <a:r>
              <a:rPr sz="1600" spc="5" dirty="0">
                <a:latin typeface="Arial"/>
                <a:cs typeface="Arial"/>
              </a:rPr>
              <a:t>Run-time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API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2072" y="3063896"/>
            <a:ext cx="773430" cy="422275"/>
          </a:xfrm>
          <a:prstGeom prst="rect">
            <a:avLst/>
          </a:prstGeom>
          <a:solidFill>
            <a:srgbClr val="F4B183"/>
          </a:solidFill>
        </p:spPr>
        <p:txBody>
          <a:bodyPr vert="horz" wrap="square" lIns="0" tIns="889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700"/>
              </a:spcBef>
            </a:pPr>
            <a:r>
              <a:rPr sz="1600" spc="25" dirty="0">
                <a:latin typeface="Arial"/>
                <a:cs typeface="Arial"/>
              </a:rPr>
              <a:t>App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0954" y="3612874"/>
            <a:ext cx="2644140" cy="299085"/>
          </a:xfrm>
          <a:prstGeom prst="rect">
            <a:avLst/>
          </a:prstGeom>
          <a:solidFill>
            <a:srgbClr val="E8A09F"/>
          </a:solidFill>
        </p:spPr>
        <p:txBody>
          <a:bodyPr vert="horz" wrap="square" lIns="0" tIns="2794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220"/>
              </a:spcBef>
            </a:pPr>
            <a:r>
              <a:rPr sz="1600" spc="-15" dirty="0">
                <a:latin typeface="Arial"/>
                <a:cs typeface="Arial"/>
              </a:rPr>
              <a:t>Virtual </a:t>
            </a:r>
            <a:r>
              <a:rPr sz="1600" spc="-10" dirty="0">
                <a:latin typeface="Arial"/>
                <a:cs typeface="Arial"/>
              </a:rPr>
              <a:t>Register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7268" y="3063896"/>
            <a:ext cx="773430" cy="422275"/>
          </a:xfrm>
          <a:prstGeom prst="rect">
            <a:avLst/>
          </a:prstGeom>
          <a:solidFill>
            <a:srgbClr val="8FAADC">
              <a:alpha val="50199"/>
            </a:srgbClr>
          </a:solidFill>
        </p:spPr>
        <p:txBody>
          <a:bodyPr vert="horz" wrap="square" lIns="0" tIns="889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700"/>
              </a:spcBef>
            </a:pPr>
            <a:r>
              <a:rPr sz="1600" spc="25" dirty="0">
                <a:latin typeface="Arial"/>
                <a:cs typeface="Arial"/>
              </a:rPr>
              <a:t>App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5418" y="4417555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03510" y="4365702"/>
            <a:ext cx="2673350" cy="822960"/>
            <a:chOff x="3803510" y="3609301"/>
            <a:chExt cx="2673350" cy="822960"/>
          </a:xfrm>
        </p:grpSpPr>
        <p:sp>
          <p:nvSpPr>
            <p:cNvPr id="16" name="object 16"/>
            <p:cNvSpPr/>
            <p:nvPr/>
          </p:nvSpPr>
          <p:spPr>
            <a:xfrm>
              <a:off x="6027191" y="3609301"/>
              <a:ext cx="173990" cy="822960"/>
            </a:xfrm>
            <a:custGeom>
              <a:avLst/>
              <a:gdLst/>
              <a:ahLst/>
              <a:cxnLst/>
              <a:rect l="l" t="t" r="r" b="b"/>
              <a:pathLst>
                <a:path w="173989" h="822960">
                  <a:moveTo>
                    <a:pt x="173736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173736" y="822960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77830" y="3609301"/>
              <a:ext cx="596900" cy="822960"/>
            </a:xfrm>
            <a:custGeom>
              <a:avLst/>
              <a:gdLst/>
              <a:ahLst/>
              <a:cxnLst/>
              <a:rect l="l" t="t" r="r" b="b"/>
              <a:pathLst>
                <a:path w="596900" h="822960">
                  <a:moveTo>
                    <a:pt x="173736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173736" y="822960"/>
                  </a:lnTo>
                  <a:lnTo>
                    <a:pt x="173736" y="0"/>
                  </a:lnTo>
                  <a:close/>
                </a:path>
                <a:path w="596900" h="822960">
                  <a:moveTo>
                    <a:pt x="596671" y="0"/>
                  </a:moveTo>
                  <a:lnTo>
                    <a:pt x="422935" y="0"/>
                  </a:lnTo>
                  <a:lnTo>
                    <a:pt x="422935" y="822960"/>
                  </a:lnTo>
                  <a:lnTo>
                    <a:pt x="596671" y="822960"/>
                  </a:lnTo>
                  <a:lnTo>
                    <a:pt x="59667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03510" y="3957281"/>
              <a:ext cx="2673350" cy="127000"/>
            </a:xfrm>
            <a:custGeom>
              <a:avLst/>
              <a:gdLst/>
              <a:ahLst/>
              <a:cxnLst/>
              <a:rect l="l" t="t" r="r" b="b"/>
              <a:pathLst>
                <a:path w="2673350" h="127000">
                  <a:moveTo>
                    <a:pt x="274320" y="63500"/>
                  </a:moveTo>
                  <a:lnTo>
                    <a:pt x="262890" y="53975"/>
                  </a:lnTo>
                  <a:lnTo>
                    <a:pt x="198120" y="0"/>
                  </a:lnTo>
                  <a:lnTo>
                    <a:pt x="198120" y="53975"/>
                  </a:lnTo>
                  <a:lnTo>
                    <a:pt x="0" y="53975"/>
                  </a:lnTo>
                  <a:lnTo>
                    <a:pt x="0" y="73025"/>
                  </a:lnTo>
                  <a:lnTo>
                    <a:pt x="198120" y="73025"/>
                  </a:lnTo>
                  <a:lnTo>
                    <a:pt x="198120" y="127000"/>
                  </a:lnTo>
                  <a:lnTo>
                    <a:pt x="262890" y="73025"/>
                  </a:lnTo>
                  <a:lnTo>
                    <a:pt x="274320" y="63500"/>
                  </a:lnTo>
                  <a:close/>
                </a:path>
                <a:path w="2673350" h="127000">
                  <a:moveTo>
                    <a:pt x="706628" y="63500"/>
                  </a:moveTo>
                  <a:lnTo>
                    <a:pt x="695198" y="53975"/>
                  </a:lnTo>
                  <a:lnTo>
                    <a:pt x="630428" y="0"/>
                  </a:lnTo>
                  <a:lnTo>
                    <a:pt x="630428" y="53975"/>
                  </a:lnTo>
                  <a:lnTo>
                    <a:pt x="432308" y="53975"/>
                  </a:lnTo>
                  <a:lnTo>
                    <a:pt x="432308" y="73025"/>
                  </a:lnTo>
                  <a:lnTo>
                    <a:pt x="630428" y="73025"/>
                  </a:lnTo>
                  <a:lnTo>
                    <a:pt x="630428" y="127000"/>
                  </a:lnTo>
                  <a:lnTo>
                    <a:pt x="695198" y="73025"/>
                  </a:lnTo>
                  <a:lnTo>
                    <a:pt x="706628" y="63500"/>
                  </a:lnTo>
                  <a:close/>
                </a:path>
                <a:path w="2673350" h="127000">
                  <a:moveTo>
                    <a:pt x="1136713" y="63500"/>
                  </a:moveTo>
                  <a:lnTo>
                    <a:pt x="1125283" y="53975"/>
                  </a:lnTo>
                  <a:lnTo>
                    <a:pt x="1060513" y="0"/>
                  </a:lnTo>
                  <a:lnTo>
                    <a:pt x="1060513" y="53975"/>
                  </a:lnTo>
                  <a:lnTo>
                    <a:pt x="862393" y="53975"/>
                  </a:lnTo>
                  <a:lnTo>
                    <a:pt x="862393" y="73025"/>
                  </a:lnTo>
                  <a:lnTo>
                    <a:pt x="1060513" y="73025"/>
                  </a:lnTo>
                  <a:lnTo>
                    <a:pt x="1060513" y="127000"/>
                  </a:lnTo>
                  <a:lnTo>
                    <a:pt x="1125283" y="73025"/>
                  </a:lnTo>
                  <a:lnTo>
                    <a:pt x="1136713" y="63500"/>
                  </a:lnTo>
                  <a:close/>
                </a:path>
                <a:path w="2673350" h="127000">
                  <a:moveTo>
                    <a:pt x="2223681" y="63500"/>
                  </a:moveTo>
                  <a:lnTo>
                    <a:pt x="2212251" y="53975"/>
                  </a:lnTo>
                  <a:lnTo>
                    <a:pt x="2147481" y="0"/>
                  </a:lnTo>
                  <a:lnTo>
                    <a:pt x="2147481" y="53975"/>
                  </a:lnTo>
                  <a:lnTo>
                    <a:pt x="1949361" y="53975"/>
                  </a:lnTo>
                  <a:lnTo>
                    <a:pt x="1949361" y="73025"/>
                  </a:lnTo>
                  <a:lnTo>
                    <a:pt x="2147481" y="73025"/>
                  </a:lnTo>
                  <a:lnTo>
                    <a:pt x="2147481" y="127000"/>
                  </a:lnTo>
                  <a:lnTo>
                    <a:pt x="2212251" y="73025"/>
                  </a:lnTo>
                  <a:lnTo>
                    <a:pt x="2223681" y="63500"/>
                  </a:lnTo>
                  <a:close/>
                </a:path>
                <a:path w="2673350" h="127000">
                  <a:moveTo>
                    <a:pt x="2672981" y="63500"/>
                  </a:moveTo>
                  <a:lnTo>
                    <a:pt x="2661551" y="53975"/>
                  </a:lnTo>
                  <a:lnTo>
                    <a:pt x="2596781" y="0"/>
                  </a:lnTo>
                  <a:lnTo>
                    <a:pt x="2596781" y="53975"/>
                  </a:lnTo>
                  <a:lnTo>
                    <a:pt x="2398674" y="53975"/>
                  </a:lnTo>
                  <a:lnTo>
                    <a:pt x="2398674" y="73025"/>
                  </a:lnTo>
                  <a:lnTo>
                    <a:pt x="2596781" y="73025"/>
                  </a:lnTo>
                  <a:lnTo>
                    <a:pt x="2596781" y="127000"/>
                  </a:lnTo>
                  <a:lnTo>
                    <a:pt x="2661551" y="73025"/>
                  </a:lnTo>
                  <a:lnTo>
                    <a:pt x="2672981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86082" y="3609301"/>
              <a:ext cx="173990" cy="822960"/>
            </a:xfrm>
            <a:custGeom>
              <a:avLst/>
              <a:gdLst/>
              <a:ahLst/>
              <a:cxnLst/>
              <a:rect l="l" t="t" r="r" b="b"/>
              <a:pathLst>
                <a:path w="173989" h="822960">
                  <a:moveTo>
                    <a:pt x="173736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173736" y="822960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1762" y="3957281"/>
              <a:ext cx="274320" cy="127000"/>
            </a:xfrm>
            <a:custGeom>
              <a:avLst/>
              <a:gdLst/>
              <a:ahLst/>
              <a:cxnLst/>
              <a:rect l="l" t="t" r="r" b="b"/>
              <a:pathLst>
                <a:path w="274320" h="127000">
                  <a:moveTo>
                    <a:pt x="198119" y="0"/>
                  </a:moveTo>
                  <a:lnTo>
                    <a:pt x="198119" y="127000"/>
                  </a:lnTo>
                  <a:lnTo>
                    <a:pt x="262889" y="73025"/>
                  </a:lnTo>
                  <a:lnTo>
                    <a:pt x="210819" y="73025"/>
                  </a:lnTo>
                  <a:lnTo>
                    <a:pt x="210819" y="53975"/>
                  </a:lnTo>
                  <a:lnTo>
                    <a:pt x="262889" y="53975"/>
                  </a:lnTo>
                  <a:lnTo>
                    <a:pt x="198119" y="0"/>
                  </a:lnTo>
                  <a:close/>
                </a:path>
                <a:path w="274320" h="127000">
                  <a:moveTo>
                    <a:pt x="198119" y="53975"/>
                  </a:moveTo>
                  <a:lnTo>
                    <a:pt x="0" y="53975"/>
                  </a:lnTo>
                  <a:lnTo>
                    <a:pt x="0" y="73025"/>
                  </a:lnTo>
                  <a:lnTo>
                    <a:pt x="198119" y="73025"/>
                  </a:lnTo>
                  <a:lnTo>
                    <a:pt x="198119" y="53975"/>
                  </a:lnTo>
                  <a:close/>
                </a:path>
                <a:path w="274320" h="127000">
                  <a:moveTo>
                    <a:pt x="262889" y="53975"/>
                  </a:moveTo>
                  <a:lnTo>
                    <a:pt x="210819" y="53975"/>
                  </a:lnTo>
                  <a:lnTo>
                    <a:pt x="210819" y="73025"/>
                  </a:lnTo>
                  <a:lnTo>
                    <a:pt x="262889" y="73025"/>
                  </a:lnTo>
                  <a:lnTo>
                    <a:pt x="274319" y="63500"/>
                  </a:lnTo>
                  <a:lnTo>
                    <a:pt x="262889" y="53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31723" y="5022077"/>
            <a:ext cx="654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Arial"/>
                <a:cs typeface="Arial"/>
              </a:rPr>
              <a:t>zoom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3805" y="2974760"/>
            <a:ext cx="2576195" cy="640080"/>
          </a:xfrm>
          <a:prstGeom prst="rect">
            <a:avLst/>
          </a:prstGeom>
          <a:solidFill>
            <a:srgbClr val="E8A09F"/>
          </a:solidFill>
        </p:spPr>
        <p:txBody>
          <a:bodyPr vert="horz" wrap="square" lIns="0" tIns="74295" rIns="0" bIns="0" rtlCol="0">
            <a:spAutoFit/>
          </a:bodyPr>
          <a:lstStyle/>
          <a:p>
            <a:pPr marL="841375" marR="482600" indent="-351790">
              <a:lnSpc>
                <a:spcPct val="100000"/>
              </a:lnSpc>
              <a:spcBef>
                <a:spcPts val="585"/>
              </a:spcBef>
            </a:pPr>
            <a:r>
              <a:rPr sz="1600" dirty="0">
                <a:latin typeface="Arial"/>
                <a:cs typeface="Arial"/>
              </a:rPr>
              <a:t>Dynamic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Memory  </a:t>
            </a:r>
            <a:r>
              <a:rPr sz="1600" spc="5" dirty="0">
                <a:latin typeface="Arial"/>
                <a:cs typeface="Arial"/>
              </a:rPr>
              <a:t>Allocation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349972" y="3950335"/>
            <a:ext cx="2920365" cy="1536065"/>
            <a:chOff x="7349972" y="3193934"/>
            <a:chExt cx="2920365" cy="1536065"/>
          </a:xfrm>
        </p:grpSpPr>
        <p:sp>
          <p:nvSpPr>
            <p:cNvPr id="24" name="object 24"/>
            <p:cNvSpPr/>
            <p:nvPr/>
          </p:nvSpPr>
          <p:spPr>
            <a:xfrm>
              <a:off x="7349972" y="3968605"/>
              <a:ext cx="457200" cy="369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53449" y="3612154"/>
              <a:ext cx="457200" cy="369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07172" y="3796808"/>
              <a:ext cx="746760" cy="356870"/>
            </a:xfrm>
            <a:custGeom>
              <a:avLst/>
              <a:gdLst/>
              <a:ahLst/>
              <a:cxnLst/>
              <a:rect l="l" t="t" r="r" b="b"/>
              <a:pathLst>
                <a:path w="746759" h="356870">
                  <a:moveTo>
                    <a:pt x="0" y="356447"/>
                  </a:moveTo>
                  <a:lnTo>
                    <a:pt x="74627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12769" y="3968605"/>
              <a:ext cx="457200" cy="369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10637" y="3796804"/>
              <a:ext cx="802640" cy="356870"/>
            </a:xfrm>
            <a:custGeom>
              <a:avLst/>
              <a:gdLst/>
              <a:ahLst/>
              <a:cxnLst/>
              <a:rect l="l" t="t" r="r" b="b"/>
              <a:pathLst>
                <a:path w="802640" h="356870">
                  <a:moveTo>
                    <a:pt x="0" y="0"/>
                  </a:moveTo>
                  <a:lnTo>
                    <a:pt x="802122" y="35644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68385" y="4360641"/>
              <a:ext cx="457200" cy="369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25585" y="4153249"/>
              <a:ext cx="887730" cy="392430"/>
            </a:xfrm>
            <a:custGeom>
              <a:avLst/>
              <a:gdLst/>
              <a:ahLst/>
              <a:cxnLst/>
              <a:rect l="l" t="t" r="r" b="b"/>
              <a:pathLst>
                <a:path w="887729" h="392429">
                  <a:moveTo>
                    <a:pt x="0" y="392042"/>
                  </a:moveTo>
                  <a:lnTo>
                    <a:pt x="88718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07172" y="4153255"/>
              <a:ext cx="661670" cy="392430"/>
            </a:xfrm>
            <a:custGeom>
              <a:avLst/>
              <a:gdLst/>
              <a:ahLst/>
              <a:cxnLst/>
              <a:rect l="l" t="t" r="r" b="b"/>
              <a:pathLst>
                <a:path w="661670" h="392429">
                  <a:moveTo>
                    <a:pt x="0" y="0"/>
                  </a:moveTo>
                  <a:lnTo>
                    <a:pt x="661215" y="39204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8572" y="3203459"/>
              <a:ext cx="1092200" cy="765175"/>
            </a:xfrm>
            <a:custGeom>
              <a:avLst/>
              <a:gdLst/>
              <a:ahLst/>
              <a:cxnLst/>
              <a:rect l="l" t="t" r="r" b="b"/>
              <a:pathLst>
                <a:path w="1092200" h="765175">
                  <a:moveTo>
                    <a:pt x="0" y="765138"/>
                  </a:moveTo>
                  <a:lnTo>
                    <a:pt x="10918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70450" y="3203465"/>
              <a:ext cx="26670" cy="1157605"/>
            </a:xfrm>
            <a:custGeom>
              <a:avLst/>
              <a:gdLst/>
              <a:ahLst/>
              <a:cxnLst/>
              <a:rect l="l" t="t" r="r" b="b"/>
              <a:pathLst>
                <a:path w="26670" h="1157604">
                  <a:moveTo>
                    <a:pt x="26535" y="115718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70455" y="3203468"/>
              <a:ext cx="111760" cy="408940"/>
            </a:xfrm>
            <a:custGeom>
              <a:avLst/>
              <a:gdLst/>
              <a:ahLst/>
              <a:cxnLst/>
              <a:rect l="l" t="t" r="r" b="b"/>
              <a:pathLst>
                <a:path w="111759" h="408939">
                  <a:moveTo>
                    <a:pt x="111594" y="40869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70448" y="3203459"/>
              <a:ext cx="1370965" cy="765175"/>
            </a:xfrm>
            <a:custGeom>
              <a:avLst/>
              <a:gdLst/>
              <a:ahLst/>
              <a:cxnLst/>
              <a:rect l="l" t="t" r="r" b="b"/>
              <a:pathLst>
                <a:path w="1370965" h="765175">
                  <a:moveTo>
                    <a:pt x="1370920" y="76513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160628" y="2816861"/>
            <a:ext cx="3020060" cy="1143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52069" algn="ctr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Arial"/>
                <a:cs typeface="Arial"/>
              </a:rPr>
              <a:t>NetVRM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02628" y="478772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457200" y="57150"/>
                </a:lnTo>
                <a:lnTo>
                  <a:pt x="4572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754664" y="3063896"/>
            <a:ext cx="773430" cy="422275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889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700"/>
              </a:spcBef>
            </a:pPr>
            <a:r>
              <a:rPr sz="1600" spc="25" dirty="0">
                <a:latin typeface="Arial"/>
                <a:cs typeface="Arial"/>
              </a:rPr>
              <a:t>App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80817" y="5189717"/>
            <a:ext cx="692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Ne</a:t>
            </a:r>
            <a:r>
              <a:rPr sz="1400" spc="45" dirty="0">
                <a:latin typeface="Arial"/>
                <a:cs typeface="Arial"/>
              </a:rPr>
              <a:t>t</a:t>
            </a:r>
            <a:r>
              <a:rPr sz="1400" spc="40" dirty="0">
                <a:latin typeface="Arial"/>
                <a:cs typeface="Arial"/>
              </a:rPr>
              <a:t>w</a:t>
            </a:r>
            <a:r>
              <a:rPr sz="1400" spc="2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25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07969" y="4525253"/>
            <a:ext cx="470534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6195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Arial"/>
                <a:cs typeface="Arial"/>
              </a:rPr>
              <a:t>Data  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3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39707" y="3348725"/>
            <a:ext cx="6064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0645" marR="5080" indent="-68580">
              <a:lnSpc>
                <a:spcPct val="101400"/>
              </a:lnSpc>
              <a:spcBef>
                <a:spcPts val="75"/>
              </a:spcBef>
            </a:pPr>
            <a:r>
              <a:rPr sz="1400" spc="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l  </a:t>
            </a:r>
            <a:r>
              <a:rPr sz="1400" spc="-20" dirty="0"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63230" y="3855208"/>
            <a:ext cx="948690" cy="580390"/>
          </a:xfrm>
          <a:prstGeom prst="rect">
            <a:avLst/>
          </a:prstGeom>
          <a:solidFill>
            <a:srgbClr val="E8A09F"/>
          </a:solidFill>
        </p:spPr>
        <p:txBody>
          <a:bodyPr vert="horz" wrap="square" lIns="0" tIns="762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600"/>
              </a:spcBef>
            </a:pPr>
            <a:r>
              <a:rPr sz="1400" spc="-25" dirty="0">
                <a:latin typeface="Arial"/>
                <a:cs typeface="Arial"/>
              </a:rPr>
              <a:t>P4VRM</a:t>
            </a:r>
            <a:endParaRPr sz="14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20"/>
              </a:spcBef>
            </a:pPr>
            <a:r>
              <a:rPr sz="1400" spc="5" dirty="0">
                <a:latin typeface="Arial"/>
                <a:cs typeface="Arial"/>
              </a:rPr>
              <a:t>Compiler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04872" y="3578696"/>
            <a:ext cx="621665" cy="1176020"/>
          </a:xfrm>
          <a:custGeom>
            <a:avLst/>
            <a:gdLst/>
            <a:ahLst/>
            <a:cxnLst/>
            <a:rect l="l" t="t" r="r" b="b"/>
            <a:pathLst>
              <a:path w="621664" h="1176020">
                <a:moveTo>
                  <a:pt x="621296" y="1176020"/>
                </a:moveTo>
                <a:lnTo>
                  <a:pt x="608469" y="1138059"/>
                </a:lnTo>
                <a:lnTo>
                  <a:pt x="594029" y="1095298"/>
                </a:lnTo>
                <a:lnTo>
                  <a:pt x="573900" y="1115593"/>
                </a:lnTo>
                <a:lnTo>
                  <a:pt x="20218" y="566331"/>
                </a:lnTo>
                <a:lnTo>
                  <a:pt x="506374" y="61506"/>
                </a:lnTo>
                <a:lnTo>
                  <a:pt x="526961" y="81318"/>
                </a:lnTo>
                <a:lnTo>
                  <a:pt x="540131" y="39128"/>
                </a:lnTo>
                <a:lnTo>
                  <a:pt x="552361" y="0"/>
                </a:lnTo>
                <a:lnTo>
                  <a:pt x="472071" y="28460"/>
                </a:lnTo>
                <a:lnTo>
                  <a:pt x="492645" y="48285"/>
                </a:lnTo>
                <a:lnTo>
                  <a:pt x="0" y="559866"/>
                </a:lnTo>
                <a:lnTo>
                  <a:pt x="6858" y="566483"/>
                </a:lnTo>
                <a:lnTo>
                  <a:pt x="152" y="573239"/>
                </a:lnTo>
                <a:lnTo>
                  <a:pt x="560489" y="1129118"/>
                </a:lnTo>
                <a:lnTo>
                  <a:pt x="540372" y="1149400"/>
                </a:lnTo>
                <a:lnTo>
                  <a:pt x="621296" y="1176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262860" y="3022474"/>
            <a:ext cx="1160780" cy="334645"/>
            <a:chOff x="1262860" y="2266073"/>
            <a:chExt cx="1160780" cy="334645"/>
          </a:xfrm>
        </p:grpSpPr>
        <p:sp>
          <p:nvSpPr>
            <p:cNvPr id="45" name="object 45"/>
            <p:cNvSpPr/>
            <p:nvPr/>
          </p:nvSpPr>
          <p:spPr>
            <a:xfrm>
              <a:off x="1269210" y="2272422"/>
              <a:ext cx="1148080" cy="321945"/>
            </a:xfrm>
            <a:custGeom>
              <a:avLst/>
              <a:gdLst/>
              <a:ahLst/>
              <a:cxnLst/>
              <a:rect l="l" t="t" r="r" b="b"/>
              <a:pathLst>
                <a:path w="1148080" h="321944">
                  <a:moveTo>
                    <a:pt x="1147942" y="0"/>
                  </a:moveTo>
                  <a:lnTo>
                    <a:pt x="0" y="0"/>
                  </a:lnTo>
                  <a:lnTo>
                    <a:pt x="0" y="321590"/>
                  </a:lnTo>
                  <a:lnTo>
                    <a:pt x="1147942" y="321590"/>
                  </a:lnTo>
                  <a:lnTo>
                    <a:pt x="114794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69210" y="2272423"/>
              <a:ext cx="1148080" cy="321945"/>
            </a:xfrm>
            <a:custGeom>
              <a:avLst/>
              <a:gdLst/>
              <a:ahLst/>
              <a:cxnLst/>
              <a:rect l="l" t="t" r="r" b="b"/>
              <a:pathLst>
                <a:path w="1148080" h="321944">
                  <a:moveTo>
                    <a:pt x="0" y="0"/>
                  </a:moveTo>
                  <a:lnTo>
                    <a:pt x="1147940" y="0"/>
                  </a:lnTo>
                  <a:lnTo>
                    <a:pt x="1147940" y="321590"/>
                  </a:lnTo>
                  <a:lnTo>
                    <a:pt x="0" y="3215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269210" y="3028824"/>
            <a:ext cx="1073785" cy="24574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60655">
              <a:lnSpc>
                <a:spcPts val="1625"/>
              </a:lnSpc>
              <a:spcBef>
                <a:spcPts val="305"/>
              </a:spcBef>
            </a:pPr>
            <a:r>
              <a:rPr sz="1600" spc="-5" dirty="0">
                <a:latin typeface="Arial"/>
                <a:cs typeface="Arial"/>
              </a:rPr>
              <a:t>xx.p4vrm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760347" y="3383433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114300" y="457200"/>
                </a:moveTo>
                <a:lnTo>
                  <a:pt x="0" y="342900"/>
                </a:lnTo>
                <a:lnTo>
                  <a:pt x="57150" y="342900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342900"/>
                </a:lnTo>
                <a:lnTo>
                  <a:pt x="228600" y="342900"/>
                </a:lnTo>
                <a:lnTo>
                  <a:pt x="11430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10</a:t>
            </a:fld>
            <a:endParaRPr spc="-3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B4EAA4-1A4F-1549-A3FF-DD655A7A8E38}"/>
              </a:ext>
            </a:extLst>
          </p:cNvPr>
          <p:cNvSpPr txBox="1"/>
          <p:nvPr/>
        </p:nvSpPr>
        <p:spPr>
          <a:xfrm>
            <a:off x="685800" y="1600200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network management system that supports </a:t>
            </a:r>
            <a:r>
              <a:rPr lang="en-US" dirty="0">
                <a:solidFill>
                  <a:srgbClr val="FF0000"/>
                </a:solidFill>
              </a:rPr>
              <a:t>dynamic register memory sharing </a:t>
            </a:r>
            <a:r>
              <a:rPr lang="en-US" dirty="0"/>
              <a:t>between </a:t>
            </a:r>
            <a:r>
              <a:rPr lang="en-US" dirty="0">
                <a:solidFill>
                  <a:srgbClr val="7030A0"/>
                </a:solidFill>
              </a:rPr>
              <a:t>multiple concurrent applications</a:t>
            </a:r>
            <a:r>
              <a:rPr lang="en-US" dirty="0"/>
              <a:t> on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programmable network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FC67EB-458B-61F7-5793-6B210FE58DF6}"/>
              </a:ext>
            </a:extLst>
          </p:cNvPr>
          <p:cNvSpPr txBox="1"/>
          <p:nvPr/>
        </p:nvSpPr>
        <p:spPr>
          <a:xfrm>
            <a:off x="3633330" y="5986106"/>
            <a:ext cx="3650005" cy="64633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Expose a virtual register memory abstraction to applications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441F64-1974-7A27-3EA0-60E0E315587A}"/>
              </a:ext>
            </a:extLst>
          </p:cNvPr>
          <p:cNvCxnSpPr/>
          <p:nvPr/>
        </p:nvCxnSpPr>
        <p:spPr>
          <a:xfrm flipH="1">
            <a:off x="5760072" y="3959860"/>
            <a:ext cx="441109" cy="198374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ECAD9A3-A7AB-E31C-2D74-75D05CE28DB0}"/>
              </a:ext>
            </a:extLst>
          </p:cNvPr>
          <p:cNvSpPr txBox="1"/>
          <p:nvPr/>
        </p:nvSpPr>
        <p:spPr>
          <a:xfrm>
            <a:off x="7696200" y="5586602"/>
            <a:ext cx="4842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Dynamically allocate memory </a:t>
            </a:r>
            <a:r>
              <a:rPr lang="en-US" dirty="0"/>
              <a:t>for multiple applications and try to satisfy as many application’s requirements as possible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CC9F75-FBF4-F4BF-78D2-1A125614731B}"/>
              </a:ext>
            </a:extLst>
          </p:cNvPr>
          <p:cNvSpPr txBox="1"/>
          <p:nvPr/>
        </p:nvSpPr>
        <p:spPr>
          <a:xfrm>
            <a:off x="27189" y="5532665"/>
            <a:ext cx="456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 and compile P4 programs with virtual register memory.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682307-B5E3-4CAD-3465-692AEDEC1A23}"/>
              </a:ext>
            </a:extLst>
          </p:cNvPr>
          <p:cNvCxnSpPr>
            <a:cxnSpLocks/>
          </p:cNvCxnSpPr>
          <p:nvPr/>
        </p:nvCxnSpPr>
        <p:spPr>
          <a:xfrm flipV="1">
            <a:off x="961288" y="4517429"/>
            <a:ext cx="638912" cy="10733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474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000000"/>
                </a:solidFill>
              </a:rPr>
              <a:t>Virtual </a:t>
            </a:r>
            <a:r>
              <a:rPr sz="3600" spc="-5" dirty="0">
                <a:solidFill>
                  <a:srgbClr val="000000"/>
                </a:solidFill>
              </a:rPr>
              <a:t>register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memory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25675"/>
            <a:ext cx="2703830" cy="10439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5275" marR="0" lvl="0" indent="-283210" algn="l" defTabSz="914400" rtl="0" eaLnBrk="1" fontAlgn="auto" latinLnBrk="0" hangingPunct="1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Tx/>
              <a:buSzPct val="96428"/>
              <a:buFont typeface="Wingdings"/>
              <a:buChar char=""/>
              <a:tabLst>
                <a:tab pos="295910" algn="l"/>
              </a:tabLst>
              <a:defRPr/>
            </a:pP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tables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5275" marR="0" lvl="0" indent="-283210" algn="l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Pct val="96428"/>
              <a:buFont typeface="Wingdings"/>
              <a:buChar char=""/>
              <a:tabLst>
                <a:tab pos="295910" algn="l"/>
              </a:tabLst>
              <a:defRPr/>
            </a:pP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Counter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record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5473" y="1723466"/>
            <a:ext cx="1371600" cy="640080"/>
          </a:xfrm>
          <a:prstGeom prst="rect">
            <a:avLst/>
          </a:prstGeom>
          <a:solidFill>
            <a:srgbClr val="F8CBAD"/>
          </a:solidFill>
        </p:spPr>
        <p:txBody>
          <a:bodyPr vert="horz" wrap="square" lIns="0" tIns="197485" rIns="0" bIns="0" rtlCol="0">
            <a:spAutoFit/>
          </a:bodyPr>
          <a:lstStyle/>
          <a:p>
            <a:pPr marL="414020" marR="0" lvl="0" indent="0" algn="l" defTabSz="914400" rtl="0" eaLnBrk="1" fontAlgn="auto" latinLnBrk="0" hangingPunct="1">
              <a:lnSpc>
                <a:spcPct val="100000"/>
              </a:lnSpc>
              <a:spcBef>
                <a:spcPts val="15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0347" y="1702511"/>
            <a:ext cx="1371600" cy="640080"/>
          </a:xfrm>
          <a:prstGeom prst="rect">
            <a:avLst/>
          </a:prstGeom>
          <a:solidFill>
            <a:srgbClr val="C5E0B4"/>
          </a:solidFill>
        </p:spPr>
        <p:txBody>
          <a:bodyPr vert="horz" wrap="square" lIns="0" tIns="197485" rIns="0" bIns="0" rtlCol="0">
            <a:spAutoFit/>
          </a:bodyPr>
          <a:lstStyle/>
          <a:p>
            <a:pPr marL="414020" marR="0" lvl="0" indent="0" algn="l" defTabSz="914400" rtl="0" eaLnBrk="1" fontAlgn="auto" latinLnBrk="0" hangingPunct="1">
              <a:lnSpc>
                <a:spcPct val="100000"/>
              </a:lnSpc>
              <a:spcBef>
                <a:spcPts val="15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2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8688" y="1686547"/>
            <a:ext cx="1371600" cy="640080"/>
          </a:xfrm>
          <a:prstGeom prst="rect">
            <a:avLst/>
          </a:prstGeom>
          <a:solidFill>
            <a:srgbClr val="8FAADC">
              <a:alpha val="50199"/>
            </a:srgbClr>
          </a:solidFill>
        </p:spPr>
        <p:txBody>
          <a:bodyPr vert="horz" wrap="square" lIns="0" tIns="198120" rIns="0" bIns="0" rtlCol="0">
            <a:spAutoFit/>
          </a:bodyPr>
          <a:lstStyle/>
          <a:p>
            <a:pPr marL="41402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3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5473" y="3007410"/>
            <a:ext cx="4634865" cy="640080"/>
          </a:xfrm>
          <a:prstGeom prst="rect">
            <a:avLst/>
          </a:prstGeom>
          <a:solidFill>
            <a:srgbClr val="E8A09F"/>
          </a:solidFill>
        </p:spPr>
        <p:txBody>
          <a:bodyPr vert="horz" wrap="square" lIns="0" tIns="196850" rIns="0" bIns="0" rtlCol="0">
            <a:spAutoFit/>
          </a:bodyPr>
          <a:lstStyle/>
          <a:p>
            <a:pPr marL="1228090" marR="0" lvl="0" indent="0" algn="l" defTabSz="914400" rtl="0" eaLnBrk="1" fontAlgn="auto" latinLnBrk="0" hangingPunct="1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Virtual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Register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Memory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7728" y="3121710"/>
            <a:ext cx="914400" cy="411480"/>
          </a:xfrm>
          <a:prstGeom prst="rect">
            <a:avLst/>
          </a:prstGeom>
          <a:solidFill>
            <a:srgbClr val="E8A09F"/>
          </a:solidFill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68605" marR="261620" lvl="0" indent="12700" algn="l" defTabSz="914400" rtl="0" eaLnBrk="1" fontAlgn="auto" latinLnBrk="0" hangingPunct="1">
              <a:lnSpc>
                <a:spcPts val="139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 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2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29123" y="2542197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33997" y="2534843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292338" y="2534843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0067061" y="1890267"/>
            <a:ext cx="398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74783" y="2417571"/>
            <a:ext cx="58991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3975" marR="5080" lvl="0" indent="-41910" algn="l" defTabSz="914400" rtl="0" eaLnBrk="1" fontAlgn="auto" latinLnBrk="0" hangingPunct="1">
              <a:lnSpc>
                <a:spcPts val="19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 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76904" y="3146043"/>
            <a:ext cx="7854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6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4352" y="4444491"/>
            <a:ext cx="53340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41275" algn="l" defTabSz="914400" rtl="0" eaLnBrk="1" fontAlgn="auto" latinLnBrk="0" hangingPunct="1">
              <a:lnSpc>
                <a:spcPts val="19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029123" y="3934517"/>
          <a:ext cx="1789430" cy="1916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08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app=1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37490">
                        <a:lnSpc>
                          <a:spcPts val="161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offset=0,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siz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e=16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</a:t>
                      </a: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app=2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4295">
                        <a:lnSpc>
                          <a:spcPts val="1610"/>
                        </a:lnSpc>
                        <a:spcBef>
                          <a:spcPts val="4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et=16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k,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size=16k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app=3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4295">
                        <a:lnSpc>
                          <a:spcPts val="1610"/>
                        </a:lnSpc>
                        <a:spcBef>
                          <a:spcPts val="4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et=32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k,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size=32k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026440" y="3935514"/>
          <a:ext cx="391160" cy="19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32k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048759" y="3783722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1"/>
                </a:moveTo>
                <a:lnTo>
                  <a:pt x="658368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541311" y="3935514"/>
          <a:ext cx="391160" cy="19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32k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rebuchet MS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600" b="0" i="0" u="none" strike="noStrike" kern="1200" cap="none" spc="-3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rebuchet MS"/>
              <a:ea typeface="+mn-e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056194" y="3934739"/>
          <a:ext cx="391160" cy="19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32k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559151" y="3935514"/>
          <a:ext cx="391160" cy="19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32k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4067022" y="2402331"/>
            <a:ext cx="68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5080" lvl="0" indent="-7810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ol 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Plane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26469" y="5941059"/>
            <a:ext cx="10267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Table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76770" y="5941059"/>
            <a:ext cx="185991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679" marR="5080" lvl="0" indent="-221615" algn="l" defTabSz="914400" rtl="0" eaLnBrk="1" fontAlgn="auto" latinLnBrk="0" hangingPunct="1">
              <a:lnSpc>
                <a:spcPts val="19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Multi-stage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Physical 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Register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Arrays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76728" y="3134220"/>
            <a:ext cx="914400" cy="411480"/>
          </a:xfrm>
          <a:prstGeom prst="rect">
            <a:avLst/>
          </a:prstGeom>
          <a:solidFill>
            <a:srgbClr val="E8A09F"/>
          </a:solidFill>
          <a:ln w="127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07645" marR="176530" lvl="0" indent="-24130" algn="l" defTabSz="914400" rtl="0" eaLnBrk="1" fontAlgn="auto" latinLnBrk="0" hangingPunct="1">
              <a:lnSpc>
                <a:spcPts val="139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</a:t>
            </a: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 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Record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9177464" y="3946880"/>
          <a:ext cx="617855" cy="19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tot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hit_cnt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tot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hit_cnt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tot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hit_cnt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9115552" y="5941059"/>
            <a:ext cx="7537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90" marR="5080" lvl="0" indent="-34925" algn="l" defTabSz="914400" rtl="0" eaLnBrk="1" fontAlgn="auto" latinLnBrk="0" hangingPunct="1">
              <a:lnSpc>
                <a:spcPts val="19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  Record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24766E-5B40-E4C0-BAB2-82242A90BF4E}"/>
              </a:ext>
            </a:extLst>
          </p:cNvPr>
          <p:cNvSpPr txBox="1"/>
          <p:nvPr/>
        </p:nvSpPr>
        <p:spPr>
          <a:xfrm>
            <a:off x="3620769" y="6208058"/>
            <a:ext cx="335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Parameters are configured by the control plane at runtime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8C5D6F-5CFB-1ED7-2868-C229CA6D7868}"/>
              </a:ext>
            </a:extLst>
          </p:cNvPr>
          <p:cNvSpPr/>
          <p:nvPr/>
        </p:nvSpPr>
        <p:spPr>
          <a:xfrm>
            <a:off x="5029123" y="3783722"/>
            <a:ext cx="3921188" cy="2186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3975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000000"/>
                </a:solidFill>
              </a:rPr>
              <a:t>Address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translation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42836" y="1685112"/>
          <a:ext cx="2011676" cy="2643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46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238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46">
                <a:tc>
                  <a:txBody>
                    <a:bodyPr/>
                    <a:lstStyle/>
                    <a:p>
                      <a:pPr marL="160655">
                        <a:lnSpc>
                          <a:spcPts val="24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24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24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ts val="24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8D5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8D5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8D5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8D5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8D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/>
              <p:cNvSpPr txBox="1"/>
              <p:nvPr/>
            </p:nvSpPr>
            <p:spPr>
              <a:xfrm>
                <a:off x="889111" y="2876803"/>
                <a:ext cx="4298950" cy="70185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  <a:tabLst>
                    <a:tab pos="154051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𝑃𝐴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=(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𝑠𝑖𝑧𝑒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𝑉𝐴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%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𝑠𝑖𝑧𝑒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𝑜𝑓𝑓𝑠𝑒𝑡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11" y="2876803"/>
                <a:ext cx="4298950" cy="701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3434434" y="5132323"/>
            <a:ext cx="34997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lang="en-US" sz="2400" spc="80" dirty="0">
                <a:latin typeface="Times New Roman"/>
                <a:cs typeface="Times New Roman"/>
              </a:rPr>
              <a:t>size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=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2,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lang="en-US" sz="2400" spc="305" dirty="0">
                <a:latin typeface="Times New Roman"/>
                <a:cs typeface="Times New Roman"/>
              </a:rPr>
              <a:t> offset</a:t>
            </a:r>
            <a:r>
              <a:rPr sz="2400" spc="434" dirty="0">
                <a:latin typeface="Times New Roman"/>
                <a:cs typeface="Times New Roman"/>
              </a:rPr>
              <a:t>=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lang="en-US" sz="2400" spc="125" dirty="0">
                <a:latin typeface="Times New Roman"/>
                <a:cs typeface="Times New Roman"/>
              </a:rPr>
              <a:t>1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lang="en-US" sz="2400" spc="80" dirty="0">
                <a:latin typeface="Times New Roman"/>
                <a:cs typeface="Times New Roman"/>
              </a:rPr>
              <a:t>VA</a:t>
            </a:r>
            <a:r>
              <a:rPr sz="2400" spc="434" dirty="0">
                <a:latin typeface="Times New Roman"/>
                <a:cs typeface="Times New Roman"/>
              </a:rPr>
              <a:t>=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5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390" dirty="0">
                <a:latin typeface="Times New Roman"/>
                <a:cs typeface="Times New Roman"/>
              </a:rPr>
              <a:t>→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lang="en-US" sz="2400" spc="610" dirty="0">
                <a:latin typeface="Times New Roman"/>
                <a:cs typeface="Times New Roman"/>
              </a:rPr>
              <a:t> PA</a:t>
            </a:r>
            <a:r>
              <a:rPr sz="2400" spc="434" dirty="0">
                <a:latin typeface="Times New Roman"/>
                <a:cs typeface="Times New Roman"/>
              </a:rPr>
              <a:t>=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(2,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2)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3483" y="2563088"/>
            <a:ext cx="2168525" cy="2976880"/>
          </a:xfrm>
          <a:custGeom>
            <a:avLst/>
            <a:gdLst/>
            <a:ahLst/>
            <a:cxnLst/>
            <a:rect l="l" t="t" r="r" b="b"/>
            <a:pathLst>
              <a:path w="2168525" h="2976879">
                <a:moveTo>
                  <a:pt x="2113115" y="54178"/>
                </a:moveTo>
                <a:lnTo>
                  <a:pt x="0" y="2961932"/>
                </a:lnTo>
                <a:lnTo>
                  <a:pt x="20548" y="2976867"/>
                </a:lnTo>
                <a:lnTo>
                  <a:pt x="2133664" y="69113"/>
                </a:lnTo>
                <a:lnTo>
                  <a:pt x="2113115" y="54178"/>
                </a:lnTo>
                <a:close/>
              </a:path>
              <a:path w="2168525" h="2976879">
                <a:moveTo>
                  <a:pt x="2160890" y="43903"/>
                </a:moveTo>
                <a:lnTo>
                  <a:pt x="2120582" y="43903"/>
                </a:lnTo>
                <a:lnTo>
                  <a:pt x="2141131" y="58839"/>
                </a:lnTo>
                <a:lnTo>
                  <a:pt x="2133664" y="69113"/>
                </a:lnTo>
                <a:lnTo>
                  <a:pt x="2154212" y="84048"/>
                </a:lnTo>
                <a:lnTo>
                  <a:pt x="2160890" y="43903"/>
                </a:lnTo>
                <a:close/>
              </a:path>
              <a:path w="2168525" h="2976879">
                <a:moveTo>
                  <a:pt x="2120582" y="43903"/>
                </a:moveTo>
                <a:lnTo>
                  <a:pt x="2113115" y="54178"/>
                </a:lnTo>
                <a:lnTo>
                  <a:pt x="2133664" y="69113"/>
                </a:lnTo>
                <a:lnTo>
                  <a:pt x="2141131" y="58839"/>
                </a:lnTo>
                <a:lnTo>
                  <a:pt x="2120582" y="43903"/>
                </a:lnTo>
                <a:close/>
              </a:path>
              <a:path w="2168525" h="2976879">
                <a:moveTo>
                  <a:pt x="2168194" y="0"/>
                </a:moveTo>
                <a:lnTo>
                  <a:pt x="2092566" y="39243"/>
                </a:lnTo>
                <a:lnTo>
                  <a:pt x="2113115" y="54178"/>
                </a:lnTo>
                <a:lnTo>
                  <a:pt x="2120582" y="43903"/>
                </a:lnTo>
                <a:lnTo>
                  <a:pt x="2160890" y="43903"/>
                </a:lnTo>
                <a:lnTo>
                  <a:pt x="2168194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30958" y="1985670"/>
            <a:ext cx="4709795" cy="1652270"/>
            <a:chOff x="630958" y="1985670"/>
            <a:chExt cx="4709795" cy="1652270"/>
          </a:xfrm>
        </p:grpSpPr>
        <p:sp>
          <p:nvSpPr>
            <p:cNvPr id="10" name="object 10"/>
            <p:cNvSpPr/>
            <p:nvPr/>
          </p:nvSpPr>
          <p:spPr>
            <a:xfrm>
              <a:off x="637308" y="2305773"/>
              <a:ext cx="4697095" cy="1325880"/>
            </a:xfrm>
            <a:custGeom>
              <a:avLst/>
              <a:gdLst/>
              <a:ahLst/>
              <a:cxnLst/>
              <a:rect l="l" t="t" r="r" b="b"/>
              <a:pathLst>
                <a:path w="4697095" h="1325879">
                  <a:moveTo>
                    <a:pt x="0" y="0"/>
                  </a:moveTo>
                  <a:lnTo>
                    <a:pt x="4696692" y="0"/>
                  </a:lnTo>
                  <a:lnTo>
                    <a:pt x="4696692" y="1325560"/>
                  </a:lnTo>
                  <a:lnTo>
                    <a:pt x="0" y="13255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A6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5101" y="1992020"/>
              <a:ext cx="3188335" cy="628015"/>
            </a:xfrm>
            <a:custGeom>
              <a:avLst/>
              <a:gdLst/>
              <a:ahLst/>
              <a:cxnLst/>
              <a:rect l="l" t="t" r="r" b="b"/>
              <a:pathLst>
                <a:path w="3188335" h="628014">
                  <a:moveTo>
                    <a:pt x="3083265" y="0"/>
                  </a:moveTo>
                  <a:lnTo>
                    <a:pt x="104585" y="0"/>
                  </a:lnTo>
                  <a:lnTo>
                    <a:pt x="63876" y="8218"/>
                  </a:lnTo>
                  <a:lnTo>
                    <a:pt x="30632" y="30632"/>
                  </a:lnTo>
                  <a:lnTo>
                    <a:pt x="8218" y="63875"/>
                  </a:lnTo>
                  <a:lnTo>
                    <a:pt x="0" y="104584"/>
                  </a:lnTo>
                  <a:lnTo>
                    <a:pt x="0" y="522922"/>
                  </a:lnTo>
                  <a:lnTo>
                    <a:pt x="8218" y="563631"/>
                  </a:lnTo>
                  <a:lnTo>
                    <a:pt x="30632" y="596874"/>
                  </a:lnTo>
                  <a:lnTo>
                    <a:pt x="63876" y="619288"/>
                  </a:lnTo>
                  <a:lnTo>
                    <a:pt x="104585" y="627507"/>
                  </a:lnTo>
                  <a:lnTo>
                    <a:pt x="3083265" y="627507"/>
                  </a:lnTo>
                  <a:lnTo>
                    <a:pt x="3123974" y="619288"/>
                  </a:lnTo>
                  <a:lnTo>
                    <a:pt x="3157217" y="596874"/>
                  </a:lnTo>
                  <a:lnTo>
                    <a:pt x="3179630" y="563631"/>
                  </a:lnTo>
                  <a:lnTo>
                    <a:pt x="3187849" y="522922"/>
                  </a:lnTo>
                  <a:lnTo>
                    <a:pt x="3187849" y="104584"/>
                  </a:lnTo>
                  <a:lnTo>
                    <a:pt x="3179630" y="63875"/>
                  </a:lnTo>
                  <a:lnTo>
                    <a:pt x="3157217" y="30632"/>
                  </a:lnTo>
                  <a:lnTo>
                    <a:pt x="3123974" y="8218"/>
                  </a:lnTo>
                  <a:lnTo>
                    <a:pt x="3083265" y="0"/>
                  </a:lnTo>
                  <a:close/>
                </a:path>
              </a:pathLst>
            </a:custGeom>
            <a:solidFill>
              <a:srgbClr val="DA6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5101" y="1992020"/>
              <a:ext cx="3188335" cy="628015"/>
            </a:xfrm>
            <a:custGeom>
              <a:avLst/>
              <a:gdLst/>
              <a:ahLst/>
              <a:cxnLst/>
              <a:rect l="l" t="t" r="r" b="b"/>
              <a:pathLst>
                <a:path w="3188335" h="628014">
                  <a:moveTo>
                    <a:pt x="0" y="104585"/>
                  </a:moveTo>
                  <a:lnTo>
                    <a:pt x="8218" y="63875"/>
                  </a:lnTo>
                  <a:lnTo>
                    <a:pt x="30632" y="30632"/>
                  </a:lnTo>
                  <a:lnTo>
                    <a:pt x="63875" y="8218"/>
                  </a:lnTo>
                  <a:lnTo>
                    <a:pt x="104585" y="0"/>
                  </a:lnTo>
                  <a:lnTo>
                    <a:pt x="3083261" y="0"/>
                  </a:lnTo>
                  <a:lnTo>
                    <a:pt x="3123971" y="8218"/>
                  </a:lnTo>
                  <a:lnTo>
                    <a:pt x="3157216" y="30632"/>
                  </a:lnTo>
                  <a:lnTo>
                    <a:pt x="3179632" y="63875"/>
                  </a:lnTo>
                  <a:lnTo>
                    <a:pt x="3187851" y="104585"/>
                  </a:lnTo>
                  <a:lnTo>
                    <a:pt x="3187851" y="522922"/>
                  </a:lnTo>
                  <a:lnTo>
                    <a:pt x="3179632" y="563631"/>
                  </a:lnTo>
                  <a:lnTo>
                    <a:pt x="3157216" y="596875"/>
                  </a:lnTo>
                  <a:lnTo>
                    <a:pt x="3123971" y="619288"/>
                  </a:lnTo>
                  <a:lnTo>
                    <a:pt x="3083261" y="627507"/>
                  </a:lnTo>
                  <a:lnTo>
                    <a:pt x="104585" y="627507"/>
                  </a:lnTo>
                  <a:lnTo>
                    <a:pt x="63875" y="619288"/>
                  </a:lnTo>
                  <a:lnTo>
                    <a:pt x="30632" y="596875"/>
                  </a:lnTo>
                  <a:lnTo>
                    <a:pt x="8218" y="563631"/>
                  </a:lnTo>
                  <a:lnTo>
                    <a:pt x="0" y="522922"/>
                  </a:lnTo>
                  <a:lnTo>
                    <a:pt x="0" y="104585"/>
                  </a:lnTo>
                  <a:close/>
                </a:path>
              </a:pathLst>
            </a:custGeom>
            <a:ln w="12700">
              <a:solidFill>
                <a:srgbClr val="DA6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43336" y="2068068"/>
            <a:ext cx="2630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5" dirty="0">
                <a:solidFill>
                  <a:srgbClr val="FFFFFF"/>
                </a:solidFill>
                <a:latin typeface="Trebuchet MS"/>
                <a:cs typeface="Trebuchet MS"/>
              </a:rPr>
              <a:t>Translation</a:t>
            </a:r>
            <a:r>
              <a:rPr sz="26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1098" y="1258315"/>
            <a:ext cx="171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8795" algn="l"/>
                <a:tab pos="1024890" algn="l"/>
                <a:tab pos="1531620" algn="l"/>
              </a:tabLst>
            </a:pPr>
            <a:r>
              <a:rPr sz="2400" spc="-5" dirty="0">
                <a:latin typeface="Arial"/>
                <a:cs typeface="Arial"/>
              </a:rPr>
              <a:t>0	1	2	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2623" y="1642364"/>
            <a:ext cx="194945" cy="270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05"/>
              </a:lnSpc>
            </a:pP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05"/>
              </a:lnSpc>
            </a:pPr>
            <a:r>
              <a:rPr sz="2400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05"/>
              </a:lnSpc>
            </a:pPr>
            <a:r>
              <a:rPr sz="2400" spc="-5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05"/>
              </a:lnSpc>
            </a:pPr>
            <a:r>
              <a:rPr sz="2400" spc="-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121" y="3982357"/>
            <a:ext cx="4356735" cy="995044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spc="15" dirty="0">
                <a:solidFill>
                  <a:srgbClr val="5B9BD5"/>
                </a:solidFill>
                <a:latin typeface="Arial"/>
                <a:cs typeface="Arial"/>
              </a:rPr>
              <a:t>physical </a:t>
            </a:r>
            <a:r>
              <a:rPr sz="2400" spc="-25" dirty="0">
                <a:solidFill>
                  <a:srgbClr val="5B9BD5"/>
                </a:solidFill>
                <a:latin typeface="Arial"/>
                <a:cs typeface="Arial"/>
              </a:rPr>
              <a:t>array</a:t>
            </a:r>
            <a:r>
              <a:rPr sz="2400" spc="-35" dirty="0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5B9BD5"/>
                </a:solidFill>
                <a:latin typeface="Arial"/>
                <a:cs typeface="Arial"/>
              </a:rPr>
              <a:t>index</a:t>
            </a:r>
            <a:endParaRPr sz="2400" dirty="0">
              <a:latin typeface="Arial"/>
              <a:cs typeface="Arial"/>
            </a:endParaRPr>
          </a:p>
          <a:p>
            <a:pPr marL="1824989">
              <a:lnSpc>
                <a:spcPct val="100000"/>
              </a:lnSpc>
              <a:spcBef>
                <a:spcPts val="935"/>
              </a:spcBef>
            </a:pPr>
            <a:r>
              <a:rPr sz="2400" spc="15" dirty="0">
                <a:solidFill>
                  <a:srgbClr val="5B9BD5"/>
                </a:solidFill>
                <a:latin typeface="Arial"/>
                <a:cs typeface="Arial"/>
              </a:rPr>
              <a:t>physical </a:t>
            </a:r>
            <a:r>
              <a:rPr sz="2400" spc="30" dirty="0">
                <a:solidFill>
                  <a:srgbClr val="5B9BD5"/>
                </a:solidFill>
                <a:latin typeface="Arial"/>
                <a:cs typeface="Arial"/>
              </a:rPr>
              <a:t>slot</a:t>
            </a:r>
            <a:r>
              <a:rPr sz="2400" spc="-110" dirty="0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5B9BD5"/>
                </a:solidFill>
                <a:latin typeface="Arial"/>
                <a:cs typeface="Arial"/>
              </a:rPr>
              <a:t>index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8634" y="3683959"/>
            <a:ext cx="76200" cy="471170"/>
          </a:xfrm>
          <a:custGeom>
            <a:avLst/>
            <a:gdLst/>
            <a:ahLst/>
            <a:cxnLst/>
            <a:rect l="l" t="t" r="r" b="b"/>
            <a:pathLst>
              <a:path w="76200" h="471170">
                <a:moveTo>
                  <a:pt x="50800" y="63500"/>
                </a:moveTo>
                <a:lnTo>
                  <a:pt x="25400" y="63500"/>
                </a:lnTo>
                <a:lnTo>
                  <a:pt x="25400" y="470636"/>
                </a:lnTo>
                <a:lnTo>
                  <a:pt x="50800" y="470636"/>
                </a:lnTo>
                <a:lnTo>
                  <a:pt x="50800" y="63500"/>
                </a:lnTo>
                <a:close/>
              </a:path>
              <a:path w="76200" h="471170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71170">
                <a:moveTo>
                  <a:pt x="69850" y="63500"/>
                </a:moveTo>
                <a:lnTo>
                  <a:pt x="50800" y="63500"/>
                </a:lnTo>
                <a:lnTo>
                  <a:pt x="5080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3436" y="3510869"/>
            <a:ext cx="45719" cy="942975"/>
          </a:xfrm>
          <a:custGeom>
            <a:avLst/>
            <a:gdLst/>
            <a:ahLst/>
            <a:cxnLst/>
            <a:rect l="l" t="t" r="r" b="b"/>
            <a:pathLst>
              <a:path w="76200" h="942975">
                <a:moveTo>
                  <a:pt x="50800" y="63500"/>
                </a:moveTo>
                <a:lnTo>
                  <a:pt x="25400" y="63500"/>
                </a:lnTo>
                <a:lnTo>
                  <a:pt x="25400" y="942378"/>
                </a:lnTo>
                <a:lnTo>
                  <a:pt x="50800" y="942378"/>
                </a:lnTo>
                <a:lnTo>
                  <a:pt x="50800" y="63500"/>
                </a:lnTo>
                <a:close/>
              </a:path>
              <a:path w="76200" h="942975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42975">
                <a:moveTo>
                  <a:pt x="69850" y="63500"/>
                </a:moveTo>
                <a:lnTo>
                  <a:pt x="50800" y="63500"/>
                </a:lnTo>
                <a:lnTo>
                  <a:pt x="5080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12</a:t>
            </a:fld>
            <a:endParaRPr spc="-3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F7BE68-DDD8-FCD5-27BE-2AD1BED7993E}"/>
              </a:ext>
            </a:extLst>
          </p:cNvPr>
          <p:cNvSpPr txBox="1"/>
          <p:nvPr/>
        </p:nvSpPr>
        <p:spPr>
          <a:xfrm>
            <a:off x="5056027" y="6269428"/>
            <a:ext cx="375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VA=6 -&gt; PA=(3,1)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474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000000"/>
                </a:solidFill>
              </a:rPr>
              <a:t>Virtual </a:t>
            </a:r>
            <a:r>
              <a:rPr sz="3600" spc="-5" dirty="0">
                <a:solidFill>
                  <a:srgbClr val="000000"/>
                </a:solidFill>
              </a:rPr>
              <a:t>register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memory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25675"/>
            <a:ext cx="2703830" cy="10439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4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30" dirty="0">
                <a:latin typeface="Arial"/>
                <a:cs typeface="Arial"/>
              </a:rPr>
              <a:t>Page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tables</a:t>
            </a:r>
            <a:endParaRPr sz="2800">
              <a:latin typeface="Arial"/>
              <a:cs typeface="Arial"/>
            </a:endParaRPr>
          </a:p>
          <a:p>
            <a:pPr marL="295275" indent="-283210">
              <a:lnSpc>
                <a:spcPct val="100000"/>
              </a:lnSpc>
              <a:spcBef>
                <a:spcPts val="65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15" dirty="0">
                <a:latin typeface="Arial"/>
                <a:cs typeface="Arial"/>
              </a:rPr>
              <a:t>Counter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record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5473" y="1723466"/>
            <a:ext cx="1371600" cy="640080"/>
          </a:xfrm>
          <a:prstGeom prst="rect">
            <a:avLst/>
          </a:prstGeom>
          <a:solidFill>
            <a:srgbClr val="F8CBAD"/>
          </a:solidFill>
        </p:spPr>
        <p:txBody>
          <a:bodyPr vert="horz" wrap="square" lIns="0" tIns="197485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555"/>
              </a:spcBef>
            </a:pPr>
            <a:r>
              <a:rPr sz="1600" spc="25" dirty="0">
                <a:latin typeface="Arial"/>
                <a:cs typeface="Arial"/>
              </a:rPr>
              <a:t>App</a:t>
            </a:r>
            <a:r>
              <a:rPr sz="1600" spc="-5" dirty="0">
                <a:latin typeface="Arial"/>
                <a:cs typeface="Arial"/>
              </a:rPr>
              <a:t> 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0347" y="1702511"/>
            <a:ext cx="1371600" cy="640080"/>
          </a:xfrm>
          <a:prstGeom prst="rect">
            <a:avLst/>
          </a:prstGeom>
          <a:solidFill>
            <a:srgbClr val="C5E0B4"/>
          </a:solidFill>
        </p:spPr>
        <p:txBody>
          <a:bodyPr vert="horz" wrap="square" lIns="0" tIns="197485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555"/>
              </a:spcBef>
            </a:pPr>
            <a:r>
              <a:rPr sz="1600" spc="25" dirty="0">
                <a:latin typeface="Arial"/>
                <a:cs typeface="Arial"/>
              </a:rPr>
              <a:t>App</a:t>
            </a:r>
            <a:r>
              <a:rPr sz="1600" spc="-5" dirty="0">
                <a:latin typeface="Arial"/>
                <a:cs typeface="Arial"/>
              </a:rPr>
              <a:t> 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8688" y="1686547"/>
            <a:ext cx="1371600" cy="640080"/>
          </a:xfrm>
          <a:prstGeom prst="rect">
            <a:avLst/>
          </a:prstGeom>
          <a:solidFill>
            <a:srgbClr val="8FAADC">
              <a:alpha val="50199"/>
            </a:srgbClr>
          </a:solidFill>
        </p:spPr>
        <p:txBody>
          <a:bodyPr vert="horz" wrap="square" lIns="0" tIns="19812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560"/>
              </a:spcBef>
            </a:pPr>
            <a:r>
              <a:rPr sz="1600" spc="25" dirty="0">
                <a:latin typeface="Arial"/>
                <a:cs typeface="Arial"/>
              </a:rPr>
              <a:t>App</a:t>
            </a:r>
            <a:r>
              <a:rPr sz="1600" spc="-5" dirty="0">
                <a:latin typeface="Arial"/>
                <a:cs typeface="Arial"/>
              </a:rPr>
              <a:t> 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5473" y="3007410"/>
            <a:ext cx="4634865" cy="640080"/>
          </a:xfrm>
          <a:prstGeom prst="rect">
            <a:avLst/>
          </a:prstGeom>
          <a:solidFill>
            <a:srgbClr val="E8A09F"/>
          </a:solidFill>
        </p:spPr>
        <p:txBody>
          <a:bodyPr vert="horz" wrap="square" lIns="0" tIns="196850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1550"/>
              </a:spcBef>
            </a:pPr>
            <a:r>
              <a:rPr sz="1600" spc="-15" dirty="0">
                <a:latin typeface="Arial"/>
                <a:cs typeface="Arial"/>
              </a:rPr>
              <a:t>Virtual </a:t>
            </a:r>
            <a:r>
              <a:rPr sz="1600" spc="-10" dirty="0">
                <a:latin typeface="Arial"/>
                <a:cs typeface="Arial"/>
              </a:rPr>
              <a:t>Register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7728" y="3121710"/>
            <a:ext cx="914400" cy="411480"/>
          </a:xfrm>
          <a:prstGeom prst="rect">
            <a:avLst/>
          </a:prstGeom>
          <a:solidFill>
            <a:srgbClr val="E8A09F"/>
          </a:solidFill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68605" marR="261620" indent="12700">
              <a:lnSpc>
                <a:spcPts val="1390"/>
              </a:lnSpc>
              <a:spcBef>
                <a:spcPts val="275"/>
              </a:spcBef>
            </a:pPr>
            <a:r>
              <a:rPr sz="1200" spc="-30" dirty="0">
                <a:latin typeface="Arial"/>
                <a:cs typeface="Arial"/>
              </a:rPr>
              <a:t>P</a:t>
            </a:r>
            <a:r>
              <a:rPr sz="1200" spc="-20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g</a:t>
            </a:r>
            <a:r>
              <a:rPr sz="1200" spc="-20" dirty="0">
                <a:latin typeface="Arial"/>
                <a:cs typeface="Arial"/>
              </a:rPr>
              <a:t>e  </a:t>
            </a:r>
            <a:r>
              <a:rPr sz="1200" spc="-45" dirty="0">
                <a:latin typeface="Arial"/>
                <a:cs typeface="Arial"/>
              </a:rPr>
              <a:t>T</a:t>
            </a:r>
            <a:r>
              <a:rPr sz="1200" spc="-30" dirty="0">
                <a:latin typeface="Arial"/>
                <a:cs typeface="Arial"/>
              </a:rPr>
              <a:t>a</a:t>
            </a:r>
            <a:r>
              <a:rPr sz="1200" spc="4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25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29123" y="2542197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33997" y="2534843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292338" y="2534843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0067061" y="1890267"/>
            <a:ext cx="398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" dirty="0">
                <a:latin typeface="Arial"/>
                <a:cs typeface="Arial"/>
              </a:rPr>
              <a:t>App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74783" y="2417571"/>
            <a:ext cx="58991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3975" marR="5080" indent="-41910">
              <a:lnSpc>
                <a:spcPts val="1900"/>
              </a:lnSpc>
              <a:spcBef>
                <a:spcPts val="180"/>
              </a:spcBef>
            </a:pPr>
            <a:r>
              <a:rPr sz="1600" spc="-105" dirty="0">
                <a:latin typeface="Arial"/>
                <a:cs typeface="Arial"/>
              </a:rPr>
              <a:t>V</a:t>
            </a:r>
            <a:r>
              <a:rPr sz="1600" spc="-3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r</a:t>
            </a:r>
            <a:r>
              <a:rPr sz="1600" spc="5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3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  </a:t>
            </a:r>
            <a:r>
              <a:rPr sz="1600" spc="-15" dirty="0">
                <a:latin typeface="Arial"/>
                <a:cs typeface="Arial"/>
              </a:rPr>
              <a:t>Array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76904" y="3146043"/>
            <a:ext cx="7854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50" dirty="0">
                <a:latin typeface="Arial"/>
                <a:cs typeface="Arial"/>
              </a:rPr>
              <a:t>t</a:t>
            </a:r>
            <a:r>
              <a:rPr sz="1600" spc="-95" dirty="0">
                <a:latin typeface="Arial"/>
                <a:cs typeface="Arial"/>
              </a:rPr>
              <a:t>V</a:t>
            </a:r>
            <a:r>
              <a:rPr sz="1600" spc="-60" dirty="0">
                <a:latin typeface="Arial"/>
                <a:cs typeface="Arial"/>
              </a:rPr>
              <a:t>R</a:t>
            </a:r>
            <a:r>
              <a:rPr sz="1600" spc="60" dirty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4352" y="4444491"/>
            <a:ext cx="53340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1275">
              <a:lnSpc>
                <a:spcPts val="1900"/>
              </a:lnSpc>
              <a:spcBef>
                <a:spcPts val="180"/>
              </a:spcBef>
            </a:pPr>
            <a:r>
              <a:rPr sz="1600" spc="-15" dirty="0">
                <a:latin typeface="Arial"/>
                <a:cs typeface="Arial"/>
              </a:rPr>
              <a:t>Data  </a:t>
            </a:r>
            <a:r>
              <a:rPr sz="1600" spc="-25" dirty="0">
                <a:latin typeface="Arial"/>
                <a:cs typeface="Arial"/>
              </a:rPr>
              <a:t>P</a:t>
            </a:r>
            <a:r>
              <a:rPr sz="1600" spc="-20" dirty="0">
                <a:latin typeface="Arial"/>
                <a:cs typeface="Arial"/>
              </a:rPr>
              <a:t>l</a:t>
            </a:r>
            <a:r>
              <a:rPr sz="1600" spc="-3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3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029123" y="3934517"/>
          <a:ext cx="1789430" cy="1916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08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app=1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37490">
                        <a:lnSpc>
                          <a:spcPts val="161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offset=0,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siz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e=16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</a:t>
                      </a: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app=2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4295">
                        <a:lnSpc>
                          <a:spcPts val="1610"/>
                        </a:lnSpc>
                        <a:spcBef>
                          <a:spcPts val="4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et=16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k,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size=16k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app=3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4295">
                        <a:lnSpc>
                          <a:spcPts val="1610"/>
                        </a:lnSpc>
                        <a:spcBef>
                          <a:spcPts val="4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et=32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k,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size=32k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026440" y="3935514"/>
          <a:ext cx="391160" cy="19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32k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048759" y="3783722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1"/>
                </a:moveTo>
                <a:lnTo>
                  <a:pt x="658368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541311" y="3935514"/>
          <a:ext cx="391160" cy="19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32k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13</a:t>
            </a:fld>
            <a:endParaRPr spc="-30" dirty="0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056194" y="3934739"/>
          <a:ext cx="391160" cy="19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32k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559151" y="3935514"/>
          <a:ext cx="391160" cy="19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32k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4067022" y="2402331"/>
            <a:ext cx="68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50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ol  </a:t>
            </a:r>
            <a:r>
              <a:rPr sz="1600" spc="-25" dirty="0">
                <a:latin typeface="Arial"/>
                <a:cs typeface="Arial"/>
              </a:rPr>
              <a:t>Plane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26469" y="5941059"/>
            <a:ext cx="10267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Page</a:t>
            </a:r>
            <a:r>
              <a:rPr sz="1600" spc="-55" dirty="0">
                <a:latin typeface="Arial"/>
                <a:cs typeface="Arial"/>
              </a:rPr>
              <a:t> 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76770" y="5941059"/>
            <a:ext cx="185991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679" marR="5080" indent="-221615">
              <a:lnSpc>
                <a:spcPts val="1900"/>
              </a:lnSpc>
              <a:spcBef>
                <a:spcPts val="180"/>
              </a:spcBef>
            </a:pPr>
            <a:r>
              <a:rPr sz="1600" spc="15" dirty="0">
                <a:latin typeface="Arial"/>
                <a:cs typeface="Arial"/>
              </a:rPr>
              <a:t>Multi-stage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Physical  </a:t>
            </a:r>
            <a:r>
              <a:rPr sz="1600" spc="-10" dirty="0">
                <a:latin typeface="Arial"/>
                <a:cs typeface="Arial"/>
              </a:rPr>
              <a:t>Register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Arrays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76728" y="3134220"/>
            <a:ext cx="914400" cy="411480"/>
          </a:xfrm>
          <a:prstGeom prst="rect">
            <a:avLst/>
          </a:prstGeom>
          <a:solidFill>
            <a:srgbClr val="E8A09F"/>
          </a:solidFill>
          <a:ln w="127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07645" marR="176530" indent="-24130">
              <a:lnSpc>
                <a:spcPts val="1390"/>
              </a:lnSpc>
              <a:spcBef>
                <a:spcPts val="270"/>
              </a:spcBef>
            </a:pPr>
            <a:r>
              <a:rPr sz="1200" spc="5" dirty="0">
                <a:latin typeface="Arial"/>
                <a:cs typeface="Arial"/>
              </a:rPr>
              <a:t>Co</a:t>
            </a:r>
            <a:r>
              <a:rPr sz="1200" spc="-15" dirty="0">
                <a:latin typeface="Arial"/>
                <a:cs typeface="Arial"/>
              </a:rPr>
              <a:t>un</a:t>
            </a:r>
            <a:r>
              <a:rPr sz="1200" spc="35" dirty="0">
                <a:latin typeface="Arial"/>
                <a:cs typeface="Arial"/>
              </a:rPr>
              <a:t>t</a:t>
            </a:r>
            <a:r>
              <a:rPr sz="1200" spc="-2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  </a:t>
            </a:r>
            <a:r>
              <a:rPr sz="1200" spc="5" dirty="0">
                <a:latin typeface="Arial"/>
                <a:cs typeface="Arial"/>
              </a:rPr>
              <a:t>Record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9177464" y="3946880"/>
          <a:ext cx="617855" cy="19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tot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hit_cnt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tot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hit_cnt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28"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tot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_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hit_cnt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6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20"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9115552" y="5941059"/>
            <a:ext cx="7537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90" marR="5080" indent="-34925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50" dirty="0">
                <a:latin typeface="Arial"/>
                <a:cs typeface="Arial"/>
              </a:rPr>
              <a:t>t</a:t>
            </a:r>
            <a:r>
              <a:rPr sz="1600" spc="-3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  Record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24766E-5B40-E4C0-BAB2-82242A90BF4E}"/>
              </a:ext>
            </a:extLst>
          </p:cNvPr>
          <p:cNvSpPr txBox="1"/>
          <p:nvPr/>
        </p:nvSpPr>
        <p:spPr>
          <a:xfrm>
            <a:off x="3620769" y="6208058"/>
            <a:ext cx="335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are configured by the control plane at runtime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029C1D-6251-C204-ED93-162438333464}"/>
              </a:ext>
            </a:extLst>
          </p:cNvPr>
          <p:cNvSpPr txBox="1"/>
          <p:nvPr/>
        </p:nvSpPr>
        <p:spPr>
          <a:xfrm>
            <a:off x="10207218" y="3794050"/>
            <a:ext cx="209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total number of packets for the application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F33AAE-927C-C296-2B5F-FE90619FE705}"/>
              </a:ext>
            </a:extLst>
          </p:cNvPr>
          <p:cNvCxnSpPr/>
          <p:nvPr/>
        </p:nvCxnSpPr>
        <p:spPr>
          <a:xfrm>
            <a:off x="9795319" y="4038600"/>
            <a:ext cx="4711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86F61E-3CFD-ACAB-9B02-378E9769C0E5}"/>
              </a:ext>
            </a:extLst>
          </p:cNvPr>
          <p:cNvCxnSpPr>
            <a:cxnSpLocks/>
          </p:cNvCxnSpPr>
          <p:nvPr/>
        </p:nvCxnSpPr>
        <p:spPr>
          <a:xfrm>
            <a:off x="9795319" y="4343400"/>
            <a:ext cx="471132" cy="6116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45353E-B877-FFEA-445E-E495BF67B0EA}"/>
              </a:ext>
            </a:extLst>
          </p:cNvPr>
          <p:cNvSpPr txBox="1"/>
          <p:nvPr/>
        </p:nvSpPr>
        <p:spPr>
          <a:xfrm>
            <a:off x="10207218" y="4872378"/>
            <a:ext cx="2094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packets that hits the switch register memory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320359-4470-57E3-277C-3DF1B8E18BF5}"/>
              </a:ext>
            </a:extLst>
          </p:cNvPr>
          <p:cNvSpPr txBox="1"/>
          <p:nvPr/>
        </p:nvSpPr>
        <p:spPr>
          <a:xfrm>
            <a:off x="10077030" y="6072707"/>
            <a:ext cx="209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Real time hit ratios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4280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000000"/>
                </a:solidFill>
              </a:rPr>
              <a:t>NetVRM</a:t>
            </a:r>
            <a:r>
              <a:rPr sz="3600" spc="-75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architecture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188239" y="2190051"/>
            <a:ext cx="1160780" cy="334645"/>
            <a:chOff x="1188239" y="2190051"/>
            <a:chExt cx="1160780" cy="334645"/>
          </a:xfrm>
        </p:grpSpPr>
        <p:sp>
          <p:nvSpPr>
            <p:cNvPr id="4" name="object 4"/>
            <p:cNvSpPr/>
            <p:nvPr/>
          </p:nvSpPr>
          <p:spPr>
            <a:xfrm>
              <a:off x="1194589" y="2196400"/>
              <a:ext cx="1148080" cy="321945"/>
            </a:xfrm>
            <a:custGeom>
              <a:avLst/>
              <a:gdLst/>
              <a:ahLst/>
              <a:cxnLst/>
              <a:rect l="l" t="t" r="r" b="b"/>
              <a:pathLst>
                <a:path w="1148080" h="321944">
                  <a:moveTo>
                    <a:pt x="1147942" y="0"/>
                  </a:moveTo>
                  <a:lnTo>
                    <a:pt x="0" y="0"/>
                  </a:lnTo>
                  <a:lnTo>
                    <a:pt x="0" y="321590"/>
                  </a:lnTo>
                  <a:lnTo>
                    <a:pt x="1147942" y="321590"/>
                  </a:lnTo>
                  <a:lnTo>
                    <a:pt x="114794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4589" y="2196401"/>
              <a:ext cx="1148080" cy="321945"/>
            </a:xfrm>
            <a:custGeom>
              <a:avLst/>
              <a:gdLst/>
              <a:ahLst/>
              <a:cxnLst/>
              <a:rect l="l" t="t" r="r" b="b"/>
              <a:pathLst>
                <a:path w="1148080" h="321944">
                  <a:moveTo>
                    <a:pt x="0" y="0"/>
                  </a:moveTo>
                  <a:lnTo>
                    <a:pt x="1147940" y="0"/>
                  </a:lnTo>
                  <a:lnTo>
                    <a:pt x="1147940" y="321590"/>
                  </a:lnTo>
                  <a:lnTo>
                    <a:pt x="0" y="3215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55813" y="2254448"/>
            <a:ext cx="82550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dirty="0">
                <a:latin typeface="Arial"/>
                <a:cs typeface="Arial"/>
              </a:rPr>
              <a:t>xx</a:t>
            </a:r>
            <a:r>
              <a:rPr sz="1600" spc="5" dirty="0">
                <a:latin typeface="Arial"/>
                <a:cs typeface="Arial"/>
              </a:rPr>
              <a:t>.</a:t>
            </a:r>
            <a:r>
              <a:rPr sz="1600" spc="-5" dirty="0">
                <a:latin typeface="Arial"/>
                <a:cs typeface="Arial"/>
              </a:rPr>
              <a:t>p4</a:t>
            </a:r>
            <a:r>
              <a:rPr sz="1600" dirty="0">
                <a:latin typeface="Arial"/>
                <a:cs typeface="Arial"/>
              </a:rPr>
              <a:t>vrm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23805" y="2176614"/>
            <a:ext cx="3039110" cy="2352675"/>
            <a:chOff x="3623805" y="2176614"/>
            <a:chExt cx="3039110" cy="2352675"/>
          </a:xfrm>
        </p:grpSpPr>
        <p:sp>
          <p:nvSpPr>
            <p:cNvPr id="8" name="object 8"/>
            <p:cNvSpPr/>
            <p:nvPr/>
          </p:nvSpPr>
          <p:spPr>
            <a:xfrm>
              <a:off x="3633332" y="3352800"/>
              <a:ext cx="3020060" cy="0"/>
            </a:xfrm>
            <a:custGeom>
              <a:avLst/>
              <a:gdLst/>
              <a:ahLst/>
              <a:cxnLst/>
              <a:rect l="l" t="t" r="r" b="b"/>
              <a:pathLst>
                <a:path w="3020059">
                  <a:moveTo>
                    <a:pt x="0" y="0"/>
                  </a:moveTo>
                  <a:lnTo>
                    <a:pt x="715973" y="0"/>
                  </a:lnTo>
                </a:path>
                <a:path w="3020059">
                  <a:moveTo>
                    <a:pt x="2323132" y="0"/>
                  </a:moveTo>
                  <a:lnTo>
                    <a:pt x="3019651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3330" y="2186139"/>
              <a:ext cx="3020060" cy="2333625"/>
            </a:xfrm>
            <a:custGeom>
              <a:avLst/>
              <a:gdLst/>
              <a:ahLst/>
              <a:cxnLst/>
              <a:rect l="l" t="t" r="r" b="b"/>
              <a:pathLst>
                <a:path w="3020059" h="2333625">
                  <a:moveTo>
                    <a:pt x="0" y="0"/>
                  </a:moveTo>
                  <a:lnTo>
                    <a:pt x="3019651" y="0"/>
                  </a:lnTo>
                  <a:lnTo>
                    <a:pt x="3019651" y="2333331"/>
                  </a:lnTo>
                  <a:lnTo>
                    <a:pt x="0" y="233333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49305" y="3232391"/>
            <a:ext cx="1607185" cy="26543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143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90"/>
              </a:spcBef>
            </a:pPr>
            <a:r>
              <a:rPr sz="1600" spc="5" dirty="0">
                <a:latin typeface="Arial"/>
                <a:cs typeface="Arial"/>
              </a:rPr>
              <a:t>Run-time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API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2072" y="2307495"/>
            <a:ext cx="773430" cy="422275"/>
          </a:xfrm>
          <a:prstGeom prst="rect">
            <a:avLst/>
          </a:prstGeom>
          <a:solidFill>
            <a:srgbClr val="F4B183"/>
          </a:solidFill>
        </p:spPr>
        <p:txBody>
          <a:bodyPr vert="horz" wrap="square" lIns="0" tIns="889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700"/>
              </a:spcBef>
            </a:pPr>
            <a:r>
              <a:rPr sz="1600" spc="25" dirty="0">
                <a:latin typeface="Arial"/>
                <a:cs typeface="Arial"/>
              </a:rPr>
              <a:t>App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0954" y="2856473"/>
            <a:ext cx="2644140" cy="299085"/>
          </a:xfrm>
          <a:prstGeom prst="rect">
            <a:avLst/>
          </a:prstGeom>
          <a:solidFill>
            <a:srgbClr val="E8A09F"/>
          </a:solidFill>
        </p:spPr>
        <p:txBody>
          <a:bodyPr vert="horz" wrap="square" lIns="0" tIns="2794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220"/>
              </a:spcBef>
            </a:pPr>
            <a:r>
              <a:rPr sz="1600" spc="-15" dirty="0">
                <a:latin typeface="Arial"/>
                <a:cs typeface="Arial"/>
              </a:rPr>
              <a:t>Virtual </a:t>
            </a:r>
            <a:r>
              <a:rPr sz="1600" spc="-10" dirty="0">
                <a:latin typeface="Arial"/>
                <a:cs typeface="Arial"/>
              </a:rPr>
              <a:t>Register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7268" y="2307495"/>
            <a:ext cx="773430" cy="422275"/>
          </a:xfrm>
          <a:prstGeom prst="rect">
            <a:avLst/>
          </a:prstGeom>
          <a:solidFill>
            <a:srgbClr val="8FAADC">
              <a:alpha val="50199"/>
            </a:srgbClr>
          </a:solidFill>
        </p:spPr>
        <p:txBody>
          <a:bodyPr vert="horz" wrap="square" lIns="0" tIns="889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700"/>
              </a:spcBef>
            </a:pPr>
            <a:r>
              <a:rPr sz="1600" spc="25" dirty="0">
                <a:latin typeface="Arial"/>
                <a:cs typeface="Arial"/>
              </a:rPr>
              <a:t>App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5418" y="3661154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03510" y="3609301"/>
            <a:ext cx="2673350" cy="822960"/>
            <a:chOff x="3803510" y="3609301"/>
            <a:chExt cx="2673350" cy="822960"/>
          </a:xfrm>
        </p:grpSpPr>
        <p:sp>
          <p:nvSpPr>
            <p:cNvPr id="16" name="object 16"/>
            <p:cNvSpPr/>
            <p:nvPr/>
          </p:nvSpPr>
          <p:spPr>
            <a:xfrm>
              <a:off x="6027191" y="3609301"/>
              <a:ext cx="173990" cy="822960"/>
            </a:xfrm>
            <a:custGeom>
              <a:avLst/>
              <a:gdLst/>
              <a:ahLst/>
              <a:cxnLst/>
              <a:rect l="l" t="t" r="r" b="b"/>
              <a:pathLst>
                <a:path w="173989" h="822960">
                  <a:moveTo>
                    <a:pt x="173736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173736" y="822960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77830" y="3609301"/>
              <a:ext cx="596900" cy="822960"/>
            </a:xfrm>
            <a:custGeom>
              <a:avLst/>
              <a:gdLst/>
              <a:ahLst/>
              <a:cxnLst/>
              <a:rect l="l" t="t" r="r" b="b"/>
              <a:pathLst>
                <a:path w="596900" h="822960">
                  <a:moveTo>
                    <a:pt x="173736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173736" y="822960"/>
                  </a:lnTo>
                  <a:lnTo>
                    <a:pt x="173736" y="0"/>
                  </a:lnTo>
                  <a:close/>
                </a:path>
                <a:path w="596900" h="822960">
                  <a:moveTo>
                    <a:pt x="596671" y="0"/>
                  </a:moveTo>
                  <a:lnTo>
                    <a:pt x="422935" y="0"/>
                  </a:lnTo>
                  <a:lnTo>
                    <a:pt x="422935" y="822960"/>
                  </a:lnTo>
                  <a:lnTo>
                    <a:pt x="596671" y="822960"/>
                  </a:lnTo>
                  <a:lnTo>
                    <a:pt x="59667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03510" y="3957281"/>
              <a:ext cx="2673350" cy="127000"/>
            </a:xfrm>
            <a:custGeom>
              <a:avLst/>
              <a:gdLst/>
              <a:ahLst/>
              <a:cxnLst/>
              <a:rect l="l" t="t" r="r" b="b"/>
              <a:pathLst>
                <a:path w="2673350" h="127000">
                  <a:moveTo>
                    <a:pt x="274320" y="63500"/>
                  </a:moveTo>
                  <a:lnTo>
                    <a:pt x="262890" y="53975"/>
                  </a:lnTo>
                  <a:lnTo>
                    <a:pt x="198120" y="0"/>
                  </a:lnTo>
                  <a:lnTo>
                    <a:pt x="198120" y="53975"/>
                  </a:lnTo>
                  <a:lnTo>
                    <a:pt x="0" y="53975"/>
                  </a:lnTo>
                  <a:lnTo>
                    <a:pt x="0" y="73025"/>
                  </a:lnTo>
                  <a:lnTo>
                    <a:pt x="198120" y="73025"/>
                  </a:lnTo>
                  <a:lnTo>
                    <a:pt x="198120" y="127000"/>
                  </a:lnTo>
                  <a:lnTo>
                    <a:pt x="262890" y="73025"/>
                  </a:lnTo>
                  <a:lnTo>
                    <a:pt x="274320" y="63500"/>
                  </a:lnTo>
                  <a:close/>
                </a:path>
                <a:path w="2673350" h="127000">
                  <a:moveTo>
                    <a:pt x="706628" y="63500"/>
                  </a:moveTo>
                  <a:lnTo>
                    <a:pt x="695198" y="53975"/>
                  </a:lnTo>
                  <a:lnTo>
                    <a:pt x="630428" y="0"/>
                  </a:lnTo>
                  <a:lnTo>
                    <a:pt x="630428" y="53975"/>
                  </a:lnTo>
                  <a:lnTo>
                    <a:pt x="432308" y="53975"/>
                  </a:lnTo>
                  <a:lnTo>
                    <a:pt x="432308" y="73025"/>
                  </a:lnTo>
                  <a:lnTo>
                    <a:pt x="630428" y="73025"/>
                  </a:lnTo>
                  <a:lnTo>
                    <a:pt x="630428" y="127000"/>
                  </a:lnTo>
                  <a:lnTo>
                    <a:pt x="695198" y="73025"/>
                  </a:lnTo>
                  <a:lnTo>
                    <a:pt x="706628" y="63500"/>
                  </a:lnTo>
                  <a:close/>
                </a:path>
                <a:path w="2673350" h="127000">
                  <a:moveTo>
                    <a:pt x="1136713" y="63500"/>
                  </a:moveTo>
                  <a:lnTo>
                    <a:pt x="1125283" y="53975"/>
                  </a:lnTo>
                  <a:lnTo>
                    <a:pt x="1060513" y="0"/>
                  </a:lnTo>
                  <a:lnTo>
                    <a:pt x="1060513" y="53975"/>
                  </a:lnTo>
                  <a:lnTo>
                    <a:pt x="862393" y="53975"/>
                  </a:lnTo>
                  <a:lnTo>
                    <a:pt x="862393" y="73025"/>
                  </a:lnTo>
                  <a:lnTo>
                    <a:pt x="1060513" y="73025"/>
                  </a:lnTo>
                  <a:lnTo>
                    <a:pt x="1060513" y="127000"/>
                  </a:lnTo>
                  <a:lnTo>
                    <a:pt x="1125283" y="73025"/>
                  </a:lnTo>
                  <a:lnTo>
                    <a:pt x="1136713" y="63500"/>
                  </a:lnTo>
                  <a:close/>
                </a:path>
                <a:path w="2673350" h="127000">
                  <a:moveTo>
                    <a:pt x="2223681" y="63500"/>
                  </a:moveTo>
                  <a:lnTo>
                    <a:pt x="2212251" y="53975"/>
                  </a:lnTo>
                  <a:lnTo>
                    <a:pt x="2147481" y="0"/>
                  </a:lnTo>
                  <a:lnTo>
                    <a:pt x="2147481" y="53975"/>
                  </a:lnTo>
                  <a:lnTo>
                    <a:pt x="1949361" y="53975"/>
                  </a:lnTo>
                  <a:lnTo>
                    <a:pt x="1949361" y="73025"/>
                  </a:lnTo>
                  <a:lnTo>
                    <a:pt x="2147481" y="73025"/>
                  </a:lnTo>
                  <a:lnTo>
                    <a:pt x="2147481" y="127000"/>
                  </a:lnTo>
                  <a:lnTo>
                    <a:pt x="2212251" y="73025"/>
                  </a:lnTo>
                  <a:lnTo>
                    <a:pt x="2223681" y="63500"/>
                  </a:lnTo>
                  <a:close/>
                </a:path>
                <a:path w="2673350" h="127000">
                  <a:moveTo>
                    <a:pt x="2672981" y="63500"/>
                  </a:moveTo>
                  <a:lnTo>
                    <a:pt x="2661551" y="53975"/>
                  </a:lnTo>
                  <a:lnTo>
                    <a:pt x="2596781" y="0"/>
                  </a:lnTo>
                  <a:lnTo>
                    <a:pt x="2596781" y="53975"/>
                  </a:lnTo>
                  <a:lnTo>
                    <a:pt x="2398674" y="53975"/>
                  </a:lnTo>
                  <a:lnTo>
                    <a:pt x="2398674" y="73025"/>
                  </a:lnTo>
                  <a:lnTo>
                    <a:pt x="2596781" y="73025"/>
                  </a:lnTo>
                  <a:lnTo>
                    <a:pt x="2596781" y="127000"/>
                  </a:lnTo>
                  <a:lnTo>
                    <a:pt x="2661551" y="73025"/>
                  </a:lnTo>
                  <a:lnTo>
                    <a:pt x="2672981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86082" y="3609301"/>
              <a:ext cx="173990" cy="822960"/>
            </a:xfrm>
            <a:custGeom>
              <a:avLst/>
              <a:gdLst/>
              <a:ahLst/>
              <a:cxnLst/>
              <a:rect l="l" t="t" r="r" b="b"/>
              <a:pathLst>
                <a:path w="173989" h="822960">
                  <a:moveTo>
                    <a:pt x="173736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173736" y="822960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1762" y="3957281"/>
              <a:ext cx="274320" cy="127000"/>
            </a:xfrm>
            <a:custGeom>
              <a:avLst/>
              <a:gdLst/>
              <a:ahLst/>
              <a:cxnLst/>
              <a:rect l="l" t="t" r="r" b="b"/>
              <a:pathLst>
                <a:path w="274320" h="127000">
                  <a:moveTo>
                    <a:pt x="198119" y="0"/>
                  </a:moveTo>
                  <a:lnTo>
                    <a:pt x="198119" y="127000"/>
                  </a:lnTo>
                  <a:lnTo>
                    <a:pt x="262889" y="73025"/>
                  </a:lnTo>
                  <a:lnTo>
                    <a:pt x="210819" y="73025"/>
                  </a:lnTo>
                  <a:lnTo>
                    <a:pt x="210819" y="53975"/>
                  </a:lnTo>
                  <a:lnTo>
                    <a:pt x="262889" y="53975"/>
                  </a:lnTo>
                  <a:lnTo>
                    <a:pt x="198119" y="0"/>
                  </a:lnTo>
                  <a:close/>
                </a:path>
                <a:path w="274320" h="127000">
                  <a:moveTo>
                    <a:pt x="198119" y="53975"/>
                  </a:moveTo>
                  <a:lnTo>
                    <a:pt x="0" y="53975"/>
                  </a:lnTo>
                  <a:lnTo>
                    <a:pt x="0" y="73025"/>
                  </a:lnTo>
                  <a:lnTo>
                    <a:pt x="198119" y="73025"/>
                  </a:lnTo>
                  <a:lnTo>
                    <a:pt x="198119" y="53975"/>
                  </a:lnTo>
                  <a:close/>
                </a:path>
                <a:path w="274320" h="127000">
                  <a:moveTo>
                    <a:pt x="262889" y="53975"/>
                  </a:moveTo>
                  <a:lnTo>
                    <a:pt x="210819" y="53975"/>
                  </a:lnTo>
                  <a:lnTo>
                    <a:pt x="210819" y="73025"/>
                  </a:lnTo>
                  <a:lnTo>
                    <a:pt x="262889" y="73025"/>
                  </a:lnTo>
                  <a:lnTo>
                    <a:pt x="274319" y="63500"/>
                  </a:lnTo>
                  <a:lnTo>
                    <a:pt x="262889" y="53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31723" y="4265676"/>
            <a:ext cx="654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Arial"/>
                <a:cs typeface="Arial"/>
              </a:rPr>
              <a:t>zoom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3805" y="2218359"/>
            <a:ext cx="2576195" cy="640080"/>
          </a:xfrm>
          <a:prstGeom prst="rect">
            <a:avLst/>
          </a:prstGeom>
          <a:solidFill>
            <a:srgbClr val="E8A09F"/>
          </a:solidFill>
        </p:spPr>
        <p:txBody>
          <a:bodyPr vert="horz" wrap="square" lIns="0" tIns="74295" rIns="0" bIns="0" rtlCol="0">
            <a:spAutoFit/>
          </a:bodyPr>
          <a:lstStyle/>
          <a:p>
            <a:pPr marL="841375" marR="482600" indent="-351790">
              <a:lnSpc>
                <a:spcPct val="100000"/>
              </a:lnSpc>
              <a:spcBef>
                <a:spcPts val="585"/>
              </a:spcBef>
            </a:pPr>
            <a:r>
              <a:rPr sz="1600" dirty="0">
                <a:latin typeface="Arial"/>
                <a:cs typeface="Arial"/>
              </a:rPr>
              <a:t>Dynamic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Memory  </a:t>
            </a:r>
            <a:r>
              <a:rPr sz="1600" spc="5" dirty="0">
                <a:latin typeface="Arial"/>
                <a:cs typeface="Arial"/>
              </a:rPr>
              <a:t>Allocation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349972" y="3193934"/>
            <a:ext cx="2920365" cy="1536065"/>
            <a:chOff x="7349972" y="3193934"/>
            <a:chExt cx="2920365" cy="1536065"/>
          </a:xfrm>
        </p:grpSpPr>
        <p:sp>
          <p:nvSpPr>
            <p:cNvPr id="24" name="object 24"/>
            <p:cNvSpPr/>
            <p:nvPr/>
          </p:nvSpPr>
          <p:spPr>
            <a:xfrm>
              <a:off x="7349972" y="3968605"/>
              <a:ext cx="457200" cy="369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53449" y="3612154"/>
              <a:ext cx="457200" cy="369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07172" y="3796808"/>
              <a:ext cx="746760" cy="356870"/>
            </a:xfrm>
            <a:custGeom>
              <a:avLst/>
              <a:gdLst/>
              <a:ahLst/>
              <a:cxnLst/>
              <a:rect l="l" t="t" r="r" b="b"/>
              <a:pathLst>
                <a:path w="746759" h="356870">
                  <a:moveTo>
                    <a:pt x="0" y="356447"/>
                  </a:moveTo>
                  <a:lnTo>
                    <a:pt x="74627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12769" y="3968605"/>
              <a:ext cx="457200" cy="369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10637" y="3796804"/>
              <a:ext cx="802640" cy="356870"/>
            </a:xfrm>
            <a:custGeom>
              <a:avLst/>
              <a:gdLst/>
              <a:ahLst/>
              <a:cxnLst/>
              <a:rect l="l" t="t" r="r" b="b"/>
              <a:pathLst>
                <a:path w="802640" h="356870">
                  <a:moveTo>
                    <a:pt x="0" y="0"/>
                  </a:moveTo>
                  <a:lnTo>
                    <a:pt x="802122" y="35644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68385" y="4360641"/>
              <a:ext cx="457200" cy="369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25585" y="4153249"/>
              <a:ext cx="887730" cy="392430"/>
            </a:xfrm>
            <a:custGeom>
              <a:avLst/>
              <a:gdLst/>
              <a:ahLst/>
              <a:cxnLst/>
              <a:rect l="l" t="t" r="r" b="b"/>
              <a:pathLst>
                <a:path w="887729" h="392429">
                  <a:moveTo>
                    <a:pt x="0" y="392042"/>
                  </a:moveTo>
                  <a:lnTo>
                    <a:pt x="88718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07172" y="4153255"/>
              <a:ext cx="661670" cy="392430"/>
            </a:xfrm>
            <a:custGeom>
              <a:avLst/>
              <a:gdLst/>
              <a:ahLst/>
              <a:cxnLst/>
              <a:rect l="l" t="t" r="r" b="b"/>
              <a:pathLst>
                <a:path w="661670" h="392429">
                  <a:moveTo>
                    <a:pt x="0" y="0"/>
                  </a:moveTo>
                  <a:lnTo>
                    <a:pt x="661215" y="39204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8572" y="3203459"/>
              <a:ext cx="1092200" cy="765175"/>
            </a:xfrm>
            <a:custGeom>
              <a:avLst/>
              <a:gdLst/>
              <a:ahLst/>
              <a:cxnLst/>
              <a:rect l="l" t="t" r="r" b="b"/>
              <a:pathLst>
                <a:path w="1092200" h="765175">
                  <a:moveTo>
                    <a:pt x="0" y="765138"/>
                  </a:moveTo>
                  <a:lnTo>
                    <a:pt x="10918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70450" y="3203465"/>
              <a:ext cx="26670" cy="1157605"/>
            </a:xfrm>
            <a:custGeom>
              <a:avLst/>
              <a:gdLst/>
              <a:ahLst/>
              <a:cxnLst/>
              <a:rect l="l" t="t" r="r" b="b"/>
              <a:pathLst>
                <a:path w="26670" h="1157604">
                  <a:moveTo>
                    <a:pt x="26535" y="115718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70455" y="3203468"/>
              <a:ext cx="111760" cy="408940"/>
            </a:xfrm>
            <a:custGeom>
              <a:avLst/>
              <a:gdLst/>
              <a:ahLst/>
              <a:cxnLst/>
              <a:rect l="l" t="t" r="r" b="b"/>
              <a:pathLst>
                <a:path w="111759" h="408939">
                  <a:moveTo>
                    <a:pt x="111594" y="40869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70448" y="3203459"/>
              <a:ext cx="1370965" cy="765175"/>
            </a:xfrm>
            <a:custGeom>
              <a:avLst/>
              <a:gdLst/>
              <a:ahLst/>
              <a:cxnLst/>
              <a:rect l="l" t="t" r="r" b="b"/>
              <a:pathLst>
                <a:path w="1370965" h="765175">
                  <a:moveTo>
                    <a:pt x="1370920" y="76513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160628" y="2060460"/>
            <a:ext cx="3020060" cy="1143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52069" algn="ctr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Arial"/>
                <a:cs typeface="Arial"/>
              </a:rPr>
              <a:t>NetVRM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02628" y="4031322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457200" y="57150"/>
                </a:lnTo>
                <a:lnTo>
                  <a:pt x="4572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754664" y="2307495"/>
            <a:ext cx="773430" cy="422275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889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700"/>
              </a:spcBef>
            </a:pPr>
            <a:r>
              <a:rPr sz="1600" spc="25" dirty="0">
                <a:latin typeface="Arial"/>
                <a:cs typeface="Arial"/>
              </a:rPr>
              <a:t>App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80817" y="4433316"/>
            <a:ext cx="692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Ne</a:t>
            </a:r>
            <a:r>
              <a:rPr sz="1400" spc="45" dirty="0">
                <a:latin typeface="Arial"/>
                <a:cs typeface="Arial"/>
              </a:rPr>
              <a:t>t</a:t>
            </a:r>
            <a:r>
              <a:rPr sz="1400" spc="40" dirty="0">
                <a:latin typeface="Arial"/>
                <a:cs typeface="Arial"/>
              </a:rPr>
              <a:t>w</a:t>
            </a:r>
            <a:r>
              <a:rPr sz="1400" spc="2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25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07969" y="3768852"/>
            <a:ext cx="470534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6195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Arial"/>
                <a:cs typeface="Arial"/>
              </a:rPr>
              <a:t>Data  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3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39707" y="2592324"/>
            <a:ext cx="6064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0645" marR="5080" indent="-68580">
              <a:lnSpc>
                <a:spcPct val="101400"/>
              </a:lnSpc>
              <a:spcBef>
                <a:spcPts val="75"/>
              </a:spcBef>
            </a:pPr>
            <a:r>
              <a:rPr sz="1400" spc="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l  </a:t>
            </a:r>
            <a:r>
              <a:rPr sz="1400" spc="-20" dirty="0"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63230" y="3098807"/>
            <a:ext cx="948690" cy="580390"/>
          </a:xfrm>
          <a:prstGeom prst="rect">
            <a:avLst/>
          </a:prstGeom>
          <a:solidFill>
            <a:srgbClr val="E8A09F"/>
          </a:solidFill>
        </p:spPr>
        <p:txBody>
          <a:bodyPr vert="horz" wrap="square" lIns="0" tIns="762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600"/>
              </a:spcBef>
            </a:pPr>
            <a:r>
              <a:rPr sz="1400" spc="-25" dirty="0">
                <a:latin typeface="Arial"/>
                <a:cs typeface="Arial"/>
              </a:rPr>
              <a:t>P4VRM</a:t>
            </a:r>
            <a:endParaRPr sz="14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20"/>
              </a:spcBef>
            </a:pPr>
            <a:r>
              <a:rPr sz="1400" spc="5" dirty="0">
                <a:latin typeface="Arial"/>
                <a:cs typeface="Arial"/>
              </a:rPr>
              <a:t>Compiler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04872" y="2822295"/>
            <a:ext cx="621665" cy="1176020"/>
          </a:xfrm>
          <a:custGeom>
            <a:avLst/>
            <a:gdLst/>
            <a:ahLst/>
            <a:cxnLst/>
            <a:rect l="l" t="t" r="r" b="b"/>
            <a:pathLst>
              <a:path w="621664" h="1176020">
                <a:moveTo>
                  <a:pt x="621296" y="1176020"/>
                </a:moveTo>
                <a:lnTo>
                  <a:pt x="608469" y="1138059"/>
                </a:lnTo>
                <a:lnTo>
                  <a:pt x="594029" y="1095298"/>
                </a:lnTo>
                <a:lnTo>
                  <a:pt x="573900" y="1115593"/>
                </a:lnTo>
                <a:lnTo>
                  <a:pt x="20218" y="566331"/>
                </a:lnTo>
                <a:lnTo>
                  <a:pt x="506374" y="61506"/>
                </a:lnTo>
                <a:lnTo>
                  <a:pt x="526961" y="81318"/>
                </a:lnTo>
                <a:lnTo>
                  <a:pt x="540131" y="39128"/>
                </a:lnTo>
                <a:lnTo>
                  <a:pt x="552361" y="0"/>
                </a:lnTo>
                <a:lnTo>
                  <a:pt x="472071" y="28460"/>
                </a:lnTo>
                <a:lnTo>
                  <a:pt x="492645" y="48285"/>
                </a:lnTo>
                <a:lnTo>
                  <a:pt x="0" y="559866"/>
                </a:lnTo>
                <a:lnTo>
                  <a:pt x="6858" y="566483"/>
                </a:lnTo>
                <a:lnTo>
                  <a:pt x="152" y="573239"/>
                </a:lnTo>
                <a:lnTo>
                  <a:pt x="560489" y="1129118"/>
                </a:lnTo>
                <a:lnTo>
                  <a:pt x="540372" y="1149400"/>
                </a:lnTo>
                <a:lnTo>
                  <a:pt x="621296" y="1176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262860" y="2266073"/>
            <a:ext cx="1160780" cy="334645"/>
            <a:chOff x="1262860" y="2266073"/>
            <a:chExt cx="1160780" cy="334645"/>
          </a:xfrm>
        </p:grpSpPr>
        <p:sp>
          <p:nvSpPr>
            <p:cNvPr id="45" name="object 45"/>
            <p:cNvSpPr/>
            <p:nvPr/>
          </p:nvSpPr>
          <p:spPr>
            <a:xfrm>
              <a:off x="1269210" y="2272422"/>
              <a:ext cx="1148080" cy="321945"/>
            </a:xfrm>
            <a:custGeom>
              <a:avLst/>
              <a:gdLst/>
              <a:ahLst/>
              <a:cxnLst/>
              <a:rect l="l" t="t" r="r" b="b"/>
              <a:pathLst>
                <a:path w="1148080" h="321944">
                  <a:moveTo>
                    <a:pt x="1147942" y="0"/>
                  </a:moveTo>
                  <a:lnTo>
                    <a:pt x="0" y="0"/>
                  </a:lnTo>
                  <a:lnTo>
                    <a:pt x="0" y="321590"/>
                  </a:lnTo>
                  <a:lnTo>
                    <a:pt x="1147942" y="321590"/>
                  </a:lnTo>
                  <a:lnTo>
                    <a:pt x="114794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69210" y="2272423"/>
              <a:ext cx="1148080" cy="321945"/>
            </a:xfrm>
            <a:custGeom>
              <a:avLst/>
              <a:gdLst/>
              <a:ahLst/>
              <a:cxnLst/>
              <a:rect l="l" t="t" r="r" b="b"/>
              <a:pathLst>
                <a:path w="1148080" h="321944">
                  <a:moveTo>
                    <a:pt x="0" y="0"/>
                  </a:moveTo>
                  <a:lnTo>
                    <a:pt x="1147940" y="0"/>
                  </a:lnTo>
                  <a:lnTo>
                    <a:pt x="1147940" y="321590"/>
                  </a:lnTo>
                  <a:lnTo>
                    <a:pt x="0" y="3215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269210" y="2272423"/>
            <a:ext cx="1073785" cy="24574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60655">
              <a:lnSpc>
                <a:spcPts val="1625"/>
              </a:lnSpc>
              <a:spcBef>
                <a:spcPts val="305"/>
              </a:spcBef>
            </a:pPr>
            <a:r>
              <a:rPr sz="1600" spc="-5" dirty="0">
                <a:latin typeface="Arial"/>
                <a:cs typeface="Arial"/>
              </a:rPr>
              <a:t>xx.p4vrm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760347" y="2627032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114300" y="457200"/>
                </a:moveTo>
                <a:lnTo>
                  <a:pt x="0" y="342900"/>
                </a:lnTo>
                <a:lnTo>
                  <a:pt x="57150" y="342900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342900"/>
                </a:lnTo>
                <a:lnTo>
                  <a:pt x="228600" y="342900"/>
                </a:lnTo>
                <a:lnTo>
                  <a:pt x="11430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14</a:t>
            </a:fld>
            <a:endParaRPr spc="-3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D90EB5-ABCA-7583-BE86-4127F193DE2B}"/>
              </a:ext>
            </a:extLst>
          </p:cNvPr>
          <p:cNvSpPr txBox="1"/>
          <p:nvPr/>
        </p:nvSpPr>
        <p:spPr>
          <a:xfrm>
            <a:off x="7025624" y="5215890"/>
            <a:ext cx="4842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Dynamically allocate memory </a:t>
            </a:r>
            <a:r>
              <a:rPr lang="en-US" dirty="0"/>
              <a:t>for multiple applications and try to satisfy as many application’s requirements as possible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7727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000000"/>
                </a:solidFill>
              </a:rPr>
              <a:t>Scope </a:t>
            </a:r>
            <a:r>
              <a:rPr sz="3600" spc="60" dirty="0">
                <a:solidFill>
                  <a:srgbClr val="000000"/>
                </a:solidFill>
              </a:rPr>
              <a:t>of </a:t>
            </a:r>
            <a:r>
              <a:rPr sz="3600" spc="35" dirty="0">
                <a:solidFill>
                  <a:srgbClr val="000000"/>
                </a:solidFill>
              </a:rPr>
              <a:t>dynamic </a:t>
            </a:r>
            <a:r>
              <a:rPr sz="3600" spc="-15" dirty="0">
                <a:solidFill>
                  <a:srgbClr val="000000"/>
                </a:solidFill>
              </a:rPr>
              <a:t>resource</a:t>
            </a:r>
            <a:r>
              <a:rPr sz="3600" spc="-120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allocation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32739" y="1755305"/>
            <a:ext cx="4751070" cy="2989580"/>
            <a:chOff x="1032739" y="1755305"/>
            <a:chExt cx="4751070" cy="2989580"/>
          </a:xfrm>
        </p:grpSpPr>
        <p:sp>
          <p:nvSpPr>
            <p:cNvPr id="4" name="object 4"/>
            <p:cNvSpPr/>
            <p:nvPr/>
          </p:nvSpPr>
          <p:spPr>
            <a:xfrm>
              <a:off x="1039089" y="2048128"/>
              <a:ext cx="4738370" cy="2690495"/>
            </a:xfrm>
            <a:custGeom>
              <a:avLst/>
              <a:gdLst/>
              <a:ahLst/>
              <a:cxnLst/>
              <a:rect l="l" t="t" r="r" b="b"/>
              <a:pathLst>
                <a:path w="4738370" h="2690495">
                  <a:moveTo>
                    <a:pt x="0" y="0"/>
                  </a:moveTo>
                  <a:lnTo>
                    <a:pt x="4738252" y="0"/>
                  </a:lnTo>
                  <a:lnTo>
                    <a:pt x="4738252" y="2690131"/>
                  </a:lnTo>
                  <a:lnTo>
                    <a:pt x="0" y="26901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4469" y="1761655"/>
              <a:ext cx="4420870" cy="628015"/>
            </a:xfrm>
            <a:custGeom>
              <a:avLst/>
              <a:gdLst/>
              <a:ahLst/>
              <a:cxnLst/>
              <a:rect l="l" t="t" r="r" b="b"/>
              <a:pathLst>
                <a:path w="4420870" h="628014">
                  <a:moveTo>
                    <a:pt x="4315890" y="0"/>
                  </a:moveTo>
                  <a:lnTo>
                    <a:pt x="104583" y="0"/>
                  </a:lnTo>
                  <a:lnTo>
                    <a:pt x="63874" y="8218"/>
                  </a:lnTo>
                  <a:lnTo>
                    <a:pt x="30631" y="30632"/>
                  </a:lnTo>
                  <a:lnTo>
                    <a:pt x="8218" y="63875"/>
                  </a:lnTo>
                  <a:lnTo>
                    <a:pt x="0" y="104584"/>
                  </a:lnTo>
                  <a:lnTo>
                    <a:pt x="0" y="522922"/>
                  </a:lnTo>
                  <a:lnTo>
                    <a:pt x="8218" y="563631"/>
                  </a:lnTo>
                  <a:lnTo>
                    <a:pt x="30631" y="596874"/>
                  </a:lnTo>
                  <a:lnTo>
                    <a:pt x="63874" y="619288"/>
                  </a:lnTo>
                  <a:lnTo>
                    <a:pt x="104583" y="627506"/>
                  </a:lnTo>
                  <a:lnTo>
                    <a:pt x="4315890" y="627506"/>
                  </a:lnTo>
                  <a:lnTo>
                    <a:pt x="4356599" y="619288"/>
                  </a:lnTo>
                  <a:lnTo>
                    <a:pt x="4389842" y="596874"/>
                  </a:lnTo>
                  <a:lnTo>
                    <a:pt x="4412256" y="563631"/>
                  </a:lnTo>
                  <a:lnTo>
                    <a:pt x="4420475" y="522922"/>
                  </a:lnTo>
                  <a:lnTo>
                    <a:pt x="4420475" y="104584"/>
                  </a:lnTo>
                  <a:lnTo>
                    <a:pt x="4412256" y="63875"/>
                  </a:lnTo>
                  <a:lnTo>
                    <a:pt x="4389842" y="30632"/>
                  </a:lnTo>
                  <a:lnTo>
                    <a:pt x="4356599" y="8218"/>
                  </a:lnTo>
                  <a:lnTo>
                    <a:pt x="431589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4469" y="1761655"/>
              <a:ext cx="4420870" cy="628015"/>
            </a:xfrm>
            <a:custGeom>
              <a:avLst/>
              <a:gdLst/>
              <a:ahLst/>
              <a:cxnLst/>
              <a:rect l="l" t="t" r="r" b="b"/>
              <a:pathLst>
                <a:path w="4420870" h="628014">
                  <a:moveTo>
                    <a:pt x="0" y="104585"/>
                  </a:moveTo>
                  <a:lnTo>
                    <a:pt x="8218" y="63875"/>
                  </a:lnTo>
                  <a:lnTo>
                    <a:pt x="30632" y="30632"/>
                  </a:lnTo>
                  <a:lnTo>
                    <a:pt x="63875" y="8218"/>
                  </a:lnTo>
                  <a:lnTo>
                    <a:pt x="104585" y="0"/>
                  </a:lnTo>
                  <a:lnTo>
                    <a:pt x="4315892" y="0"/>
                  </a:lnTo>
                  <a:lnTo>
                    <a:pt x="4356602" y="8218"/>
                  </a:lnTo>
                  <a:lnTo>
                    <a:pt x="4389847" y="30632"/>
                  </a:lnTo>
                  <a:lnTo>
                    <a:pt x="4412262" y="63875"/>
                  </a:lnTo>
                  <a:lnTo>
                    <a:pt x="4420482" y="104585"/>
                  </a:lnTo>
                  <a:lnTo>
                    <a:pt x="4420482" y="522922"/>
                  </a:lnTo>
                  <a:lnTo>
                    <a:pt x="4412262" y="563631"/>
                  </a:lnTo>
                  <a:lnTo>
                    <a:pt x="4389847" y="596875"/>
                  </a:lnTo>
                  <a:lnTo>
                    <a:pt x="4356602" y="619288"/>
                  </a:lnTo>
                  <a:lnTo>
                    <a:pt x="4315892" y="627507"/>
                  </a:lnTo>
                  <a:lnTo>
                    <a:pt x="104585" y="627507"/>
                  </a:lnTo>
                  <a:lnTo>
                    <a:pt x="63875" y="619288"/>
                  </a:lnTo>
                  <a:lnTo>
                    <a:pt x="30632" y="596875"/>
                  </a:lnTo>
                  <a:lnTo>
                    <a:pt x="8218" y="563631"/>
                  </a:lnTo>
                  <a:lnTo>
                    <a:pt x="0" y="522922"/>
                  </a:lnTo>
                  <a:lnTo>
                    <a:pt x="0" y="104585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83208" y="2696971"/>
            <a:ext cx="4173220" cy="18516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98450" marR="5080" indent="-285750">
              <a:lnSpc>
                <a:spcPts val="2780"/>
              </a:lnSpc>
              <a:spcBef>
                <a:spcPts val="275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spc="-25" dirty="0">
                <a:latin typeface="Arial"/>
                <a:cs typeface="Arial"/>
              </a:rPr>
              <a:t>Work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variable </a:t>
            </a:r>
            <a:r>
              <a:rPr sz="2400" spc="20" dirty="0">
                <a:latin typeface="Arial"/>
                <a:cs typeface="Arial"/>
              </a:rPr>
              <a:t>amount 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register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298450" marR="756920" indent="-285750">
              <a:lnSpc>
                <a:spcPts val="2900"/>
              </a:lnSpc>
              <a:spcBef>
                <a:spcPts val="3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spc="-5" dirty="0">
                <a:latin typeface="Arial"/>
                <a:cs typeface="Arial"/>
              </a:rPr>
              <a:t>Overcome </a:t>
            </a:r>
            <a:r>
              <a:rPr sz="2400" spc="10" dirty="0">
                <a:latin typeface="Arial"/>
                <a:cs typeface="Arial"/>
              </a:rPr>
              <a:t>insufficient  </a:t>
            </a:r>
            <a:r>
              <a:rPr sz="2400" spc="-5" dirty="0">
                <a:latin typeface="Arial"/>
                <a:cs typeface="Arial"/>
              </a:rPr>
              <a:t>register </a:t>
            </a:r>
            <a:r>
              <a:rPr sz="2400" spc="10" dirty="0">
                <a:latin typeface="Arial"/>
                <a:cs typeface="Arial"/>
              </a:rPr>
              <a:t>memory </a:t>
            </a:r>
            <a:r>
              <a:rPr sz="2400" spc="40" dirty="0">
                <a:latin typeface="Arial"/>
                <a:cs typeface="Arial"/>
              </a:rPr>
              <a:t>with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  </a:t>
            </a:r>
            <a:r>
              <a:rPr sz="2400" spc="15" dirty="0">
                <a:latin typeface="Arial"/>
                <a:cs typeface="Arial"/>
              </a:rPr>
              <a:t>fallback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mechanism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42926" y="1755305"/>
            <a:ext cx="4751070" cy="2989580"/>
            <a:chOff x="6242926" y="1755305"/>
            <a:chExt cx="4751070" cy="2989580"/>
          </a:xfrm>
        </p:grpSpPr>
        <p:sp>
          <p:nvSpPr>
            <p:cNvPr id="9" name="object 9"/>
            <p:cNvSpPr/>
            <p:nvPr/>
          </p:nvSpPr>
          <p:spPr>
            <a:xfrm>
              <a:off x="6249276" y="2048128"/>
              <a:ext cx="4738370" cy="2690495"/>
            </a:xfrm>
            <a:custGeom>
              <a:avLst/>
              <a:gdLst/>
              <a:ahLst/>
              <a:cxnLst/>
              <a:rect l="l" t="t" r="r" b="b"/>
              <a:pathLst>
                <a:path w="4738370" h="2690495">
                  <a:moveTo>
                    <a:pt x="0" y="0"/>
                  </a:moveTo>
                  <a:lnTo>
                    <a:pt x="4738252" y="0"/>
                  </a:lnTo>
                  <a:lnTo>
                    <a:pt x="4738252" y="2690131"/>
                  </a:lnTo>
                  <a:lnTo>
                    <a:pt x="0" y="26901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0A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14655" y="1761655"/>
              <a:ext cx="4420870" cy="628015"/>
            </a:xfrm>
            <a:custGeom>
              <a:avLst/>
              <a:gdLst/>
              <a:ahLst/>
              <a:cxnLst/>
              <a:rect l="l" t="t" r="r" b="b"/>
              <a:pathLst>
                <a:path w="4420870" h="628014">
                  <a:moveTo>
                    <a:pt x="4315891" y="0"/>
                  </a:moveTo>
                  <a:lnTo>
                    <a:pt x="104584" y="0"/>
                  </a:lnTo>
                  <a:lnTo>
                    <a:pt x="63875" y="8218"/>
                  </a:lnTo>
                  <a:lnTo>
                    <a:pt x="30632" y="30632"/>
                  </a:lnTo>
                  <a:lnTo>
                    <a:pt x="8218" y="63875"/>
                  </a:lnTo>
                  <a:lnTo>
                    <a:pt x="0" y="104584"/>
                  </a:lnTo>
                  <a:lnTo>
                    <a:pt x="0" y="522922"/>
                  </a:lnTo>
                  <a:lnTo>
                    <a:pt x="8218" y="563631"/>
                  </a:lnTo>
                  <a:lnTo>
                    <a:pt x="30632" y="596874"/>
                  </a:lnTo>
                  <a:lnTo>
                    <a:pt x="63875" y="619288"/>
                  </a:lnTo>
                  <a:lnTo>
                    <a:pt x="104584" y="627506"/>
                  </a:lnTo>
                  <a:lnTo>
                    <a:pt x="4315891" y="627506"/>
                  </a:lnTo>
                  <a:lnTo>
                    <a:pt x="4356600" y="619288"/>
                  </a:lnTo>
                  <a:lnTo>
                    <a:pt x="4389843" y="596874"/>
                  </a:lnTo>
                  <a:lnTo>
                    <a:pt x="4412257" y="563631"/>
                  </a:lnTo>
                  <a:lnTo>
                    <a:pt x="4420476" y="522922"/>
                  </a:lnTo>
                  <a:lnTo>
                    <a:pt x="4420476" y="104584"/>
                  </a:lnTo>
                  <a:lnTo>
                    <a:pt x="4412257" y="63875"/>
                  </a:lnTo>
                  <a:lnTo>
                    <a:pt x="4389843" y="30632"/>
                  </a:lnTo>
                  <a:lnTo>
                    <a:pt x="4356600" y="8218"/>
                  </a:lnTo>
                  <a:lnTo>
                    <a:pt x="4315891" y="0"/>
                  </a:lnTo>
                  <a:close/>
                </a:path>
              </a:pathLst>
            </a:custGeom>
            <a:solidFill>
              <a:srgbClr val="70A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14655" y="1761655"/>
              <a:ext cx="4420870" cy="628015"/>
            </a:xfrm>
            <a:custGeom>
              <a:avLst/>
              <a:gdLst/>
              <a:ahLst/>
              <a:cxnLst/>
              <a:rect l="l" t="t" r="r" b="b"/>
              <a:pathLst>
                <a:path w="4420870" h="628014">
                  <a:moveTo>
                    <a:pt x="0" y="104585"/>
                  </a:moveTo>
                  <a:lnTo>
                    <a:pt x="8218" y="63875"/>
                  </a:lnTo>
                  <a:lnTo>
                    <a:pt x="30632" y="30632"/>
                  </a:lnTo>
                  <a:lnTo>
                    <a:pt x="63875" y="8218"/>
                  </a:lnTo>
                  <a:lnTo>
                    <a:pt x="104585" y="0"/>
                  </a:lnTo>
                  <a:lnTo>
                    <a:pt x="4315892" y="0"/>
                  </a:lnTo>
                  <a:lnTo>
                    <a:pt x="4356602" y="8218"/>
                  </a:lnTo>
                  <a:lnTo>
                    <a:pt x="4389847" y="30632"/>
                  </a:lnTo>
                  <a:lnTo>
                    <a:pt x="4412262" y="63875"/>
                  </a:lnTo>
                  <a:lnTo>
                    <a:pt x="4420482" y="104585"/>
                  </a:lnTo>
                  <a:lnTo>
                    <a:pt x="4420482" y="522922"/>
                  </a:lnTo>
                  <a:lnTo>
                    <a:pt x="4412262" y="563631"/>
                  </a:lnTo>
                  <a:lnTo>
                    <a:pt x="4389847" y="596875"/>
                  </a:lnTo>
                  <a:lnTo>
                    <a:pt x="4356602" y="619288"/>
                  </a:lnTo>
                  <a:lnTo>
                    <a:pt x="4315892" y="627507"/>
                  </a:lnTo>
                  <a:lnTo>
                    <a:pt x="104585" y="627507"/>
                  </a:lnTo>
                  <a:lnTo>
                    <a:pt x="63875" y="619288"/>
                  </a:lnTo>
                  <a:lnTo>
                    <a:pt x="30632" y="596875"/>
                  </a:lnTo>
                  <a:lnTo>
                    <a:pt x="8218" y="563631"/>
                  </a:lnTo>
                  <a:lnTo>
                    <a:pt x="0" y="522922"/>
                  </a:lnTo>
                  <a:lnTo>
                    <a:pt x="0" y="104585"/>
                  </a:lnTo>
                  <a:close/>
                </a:path>
              </a:pathLst>
            </a:custGeom>
            <a:ln w="12700">
              <a:solidFill>
                <a:srgbClr val="70A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33561" y="1839468"/>
            <a:ext cx="7901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3970" algn="l"/>
              </a:tabLst>
            </a:pP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Elastic</a:t>
            </a:r>
            <a:r>
              <a:rPr sz="26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applications	</a:t>
            </a:r>
            <a:r>
              <a:rPr sz="2600" spc="-125" dirty="0">
                <a:solidFill>
                  <a:srgbClr val="FFFFFF"/>
                </a:solidFill>
                <a:latin typeface="Trebuchet MS"/>
                <a:cs typeface="Trebuchet MS"/>
              </a:rPr>
              <a:t>Inelastic</a:t>
            </a:r>
            <a:r>
              <a:rPr sz="26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3395" y="2696971"/>
            <a:ext cx="3820795" cy="11137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98450" marR="5080" indent="-285750">
              <a:lnSpc>
                <a:spcPts val="2780"/>
              </a:lnSpc>
              <a:spcBef>
                <a:spcPts val="275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spc="-20" dirty="0">
                <a:latin typeface="Arial"/>
                <a:cs typeface="Arial"/>
              </a:rPr>
              <a:t>Require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20" dirty="0">
                <a:latin typeface="Arial"/>
                <a:cs typeface="Arial"/>
              </a:rPr>
              <a:t>fixed amount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register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ts val="2830"/>
              </a:lnSpc>
              <a:buFont typeface="Wingdings"/>
              <a:buChar char=""/>
              <a:tabLst>
                <a:tab pos="298450" algn="l"/>
              </a:tabLst>
            </a:pPr>
            <a:r>
              <a:rPr sz="2400" spc="10" dirty="0">
                <a:latin typeface="Arial"/>
                <a:cs typeface="Arial"/>
              </a:rPr>
              <a:t>Cannot </a:t>
            </a:r>
            <a:r>
              <a:rPr sz="2400" spc="40" dirty="0">
                <a:latin typeface="Arial"/>
                <a:cs typeface="Arial"/>
              </a:rPr>
              <a:t>work with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30187" y="4874805"/>
            <a:ext cx="2731770" cy="741045"/>
          </a:xfrm>
          <a:custGeom>
            <a:avLst/>
            <a:gdLst/>
            <a:ahLst/>
            <a:cxnLst/>
            <a:rect l="l" t="t" r="r" b="b"/>
            <a:pathLst>
              <a:path w="2731770" h="741045">
                <a:moveTo>
                  <a:pt x="2731621" y="0"/>
                </a:moveTo>
                <a:lnTo>
                  <a:pt x="2730367" y="74646"/>
                </a:lnTo>
                <a:lnTo>
                  <a:pt x="2726770" y="144173"/>
                </a:lnTo>
                <a:lnTo>
                  <a:pt x="2721078" y="207089"/>
                </a:lnTo>
                <a:lnTo>
                  <a:pt x="2713541" y="261906"/>
                </a:lnTo>
                <a:lnTo>
                  <a:pt x="2704405" y="307134"/>
                </a:lnTo>
                <a:lnTo>
                  <a:pt x="2682331" y="362866"/>
                </a:lnTo>
                <a:lnTo>
                  <a:pt x="2669891" y="370391"/>
                </a:lnTo>
                <a:lnTo>
                  <a:pt x="1427540" y="370391"/>
                </a:lnTo>
                <a:lnTo>
                  <a:pt x="1415100" y="377916"/>
                </a:lnTo>
                <a:lnTo>
                  <a:pt x="1393028" y="433648"/>
                </a:lnTo>
                <a:lnTo>
                  <a:pt x="1383892" y="478876"/>
                </a:lnTo>
                <a:lnTo>
                  <a:pt x="1376353" y="533693"/>
                </a:lnTo>
                <a:lnTo>
                  <a:pt x="1370662" y="596609"/>
                </a:lnTo>
                <a:lnTo>
                  <a:pt x="1367065" y="666136"/>
                </a:lnTo>
                <a:lnTo>
                  <a:pt x="1365810" y="740783"/>
                </a:lnTo>
                <a:lnTo>
                  <a:pt x="1364556" y="666136"/>
                </a:lnTo>
                <a:lnTo>
                  <a:pt x="1360959" y="596609"/>
                </a:lnTo>
                <a:lnTo>
                  <a:pt x="1355267" y="533693"/>
                </a:lnTo>
                <a:lnTo>
                  <a:pt x="1347729" y="478876"/>
                </a:lnTo>
                <a:lnTo>
                  <a:pt x="1338593" y="433648"/>
                </a:lnTo>
                <a:lnTo>
                  <a:pt x="1316520" y="377916"/>
                </a:lnTo>
                <a:lnTo>
                  <a:pt x="1304080" y="370391"/>
                </a:lnTo>
                <a:lnTo>
                  <a:pt x="61730" y="370391"/>
                </a:lnTo>
                <a:lnTo>
                  <a:pt x="49287" y="362866"/>
                </a:lnTo>
                <a:lnTo>
                  <a:pt x="27212" y="307134"/>
                </a:lnTo>
                <a:lnTo>
                  <a:pt x="18077" y="261906"/>
                </a:lnTo>
                <a:lnTo>
                  <a:pt x="10540" y="207089"/>
                </a:lnTo>
                <a:lnTo>
                  <a:pt x="4850" y="144173"/>
                </a:lnTo>
                <a:lnTo>
                  <a:pt x="1253" y="74646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36552" y="5647435"/>
            <a:ext cx="115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su</a:t>
            </a:r>
            <a:r>
              <a:rPr sz="2400" b="1" spc="-5" dirty="0">
                <a:latin typeface="Arial"/>
                <a:cs typeface="Arial"/>
              </a:rPr>
              <a:t>ppor</a:t>
            </a:r>
            <a:r>
              <a:rPr sz="2400" b="1" spc="4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07207" y="4738255"/>
            <a:ext cx="133350" cy="877569"/>
          </a:xfrm>
          <a:custGeom>
            <a:avLst/>
            <a:gdLst/>
            <a:ahLst/>
            <a:cxnLst/>
            <a:rect l="l" t="t" r="r" b="b"/>
            <a:pathLst>
              <a:path w="133350" h="877570">
                <a:moveTo>
                  <a:pt x="44450" y="743978"/>
                </a:moveTo>
                <a:lnTo>
                  <a:pt x="0" y="743978"/>
                </a:lnTo>
                <a:lnTo>
                  <a:pt x="66675" y="877333"/>
                </a:lnTo>
                <a:lnTo>
                  <a:pt x="122237" y="766203"/>
                </a:lnTo>
                <a:lnTo>
                  <a:pt x="44450" y="766203"/>
                </a:lnTo>
                <a:lnTo>
                  <a:pt x="44450" y="743978"/>
                </a:lnTo>
                <a:close/>
              </a:path>
              <a:path w="133350" h="877570">
                <a:moveTo>
                  <a:pt x="88900" y="0"/>
                </a:moveTo>
                <a:lnTo>
                  <a:pt x="44450" y="0"/>
                </a:lnTo>
                <a:lnTo>
                  <a:pt x="44450" y="766203"/>
                </a:lnTo>
                <a:lnTo>
                  <a:pt x="88900" y="766203"/>
                </a:lnTo>
                <a:lnTo>
                  <a:pt x="88900" y="0"/>
                </a:lnTo>
                <a:close/>
              </a:path>
              <a:path w="133350" h="877570">
                <a:moveTo>
                  <a:pt x="133350" y="743978"/>
                </a:moveTo>
                <a:lnTo>
                  <a:pt x="88900" y="743978"/>
                </a:lnTo>
                <a:lnTo>
                  <a:pt x="88900" y="766203"/>
                </a:lnTo>
                <a:lnTo>
                  <a:pt x="122237" y="766203"/>
                </a:lnTo>
                <a:lnTo>
                  <a:pt x="133350" y="743978"/>
                </a:lnTo>
                <a:close/>
              </a:path>
            </a:pathLst>
          </a:custGeom>
          <a:solidFill>
            <a:srgbClr val="DA6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45257" y="5647435"/>
            <a:ext cx="10299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DA615F"/>
                </a:solidFill>
                <a:latin typeface="Arial"/>
                <a:cs typeface="Arial"/>
              </a:rPr>
              <a:t>benefit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15</a:t>
            </a:fld>
            <a:endParaRPr spc="-3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7727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35" dirty="0">
                <a:solidFill>
                  <a:srgbClr val="000000"/>
                </a:solidFill>
              </a:rPr>
              <a:t>D</a:t>
            </a:r>
            <a:r>
              <a:rPr sz="3600" spc="35" dirty="0">
                <a:solidFill>
                  <a:srgbClr val="000000"/>
                </a:solidFill>
              </a:rPr>
              <a:t>ynamic </a:t>
            </a:r>
            <a:r>
              <a:rPr sz="3600" spc="-15" dirty="0">
                <a:solidFill>
                  <a:srgbClr val="000000"/>
                </a:solidFill>
              </a:rPr>
              <a:t>resource</a:t>
            </a:r>
            <a:r>
              <a:rPr sz="3600" spc="-120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allocation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230348" y="1755304"/>
            <a:ext cx="6282461" cy="3654895"/>
            <a:chOff x="1032739" y="1755305"/>
            <a:chExt cx="4751070" cy="2989580"/>
          </a:xfrm>
        </p:grpSpPr>
        <p:sp>
          <p:nvSpPr>
            <p:cNvPr id="4" name="object 4"/>
            <p:cNvSpPr/>
            <p:nvPr/>
          </p:nvSpPr>
          <p:spPr>
            <a:xfrm>
              <a:off x="1039089" y="2048128"/>
              <a:ext cx="4738370" cy="2690495"/>
            </a:xfrm>
            <a:custGeom>
              <a:avLst/>
              <a:gdLst/>
              <a:ahLst/>
              <a:cxnLst/>
              <a:rect l="l" t="t" r="r" b="b"/>
              <a:pathLst>
                <a:path w="4738370" h="2690495">
                  <a:moveTo>
                    <a:pt x="0" y="0"/>
                  </a:moveTo>
                  <a:lnTo>
                    <a:pt x="4738252" y="0"/>
                  </a:lnTo>
                  <a:lnTo>
                    <a:pt x="4738252" y="2690131"/>
                  </a:lnTo>
                  <a:lnTo>
                    <a:pt x="0" y="26901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4469" y="1761655"/>
              <a:ext cx="4420870" cy="628015"/>
            </a:xfrm>
            <a:custGeom>
              <a:avLst/>
              <a:gdLst/>
              <a:ahLst/>
              <a:cxnLst/>
              <a:rect l="l" t="t" r="r" b="b"/>
              <a:pathLst>
                <a:path w="4420870" h="628014">
                  <a:moveTo>
                    <a:pt x="4315890" y="0"/>
                  </a:moveTo>
                  <a:lnTo>
                    <a:pt x="104583" y="0"/>
                  </a:lnTo>
                  <a:lnTo>
                    <a:pt x="63874" y="8218"/>
                  </a:lnTo>
                  <a:lnTo>
                    <a:pt x="30631" y="30632"/>
                  </a:lnTo>
                  <a:lnTo>
                    <a:pt x="8218" y="63875"/>
                  </a:lnTo>
                  <a:lnTo>
                    <a:pt x="0" y="104584"/>
                  </a:lnTo>
                  <a:lnTo>
                    <a:pt x="0" y="522922"/>
                  </a:lnTo>
                  <a:lnTo>
                    <a:pt x="8218" y="563631"/>
                  </a:lnTo>
                  <a:lnTo>
                    <a:pt x="30631" y="596874"/>
                  </a:lnTo>
                  <a:lnTo>
                    <a:pt x="63874" y="619288"/>
                  </a:lnTo>
                  <a:lnTo>
                    <a:pt x="104583" y="627506"/>
                  </a:lnTo>
                  <a:lnTo>
                    <a:pt x="4315890" y="627506"/>
                  </a:lnTo>
                  <a:lnTo>
                    <a:pt x="4356599" y="619288"/>
                  </a:lnTo>
                  <a:lnTo>
                    <a:pt x="4389842" y="596874"/>
                  </a:lnTo>
                  <a:lnTo>
                    <a:pt x="4412256" y="563631"/>
                  </a:lnTo>
                  <a:lnTo>
                    <a:pt x="4420475" y="522922"/>
                  </a:lnTo>
                  <a:lnTo>
                    <a:pt x="4420475" y="104584"/>
                  </a:lnTo>
                  <a:lnTo>
                    <a:pt x="4412256" y="63875"/>
                  </a:lnTo>
                  <a:lnTo>
                    <a:pt x="4389842" y="30632"/>
                  </a:lnTo>
                  <a:lnTo>
                    <a:pt x="4356599" y="8218"/>
                  </a:lnTo>
                  <a:lnTo>
                    <a:pt x="431589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4469" y="1761655"/>
              <a:ext cx="4420870" cy="628015"/>
            </a:xfrm>
            <a:custGeom>
              <a:avLst/>
              <a:gdLst/>
              <a:ahLst/>
              <a:cxnLst/>
              <a:rect l="l" t="t" r="r" b="b"/>
              <a:pathLst>
                <a:path w="4420870" h="628014">
                  <a:moveTo>
                    <a:pt x="0" y="104585"/>
                  </a:moveTo>
                  <a:lnTo>
                    <a:pt x="8218" y="63875"/>
                  </a:lnTo>
                  <a:lnTo>
                    <a:pt x="30632" y="30632"/>
                  </a:lnTo>
                  <a:lnTo>
                    <a:pt x="63875" y="8218"/>
                  </a:lnTo>
                  <a:lnTo>
                    <a:pt x="104585" y="0"/>
                  </a:lnTo>
                  <a:lnTo>
                    <a:pt x="4315892" y="0"/>
                  </a:lnTo>
                  <a:lnTo>
                    <a:pt x="4356602" y="8218"/>
                  </a:lnTo>
                  <a:lnTo>
                    <a:pt x="4389847" y="30632"/>
                  </a:lnTo>
                  <a:lnTo>
                    <a:pt x="4412262" y="63875"/>
                  </a:lnTo>
                  <a:lnTo>
                    <a:pt x="4420482" y="104585"/>
                  </a:lnTo>
                  <a:lnTo>
                    <a:pt x="4420482" y="522922"/>
                  </a:lnTo>
                  <a:lnTo>
                    <a:pt x="4412262" y="563631"/>
                  </a:lnTo>
                  <a:lnTo>
                    <a:pt x="4389847" y="596875"/>
                  </a:lnTo>
                  <a:lnTo>
                    <a:pt x="4356602" y="619288"/>
                  </a:lnTo>
                  <a:lnTo>
                    <a:pt x="4315892" y="627507"/>
                  </a:lnTo>
                  <a:lnTo>
                    <a:pt x="104585" y="627507"/>
                  </a:lnTo>
                  <a:lnTo>
                    <a:pt x="63875" y="619288"/>
                  </a:lnTo>
                  <a:lnTo>
                    <a:pt x="30632" y="596875"/>
                  </a:lnTo>
                  <a:lnTo>
                    <a:pt x="8218" y="563631"/>
                  </a:lnTo>
                  <a:lnTo>
                    <a:pt x="0" y="522922"/>
                  </a:lnTo>
                  <a:lnTo>
                    <a:pt x="0" y="104585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80818" y="2696971"/>
            <a:ext cx="5822442" cy="190757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98450" marR="5080" indent="-285750">
              <a:lnSpc>
                <a:spcPts val="2780"/>
              </a:lnSpc>
              <a:spcBef>
                <a:spcPts val="27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spc="-25" dirty="0">
                <a:latin typeface="Arial"/>
                <a:cs typeface="Arial"/>
              </a:rPr>
              <a:t>Polls the counter from the data plane</a:t>
            </a:r>
          </a:p>
          <a:p>
            <a:pPr marL="298450" marR="5080" indent="-285750">
              <a:lnSpc>
                <a:spcPts val="2780"/>
              </a:lnSpc>
              <a:spcBef>
                <a:spcPts val="27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spc="-25" dirty="0">
                <a:latin typeface="Arial"/>
                <a:cs typeface="Arial"/>
              </a:rPr>
              <a:t>Obtains the utility </a:t>
            </a:r>
          </a:p>
          <a:p>
            <a:pPr marL="298450" marR="5080" indent="-285750">
              <a:lnSpc>
                <a:spcPts val="2780"/>
              </a:lnSpc>
              <a:spcBef>
                <a:spcPts val="27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spc="-25" dirty="0">
                <a:latin typeface="Arial"/>
                <a:cs typeface="Arial"/>
              </a:rPr>
              <a:t>Dynamically allocates the register memory for each application based on utility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1171" y="1839468"/>
            <a:ext cx="7901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3970" algn="l"/>
              </a:tabLst>
            </a:pP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Elastic</a:t>
            </a:r>
            <a:r>
              <a:rPr sz="26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applications	</a:t>
            </a:r>
            <a:r>
              <a:rPr sz="2600" spc="-125" dirty="0">
                <a:solidFill>
                  <a:srgbClr val="FFFFFF"/>
                </a:solidFill>
                <a:latin typeface="Trebuchet MS"/>
                <a:cs typeface="Trebuchet MS"/>
              </a:rPr>
              <a:t>Inelastic</a:t>
            </a:r>
            <a:r>
              <a:rPr sz="26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45174" y="5522077"/>
            <a:ext cx="133350" cy="877569"/>
          </a:xfrm>
          <a:custGeom>
            <a:avLst/>
            <a:gdLst/>
            <a:ahLst/>
            <a:cxnLst/>
            <a:rect l="l" t="t" r="r" b="b"/>
            <a:pathLst>
              <a:path w="133350" h="877570">
                <a:moveTo>
                  <a:pt x="44450" y="743978"/>
                </a:moveTo>
                <a:lnTo>
                  <a:pt x="0" y="743978"/>
                </a:lnTo>
                <a:lnTo>
                  <a:pt x="66675" y="877333"/>
                </a:lnTo>
                <a:lnTo>
                  <a:pt x="122237" y="766203"/>
                </a:lnTo>
                <a:lnTo>
                  <a:pt x="44450" y="766203"/>
                </a:lnTo>
                <a:lnTo>
                  <a:pt x="44450" y="743978"/>
                </a:lnTo>
                <a:close/>
              </a:path>
              <a:path w="133350" h="877570">
                <a:moveTo>
                  <a:pt x="88900" y="0"/>
                </a:moveTo>
                <a:lnTo>
                  <a:pt x="44450" y="0"/>
                </a:lnTo>
                <a:lnTo>
                  <a:pt x="44450" y="766203"/>
                </a:lnTo>
                <a:lnTo>
                  <a:pt x="88900" y="766203"/>
                </a:lnTo>
                <a:lnTo>
                  <a:pt x="88900" y="0"/>
                </a:lnTo>
                <a:close/>
              </a:path>
              <a:path w="133350" h="877570">
                <a:moveTo>
                  <a:pt x="133350" y="743978"/>
                </a:moveTo>
                <a:lnTo>
                  <a:pt x="88900" y="743978"/>
                </a:lnTo>
                <a:lnTo>
                  <a:pt x="88900" y="766203"/>
                </a:lnTo>
                <a:lnTo>
                  <a:pt x="122237" y="766203"/>
                </a:lnTo>
                <a:lnTo>
                  <a:pt x="133350" y="743978"/>
                </a:lnTo>
                <a:close/>
              </a:path>
            </a:pathLst>
          </a:custGeom>
          <a:solidFill>
            <a:srgbClr val="DA6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30189" y="6343149"/>
            <a:ext cx="10299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DA615F"/>
                </a:solidFill>
                <a:latin typeface="Arial"/>
                <a:cs typeface="Arial"/>
              </a:rPr>
              <a:t>benefit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1506200" y="6401887"/>
            <a:ext cx="282575" cy="27368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16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228031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416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000000"/>
                </a:solidFill>
              </a:rPr>
              <a:t>Problem</a:t>
            </a:r>
            <a:r>
              <a:rPr sz="3600" spc="-40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formulation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15701" y="1492300"/>
            <a:ext cx="10149840" cy="2181860"/>
            <a:chOff x="1015701" y="1492300"/>
            <a:chExt cx="10149840" cy="2181860"/>
          </a:xfrm>
        </p:grpSpPr>
        <p:sp>
          <p:nvSpPr>
            <p:cNvPr id="4" name="object 4"/>
            <p:cNvSpPr/>
            <p:nvPr/>
          </p:nvSpPr>
          <p:spPr>
            <a:xfrm>
              <a:off x="1015701" y="2048128"/>
              <a:ext cx="4978400" cy="1625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04382" y="1812404"/>
              <a:ext cx="5154930" cy="1658620"/>
            </a:xfrm>
            <a:custGeom>
              <a:avLst/>
              <a:gdLst/>
              <a:ahLst/>
              <a:cxnLst/>
              <a:rect l="l" t="t" r="r" b="b"/>
              <a:pathLst>
                <a:path w="5154930" h="1658620">
                  <a:moveTo>
                    <a:pt x="0" y="0"/>
                  </a:moveTo>
                  <a:lnTo>
                    <a:pt x="5154352" y="0"/>
                  </a:lnTo>
                  <a:lnTo>
                    <a:pt x="5154352" y="1658380"/>
                  </a:lnTo>
                  <a:lnTo>
                    <a:pt x="0" y="16583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21664" y="1498650"/>
              <a:ext cx="2494280" cy="628015"/>
            </a:xfrm>
            <a:custGeom>
              <a:avLst/>
              <a:gdLst/>
              <a:ahLst/>
              <a:cxnLst/>
              <a:rect l="l" t="t" r="r" b="b"/>
              <a:pathLst>
                <a:path w="2494279" h="628014">
                  <a:moveTo>
                    <a:pt x="2389238" y="0"/>
                  </a:moveTo>
                  <a:lnTo>
                    <a:pt x="104597" y="0"/>
                  </a:lnTo>
                  <a:lnTo>
                    <a:pt x="63881" y="8218"/>
                  </a:lnTo>
                  <a:lnTo>
                    <a:pt x="30633" y="30632"/>
                  </a:lnTo>
                  <a:lnTo>
                    <a:pt x="8219" y="63875"/>
                  </a:lnTo>
                  <a:lnTo>
                    <a:pt x="0" y="104584"/>
                  </a:lnTo>
                  <a:lnTo>
                    <a:pt x="0" y="522909"/>
                  </a:lnTo>
                  <a:lnTo>
                    <a:pt x="8219" y="563625"/>
                  </a:lnTo>
                  <a:lnTo>
                    <a:pt x="30633" y="596873"/>
                  </a:lnTo>
                  <a:lnTo>
                    <a:pt x="63881" y="619287"/>
                  </a:lnTo>
                  <a:lnTo>
                    <a:pt x="104597" y="627506"/>
                  </a:lnTo>
                  <a:lnTo>
                    <a:pt x="2389238" y="627506"/>
                  </a:lnTo>
                  <a:lnTo>
                    <a:pt x="2429946" y="619287"/>
                  </a:lnTo>
                  <a:lnTo>
                    <a:pt x="2463190" y="596873"/>
                  </a:lnTo>
                  <a:lnTo>
                    <a:pt x="2485603" y="563625"/>
                  </a:lnTo>
                  <a:lnTo>
                    <a:pt x="2493822" y="522909"/>
                  </a:lnTo>
                  <a:lnTo>
                    <a:pt x="2493822" y="104584"/>
                  </a:lnTo>
                  <a:lnTo>
                    <a:pt x="2485603" y="63875"/>
                  </a:lnTo>
                  <a:lnTo>
                    <a:pt x="2463190" y="30632"/>
                  </a:lnTo>
                  <a:lnTo>
                    <a:pt x="2429946" y="8218"/>
                  </a:lnTo>
                  <a:lnTo>
                    <a:pt x="238923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1664" y="1498650"/>
              <a:ext cx="2494280" cy="628015"/>
            </a:xfrm>
            <a:custGeom>
              <a:avLst/>
              <a:gdLst/>
              <a:ahLst/>
              <a:cxnLst/>
              <a:rect l="l" t="t" r="r" b="b"/>
              <a:pathLst>
                <a:path w="2494279" h="628014">
                  <a:moveTo>
                    <a:pt x="0" y="104586"/>
                  </a:moveTo>
                  <a:lnTo>
                    <a:pt x="8218" y="63876"/>
                  </a:lnTo>
                  <a:lnTo>
                    <a:pt x="30632" y="30632"/>
                  </a:lnTo>
                  <a:lnTo>
                    <a:pt x="63875" y="8218"/>
                  </a:lnTo>
                  <a:lnTo>
                    <a:pt x="104585" y="0"/>
                  </a:lnTo>
                  <a:lnTo>
                    <a:pt x="2389231" y="0"/>
                  </a:lnTo>
                  <a:lnTo>
                    <a:pt x="2429941" y="8218"/>
                  </a:lnTo>
                  <a:lnTo>
                    <a:pt x="2463186" y="30632"/>
                  </a:lnTo>
                  <a:lnTo>
                    <a:pt x="2485601" y="63876"/>
                  </a:lnTo>
                  <a:lnTo>
                    <a:pt x="2493821" y="104586"/>
                  </a:lnTo>
                  <a:lnTo>
                    <a:pt x="2493821" y="522921"/>
                  </a:lnTo>
                  <a:lnTo>
                    <a:pt x="2485601" y="563630"/>
                  </a:lnTo>
                  <a:lnTo>
                    <a:pt x="2463186" y="596874"/>
                  </a:lnTo>
                  <a:lnTo>
                    <a:pt x="2429941" y="619288"/>
                  </a:lnTo>
                  <a:lnTo>
                    <a:pt x="2389231" y="627507"/>
                  </a:lnTo>
                  <a:lnTo>
                    <a:pt x="104585" y="627507"/>
                  </a:lnTo>
                  <a:lnTo>
                    <a:pt x="63875" y="619288"/>
                  </a:lnTo>
                  <a:lnTo>
                    <a:pt x="30632" y="596874"/>
                  </a:lnTo>
                  <a:lnTo>
                    <a:pt x="8218" y="563630"/>
                  </a:lnTo>
                  <a:lnTo>
                    <a:pt x="0" y="522921"/>
                  </a:lnTo>
                  <a:lnTo>
                    <a:pt x="0" y="104586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99594" y="1577341"/>
            <a:ext cx="4817110" cy="145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ct val="100000"/>
              </a:lnSpc>
              <a:spcBef>
                <a:spcPts val="100"/>
              </a:spcBef>
            </a:pPr>
            <a:r>
              <a:rPr sz="2600" spc="-150" dirty="0">
                <a:solidFill>
                  <a:srgbClr val="FFFFFF"/>
                </a:solidFill>
                <a:latin typeface="Trebuchet MS"/>
                <a:cs typeface="Trebuchet MS"/>
              </a:rPr>
              <a:t>Objective</a:t>
            </a:r>
            <a:endParaRPr sz="2600">
              <a:latin typeface="Trebuchet MS"/>
              <a:cs typeface="Trebuchet MS"/>
            </a:endParaRPr>
          </a:p>
          <a:p>
            <a:pPr marL="298450" marR="5080" indent="-285750">
              <a:lnSpc>
                <a:spcPts val="2810"/>
              </a:lnSpc>
              <a:spcBef>
                <a:spcPts val="256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dirty="0">
                <a:latin typeface="Arial"/>
                <a:cs typeface="Arial"/>
              </a:rPr>
              <a:t>Maximize </a:t>
            </a:r>
            <a:r>
              <a:rPr sz="2400" spc="10" dirty="0">
                <a:latin typeface="Arial"/>
                <a:cs typeface="Arial"/>
              </a:rPr>
              <a:t>number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20" dirty="0">
                <a:latin typeface="Arial"/>
                <a:cs typeface="Arial"/>
              </a:rPr>
              <a:t>applications 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spc="10" dirty="0">
                <a:latin typeface="Arial"/>
                <a:cs typeface="Arial"/>
              </a:rPr>
              <a:t>satisfied </a:t>
            </a:r>
            <a:r>
              <a:rPr sz="2400" spc="20" dirty="0">
                <a:latin typeface="Arial"/>
                <a:cs typeface="Arial"/>
              </a:rPr>
              <a:t>utility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target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10224" y="3675646"/>
            <a:ext cx="5167630" cy="1931670"/>
            <a:chOff x="6010224" y="3675646"/>
            <a:chExt cx="5167630" cy="1931670"/>
          </a:xfrm>
        </p:grpSpPr>
        <p:sp>
          <p:nvSpPr>
            <p:cNvPr id="10" name="object 10"/>
            <p:cNvSpPr/>
            <p:nvPr/>
          </p:nvSpPr>
          <p:spPr>
            <a:xfrm>
              <a:off x="6016574" y="3975074"/>
              <a:ext cx="5154930" cy="1625600"/>
            </a:xfrm>
            <a:custGeom>
              <a:avLst/>
              <a:gdLst/>
              <a:ahLst/>
              <a:cxnLst/>
              <a:rect l="l" t="t" r="r" b="b"/>
              <a:pathLst>
                <a:path w="5154930" h="1625600">
                  <a:moveTo>
                    <a:pt x="0" y="0"/>
                  </a:moveTo>
                  <a:lnTo>
                    <a:pt x="5154352" y="0"/>
                  </a:lnTo>
                  <a:lnTo>
                    <a:pt x="5154352" y="1625600"/>
                  </a:lnTo>
                  <a:lnTo>
                    <a:pt x="0" y="162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0A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21664" y="3681996"/>
              <a:ext cx="2494280" cy="628015"/>
            </a:xfrm>
            <a:custGeom>
              <a:avLst/>
              <a:gdLst/>
              <a:ahLst/>
              <a:cxnLst/>
              <a:rect l="l" t="t" r="r" b="b"/>
              <a:pathLst>
                <a:path w="2494279" h="628014">
                  <a:moveTo>
                    <a:pt x="2389238" y="0"/>
                  </a:moveTo>
                  <a:lnTo>
                    <a:pt x="104597" y="0"/>
                  </a:lnTo>
                  <a:lnTo>
                    <a:pt x="63881" y="8218"/>
                  </a:lnTo>
                  <a:lnTo>
                    <a:pt x="30633" y="30632"/>
                  </a:lnTo>
                  <a:lnTo>
                    <a:pt x="8219" y="63875"/>
                  </a:lnTo>
                  <a:lnTo>
                    <a:pt x="0" y="104584"/>
                  </a:lnTo>
                  <a:lnTo>
                    <a:pt x="0" y="522922"/>
                  </a:lnTo>
                  <a:lnTo>
                    <a:pt x="8219" y="563631"/>
                  </a:lnTo>
                  <a:lnTo>
                    <a:pt x="30633" y="596874"/>
                  </a:lnTo>
                  <a:lnTo>
                    <a:pt x="63881" y="619288"/>
                  </a:lnTo>
                  <a:lnTo>
                    <a:pt x="104597" y="627507"/>
                  </a:lnTo>
                  <a:lnTo>
                    <a:pt x="2389238" y="627507"/>
                  </a:lnTo>
                  <a:lnTo>
                    <a:pt x="2429946" y="619288"/>
                  </a:lnTo>
                  <a:lnTo>
                    <a:pt x="2463190" y="596874"/>
                  </a:lnTo>
                  <a:lnTo>
                    <a:pt x="2485603" y="563631"/>
                  </a:lnTo>
                  <a:lnTo>
                    <a:pt x="2493822" y="522922"/>
                  </a:lnTo>
                  <a:lnTo>
                    <a:pt x="2493822" y="104584"/>
                  </a:lnTo>
                  <a:lnTo>
                    <a:pt x="2485603" y="63875"/>
                  </a:lnTo>
                  <a:lnTo>
                    <a:pt x="2463190" y="30632"/>
                  </a:lnTo>
                  <a:lnTo>
                    <a:pt x="2429946" y="8218"/>
                  </a:lnTo>
                  <a:lnTo>
                    <a:pt x="2389238" y="0"/>
                  </a:lnTo>
                  <a:close/>
                </a:path>
              </a:pathLst>
            </a:custGeom>
            <a:solidFill>
              <a:srgbClr val="70A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21664" y="3681996"/>
              <a:ext cx="2494280" cy="628015"/>
            </a:xfrm>
            <a:custGeom>
              <a:avLst/>
              <a:gdLst/>
              <a:ahLst/>
              <a:cxnLst/>
              <a:rect l="l" t="t" r="r" b="b"/>
              <a:pathLst>
                <a:path w="2494279" h="628014">
                  <a:moveTo>
                    <a:pt x="0" y="104586"/>
                  </a:moveTo>
                  <a:lnTo>
                    <a:pt x="8218" y="63876"/>
                  </a:lnTo>
                  <a:lnTo>
                    <a:pt x="30632" y="30632"/>
                  </a:lnTo>
                  <a:lnTo>
                    <a:pt x="63875" y="8218"/>
                  </a:lnTo>
                  <a:lnTo>
                    <a:pt x="104585" y="0"/>
                  </a:lnTo>
                  <a:lnTo>
                    <a:pt x="2389231" y="0"/>
                  </a:lnTo>
                  <a:lnTo>
                    <a:pt x="2429941" y="8218"/>
                  </a:lnTo>
                  <a:lnTo>
                    <a:pt x="2463186" y="30632"/>
                  </a:lnTo>
                  <a:lnTo>
                    <a:pt x="2485601" y="63876"/>
                  </a:lnTo>
                  <a:lnTo>
                    <a:pt x="2493821" y="104586"/>
                  </a:lnTo>
                  <a:lnTo>
                    <a:pt x="2493821" y="522921"/>
                  </a:lnTo>
                  <a:lnTo>
                    <a:pt x="2485601" y="563630"/>
                  </a:lnTo>
                  <a:lnTo>
                    <a:pt x="2463186" y="596874"/>
                  </a:lnTo>
                  <a:lnTo>
                    <a:pt x="2429941" y="619288"/>
                  </a:lnTo>
                  <a:lnTo>
                    <a:pt x="2389231" y="627507"/>
                  </a:lnTo>
                  <a:lnTo>
                    <a:pt x="104585" y="627507"/>
                  </a:lnTo>
                  <a:lnTo>
                    <a:pt x="63875" y="619288"/>
                  </a:lnTo>
                  <a:lnTo>
                    <a:pt x="30632" y="596874"/>
                  </a:lnTo>
                  <a:lnTo>
                    <a:pt x="8218" y="563630"/>
                  </a:lnTo>
                  <a:lnTo>
                    <a:pt x="0" y="522921"/>
                  </a:lnTo>
                  <a:lnTo>
                    <a:pt x="0" y="104586"/>
                  </a:lnTo>
                  <a:close/>
                </a:path>
              </a:pathLst>
            </a:custGeom>
            <a:ln w="12700">
              <a:solidFill>
                <a:srgbClr val="70A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14135" y="3759708"/>
            <a:ext cx="465582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8430" algn="ctr">
              <a:lnSpc>
                <a:spcPct val="100000"/>
              </a:lnSpc>
              <a:spcBef>
                <a:spcPts val="100"/>
              </a:spcBef>
            </a:pPr>
            <a:r>
              <a:rPr sz="2600" spc="-110" dirty="0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rebuchet MS"/>
              <a:cs typeface="Trebuchet MS"/>
            </a:endParaRPr>
          </a:p>
          <a:p>
            <a:pPr marL="298450" marR="5080" indent="-286385">
              <a:lnSpc>
                <a:spcPts val="2810"/>
              </a:lnSpc>
              <a:buFont typeface="Wingdings"/>
              <a:buChar char=""/>
              <a:tabLst>
                <a:tab pos="299085" algn="l"/>
              </a:tabLst>
            </a:pPr>
            <a:r>
              <a:rPr sz="2400" spc="-10" dirty="0">
                <a:latin typeface="Arial"/>
                <a:cs typeface="Arial"/>
              </a:rPr>
              <a:t>Register </a:t>
            </a:r>
            <a:r>
              <a:rPr sz="2400" spc="10" dirty="0">
                <a:latin typeface="Arial"/>
                <a:cs typeface="Arial"/>
              </a:rPr>
              <a:t>memory </a:t>
            </a:r>
            <a:r>
              <a:rPr sz="2400" spc="20" dirty="0">
                <a:latin typeface="Arial"/>
                <a:cs typeface="Arial"/>
              </a:rPr>
              <a:t>constraints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on 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switch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17</a:t>
            </a:fld>
            <a:endParaRPr spc="-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4E46E8-E687-7275-8604-1CF86270C1B5}"/>
                  </a:ext>
                </a:extLst>
              </p:cNvPr>
              <p:cNvSpPr txBox="1"/>
              <p:nvPr/>
            </p:nvSpPr>
            <p:spPr>
              <a:xfrm>
                <a:off x="636010" y="4410848"/>
                <a:ext cx="4876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Virtual register memory size of c switches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4E46E8-E687-7275-8604-1CF86270C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0" y="4410848"/>
                <a:ext cx="4876800" cy="646331"/>
              </a:xfrm>
              <a:prstGeom prst="rect">
                <a:avLst/>
              </a:prstGeom>
              <a:blipFill>
                <a:blip r:embed="rId3"/>
                <a:stretch>
                  <a:fillRect l="-1000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8828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Challenges </a:t>
            </a:r>
            <a:r>
              <a:rPr sz="3600" spc="35" dirty="0">
                <a:solidFill>
                  <a:srgbClr val="000000"/>
                </a:solidFill>
              </a:rPr>
              <a:t>for dynamic </a:t>
            </a:r>
            <a:r>
              <a:rPr sz="3600" spc="-15" dirty="0">
                <a:solidFill>
                  <a:srgbClr val="000000"/>
                </a:solidFill>
              </a:rPr>
              <a:t>resource</a:t>
            </a:r>
            <a:r>
              <a:rPr sz="3600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allocation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66850" y="1906079"/>
            <a:ext cx="4058285" cy="871855"/>
          </a:xfrm>
          <a:custGeom>
            <a:avLst/>
            <a:gdLst/>
            <a:ahLst/>
            <a:cxnLst/>
            <a:rect l="l" t="t" r="r" b="b"/>
            <a:pathLst>
              <a:path w="4058285" h="871855">
                <a:moveTo>
                  <a:pt x="0" y="145224"/>
                </a:moveTo>
                <a:lnTo>
                  <a:pt x="7403" y="99322"/>
                </a:lnTo>
                <a:lnTo>
                  <a:pt x="28019" y="59456"/>
                </a:lnTo>
                <a:lnTo>
                  <a:pt x="59456" y="28019"/>
                </a:lnTo>
                <a:lnTo>
                  <a:pt x="99321" y="7403"/>
                </a:lnTo>
                <a:lnTo>
                  <a:pt x="145223" y="0"/>
                </a:lnTo>
                <a:lnTo>
                  <a:pt x="3912962" y="0"/>
                </a:lnTo>
                <a:lnTo>
                  <a:pt x="3958866" y="7403"/>
                </a:lnTo>
                <a:lnTo>
                  <a:pt x="3998733" y="28019"/>
                </a:lnTo>
                <a:lnTo>
                  <a:pt x="4030171" y="59456"/>
                </a:lnTo>
                <a:lnTo>
                  <a:pt x="4050788" y="99322"/>
                </a:lnTo>
                <a:lnTo>
                  <a:pt x="4058192" y="145224"/>
                </a:lnTo>
                <a:lnTo>
                  <a:pt x="4058192" y="726114"/>
                </a:lnTo>
                <a:lnTo>
                  <a:pt x="4050788" y="772016"/>
                </a:lnTo>
                <a:lnTo>
                  <a:pt x="4030171" y="811881"/>
                </a:lnTo>
                <a:lnTo>
                  <a:pt x="3998733" y="843318"/>
                </a:lnTo>
                <a:lnTo>
                  <a:pt x="3958866" y="863934"/>
                </a:lnTo>
                <a:lnTo>
                  <a:pt x="3912962" y="871338"/>
                </a:lnTo>
                <a:lnTo>
                  <a:pt x="145223" y="871338"/>
                </a:lnTo>
                <a:lnTo>
                  <a:pt x="99321" y="863934"/>
                </a:lnTo>
                <a:lnTo>
                  <a:pt x="59456" y="843318"/>
                </a:lnTo>
                <a:lnTo>
                  <a:pt x="28019" y="811881"/>
                </a:lnTo>
                <a:lnTo>
                  <a:pt x="7403" y="772016"/>
                </a:lnTo>
                <a:lnTo>
                  <a:pt x="0" y="726114"/>
                </a:lnTo>
                <a:lnTo>
                  <a:pt x="0" y="145224"/>
                </a:lnTo>
                <a:close/>
              </a:path>
            </a:pathLst>
          </a:custGeom>
          <a:ln w="508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6850" y="3315093"/>
            <a:ext cx="4058285" cy="871855"/>
          </a:xfrm>
          <a:custGeom>
            <a:avLst/>
            <a:gdLst/>
            <a:ahLst/>
            <a:cxnLst/>
            <a:rect l="l" t="t" r="r" b="b"/>
            <a:pathLst>
              <a:path w="4058285" h="871854">
                <a:moveTo>
                  <a:pt x="0" y="145224"/>
                </a:moveTo>
                <a:lnTo>
                  <a:pt x="7403" y="99322"/>
                </a:lnTo>
                <a:lnTo>
                  <a:pt x="28019" y="59456"/>
                </a:lnTo>
                <a:lnTo>
                  <a:pt x="59456" y="28019"/>
                </a:lnTo>
                <a:lnTo>
                  <a:pt x="99321" y="7403"/>
                </a:lnTo>
                <a:lnTo>
                  <a:pt x="145223" y="0"/>
                </a:lnTo>
                <a:lnTo>
                  <a:pt x="3912962" y="0"/>
                </a:lnTo>
                <a:lnTo>
                  <a:pt x="3958866" y="7403"/>
                </a:lnTo>
                <a:lnTo>
                  <a:pt x="3998733" y="28019"/>
                </a:lnTo>
                <a:lnTo>
                  <a:pt x="4030171" y="59456"/>
                </a:lnTo>
                <a:lnTo>
                  <a:pt x="4050788" y="99322"/>
                </a:lnTo>
                <a:lnTo>
                  <a:pt x="4058192" y="145224"/>
                </a:lnTo>
                <a:lnTo>
                  <a:pt x="4058192" y="726114"/>
                </a:lnTo>
                <a:lnTo>
                  <a:pt x="4050788" y="772016"/>
                </a:lnTo>
                <a:lnTo>
                  <a:pt x="4030171" y="811881"/>
                </a:lnTo>
                <a:lnTo>
                  <a:pt x="3998733" y="843318"/>
                </a:lnTo>
                <a:lnTo>
                  <a:pt x="3958866" y="863934"/>
                </a:lnTo>
                <a:lnTo>
                  <a:pt x="3912962" y="871338"/>
                </a:lnTo>
                <a:lnTo>
                  <a:pt x="145223" y="871338"/>
                </a:lnTo>
                <a:lnTo>
                  <a:pt x="99321" y="863934"/>
                </a:lnTo>
                <a:lnTo>
                  <a:pt x="59456" y="843318"/>
                </a:lnTo>
                <a:lnTo>
                  <a:pt x="28019" y="811881"/>
                </a:lnTo>
                <a:lnTo>
                  <a:pt x="7403" y="772016"/>
                </a:lnTo>
                <a:lnTo>
                  <a:pt x="0" y="726114"/>
                </a:lnTo>
                <a:lnTo>
                  <a:pt x="0" y="145224"/>
                </a:lnTo>
                <a:close/>
              </a:path>
            </a:pathLst>
          </a:custGeom>
          <a:ln w="508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6850" y="4871123"/>
            <a:ext cx="4058285" cy="871855"/>
          </a:xfrm>
          <a:custGeom>
            <a:avLst/>
            <a:gdLst/>
            <a:ahLst/>
            <a:cxnLst/>
            <a:rect l="l" t="t" r="r" b="b"/>
            <a:pathLst>
              <a:path w="4058285" h="871854">
                <a:moveTo>
                  <a:pt x="0" y="145224"/>
                </a:moveTo>
                <a:lnTo>
                  <a:pt x="7403" y="99322"/>
                </a:lnTo>
                <a:lnTo>
                  <a:pt x="28019" y="59456"/>
                </a:lnTo>
                <a:lnTo>
                  <a:pt x="59456" y="28019"/>
                </a:lnTo>
                <a:lnTo>
                  <a:pt x="99321" y="7403"/>
                </a:lnTo>
                <a:lnTo>
                  <a:pt x="145223" y="0"/>
                </a:lnTo>
                <a:lnTo>
                  <a:pt x="3912962" y="0"/>
                </a:lnTo>
                <a:lnTo>
                  <a:pt x="3958865" y="7403"/>
                </a:lnTo>
                <a:lnTo>
                  <a:pt x="3998730" y="28019"/>
                </a:lnTo>
                <a:lnTo>
                  <a:pt x="4030165" y="59456"/>
                </a:lnTo>
                <a:lnTo>
                  <a:pt x="4050779" y="99322"/>
                </a:lnTo>
                <a:lnTo>
                  <a:pt x="4058182" y="145224"/>
                </a:lnTo>
                <a:lnTo>
                  <a:pt x="4058182" y="726114"/>
                </a:lnTo>
                <a:lnTo>
                  <a:pt x="4050779" y="772016"/>
                </a:lnTo>
                <a:lnTo>
                  <a:pt x="4030165" y="811881"/>
                </a:lnTo>
                <a:lnTo>
                  <a:pt x="3998730" y="843318"/>
                </a:lnTo>
                <a:lnTo>
                  <a:pt x="3958865" y="863934"/>
                </a:lnTo>
                <a:lnTo>
                  <a:pt x="3912962" y="871338"/>
                </a:lnTo>
                <a:lnTo>
                  <a:pt x="145223" y="871338"/>
                </a:lnTo>
                <a:lnTo>
                  <a:pt x="99321" y="863934"/>
                </a:lnTo>
                <a:lnTo>
                  <a:pt x="59456" y="843318"/>
                </a:lnTo>
                <a:lnTo>
                  <a:pt x="28019" y="811881"/>
                </a:lnTo>
                <a:lnTo>
                  <a:pt x="7403" y="772016"/>
                </a:lnTo>
                <a:lnTo>
                  <a:pt x="0" y="726114"/>
                </a:lnTo>
                <a:lnTo>
                  <a:pt x="0" y="145224"/>
                </a:lnTo>
                <a:close/>
              </a:path>
            </a:pathLst>
          </a:custGeom>
          <a:ln w="508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99109" marR="491490" indent="635" algn="ctr">
              <a:lnSpc>
                <a:spcPts val="3100"/>
              </a:lnSpc>
              <a:spcBef>
                <a:spcPts val="420"/>
              </a:spcBef>
            </a:pPr>
            <a:r>
              <a:rPr spc="10" dirty="0"/>
              <a:t>Definition </a:t>
            </a:r>
            <a:r>
              <a:rPr spc="55" dirty="0"/>
              <a:t>of  </a:t>
            </a:r>
            <a:r>
              <a:rPr spc="30" dirty="0"/>
              <a:t>application</a:t>
            </a:r>
            <a:r>
              <a:rPr spc="-75" dirty="0"/>
              <a:t> </a:t>
            </a:r>
            <a:r>
              <a:rPr spc="30" dirty="0"/>
              <a:t>utility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/>
          </a:p>
          <a:p>
            <a:pPr marL="12700" marR="5080" algn="ctr">
              <a:lnSpc>
                <a:spcPts val="3000"/>
              </a:lnSpc>
            </a:pPr>
            <a:r>
              <a:rPr spc="30" dirty="0"/>
              <a:t>Unknown </a:t>
            </a:r>
            <a:r>
              <a:rPr spc="15" dirty="0"/>
              <a:t>and</a:t>
            </a:r>
            <a:r>
              <a:rPr spc="-100" dirty="0"/>
              <a:t> </a:t>
            </a:r>
            <a:r>
              <a:rPr spc="25" dirty="0"/>
              <a:t>dynamic  </a:t>
            </a:r>
            <a:r>
              <a:rPr spc="30" dirty="0"/>
              <a:t>utility</a:t>
            </a:r>
            <a:r>
              <a:rPr spc="-20" dirty="0"/>
              <a:t> </a:t>
            </a:r>
            <a:r>
              <a:rPr spc="35" dirty="0"/>
              <a:t>functions</a:t>
            </a:r>
          </a:p>
          <a:p>
            <a:pPr>
              <a:lnSpc>
                <a:spcPct val="100000"/>
              </a:lnSpc>
            </a:pPr>
            <a:endParaRPr sz="3200"/>
          </a:p>
          <a:p>
            <a:pPr marL="967740" marR="262890" indent="-698500">
              <a:lnSpc>
                <a:spcPts val="3000"/>
              </a:lnSpc>
              <a:spcBef>
                <a:spcPts val="2560"/>
              </a:spcBef>
            </a:pPr>
            <a:r>
              <a:rPr spc="30" dirty="0"/>
              <a:t>Multiple paths </a:t>
            </a:r>
            <a:r>
              <a:rPr spc="50" dirty="0"/>
              <a:t>of</a:t>
            </a:r>
            <a:r>
              <a:rPr spc="-150" dirty="0"/>
              <a:t> </a:t>
            </a:r>
            <a:r>
              <a:rPr spc="-30" dirty="0"/>
              <a:t>an  </a:t>
            </a:r>
            <a:r>
              <a:rPr spc="30" dirty="0"/>
              <a:t>application</a:t>
            </a:r>
          </a:p>
        </p:txBody>
      </p:sp>
      <p:sp>
        <p:nvSpPr>
          <p:cNvPr id="7" name="object 7"/>
          <p:cNvSpPr/>
          <p:nvPr/>
        </p:nvSpPr>
        <p:spPr>
          <a:xfrm>
            <a:off x="6666966" y="1870798"/>
            <a:ext cx="4058285" cy="871855"/>
          </a:xfrm>
          <a:custGeom>
            <a:avLst/>
            <a:gdLst/>
            <a:ahLst/>
            <a:cxnLst/>
            <a:rect l="l" t="t" r="r" b="b"/>
            <a:pathLst>
              <a:path w="4058284" h="871855">
                <a:moveTo>
                  <a:pt x="0" y="145224"/>
                </a:moveTo>
                <a:lnTo>
                  <a:pt x="7403" y="99322"/>
                </a:lnTo>
                <a:lnTo>
                  <a:pt x="28019" y="59456"/>
                </a:lnTo>
                <a:lnTo>
                  <a:pt x="59456" y="28019"/>
                </a:lnTo>
                <a:lnTo>
                  <a:pt x="99321" y="7403"/>
                </a:lnTo>
                <a:lnTo>
                  <a:pt x="145223" y="0"/>
                </a:lnTo>
                <a:lnTo>
                  <a:pt x="3912962" y="0"/>
                </a:lnTo>
                <a:lnTo>
                  <a:pt x="3958866" y="7403"/>
                </a:lnTo>
                <a:lnTo>
                  <a:pt x="3998733" y="28019"/>
                </a:lnTo>
                <a:lnTo>
                  <a:pt x="4030171" y="59456"/>
                </a:lnTo>
                <a:lnTo>
                  <a:pt x="4050788" y="99322"/>
                </a:lnTo>
                <a:lnTo>
                  <a:pt x="4058192" y="145224"/>
                </a:lnTo>
                <a:lnTo>
                  <a:pt x="4058192" y="726114"/>
                </a:lnTo>
                <a:lnTo>
                  <a:pt x="4050788" y="772016"/>
                </a:lnTo>
                <a:lnTo>
                  <a:pt x="4030171" y="811881"/>
                </a:lnTo>
                <a:lnTo>
                  <a:pt x="3998733" y="843318"/>
                </a:lnTo>
                <a:lnTo>
                  <a:pt x="3958866" y="863934"/>
                </a:lnTo>
                <a:lnTo>
                  <a:pt x="3912962" y="871338"/>
                </a:lnTo>
                <a:lnTo>
                  <a:pt x="145223" y="871338"/>
                </a:lnTo>
                <a:lnTo>
                  <a:pt x="99321" y="863934"/>
                </a:lnTo>
                <a:lnTo>
                  <a:pt x="59456" y="843318"/>
                </a:lnTo>
                <a:lnTo>
                  <a:pt x="28019" y="811881"/>
                </a:lnTo>
                <a:lnTo>
                  <a:pt x="7403" y="772016"/>
                </a:lnTo>
                <a:lnTo>
                  <a:pt x="0" y="726114"/>
                </a:lnTo>
                <a:lnTo>
                  <a:pt x="0" y="145224"/>
                </a:lnTo>
                <a:close/>
              </a:path>
            </a:pathLst>
          </a:custGeom>
          <a:ln w="50800">
            <a:solidFill>
              <a:srgbClr val="DA61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83995" y="1853690"/>
            <a:ext cx="2623820" cy="8458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24510" marR="5080" indent="-512445">
              <a:lnSpc>
                <a:spcPts val="3100"/>
              </a:lnSpc>
              <a:spcBef>
                <a:spcPts val="420"/>
              </a:spcBef>
            </a:pPr>
            <a:r>
              <a:rPr sz="2800" spc="20" dirty="0">
                <a:latin typeface="Arial"/>
                <a:cs typeface="Arial"/>
              </a:rPr>
              <a:t>Memory </a:t>
            </a:r>
            <a:r>
              <a:rPr sz="2800" spc="35" dirty="0">
                <a:latin typeface="Arial"/>
                <a:cs typeface="Arial"/>
              </a:rPr>
              <a:t>hit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ratio  </a:t>
            </a:r>
            <a:r>
              <a:rPr sz="2800" spc="50" dirty="0">
                <a:latin typeface="Arial"/>
                <a:cs typeface="Arial"/>
              </a:rPr>
              <a:t>by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default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66346" y="2220429"/>
            <a:ext cx="1059815" cy="152400"/>
          </a:xfrm>
          <a:custGeom>
            <a:avLst/>
            <a:gdLst/>
            <a:ahLst/>
            <a:cxnLst/>
            <a:rect l="l" t="t" r="r" b="b"/>
            <a:pathLst>
              <a:path w="1059815" h="152400">
                <a:moveTo>
                  <a:pt x="906906" y="0"/>
                </a:moveTo>
                <a:lnTo>
                  <a:pt x="906906" y="152400"/>
                </a:lnTo>
                <a:lnTo>
                  <a:pt x="1008507" y="101600"/>
                </a:lnTo>
                <a:lnTo>
                  <a:pt x="932306" y="101600"/>
                </a:lnTo>
                <a:lnTo>
                  <a:pt x="932306" y="50800"/>
                </a:lnTo>
                <a:lnTo>
                  <a:pt x="1008507" y="50800"/>
                </a:lnTo>
                <a:lnTo>
                  <a:pt x="906906" y="0"/>
                </a:lnTo>
                <a:close/>
              </a:path>
              <a:path w="1059815" h="152400">
                <a:moveTo>
                  <a:pt x="906906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906906" y="101600"/>
                </a:lnTo>
                <a:lnTo>
                  <a:pt x="906906" y="50800"/>
                </a:lnTo>
                <a:close/>
              </a:path>
              <a:path w="1059815" h="152400">
                <a:moveTo>
                  <a:pt x="1008507" y="50800"/>
                </a:moveTo>
                <a:lnTo>
                  <a:pt x="932306" y="50800"/>
                </a:lnTo>
                <a:lnTo>
                  <a:pt x="932306" y="101600"/>
                </a:lnTo>
                <a:lnTo>
                  <a:pt x="1008507" y="101600"/>
                </a:lnTo>
                <a:lnTo>
                  <a:pt x="1059307" y="76200"/>
                </a:lnTo>
                <a:lnTo>
                  <a:pt x="1008507" y="50800"/>
                </a:lnTo>
                <a:close/>
              </a:path>
            </a:pathLst>
          </a:custGeom>
          <a:solidFill>
            <a:srgbClr val="D45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18</a:t>
            </a:fld>
            <a:endParaRPr spc="-3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5515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000000"/>
                </a:solidFill>
              </a:rPr>
              <a:t>Memory </a:t>
            </a:r>
            <a:r>
              <a:rPr sz="3600" spc="40" dirty="0">
                <a:solidFill>
                  <a:srgbClr val="000000"/>
                </a:solidFill>
              </a:rPr>
              <a:t>hit </a:t>
            </a:r>
            <a:r>
              <a:rPr sz="3600" spc="25" dirty="0">
                <a:solidFill>
                  <a:srgbClr val="000000"/>
                </a:solidFill>
              </a:rPr>
              <a:t>ratio </a:t>
            </a:r>
            <a:r>
              <a:rPr sz="3600" spc="65" dirty="0">
                <a:solidFill>
                  <a:srgbClr val="000000"/>
                </a:solidFill>
              </a:rPr>
              <a:t>by</a:t>
            </a:r>
            <a:r>
              <a:rPr sz="3600" spc="-175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default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02275" y="2978402"/>
            <a:ext cx="3590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indent="-280035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35" dirty="0">
                <a:solidFill>
                  <a:srgbClr val="DA615F"/>
                </a:solidFill>
                <a:latin typeface="Arial"/>
                <a:cs typeface="Arial"/>
              </a:rPr>
              <a:t>Application-agnostic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2275" y="3740403"/>
            <a:ext cx="6239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indent="-280035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dirty="0">
                <a:solidFill>
                  <a:srgbClr val="DA615F"/>
                </a:solidFill>
                <a:latin typeface="Arial"/>
                <a:cs typeface="Arial"/>
              </a:rPr>
              <a:t>Reflect </a:t>
            </a:r>
            <a:r>
              <a:rPr sz="2800" spc="20" dirty="0">
                <a:solidFill>
                  <a:srgbClr val="DA615F"/>
                </a:solidFill>
                <a:latin typeface="Arial"/>
                <a:cs typeface="Arial"/>
              </a:rPr>
              <a:t>application-level</a:t>
            </a:r>
            <a:r>
              <a:rPr sz="2800" spc="-40" dirty="0">
                <a:solidFill>
                  <a:srgbClr val="DA615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DA615F"/>
                </a:solidFill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2275" y="4514594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indent="-280035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45" dirty="0">
                <a:solidFill>
                  <a:srgbClr val="DA615F"/>
                </a:solidFill>
                <a:latin typeface="Arial"/>
                <a:cs typeface="Arial"/>
              </a:rPr>
              <a:t>Computed</a:t>
            </a:r>
            <a:r>
              <a:rPr sz="2800" spc="-75" dirty="0">
                <a:solidFill>
                  <a:srgbClr val="DA615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DA615F"/>
                </a:solidFill>
                <a:latin typeface="Arial"/>
                <a:cs typeface="Arial"/>
              </a:rPr>
              <a:t>online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44291" y="1521637"/>
            <a:ext cx="2559050" cy="1330960"/>
            <a:chOff x="2944291" y="1521637"/>
            <a:chExt cx="2559050" cy="1330960"/>
          </a:xfrm>
        </p:grpSpPr>
        <p:sp>
          <p:nvSpPr>
            <p:cNvPr id="7" name="object 7"/>
            <p:cNvSpPr/>
            <p:nvPr/>
          </p:nvSpPr>
          <p:spPr>
            <a:xfrm>
              <a:off x="2944291" y="2242595"/>
              <a:ext cx="754940" cy="609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07068" y="1527987"/>
              <a:ext cx="1790064" cy="1165860"/>
            </a:xfrm>
            <a:custGeom>
              <a:avLst/>
              <a:gdLst/>
              <a:ahLst/>
              <a:cxnLst/>
              <a:rect l="l" t="t" r="r" b="b"/>
              <a:pathLst>
                <a:path w="1790064" h="1165860">
                  <a:moveTo>
                    <a:pt x="349248" y="194290"/>
                  </a:moveTo>
                  <a:lnTo>
                    <a:pt x="354379" y="149741"/>
                  </a:lnTo>
                  <a:lnTo>
                    <a:pt x="368995" y="108846"/>
                  </a:lnTo>
                  <a:lnTo>
                    <a:pt x="391931" y="72771"/>
                  </a:lnTo>
                  <a:lnTo>
                    <a:pt x="422019" y="42683"/>
                  </a:lnTo>
                  <a:lnTo>
                    <a:pt x="458093" y="19747"/>
                  </a:lnTo>
                  <a:lnTo>
                    <a:pt x="498988" y="5131"/>
                  </a:lnTo>
                  <a:lnTo>
                    <a:pt x="543537" y="0"/>
                  </a:lnTo>
                  <a:lnTo>
                    <a:pt x="589360" y="0"/>
                  </a:lnTo>
                  <a:lnTo>
                    <a:pt x="949529" y="0"/>
                  </a:lnTo>
                  <a:lnTo>
                    <a:pt x="1595638" y="0"/>
                  </a:lnTo>
                  <a:lnTo>
                    <a:pt x="1640186" y="5131"/>
                  </a:lnTo>
                  <a:lnTo>
                    <a:pt x="1681079" y="19747"/>
                  </a:lnTo>
                  <a:lnTo>
                    <a:pt x="1717152" y="42683"/>
                  </a:lnTo>
                  <a:lnTo>
                    <a:pt x="1747238" y="72771"/>
                  </a:lnTo>
                  <a:lnTo>
                    <a:pt x="1770172" y="108846"/>
                  </a:lnTo>
                  <a:lnTo>
                    <a:pt x="1784788" y="149741"/>
                  </a:lnTo>
                  <a:lnTo>
                    <a:pt x="1789919" y="194290"/>
                  </a:lnTo>
                  <a:lnTo>
                    <a:pt x="1789919" y="679997"/>
                  </a:lnTo>
                  <a:lnTo>
                    <a:pt x="1789919" y="971425"/>
                  </a:lnTo>
                  <a:lnTo>
                    <a:pt x="1784788" y="1015968"/>
                  </a:lnTo>
                  <a:lnTo>
                    <a:pt x="1770172" y="1056862"/>
                  </a:lnTo>
                  <a:lnTo>
                    <a:pt x="1747238" y="1092937"/>
                  </a:lnTo>
                  <a:lnTo>
                    <a:pt x="1717152" y="1123026"/>
                  </a:lnTo>
                  <a:lnTo>
                    <a:pt x="1681079" y="1145962"/>
                  </a:lnTo>
                  <a:lnTo>
                    <a:pt x="1640186" y="1160579"/>
                  </a:lnTo>
                  <a:lnTo>
                    <a:pt x="1595638" y="1165710"/>
                  </a:lnTo>
                  <a:lnTo>
                    <a:pt x="949529" y="1165710"/>
                  </a:lnTo>
                  <a:lnTo>
                    <a:pt x="589360" y="1165710"/>
                  </a:lnTo>
                  <a:lnTo>
                    <a:pt x="543537" y="1165710"/>
                  </a:lnTo>
                  <a:lnTo>
                    <a:pt x="498988" y="1160579"/>
                  </a:lnTo>
                  <a:lnTo>
                    <a:pt x="458093" y="1145962"/>
                  </a:lnTo>
                  <a:lnTo>
                    <a:pt x="422019" y="1123026"/>
                  </a:lnTo>
                  <a:lnTo>
                    <a:pt x="391931" y="1092937"/>
                  </a:lnTo>
                  <a:lnTo>
                    <a:pt x="368995" y="1056862"/>
                  </a:lnTo>
                  <a:lnTo>
                    <a:pt x="354379" y="1015968"/>
                  </a:lnTo>
                  <a:lnTo>
                    <a:pt x="349248" y="971420"/>
                  </a:lnTo>
                  <a:lnTo>
                    <a:pt x="0" y="941906"/>
                  </a:lnTo>
                  <a:lnTo>
                    <a:pt x="349248" y="679997"/>
                  </a:lnTo>
                  <a:lnTo>
                    <a:pt x="349248" y="19429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188869" y="2378608"/>
            <a:ext cx="1647825" cy="337820"/>
            <a:chOff x="1188869" y="2378608"/>
            <a:chExt cx="1647825" cy="337820"/>
          </a:xfrm>
        </p:grpSpPr>
        <p:sp>
          <p:nvSpPr>
            <p:cNvPr id="10" name="object 10"/>
            <p:cNvSpPr/>
            <p:nvPr/>
          </p:nvSpPr>
          <p:spPr>
            <a:xfrm>
              <a:off x="1195219" y="2384958"/>
              <a:ext cx="1635125" cy="325120"/>
            </a:xfrm>
            <a:custGeom>
              <a:avLst/>
              <a:gdLst/>
              <a:ahLst/>
              <a:cxnLst/>
              <a:rect l="l" t="t" r="r" b="b"/>
              <a:pathLst>
                <a:path w="1635125" h="325119">
                  <a:moveTo>
                    <a:pt x="1472300" y="0"/>
                  </a:moveTo>
                  <a:lnTo>
                    <a:pt x="1472300" y="81267"/>
                  </a:lnTo>
                  <a:lnTo>
                    <a:pt x="0" y="81267"/>
                  </a:lnTo>
                  <a:lnTo>
                    <a:pt x="0" y="243801"/>
                  </a:lnTo>
                  <a:lnTo>
                    <a:pt x="1472300" y="243801"/>
                  </a:lnTo>
                  <a:lnTo>
                    <a:pt x="1472300" y="325069"/>
                  </a:lnTo>
                  <a:lnTo>
                    <a:pt x="1634835" y="162534"/>
                  </a:lnTo>
                  <a:lnTo>
                    <a:pt x="14723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5219" y="2384958"/>
              <a:ext cx="1635125" cy="325120"/>
            </a:xfrm>
            <a:custGeom>
              <a:avLst/>
              <a:gdLst/>
              <a:ahLst/>
              <a:cxnLst/>
              <a:rect l="l" t="t" r="r" b="b"/>
              <a:pathLst>
                <a:path w="1635125" h="325119">
                  <a:moveTo>
                    <a:pt x="0" y="81266"/>
                  </a:moveTo>
                  <a:lnTo>
                    <a:pt x="1472300" y="81266"/>
                  </a:lnTo>
                  <a:lnTo>
                    <a:pt x="1472300" y="0"/>
                  </a:lnTo>
                  <a:lnTo>
                    <a:pt x="1634840" y="162533"/>
                  </a:lnTo>
                  <a:lnTo>
                    <a:pt x="1472300" y="325066"/>
                  </a:lnTo>
                  <a:lnTo>
                    <a:pt x="1472300" y="243799"/>
                  </a:lnTo>
                  <a:lnTo>
                    <a:pt x="0" y="243799"/>
                  </a:lnTo>
                  <a:lnTo>
                    <a:pt x="0" y="8126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73962" y="1956308"/>
            <a:ext cx="1357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n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packets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62072" y="2928873"/>
            <a:ext cx="917575" cy="1695450"/>
            <a:chOff x="2862072" y="2928873"/>
            <a:chExt cx="917575" cy="1695450"/>
          </a:xfrm>
        </p:grpSpPr>
        <p:sp>
          <p:nvSpPr>
            <p:cNvPr id="14" name="object 14"/>
            <p:cNvSpPr/>
            <p:nvPr/>
          </p:nvSpPr>
          <p:spPr>
            <a:xfrm>
              <a:off x="3243643" y="2935223"/>
              <a:ext cx="156845" cy="817880"/>
            </a:xfrm>
            <a:custGeom>
              <a:avLst/>
              <a:gdLst/>
              <a:ahLst/>
              <a:cxnLst/>
              <a:rect l="l" t="t" r="r" b="b"/>
              <a:pathLst>
                <a:path w="156845" h="817879">
                  <a:moveTo>
                    <a:pt x="117170" y="0"/>
                  </a:moveTo>
                  <a:lnTo>
                    <a:pt x="39052" y="0"/>
                  </a:lnTo>
                  <a:lnTo>
                    <a:pt x="39052" y="739305"/>
                  </a:lnTo>
                  <a:lnTo>
                    <a:pt x="0" y="739305"/>
                  </a:lnTo>
                  <a:lnTo>
                    <a:pt x="78117" y="817422"/>
                  </a:lnTo>
                  <a:lnTo>
                    <a:pt x="156222" y="739305"/>
                  </a:lnTo>
                  <a:lnTo>
                    <a:pt x="117170" y="739305"/>
                  </a:lnTo>
                  <a:lnTo>
                    <a:pt x="11717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3639" y="2935223"/>
              <a:ext cx="156845" cy="817880"/>
            </a:xfrm>
            <a:custGeom>
              <a:avLst/>
              <a:gdLst/>
              <a:ahLst/>
              <a:cxnLst/>
              <a:rect l="l" t="t" r="r" b="b"/>
              <a:pathLst>
                <a:path w="156845" h="817879">
                  <a:moveTo>
                    <a:pt x="117169" y="0"/>
                  </a:moveTo>
                  <a:lnTo>
                    <a:pt x="117169" y="739305"/>
                  </a:lnTo>
                  <a:lnTo>
                    <a:pt x="156227" y="739305"/>
                  </a:lnTo>
                  <a:lnTo>
                    <a:pt x="78113" y="817418"/>
                  </a:lnTo>
                  <a:lnTo>
                    <a:pt x="0" y="739305"/>
                  </a:lnTo>
                  <a:lnTo>
                    <a:pt x="39056" y="739305"/>
                  </a:lnTo>
                  <a:lnTo>
                    <a:pt x="39056" y="0"/>
                  </a:lnTo>
                  <a:lnTo>
                    <a:pt x="117169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2072" y="3706367"/>
              <a:ext cx="917448" cy="9174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29404" y="1550923"/>
            <a:ext cx="109537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1905">
              <a:lnSpc>
                <a:spcPts val="2090"/>
              </a:lnSpc>
              <a:spcBef>
                <a:spcPts val="225"/>
              </a:spcBef>
            </a:pPr>
            <a:r>
              <a:rPr sz="1800" i="1" spc="30" dirty="0">
                <a:latin typeface="Arial"/>
                <a:cs typeface="Arial"/>
              </a:rPr>
              <a:t>m</a:t>
            </a:r>
            <a:r>
              <a:rPr sz="1800" i="1" spc="-6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packets  </a:t>
            </a:r>
            <a:r>
              <a:rPr sz="1800" spc="60" dirty="0">
                <a:latin typeface="Arial"/>
                <a:cs typeface="Arial"/>
              </a:rPr>
              <a:t>p</a:t>
            </a:r>
            <a:r>
              <a:rPr sz="1800" spc="-35" dirty="0">
                <a:latin typeface="Arial"/>
                <a:cs typeface="Arial"/>
              </a:rPr>
              <a:t>r</a:t>
            </a:r>
            <a:r>
              <a:rPr sz="1800" spc="30" dirty="0">
                <a:latin typeface="Arial"/>
                <a:cs typeface="Arial"/>
              </a:rPr>
              <a:t>o</a:t>
            </a:r>
            <a:r>
              <a:rPr sz="1800" spc="60" dirty="0">
                <a:latin typeface="Arial"/>
                <a:cs typeface="Arial"/>
              </a:rPr>
              <a:t>c</a:t>
            </a:r>
            <a:r>
              <a:rPr sz="1800" spc="-4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ss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6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27055" y="2096515"/>
            <a:ext cx="109918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1445" marR="5080" indent="-119380">
              <a:lnSpc>
                <a:spcPts val="2090"/>
              </a:lnSpc>
              <a:spcBef>
                <a:spcPts val="225"/>
              </a:spcBef>
            </a:pPr>
            <a:r>
              <a:rPr sz="1800" spc="30" dirty="0">
                <a:latin typeface="Arial"/>
                <a:cs typeface="Arial"/>
              </a:rPr>
              <a:t>by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register  </a:t>
            </a:r>
            <a:r>
              <a:rPr sz="1800" spc="1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01989" y="4521708"/>
            <a:ext cx="2357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Fallback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mechanism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00631" y="3073908"/>
            <a:ext cx="1450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45" dirty="0">
                <a:latin typeface="Arial"/>
                <a:cs typeface="Arial"/>
              </a:rPr>
              <a:t>n-m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packets</a:t>
            </a:r>
            <a:endParaRPr sz="20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22"/>
              <p:cNvSpPr txBox="1"/>
              <p:nvPr/>
            </p:nvSpPr>
            <p:spPr>
              <a:xfrm>
                <a:off x="2197569" y="5293867"/>
                <a:ext cx="2092325" cy="50507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  <a:tabLst>
                    <a:tab pos="1771014" algn="l"/>
                  </a:tabLst>
                </a:pPr>
                <a:r>
                  <a:rPr lang="en-US" sz="2400" spc="75" dirty="0">
                    <a:solidFill>
                      <a:srgbClr val="DA615F"/>
                    </a:solidFill>
                    <a:latin typeface="Times New Roman"/>
                    <a:cs typeface="Times New Roman"/>
                  </a:rPr>
                  <a:t>Hit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400" i="1" spc="75" smtClean="0">
                            <a:solidFill>
                              <a:srgbClr val="DA615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ar-AE" sz="2400" b="0" i="1" spc="75" smtClean="0">
                            <a:solidFill>
                              <a:srgbClr val="DA615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𝑚</m:t>
                        </m:r>
                      </m:num>
                      <m:den>
                        <m:r>
                          <a:rPr lang="en-US" sz="2400" b="0" i="1" spc="75" smtClean="0">
                            <a:solidFill>
                              <a:srgbClr val="DA615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den>
                    </m:f>
                  </m:oMath>
                </a14:m>
                <a:r>
                  <a:rPr lang="ar-AE" sz="2400" spc="75" dirty="0">
                    <a:solidFill>
                      <a:srgbClr val="DA615F"/>
                    </a:solidFill>
                    <a:latin typeface="Times New Roman"/>
                    <a:cs typeface="Times New Roman"/>
                  </a:rPr>
                  <a:t> </a:t>
                </a:r>
                <a:endParaRPr sz="3600" baseline="41666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569" y="5293867"/>
                <a:ext cx="2092325" cy="505075"/>
              </a:xfrm>
              <a:prstGeom prst="rect">
                <a:avLst/>
              </a:prstGeom>
              <a:blipFill>
                <a:blip r:embed="rId4"/>
                <a:stretch>
                  <a:fillRect l="-6977" t="-7229" b="-20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19</a:t>
            </a:fld>
            <a:endParaRPr spc="-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2739" y="2041779"/>
            <a:ext cx="8146415" cy="2939415"/>
            <a:chOff x="1032739" y="2041779"/>
            <a:chExt cx="8146415" cy="2939415"/>
          </a:xfrm>
        </p:grpSpPr>
        <p:sp>
          <p:nvSpPr>
            <p:cNvPr id="3" name="object 3"/>
            <p:cNvSpPr/>
            <p:nvPr/>
          </p:nvSpPr>
          <p:spPr>
            <a:xfrm>
              <a:off x="1039089" y="2048129"/>
              <a:ext cx="4738370" cy="1658620"/>
            </a:xfrm>
            <a:custGeom>
              <a:avLst/>
              <a:gdLst/>
              <a:ahLst/>
              <a:cxnLst/>
              <a:rect l="l" t="t" r="r" b="b"/>
              <a:pathLst>
                <a:path w="4738370" h="1658620">
                  <a:moveTo>
                    <a:pt x="0" y="0"/>
                  </a:moveTo>
                  <a:lnTo>
                    <a:pt x="4738252" y="0"/>
                  </a:lnTo>
                  <a:lnTo>
                    <a:pt x="4738252" y="1658380"/>
                  </a:lnTo>
                  <a:lnTo>
                    <a:pt x="0" y="16583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77300" y="3606139"/>
              <a:ext cx="7095490" cy="1368425"/>
            </a:xfrm>
            <a:custGeom>
              <a:avLst/>
              <a:gdLst/>
              <a:ahLst/>
              <a:cxnLst/>
              <a:rect l="l" t="t" r="r" b="b"/>
              <a:pathLst>
                <a:path w="7095490" h="1368425">
                  <a:moveTo>
                    <a:pt x="6949376" y="492785"/>
                  </a:moveTo>
                  <a:lnTo>
                    <a:pt x="145910" y="492785"/>
                  </a:lnTo>
                  <a:lnTo>
                    <a:pt x="99792" y="500224"/>
                  </a:lnTo>
                  <a:lnTo>
                    <a:pt x="59738" y="520938"/>
                  </a:lnTo>
                  <a:lnTo>
                    <a:pt x="28152" y="552524"/>
                  </a:lnTo>
                  <a:lnTo>
                    <a:pt x="7438" y="592577"/>
                  </a:lnTo>
                  <a:lnTo>
                    <a:pt x="0" y="638695"/>
                  </a:lnTo>
                  <a:lnTo>
                    <a:pt x="0" y="1222298"/>
                  </a:lnTo>
                  <a:lnTo>
                    <a:pt x="7438" y="1268410"/>
                  </a:lnTo>
                  <a:lnTo>
                    <a:pt x="28152" y="1308460"/>
                  </a:lnTo>
                  <a:lnTo>
                    <a:pt x="59738" y="1340044"/>
                  </a:lnTo>
                  <a:lnTo>
                    <a:pt x="99792" y="1360757"/>
                  </a:lnTo>
                  <a:lnTo>
                    <a:pt x="145910" y="1368196"/>
                  </a:lnTo>
                  <a:lnTo>
                    <a:pt x="6949376" y="1368196"/>
                  </a:lnTo>
                  <a:lnTo>
                    <a:pt x="6995494" y="1360757"/>
                  </a:lnTo>
                  <a:lnTo>
                    <a:pt x="7035548" y="1340044"/>
                  </a:lnTo>
                  <a:lnTo>
                    <a:pt x="7067133" y="1308460"/>
                  </a:lnTo>
                  <a:lnTo>
                    <a:pt x="7087847" y="1268410"/>
                  </a:lnTo>
                  <a:lnTo>
                    <a:pt x="7095286" y="1222298"/>
                  </a:lnTo>
                  <a:lnTo>
                    <a:pt x="7095286" y="638695"/>
                  </a:lnTo>
                  <a:lnTo>
                    <a:pt x="7087847" y="592577"/>
                  </a:lnTo>
                  <a:lnTo>
                    <a:pt x="7067133" y="552524"/>
                  </a:lnTo>
                  <a:lnTo>
                    <a:pt x="7035548" y="520938"/>
                  </a:lnTo>
                  <a:lnTo>
                    <a:pt x="6995494" y="500224"/>
                  </a:lnTo>
                  <a:lnTo>
                    <a:pt x="6949376" y="492785"/>
                  </a:lnTo>
                  <a:close/>
                </a:path>
                <a:path w="7095490" h="1368425">
                  <a:moveTo>
                    <a:pt x="5507570" y="0"/>
                  </a:moveTo>
                  <a:lnTo>
                    <a:pt x="4138917" y="492785"/>
                  </a:lnTo>
                  <a:lnTo>
                    <a:pt x="5912738" y="492785"/>
                  </a:lnTo>
                  <a:lnTo>
                    <a:pt x="5507570" y="0"/>
                  </a:lnTo>
                  <a:close/>
                </a:path>
              </a:pathLst>
            </a:custGeom>
            <a:solidFill>
              <a:srgbClr val="DA6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300" y="3606133"/>
              <a:ext cx="7095490" cy="1368425"/>
            </a:xfrm>
            <a:custGeom>
              <a:avLst/>
              <a:gdLst/>
              <a:ahLst/>
              <a:cxnLst/>
              <a:rect l="l" t="t" r="r" b="b"/>
              <a:pathLst>
                <a:path w="7095490" h="1368425">
                  <a:moveTo>
                    <a:pt x="0" y="638693"/>
                  </a:moveTo>
                  <a:lnTo>
                    <a:pt x="7438" y="592577"/>
                  </a:lnTo>
                  <a:lnTo>
                    <a:pt x="28150" y="552525"/>
                  </a:lnTo>
                  <a:lnTo>
                    <a:pt x="59734" y="520941"/>
                  </a:lnTo>
                  <a:lnTo>
                    <a:pt x="99785" y="500229"/>
                  </a:lnTo>
                  <a:lnTo>
                    <a:pt x="145902" y="492791"/>
                  </a:lnTo>
                  <a:lnTo>
                    <a:pt x="4138912" y="492791"/>
                  </a:lnTo>
                  <a:lnTo>
                    <a:pt x="5507573" y="0"/>
                  </a:lnTo>
                  <a:lnTo>
                    <a:pt x="5912733" y="492791"/>
                  </a:lnTo>
                  <a:lnTo>
                    <a:pt x="6949383" y="492791"/>
                  </a:lnTo>
                  <a:lnTo>
                    <a:pt x="6995500" y="500229"/>
                  </a:lnTo>
                  <a:lnTo>
                    <a:pt x="7035551" y="520941"/>
                  </a:lnTo>
                  <a:lnTo>
                    <a:pt x="7067134" y="552525"/>
                  </a:lnTo>
                  <a:lnTo>
                    <a:pt x="7087846" y="592577"/>
                  </a:lnTo>
                  <a:lnTo>
                    <a:pt x="7095284" y="638693"/>
                  </a:lnTo>
                  <a:lnTo>
                    <a:pt x="7095284" y="857542"/>
                  </a:lnTo>
                  <a:lnTo>
                    <a:pt x="7095284" y="1222294"/>
                  </a:lnTo>
                  <a:lnTo>
                    <a:pt x="7087846" y="1268410"/>
                  </a:lnTo>
                  <a:lnTo>
                    <a:pt x="7067134" y="1308462"/>
                  </a:lnTo>
                  <a:lnTo>
                    <a:pt x="7035551" y="1340046"/>
                  </a:lnTo>
                  <a:lnTo>
                    <a:pt x="6995500" y="1360758"/>
                  </a:lnTo>
                  <a:lnTo>
                    <a:pt x="6949383" y="1368196"/>
                  </a:lnTo>
                  <a:lnTo>
                    <a:pt x="5912733" y="1368196"/>
                  </a:lnTo>
                  <a:lnTo>
                    <a:pt x="4138912" y="1368196"/>
                  </a:lnTo>
                  <a:lnTo>
                    <a:pt x="145902" y="1368196"/>
                  </a:lnTo>
                  <a:lnTo>
                    <a:pt x="99785" y="1360758"/>
                  </a:lnTo>
                  <a:lnTo>
                    <a:pt x="59734" y="1340046"/>
                  </a:lnTo>
                  <a:lnTo>
                    <a:pt x="28150" y="1308462"/>
                  </a:lnTo>
                  <a:lnTo>
                    <a:pt x="7438" y="1268410"/>
                  </a:lnTo>
                  <a:lnTo>
                    <a:pt x="0" y="1222294"/>
                  </a:lnTo>
                  <a:lnTo>
                    <a:pt x="0" y="857542"/>
                  </a:lnTo>
                  <a:lnTo>
                    <a:pt x="0" y="638693"/>
                  </a:lnTo>
                  <a:close/>
                </a:path>
              </a:pathLst>
            </a:custGeom>
            <a:ln w="12700">
              <a:solidFill>
                <a:srgbClr val="DA6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745236"/>
            <a:ext cx="3423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</a:rPr>
              <a:t>Data </a:t>
            </a:r>
            <a:r>
              <a:rPr sz="3200" spc="-5" dirty="0">
                <a:solidFill>
                  <a:srgbClr val="000000"/>
                </a:solidFill>
              </a:rPr>
              <a:t>plane</a:t>
            </a:r>
            <a:r>
              <a:rPr sz="3200" spc="-7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objects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3459594" y="4156964"/>
            <a:ext cx="433070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5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Registers enable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635" algn="ctr">
              <a:lnSpc>
                <a:spcPts val="2845"/>
              </a:lnSpc>
            </a:pP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reg-stateful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applications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98119" y="1755305"/>
            <a:ext cx="4433570" cy="640715"/>
            <a:chOff x="1198119" y="1755305"/>
            <a:chExt cx="4433570" cy="640715"/>
          </a:xfrm>
        </p:grpSpPr>
        <p:sp>
          <p:nvSpPr>
            <p:cNvPr id="9" name="object 9"/>
            <p:cNvSpPr/>
            <p:nvPr/>
          </p:nvSpPr>
          <p:spPr>
            <a:xfrm>
              <a:off x="1204469" y="1761655"/>
              <a:ext cx="4420870" cy="628015"/>
            </a:xfrm>
            <a:custGeom>
              <a:avLst/>
              <a:gdLst/>
              <a:ahLst/>
              <a:cxnLst/>
              <a:rect l="l" t="t" r="r" b="b"/>
              <a:pathLst>
                <a:path w="4420870" h="628014">
                  <a:moveTo>
                    <a:pt x="4315890" y="0"/>
                  </a:moveTo>
                  <a:lnTo>
                    <a:pt x="104583" y="0"/>
                  </a:lnTo>
                  <a:lnTo>
                    <a:pt x="63874" y="8218"/>
                  </a:lnTo>
                  <a:lnTo>
                    <a:pt x="30631" y="30632"/>
                  </a:lnTo>
                  <a:lnTo>
                    <a:pt x="8218" y="63875"/>
                  </a:lnTo>
                  <a:lnTo>
                    <a:pt x="0" y="104584"/>
                  </a:lnTo>
                  <a:lnTo>
                    <a:pt x="0" y="522922"/>
                  </a:lnTo>
                  <a:lnTo>
                    <a:pt x="8218" y="563631"/>
                  </a:lnTo>
                  <a:lnTo>
                    <a:pt x="30631" y="596874"/>
                  </a:lnTo>
                  <a:lnTo>
                    <a:pt x="63874" y="619288"/>
                  </a:lnTo>
                  <a:lnTo>
                    <a:pt x="104583" y="627506"/>
                  </a:lnTo>
                  <a:lnTo>
                    <a:pt x="4315890" y="627506"/>
                  </a:lnTo>
                  <a:lnTo>
                    <a:pt x="4356599" y="619288"/>
                  </a:lnTo>
                  <a:lnTo>
                    <a:pt x="4389842" y="596874"/>
                  </a:lnTo>
                  <a:lnTo>
                    <a:pt x="4412256" y="563631"/>
                  </a:lnTo>
                  <a:lnTo>
                    <a:pt x="4420475" y="522922"/>
                  </a:lnTo>
                  <a:lnTo>
                    <a:pt x="4420475" y="104584"/>
                  </a:lnTo>
                  <a:lnTo>
                    <a:pt x="4412256" y="63875"/>
                  </a:lnTo>
                  <a:lnTo>
                    <a:pt x="4389842" y="30632"/>
                  </a:lnTo>
                  <a:lnTo>
                    <a:pt x="4356599" y="8218"/>
                  </a:lnTo>
                  <a:lnTo>
                    <a:pt x="431589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4469" y="1761655"/>
              <a:ext cx="4420870" cy="628015"/>
            </a:xfrm>
            <a:custGeom>
              <a:avLst/>
              <a:gdLst/>
              <a:ahLst/>
              <a:cxnLst/>
              <a:rect l="l" t="t" r="r" b="b"/>
              <a:pathLst>
                <a:path w="4420870" h="628014">
                  <a:moveTo>
                    <a:pt x="0" y="104585"/>
                  </a:moveTo>
                  <a:lnTo>
                    <a:pt x="8218" y="63875"/>
                  </a:lnTo>
                  <a:lnTo>
                    <a:pt x="30632" y="30632"/>
                  </a:lnTo>
                  <a:lnTo>
                    <a:pt x="63875" y="8218"/>
                  </a:lnTo>
                  <a:lnTo>
                    <a:pt x="104585" y="0"/>
                  </a:lnTo>
                  <a:lnTo>
                    <a:pt x="4315892" y="0"/>
                  </a:lnTo>
                  <a:lnTo>
                    <a:pt x="4356602" y="8218"/>
                  </a:lnTo>
                  <a:lnTo>
                    <a:pt x="4389847" y="30632"/>
                  </a:lnTo>
                  <a:lnTo>
                    <a:pt x="4412262" y="63875"/>
                  </a:lnTo>
                  <a:lnTo>
                    <a:pt x="4420482" y="104585"/>
                  </a:lnTo>
                  <a:lnTo>
                    <a:pt x="4420482" y="522922"/>
                  </a:lnTo>
                  <a:lnTo>
                    <a:pt x="4412262" y="563631"/>
                  </a:lnTo>
                  <a:lnTo>
                    <a:pt x="4389847" y="596875"/>
                  </a:lnTo>
                  <a:lnTo>
                    <a:pt x="4356602" y="619288"/>
                  </a:lnTo>
                  <a:lnTo>
                    <a:pt x="4315892" y="627507"/>
                  </a:lnTo>
                  <a:lnTo>
                    <a:pt x="104585" y="627507"/>
                  </a:lnTo>
                  <a:lnTo>
                    <a:pt x="63875" y="619288"/>
                  </a:lnTo>
                  <a:lnTo>
                    <a:pt x="30632" y="596875"/>
                  </a:lnTo>
                  <a:lnTo>
                    <a:pt x="8218" y="563631"/>
                  </a:lnTo>
                  <a:lnTo>
                    <a:pt x="0" y="522922"/>
                  </a:lnTo>
                  <a:lnTo>
                    <a:pt x="0" y="104585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58099" y="1886712"/>
            <a:ext cx="411352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Stateless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(lifespan </a:t>
            </a:r>
            <a:r>
              <a:rPr sz="2300" spc="30" dirty="0">
                <a:solidFill>
                  <a:srgbClr val="FFFFFF"/>
                </a:solidFill>
                <a:latin typeface="Arial"/>
                <a:cs typeface="Arial"/>
              </a:rPr>
              <a:t>&lt;=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packet)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3208" y="2683765"/>
            <a:ext cx="4184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600" spc="20" dirty="0">
                <a:latin typeface="Arial"/>
                <a:cs typeface="Arial"/>
              </a:rPr>
              <a:t>Metadata, </a:t>
            </a:r>
            <a:r>
              <a:rPr sz="2600" spc="35" dirty="0">
                <a:latin typeface="Arial"/>
                <a:cs typeface="Arial"/>
              </a:rPr>
              <a:t>packet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headers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42926" y="1755305"/>
            <a:ext cx="4751070" cy="1957705"/>
            <a:chOff x="6242926" y="1755305"/>
            <a:chExt cx="4751070" cy="1957705"/>
          </a:xfrm>
        </p:grpSpPr>
        <p:sp>
          <p:nvSpPr>
            <p:cNvPr id="14" name="object 14"/>
            <p:cNvSpPr/>
            <p:nvPr/>
          </p:nvSpPr>
          <p:spPr>
            <a:xfrm>
              <a:off x="6249276" y="2048128"/>
              <a:ext cx="4738370" cy="1658620"/>
            </a:xfrm>
            <a:custGeom>
              <a:avLst/>
              <a:gdLst/>
              <a:ahLst/>
              <a:cxnLst/>
              <a:rect l="l" t="t" r="r" b="b"/>
              <a:pathLst>
                <a:path w="4738370" h="1658620">
                  <a:moveTo>
                    <a:pt x="0" y="0"/>
                  </a:moveTo>
                  <a:lnTo>
                    <a:pt x="4738252" y="0"/>
                  </a:lnTo>
                  <a:lnTo>
                    <a:pt x="4738252" y="1658380"/>
                  </a:lnTo>
                  <a:lnTo>
                    <a:pt x="0" y="16583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0A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4655" y="1761655"/>
              <a:ext cx="4420870" cy="628015"/>
            </a:xfrm>
            <a:custGeom>
              <a:avLst/>
              <a:gdLst/>
              <a:ahLst/>
              <a:cxnLst/>
              <a:rect l="l" t="t" r="r" b="b"/>
              <a:pathLst>
                <a:path w="4420870" h="628014">
                  <a:moveTo>
                    <a:pt x="4315891" y="0"/>
                  </a:moveTo>
                  <a:lnTo>
                    <a:pt x="104584" y="0"/>
                  </a:lnTo>
                  <a:lnTo>
                    <a:pt x="63875" y="8218"/>
                  </a:lnTo>
                  <a:lnTo>
                    <a:pt x="30632" y="30632"/>
                  </a:lnTo>
                  <a:lnTo>
                    <a:pt x="8218" y="63875"/>
                  </a:lnTo>
                  <a:lnTo>
                    <a:pt x="0" y="104584"/>
                  </a:lnTo>
                  <a:lnTo>
                    <a:pt x="0" y="522922"/>
                  </a:lnTo>
                  <a:lnTo>
                    <a:pt x="8218" y="563631"/>
                  </a:lnTo>
                  <a:lnTo>
                    <a:pt x="30632" y="596874"/>
                  </a:lnTo>
                  <a:lnTo>
                    <a:pt x="63875" y="619288"/>
                  </a:lnTo>
                  <a:lnTo>
                    <a:pt x="104584" y="627506"/>
                  </a:lnTo>
                  <a:lnTo>
                    <a:pt x="4315891" y="627506"/>
                  </a:lnTo>
                  <a:lnTo>
                    <a:pt x="4356600" y="619288"/>
                  </a:lnTo>
                  <a:lnTo>
                    <a:pt x="4389843" y="596874"/>
                  </a:lnTo>
                  <a:lnTo>
                    <a:pt x="4412257" y="563631"/>
                  </a:lnTo>
                  <a:lnTo>
                    <a:pt x="4420476" y="522922"/>
                  </a:lnTo>
                  <a:lnTo>
                    <a:pt x="4420476" y="104584"/>
                  </a:lnTo>
                  <a:lnTo>
                    <a:pt x="4412257" y="63875"/>
                  </a:lnTo>
                  <a:lnTo>
                    <a:pt x="4389843" y="30632"/>
                  </a:lnTo>
                  <a:lnTo>
                    <a:pt x="4356600" y="8218"/>
                  </a:lnTo>
                  <a:lnTo>
                    <a:pt x="4315891" y="0"/>
                  </a:lnTo>
                  <a:close/>
                </a:path>
              </a:pathLst>
            </a:custGeom>
            <a:solidFill>
              <a:srgbClr val="70A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14655" y="1761655"/>
              <a:ext cx="4420870" cy="628015"/>
            </a:xfrm>
            <a:custGeom>
              <a:avLst/>
              <a:gdLst/>
              <a:ahLst/>
              <a:cxnLst/>
              <a:rect l="l" t="t" r="r" b="b"/>
              <a:pathLst>
                <a:path w="4420870" h="628014">
                  <a:moveTo>
                    <a:pt x="0" y="104585"/>
                  </a:moveTo>
                  <a:lnTo>
                    <a:pt x="8218" y="63875"/>
                  </a:lnTo>
                  <a:lnTo>
                    <a:pt x="30632" y="30632"/>
                  </a:lnTo>
                  <a:lnTo>
                    <a:pt x="63875" y="8218"/>
                  </a:lnTo>
                  <a:lnTo>
                    <a:pt x="104585" y="0"/>
                  </a:lnTo>
                  <a:lnTo>
                    <a:pt x="4315892" y="0"/>
                  </a:lnTo>
                  <a:lnTo>
                    <a:pt x="4356602" y="8218"/>
                  </a:lnTo>
                  <a:lnTo>
                    <a:pt x="4389847" y="30632"/>
                  </a:lnTo>
                  <a:lnTo>
                    <a:pt x="4412262" y="63875"/>
                  </a:lnTo>
                  <a:lnTo>
                    <a:pt x="4420482" y="104585"/>
                  </a:lnTo>
                  <a:lnTo>
                    <a:pt x="4420482" y="522922"/>
                  </a:lnTo>
                  <a:lnTo>
                    <a:pt x="4412262" y="563631"/>
                  </a:lnTo>
                  <a:lnTo>
                    <a:pt x="4389847" y="596875"/>
                  </a:lnTo>
                  <a:lnTo>
                    <a:pt x="4356602" y="619288"/>
                  </a:lnTo>
                  <a:lnTo>
                    <a:pt x="4315892" y="627507"/>
                  </a:lnTo>
                  <a:lnTo>
                    <a:pt x="104585" y="627507"/>
                  </a:lnTo>
                  <a:lnTo>
                    <a:pt x="63875" y="619288"/>
                  </a:lnTo>
                  <a:lnTo>
                    <a:pt x="30632" y="596875"/>
                  </a:lnTo>
                  <a:lnTo>
                    <a:pt x="8218" y="563631"/>
                  </a:lnTo>
                  <a:lnTo>
                    <a:pt x="0" y="522922"/>
                  </a:lnTo>
                  <a:lnTo>
                    <a:pt x="0" y="104585"/>
                  </a:lnTo>
                  <a:close/>
                </a:path>
              </a:pathLst>
            </a:custGeom>
            <a:ln w="12700">
              <a:solidFill>
                <a:srgbClr val="70A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56400" y="1886712"/>
            <a:ext cx="37369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Stateful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(lifespan </a:t>
            </a:r>
            <a:r>
              <a:rPr sz="2300" spc="35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3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packet)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3395" y="2683765"/>
            <a:ext cx="4020820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98450" marR="5080" indent="-285750">
              <a:lnSpc>
                <a:spcPct val="102299"/>
              </a:lnSpc>
              <a:spcBef>
                <a:spcPts val="25"/>
              </a:spcBef>
              <a:buFont typeface="Wingdings"/>
              <a:buChar char=""/>
              <a:tabLst>
                <a:tab pos="298450" algn="l"/>
              </a:tabLst>
            </a:pPr>
            <a:r>
              <a:rPr sz="2600" spc="-60" dirty="0">
                <a:latin typeface="Arial"/>
                <a:cs typeface="Arial"/>
              </a:rPr>
              <a:t>Tables, </a:t>
            </a:r>
            <a:r>
              <a:rPr sz="2600" spc="20" dirty="0">
                <a:latin typeface="Arial"/>
                <a:cs typeface="Arial"/>
              </a:rPr>
              <a:t>counters, </a:t>
            </a:r>
            <a:r>
              <a:rPr sz="2600" spc="5" dirty="0">
                <a:latin typeface="Arial"/>
                <a:cs typeface="Arial"/>
              </a:rPr>
              <a:t>meters,  </a:t>
            </a:r>
            <a:r>
              <a:rPr sz="2600" spc="-5" dirty="0">
                <a:latin typeface="Arial"/>
                <a:cs typeface="Arial"/>
              </a:rPr>
              <a:t>registers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68820" y="3126282"/>
            <a:ext cx="1450975" cy="476250"/>
          </a:xfrm>
          <a:custGeom>
            <a:avLst/>
            <a:gdLst/>
            <a:ahLst/>
            <a:cxnLst/>
            <a:rect l="l" t="t" r="r" b="b"/>
            <a:pathLst>
              <a:path w="1450975" h="476250">
                <a:moveTo>
                  <a:pt x="0" y="79345"/>
                </a:moveTo>
                <a:lnTo>
                  <a:pt x="6235" y="48460"/>
                </a:lnTo>
                <a:lnTo>
                  <a:pt x="23239" y="23239"/>
                </a:lnTo>
                <a:lnTo>
                  <a:pt x="48460" y="6235"/>
                </a:lnTo>
                <a:lnTo>
                  <a:pt x="79345" y="0"/>
                </a:lnTo>
                <a:lnTo>
                  <a:pt x="1371080" y="0"/>
                </a:lnTo>
                <a:lnTo>
                  <a:pt x="1401965" y="6235"/>
                </a:lnTo>
                <a:lnTo>
                  <a:pt x="1427188" y="23239"/>
                </a:lnTo>
                <a:lnTo>
                  <a:pt x="1444194" y="48460"/>
                </a:lnTo>
                <a:lnTo>
                  <a:pt x="1450430" y="79345"/>
                </a:lnTo>
                <a:lnTo>
                  <a:pt x="1450430" y="396716"/>
                </a:lnTo>
                <a:lnTo>
                  <a:pt x="1444194" y="427601"/>
                </a:lnTo>
                <a:lnTo>
                  <a:pt x="1427188" y="452822"/>
                </a:lnTo>
                <a:lnTo>
                  <a:pt x="1401965" y="469826"/>
                </a:lnTo>
                <a:lnTo>
                  <a:pt x="1371080" y="476062"/>
                </a:lnTo>
                <a:lnTo>
                  <a:pt x="79345" y="476062"/>
                </a:lnTo>
                <a:lnTo>
                  <a:pt x="48460" y="469826"/>
                </a:lnTo>
                <a:lnTo>
                  <a:pt x="23239" y="452822"/>
                </a:lnTo>
                <a:lnTo>
                  <a:pt x="6235" y="427601"/>
                </a:lnTo>
                <a:lnTo>
                  <a:pt x="0" y="396716"/>
                </a:lnTo>
                <a:lnTo>
                  <a:pt x="0" y="79345"/>
                </a:lnTo>
                <a:close/>
              </a:path>
            </a:pathLst>
          </a:custGeom>
          <a:ln w="12700">
            <a:solidFill>
              <a:srgbClr val="DA61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107102" y="6386846"/>
            <a:ext cx="192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800" spc="-35" dirty="0">
                <a:solidFill>
                  <a:srgbClr val="898989"/>
                </a:solidFill>
                <a:latin typeface="Trebuchet MS"/>
                <a:cs typeface="Trebuchet MS"/>
              </a:rPr>
              <a:t>2</a:t>
            </a:fld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8828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Challenges </a:t>
            </a:r>
            <a:r>
              <a:rPr sz="3600" spc="35" dirty="0">
                <a:solidFill>
                  <a:srgbClr val="000000"/>
                </a:solidFill>
              </a:rPr>
              <a:t>for dynamic </a:t>
            </a:r>
            <a:r>
              <a:rPr sz="3600" spc="-15" dirty="0">
                <a:solidFill>
                  <a:srgbClr val="000000"/>
                </a:solidFill>
              </a:rPr>
              <a:t>resource</a:t>
            </a:r>
            <a:r>
              <a:rPr sz="3600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allocation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41450" y="1767839"/>
            <a:ext cx="9309735" cy="1176655"/>
            <a:chOff x="1441450" y="1767839"/>
            <a:chExt cx="9309735" cy="1176655"/>
          </a:xfrm>
        </p:grpSpPr>
        <p:sp>
          <p:nvSpPr>
            <p:cNvPr id="4" name="object 4"/>
            <p:cNvSpPr/>
            <p:nvPr/>
          </p:nvSpPr>
          <p:spPr>
            <a:xfrm>
              <a:off x="1466850" y="1906079"/>
              <a:ext cx="4058285" cy="871855"/>
            </a:xfrm>
            <a:custGeom>
              <a:avLst/>
              <a:gdLst/>
              <a:ahLst/>
              <a:cxnLst/>
              <a:rect l="l" t="t" r="r" b="b"/>
              <a:pathLst>
                <a:path w="4058285" h="871855">
                  <a:moveTo>
                    <a:pt x="0" y="145224"/>
                  </a:moveTo>
                  <a:lnTo>
                    <a:pt x="7403" y="99322"/>
                  </a:lnTo>
                  <a:lnTo>
                    <a:pt x="28019" y="59456"/>
                  </a:lnTo>
                  <a:lnTo>
                    <a:pt x="59456" y="28019"/>
                  </a:lnTo>
                  <a:lnTo>
                    <a:pt x="99321" y="7403"/>
                  </a:lnTo>
                  <a:lnTo>
                    <a:pt x="145223" y="0"/>
                  </a:lnTo>
                  <a:lnTo>
                    <a:pt x="3912962" y="0"/>
                  </a:lnTo>
                  <a:lnTo>
                    <a:pt x="3958866" y="7403"/>
                  </a:lnTo>
                  <a:lnTo>
                    <a:pt x="3998733" y="28019"/>
                  </a:lnTo>
                  <a:lnTo>
                    <a:pt x="4030171" y="59456"/>
                  </a:lnTo>
                  <a:lnTo>
                    <a:pt x="4050788" y="99322"/>
                  </a:lnTo>
                  <a:lnTo>
                    <a:pt x="4058192" y="145224"/>
                  </a:lnTo>
                  <a:lnTo>
                    <a:pt x="4058192" y="726114"/>
                  </a:lnTo>
                  <a:lnTo>
                    <a:pt x="4050788" y="772016"/>
                  </a:lnTo>
                  <a:lnTo>
                    <a:pt x="4030171" y="811881"/>
                  </a:lnTo>
                  <a:lnTo>
                    <a:pt x="3998733" y="843318"/>
                  </a:lnTo>
                  <a:lnTo>
                    <a:pt x="3958866" y="863934"/>
                  </a:lnTo>
                  <a:lnTo>
                    <a:pt x="3912962" y="871338"/>
                  </a:lnTo>
                  <a:lnTo>
                    <a:pt x="145223" y="871338"/>
                  </a:lnTo>
                  <a:lnTo>
                    <a:pt x="99321" y="863934"/>
                  </a:lnTo>
                  <a:lnTo>
                    <a:pt x="59456" y="843318"/>
                  </a:lnTo>
                  <a:lnTo>
                    <a:pt x="28019" y="811881"/>
                  </a:lnTo>
                  <a:lnTo>
                    <a:pt x="7403" y="772016"/>
                  </a:lnTo>
                  <a:lnTo>
                    <a:pt x="0" y="726114"/>
                  </a:lnTo>
                  <a:lnTo>
                    <a:pt x="0" y="145224"/>
                  </a:lnTo>
                  <a:close/>
                </a:path>
              </a:pathLst>
            </a:custGeom>
            <a:ln w="508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25624" y="1804415"/>
              <a:ext cx="1932431" cy="746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22776" y="1804415"/>
              <a:ext cx="743712" cy="746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35480" y="2197607"/>
              <a:ext cx="2182368" cy="746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2567" y="2197607"/>
              <a:ext cx="1274064" cy="746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66966" y="1870798"/>
              <a:ext cx="4058285" cy="871855"/>
            </a:xfrm>
            <a:custGeom>
              <a:avLst/>
              <a:gdLst/>
              <a:ahLst/>
              <a:cxnLst/>
              <a:rect l="l" t="t" r="r" b="b"/>
              <a:pathLst>
                <a:path w="4058284" h="871855">
                  <a:moveTo>
                    <a:pt x="0" y="145224"/>
                  </a:moveTo>
                  <a:lnTo>
                    <a:pt x="7403" y="99322"/>
                  </a:lnTo>
                  <a:lnTo>
                    <a:pt x="28019" y="59456"/>
                  </a:lnTo>
                  <a:lnTo>
                    <a:pt x="59456" y="28019"/>
                  </a:lnTo>
                  <a:lnTo>
                    <a:pt x="99321" y="7403"/>
                  </a:lnTo>
                  <a:lnTo>
                    <a:pt x="145223" y="0"/>
                  </a:lnTo>
                  <a:lnTo>
                    <a:pt x="3912962" y="0"/>
                  </a:lnTo>
                  <a:lnTo>
                    <a:pt x="3958866" y="7403"/>
                  </a:lnTo>
                  <a:lnTo>
                    <a:pt x="3998733" y="28019"/>
                  </a:lnTo>
                  <a:lnTo>
                    <a:pt x="4030171" y="59456"/>
                  </a:lnTo>
                  <a:lnTo>
                    <a:pt x="4050788" y="99322"/>
                  </a:lnTo>
                  <a:lnTo>
                    <a:pt x="4058192" y="145224"/>
                  </a:lnTo>
                  <a:lnTo>
                    <a:pt x="4058192" y="726114"/>
                  </a:lnTo>
                  <a:lnTo>
                    <a:pt x="4050788" y="772016"/>
                  </a:lnTo>
                  <a:lnTo>
                    <a:pt x="4030171" y="811881"/>
                  </a:lnTo>
                  <a:lnTo>
                    <a:pt x="3998733" y="843318"/>
                  </a:lnTo>
                  <a:lnTo>
                    <a:pt x="3958866" y="863934"/>
                  </a:lnTo>
                  <a:lnTo>
                    <a:pt x="3912962" y="871338"/>
                  </a:lnTo>
                  <a:lnTo>
                    <a:pt x="145223" y="871338"/>
                  </a:lnTo>
                  <a:lnTo>
                    <a:pt x="99321" y="863934"/>
                  </a:lnTo>
                  <a:lnTo>
                    <a:pt x="59456" y="843318"/>
                  </a:lnTo>
                  <a:lnTo>
                    <a:pt x="28019" y="811881"/>
                  </a:lnTo>
                  <a:lnTo>
                    <a:pt x="7403" y="772016"/>
                  </a:lnTo>
                  <a:lnTo>
                    <a:pt x="0" y="726114"/>
                  </a:lnTo>
                  <a:lnTo>
                    <a:pt x="0" y="145224"/>
                  </a:lnTo>
                  <a:close/>
                </a:path>
              </a:pathLst>
            </a:custGeom>
            <a:ln w="50800">
              <a:solidFill>
                <a:srgbClr val="DA6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78040" y="1767839"/>
              <a:ext cx="1740407" cy="746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83168" y="1767839"/>
              <a:ext cx="826007" cy="7467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70847" y="1767839"/>
              <a:ext cx="1143000" cy="7467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90103" y="2161031"/>
              <a:ext cx="826007" cy="7467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77783" y="2161031"/>
              <a:ext cx="1524000" cy="7467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6346" y="2220429"/>
              <a:ext cx="1059815" cy="152400"/>
            </a:xfrm>
            <a:custGeom>
              <a:avLst/>
              <a:gdLst/>
              <a:ahLst/>
              <a:cxnLst/>
              <a:rect l="l" t="t" r="r" b="b"/>
              <a:pathLst>
                <a:path w="1059815" h="152400">
                  <a:moveTo>
                    <a:pt x="906906" y="0"/>
                  </a:moveTo>
                  <a:lnTo>
                    <a:pt x="906906" y="152400"/>
                  </a:lnTo>
                  <a:lnTo>
                    <a:pt x="1008507" y="101600"/>
                  </a:lnTo>
                  <a:lnTo>
                    <a:pt x="932306" y="101600"/>
                  </a:lnTo>
                  <a:lnTo>
                    <a:pt x="932306" y="50800"/>
                  </a:lnTo>
                  <a:lnTo>
                    <a:pt x="1008507" y="50800"/>
                  </a:lnTo>
                  <a:lnTo>
                    <a:pt x="906906" y="0"/>
                  </a:lnTo>
                  <a:close/>
                </a:path>
                <a:path w="1059815" h="152400">
                  <a:moveTo>
                    <a:pt x="906906" y="50800"/>
                  </a:moveTo>
                  <a:lnTo>
                    <a:pt x="0" y="50800"/>
                  </a:lnTo>
                  <a:lnTo>
                    <a:pt x="0" y="101600"/>
                  </a:lnTo>
                  <a:lnTo>
                    <a:pt x="906906" y="101600"/>
                  </a:lnTo>
                  <a:lnTo>
                    <a:pt x="906906" y="50800"/>
                  </a:lnTo>
                  <a:close/>
                </a:path>
                <a:path w="1059815" h="152400">
                  <a:moveTo>
                    <a:pt x="1008507" y="50800"/>
                  </a:moveTo>
                  <a:lnTo>
                    <a:pt x="932306" y="50800"/>
                  </a:lnTo>
                  <a:lnTo>
                    <a:pt x="932306" y="101600"/>
                  </a:lnTo>
                  <a:lnTo>
                    <a:pt x="1008507" y="101600"/>
                  </a:lnTo>
                  <a:lnTo>
                    <a:pt x="1059307" y="76200"/>
                  </a:lnTo>
                  <a:lnTo>
                    <a:pt x="1008507" y="50800"/>
                  </a:lnTo>
                  <a:close/>
                </a:path>
              </a:pathLst>
            </a:custGeom>
            <a:solidFill>
              <a:srgbClr val="DA615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466850" y="3315093"/>
            <a:ext cx="4058285" cy="871855"/>
          </a:xfrm>
          <a:custGeom>
            <a:avLst/>
            <a:gdLst/>
            <a:ahLst/>
            <a:cxnLst/>
            <a:rect l="l" t="t" r="r" b="b"/>
            <a:pathLst>
              <a:path w="4058285" h="871854">
                <a:moveTo>
                  <a:pt x="0" y="145224"/>
                </a:moveTo>
                <a:lnTo>
                  <a:pt x="7403" y="99322"/>
                </a:lnTo>
                <a:lnTo>
                  <a:pt x="28019" y="59456"/>
                </a:lnTo>
                <a:lnTo>
                  <a:pt x="59456" y="28019"/>
                </a:lnTo>
                <a:lnTo>
                  <a:pt x="99321" y="7403"/>
                </a:lnTo>
                <a:lnTo>
                  <a:pt x="145223" y="0"/>
                </a:lnTo>
                <a:lnTo>
                  <a:pt x="3912962" y="0"/>
                </a:lnTo>
                <a:lnTo>
                  <a:pt x="3958866" y="7403"/>
                </a:lnTo>
                <a:lnTo>
                  <a:pt x="3998733" y="28019"/>
                </a:lnTo>
                <a:lnTo>
                  <a:pt x="4030171" y="59456"/>
                </a:lnTo>
                <a:lnTo>
                  <a:pt x="4050788" y="99322"/>
                </a:lnTo>
                <a:lnTo>
                  <a:pt x="4058192" y="145224"/>
                </a:lnTo>
                <a:lnTo>
                  <a:pt x="4058192" y="726114"/>
                </a:lnTo>
                <a:lnTo>
                  <a:pt x="4050788" y="772016"/>
                </a:lnTo>
                <a:lnTo>
                  <a:pt x="4030171" y="811881"/>
                </a:lnTo>
                <a:lnTo>
                  <a:pt x="3998733" y="843318"/>
                </a:lnTo>
                <a:lnTo>
                  <a:pt x="3958866" y="863934"/>
                </a:lnTo>
                <a:lnTo>
                  <a:pt x="3912962" y="871338"/>
                </a:lnTo>
                <a:lnTo>
                  <a:pt x="145223" y="871338"/>
                </a:lnTo>
                <a:lnTo>
                  <a:pt x="99321" y="863934"/>
                </a:lnTo>
                <a:lnTo>
                  <a:pt x="59456" y="843318"/>
                </a:lnTo>
                <a:lnTo>
                  <a:pt x="28019" y="811881"/>
                </a:lnTo>
                <a:lnTo>
                  <a:pt x="7403" y="772016"/>
                </a:lnTo>
                <a:lnTo>
                  <a:pt x="0" y="726114"/>
                </a:lnTo>
                <a:lnTo>
                  <a:pt x="0" y="145224"/>
                </a:lnTo>
                <a:close/>
              </a:path>
            </a:pathLst>
          </a:custGeom>
          <a:ln w="508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3654" y="3304538"/>
            <a:ext cx="368554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40080" marR="5080" indent="-628015">
              <a:lnSpc>
                <a:spcPts val="3000"/>
              </a:lnSpc>
              <a:spcBef>
                <a:spcPts val="500"/>
              </a:spcBef>
            </a:pPr>
            <a:r>
              <a:rPr sz="2800" spc="30" dirty="0">
                <a:latin typeface="Arial"/>
                <a:cs typeface="Arial"/>
              </a:rPr>
              <a:t>Unknown </a:t>
            </a:r>
            <a:r>
              <a:rPr sz="2800" spc="15" dirty="0">
                <a:latin typeface="Arial"/>
                <a:cs typeface="Arial"/>
              </a:rPr>
              <a:t>and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dynamic  </a:t>
            </a:r>
            <a:r>
              <a:rPr sz="2800" spc="30" dirty="0">
                <a:latin typeface="Arial"/>
                <a:cs typeface="Arial"/>
              </a:rPr>
              <a:t>utility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41450" y="4776215"/>
            <a:ext cx="4109085" cy="1125220"/>
            <a:chOff x="1441450" y="4776215"/>
            <a:chExt cx="4109085" cy="1125220"/>
          </a:xfrm>
        </p:grpSpPr>
        <p:sp>
          <p:nvSpPr>
            <p:cNvPr id="19" name="object 19"/>
            <p:cNvSpPr/>
            <p:nvPr/>
          </p:nvSpPr>
          <p:spPr>
            <a:xfrm>
              <a:off x="1466850" y="4871122"/>
              <a:ext cx="4058285" cy="871855"/>
            </a:xfrm>
            <a:custGeom>
              <a:avLst/>
              <a:gdLst/>
              <a:ahLst/>
              <a:cxnLst/>
              <a:rect l="l" t="t" r="r" b="b"/>
              <a:pathLst>
                <a:path w="4058285" h="871854">
                  <a:moveTo>
                    <a:pt x="0" y="145224"/>
                  </a:moveTo>
                  <a:lnTo>
                    <a:pt x="7403" y="99322"/>
                  </a:lnTo>
                  <a:lnTo>
                    <a:pt x="28019" y="59456"/>
                  </a:lnTo>
                  <a:lnTo>
                    <a:pt x="59456" y="28019"/>
                  </a:lnTo>
                  <a:lnTo>
                    <a:pt x="99321" y="7403"/>
                  </a:lnTo>
                  <a:lnTo>
                    <a:pt x="145223" y="0"/>
                  </a:lnTo>
                  <a:lnTo>
                    <a:pt x="3912962" y="0"/>
                  </a:lnTo>
                  <a:lnTo>
                    <a:pt x="3958865" y="7403"/>
                  </a:lnTo>
                  <a:lnTo>
                    <a:pt x="3998730" y="28019"/>
                  </a:lnTo>
                  <a:lnTo>
                    <a:pt x="4030165" y="59456"/>
                  </a:lnTo>
                  <a:lnTo>
                    <a:pt x="4050779" y="99322"/>
                  </a:lnTo>
                  <a:lnTo>
                    <a:pt x="4058182" y="145224"/>
                  </a:lnTo>
                  <a:lnTo>
                    <a:pt x="4058182" y="726114"/>
                  </a:lnTo>
                  <a:lnTo>
                    <a:pt x="4050779" y="772016"/>
                  </a:lnTo>
                  <a:lnTo>
                    <a:pt x="4030165" y="811881"/>
                  </a:lnTo>
                  <a:lnTo>
                    <a:pt x="3998730" y="843318"/>
                  </a:lnTo>
                  <a:lnTo>
                    <a:pt x="3958865" y="863934"/>
                  </a:lnTo>
                  <a:lnTo>
                    <a:pt x="3912962" y="871338"/>
                  </a:lnTo>
                  <a:lnTo>
                    <a:pt x="145223" y="871338"/>
                  </a:lnTo>
                  <a:lnTo>
                    <a:pt x="99321" y="863934"/>
                  </a:lnTo>
                  <a:lnTo>
                    <a:pt x="59456" y="843318"/>
                  </a:lnTo>
                  <a:lnTo>
                    <a:pt x="28019" y="811881"/>
                  </a:lnTo>
                  <a:lnTo>
                    <a:pt x="7403" y="772016"/>
                  </a:lnTo>
                  <a:lnTo>
                    <a:pt x="0" y="726114"/>
                  </a:lnTo>
                  <a:lnTo>
                    <a:pt x="0" y="145224"/>
                  </a:lnTo>
                  <a:close/>
                </a:path>
              </a:pathLst>
            </a:custGeom>
            <a:ln w="508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6880" y="4776215"/>
              <a:ext cx="3675888" cy="7437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04872" y="5157215"/>
              <a:ext cx="2279904" cy="7437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6666966" y="3315093"/>
            <a:ext cx="4058285" cy="871855"/>
          </a:xfrm>
          <a:custGeom>
            <a:avLst/>
            <a:gdLst/>
            <a:ahLst/>
            <a:cxnLst/>
            <a:rect l="l" t="t" r="r" b="b"/>
            <a:pathLst>
              <a:path w="4058284" h="871854">
                <a:moveTo>
                  <a:pt x="0" y="145224"/>
                </a:moveTo>
                <a:lnTo>
                  <a:pt x="7403" y="99322"/>
                </a:lnTo>
                <a:lnTo>
                  <a:pt x="28019" y="59456"/>
                </a:lnTo>
                <a:lnTo>
                  <a:pt x="59456" y="28019"/>
                </a:lnTo>
                <a:lnTo>
                  <a:pt x="99321" y="7403"/>
                </a:lnTo>
                <a:lnTo>
                  <a:pt x="145223" y="0"/>
                </a:lnTo>
                <a:lnTo>
                  <a:pt x="3912962" y="0"/>
                </a:lnTo>
                <a:lnTo>
                  <a:pt x="3958866" y="7403"/>
                </a:lnTo>
                <a:lnTo>
                  <a:pt x="3998733" y="28019"/>
                </a:lnTo>
                <a:lnTo>
                  <a:pt x="4030171" y="59456"/>
                </a:lnTo>
                <a:lnTo>
                  <a:pt x="4050788" y="99322"/>
                </a:lnTo>
                <a:lnTo>
                  <a:pt x="4058192" y="145224"/>
                </a:lnTo>
                <a:lnTo>
                  <a:pt x="4058192" y="726114"/>
                </a:lnTo>
                <a:lnTo>
                  <a:pt x="4050788" y="772016"/>
                </a:lnTo>
                <a:lnTo>
                  <a:pt x="4030171" y="811881"/>
                </a:lnTo>
                <a:lnTo>
                  <a:pt x="3998733" y="843318"/>
                </a:lnTo>
                <a:lnTo>
                  <a:pt x="3958866" y="863934"/>
                </a:lnTo>
                <a:lnTo>
                  <a:pt x="3912962" y="871338"/>
                </a:lnTo>
                <a:lnTo>
                  <a:pt x="145223" y="871338"/>
                </a:lnTo>
                <a:lnTo>
                  <a:pt x="99321" y="863934"/>
                </a:lnTo>
                <a:lnTo>
                  <a:pt x="59456" y="843318"/>
                </a:lnTo>
                <a:lnTo>
                  <a:pt x="28019" y="811881"/>
                </a:lnTo>
                <a:lnTo>
                  <a:pt x="7403" y="772016"/>
                </a:lnTo>
                <a:lnTo>
                  <a:pt x="0" y="726114"/>
                </a:lnTo>
                <a:lnTo>
                  <a:pt x="0" y="145224"/>
                </a:lnTo>
                <a:close/>
              </a:path>
            </a:pathLst>
          </a:custGeom>
          <a:ln w="50800">
            <a:solidFill>
              <a:srgbClr val="DA61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71295" y="3295394"/>
            <a:ext cx="2649220" cy="8483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indent="334645">
              <a:lnSpc>
                <a:spcPts val="3120"/>
              </a:lnSpc>
              <a:spcBef>
                <a:spcPts val="405"/>
              </a:spcBef>
            </a:pPr>
            <a:r>
              <a:rPr sz="2800" spc="-20" dirty="0">
                <a:latin typeface="Arial"/>
                <a:cs typeface="Arial"/>
              </a:rPr>
              <a:t>Online </a:t>
            </a:r>
            <a:r>
              <a:rPr sz="2800" spc="30" dirty="0">
                <a:latin typeface="Arial"/>
                <a:cs typeface="Arial"/>
              </a:rPr>
              <a:t>utility  </a:t>
            </a:r>
            <a:r>
              <a:rPr sz="2800" spc="10" dirty="0">
                <a:latin typeface="Arial"/>
                <a:cs typeface="Arial"/>
              </a:rPr>
              <a:t>curve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estimation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66346" y="3664724"/>
            <a:ext cx="1059815" cy="152400"/>
          </a:xfrm>
          <a:custGeom>
            <a:avLst/>
            <a:gdLst/>
            <a:ahLst/>
            <a:cxnLst/>
            <a:rect l="l" t="t" r="r" b="b"/>
            <a:pathLst>
              <a:path w="1059815" h="152400">
                <a:moveTo>
                  <a:pt x="906906" y="0"/>
                </a:moveTo>
                <a:lnTo>
                  <a:pt x="906906" y="152399"/>
                </a:lnTo>
                <a:lnTo>
                  <a:pt x="1008507" y="101599"/>
                </a:lnTo>
                <a:lnTo>
                  <a:pt x="932306" y="101599"/>
                </a:lnTo>
                <a:lnTo>
                  <a:pt x="932306" y="50799"/>
                </a:lnTo>
                <a:lnTo>
                  <a:pt x="1008507" y="50799"/>
                </a:lnTo>
                <a:lnTo>
                  <a:pt x="906906" y="0"/>
                </a:lnTo>
                <a:close/>
              </a:path>
              <a:path w="1059815" h="152400">
                <a:moveTo>
                  <a:pt x="906906" y="50799"/>
                </a:moveTo>
                <a:lnTo>
                  <a:pt x="0" y="50799"/>
                </a:lnTo>
                <a:lnTo>
                  <a:pt x="0" y="101599"/>
                </a:lnTo>
                <a:lnTo>
                  <a:pt x="906906" y="101599"/>
                </a:lnTo>
                <a:lnTo>
                  <a:pt x="906906" y="50799"/>
                </a:lnTo>
                <a:close/>
              </a:path>
              <a:path w="1059815" h="152400">
                <a:moveTo>
                  <a:pt x="1008507" y="50799"/>
                </a:moveTo>
                <a:lnTo>
                  <a:pt x="932306" y="50799"/>
                </a:lnTo>
                <a:lnTo>
                  <a:pt x="932306" y="101599"/>
                </a:lnTo>
                <a:lnTo>
                  <a:pt x="1008507" y="101599"/>
                </a:lnTo>
                <a:lnTo>
                  <a:pt x="1059307" y="76199"/>
                </a:lnTo>
                <a:lnTo>
                  <a:pt x="1008507" y="50799"/>
                </a:lnTo>
                <a:close/>
              </a:path>
            </a:pathLst>
          </a:custGeom>
          <a:solidFill>
            <a:srgbClr val="D45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20</a:t>
            </a:fld>
            <a:endParaRPr spc="-3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603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000000"/>
                </a:solidFill>
              </a:rPr>
              <a:t>Online </a:t>
            </a:r>
            <a:r>
              <a:rPr sz="3600" spc="35" dirty="0">
                <a:solidFill>
                  <a:srgbClr val="000000"/>
                </a:solidFill>
              </a:rPr>
              <a:t>utility </a:t>
            </a:r>
            <a:r>
              <a:rPr sz="3600" spc="10" dirty="0">
                <a:solidFill>
                  <a:srgbClr val="000000"/>
                </a:solidFill>
              </a:rPr>
              <a:t>curve</a:t>
            </a:r>
            <a:r>
              <a:rPr sz="3600" spc="-75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estimation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563789" y="1588566"/>
            <a:ext cx="7935595" cy="3154680"/>
            <a:chOff x="1563789" y="1588566"/>
            <a:chExt cx="7935595" cy="3154680"/>
          </a:xfrm>
        </p:grpSpPr>
        <p:sp>
          <p:nvSpPr>
            <p:cNvPr id="4" name="object 4"/>
            <p:cNvSpPr/>
            <p:nvPr/>
          </p:nvSpPr>
          <p:spPr>
            <a:xfrm>
              <a:off x="1938350" y="1588566"/>
              <a:ext cx="6464490" cy="27092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3789" y="4297857"/>
              <a:ext cx="3606800" cy="41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1352" y="4298137"/>
              <a:ext cx="3657600" cy="444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20225" y="6154421"/>
            <a:ext cx="688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80" dirty="0" err="1">
                <a:solidFill>
                  <a:srgbClr val="DA615F"/>
                </a:solidFill>
                <a:latin typeface="Times New Roman"/>
                <a:cs typeface="Times New Roman"/>
              </a:rPr>
              <a:t>cf</a:t>
            </a:r>
            <a:r>
              <a:rPr lang="en-US" sz="2400" spc="180" dirty="0">
                <a:solidFill>
                  <a:srgbClr val="DA615F"/>
                </a:solidFill>
                <a:latin typeface="Times New Roman"/>
                <a:cs typeface="Times New Roman"/>
              </a:rPr>
              <a:t>&gt;1</a:t>
            </a:r>
            <a:r>
              <a:rPr sz="2400" spc="180" dirty="0">
                <a:latin typeface="Arial"/>
                <a:cs typeface="Arial"/>
              </a:rPr>
              <a:t>: </a:t>
            </a:r>
            <a:r>
              <a:rPr sz="2400" spc="15" dirty="0">
                <a:latin typeface="Arial"/>
                <a:cs typeface="Arial"/>
              </a:rPr>
              <a:t>compensate </a:t>
            </a:r>
            <a:r>
              <a:rPr sz="2400" spc="25" dirty="0">
                <a:latin typeface="Arial"/>
                <a:cs typeface="Arial"/>
              </a:rPr>
              <a:t>for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5" dirty="0">
                <a:latin typeface="Arial"/>
                <a:cs typeface="Arial"/>
              </a:rPr>
              <a:t>diminishing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21</a:t>
            </a:fld>
            <a:endParaRPr spc="-3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02789-8638-8980-7240-A68C35544B3C}"/>
              </a:ext>
            </a:extLst>
          </p:cNvPr>
          <p:cNvSpPr txBox="1"/>
          <p:nvPr/>
        </p:nvSpPr>
        <p:spPr>
          <a:xfrm>
            <a:off x="1295400" y="5410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amount of memory that can be moved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422E4-BD2E-EF68-9732-94E8D1815296}"/>
              </a:ext>
            </a:extLst>
          </p:cNvPr>
          <p:cNvSpPr txBox="1"/>
          <p:nvPr/>
        </p:nvSpPr>
        <p:spPr>
          <a:xfrm>
            <a:off x="6061046" y="5410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amount of memory to be added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F82C2-969D-ED6A-6D49-A83FED6E8950}"/>
              </a:ext>
            </a:extLst>
          </p:cNvPr>
          <p:cNvSpPr/>
          <p:nvPr/>
        </p:nvSpPr>
        <p:spPr>
          <a:xfrm>
            <a:off x="1447800" y="4297857"/>
            <a:ext cx="8534400" cy="574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5805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000000"/>
                </a:solidFill>
              </a:rPr>
              <a:t>Dynamic </a:t>
            </a:r>
            <a:r>
              <a:rPr sz="3600" spc="-15" dirty="0">
                <a:solidFill>
                  <a:srgbClr val="000000"/>
                </a:solidFill>
              </a:rPr>
              <a:t>resource</a:t>
            </a:r>
            <a:r>
              <a:rPr sz="3600" spc="5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allocation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41450" y="1767839"/>
            <a:ext cx="9309735" cy="2917825"/>
            <a:chOff x="1441450" y="1767839"/>
            <a:chExt cx="9309735" cy="2917825"/>
          </a:xfrm>
        </p:grpSpPr>
        <p:sp>
          <p:nvSpPr>
            <p:cNvPr id="4" name="object 4"/>
            <p:cNvSpPr/>
            <p:nvPr/>
          </p:nvSpPr>
          <p:spPr>
            <a:xfrm>
              <a:off x="1466850" y="1906079"/>
              <a:ext cx="4058285" cy="871855"/>
            </a:xfrm>
            <a:custGeom>
              <a:avLst/>
              <a:gdLst/>
              <a:ahLst/>
              <a:cxnLst/>
              <a:rect l="l" t="t" r="r" b="b"/>
              <a:pathLst>
                <a:path w="4058285" h="871855">
                  <a:moveTo>
                    <a:pt x="0" y="145224"/>
                  </a:moveTo>
                  <a:lnTo>
                    <a:pt x="7403" y="99322"/>
                  </a:lnTo>
                  <a:lnTo>
                    <a:pt x="28019" y="59456"/>
                  </a:lnTo>
                  <a:lnTo>
                    <a:pt x="59456" y="28019"/>
                  </a:lnTo>
                  <a:lnTo>
                    <a:pt x="99321" y="7403"/>
                  </a:lnTo>
                  <a:lnTo>
                    <a:pt x="145223" y="0"/>
                  </a:lnTo>
                  <a:lnTo>
                    <a:pt x="3912962" y="0"/>
                  </a:lnTo>
                  <a:lnTo>
                    <a:pt x="3958866" y="7403"/>
                  </a:lnTo>
                  <a:lnTo>
                    <a:pt x="3998733" y="28019"/>
                  </a:lnTo>
                  <a:lnTo>
                    <a:pt x="4030171" y="59456"/>
                  </a:lnTo>
                  <a:lnTo>
                    <a:pt x="4050788" y="99322"/>
                  </a:lnTo>
                  <a:lnTo>
                    <a:pt x="4058192" y="145224"/>
                  </a:lnTo>
                  <a:lnTo>
                    <a:pt x="4058192" y="726114"/>
                  </a:lnTo>
                  <a:lnTo>
                    <a:pt x="4050788" y="772016"/>
                  </a:lnTo>
                  <a:lnTo>
                    <a:pt x="4030171" y="811881"/>
                  </a:lnTo>
                  <a:lnTo>
                    <a:pt x="3998733" y="843318"/>
                  </a:lnTo>
                  <a:lnTo>
                    <a:pt x="3958866" y="863934"/>
                  </a:lnTo>
                  <a:lnTo>
                    <a:pt x="3912962" y="871338"/>
                  </a:lnTo>
                  <a:lnTo>
                    <a:pt x="145223" y="871338"/>
                  </a:lnTo>
                  <a:lnTo>
                    <a:pt x="99321" y="863934"/>
                  </a:lnTo>
                  <a:lnTo>
                    <a:pt x="59456" y="843318"/>
                  </a:lnTo>
                  <a:lnTo>
                    <a:pt x="28019" y="811881"/>
                  </a:lnTo>
                  <a:lnTo>
                    <a:pt x="7403" y="772016"/>
                  </a:lnTo>
                  <a:lnTo>
                    <a:pt x="0" y="726114"/>
                  </a:lnTo>
                  <a:lnTo>
                    <a:pt x="0" y="145224"/>
                  </a:lnTo>
                  <a:close/>
                </a:path>
              </a:pathLst>
            </a:custGeom>
            <a:ln w="508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25624" y="1804415"/>
              <a:ext cx="1932431" cy="746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22776" y="1804415"/>
              <a:ext cx="743712" cy="746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35480" y="2197607"/>
              <a:ext cx="2182368" cy="746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2567" y="2197607"/>
              <a:ext cx="1274064" cy="746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66966" y="1870798"/>
              <a:ext cx="4058285" cy="871855"/>
            </a:xfrm>
            <a:custGeom>
              <a:avLst/>
              <a:gdLst/>
              <a:ahLst/>
              <a:cxnLst/>
              <a:rect l="l" t="t" r="r" b="b"/>
              <a:pathLst>
                <a:path w="4058284" h="871855">
                  <a:moveTo>
                    <a:pt x="0" y="145224"/>
                  </a:moveTo>
                  <a:lnTo>
                    <a:pt x="7403" y="99322"/>
                  </a:lnTo>
                  <a:lnTo>
                    <a:pt x="28019" y="59456"/>
                  </a:lnTo>
                  <a:lnTo>
                    <a:pt x="59456" y="28019"/>
                  </a:lnTo>
                  <a:lnTo>
                    <a:pt x="99321" y="7403"/>
                  </a:lnTo>
                  <a:lnTo>
                    <a:pt x="145223" y="0"/>
                  </a:lnTo>
                  <a:lnTo>
                    <a:pt x="3912962" y="0"/>
                  </a:lnTo>
                  <a:lnTo>
                    <a:pt x="3958866" y="7403"/>
                  </a:lnTo>
                  <a:lnTo>
                    <a:pt x="3998733" y="28019"/>
                  </a:lnTo>
                  <a:lnTo>
                    <a:pt x="4030171" y="59456"/>
                  </a:lnTo>
                  <a:lnTo>
                    <a:pt x="4050788" y="99322"/>
                  </a:lnTo>
                  <a:lnTo>
                    <a:pt x="4058192" y="145224"/>
                  </a:lnTo>
                  <a:lnTo>
                    <a:pt x="4058192" y="726114"/>
                  </a:lnTo>
                  <a:lnTo>
                    <a:pt x="4050788" y="772016"/>
                  </a:lnTo>
                  <a:lnTo>
                    <a:pt x="4030171" y="811881"/>
                  </a:lnTo>
                  <a:lnTo>
                    <a:pt x="3998733" y="843318"/>
                  </a:lnTo>
                  <a:lnTo>
                    <a:pt x="3958866" y="863934"/>
                  </a:lnTo>
                  <a:lnTo>
                    <a:pt x="3912962" y="871338"/>
                  </a:lnTo>
                  <a:lnTo>
                    <a:pt x="145223" y="871338"/>
                  </a:lnTo>
                  <a:lnTo>
                    <a:pt x="99321" y="863934"/>
                  </a:lnTo>
                  <a:lnTo>
                    <a:pt x="59456" y="843318"/>
                  </a:lnTo>
                  <a:lnTo>
                    <a:pt x="28019" y="811881"/>
                  </a:lnTo>
                  <a:lnTo>
                    <a:pt x="7403" y="772016"/>
                  </a:lnTo>
                  <a:lnTo>
                    <a:pt x="0" y="726114"/>
                  </a:lnTo>
                  <a:lnTo>
                    <a:pt x="0" y="145224"/>
                  </a:lnTo>
                  <a:close/>
                </a:path>
              </a:pathLst>
            </a:custGeom>
            <a:ln w="50800">
              <a:solidFill>
                <a:srgbClr val="DA6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78040" y="1767839"/>
              <a:ext cx="1740407" cy="746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83168" y="1767839"/>
              <a:ext cx="826007" cy="7467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70847" y="1767839"/>
              <a:ext cx="1143000" cy="7467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90103" y="2161031"/>
              <a:ext cx="826007" cy="7467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77783" y="2161031"/>
              <a:ext cx="1524000" cy="7467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6346" y="2220429"/>
              <a:ext cx="1059815" cy="152400"/>
            </a:xfrm>
            <a:custGeom>
              <a:avLst/>
              <a:gdLst/>
              <a:ahLst/>
              <a:cxnLst/>
              <a:rect l="l" t="t" r="r" b="b"/>
              <a:pathLst>
                <a:path w="1059815" h="152400">
                  <a:moveTo>
                    <a:pt x="906906" y="0"/>
                  </a:moveTo>
                  <a:lnTo>
                    <a:pt x="906906" y="152400"/>
                  </a:lnTo>
                  <a:lnTo>
                    <a:pt x="1008507" y="101600"/>
                  </a:lnTo>
                  <a:lnTo>
                    <a:pt x="932306" y="101600"/>
                  </a:lnTo>
                  <a:lnTo>
                    <a:pt x="932306" y="50800"/>
                  </a:lnTo>
                  <a:lnTo>
                    <a:pt x="1008507" y="50800"/>
                  </a:lnTo>
                  <a:lnTo>
                    <a:pt x="906906" y="0"/>
                  </a:lnTo>
                  <a:close/>
                </a:path>
                <a:path w="1059815" h="152400">
                  <a:moveTo>
                    <a:pt x="906906" y="50800"/>
                  </a:moveTo>
                  <a:lnTo>
                    <a:pt x="0" y="50800"/>
                  </a:lnTo>
                  <a:lnTo>
                    <a:pt x="0" y="101600"/>
                  </a:lnTo>
                  <a:lnTo>
                    <a:pt x="906906" y="101600"/>
                  </a:lnTo>
                  <a:lnTo>
                    <a:pt x="906906" y="50800"/>
                  </a:lnTo>
                  <a:close/>
                </a:path>
                <a:path w="1059815" h="152400">
                  <a:moveTo>
                    <a:pt x="1008507" y="50800"/>
                  </a:moveTo>
                  <a:lnTo>
                    <a:pt x="932306" y="50800"/>
                  </a:lnTo>
                  <a:lnTo>
                    <a:pt x="932306" y="101600"/>
                  </a:lnTo>
                  <a:lnTo>
                    <a:pt x="1008507" y="101600"/>
                  </a:lnTo>
                  <a:lnTo>
                    <a:pt x="1059307" y="76200"/>
                  </a:lnTo>
                  <a:lnTo>
                    <a:pt x="1008507" y="50800"/>
                  </a:lnTo>
                  <a:close/>
                </a:path>
              </a:pathLst>
            </a:custGeom>
            <a:solidFill>
              <a:srgbClr val="DA615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6850" y="3315093"/>
              <a:ext cx="4058285" cy="871855"/>
            </a:xfrm>
            <a:custGeom>
              <a:avLst/>
              <a:gdLst/>
              <a:ahLst/>
              <a:cxnLst/>
              <a:rect l="l" t="t" r="r" b="b"/>
              <a:pathLst>
                <a:path w="4058285" h="871854">
                  <a:moveTo>
                    <a:pt x="0" y="145224"/>
                  </a:moveTo>
                  <a:lnTo>
                    <a:pt x="7403" y="99322"/>
                  </a:lnTo>
                  <a:lnTo>
                    <a:pt x="28019" y="59456"/>
                  </a:lnTo>
                  <a:lnTo>
                    <a:pt x="59456" y="28019"/>
                  </a:lnTo>
                  <a:lnTo>
                    <a:pt x="99321" y="7403"/>
                  </a:lnTo>
                  <a:lnTo>
                    <a:pt x="145223" y="0"/>
                  </a:lnTo>
                  <a:lnTo>
                    <a:pt x="3912962" y="0"/>
                  </a:lnTo>
                  <a:lnTo>
                    <a:pt x="3958866" y="7403"/>
                  </a:lnTo>
                  <a:lnTo>
                    <a:pt x="3998733" y="28019"/>
                  </a:lnTo>
                  <a:lnTo>
                    <a:pt x="4030171" y="59456"/>
                  </a:lnTo>
                  <a:lnTo>
                    <a:pt x="4050788" y="99322"/>
                  </a:lnTo>
                  <a:lnTo>
                    <a:pt x="4058192" y="145224"/>
                  </a:lnTo>
                  <a:lnTo>
                    <a:pt x="4058192" y="726114"/>
                  </a:lnTo>
                  <a:lnTo>
                    <a:pt x="4050788" y="772016"/>
                  </a:lnTo>
                  <a:lnTo>
                    <a:pt x="4030171" y="811881"/>
                  </a:lnTo>
                  <a:lnTo>
                    <a:pt x="3998733" y="843318"/>
                  </a:lnTo>
                  <a:lnTo>
                    <a:pt x="3958866" y="863934"/>
                  </a:lnTo>
                  <a:lnTo>
                    <a:pt x="3912962" y="871338"/>
                  </a:lnTo>
                  <a:lnTo>
                    <a:pt x="145223" y="871338"/>
                  </a:lnTo>
                  <a:lnTo>
                    <a:pt x="99321" y="863934"/>
                  </a:lnTo>
                  <a:lnTo>
                    <a:pt x="59456" y="843318"/>
                  </a:lnTo>
                  <a:lnTo>
                    <a:pt x="28019" y="811881"/>
                  </a:lnTo>
                  <a:lnTo>
                    <a:pt x="7403" y="772016"/>
                  </a:lnTo>
                  <a:lnTo>
                    <a:pt x="0" y="726114"/>
                  </a:lnTo>
                  <a:lnTo>
                    <a:pt x="0" y="145224"/>
                  </a:lnTo>
                  <a:close/>
                </a:path>
              </a:pathLst>
            </a:custGeom>
            <a:ln w="508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7800" y="3218687"/>
              <a:ext cx="4194048" cy="7467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75688" y="3599688"/>
              <a:ext cx="2938272" cy="7467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66966" y="3315093"/>
              <a:ext cx="4058285" cy="871855"/>
            </a:xfrm>
            <a:custGeom>
              <a:avLst/>
              <a:gdLst/>
              <a:ahLst/>
              <a:cxnLst/>
              <a:rect l="l" t="t" r="r" b="b"/>
              <a:pathLst>
                <a:path w="4058284" h="871854">
                  <a:moveTo>
                    <a:pt x="0" y="145224"/>
                  </a:moveTo>
                  <a:lnTo>
                    <a:pt x="7403" y="99322"/>
                  </a:lnTo>
                  <a:lnTo>
                    <a:pt x="28019" y="59456"/>
                  </a:lnTo>
                  <a:lnTo>
                    <a:pt x="59456" y="28019"/>
                  </a:lnTo>
                  <a:lnTo>
                    <a:pt x="99321" y="7403"/>
                  </a:lnTo>
                  <a:lnTo>
                    <a:pt x="145223" y="0"/>
                  </a:lnTo>
                  <a:lnTo>
                    <a:pt x="3912962" y="0"/>
                  </a:lnTo>
                  <a:lnTo>
                    <a:pt x="3958866" y="7403"/>
                  </a:lnTo>
                  <a:lnTo>
                    <a:pt x="3998733" y="28019"/>
                  </a:lnTo>
                  <a:lnTo>
                    <a:pt x="4030171" y="59456"/>
                  </a:lnTo>
                  <a:lnTo>
                    <a:pt x="4050788" y="99322"/>
                  </a:lnTo>
                  <a:lnTo>
                    <a:pt x="4058192" y="145224"/>
                  </a:lnTo>
                  <a:lnTo>
                    <a:pt x="4058192" y="726114"/>
                  </a:lnTo>
                  <a:lnTo>
                    <a:pt x="4050788" y="772016"/>
                  </a:lnTo>
                  <a:lnTo>
                    <a:pt x="4030171" y="811881"/>
                  </a:lnTo>
                  <a:lnTo>
                    <a:pt x="3998733" y="843318"/>
                  </a:lnTo>
                  <a:lnTo>
                    <a:pt x="3958866" y="863934"/>
                  </a:lnTo>
                  <a:lnTo>
                    <a:pt x="3912962" y="871338"/>
                  </a:lnTo>
                  <a:lnTo>
                    <a:pt x="145223" y="871338"/>
                  </a:lnTo>
                  <a:lnTo>
                    <a:pt x="99321" y="863934"/>
                  </a:lnTo>
                  <a:lnTo>
                    <a:pt x="59456" y="843318"/>
                  </a:lnTo>
                  <a:lnTo>
                    <a:pt x="28019" y="811881"/>
                  </a:lnTo>
                  <a:lnTo>
                    <a:pt x="7403" y="772016"/>
                  </a:lnTo>
                  <a:lnTo>
                    <a:pt x="0" y="726114"/>
                  </a:lnTo>
                  <a:lnTo>
                    <a:pt x="0" y="145224"/>
                  </a:lnTo>
                  <a:close/>
                </a:path>
              </a:pathLst>
            </a:custGeom>
            <a:ln w="50800">
              <a:solidFill>
                <a:srgbClr val="DA6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01128" y="3212591"/>
              <a:ext cx="1450848" cy="7467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16695" y="3212591"/>
              <a:ext cx="1274063" cy="7467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65847" y="3605783"/>
              <a:ext cx="1310640" cy="74675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41207" y="3605783"/>
              <a:ext cx="2084831" cy="74675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66346" y="3664724"/>
              <a:ext cx="1059815" cy="152400"/>
            </a:xfrm>
            <a:custGeom>
              <a:avLst/>
              <a:gdLst/>
              <a:ahLst/>
              <a:cxnLst/>
              <a:rect l="l" t="t" r="r" b="b"/>
              <a:pathLst>
                <a:path w="1059815" h="152400">
                  <a:moveTo>
                    <a:pt x="906906" y="0"/>
                  </a:moveTo>
                  <a:lnTo>
                    <a:pt x="906906" y="152399"/>
                  </a:lnTo>
                  <a:lnTo>
                    <a:pt x="1008507" y="101599"/>
                  </a:lnTo>
                  <a:lnTo>
                    <a:pt x="932306" y="101599"/>
                  </a:lnTo>
                  <a:lnTo>
                    <a:pt x="932306" y="50799"/>
                  </a:lnTo>
                  <a:lnTo>
                    <a:pt x="1008507" y="50799"/>
                  </a:lnTo>
                  <a:lnTo>
                    <a:pt x="906906" y="0"/>
                  </a:lnTo>
                  <a:close/>
                </a:path>
                <a:path w="1059815" h="152400">
                  <a:moveTo>
                    <a:pt x="906906" y="50799"/>
                  </a:moveTo>
                  <a:lnTo>
                    <a:pt x="0" y="50799"/>
                  </a:lnTo>
                  <a:lnTo>
                    <a:pt x="0" y="101599"/>
                  </a:lnTo>
                  <a:lnTo>
                    <a:pt x="906906" y="101599"/>
                  </a:lnTo>
                  <a:lnTo>
                    <a:pt x="906906" y="50799"/>
                  </a:lnTo>
                  <a:close/>
                </a:path>
                <a:path w="1059815" h="152400">
                  <a:moveTo>
                    <a:pt x="1008507" y="50799"/>
                  </a:moveTo>
                  <a:lnTo>
                    <a:pt x="932306" y="50799"/>
                  </a:lnTo>
                  <a:lnTo>
                    <a:pt x="932306" y="101599"/>
                  </a:lnTo>
                  <a:lnTo>
                    <a:pt x="1008507" y="101599"/>
                  </a:lnTo>
                  <a:lnTo>
                    <a:pt x="1059307" y="76199"/>
                  </a:lnTo>
                  <a:lnTo>
                    <a:pt x="1008507" y="50799"/>
                  </a:lnTo>
                  <a:close/>
                </a:path>
              </a:pathLst>
            </a:custGeom>
            <a:solidFill>
              <a:srgbClr val="DA615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65567" y="2902572"/>
              <a:ext cx="8938260" cy="1776730"/>
            </a:xfrm>
            <a:custGeom>
              <a:avLst/>
              <a:gdLst/>
              <a:ahLst/>
              <a:cxnLst/>
              <a:rect l="l" t="t" r="r" b="b"/>
              <a:pathLst>
                <a:path w="8938260" h="1776729">
                  <a:moveTo>
                    <a:pt x="7448257" y="1410500"/>
                  </a:moveTo>
                  <a:lnTo>
                    <a:pt x="5213781" y="1410500"/>
                  </a:lnTo>
                  <a:lnTo>
                    <a:pt x="6993293" y="1776133"/>
                  </a:lnTo>
                  <a:lnTo>
                    <a:pt x="7448257" y="1410500"/>
                  </a:lnTo>
                  <a:close/>
                </a:path>
                <a:path w="8938260" h="1776729">
                  <a:moveTo>
                    <a:pt x="8702827" y="0"/>
                  </a:moveTo>
                  <a:lnTo>
                    <a:pt x="235089" y="0"/>
                  </a:lnTo>
                  <a:lnTo>
                    <a:pt x="187708" y="4775"/>
                  </a:lnTo>
                  <a:lnTo>
                    <a:pt x="143578" y="18473"/>
                  </a:lnTo>
                  <a:lnTo>
                    <a:pt x="103645" y="40147"/>
                  </a:lnTo>
                  <a:lnTo>
                    <a:pt x="68853" y="68853"/>
                  </a:lnTo>
                  <a:lnTo>
                    <a:pt x="40147" y="103645"/>
                  </a:lnTo>
                  <a:lnTo>
                    <a:pt x="18473" y="143578"/>
                  </a:lnTo>
                  <a:lnTo>
                    <a:pt x="4775" y="187708"/>
                  </a:lnTo>
                  <a:lnTo>
                    <a:pt x="0" y="235089"/>
                  </a:lnTo>
                  <a:lnTo>
                    <a:pt x="1" y="1175423"/>
                  </a:lnTo>
                  <a:lnTo>
                    <a:pt x="4775" y="1222787"/>
                  </a:lnTo>
                  <a:lnTo>
                    <a:pt x="18473" y="1266916"/>
                  </a:lnTo>
                  <a:lnTo>
                    <a:pt x="40147" y="1306849"/>
                  </a:lnTo>
                  <a:lnTo>
                    <a:pt x="68853" y="1341642"/>
                  </a:lnTo>
                  <a:lnTo>
                    <a:pt x="103645" y="1370349"/>
                  </a:lnTo>
                  <a:lnTo>
                    <a:pt x="143578" y="1392024"/>
                  </a:lnTo>
                  <a:lnTo>
                    <a:pt x="187708" y="1405723"/>
                  </a:lnTo>
                  <a:lnTo>
                    <a:pt x="235089" y="1410500"/>
                  </a:lnTo>
                  <a:lnTo>
                    <a:pt x="8702827" y="1410500"/>
                  </a:lnTo>
                  <a:lnTo>
                    <a:pt x="8750204" y="1405723"/>
                  </a:lnTo>
                  <a:lnTo>
                    <a:pt x="8794333" y="1392024"/>
                  </a:lnTo>
                  <a:lnTo>
                    <a:pt x="8834266" y="1370349"/>
                  </a:lnTo>
                  <a:lnTo>
                    <a:pt x="8869059" y="1341642"/>
                  </a:lnTo>
                  <a:lnTo>
                    <a:pt x="8897766" y="1306849"/>
                  </a:lnTo>
                  <a:lnTo>
                    <a:pt x="8919441" y="1266916"/>
                  </a:lnTo>
                  <a:lnTo>
                    <a:pt x="8933140" y="1222787"/>
                  </a:lnTo>
                  <a:lnTo>
                    <a:pt x="8937915" y="1175423"/>
                  </a:lnTo>
                  <a:lnTo>
                    <a:pt x="8937917" y="235089"/>
                  </a:lnTo>
                  <a:lnTo>
                    <a:pt x="8933140" y="187708"/>
                  </a:lnTo>
                  <a:lnTo>
                    <a:pt x="8919441" y="143578"/>
                  </a:lnTo>
                  <a:lnTo>
                    <a:pt x="8897766" y="103645"/>
                  </a:lnTo>
                  <a:lnTo>
                    <a:pt x="8869059" y="68853"/>
                  </a:lnTo>
                  <a:lnTo>
                    <a:pt x="8834266" y="40147"/>
                  </a:lnTo>
                  <a:lnTo>
                    <a:pt x="8794333" y="18473"/>
                  </a:lnTo>
                  <a:lnTo>
                    <a:pt x="8750204" y="4775"/>
                  </a:lnTo>
                  <a:lnTo>
                    <a:pt x="8702827" y="0"/>
                  </a:lnTo>
                  <a:close/>
                </a:path>
              </a:pathLst>
            </a:custGeom>
            <a:solidFill>
              <a:srgbClr val="DA6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65567" y="2902572"/>
              <a:ext cx="8938260" cy="1776730"/>
            </a:xfrm>
            <a:custGeom>
              <a:avLst/>
              <a:gdLst/>
              <a:ahLst/>
              <a:cxnLst/>
              <a:rect l="l" t="t" r="r" b="b"/>
              <a:pathLst>
                <a:path w="8938260" h="1776729">
                  <a:moveTo>
                    <a:pt x="0" y="235090"/>
                  </a:moveTo>
                  <a:lnTo>
                    <a:pt x="4776" y="187711"/>
                  </a:lnTo>
                  <a:lnTo>
                    <a:pt x="18474" y="143582"/>
                  </a:lnTo>
                  <a:lnTo>
                    <a:pt x="40149" y="103649"/>
                  </a:lnTo>
                  <a:lnTo>
                    <a:pt x="68856" y="68856"/>
                  </a:lnTo>
                  <a:lnTo>
                    <a:pt x="103648" y="40149"/>
                  </a:lnTo>
                  <a:lnTo>
                    <a:pt x="143581" y="18474"/>
                  </a:lnTo>
                  <a:lnTo>
                    <a:pt x="187710" y="4776"/>
                  </a:lnTo>
                  <a:lnTo>
                    <a:pt x="235089" y="0"/>
                  </a:lnTo>
                  <a:lnTo>
                    <a:pt x="5213782" y="0"/>
                  </a:lnTo>
                  <a:lnTo>
                    <a:pt x="7448264" y="0"/>
                  </a:lnTo>
                  <a:lnTo>
                    <a:pt x="8702834" y="0"/>
                  </a:lnTo>
                  <a:lnTo>
                    <a:pt x="8750211" y="4776"/>
                  </a:lnTo>
                  <a:lnTo>
                    <a:pt x="8794339" y="18474"/>
                  </a:lnTo>
                  <a:lnTo>
                    <a:pt x="8834273" y="40149"/>
                  </a:lnTo>
                  <a:lnTo>
                    <a:pt x="8869066" y="68856"/>
                  </a:lnTo>
                  <a:lnTo>
                    <a:pt x="8897773" y="103649"/>
                  </a:lnTo>
                  <a:lnTo>
                    <a:pt x="8919449" y="143582"/>
                  </a:lnTo>
                  <a:lnTo>
                    <a:pt x="8933148" y="187711"/>
                  </a:lnTo>
                  <a:lnTo>
                    <a:pt x="8937925" y="235090"/>
                  </a:lnTo>
                  <a:lnTo>
                    <a:pt x="8937925" y="822792"/>
                  </a:lnTo>
                  <a:lnTo>
                    <a:pt x="8937925" y="1175420"/>
                  </a:lnTo>
                  <a:lnTo>
                    <a:pt x="8933148" y="1222790"/>
                  </a:lnTo>
                  <a:lnTo>
                    <a:pt x="8919449" y="1266919"/>
                  </a:lnTo>
                  <a:lnTo>
                    <a:pt x="8897773" y="1306853"/>
                  </a:lnTo>
                  <a:lnTo>
                    <a:pt x="8869066" y="1341645"/>
                  </a:lnTo>
                  <a:lnTo>
                    <a:pt x="8834273" y="1370351"/>
                  </a:lnTo>
                  <a:lnTo>
                    <a:pt x="8794339" y="1392026"/>
                  </a:lnTo>
                  <a:lnTo>
                    <a:pt x="8750211" y="1405724"/>
                  </a:lnTo>
                  <a:lnTo>
                    <a:pt x="8702834" y="1410500"/>
                  </a:lnTo>
                  <a:lnTo>
                    <a:pt x="7448264" y="1410500"/>
                  </a:lnTo>
                  <a:lnTo>
                    <a:pt x="6993293" y="1776141"/>
                  </a:lnTo>
                  <a:lnTo>
                    <a:pt x="5213782" y="1410500"/>
                  </a:lnTo>
                  <a:lnTo>
                    <a:pt x="235089" y="1410500"/>
                  </a:lnTo>
                  <a:lnTo>
                    <a:pt x="187710" y="1405724"/>
                  </a:lnTo>
                  <a:lnTo>
                    <a:pt x="143581" y="1392026"/>
                  </a:lnTo>
                  <a:lnTo>
                    <a:pt x="103648" y="1370351"/>
                  </a:lnTo>
                  <a:lnTo>
                    <a:pt x="68856" y="1341645"/>
                  </a:lnTo>
                  <a:lnTo>
                    <a:pt x="40149" y="1306853"/>
                  </a:lnTo>
                  <a:lnTo>
                    <a:pt x="18474" y="1266919"/>
                  </a:lnTo>
                  <a:lnTo>
                    <a:pt x="4776" y="1222790"/>
                  </a:lnTo>
                  <a:lnTo>
                    <a:pt x="0" y="1175410"/>
                  </a:lnTo>
                  <a:lnTo>
                    <a:pt x="0" y="822792"/>
                  </a:lnTo>
                  <a:lnTo>
                    <a:pt x="0" y="235090"/>
                  </a:lnTo>
                  <a:close/>
                </a:path>
              </a:pathLst>
            </a:custGeom>
            <a:ln w="12700">
              <a:solidFill>
                <a:srgbClr val="DA6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466850" y="4871123"/>
            <a:ext cx="4058285" cy="871855"/>
          </a:xfrm>
          <a:custGeom>
            <a:avLst/>
            <a:gdLst/>
            <a:ahLst/>
            <a:cxnLst/>
            <a:rect l="l" t="t" r="r" b="b"/>
            <a:pathLst>
              <a:path w="4058285" h="871854">
                <a:moveTo>
                  <a:pt x="0" y="145224"/>
                </a:moveTo>
                <a:lnTo>
                  <a:pt x="7403" y="99322"/>
                </a:lnTo>
                <a:lnTo>
                  <a:pt x="28019" y="59456"/>
                </a:lnTo>
                <a:lnTo>
                  <a:pt x="59456" y="28019"/>
                </a:lnTo>
                <a:lnTo>
                  <a:pt x="99321" y="7403"/>
                </a:lnTo>
                <a:lnTo>
                  <a:pt x="145223" y="0"/>
                </a:lnTo>
                <a:lnTo>
                  <a:pt x="3912962" y="0"/>
                </a:lnTo>
                <a:lnTo>
                  <a:pt x="3958865" y="7403"/>
                </a:lnTo>
                <a:lnTo>
                  <a:pt x="3998730" y="28019"/>
                </a:lnTo>
                <a:lnTo>
                  <a:pt x="4030165" y="59456"/>
                </a:lnTo>
                <a:lnTo>
                  <a:pt x="4050779" y="99322"/>
                </a:lnTo>
                <a:lnTo>
                  <a:pt x="4058182" y="145224"/>
                </a:lnTo>
                <a:lnTo>
                  <a:pt x="4058182" y="726114"/>
                </a:lnTo>
                <a:lnTo>
                  <a:pt x="4050779" y="772016"/>
                </a:lnTo>
                <a:lnTo>
                  <a:pt x="4030165" y="811881"/>
                </a:lnTo>
                <a:lnTo>
                  <a:pt x="3998730" y="843318"/>
                </a:lnTo>
                <a:lnTo>
                  <a:pt x="3958865" y="863934"/>
                </a:lnTo>
                <a:lnTo>
                  <a:pt x="3912962" y="871338"/>
                </a:lnTo>
                <a:lnTo>
                  <a:pt x="145223" y="871338"/>
                </a:lnTo>
                <a:lnTo>
                  <a:pt x="99321" y="863934"/>
                </a:lnTo>
                <a:lnTo>
                  <a:pt x="59456" y="843318"/>
                </a:lnTo>
                <a:lnTo>
                  <a:pt x="28019" y="811881"/>
                </a:lnTo>
                <a:lnTo>
                  <a:pt x="7403" y="772016"/>
                </a:lnTo>
                <a:lnTo>
                  <a:pt x="0" y="726114"/>
                </a:lnTo>
                <a:lnTo>
                  <a:pt x="0" y="145224"/>
                </a:lnTo>
                <a:close/>
              </a:path>
            </a:pathLst>
          </a:custGeom>
          <a:ln w="508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10829" y="4859018"/>
            <a:ext cx="316992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10565" marR="5080" indent="-698500">
              <a:lnSpc>
                <a:spcPts val="3000"/>
              </a:lnSpc>
              <a:spcBef>
                <a:spcPts val="500"/>
              </a:spcBef>
            </a:pPr>
            <a:r>
              <a:rPr sz="2800" spc="30" dirty="0">
                <a:latin typeface="Arial"/>
                <a:cs typeface="Arial"/>
              </a:rPr>
              <a:t>Multiple paths </a:t>
            </a:r>
            <a:r>
              <a:rPr sz="2800" spc="50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an  </a:t>
            </a:r>
            <a:r>
              <a:rPr sz="2800" spc="30" dirty="0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66966" y="4871123"/>
            <a:ext cx="4058285" cy="871855"/>
          </a:xfrm>
          <a:custGeom>
            <a:avLst/>
            <a:gdLst/>
            <a:ahLst/>
            <a:cxnLst/>
            <a:rect l="l" t="t" r="r" b="b"/>
            <a:pathLst>
              <a:path w="4058284" h="871854">
                <a:moveTo>
                  <a:pt x="0" y="145224"/>
                </a:moveTo>
                <a:lnTo>
                  <a:pt x="7403" y="99322"/>
                </a:lnTo>
                <a:lnTo>
                  <a:pt x="28019" y="59456"/>
                </a:lnTo>
                <a:lnTo>
                  <a:pt x="59456" y="28019"/>
                </a:lnTo>
                <a:lnTo>
                  <a:pt x="99321" y="7403"/>
                </a:lnTo>
                <a:lnTo>
                  <a:pt x="145223" y="0"/>
                </a:lnTo>
                <a:lnTo>
                  <a:pt x="3912962" y="0"/>
                </a:lnTo>
                <a:lnTo>
                  <a:pt x="3958866" y="7403"/>
                </a:lnTo>
                <a:lnTo>
                  <a:pt x="3998733" y="28019"/>
                </a:lnTo>
                <a:lnTo>
                  <a:pt x="4030171" y="59456"/>
                </a:lnTo>
                <a:lnTo>
                  <a:pt x="4050788" y="99322"/>
                </a:lnTo>
                <a:lnTo>
                  <a:pt x="4058192" y="145224"/>
                </a:lnTo>
                <a:lnTo>
                  <a:pt x="4058192" y="726114"/>
                </a:lnTo>
                <a:lnTo>
                  <a:pt x="4050788" y="772016"/>
                </a:lnTo>
                <a:lnTo>
                  <a:pt x="4030171" y="811881"/>
                </a:lnTo>
                <a:lnTo>
                  <a:pt x="3998733" y="843318"/>
                </a:lnTo>
                <a:lnTo>
                  <a:pt x="3958866" y="863934"/>
                </a:lnTo>
                <a:lnTo>
                  <a:pt x="3912962" y="871338"/>
                </a:lnTo>
                <a:lnTo>
                  <a:pt x="145223" y="871338"/>
                </a:lnTo>
                <a:lnTo>
                  <a:pt x="99321" y="863934"/>
                </a:lnTo>
                <a:lnTo>
                  <a:pt x="59456" y="843318"/>
                </a:lnTo>
                <a:lnTo>
                  <a:pt x="28019" y="811881"/>
                </a:lnTo>
                <a:lnTo>
                  <a:pt x="7403" y="772016"/>
                </a:lnTo>
                <a:lnTo>
                  <a:pt x="0" y="726114"/>
                </a:lnTo>
                <a:lnTo>
                  <a:pt x="0" y="145224"/>
                </a:lnTo>
                <a:close/>
              </a:path>
            </a:pathLst>
          </a:custGeom>
          <a:ln w="50800">
            <a:solidFill>
              <a:srgbClr val="DA61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26821" y="4859018"/>
            <a:ext cx="353822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5435" marR="5080" indent="-293370">
              <a:lnSpc>
                <a:spcPts val="3000"/>
              </a:lnSpc>
              <a:spcBef>
                <a:spcPts val="500"/>
              </a:spcBef>
            </a:pPr>
            <a:r>
              <a:rPr sz="2800" spc="45" dirty="0">
                <a:latin typeface="Arial"/>
                <a:cs typeface="Arial"/>
              </a:rPr>
              <a:t>Network-wide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register  </a:t>
            </a:r>
            <a:r>
              <a:rPr sz="2800" spc="15" dirty="0">
                <a:latin typeface="Arial"/>
                <a:cs typeface="Arial"/>
              </a:rPr>
              <a:t>memory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allocation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66346" y="5220754"/>
            <a:ext cx="1059815" cy="152400"/>
          </a:xfrm>
          <a:custGeom>
            <a:avLst/>
            <a:gdLst/>
            <a:ahLst/>
            <a:cxnLst/>
            <a:rect l="l" t="t" r="r" b="b"/>
            <a:pathLst>
              <a:path w="1059815" h="152400">
                <a:moveTo>
                  <a:pt x="906906" y="0"/>
                </a:moveTo>
                <a:lnTo>
                  <a:pt x="906906" y="152400"/>
                </a:lnTo>
                <a:lnTo>
                  <a:pt x="1008507" y="101600"/>
                </a:lnTo>
                <a:lnTo>
                  <a:pt x="932306" y="101600"/>
                </a:lnTo>
                <a:lnTo>
                  <a:pt x="932306" y="50800"/>
                </a:lnTo>
                <a:lnTo>
                  <a:pt x="1008507" y="50800"/>
                </a:lnTo>
                <a:lnTo>
                  <a:pt x="906906" y="0"/>
                </a:lnTo>
                <a:close/>
              </a:path>
              <a:path w="1059815" h="152400">
                <a:moveTo>
                  <a:pt x="906906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906906" y="101600"/>
                </a:lnTo>
                <a:lnTo>
                  <a:pt x="906906" y="50800"/>
                </a:lnTo>
                <a:close/>
              </a:path>
              <a:path w="1059815" h="152400">
                <a:moveTo>
                  <a:pt x="1008507" y="50800"/>
                </a:moveTo>
                <a:lnTo>
                  <a:pt x="932306" y="50800"/>
                </a:lnTo>
                <a:lnTo>
                  <a:pt x="932306" y="101600"/>
                </a:lnTo>
                <a:lnTo>
                  <a:pt x="1008507" y="101600"/>
                </a:lnTo>
                <a:lnTo>
                  <a:pt x="1059307" y="76200"/>
                </a:lnTo>
                <a:lnTo>
                  <a:pt x="1008507" y="50800"/>
                </a:lnTo>
                <a:close/>
              </a:path>
            </a:pathLst>
          </a:custGeom>
          <a:solidFill>
            <a:srgbClr val="DA6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13153" y="2877819"/>
            <a:ext cx="7879080" cy="10439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4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1: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decompose </a:t>
            </a:r>
            <a:r>
              <a:rPr sz="2800" i="1" spc="-25" dirty="0">
                <a:solidFill>
                  <a:srgbClr val="FFFFFF"/>
                </a:solidFill>
                <a:latin typeface="Arial"/>
                <a:cs typeface="Arial"/>
              </a:rPr>
              <a:t>over_mem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under_mem</a:t>
            </a:r>
            <a:endParaRPr sz="2800">
              <a:latin typeface="Arial"/>
              <a:cs typeface="Arial"/>
            </a:endParaRPr>
          </a:p>
          <a:p>
            <a:pPr marL="295275" indent="-283210">
              <a:lnSpc>
                <a:spcPct val="100000"/>
              </a:lnSpc>
              <a:spcBef>
                <a:spcPts val="65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2: </a:t>
            </a:r>
            <a:r>
              <a:rPr sz="2800" i="1" spc="-25" dirty="0">
                <a:solidFill>
                  <a:srgbClr val="FFFFFF"/>
                </a:solidFill>
                <a:latin typeface="Arial"/>
                <a:cs typeface="Arial"/>
              </a:rPr>
              <a:t>over_mem </a:t>
            </a:r>
            <a:r>
              <a:rPr sz="2800" spc="9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under_mem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22</a:t>
            </a:fld>
            <a:endParaRPr spc="-3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0B3DCA-61E4-5B20-4FB4-08B28AE74C8C}"/>
              </a:ext>
            </a:extLst>
          </p:cNvPr>
          <p:cNvSpPr txBox="1"/>
          <p:nvPr/>
        </p:nvSpPr>
        <p:spPr>
          <a:xfrm>
            <a:off x="838200" y="6070535"/>
            <a:ext cx="937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each allocation epoch,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NetVRM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fetches counters, computes the online utilities, and then make the new memory allocation plan.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4280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000000"/>
                </a:solidFill>
              </a:rPr>
              <a:t>NetVRM</a:t>
            </a:r>
            <a:r>
              <a:rPr sz="3600" spc="-75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architecture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188239" y="2190051"/>
            <a:ext cx="1160780" cy="334645"/>
            <a:chOff x="1188239" y="2190051"/>
            <a:chExt cx="1160780" cy="334645"/>
          </a:xfrm>
        </p:grpSpPr>
        <p:sp>
          <p:nvSpPr>
            <p:cNvPr id="4" name="object 4"/>
            <p:cNvSpPr/>
            <p:nvPr/>
          </p:nvSpPr>
          <p:spPr>
            <a:xfrm>
              <a:off x="1194589" y="2196400"/>
              <a:ext cx="1148080" cy="321945"/>
            </a:xfrm>
            <a:custGeom>
              <a:avLst/>
              <a:gdLst/>
              <a:ahLst/>
              <a:cxnLst/>
              <a:rect l="l" t="t" r="r" b="b"/>
              <a:pathLst>
                <a:path w="1148080" h="321944">
                  <a:moveTo>
                    <a:pt x="1147942" y="0"/>
                  </a:moveTo>
                  <a:lnTo>
                    <a:pt x="0" y="0"/>
                  </a:lnTo>
                  <a:lnTo>
                    <a:pt x="0" y="321590"/>
                  </a:lnTo>
                  <a:lnTo>
                    <a:pt x="1147942" y="321590"/>
                  </a:lnTo>
                  <a:lnTo>
                    <a:pt x="114794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4589" y="2196401"/>
              <a:ext cx="1148080" cy="321945"/>
            </a:xfrm>
            <a:custGeom>
              <a:avLst/>
              <a:gdLst/>
              <a:ahLst/>
              <a:cxnLst/>
              <a:rect l="l" t="t" r="r" b="b"/>
              <a:pathLst>
                <a:path w="1148080" h="321944">
                  <a:moveTo>
                    <a:pt x="0" y="0"/>
                  </a:moveTo>
                  <a:lnTo>
                    <a:pt x="1147940" y="0"/>
                  </a:lnTo>
                  <a:lnTo>
                    <a:pt x="1147940" y="321590"/>
                  </a:lnTo>
                  <a:lnTo>
                    <a:pt x="0" y="3215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55813" y="2254448"/>
            <a:ext cx="82550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dirty="0">
                <a:latin typeface="Arial"/>
                <a:cs typeface="Arial"/>
              </a:rPr>
              <a:t>xx</a:t>
            </a:r>
            <a:r>
              <a:rPr sz="1600" spc="5" dirty="0">
                <a:latin typeface="Arial"/>
                <a:cs typeface="Arial"/>
              </a:rPr>
              <a:t>.</a:t>
            </a:r>
            <a:r>
              <a:rPr sz="1600" spc="-5" dirty="0">
                <a:latin typeface="Arial"/>
                <a:cs typeface="Arial"/>
              </a:rPr>
              <a:t>p4</a:t>
            </a:r>
            <a:r>
              <a:rPr sz="1600" dirty="0">
                <a:latin typeface="Arial"/>
                <a:cs typeface="Arial"/>
              </a:rPr>
              <a:t>vrm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23805" y="2176614"/>
            <a:ext cx="3039110" cy="2352675"/>
            <a:chOff x="3623805" y="2176614"/>
            <a:chExt cx="3039110" cy="2352675"/>
          </a:xfrm>
        </p:grpSpPr>
        <p:sp>
          <p:nvSpPr>
            <p:cNvPr id="8" name="object 8"/>
            <p:cNvSpPr/>
            <p:nvPr/>
          </p:nvSpPr>
          <p:spPr>
            <a:xfrm>
              <a:off x="3633332" y="3352800"/>
              <a:ext cx="3020060" cy="0"/>
            </a:xfrm>
            <a:custGeom>
              <a:avLst/>
              <a:gdLst/>
              <a:ahLst/>
              <a:cxnLst/>
              <a:rect l="l" t="t" r="r" b="b"/>
              <a:pathLst>
                <a:path w="3020059">
                  <a:moveTo>
                    <a:pt x="0" y="0"/>
                  </a:moveTo>
                  <a:lnTo>
                    <a:pt x="715973" y="0"/>
                  </a:lnTo>
                </a:path>
                <a:path w="3020059">
                  <a:moveTo>
                    <a:pt x="2323132" y="0"/>
                  </a:moveTo>
                  <a:lnTo>
                    <a:pt x="3019651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3330" y="2186139"/>
              <a:ext cx="3020060" cy="2333625"/>
            </a:xfrm>
            <a:custGeom>
              <a:avLst/>
              <a:gdLst/>
              <a:ahLst/>
              <a:cxnLst/>
              <a:rect l="l" t="t" r="r" b="b"/>
              <a:pathLst>
                <a:path w="3020059" h="2333625">
                  <a:moveTo>
                    <a:pt x="0" y="0"/>
                  </a:moveTo>
                  <a:lnTo>
                    <a:pt x="3019651" y="0"/>
                  </a:lnTo>
                  <a:lnTo>
                    <a:pt x="3019651" y="2333331"/>
                  </a:lnTo>
                  <a:lnTo>
                    <a:pt x="0" y="2333331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49305" y="3232391"/>
            <a:ext cx="1607185" cy="265430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1143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90"/>
              </a:spcBef>
            </a:pPr>
            <a:r>
              <a:rPr sz="1600" spc="5" dirty="0">
                <a:latin typeface="Arial"/>
                <a:cs typeface="Arial"/>
              </a:rPr>
              <a:t>Run-time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API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2072" y="2307495"/>
            <a:ext cx="773430" cy="422275"/>
          </a:xfrm>
          <a:prstGeom prst="rect">
            <a:avLst/>
          </a:prstGeom>
          <a:solidFill>
            <a:srgbClr val="F4B183"/>
          </a:solidFill>
        </p:spPr>
        <p:txBody>
          <a:bodyPr vert="horz" wrap="square" lIns="0" tIns="889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700"/>
              </a:spcBef>
            </a:pPr>
            <a:r>
              <a:rPr sz="1600" spc="25" dirty="0">
                <a:latin typeface="Arial"/>
                <a:cs typeface="Arial"/>
              </a:rPr>
              <a:t>App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0954" y="2856473"/>
            <a:ext cx="2644140" cy="299085"/>
          </a:xfrm>
          <a:prstGeom prst="rect">
            <a:avLst/>
          </a:prstGeom>
          <a:solidFill>
            <a:srgbClr val="E8A09F"/>
          </a:solidFill>
        </p:spPr>
        <p:txBody>
          <a:bodyPr vert="horz" wrap="square" lIns="0" tIns="2794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220"/>
              </a:spcBef>
            </a:pPr>
            <a:r>
              <a:rPr sz="1600" spc="-15" dirty="0">
                <a:latin typeface="Arial"/>
                <a:cs typeface="Arial"/>
              </a:rPr>
              <a:t>Virtual </a:t>
            </a:r>
            <a:r>
              <a:rPr sz="1600" spc="-10" dirty="0">
                <a:latin typeface="Arial"/>
                <a:cs typeface="Arial"/>
              </a:rPr>
              <a:t>Register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7268" y="2307495"/>
            <a:ext cx="773430" cy="422275"/>
          </a:xfrm>
          <a:prstGeom prst="rect">
            <a:avLst/>
          </a:prstGeom>
          <a:solidFill>
            <a:srgbClr val="8FAADC">
              <a:alpha val="50199"/>
            </a:srgbClr>
          </a:solidFill>
        </p:spPr>
        <p:txBody>
          <a:bodyPr vert="horz" wrap="square" lIns="0" tIns="889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700"/>
              </a:spcBef>
            </a:pPr>
            <a:r>
              <a:rPr sz="1600" spc="25" dirty="0">
                <a:latin typeface="Arial"/>
                <a:cs typeface="Arial"/>
              </a:rPr>
              <a:t>App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5418" y="3661154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03510" y="3609301"/>
            <a:ext cx="2673350" cy="822960"/>
            <a:chOff x="3803510" y="3609301"/>
            <a:chExt cx="2673350" cy="822960"/>
          </a:xfrm>
        </p:grpSpPr>
        <p:sp>
          <p:nvSpPr>
            <p:cNvPr id="16" name="object 16"/>
            <p:cNvSpPr/>
            <p:nvPr/>
          </p:nvSpPr>
          <p:spPr>
            <a:xfrm>
              <a:off x="6027191" y="3609301"/>
              <a:ext cx="173990" cy="822960"/>
            </a:xfrm>
            <a:custGeom>
              <a:avLst/>
              <a:gdLst/>
              <a:ahLst/>
              <a:cxnLst/>
              <a:rect l="l" t="t" r="r" b="b"/>
              <a:pathLst>
                <a:path w="173989" h="822960">
                  <a:moveTo>
                    <a:pt x="173736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173736" y="822960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77830" y="3609301"/>
              <a:ext cx="596900" cy="822960"/>
            </a:xfrm>
            <a:custGeom>
              <a:avLst/>
              <a:gdLst/>
              <a:ahLst/>
              <a:cxnLst/>
              <a:rect l="l" t="t" r="r" b="b"/>
              <a:pathLst>
                <a:path w="596900" h="822960">
                  <a:moveTo>
                    <a:pt x="173736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173736" y="822960"/>
                  </a:lnTo>
                  <a:lnTo>
                    <a:pt x="173736" y="0"/>
                  </a:lnTo>
                  <a:close/>
                </a:path>
                <a:path w="596900" h="822960">
                  <a:moveTo>
                    <a:pt x="596671" y="0"/>
                  </a:moveTo>
                  <a:lnTo>
                    <a:pt x="422935" y="0"/>
                  </a:lnTo>
                  <a:lnTo>
                    <a:pt x="422935" y="822960"/>
                  </a:lnTo>
                  <a:lnTo>
                    <a:pt x="596671" y="822960"/>
                  </a:lnTo>
                  <a:lnTo>
                    <a:pt x="59667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03510" y="3957281"/>
              <a:ext cx="2673350" cy="127000"/>
            </a:xfrm>
            <a:custGeom>
              <a:avLst/>
              <a:gdLst/>
              <a:ahLst/>
              <a:cxnLst/>
              <a:rect l="l" t="t" r="r" b="b"/>
              <a:pathLst>
                <a:path w="2673350" h="127000">
                  <a:moveTo>
                    <a:pt x="274320" y="63500"/>
                  </a:moveTo>
                  <a:lnTo>
                    <a:pt x="262890" y="53975"/>
                  </a:lnTo>
                  <a:lnTo>
                    <a:pt x="198120" y="0"/>
                  </a:lnTo>
                  <a:lnTo>
                    <a:pt x="198120" y="53975"/>
                  </a:lnTo>
                  <a:lnTo>
                    <a:pt x="0" y="53975"/>
                  </a:lnTo>
                  <a:lnTo>
                    <a:pt x="0" y="73025"/>
                  </a:lnTo>
                  <a:lnTo>
                    <a:pt x="198120" y="73025"/>
                  </a:lnTo>
                  <a:lnTo>
                    <a:pt x="198120" y="127000"/>
                  </a:lnTo>
                  <a:lnTo>
                    <a:pt x="262890" y="73025"/>
                  </a:lnTo>
                  <a:lnTo>
                    <a:pt x="274320" y="63500"/>
                  </a:lnTo>
                  <a:close/>
                </a:path>
                <a:path w="2673350" h="127000">
                  <a:moveTo>
                    <a:pt x="706628" y="63500"/>
                  </a:moveTo>
                  <a:lnTo>
                    <a:pt x="695198" y="53975"/>
                  </a:lnTo>
                  <a:lnTo>
                    <a:pt x="630428" y="0"/>
                  </a:lnTo>
                  <a:lnTo>
                    <a:pt x="630428" y="53975"/>
                  </a:lnTo>
                  <a:lnTo>
                    <a:pt x="432308" y="53975"/>
                  </a:lnTo>
                  <a:lnTo>
                    <a:pt x="432308" y="73025"/>
                  </a:lnTo>
                  <a:lnTo>
                    <a:pt x="630428" y="73025"/>
                  </a:lnTo>
                  <a:lnTo>
                    <a:pt x="630428" y="127000"/>
                  </a:lnTo>
                  <a:lnTo>
                    <a:pt x="695198" y="73025"/>
                  </a:lnTo>
                  <a:lnTo>
                    <a:pt x="706628" y="63500"/>
                  </a:lnTo>
                  <a:close/>
                </a:path>
                <a:path w="2673350" h="127000">
                  <a:moveTo>
                    <a:pt x="1136713" y="63500"/>
                  </a:moveTo>
                  <a:lnTo>
                    <a:pt x="1125283" y="53975"/>
                  </a:lnTo>
                  <a:lnTo>
                    <a:pt x="1060513" y="0"/>
                  </a:lnTo>
                  <a:lnTo>
                    <a:pt x="1060513" y="53975"/>
                  </a:lnTo>
                  <a:lnTo>
                    <a:pt x="862393" y="53975"/>
                  </a:lnTo>
                  <a:lnTo>
                    <a:pt x="862393" y="73025"/>
                  </a:lnTo>
                  <a:lnTo>
                    <a:pt x="1060513" y="73025"/>
                  </a:lnTo>
                  <a:lnTo>
                    <a:pt x="1060513" y="127000"/>
                  </a:lnTo>
                  <a:lnTo>
                    <a:pt x="1125283" y="73025"/>
                  </a:lnTo>
                  <a:lnTo>
                    <a:pt x="1136713" y="63500"/>
                  </a:lnTo>
                  <a:close/>
                </a:path>
                <a:path w="2673350" h="127000">
                  <a:moveTo>
                    <a:pt x="2223681" y="63500"/>
                  </a:moveTo>
                  <a:lnTo>
                    <a:pt x="2212251" y="53975"/>
                  </a:lnTo>
                  <a:lnTo>
                    <a:pt x="2147481" y="0"/>
                  </a:lnTo>
                  <a:lnTo>
                    <a:pt x="2147481" y="53975"/>
                  </a:lnTo>
                  <a:lnTo>
                    <a:pt x="1949361" y="53975"/>
                  </a:lnTo>
                  <a:lnTo>
                    <a:pt x="1949361" y="73025"/>
                  </a:lnTo>
                  <a:lnTo>
                    <a:pt x="2147481" y="73025"/>
                  </a:lnTo>
                  <a:lnTo>
                    <a:pt x="2147481" y="127000"/>
                  </a:lnTo>
                  <a:lnTo>
                    <a:pt x="2212251" y="73025"/>
                  </a:lnTo>
                  <a:lnTo>
                    <a:pt x="2223681" y="63500"/>
                  </a:lnTo>
                  <a:close/>
                </a:path>
                <a:path w="2673350" h="127000">
                  <a:moveTo>
                    <a:pt x="2672981" y="63500"/>
                  </a:moveTo>
                  <a:lnTo>
                    <a:pt x="2661551" y="53975"/>
                  </a:lnTo>
                  <a:lnTo>
                    <a:pt x="2596781" y="0"/>
                  </a:lnTo>
                  <a:lnTo>
                    <a:pt x="2596781" y="53975"/>
                  </a:lnTo>
                  <a:lnTo>
                    <a:pt x="2398674" y="53975"/>
                  </a:lnTo>
                  <a:lnTo>
                    <a:pt x="2398674" y="73025"/>
                  </a:lnTo>
                  <a:lnTo>
                    <a:pt x="2596781" y="73025"/>
                  </a:lnTo>
                  <a:lnTo>
                    <a:pt x="2596781" y="127000"/>
                  </a:lnTo>
                  <a:lnTo>
                    <a:pt x="2661551" y="73025"/>
                  </a:lnTo>
                  <a:lnTo>
                    <a:pt x="2672981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86082" y="3609301"/>
              <a:ext cx="173990" cy="822960"/>
            </a:xfrm>
            <a:custGeom>
              <a:avLst/>
              <a:gdLst/>
              <a:ahLst/>
              <a:cxnLst/>
              <a:rect l="l" t="t" r="r" b="b"/>
              <a:pathLst>
                <a:path w="173989" h="822960">
                  <a:moveTo>
                    <a:pt x="173736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173736" y="822960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1762" y="3957281"/>
              <a:ext cx="274320" cy="127000"/>
            </a:xfrm>
            <a:custGeom>
              <a:avLst/>
              <a:gdLst/>
              <a:ahLst/>
              <a:cxnLst/>
              <a:rect l="l" t="t" r="r" b="b"/>
              <a:pathLst>
                <a:path w="274320" h="127000">
                  <a:moveTo>
                    <a:pt x="198119" y="0"/>
                  </a:moveTo>
                  <a:lnTo>
                    <a:pt x="198119" y="127000"/>
                  </a:lnTo>
                  <a:lnTo>
                    <a:pt x="262889" y="73025"/>
                  </a:lnTo>
                  <a:lnTo>
                    <a:pt x="210819" y="73025"/>
                  </a:lnTo>
                  <a:lnTo>
                    <a:pt x="210819" y="53975"/>
                  </a:lnTo>
                  <a:lnTo>
                    <a:pt x="262889" y="53975"/>
                  </a:lnTo>
                  <a:lnTo>
                    <a:pt x="198119" y="0"/>
                  </a:lnTo>
                  <a:close/>
                </a:path>
                <a:path w="274320" h="127000">
                  <a:moveTo>
                    <a:pt x="198119" y="53975"/>
                  </a:moveTo>
                  <a:lnTo>
                    <a:pt x="0" y="53975"/>
                  </a:lnTo>
                  <a:lnTo>
                    <a:pt x="0" y="73025"/>
                  </a:lnTo>
                  <a:lnTo>
                    <a:pt x="198119" y="73025"/>
                  </a:lnTo>
                  <a:lnTo>
                    <a:pt x="198119" y="53975"/>
                  </a:lnTo>
                  <a:close/>
                </a:path>
                <a:path w="274320" h="127000">
                  <a:moveTo>
                    <a:pt x="262889" y="53975"/>
                  </a:moveTo>
                  <a:lnTo>
                    <a:pt x="210819" y="53975"/>
                  </a:lnTo>
                  <a:lnTo>
                    <a:pt x="210819" y="73025"/>
                  </a:lnTo>
                  <a:lnTo>
                    <a:pt x="262889" y="73025"/>
                  </a:lnTo>
                  <a:lnTo>
                    <a:pt x="274319" y="63500"/>
                  </a:lnTo>
                  <a:lnTo>
                    <a:pt x="262889" y="53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31723" y="4265676"/>
            <a:ext cx="654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Arial"/>
                <a:cs typeface="Arial"/>
              </a:rPr>
              <a:t>zoom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3805" y="2218359"/>
            <a:ext cx="2576195" cy="640080"/>
          </a:xfrm>
          <a:prstGeom prst="rect">
            <a:avLst/>
          </a:prstGeom>
          <a:solidFill>
            <a:srgbClr val="E8A09F"/>
          </a:solidFill>
        </p:spPr>
        <p:txBody>
          <a:bodyPr vert="horz" wrap="square" lIns="0" tIns="74295" rIns="0" bIns="0" rtlCol="0">
            <a:spAutoFit/>
          </a:bodyPr>
          <a:lstStyle/>
          <a:p>
            <a:pPr marL="841375" marR="482600" indent="-351790">
              <a:lnSpc>
                <a:spcPct val="100000"/>
              </a:lnSpc>
              <a:spcBef>
                <a:spcPts val="585"/>
              </a:spcBef>
            </a:pPr>
            <a:r>
              <a:rPr sz="1600" dirty="0">
                <a:latin typeface="Arial"/>
                <a:cs typeface="Arial"/>
              </a:rPr>
              <a:t>Dynamic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Memory  </a:t>
            </a:r>
            <a:r>
              <a:rPr sz="1600" spc="5" dirty="0">
                <a:latin typeface="Arial"/>
                <a:cs typeface="Arial"/>
              </a:rPr>
              <a:t>Allocation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349972" y="3193934"/>
            <a:ext cx="2920365" cy="1536065"/>
            <a:chOff x="7349972" y="3193934"/>
            <a:chExt cx="2920365" cy="1536065"/>
          </a:xfrm>
        </p:grpSpPr>
        <p:sp>
          <p:nvSpPr>
            <p:cNvPr id="24" name="object 24"/>
            <p:cNvSpPr/>
            <p:nvPr/>
          </p:nvSpPr>
          <p:spPr>
            <a:xfrm>
              <a:off x="7349972" y="3968605"/>
              <a:ext cx="457200" cy="369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53449" y="3612154"/>
              <a:ext cx="457200" cy="369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07172" y="3796808"/>
              <a:ext cx="746760" cy="356870"/>
            </a:xfrm>
            <a:custGeom>
              <a:avLst/>
              <a:gdLst/>
              <a:ahLst/>
              <a:cxnLst/>
              <a:rect l="l" t="t" r="r" b="b"/>
              <a:pathLst>
                <a:path w="746759" h="356870">
                  <a:moveTo>
                    <a:pt x="0" y="356447"/>
                  </a:moveTo>
                  <a:lnTo>
                    <a:pt x="74627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12769" y="3968605"/>
              <a:ext cx="457200" cy="369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10637" y="3796804"/>
              <a:ext cx="802640" cy="356870"/>
            </a:xfrm>
            <a:custGeom>
              <a:avLst/>
              <a:gdLst/>
              <a:ahLst/>
              <a:cxnLst/>
              <a:rect l="l" t="t" r="r" b="b"/>
              <a:pathLst>
                <a:path w="802640" h="356870">
                  <a:moveTo>
                    <a:pt x="0" y="0"/>
                  </a:moveTo>
                  <a:lnTo>
                    <a:pt x="802122" y="35644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68385" y="4360641"/>
              <a:ext cx="457200" cy="3693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25585" y="4153249"/>
              <a:ext cx="887730" cy="392430"/>
            </a:xfrm>
            <a:custGeom>
              <a:avLst/>
              <a:gdLst/>
              <a:ahLst/>
              <a:cxnLst/>
              <a:rect l="l" t="t" r="r" b="b"/>
              <a:pathLst>
                <a:path w="887729" h="392429">
                  <a:moveTo>
                    <a:pt x="0" y="392042"/>
                  </a:moveTo>
                  <a:lnTo>
                    <a:pt x="88718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07172" y="4153255"/>
              <a:ext cx="661670" cy="392430"/>
            </a:xfrm>
            <a:custGeom>
              <a:avLst/>
              <a:gdLst/>
              <a:ahLst/>
              <a:cxnLst/>
              <a:rect l="l" t="t" r="r" b="b"/>
              <a:pathLst>
                <a:path w="661670" h="392429">
                  <a:moveTo>
                    <a:pt x="0" y="0"/>
                  </a:moveTo>
                  <a:lnTo>
                    <a:pt x="661215" y="39204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8572" y="3203459"/>
              <a:ext cx="1092200" cy="765175"/>
            </a:xfrm>
            <a:custGeom>
              <a:avLst/>
              <a:gdLst/>
              <a:ahLst/>
              <a:cxnLst/>
              <a:rect l="l" t="t" r="r" b="b"/>
              <a:pathLst>
                <a:path w="1092200" h="765175">
                  <a:moveTo>
                    <a:pt x="0" y="765138"/>
                  </a:moveTo>
                  <a:lnTo>
                    <a:pt x="109188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70450" y="3203465"/>
              <a:ext cx="26670" cy="1157605"/>
            </a:xfrm>
            <a:custGeom>
              <a:avLst/>
              <a:gdLst/>
              <a:ahLst/>
              <a:cxnLst/>
              <a:rect l="l" t="t" r="r" b="b"/>
              <a:pathLst>
                <a:path w="26670" h="1157604">
                  <a:moveTo>
                    <a:pt x="26535" y="115718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70455" y="3203468"/>
              <a:ext cx="111760" cy="408940"/>
            </a:xfrm>
            <a:custGeom>
              <a:avLst/>
              <a:gdLst/>
              <a:ahLst/>
              <a:cxnLst/>
              <a:rect l="l" t="t" r="r" b="b"/>
              <a:pathLst>
                <a:path w="111759" h="408939">
                  <a:moveTo>
                    <a:pt x="111594" y="40869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70448" y="3203459"/>
              <a:ext cx="1370965" cy="765175"/>
            </a:xfrm>
            <a:custGeom>
              <a:avLst/>
              <a:gdLst/>
              <a:ahLst/>
              <a:cxnLst/>
              <a:rect l="l" t="t" r="r" b="b"/>
              <a:pathLst>
                <a:path w="1370965" h="765175">
                  <a:moveTo>
                    <a:pt x="1370920" y="76513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160628" y="2060460"/>
            <a:ext cx="3020060" cy="1143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52069" algn="ctr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Arial"/>
                <a:cs typeface="Arial"/>
              </a:rPr>
              <a:t>NetVRM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02628" y="4031322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457200" y="57150"/>
                </a:lnTo>
                <a:lnTo>
                  <a:pt x="4572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754664" y="2307495"/>
            <a:ext cx="773430" cy="422275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889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700"/>
              </a:spcBef>
            </a:pPr>
            <a:r>
              <a:rPr sz="1600" spc="25" dirty="0">
                <a:latin typeface="Arial"/>
                <a:cs typeface="Arial"/>
              </a:rPr>
              <a:t>App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80817" y="4433316"/>
            <a:ext cx="692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Ne</a:t>
            </a:r>
            <a:r>
              <a:rPr sz="1400" spc="45" dirty="0">
                <a:latin typeface="Arial"/>
                <a:cs typeface="Arial"/>
              </a:rPr>
              <a:t>t</a:t>
            </a:r>
            <a:r>
              <a:rPr sz="1400" spc="40" dirty="0">
                <a:latin typeface="Arial"/>
                <a:cs typeface="Arial"/>
              </a:rPr>
              <a:t>w</a:t>
            </a:r>
            <a:r>
              <a:rPr sz="1400" spc="2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25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07969" y="3768852"/>
            <a:ext cx="470534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6195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latin typeface="Arial"/>
                <a:cs typeface="Arial"/>
              </a:rPr>
              <a:t>Data  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3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-3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39707" y="2592324"/>
            <a:ext cx="6064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0645" marR="5080" indent="-68580">
              <a:lnSpc>
                <a:spcPct val="101400"/>
              </a:lnSpc>
              <a:spcBef>
                <a:spcPts val="75"/>
              </a:spcBef>
            </a:pPr>
            <a:r>
              <a:rPr sz="1400" spc="1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l  </a:t>
            </a:r>
            <a:r>
              <a:rPr sz="1400" spc="-20" dirty="0"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63230" y="3098807"/>
            <a:ext cx="948690" cy="580390"/>
          </a:xfrm>
          <a:prstGeom prst="rect">
            <a:avLst/>
          </a:prstGeom>
          <a:solidFill>
            <a:srgbClr val="E8A09F"/>
          </a:solidFill>
        </p:spPr>
        <p:txBody>
          <a:bodyPr vert="horz" wrap="square" lIns="0" tIns="762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600"/>
              </a:spcBef>
            </a:pPr>
            <a:r>
              <a:rPr sz="1400" spc="-25" dirty="0">
                <a:latin typeface="Arial"/>
                <a:cs typeface="Arial"/>
              </a:rPr>
              <a:t>P4VRM</a:t>
            </a:r>
            <a:endParaRPr sz="14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20"/>
              </a:spcBef>
            </a:pPr>
            <a:r>
              <a:rPr sz="1400" spc="5" dirty="0">
                <a:latin typeface="Arial"/>
                <a:cs typeface="Arial"/>
              </a:rPr>
              <a:t>Compiler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04872" y="2822295"/>
            <a:ext cx="621665" cy="1176020"/>
          </a:xfrm>
          <a:custGeom>
            <a:avLst/>
            <a:gdLst/>
            <a:ahLst/>
            <a:cxnLst/>
            <a:rect l="l" t="t" r="r" b="b"/>
            <a:pathLst>
              <a:path w="621664" h="1176020">
                <a:moveTo>
                  <a:pt x="621296" y="1176020"/>
                </a:moveTo>
                <a:lnTo>
                  <a:pt x="608469" y="1138059"/>
                </a:lnTo>
                <a:lnTo>
                  <a:pt x="594029" y="1095298"/>
                </a:lnTo>
                <a:lnTo>
                  <a:pt x="573900" y="1115593"/>
                </a:lnTo>
                <a:lnTo>
                  <a:pt x="20218" y="566331"/>
                </a:lnTo>
                <a:lnTo>
                  <a:pt x="506374" y="61506"/>
                </a:lnTo>
                <a:lnTo>
                  <a:pt x="526961" y="81318"/>
                </a:lnTo>
                <a:lnTo>
                  <a:pt x="540131" y="39128"/>
                </a:lnTo>
                <a:lnTo>
                  <a:pt x="552361" y="0"/>
                </a:lnTo>
                <a:lnTo>
                  <a:pt x="472071" y="28460"/>
                </a:lnTo>
                <a:lnTo>
                  <a:pt x="492645" y="48285"/>
                </a:lnTo>
                <a:lnTo>
                  <a:pt x="0" y="559866"/>
                </a:lnTo>
                <a:lnTo>
                  <a:pt x="6858" y="566483"/>
                </a:lnTo>
                <a:lnTo>
                  <a:pt x="152" y="573239"/>
                </a:lnTo>
                <a:lnTo>
                  <a:pt x="560489" y="1129118"/>
                </a:lnTo>
                <a:lnTo>
                  <a:pt x="540372" y="1149400"/>
                </a:lnTo>
                <a:lnTo>
                  <a:pt x="621296" y="1176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262860" y="2266073"/>
            <a:ext cx="1160780" cy="334645"/>
            <a:chOff x="1262860" y="2266073"/>
            <a:chExt cx="1160780" cy="334645"/>
          </a:xfrm>
        </p:grpSpPr>
        <p:sp>
          <p:nvSpPr>
            <p:cNvPr id="45" name="object 45"/>
            <p:cNvSpPr/>
            <p:nvPr/>
          </p:nvSpPr>
          <p:spPr>
            <a:xfrm>
              <a:off x="1269210" y="2272422"/>
              <a:ext cx="1148080" cy="321945"/>
            </a:xfrm>
            <a:custGeom>
              <a:avLst/>
              <a:gdLst/>
              <a:ahLst/>
              <a:cxnLst/>
              <a:rect l="l" t="t" r="r" b="b"/>
              <a:pathLst>
                <a:path w="1148080" h="321944">
                  <a:moveTo>
                    <a:pt x="1147942" y="0"/>
                  </a:moveTo>
                  <a:lnTo>
                    <a:pt x="0" y="0"/>
                  </a:lnTo>
                  <a:lnTo>
                    <a:pt x="0" y="321590"/>
                  </a:lnTo>
                  <a:lnTo>
                    <a:pt x="1147942" y="321590"/>
                  </a:lnTo>
                  <a:lnTo>
                    <a:pt x="114794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69210" y="2272423"/>
              <a:ext cx="1148080" cy="321945"/>
            </a:xfrm>
            <a:custGeom>
              <a:avLst/>
              <a:gdLst/>
              <a:ahLst/>
              <a:cxnLst/>
              <a:rect l="l" t="t" r="r" b="b"/>
              <a:pathLst>
                <a:path w="1148080" h="321944">
                  <a:moveTo>
                    <a:pt x="0" y="0"/>
                  </a:moveTo>
                  <a:lnTo>
                    <a:pt x="1147940" y="0"/>
                  </a:lnTo>
                  <a:lnTo>
                    <a:pt x="1147940" y="321590"/>
                  </a:lnTo>
                  <a:lnTo>
                    <a:pt x="0" y="3215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269210" y="2272423"/>
            <a:ext cx="1073785" cy="24574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60655">
              <a:lnSpc>
                <a:spcPts val="1625"/>
              </a:lnSpc>
              <a:spcBef>
                <a:spcPts val="305"/>
              </a:spcBef>
            </a:pPr>
            <a:r>
              <a:rPr sz="1600" spc="-5" dirty="0">
                <a:latin typeface="Arial"/>
                <a:cs typeface="Arial"/>
              </a:rPr>
              <a:t>xx.p4vrm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760347" y="2627032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114300" y="457200"/>
                </a:moveTo>
                <a:lnTo>
                  <a:pt x="0" y="342900"/>
                </a:lnTo>
                <a:lnTo>
                  <a:pt x="57150" y="342900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342900"/>
                </a:lnTo>
                <a:lnTo>
                  <a:pt x="228600" y="342900"/>
                </a:lnTo>
                <a:lnTo>
                  <a:pt x="11430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23</a:t>
            </a:fld>
            <a:endParaRPr spc="-3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ED2DDD-1055-01BD-8052-5E63C6B15AA9}"/>
              </a:ext>
            </a:extLst>
          </p:cNvPr>
          <p:cNvSpPr txBox="1"/>
          <p:nvPr/>
        </p:nvSpPr>
        <p:spPr>
          <a:xfrm>
            <a:off x="742301" y="5428284"/>
            <a:ext cx="456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 and compile P4 programs with virtual register memory.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E4AF8F-9080-B5A0-6D0D-2C2A688516E2}"/>
              </a:ext>
            </a:extLst>
          </p:cNvPr>
          <p:cNvCxnSpPr/>
          <p:nvPr/>
        </p:nvCxnSpPr>
        <p:spPr>
          <a:xfrm flipV="1">
            <a:off x="1676400" y="3796804"/>
            <a:ext cx="0" cy="16895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6968" y="3740937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1"/>
                </a:moveTo>
                <a:lnTo>
                  <a:pt x="6986" y="54296"/>
                </a:lnTo>
                <a:lnTo>
                  <a:pt x="26038" y="26038"/>
                </a:lnTo>
                <a:lnTo>
                  <a:pt x="54296" y="6986"/>
                </a:lnTo>
                <a:lnTo>
                  <a:pt x="88901" y="0"/>
                </a:lnTo>
                <a:lnTo>
                  <a:pt x="1054100" y="0"/>
                </a:lnTo>
                <a:lnTo>
                  <a:pt x="1088705" y="6986"/>
                </a:lnTo>
                <a:lnTo>
                  <a:pt x="1116963" y="26038"/>
                </a:lnTo>
                <a:lnTo>
                  <a:pt x="1136014" y="54296"/>
                </a:lnTo>
                <a:lnTo>
                  <a:pt x="1143000" y="88901"/>
                </a:lnTo>
                <a:lnTo>
                  <a:pt x="1143000" y="444499"/>
                </a:lnTo>
                <a:lnTo>
                  <a:pt x="1136014" y="479103"/>
                </a:lnTo>
                <a:lnTo>
                  <a:pt x="1116963" y="507361"/>
                </a:lnTo>
                <a:lnTo>
                  <a:pt x="1088705" y="526413"/>
                </a:lnTo>
                <a:lnTo>
                  <a:pt x="1054100" y="533400"/>
                </a:lnTo>
                <a:lnTo>
                  <a:pt x="88901" y="533400"/>
                </a:lnTo>
                <a:lnTo>
                  <a:pt x="54296" y="526413"/>
                </a:lnTo>
                <a:lnTo>
                  <a:pt x="26038" y="507361"/>
                </a:lnTo>
                <a:lnTo>
                  <a:pt x="6986" y="479103"/>
                </a:lnTo>
                <a:lnTo>
                  <a:pt x="0" y="444499"/>
                </a:lnTo>
                <a:lnTo>
                  <a:pt x="0" y="889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7117" y="3537942"/>
            <a:ext cx="297624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1964">
              <a:lnSpc>
                <a:spcPts val="1710"/>
              </a:lnSpc>
            </a:pPr>
            <a:r>
              <a:rPr sz="1600" spc="-15" dirty="0">
                <a:latin typeface="Arial"/>
                <a:cs typeface="Arial"/>
              </a:rPr>
              <a:t>.p4 </a:t>
            </a:r>
            <a:r>
              <a:rPr sz="1600" spc="5" dirty="0">
                <a:latin typeface="Arial"/>
                <a:cs typeface="Arial"/>
              </a:rPr>
              <a:t>with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VRM</a:t>
            </a:r>
            <a:endParaRPr sz="1600">
              <a:latin typeface="Arial"/>
              <a:cs typeface="Arial"/>
            </a:endParaRPr>
          </a:p>
          <a:p>
            <a:pPr marR="2188845" indent="101600">
              <a:lnSpc>
                <a:spcPts val="1900"/>
              </a:lnSpc>
              <a:spcBef>
                <a:spcPts val="20"/>
              </a:spcBef>
            </a:pPr>
            <a:r>
              <a:rPr sz="1600" spc="-5" dirty="0">
                <a:latin typeface="Arial"/>
                <a:cs typeface="Arial"/>
              </a:rPr>
              <a:t>p4vrm 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-35" dirty="0">
                <a:latin typeface="Arial"/>
                <a:cs typeface="Arial"/>
              </a:rPr>
              <a:t>m</a:t>
            </a:r>
            <a:r>
              <a:rPr sz="1600" spc="10" dirty="0">
                <a:latin typeface="Arial"/>
                <a:cs typeface="Arial"/>
              </a:rPr>
              <a:t>p</a:t>
            </a:r>
            <a:r>
              <a:rPr sz="1600" spc="40" dirty="0">
                <a:latin typeface="Arial"/>
                <a:cs typeface="Arial"/>
              </a:rPr>
              <a:t>il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2018664">
              <a:lnSpc>
                <a:spcPts val="1630"/>
              </a:lnSpc>
            </a:pPr>
            <a:r>
              <a:rPr sz="1600" spc="-10" dirty="0">
                <a:latin typeface="Arial"/>
                <a:cs typeface="Arial"/>
              </a:rPr>
              <a:t>.cpp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for</a:t>
            </a:r>
            <a:endParaRPr sz="1600">
              <a:latin typeface="Arial"/>
              <a:cs typeface="Arial"/>
            </a:endParaRPr>
          </a:p>
          <a:p>
            <a:pPr marL="1993264">
              <a:lnSpc>
                <a:spcPts val="1910"/>
              </a:lnSpc>
            </a:pPr>
            <a:r>
              <a:rPr sz="1600" dirty="0">
                <a:latin typeface="Arial"/>
                <a:cs typeface="Arial"/>
              </a:rPr>
              <a:t>updates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82268" y="3321849"/>
            <a:ext cx="1562100" cy="647700"/>
          </a:xfrm>
          <a:custGeom>
            <a:avLst/>
            <a:gdLst/>
            <a:ahLst/>
            <a:cxnLst/>
            <a:rect l="l" t="t" r="r" b="b"/>
            <a:pathLst>
              <a:path w="1562100" h="647700">
                <a:moveTo>
                  <a:pt x="0" y="0"/>
                </a:moveTo>
                <a:lnTo>
                  <a:pt x="1562100" y="0"/>
                </a:lnTo>
                <a:lnTo>
                  <a:pt x="1562100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2268" y="4134649"/>
            <a:ext cx="1562100" cy="635000"/>
          </a:xfrm>
          <a:custGeom>
            <a:avLst/>
            <a:gdLst/>
            <a:ahLst/>
            <a:cxnLst/>
            <a:rect l="l" t="t" r="r" b="b"/>
            <a:pathLst>
              <a:path w="1562100" h="635000">
                <a:moveTo>
                  <a:pt x="0" y="0"/>
                </a:moveTo>
                <a:lnTo>
                  <a:pt x="1562100" y="0"/>
                </a:lnTo>
                <a:lnTo>
                  <a:pt x="15621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0618" y="3912399"/>
            <a:ext cx="546100" cy="241300"/>
            <a:chOff x="3270618" y="3912399"/>
            <a:chExt cx="546100" cy="241300"/>
          </a:xfrm>
        </p:grpSpPr>
        <p:sp>
          <p:nvSpPr>
            <p:cNvPr id="7" name="object 7"/>
            <p:cNvSpPr/>
            <p:nvPr/>
          </p:nvSpPr>
          <p:spPr>
            <a:xfrm>
              <a:off x="3276968" y="3918749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19100" y="0"/>
                  </a:moveTo>
                  <a:lnTo>
                    <a:pt x="4191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19100" y="171450"/>
                  </a:lnTo>
                  <a:lnTo>
                    <a:pt x="419100" y="228600"/>
                  </a:lnTo>
                  <a:lnTo>
                    <a:pt x="533400" y="114287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6968" y="3918749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49"/>
                  </a:moveTo>
                  <a:lnTo>
                    <a:pt x="419100" y="57149"/>
                  </a:lnTo>
                  <a:lnTo>
                    <a:pt x="419100" y="0"/>
                  </a:lnTo>
                  <a:lnTo>
                    <a:pt x="533400" y="114300"/>
                  </a:lnTo>
                  <a:lnTo>
                    <a:pt x="419100" y="228600"/>
                  </a:lnTo>
                  <a:lnTo>
                    <a:pt x="419100" y="171450"/>
                  </a:lnTo>
                  <a:lnTo>
                    <a:pt x="0" y="171450"/>
                  </a:lnTo>
                  <a:lnTo>
                    <a:pt x="0" y="571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264518" y="3912399"/>
            <a:ext cx="546100" cy="241300"/>
            <a:chOff x="5264518" y="3912399"/>
            <a:chExt cx="546100" cy="241300"/>
          </a:xfrm>
        </p:grpSpPr>
        <p:sp>
          <p:nvSpPr>
            <p:cNvPr id="10" name="object 10"/>
            <p:cNvSpPr/>
            <p:nvPr/>
          </p:nvSpPr>
          <p:spPr>
            <a:xfrm>
              <a:off x="5270868" y="3918749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19100" y="0"/>
                  </a:moveTo>
                  <a:lnTo>
                    <a:pt x="4191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19100" y="171450"/>
                  </a:lnTo>
                  <a:lnTo>
                    <a:pt x="419100" y="228600"/>
                  </a:lnTo>
                  <a:lnTo>
                    <a:pt x="533400" y="114287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70868" y="3918749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49"/>
                  </a:moveTo>
                  <a:lnTo>
                    <a:pt x="419100" y="57149"/>
                  </a:lnTo>
                  <a:lnTo>
                    <a:pt x="419100" y="0"/>
                  </a:lnTo>
                  <a:lnTo>
                    <a:pt x="533400" y="114300"/>
                  </a:lnTo>
                  <a:lnTo>
                    <a:pt x="419100" y="228600"/>
                  </a:lnTo>
                  <a:lnTo>
                    <a:pt x="419100" y="171450"/>
                  </a:lnTo>
                  <a:lnTo>
                    <a:pt x="0" y="171450"/>
                  </a:lnTo>
                  <a:lnTo>
                    <a:pt x="0" y="571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953618" y="3899699"/>
            <a:ext cx="546100" cy="228600"/>
            <a:chOff x="6953618" y="3899699"/>
            <a:chExt cx="546100" cy="228600"/>
          </a:xfrm>
        </p:grpSpPr>
        <p:sp>
          <p:nvSpPr>
            <p:cNvPr id="13" name="object 13"/>
            <p:cNvSpPr/>
            <p:nvPr/>
          </p:nvSpPr>
          <p:spPr>
            <a:xfrm>
              <a:off x="6959968" y="3906049"/>
              <a:ext cx="533400" cy="215900"/>
            </a:xfrm>
            <a:custGeom>
              <a:avLst/>
              <a:gdLst/>
              <a:ahLst/>
              <a:cxnLst/>
              <a:rect l="l" t="t" r="r" b="b"/>
              <a:pathLst>
                <a:path w="533400" h="215900">
                  <a:moveTo>
                    <a:pt x="425450" y="0"/>
                  </a:moveTo>
                  <a:lnTo>
                    <a:pt x="425450" y="53975"/>
                  </a:lnTo>
                  <a:lnTo>
                    <a:pt x="0" y="53975"/>
                  </a:lnTo>
                  <a:lnTo>
                    <a:pt x="0" y="161925"/>
                  </a:lnTo>
                  <a:lnTo>
                    <a:pt x="425450" y="161925"/>
                  </a:lnTo>
                  <a:lnTo>
                    <a:pt x="425450" y="215900"/>
                  </a:lnTo>
                  <a:lnTo>
                    <a:pt x="533400" y="107950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9968" y="3906049"/>
              <a:ext cx="533400" cy="215900"/>
            </a:xfrm>
            <a:custGeom>
              <a:avLst/>
              <a:gdLst/>
              <a:ahLst/>
              <a:cxnLst/>
              <a:rect l="l" t="t" r="r" b="b"/>
              <a:pathLst>
                <a:path w="533400" h="215900">
                  <a:moveTo>
                    <a:pt x="0" y="53975"/>
                  </a:moveTo>
                  <a:lnTo>
                    <a:pt x="425450" y="53975"/>
                  </a:lnTo>
                  <a:lnTo>
                    <a:pt x="425450" y="0"/>
                  </a:lnTo>
                  <a:lnTo>
                    <a:pt x="533400" y="107950"/>
                  </a:lnTo>
                  <a:lnTo>
                    <a:pt x="425450" y="215900"/>
                  </a:lnTo>
                  <a:lnTo>
                    <a:pt x="425450" y="161925"/>
                  </a:lnTo>
                  <a:lnTo>
                    <a:pt x="0" y="161925"/>
                  </a:lnTo>
                  <a:lnTo>
                    <a:pt x="0" y="539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372218" y="3431387"/>
            <a:ext cx="355600" cy="377825"/>
            <a:chOff x="3372218" y="3431387"/>
            <a:chExt cx="355600" cy="377825"/>
          </a:xfrm>
        </p:grpSpPr>
        <p:sp>
          <p:nvSpPr>
            <p:cNvPr id="16" name="object 16"/>
            <p:cNvSpPr/>
            <p:nvPr/>
          </p:nvSpPr>
          <p:spPr>
            <a:xfrm>
              <a:off x="3461118" y="343138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72218" y="3631412"/>
              <a:ext cx="355600" cy="177800"/>
            </a:xfrm>
            <a:custGeom>
              <a:avLst/>
              <a:gdLst/>
              <a:ahLst/>
              <a:cxnLst/>
              <a:rect l="l" t="t" r="r" b="b"/>
              <a:pathLst>
                <a:path w="355600" h="177800">
                  <a:moveTo>
                    <a:pt x="177800" y="0"/>
                  </a:moveTo>
                  <a:lnTo>
                    <a:pt x="122793" y="6563"/>
                  </a:lnTo>
                  <a:lnTo>
                    <a:pt x="81225" y="18955"/>
                  </a:lnTo>
                  <a:lnTo>
                    <a:pt x="37261" y="40489"/>
                  </a:lnTo>
                  <a:lnTo>
                    <a:pt x="4722" y="69453"/>
                  </a:lnTo>
                  <a:lnTo>
                    <a:pt x="0" y="88900"/>
                  </a:lnTo>
                  <a:lnTo>
                    <a:pt x="0" y="177800"/>
                  </a:lnTo>
                  <a:lnTo>
                    <a:pt x="355600" y="177800"/>
                  </a:lnTo>
                  <a:lnTo>
                    <a:pt x="355600" y="88900"/>
                  </a:lnTo>
                  <a:lnTo>
                    <a:pt x="337820" y="53340"/>
                  </a:lnTo>
                  <a:lnTo>
                    <a:pt x="296981" y="28054"/>
                  </a:lnTo>
                  <a:lnTo>
                    <a:pt x="251142" y="11112"/>
                  </a:lnTo>
                  <a:lnTo>
                    <a:pt x="197385" y="79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94390" y="463629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6568" y="3474249"/>
            <a:ext cx="1346200" cy="53340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R="2540" algn="ctr">
              <a:lnSpc>
                <a:spcPts val="1910"/>
              </a:lnSpc>
              <a:spcBef>
                <a:spcPts val="50"/>
              </a:spcBef>
            </a:pPr>
            <a:r>
              <a:rPr sz="1600" dirty="0">
                <a:latin typeface="Arial"/>
                <a:cs typeface="Arial"/>
              </a:rPr>
              <a:t>heavy_hitter</a:t>
            </a:r>
            <a:endParaRPr sz="1600">
              <a:latin typeface="Arial"/>
              <a:cs typeface="Arial"/>
            </a:endParaRPr>
          </a:p>
          <a:p>
            <a:pPr marL="1905" algn="ctr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.p4vrm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6568" y="4096549"/>
            <a:ext cx="1346200" cy="53340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7620" algn="ctr">
              <a:lnSpc>
                <a:spcPts val="1910"/>
              </a:lnSpc>
              <a:spcBef>
                <a:spcPts val="150"/>
              </a:spcBef>
            </a:pPr>
            <a:r>
              <a:rPr sz="1600" spc="-5" dirty="0">
                <a:latin typeface="Arial"/>
                <a:cs typeface="Arial"/>
              </a:rPr>
              <a:t>netcache</a:t>
            </a:r>
            <a:endParaRPr sz="1600">
              <a:latin typeface="Arial"/>
              <a:cs typeface="Arial"/>
            </a:endParaRPr>
          </a:p>
          <a:p>
            <a:pPr marL="1905" algn="ctr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.p4vrm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5969" y="466169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4568" y="3474249"/>
            <a:ext cx="1346200" cy="53340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50"/>
              </a:spcBef>
            </a:pPr>
            <a:r>
              <a:rPr sz="1600" dirty="0">
                <a:latin typeface="Arial"/>
                <a:cs typeface="Arial"/>
              </a:rPr>
              <a:t>heavy_hitter</a:t>
            </a:r>
            <a:endParaRPr sz="1600">
              <a:latin typeface="Arial"/>
              <a:cs typeface="Arial"/>
            </a:endParaRPr>
          </a:p>
          <a:p>
            <a:pPr marL="1905" algn="ctr">
              <a:lnSpc>
                <a:spcPts val="1910"/>
              </a:lnSpc>
            </a:pPr>
            <a:r>
              <a:rPr sz="1600" spc="-15" dirty="0">
                <a:latin typeface="Arial"/>
                <a:cs typeface="Arial"/>
              </a:rPr>
              <a:t>.p4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4568" y="4096549"/>
            <a:ext cx="1346200" cy="53340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2540" algn="ctr">
              <a:lnSpc>
                <a:spcPts val="1910"/>
              </a:lnSpc>
              <a:spcBef>
                <a:spcPts val="150"/>
              </a:spcBef>
            </a:pPr>
            <a:r>
              <a:rPr sz="1600" spc="-5" dirty="0">
                <a:latin typeface="Arial"/>
                <a:cs typeface="Arial"/>
              </a:rPr>
              <a:t>netcache</a:t>
            </a:r>
            <a:endParaRPr sz="1600">
              <a:latin typeface="Arial"/>
              <a:cs typeface="Arial"/>
            </a:endParaRPr>
          </a:p>
          <a:p>
            <a:pPr marL="1905" algn="ctr">
              <a:lnSpc>
                <a:spcPts val="1910"/>
              </a:lnSpc>
            </a:pPr>
            <a:r>
              <a:rPr sz="1600" spc="-15" dirty="0">
                <a:latin typeface="Arial"/>
                <a:cs typeface="Arial"/>
              </a:rPr>
              <a:t>.p4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346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000000"/>
                </a:solidFill>
              </a:rPr>
              <a:t>P4VRM</a:t>
            </a:r>
            <a:r>
              <a:rPr sz="3600" spc="-65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compiler</a:t>
            </a:r>
            <a:endParaRPr sz="3600"/>
          </a:p>
        </p:txBody>
      </p:sp>
      <p:sp>
        <p:nvSpPr>
          <p:cNvPr id="25" name="object 25"/>
          <p:cNvSpPr/>
          <p:nvPr/>
        </p:nvSpPr>
        <p:spPr>
          <a:xfrm>
            <a:off x="5248427" y="2811771"/>
            <a:ext cx="5365750" cy="3197860"/>
          </a:xfrm>
          <a:custGeom>
            <a:avLst/>
            <a:gdLst/>
            <a:ahLst/>
            <a:cxnLst/>
            <a:rect l="l" t="t" r="r" b="b"/>
            <a:pathLst>
              <a:path w="5365750" h="3197860">
                <a:moveTo>
                  <a:pt x="5365381" y="0"/>
                </a:moveTo>
                <a:lnTo>
                  <a:pt x="0" y="0"/>
                </a:lnTo>
                <a:lnTo>
                  <a:pt x="0" y="3197720"/>
                </a:lnTo>
                <a:lnTo>
                  <a:pt x="5365381" y="3197720"/>
                </a:lnTo>
                <a:lnTo>
                  <a:pt x="5365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07121" y="1769275"/>
            <a:ext cx="3256279" cy="1228725"/>
          </a:xfrm>
          <a:custGeom>
            <a:avLst/>
            <a:gdLst/>
            <a:ahLst/>
            <a:cxnLst/>
            <a:rect l="l" t="t" r="r" b="b"/>
            <a:pathLst>
              <a:path w="3256279" h="1228725">
                <a:moveTo>
                  <a:pt x="0" y="173754"/>
                </a:moveTo>
                <a:lnTo>
                  <a:pt x="6206" y="127563"/>
                </a:lnTo>
                <a:lnTo>
                  <a:pt x="23722" y="86056"/>
                </a:lnTo>
                <a:lnTo>
                  <a:pt x="50891" y="50891"/>
                </a:lnTo>
                <a:lnTo>
                  <a:pt x="86056" y="23722"/>
                </a:lnTo>
                <a:lnTo>
                  <a:pt x="127562" y="6206"/>
                </a:lnTo>
                <a:lnTo>
                  <a:pt x="173753" y="0"/>
                </a:lnTo>
                <a:lnTo>
                  <a:pt x="1899381" y="0"/>
                </a:lnTo>
                <a:lnTo>
                  <a:pt x="2713391" y="0"/>
                </a:lnTo>
                <a:lnTo>
                  <a:pt x="3082321" y="0"/>
                </a:lnTo>
                <a:lnTo>
                  <a:pt x="3128511" y="6206"/>
                </a:lnTo>
                <a:lnTo>
                  <a:pt x="3170016" y="23722"/>
                </a:lnTo>
                <a:lnTo>
                  <a:pt x="3205181" y="50891"/>
                </a:lnTo>
                <a:lnTo>
                  <a:pt x="3232349" y="86056"/>
                </a:lnTo>
                <a:lnTo>
                  <a:pt x="3249865" y="127563"/>
                </a:lnTo>
                <a:lnTo>
                  <a:pt x="3256071" y="173754"/>
                </a:lnTo>
                <a:lnTo>
                  <a:pt x="3256071" y="608129"/>
                </a:lnTo>
                <a:lnTo>
                  <a:pt x="3256071" y="868757"/>
                </a:lnTo>
                <a:lnTo>
                  <a:pt x="3249865" y="914945"/>
                </a:lnTo>
                <a:lnTo>
                  <a:pt x="3232349" y="956451"/>
                </a:lnTo>
                <a:lnTo>
                  <a:pt x="3205181" y="991617"/>
                </a:lnTo>
                <a:lnTo>
                  <a:pt x="3170016" y="1018787"/>
                </a:lnTo>
                <a:lnTo>
                  <a:pt x="3128511" y="1036303"/>
                </a:lnTo>
                <a:lnTo>
                  <a:pt x="3082321" y="1042510"/>
                </a:lnTo>
                <a:lnTo>
                  <a:pt x="2713391" y="1042510"/>
                </a:lnTo>
                <a:lnTo>
                  <a:pt x="1888461" y="1228240"/>
                </a:lnTo>
                <a:lnTo>
                  <a:pt x="1899381" y="1042510"/>
                </a:lnTo>
                <a:lnTo>
                  <a:pt x="173753" y="1042510"/>
                </a:lnTo>
                <a:lnTo>
                  <a:pt x="127562" y="1036303"/>
                </a:lnTo>
                <a:lnTo>
                  <a:pt x="86056" y="1018787"/>
                </a:lnTo>
                <a:lnTo>
                  <a:pt x="50891" y="991617"/>
                </a:lnTo>
                <a:lnTo>
                  <a:pt x="23722" y="956451"/>
                </a:lnTo>
                <a:lnTo>
                  <a:pt x="6206" y="914945"/>
                </a:lnTo>
                <a:lnTo>
                  <a:pt x="0" y="868754"/>
                </a:lnTo>
                <a:lnTo>
                  <a:pt x="0" y="608129"/>
                </a:lnTo>
                <a:lnTo>
                  <a:pt x="0" y="173754"/>
                </a:lnTo>
                <a:close/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6181725" indent="134620">
              <a:lnSpc>
                <a:spcPts val="2810"/>
              </a:lnSpc>
              <a:spcBef>
                <a:spcPts val="250"/>
              </a:spcBef>
            </a:pPr>
            <a:r>
              <a:rPr spc="15" dirty="0"/>
              <a:t>Step </a:t>
            </a:r>
            <a:r>
              <a:rPr dirty="0"/>
              <a:t>1: </a:t>
            </a:r>
            <a:r>
              <a:rPr spc="5" dirty="0"/>
              <a:t>developers  </a:t>
            </a:r>
            <a:r>
              <a:rPr spc="15" dirty="0"/>
              <a:t>extend </a:t>
            </a:r>
            <a:r>
              <a:rPr i="1" spc="25" dirty="0">
                <a:latin typeface="Arial"/>
                <a:cs typeface="Arial"/>
              </a:rPr>
              <a:t>.p4 </a:t>
            </a:r>
            <a:r>
              <a:rPr spc="60" dirty="0"/>
              <a:t>to</a:t>
            </a:r>
            <a:r>
              <a:rPr spc="-125" dirty="0"/>
              <a:t> </a:t>
            </a:r>
            <a:r>
              <a:rPr i="1" spc="10" dirty="0">
                <a:latin typeface="Arial"/>
                <a:cs typeface="Arial"/>
              </a:rPr>
              <a:t>.p4vrm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i="1" spc="10" dirty="0">
              <a:latin typeface="Arial"/>
              <a:cs typeface="Arial"/>
            </a:endParaRPr>
          </a:p>
          <a:p>
            <a:pPr marL="1247775">
              <a:lnSpc>
                <a:spcPts val="1885"/>
              </a:lnSpc>
            </a:pPr>
            <a:r>
              <a:rPr sz="1800" spc="-5" dirty="0">
                <a:solidFill>
                  <a:srgbClr val="000000"/>
                </a:solidFill>
              </a:rPr>
              <a:t>developers</a:t>
            </a:r>
            <a:endParaRPr sz="1800"/>
          </a:p>
          <a:p>
            <a:pPr marL="4185285" indent="-343535">
              <a:lnSpc>
                <a:spcPts val="2605"/>
              </a:lnSpc>
              <a:buFont typeface="Wingdings"/>
              <a:buChar char=""/>
              <a:tabLst>
                <a:tab pos="4185920" algn="l"/>
              </a:tabLst>
            </a:pPr>
            <a:r>
              <a:rPr spc="20" dirty="0">
                <a:solidFill>
                  <a:srgbClr val="000000"/>
                </a:solidFill>
              </a:rPr>
              <a:t>Mark </a:t>
            </a:r>
            <a:r>
              <a:rPr spc="10" dirty="0">
                <a:solidFill>
                  <a:srgbClr val="000000"/>
                </a:solidFill>
              </a:rPr>
              <a:t>the </a:t>
            </a:r>
            <a:r>
              <a:rPr spc="-5" dirty="0">
                <a:solidFill>
                  <a:srgbClr val="000000"/>
                </a:solidFill>
              </a:rPr>
              <a:t>register </a:t>
            </a:r>
            <a:r>
              <a:rPr spc="-20" dirty="0">
                <a:solidFill>
                  <a:srgbClr val="000000"/>
                </a:solidFill>
              </a:rPr>
              <a:t>arrays </a:t>
            </a:r>
            <a:r>
              <a:rPr spc="10" dirty="0">
                <a:solidFill>
                  <a:srgbClr val="000000"/>
                </a:solidFill>
              </a:rPr>
              <a:t>and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related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24</a:t>
            </a:fld>
            <a:endParaRPr spc="-30" dirty="0"/>
          </a:p>
        </p:txBody>
      </p:sp>
      <p:sp>
        <p:nvSpPr>
          <p:cNvPr id="28" name="object 28"/>
          <p:cNvSpPr txBox="1"/>
          <p:nvPr/>
        </p:nvSpPr>
        <p:spPr>
          <a:xfrm>
            <a:off x="5979985" y="3559555"/>
            <a:ext cx="355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Arial"/>
                <a:cs typeface="Arial"/>
              </a:rPr>
              <a:t>declarations </a:t>
            </a:r>
            <a:r>
              <a:rPr sz="2400" spc="-30" dirty="0">
                <a:latin typeface="Arial"/>
                <a:cs typeface="Arial"/>
              </a:rPr>
              <a:t>as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virtualized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6968" y="3740937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1"/>
                </a:moveTo>
                <a:lnTo>
                  <a:pt x="6986" y="54296"/>
                </a:lnTo>
                <a:lnTo>
                  <a:pt x="26038" y="26038"/>
                </a:lnTo>
                <a:lnTo>
                  <a:pt x="54296" y="6986"/>
                </a:lnTo>
                <a:lnTo>
                  <a:pt x="88901" y="0"/>
                </a:lnTo>
                <a:lnTo>
                  <a:pt x="1054100" y="0"/>
                </a:lnTo>
                <a:lnTo>
                  <a:pt x="1088705" y="6986"/>
                </a:lnTo>
                <a:lnTo>
                  <a:pt x="1116963" y="26038"/>
                </a:lnTo>
                <a:lnTo>
                  <a:pt x="1136014" y="54296"/>
                </a:lnTo>
                <a:lnTo>
                  <a:pt x="1143000" y="88901"/>
                </a:lnTo>
                <a:lnTo>
                  <a:pt x="1143000" y="444499"/>
                </a:lnTo>
                <a:lnTo>
                  <a:pt x="1136014" y="479103"/>
                </a:lnTo>
                <a:lnTo>
                  <a:pt x="1116963" y="507361"/>
                </a:lnTo>
                <a:lnTo>
                  <a:pt x="1088705" y="526413"/>
                </a:lnTo>
                <a:lnTo>
                  <a:pt x="1054100" y="533400"/>
                </a:lnTo>
                <a:lnTo>
                  <a:pt x="88901" y="533400"/>
                </a:lnTo>
                <a:lnTo>
                  <a:pt x="54296" y="526413"/>
                </a:lnTo>
                <a:lnTo>
                  <a:pt x="26038" y="507361"/>
                </a:lnTo>
                <a:lnTo>
                  <a:pt x="6986" y="479103"/>
                </a:lnTo>
                <a:lnTo>
                  <a:pt x="0" y="444499"/>
                </a:lnTo>
                <a:lnTo>
                  <a:pt x="0" y="889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4417" y="3734593"/>
            <a:ext cx="8045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160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Arial"/>
                <a:cs typeface="Arial"/>
              </a:rPr>
              <a:t>p4vrm 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10" dirty="0">
                <a:latin typeface="Arial"/>
                <a:cs typeface="Arial"/>
              </a:rPr>
              <a:t>o</a:t>
            </a:r>
            <a:r>
              <a:rPr sz="1600" spc="-35" dirty="0">
                <a:latin typeface="Arial"/>
                <a:cs typeface="Arial"/>
              </a:rPr>
              <a:t>m</a:t>
            </a:r>
            <a:r>
              <a:rPr sz="1600" spc="10" dirty="0">
                <a:latin typeface="Arial"/>
                <a:cs typeface="Arial"/>
              </a:rPr>
              <a:t>p</a:t>
            </a:r>
            <a:r>
              <a:rPr sz="1600" spc="40" dirty="0">
                <a:latin typeface="Arial"/>
                <a:cs typeface="Arial"/>
              </a:rPr>
              <a:t>il</a:t>
            </a:r>
            <a:r>
              <a:rPr sz="1600" spc="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2268" y="3321849"/>
            <a:ext cx="1562100" cy="647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550"/>
              </a:spcBef>
            </a:pPr>
            <a:r>
              <a:rPr sz="1600" spc="-15" dirty="0">
                <a:latin typeface="Arial"/>
                <a:cs typeface="Arial"/>
              </a:rPr>
              <a:t>.p4 </a:t>
            </a:r>
            <a:r>
              <a:rPr sz="1600" spc="5" dirty="0">
                <a:latin typeface="Arial"/>
                <a:cs typeface="Arial"/>
              </a:rPr>
              <a:t>with </a:t>
            </a:r>
            <a:r>
              <a:rPr sz="1600" spc="25" dirty="0">
                <a:latin typeface="Arial"/>
                <a:cs typeface="Arial"/>
              </a:rPr>
              <a:t>VRM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2268" y="4134649"/>
            <a:ext cx="1562100" cy="635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408305" marR="421005" indent="25400">
              <a:lnSpc>
                <a:spcPts val="1900"/>
              </a:lnSpc>
              <a:spcBef>
                <a:spcPts val="630"/>
              </a:spcBef>
            </a:pPr>
            <a:r>
              <a:rPr sz="1600" spc="-10" dirty="0">
                <a:latin typeface="Arial"/>
                <a:cs typeface="Arial"/>
              </a:rPr>
              <a:t>.cpp </a:t>
            </a:r>
            <a:r>
              <a:rPr sz="1600" spc="-15" dirty="0">
                <a:latin typeface="Arial"/>
                <a:cs typeface="Arial"/>
              </a:rPr>
              <a:t>for  </a:t>
            </a:r>
            <a:r>
              <a:rPr sz="1600" spc="10" dirty="0">
                <a:latin typeface="Arial"/>
                <a:cs typeface="Arial"/>
              </a:rPr>
              <a:t>upda</a:t>
            </a:r>
            <a:r>
              <a:rPr sz="1600" spc="-50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70618" y="3912399"/>
            <a:ext cx="546100" cy="241300"/>
            <a:chOff x="3270618" y="3912399"/>
            <a:chExt cx="546100" cy="241300"/>
          </a:xfrm>
        </p:grpSpPr>
        <p:sp>
          <p:nvSpPr>
            <p:cNvPr id="7" name="object 7"/>
            <p:cNvSpPr/>
            <p:nvPr/>
          </p:nvSpPr>
          <p:spPr>
            <a:xfrm>
              <a:off x="3276968" y="3918749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19100" y="0"/>
                  </a:moveTo>
                  <a:lnTo>
                    <a:pt x="4191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19100" y="171450"/>
                  </a:lnTo>
                  <a:lnTo>
                    <a:pt x="419100" y="228600"/>
                  </a:lnTo>
                  <a:lnTo>
                    <a:pt x="533400" y="114287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6968" y="3918749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49"/>
                  </a:moveTo>
                  <a:lnTo>
                    <a:pt x="419100" y="57149"/>
                  </a:lnTo>
                  <a:lnTo>
                    <a:pt x="419100" y="0"/>
                  </a:lnTo>
                  <a:lnTo>
                    <a:pt x="533400" y="114300"/>
                  </a:lnTo>
                  <a:lnTo>
                    <a:pt x="419100" y="228600"/>
                  </a:lnTo>
                  <a:lnTo>
                    <a:pt x="419100" y="171450"/>
                  </a:lnTo>
                  <a:lnTo>
                    <a:pt x="0" y="171450"/>
                  </a:lnTo>
                  <a:lnTo>
                    <a:pt x="0" y="571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264518" y="3899699"/>
            <a:ext cx="2235200" cy="254000"/>
            <a:chOff x="5264518" y="3899699"/>
            <a:chExt cx="2235200" cy="254000"/>
          </a:xfrm>
        </p:grpSpPr>
        <p:sp>
          <p:nvSpPr>
            <p:cNvPr id="10" name="object 10"/>
            <p:cNvSpPr/>
            <p:nvPr/>
          </p:nvSpPr>
          <p:spPr>
            <a:xfrm>
              <a:off x="5270868" y="3918749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19100" y="0"/>
                  </a:moveTo>
                  <a:lnTo>
                    <a:pt x="4191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19100" y="171450"/>
                  </a:lnTo>
                  <a:lnTo>
                    <a:pt x="419100" y="228600"/>
                  </a:lnTo>
                  <a:lnTo>
                    <a:pt x="533400" y="114287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70868" y="3918749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49"/>
                  </a:moveTo>
                  <a:lnTo>
                    <a:pt x="419100" y="57149"/>
                  </a:lnTo>
                  <a:lnTo>
                    <a:pt x="419100" y="0"/>
                  </a:lnTo>
                  <a:lnTo>
                    <a:pt x="533400" y="114300"/>
                  </a:lnTo>
                  <a:lnTo>
                    <a:pt x="419100" y="228600"/>
                  </a:lnTo>
                  <a:lnTo>
                    <a:pt x="419100" y="171450"/>
                  </a:lnTo>
                  <a:lnTo>
                    <a:pt x="0" y="171450"/>
                  </a:lnTo>
                  <a:lnTo>
                    <a:pt x="0" y="571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9968" y="3906049"/>
              <a:ext cx="533400" cy="215900"/>
            </a:xfrm>
            <a:custGeom>
              <a:avLst/>
              <a:gdLst/>
              <a:ahLst/>
              <a:cxnLst/>
              <a:rect l="l" t="t" r="r" b="b"/>
              <a:pathLst>
                <a:path w="533400" h="215900">
                  <a:moveTo>
                    <a:pt x="425450" y="0"/>
                  </a:moveTo>
                  <a:lnTo>
                    <a:pt x="425450" y="53975"/>
                  </a:lnTo>
                  <a:lnTo>
                    <a:pt x="0" y="53975"/>
                  </a:lnTo>
                  <a:lnTo>
                    <a:pt x="0" y="161925"/>
                  </a:lnTo>
                  <a:lnTo>
                    <a:pt x="425450" y="161925"/>
                  </a:lnTo>
                  <a:lnTo>
                    <a:pt x="425450" y="215900"/>
                  </a:lnTo>
                  <a:lnTo>
                    <a:pt x="533400" y="107950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9968" y="3906049"/>
              <a:ext cx="533400" cy="215900"/>
            </a:xfrm>
            <a:custGeom>
              <a:avLst/>
              <a:gdLst/>
              <a:ahLst/>
              <a:cxnLst/>
              <a:rect l="l" t="t" r="r" b="b"/>
              <a:pathLst>
                <a:path w="533400" h="215900">
                  <a:moveTo>
                    <a:pt x="0" y="53975"/>
                  </a:moveTo>
                  <a:lnTo>
                    <a:pt x="425450" y="53975"/>
                  </a:lnTo>
                  <a:lnTo>
                    <a:pt x="425450" y="0"/>
                  </a:lnTo>
                  <a:lnTo>
                    <a:pt x="533400" y="107950"/>
                  </a:lnTo>
                  <a:lnTo>
                    <a:pt x="425450" y="215900"/>
                  </a:lnTo>
                  <a:lnTo>
                    <a:pt x="425450" y="161925"/>
                  </a:lnTo>
                  <a:lnTo>
                    <a:pt x="0" y="161925"/>
                  </a:lnTo>
                  <a:lnTo>
                    <a:pt x="0" y="539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372218" y="3431387"/>
            <a:ext cx="355600" cy="377825"/>
            <a:chOff x="3372218" y="3431387"/>
            <a:chExt cx="355600" cy="377825"/>
          </a:xfrm>
        </p:grpSpPr>
        <p:sp>
          <p:nvSpPr>
            <p:cNvPr id="15" name="object 15"/>
            <p:cNvSpPr/>
            <p:nvPr/>
          </p:nvSpPr>
          <p:spPr>
            <a:xfrm>
              <a:off x="3461118" y="3431387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2218" y="3631412"/>
              <a:ext cx="355600" cy="177800"/>
            </a:xfrm>
            <a:custGeom>
              <a:avLst/>
              <a:gdLst/>
              <a:ahLst/>
              <a:cxnLst/>
              <a:rect l="l" t="t" r="r" b="b"/>
              <a:pathLst>
                <a:path w="355600" h="177800">
                  <a:moveTo>
                    <a:pt x="177800" y="0"/>
                  </a:moveTo>
                  <a:lnTo>
                    <a:pt x="122793" y="6563"/>
                  </a:lnTo>
                  <a:lnTo>
                    <a:pt x="81225" y="18955"/>
                  </a:lnTo>
                  <a:lnTo>
                    <a:pt x="37261" y="40489"/>
                  </a:lnTo>
                  <a:lnTo>
                    <a:pt x="4722" y="69453"/>
                  </a:lnTo>
                  <a:lnTo>
                    <a:pt x="0" y="88900"/>
                  </a:lnTo>
                  <a:lnTo>
                    <a:pt x="0" y="177800"/>
                  </a:lnTo>
                  <a:lnTo>
                    <a:pt x="355600" y="177800"/>
                  </a:lnTo>
                  <a:lnTo>
                    <a:pt x="355600" y="88900"/>
                  </a:lnTo>
                  <a:lnTo>
                    <a:pt x="337820" y="53340"/>
                  </a:lnTo>
                  <a:lnTo>
                    <a:pt x="296981" y="28054"/>
                  </a:lnTo>
                  <a:lnTo>
                    <a:pt x="251142" y="11112"/>
                  </a:lnTo>
                  <a:lnTo>
                    <a:pt x="197385" y="79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94390" y="463629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6568" y="3474249"/>
            <a:ext cx="1346200" cy="53340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R="2540" algn="ctr">
              <a:lnSpc>
                <a:spcPts val="1910"/>
              </a:lnSpc>
              <a:spcBef>
                <a:spcPts val="50"/>
              </a:spcBef>
            </a:pPr>
            <a:r>
              <a:rPr sz="1600" dirty="0">
                <a:latin typeface="Arial"/>
                <a:cs typeface="Arial"/>
              </a:rPr>
              <a:t>heavy_hitter</a:t>
            </a:r>
            <a:endParaRPr sz="1600">
              <a:latin typeface="Arial"/>
              <a:cs typeface="Arial"/>
            </a:endParaRPr>
          </a:p>
          <a:p>
            <a:pPr marL="1905" algn="ctr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.p4vrm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6568" y="4096549"/>
            <a:ext cx="1346200" cy="53340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7620" algn="ctr">
              <a:lnSpc>
                <a:spcPts val="1910"/>
              </a:lnSpc>
              <a:spcBef>
                <a:spcPts val="150"/>
              </a:spcBef>
            </a:pPr>
            <a:r>
              <a:rPr sz="1600" spc="-5" dirty="0">
                <a:latin typeface="Arial"/>
                <a:cs typeface="Arial"/>
              </a:rPr>
              <a:t>netcache</a:t>
            </a:r>
            <a:endParaRPr sz="1600">
              <a:latin typeface="Arial"/>
              <a:cs typeface="Arial"/>
            </a:endParaRPr>
          </a:p>
          <a:p>
            <a:pPr marL="1905" algn="ctr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.p4vrm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5969" y="466169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4568" y="3474249"/>
            <a:ext cx="1346200" cy="53340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50"/>
              </a:spcBef>
            </a:pPr>
            <a:r>
              <a:rPr sz="1600" dirty="0">
                <a:latin typeface="Arial"/>
                <a:cs typeface="Arial"/>
              </a:rPr>
              <a:t>heavy_hitter</a:t>
            </a:r>
            <a:endParaRPr sz="1600">
              <a:latin typeface="Arial"/>
              <a:cs typeface="Arial"/>
            </a:endParaRPr>
          </a:p>
          <a:p>
            <a:pPr marL="1905" algn="ctr">
              <a:lnSpc>
                <a:spcPts val="1910"/>
              </a:lnSpc>
            </a:pPr>
            <a:r>
              <a:rPr sz="1600" spc="-15" dirty="0">
                <a:latin typeface="Arial"/>
                <a:cs typeface="Arial"/>
              </a:rPr>
              <a:t>.p4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4568" y="4096549"/>
            <a:ext cx="1346200" cy="53340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2540" algn="ctr">
              <a:lnSpc>
                <a:spcPts val="1910"/>
              </a:lnSpc>
              <a:spcBef>
                <a:spcPts val="150"/>
              </a:spcBef>
            </a:pPr>
            <a:r>
              <a:rPr sz="1600" spc="-5" dirty="0">
                <a:latin typeface="Arial"/>
                <a:cs typeface="Arial"/>
              </a:rPr>
              <a:t>netcache</a:t>
            </a:r>
            <a:endParaRPr sz="1600">
              <a:latin typeface="Arial"/>
              <a:cs typeface="Arial"/>
            </a:endParaRPr>
          </a:p>
          <a:p>
            <a:pPr marL="1905" algn="ctr">
              <a:lnSpc>
                <a:spcPts val="1910"/>
              </a:lnSpc>
            </a:pPr>
            <a:r>
              <a:rPr sz="1600" spc="-15" dirty="0">
                <a:latin typeface="Arial"/>
                <a:cs typeface="Arial"/>
              </a:rPr>
              <a:t>.p4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346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000000"/>
                </a:solidFill>
              </a:rPr>
              <a:t>P4VRM</a:t>
            </a:r>
            <a:r>
              <a:rPr sz="3600" spc="-65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compiler</a:t>
            </a:r>
            <a:endParaRPr sz="3600"/>
          </a:p>
        </p:txBody>
      </p:sp>
      <p:sp>
        <p:nvSpPr>
          <p:cNvPr id="24" name="object 24"/>
          <p:cNvSpPr/>
          <p:nvPr/>
        </p:nvSpPr>
        <p:spPr>
          <a:xfrm>
            <a:off x="5235409" y="1769275"/>
            <a:ext cx="3147060" cy="1283970"/>
          </a:xfrm>
          <a:custGeom>
            <a:avLst/>
            <a:gdLst/>
            <a:ahLst/>
            <a:cxnLst/>
            <a:rect l="l" t="t" r="r" b="b"/>
            <a:pathLst>
              <a:path w="3147059" h="1283970">
                <a:moveTo>
                  <a:pt x="0" y="173755"/>
                </a:moveTo>
                <a:lnTo>
                  <a:pt x="6206" y="127564"/>
                </a:lnTo>
                <a:lnTo>
                  <a:pt x="23722" y="86057"/>
                </a:lnTo>
                <a:lnTo>
                  <a:pt x="50891" y="50891"/>
                </a:lnTo>
                <a:lnTo>
                  <a:pt x="86057" y="23722"/>
                </a:lnTo>
                <a:lnTo>
                  <a:pt x="127563" y="6206"/>
                </a:lnTo>
                <a:lnTo>
                  <a:pt x="173754" y="0"/>
                </a:lnTo>
                <a:lnTo>
                  <a:pt x="524432" y="0"/>
                </a:lnTo>
                <a:lnTo>
                  <a:pt x="1311080" y="0"/>
                </a:lnTo>
                <a:lnTo>
                  <a:pt x="2972841" y="0"/>
                </a:lnTo>
                <a:lnTo>
                  <a:pt x="3019031" y="6206"/>
                </a:lnTo>
                <a:lnTo>
                  <a:pt x="3060536" y="23722"/>
                </a:lnTo>
                <a:lnTo>
                  <a:pt x="3095701" y="50891"/>
                </a:lnTo>
                <a:lnTo>
                  <a:pt x="3122869" y="86057"/>
                </a:lnTo>
                <a:lnTo>
                  <a:pt x="3140385" y="127564"/>
                </a:lnTo>
                <a:lnTo>
                  <a:pt x="3146591" y="173755"/>
                </a:lnTo>
                <a:lnTo>
                  <a:pt x="3146591" y="608129"/>
                </a:lnTo>
                <a:lnTo>
                  <a:pt x="3146591" y="868756"/>
                </a:lnTo>
                <a:lnTo>
                  <a:pt x="3140385" y="914943"/>
                </a:lnTo>
                <a:lnTo>
                  <a:pt x="3122869" y="956450"/>
                </a:lnTo>
                <a:lnTo>
                  <a:pt x="3095701" y="991617"/>
                </a:lnTo>
                <a:lnTo>
                  <a:pt x="3060536" y="1018787"/>
                </a:lnTo>
                <a:lnTo>
                  <a:pt x="3019031" y="1036303"/>
                </a:lnTo>
                <a:lnTo>
                  <a:pt x="2972841" y="1042510"/>
                </a:lnTo>
                <a:lnTo>
                  <a:pt x="1311080" y="1042510"/>
                </a:lnTo>
                <a:lnTo>
                  <a:pt x="1264870" y="1283660"/>
                </a:lnTo>
                <a:lnTo>
                  <a:pt x="524432" y="1042510"/>
                </a:lnTo>
                <a:lnTo>
                  <a:pt x="173754" y="1042510"/>
                </a:lnTo>
                <a:lnTo>
                  <a:pt x="127563" y="1036303"/>
                </a:lnTo>
                <a:lnTo>
                  <a:pt x="86057" y="1018787"/>
                </a:lnTo>
                <a:lnTo>
                  <a:pt x="50891" y="991617"/>
                </a:lnTo>
                <a:lnTo>
                  <a:pt x="23722" y="956450"/>
                </a:lnTo>
                <a:lnTo>
                  <a:pt x="6206" y="914943"/>
                </a:lnTo>
                <a:lnTo>
                  <a:pt x="0" y="868752"/>
                </a:lnTo>
                <a:lnTo>
                  <a:pt x="0" y="608129"/>
                </a:lnTo>
                <a:lnTo>
                  <a:pt x="0" y="173755"/>
                </a:lnTo>
                <a:close/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71223" y="1910588"/>
            <a:ext cx="2875280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304800">
              <a:lnSpc>
                <a:spcPts val="2810"/>
              </a:lnSpc>
              <a:spcBef>
                <a:spcPts val="250"/>
              </a:spcBef>
            </a:pPr>
            <a:r>
              <a:rPr sz="2400" spc="15" dirty="0">
                <a:solidFill>
                  <a:srgbClr val="5B9BD5"/>
                </a:solidFill>
                <a:latin typeface="Arial"/>
                <a:cs typeface="Arial"/>
              </a:rPr>
              <a:t>Step </a:t>
            </a:r>
            <a:r>
              <a:rPr sz="2400" dirty="0">
                <a:solidFill>
                  <a:srgbClr val="5B9BD5"/>
                </a:solidFill>
                <a:latin typeface="Arial"/>
                <a:cs typeface="Arial"/>
              </a:rPr>
              <a:t>2: </a:t>
            </a:r>
            <a:r>
              <a:rPr sz="2400" spc="25" dirty="0">
                <a:solidFill>
                  <a:srgbClr val="5B9BD5"/>
                </a:solidFill>
                <a:latin typeface="Arial"/>
                <a:cs typeface="Arial"/>
              </a:rPr>
              <a:t>compiler  </a:t>
            </a:r>
            <a:r>
              <a:rPr sz="2400" spc="40" dirty="0">
                <a:solidFill>
                  <a:srgbClr val="5B9BD5"/>
                </a:solidFill>
                <a:latin typeface="Arial"/>
                <a:cs typeface="Arial"/>
              </a:rPr>
              <a:t>outputs </a:t>
            </a:r>
            <a:r>
              <a:rPr sz="2400" i="1" spc="25" dirty="0">
                <a:solidFill>
                  <a:srgbClr val="5B9BD5"/>
                </a:solidFill>
                <a:latin typeface="Arial"/>
                <a:cs typeface="Arial"/>
              </a:rPr>
              <a:t>.p4 </a:t>
            </a:r>
            <a:r>
              <a:rPr sz="2400" spc="10" dirty="0">
                <a:solidFill>
                  <a:srgbClr val="5B9BD5"/>
                </a:solidFill>
                <a:latin typeface="Arial"/>
                <a:cs typeface="Arial"/>
              </a:rPr>
              <a:t>and</a:t>
            </a:r>
            <a:r>
              <a:rPr sz="2400" spc="-135" dirty="0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sz="2400" i="1" spc="60" dirty="0">
                <a:solidFill>
                  <a:srgbClr val="5B9BD5"/>
                </a:solidFill>
                <a:latin typeface="Arial"/>
                <a:cs typeface="Arial"/>
              </a:rPr>
              <a:t>.cpp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7121" y="1769275"/>
            <a:ext cx="3256279" cy="1242695"/>
          </a:xfrm>
          <a:custGeom>
            <a:avLst/>
            <a:gdLst/>
            <a:ahLst/>
            <a:cxnLst/>
            <a:rect l="l" t="t" r="r" b="b"/>
            <a:pathLst>
              <a:path w="3256279" h="1242695">
                <a:moveTo>
                  <a:pt x="0" y="173754"/>
                </a:moveTo>
                <a:lnTo>
                  <a:pt x="6206" y="127563"/>
                </a:lnTo>
                <a:lnTo>
                  <a:pt x="23722" y="86056"/>
                </a:lnTo>
                <a:lnTo>
                  <a:pt x="50891" y="50891"/>
                </a:lnTo>
                <a:lnTo>
                  <a:pt x="86056" y="23722"/>
                </a:lnTo>
                <a:lnTo>
                  <a:pt x="127562" y="6206"/>
                </a:lnTo>
                <a:lnTo>
                  <a:pt x="173753" y="0"/>
                </a:lnTo>
                <a:lnTo>
                  <a:pt x="1899381" y="0"/>
                </a:lnTo>
                <a:lnTo>
                  <a:pt x="2713391" y="0"/>
                </a:lnTo>
                <a:lnTo>
                  <a:pt x="3082321" y="0"/>
                </a:lnTo>
                <a:lnTo>
                  <a:pt x="3128511" y="6206"/>
                </a:lnTo>
                <a:lnTo>
                  <a:pt x="3170016" y="23722"/>
                </a:lnTo>
                <a:lnTo>
                  <a:pt x="3205181" y="50891"/>
                </a:lnTo>
                <a:lnTo>
                  <a:pt x="3232349" y="86056"/>
                </a:lnTo>
                <a:lnTo>
                  <a:pt x="3249865" y="127563"/>
                </a:lnTo>
                <a:lnTo>
                  <a:pt x="3256071" y="173754"/>
                </a:lnTo>
                <a:lnTo>
                  <a:pt x="3256071" y="608129"/>
                </a:lnTo>
                <a:lnTo>
                  <a:pt x="3256071" y="868757"/>
                </a:lnTo>
                <a:lnTo>
                  <a:pt x="3249865" y="914945"/>
                </a:lnTo>
                <a:lnTo>
                  <a:pt x="3232349" y="956451"/>
                </a:lnTo>
                <a:lnTo>
                  <a:pt x="3205181" y="991617"/>
                </a:lnTo>
                <a:lnTo>
                  <a:pt x="3170016" y="1018787"/>
                </a:lnTo>
                <a:lnTo>
                  <a:pt x="3128511" y="1036303"/>
                </a:lnTo>
                <a:lnTo>
                  <a:pt x="3082321" y="1042510"/>
                </a:lnTo>
                <a:lnTo>
                  <a:pt x="2713391" y="1042510"/>
                </a:lnTo>
                <a:lnTo>
                  <a:pt x="1888461" y="1242090"/>
                </a:lnTo>
                <a:lnTo>
                  <a:pt x="1899381" y="1042510"/>
                </a:lnTo>
                <a:lnTo>
                  <a:pt x="173753" y="1042510"/>
                </a:lnTo>
                <a:lnTo>
                  <a:pt x="127562" y="1036303"/>
                </a:lnTo>
                <a:lnTo>
                  <a:pt x="86056" y="1018787"/>
                </a:lnTo>
                <a:lnTo>
                  <a:pt x="50891" y="991617"/>
                </a:lnTo>
                <a:lnTo>
                  <a:pt x="23722" y="956451"/>
                </a:lnTo>
                <a:lnTo>
                  <a:pt x="6206" y="914945"/>
                </a:lnTo>
                <a:lnTo>
                  <a:pt x="0" y="868754"/>
                </a:lnTo>
                <a:lnTo>
                  <a:pt x="0" y="608129"/>
                </a:lnTo>
                <a:lnTo>
                  <a:pt x="0" y="173754"/>
                </a:lnTo>
                <a:close/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07210" y="1910588"/>
            <a:ext cx="2855595" cy="13874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134620">
              <a:lnSpc>
                <a:spcPts val="2810"/>
              </a:lnSpc>
              <a:spcBef>
                <a:spcPts val="250"/>
              </a:spcBef>
            </a:pPr>
            <a:r>
              <a:rPr sz="2400" spc="15" dirty="0">
                <a:solidFill>
                  <a:srgbClr val="5B9BD5"/>
                </a:solidFill>
                <a:latin typeface="Arial"/>
                <a:cs typeface="Arial"/>
              </a:rPr>
              <a:t>Step </a:t>
            </a:r>
            <a:r>
              <a:rPr sz="2400" dirty="0">
                <a:solidFill>
                  <a:srgbClr val="5B9BD5"/>
                </a:solidFill>
                <a:latin typeface="Arial"/>
                <a:cs typeface="Arial"/>
              </a:rPr>
              <a:t>1: </a:t>
            </a:r>
            <a:r>
              <a:rPr sz="2400" spc="5" dirty="0">
                <a:solidFill>
                  <a:srgbClr val="5B9BD5"/>
                </a:solidFill>
                <a:latin typeface="Arial"/>
                <a:cs typeface="Arial"/>
              </a:rPr>
              <a:t>developers  </a:t>
            </a:r>
            <a:r>
              <a:rPr sz="2400" spc="15" dirty="0">
                <a:solidFill>
                  <a:srgbClr val="5B9BD5"/>
                </a:solidFill>
                <a:latin typeface="Arial"/>
                <a:cs typeface="Arial"/>
              </a:rPr>
              <a:t>extend </a:t>
            </a:r>
            <a:r>
              <a:rPr sz="2400" i="1" spc="25" dirty="0">
                <a:solidFill>
                  <a:srgbClr val="5B9BD5"/>
                </a:solidFill>
                <a:latin typeface="Arial"/>
                <a:cs typeface="Arial"/>
              </a:rPr>
              <a:t>.p4 </a:t>
            </a:r>
            <a:r>
              <a:rPr sz="2400" spc="60" dirty="0">
                <a:solidFill>
                  <a:srgbClr val="5B9BD5"/>
                </a:solidFill>
                <a:latin typeface="Arial"/>
                <a:cs typeface="Arial"/>
              </a:rPr>
              <a:t>to</a:t>
            </a:r>
            <a:r>
              <a:rPr sz="2400" spc="-125" dirty="0">
                <a:solidFill>
                  <a:srgbClr val="5B9BD5"/>
                </a:solidFill>
                <a:latin typeface="Arial"/>
                <a:cs typeface="Arial"/>
              </a:rPr>
              <a:t> </a:t>
            </a:r>
            <a:r>
              <a:rPr sz="2400" i="1" spc="10" dirty="0">
                <a:solidFill>
                  <a:srgbClr val="5B9BD5"/>
                </a:solidFill>
                <a:latin typeface="Arial"/>
                <a:cs typeface="Arial"/>
              </a:rPr>
              <a:t>.p4vrm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12477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developers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25</a:t>
            </a:fld>
            <a:endParaRPr spc="-3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FF13FA-60C3-3A2E-8D4B-3F80B1DA5FB6}"/>
              </a:ext>
            </a:extLst>
          </p:cNvPr>
          <p:cNvSpPr txBox="1"/>
          <p:nvPr/>
        </p:nvSpPr>
        <p:spPr>
          <a:xfrm>
            <a:off x="5984417" y="5181600"/>
            <a:ext cx="491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 APIs for resetting counters, fetching counters, resetting memory and configuring the virtual memory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26</a:t>
            </a:fld>
            <a:endParaRPr spc="-3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319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000000"/>
                </a:solidFill>
              </a:rPr>
              <a:t>Im</a:t>
            </a:r>
            <a:r>
              <a:rPr sz="3600" spc="45" dirty="0">
                <a:solidFill>
                  <a:srgbClr val="000000"/>
                </a:solidFill>
              </a:rPr>
              <a:t>p</a:t>
            </a:r>
            <a:r>
              <a:rPr sz="3600" spc="-5" dirty="0">
                <a:solidFill>
                  <a:srgbClr val="000000"/>
                </a:solidFill>
              </a:rPr>
              <a:t>l</a:t>
            </a:r>
            <a:r>
              <a:rPr sz="3600" spc="-15" dirty="0">
                <a:solidFill>
                  <a:srgbClr val="000000"/>
                </a:solidFill>
              </a:rPr>
              <a:t>eme</a:t>
            </a:r>
            <a:r>
              <a:rPr sz="3600" spc="-20" dirty="0">
                <a:solidFill>
                  <a:srgbClr val="000000"/>
                </a:solidFill>
              </a:rPr>
              <a:t>n</a:t>
            </a:r>
            <a:r>
              <a:rPr sz="3600" spc="60" dirty="0">
                <a:solidFill>
                  <a:srgbClr val="000000"/>
                </a:solidFill>
              </a:rPr>
              <a:t>tat</a:t>
            </a:r>
            <a:r>
              <a:rPr sz="3600" spc="30" dirty="0">
                <a:solidFill>
                  <a:srgbClr val="000000"/>
                </a:solidFill>
              </a:rPr>
              <a:t>i</a:t>
            </a:r>
            <a:r>
              <a:rPr sz="3600" spc="50" dirty="0">
                <a:solidFill>
                  <a:srgbClr val="000000"/>
                </a:solidFill>
              </a:rPr>
              <a:t>o</a:t>
            </a:r>
            <a:r>
              <a:rPr sz="3600" spc="-5" dirty="0">
                <a:solidFill>
                  <a:srgbClr val="000000"/>
                </a:solidFill>
              </a:rPr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984755"/>
            <a:ext cx="9196705" cy="261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Arial"/>
                <a:cs typeface="Arial"/>
              </a:rPr>
              <a:t>6.5 </a:t>
            </a:r>
            <a:r>
              <a:rPr sz="2800" spc="25" dirty="0">
                <a:latin typeface="Arial"/>
                <a:cs typeface="Arial"/>
              </a:rPr>
              <a:t>Tbps </a:t>
            </a:r>
            <a:r>
              <a:rPr sz="2800" spc="-5" dirty="0">
                <a:latin typeface="Arial"/>
                <a:cs typeface="Arial"/>
              </a:rPr>
              <a:t>Intel </a:t>
            </a:r>
            <a:r>
              <a:rPr sz="2800" spc="-45" dirty="0">
                <a:latin typeface="Arial"/>
                <a:cs typeface="Arial"/>
              </a:rPr>
              <a:t>Tofino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switch</a:t>
            </a:r>
            <a:endParaRPr sz="2800" dirty="0">
              <a:latin typeface="Arial"/>
              <a:cs typeface="Arial"/>
            </a:endParaRPr>
          </a:p>
          <a:p>
            <a:pPr marL="295275" indent="-283210">
              <a:lnSpc>
                <a:spcPct val="100000"/>
              </a:lnSpc>
              <a:spcBef>
                <a:spcPts val="264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0" dirty="0">
                <a:latin typeface="Arial"/>
                <a:cs typeface="Arial"/>
              </a:rPr>
              <a:t>Four </a:t>
            </a:r>
            <a:r>
              <a:rPr sz="2800" spc="10" dirty="0">
                <a:latin typeface="Arial"/>
                <a:cs typeface="Arial"/>
              </a:rPr>
              <a:t>emulated </a:t>
            </a:r>
            <a:r>
              <a:rPr sz="2800" spc="30" dirty="0">
                <a:latin typeface="Arial"/>
                <a:cs typeface="Arial"/>
              </a:rPr>
              <a:t>switches </a:t>
            </a:r>
            <a:r>
              <a:rPr sz="2800" spc="50" dirty="0">
                <a:latin typeface="Arial"/>
                <a:cs typeface="Arial"/>
              </a:rPr>
              <a:t>with </a:t>
            </a:r>
            <a:r>
              <a:rPr sz="2800" spc="25" dirty="0">
                <a:latin typeface="Arial"/>
                <a:cs typeface="Arial"/>
              </a:rPr>
              <a:t>four </a:t>
            </a:r>
            <a:r>
              <a:rPr sz="2800" spc="20" dirty="0">
                <a:latin typeface="Arial"/>
                <a:cs typeface="Arial"/>
              </a:rPr>
              <a:t>independent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pipelines</a:t>
            </a:r>
            <a:endParaRPr sz="2800" dirty="0">
              <a:latin typeface="Arial"/>
              <a:cs typeface="Arial"/>
            </a:endParaRPr>
          </a:p>
          <a:p>
            <a:pPr marL="295275" indent="-283210">
              <a:lnSpc>
                <a:spcPct val="100000"/>
              </a:lnSpc>
              <a:spcBef>
                <a:spcPts val="273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45" dirty="0">
                <a:latin typeface="Arial"/>
                <a:cs typeface="Arial"/>
              </a:rPr>
              <a:t>P4VRM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compiler</a:t>
            </a:r>
            <a:endParaRPr sz="2800" dirty="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205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35" dirty="0">
                <a:latin typeface="Arial"/>
                <a:cs typeface="Arial"/>
              </a:rPr>
              <a:t>built </a:t>
            </a:r>
            <a:r>
              <a:rPr sz="2400" spc="15" dirty="0">
                <a:latin typeface="Arial"/>
                <a:cs typeface="Arial"/>
              </a:rPr>
              <a:t>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Flex/Bison</a:t>
            </a:r>
            <a:r>
              <a:rPr lang="en-US" sz="2400" spc="10" dirty="0">
                <a:latin typeface="Arial"/>
                <a:cs typeface="Arial"/>
              </a:rPr>
              <a:t> (tools for building compilers)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27</a:t>
            </a:fld>
            <a:endParaRPr spc="-3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2143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Evaluation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73596"/>
            <a:ext cx="6408420" cy="33597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3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25" dirty="0">
                <a:latin typeface="Arial"/>
                <a:cs typeface="Arial"/>
              </a:rPr>
              <a:t>Microbenchmark</a:t>
            </a:r>
            <a:endParaRPr sz="28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22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15" dirty="0">
                <a:latin typeface="Arial"/>
                <a:cs typeface="Arial"/>
              </a:rPr>
              <a:t>Control </a:t>
            </a:r>
            <a:r>
              <a:rPr sz="2400" spc="40" dirty="0">
                <a:latin typeface="Arial"/>
                <a:cs typeface="Arial"/>
              </a:rPr>
              <a:t>loop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delay</a:t>
            </a:r>
            <a:endParaRPr sz="24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15" dirty="0">
                <a:latin typeface="Arial"/>
                <a:cs typeface="Arial"/>
              </a:rPr>
              <a:t>Stability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20" dirty="0">
                <a:latin typeface="Arial"/>
                <a:cs typeface="Arial"/>
              </a:rPr>
              <a:t>fast </a:t>
            </a:r>
            <a:r>
              <a:rPr sz="2400" dirty="0">
                <a:latin typeface="Arial"/>
                <a:cs typeface="Arial"/>
              </a:rPr>
              <a:t>convergence </a:t>
            </a:r>
            <a:r>
              <a:rPr sz="2400" spc="40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NetVRM</a:t>
            </a:r>
            <a:endParaRPr sz="2400">
              <a:latin typeface="Arial"/>
              <a:cs typeface="Arial"/>
            </a:endParaRPr>
          </a:p>
          <a:p>
            <a:pPr marL="295275" indent="-283210">
              <a:lnSpc>
                <a:spcPct val="100000"/>
              </a:lnSpc>
              <a:spcBef>
                <a:spcPts val="63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20" dirty="0">
                <a:latin typeface="Arial"/>
                <a:cs typeface="Arial"/>
              </a:rPr>
              <a:t>Macrobenchmark</a:t>
            </a:r>
            <a:endParaRPr sz="28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22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Arial"/>
                <a:cs typeface="Arial"/>
              </a:rPr>
              <a:t>Generality</a:t>
            </a:r>
            <a:endParaRPr sz="24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35" dirty="0">
                <a:latin typeface="Arial"/>
                <a:cs typeface="Arial"/>
              </a:rPr>
              <a:t>Impact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15" dirty="0">
                <a:latin typeface="Arial"/>
                <a:cs typeface="Arial"/>
              </a:rPr>
              <a:t>allocation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epochs</a:t>
            </a:r>
            <a:endParaRPr sz="24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24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35" dirty="0">
                <a:latin typeface="Arial"/>
                <a:cs typeface="Arial"/>
              </a:rPr>
              <a:t>Impact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30" dirty="0">
                <a:latin typeface="Arial"/>
                <a:cs typeface="Arial"/>
              </a:rPr>
              <a:t>workload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21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20" dirty="0">
                <a:latin typeface="Arial"/>
                <a:cs typeface="Arial"/>
              </a:rPr>
              <a:t>NetVRM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spc="10" dirty="0">
                <a:latin typeface="Arial"/>
                <a:cs typeface="Arial"/>
              </a:rPr>
              <a:t>datacenter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28</a:t>
            </a:fld>
            <a:endParaRPr spc="-3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2143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Evaluation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73596"/>
            <a:ext cx="6408420" cy="33597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3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25" dirty="0">
                <a:latin typeface="Arial"/>
                <a:cs typeface="Arial"/>
              </a:rPr>
              <a:t>Microbenchmark</a:t>
            </a:r>
            <a:endParaRPr sz="28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22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15" dirty="0">
                <a:latin typeface="Arial"/>
                <a:cs typeface="Arial"/>
              </a:rPr>
              <a:t>Control </a:t>
            </a:r>
            <a:r>
              <a:rPr sz="2400" spc="40" dirty="0">
                <a:latin typeface="Arial"/>
                <a:cs typeface="Arial"/>
              </a:rPr>
              <a:t>loop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delay</a:t>
            </a:r>
            <a:endParaRPr sz="24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15" dirty="0">
                <a:solidFill>
                  <a:srgbClr val="A6A6A6"/>
                </a:solidFill>
                <a:latin typeface="Arial"/>
                <a:cs typeface="Arial"/>
              </a:rPr>
              <a:t>Stability </a:t>
            </a:r>
            <a:r>
              <a:rPr sz="2400" spc="10" dirty="0">
                <a:solidFill>
                  <a:srgbClr val="A6A6A6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A6A6A6"/>
                </a:solidFill>
                <a:latin typeface="Arial"/>
                <a:cs typeface="Arial"/>
              </a:rPr>
              <a:t>fast </a:t>
            </a:r>
            <a:r>
              <a:rPr sz="2400" dirty="0">
                <a:solidFill>
                  <a:srgbClr val="A6A6A6"/>
                </a:solidFill>
                <a:latin typeface="Arial"/>
                <a:cs typeface="Arial"/>
              </a:rPr>
              <a:t>convergence </a:t>
            </a:r>
            <a:r>
              <a:rPr sz="2400" spc="40" dirty="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A6A6A6"/>
                </a:solidFill>
                <a:latin typeface="Arial"/>
                <a:cs typeface="Arial"/>
              </a:rPr>
              <a:t>NetVRM</a:t>
            </a:r>
            <a:endParaRPr sz="2400">
              <a:latin typeface="Arial"/>
              <a:cs typeface="Arial"/>
            </a:endParaRPr>
          </a:p>
          <a:p>
            <a:pPr marL="295275" indent="-283210">
              <a:lnSpc>
                <a:spcPct val="100000"/>
              </a:lnSpc>
              <a:spcBef>
                <a:spcPts val="63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20" dirty="0">
                <a:latin typeface="Arial"/>
                <a:cs typeface="Arial"/>
              </a:rPr>
              <a:t>Macrobenchmark</a:t>
            </a:r>
            <a:endParaRPr sz="28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22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Arial"/>
                <a:cs typeface="Arial"/>
              </a:rPr>
              <a:t>Generality</a:t>
            </a:r>
            <a:endParaRPr sz="24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35" dirty="0">
                <a:latin typeface="Arial"/>
                <a:cs typeface="Arial"/>
              </a:rPr>
              <a:t>Impact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15" dirty="0">
                <a:latin typeface="Arial"/>
                <a:cs typeface="Arial"/>
              </a:rPr>
              <a:t>allocation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epochs</a:t>
            </a:r>
            <a:endParaRPr sz="24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24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35" dirty="0">
                <a:solidFill>
                  <a:srgbClr val="A6A6A6"/>
                </a:solidFill>
                <a:latin typeface="Arial"/>
                <a:cs typeface="Arial"/>
              </a:rPr>
              <a:t>Impact </a:t>
            </a:r>
            <a:r>
              <a:rPr sz="2400" spc="40" dirty="0">
                <a:solidFill>
                  <a:srgbClr val="A6A6A6"/>
                </a:solidFill>
                <a:latin typeface="Arial"/>
                <a:cs typeface="Arial"/>
              </a:rPr>
              <a:t>of </a:t>
            </a:r>
            <a:r>
              <a:rPr sz="2400" spc="30" dirty="0">
                <a:solidFill>
                  <a:srgbClr val="A6A6A6"/>
                </a:solidFill>
                <a:latin typeface="Arial"/>
                <a:cs typeface="Arial"/>
              </a:rPr>
              <a:t>workload</a:t>
            </a:r>
            <a:r>
              <a:rPr sz="2400" spc="-10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A6A6A6"/>
                </a:solidFill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21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20" dirty="0">
                <a:solidFill>
                  <a:srgbClr val="A6A6A6"/>
                </a:solidFill>
                <a:latin typeface="Arial"/>
                <a:cs typeface="Arial"/>
              </a:rPr>
              <a:t>NetVRM </a:t>
            </a:r>
            <a:r>
              <a:rPr sz="2400" spc="-5" dirty="0">
                <a:solidFill>
                  <a:srgbClr val="A6A6A6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A6A6A6"/>
                </a:solidFill>
                <a:latin typeface="Arial"/>
                <a:cs typeface="Arial"/>
              </a:rPr>
              <a:t>datacenter</a:t>
            </a:r>
            <a:r>
              <a:rPr sz="240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A6A6A6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3768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000000"/>
                </a:solidFill>
              </a:rPr>
              <a:t>Control </a:t>
            </a:r>
            <a:r>
              <a:rPr sz="3600" spc="60" dirty="0">
                <a:solidFill>
                  <a:srgbClr val="000000"/>
                </a:solidFill>
              </a:rPr>
              <a:t>loop</a:t>
            </a:r>
            <a:r>
              <a:rPr sz="3600" spc="-10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delay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390219" y="2422697"/>
            <a:ext cx="3505835" cy="2054225"/>
            <a:chOff x="1390219" y="2422697"/>
            <a:chExt cx="3505835" cy="2054225"/>
          </a:xfrm>
        </p:grpSpPr>
        <p:sp>
          <p:nvSpPr>
            <p:cNvPr id="4" name="object 4"/>
            <p:cNvSpPr/>
            <p:nvPr/>
          </p:nvSpPr>
          <p:spPr>
            <a:xfrm>
              <a:off x="1860471" y="2427777"/>
              <a:ext cx="2791460" cy="1833245"/>
            </a:xfrm>
            <a:custGeom>
              <a:avLst/>
              <a:gdLst/>
              <a:ahLst/>
              <a:cxnLst/>
              <a:rect l="l" t="t" r="r" b="b"/>
              <a:pathLst>
                <a:path w="2791460" h="1833245">
                  <a:moveTo>
                    <a:pt x="0" y="1803751"/>
                  </a:moveTo>
                  <a:lnTo>
                    <a:pt x="0" y="1832841"/>
                  </a:lnTo>
                </a:path>
                <a:path w="2791460" h="1833245">
                  <a:moveTo>
                    <a:pt x="0" y="0"/>
                  </a:moveTo>
                  <a:lnTo>
                    <a:pt x="0" y="1532095"/>
                  </a:lnTo>
                </a:path>
                <a:path w="2791460" h="1833245">
                  <a:moveTo>
                    <a:pt x="930353" y="0"/>
                  </a:moveTo>
                  <a:lnTo>
                    <a:pt x="930353" y="1398513"/>
                  </a:lnTo>
                </a:path>
                <a:path w="2791460" h="1833245">
                  <a:moveTo>
                    <a:pt x="1860698" y="0"/>
                  </a:moveTo>
                  <a:lnTo>
                    <a:pt x="1860698" y="1121713"/>
                  </a:lnTo>
                </a:path>
                <a:path w="2791460" h="1833245">
                  <a:moveTo>
                    <a:pt x="2791044" y="0"/>
                  </a:moveTo>
                  <a:lnTo>
                    <a:pt x="2791044" y="473111"/>
                  </a:lnTo>
                </a:path>
              </a:pathLst>
            </a:custGeom>
            <a:ln w="1003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5299" y="4468838"/>
              <a:ext cx="3498215" cy="5080"/>
            </a:xfrm>
            <a:custGeom>
              <a:avLst/>
              <a:gdLst/>
              <a:ahLst/>
              <a:cxnLst/>
              <a:rect l="l" t="t" r="r" b="b"/>
              <a:pathLst>
                <a:path w="3498215" h="5079">
                  <a:moveTo>
                    <a:pt x="0" y="0"/>
                  </a:moveTo>
                  <a:lnTo>
                    <a:pt x="1302481" y="0"/>
                  </a:lnTo>
                </a:path>
                <a:path w="3498215" h="5079">
                  <a:moveTo>
                    <a:pt x="1488550" y="0"/>
                  </a:moveTo>
                  <a:lnTo>
                    <a:pt x="2232826" y="0"/>
                  </a:lnTo>
                </a:path>
                <a:path w="3498215" h="5079">
                  <a:moveTo>
                    <a:pt x="2418895" y="0"/>
                  </a:moveTo>
                  <a:lnTo>
                    <a:pt x="3163184" y="0"/>
                  </a:lnTo>
                </a:path>
                <a:path w="3498215" h="5079">
                  <a:moveTo>
                    <a:pt x="3349254" y="0"/>
                  </a:moveTo>
                  <a:lnTo>
                    <a:pt x="3498100" y="0"/>
                  </a:lnTo>
                </a:path>
                <a:path w="3498215" h="5079">
                  <a:moveTo>
                    <a:pt x="0" y="5012"/>
                  </a:moveTo>
                  <a:lnTo>
                    <a:pt x="3498100" y="5012"/>
                  </a:lnTo>
                </a:path>
              </a:pathLst>
            </a:custGeom>
            <a:ln w="5012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5299" y="447134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388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5299" y="447134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883" y="0"/>
                  </a:lnTo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38695" y="4321880"/>
            <a:ext cx="3703320" cy="730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785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R="5080" algn="r">
              <a:lnSpc>
                <a:spcPts val="1770"/>
              </a:lnSpc>
              <a:tabLst>
                <a:tab pos="930275" algn="l"/>
                <a:tab pos="1800860" algn="l"/>
                <a:tab pos="2731135" algn="l"/>
              </a:tabLst>
            </a:pPr>
            <a:r>
              <a:rPr sz="1650" spc="10" dirty="0">
                <a:latin typeface="Arial"/>
                <a:cs typeface="Arial"/>
              </a:rPr>
              <a:t>3</a:t>
            </a:r>
            <a:r>
              <a:rPr sz="1650" spc="15" dirty="0">
                <a:latin typeface="Arial"/>
                <a:cs typeface="Arial"/>
              </a:rPr>
              <a:t>2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10" dirty="0">
                <a:latin typeface="Arial"/>
                <a:cs typeface="Arial"/>
              </a:rPr>
              <a:t>6</a:t>
            </a:r>
            <a:r>
              <a:rPr sz="1650" spc="15" dirty="0">
                <a:latin typeface="Arial"/>
                <a:cs typeface="Arial"/>
              </a:rPr>
              <a:t>4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10" dirty="0">
                <a:latin typeface="Arial"/>
                <a:cs typeface="Arial"/>
              </a:rPr>
              <a:t>12</a:t>
            </a:r>
            <a:r>
              <a:rPr sz="1650" spc="15" dirty="0">
                <a:latin typeface="Arial"/>
                <a:cs typeface="Arial"/>
              </a:rPr>
              <a:t>8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10" dirty="0">
                <a:latin typeface="Arial"/>
                <a:cs typeface="Arial"/>
              </a:rPr>
              <a:t>256</a:t>
            </a:r>
            <a:endParaRPr sz="1650">
              <a:latin typeface="Arial"/>
              <a:cs typeface="Arial"/>
            </a:endParaRPr>
          </a:p>
          <a:p>
            <a:pPr marR="67310" algn="r">
              <a:lnSpc>
                <a:spcPts val="1964"/>
              </a:lnSpc>
            </a:pPr>
            <a:r>
              <a:rPr sz="1650" spc="10" dirty="0">
                <a:latin typeface="Arial"/>
                <a:cs typeface="Arial"/>
              </a:rPr>
              <a:t>Number </a:t>
            </a:r>
            <a:r>
              <a:rPr sz="1650" spc="5" dirty="0">
                <a:latin typeface="Arial"/>
                <a:cs typeface="Arial"/>
              </a:rPr>
              <a:t>of </a:t>
            </a:r>
            <a:r>
              <a:rPr sz="1650" spc="10" dirty="0">
                <a:latin typeface="Arial"/>
                <a:cs typeface="Arial"/>
              </a:rPr>
              <a:t>concurrent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applications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90283" y="2422765"/>
            <a:ext cx="3508375" cy="2054860"/>
            <a:chOff x="1390283" y="2422765"/>
            <a:chExt cx="3508375" cy="2054860"/>
          </a:xfrm>
        </p:grpSpPr>
        <p:sp>
          <p:nvSpPr>
            <p:cNvPr id="10" name="object 10"/>
            <p:cNvSpPr/>
            <p:nvPr/>
          </p:nvSpPr>
          <p:spPr>
            <a:xfrm>
              <a:off x="1395299" y="3790155"/>
              <a:ext cx="2233295" cy="0"/>
            </a:xfrm>
            <a:custGeom>
              <a:avLst/>
              <a:gdLst/>
              <a:ahLst/>
              <a:cxnLst/>
              <a:rect l="l" t="t" r="r" b="b"/>
              <a:pathLst>
                <a:path w="2233295">
                  <a:moveTo>
                    <a:pt x="0" y="0"/>
                  </a:moveTo>
                  <a:lnTo>
                    <a:pt x="2232826" y="0"/>
                  </a:lnTo>
                </a:path>
              </a:pathLst>
            </a:custGeom>
            <a:ln w="10024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5299" y="379015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388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5299" y="379015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883" y="0"/>
                  </a:lnTo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5299" y="3108966"/>
              <a:ext cx="3163570" cy="0"/>
            </a:xfrm>
            <a:custGeom>
              <a:avLst/>
              <a:gdLst/>
              <a:ahLst/>
              <a:cxnLst/>
              <a:rect l="l" t="t" r="r" b="b"/>
              <a:pathLst>
                <a:path w="3163570">
                  <a:moveTo>
                    <a:pt x="0" y="0"/>
                  </a:moveTo>
                  <a:lnTo>
                    <a:pt x="3163184" y="0"/>
                  </a:lnTo>
                </a:path>
              </a:pathLst>
            </a:custGeom>
            <a:ln w="10024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299" y="310896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388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95299" y="310896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883" y="0"/>
                  </a:lnTo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95299" y="2427777"/>
              <a:ext cx="3498215" cy="0"/>
            </a:xfrm>
            <a:custGeom>
              <a:avLst/>
              <a:gdLst/>
              <a:ahLst/>
              <a:cxnLst/>
              <a:rect l="l" t="t" r="r" b="b"/>
              <a:pathLst>
                <a:path w="3498215">
                  <a:moveTo>
                    <a:pt x="0" y="0"/>
                  </a:moveTo>
                  <a:lnTo>
                    <a:pt x="3498100" y="0"/>
                  </a:lnTo>
                </a:path>
              </a:pathLst>
            </a:custGeom>
            <a:ln w="10024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5299" y="242777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3883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95299" y="242777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883" y="0"/>
                  </a:lnTo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95299" y="2427777"/>
              <a:ext cx="0" cy="2044064"/>
            </a:xfrm>
            <a:custGeom>
              <a:avLst/>
              <a:gdLst/>
              <a:ahLst/>
              <a:cxnLst/>
              <a:rect l="l" t="t" r="r" b="b"/>
              <a:pathLst>
                <a:path h="2044064">
                  <a:moveTo>
                    <a:pt x="0" y="2043567"/>
                  </a:moveTo>
                  <a:lnTo>
                    <a:pt x="0" y="0"/>
                  </a:lnTo>
                </a:path>
              </a:pathLst>
            </a:custGeom>
            <a:ln w="10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44553" y="3108966"/>
              <a:ext cx="149225" cy="681355"/>
            </a:xfrm>
            <a:custGeom>
              <a:avLst/>
              <a:gdLst/>
              <a:ahLst/>
              <a:cxnLst/>
              <a:rect l="l" t="t" r="r" b="b"/>
              <a:pathLst>
                <a:path w="149225" h="681354">
                  <a:moveTo>
                    <a:pt x="0" y="681188"/>
                  </a:moveTo>
                  <a:lnTo>
                    <a:pt x="148846" y="681188"/>
                  </a:lnTo>
                </a:path>
                <a:path w="149225" h="681354">
                  <a:moveTo>
                    <a:pt x="0" y="0"/>
                  </a:moveTo>
                  <a:lnTo>
                    <a:pt x="148846" y="0"/>
                  </a:lnTo>
                </a:path>
              </a:pathLst>
            </a:custGeom>
            <a:ln w="10024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93399" y="2427777"/>
              <a:ext cx="0" cy="2044064"/>
            </a:xfrm>
            <a:custGeom>
              <a:avLst/>
              <a:gdLst/>
              <a:ahLst/>
              <a:cxnLst/>
              <a:rect l="l" t="t" r="r" b="b"/>
              <a:pathLst>
                <a:path h="2044064">
                  <a:moveTo>
                    <a:pt x="0" y="2043567"/>
                  </a:moveTo>
                  <a:lnTo>
                    <a:pt x="0" y="0"/>
                  </a:lnTo>
                </a:path>
              </a:pathLst>
            </a:custGeom>
            <a:ln w="10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95299" y="4468838"/>
              <a:ext cx="3498215" cy="5080"/>
            </a:xfrm>
            <a:custGeom>
              <a:avLst/>
              <a:gdLst/>
              <a:ahLst/>
              <a:cxnLst/>
              <a:rect l="l" t="t" r="r" b="b"/>
              <a:pathLst>
                <a:path w="3498215" h="5079">
                  <a:moveTo>
                    <a:pt x="0" y="0"/>
                  </a:moveTo>
                  <a:lnTo>
                    <a:pt x="1302481" y="0"/>
                  </a:lnTo>
                </a:path>
                <a:path w="3498215" h="5079">
                  <a:moveTo>
                    <a:pt x="1488550" y="0"/>
                  </a:moveTo>
                  <a:lnTo>
                    <a:pt x="2232826" y="0"/>
                  </a:lnTo>
                </a:path>
                <a:path w="3498215" h="5079">
                  <a:moveTo>
                    <a:pt x="2418895" y="0"/>
                  </a:moveTo>
                  <a:lnTo>
                    <a:pt x="3163184" y="0"/>
                  </a:lnTo>
                </a:path>
                <a:path w="3498215" h="5079">
                  <a:moveTo>
                    <a:pt x="3349254" y="0"/>
                  </a:moveTo>
                  <a:lnTo>
                    <a:pt x="3498100" y="0"/>
                  </a:lnTo>
                </a:path>
                <a:path w="3498215" h="5079">
                  <a:moveTo>
                    <a:pt x="0" y="5012"/>
                  </a:moveTo>
                  <a:lnTo>
                    <a:pt x="3498100" y="5012"/>
                  </a:lnTo>
                </a:path>
              </a:pathLst>
            </a:custGeom>
            <a:ln w="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5299" y="2427777"/>
              <a:ext cx="3498215" cy="0"/>
            </a:xfrm>
            <a:custGeom>
              <a:avLst/>
              <a:gdLst/>
              <a:ahLst/>
              <a:cxnLst/>
              <a:rect l="l" t="t" r="r" b="b"/>
              <a:pathLst>
                <a:path w="3498215">
                  <a:moveTo>
                    <a:pt x="0" y="0"/>
                  </a:moveTo>
                  <a:lnTo>
                    <a:pt x="3498100" y="0"/>
                  </a:lnTo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67437" y="4260619"/>
              <a:ext cx="186690" cy="210820"/>
            </a:xfrm>
            <a:custGeom>
              <a:avLst/>
              <a:gdLst/>
              <a:ahLst/>
              <a:cxnLst/>
              <a:rect l="l" t="t" r="r" b="b"/>
              <a:pathLst>
                <a:path w="186689" h="210820">
                  <a:moveTo>
                    <a:pt x="186069" y="0"/>
                  </a:moveTo>
                  <a:lnTo>
                    <a:pt x="0" y="0"/>
                  </a:lnTo>
                  <a:lnTo>
                    <a:pt x="0" y="210726"/>
                  </a:lnTo>
                  <a:lnTo>
                    <a:pt x="186069" y="210726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1F7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67437" y="4260619"/>
              <a:ext cx="186690" cy="210820"/>
            </a:xfrm>
            <a:custGeom>
              <a:avLst/>
              <a:gdLst/>
              <a:ahLst/>
              <a:cxnLst/>
              <a:rect l="l" t="t" r="r" b="b"/>
              <a:pathLst>
                <a:path w="186689" h="210820">
                  <a:moveTo>
                    <a:pt x="0" y="210726"/>
                  </a:moveTo>
                  <a:lnTo>
                    <a:pt x="186069" y="210726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210726"/>
                  </a:lnTo>
                  <a:close/>
                </a:path>
              </a:pathLst>
            </a:custGeom>
            <a:ln w="12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97780" y="4257672"/>
              <a:ext cx="186690" cy="213995"/>
            </a:xfrm>
            <a:custGeom>
              <a:avLst/>
              <a:gdLst/>
              <a:ahLst/>
              <a:cxnLst/>
              <a:rect l="l" t="t" r="r" b="b"/>
              <a:pathLst>
                <a:path w="186689" h="213995">
                  <a:moveTo>
                    <a:pt x="186069" y="0"/>
                  </a:moveTo>
                  <a:lnTo>
                    <a:pt x="0" y="0"/>
                  </a:lnTo>
                  <a:lnTo>
                    <a:pt x="0" y="213672"/>
                  </a:lnTo>
                  <a:lnTo>
                    <a:pt x="186069" y="213672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1F7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97780" y="4257672"/>
              <a:ext cx="186690" cy="213995"/>
            </a:xfrm>
            <a:custGeom>
              <a:avLst/>
              <a:gdLst/>
              <a:ahLst/>
              <a:cxnLst/>
              <a:rect l="l" t="t" r="r" b="b"/>
              <a:pathLst>
                <a:path w="186689" h="213995">
                  <a:moveTo>
                    <a:pt x="0" y="213672"/>
                  </a:moveTo>
                  <a:lnTo>
                    <a:pt x="186069" y="213672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213672"/>
                  </a:lnTo>
                  <a:close/>
                </a:path>
              </a:pathLst>
            </a:custGeom>
            <a:ln w="12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28125" y="4259479"/>
              <a:ext cx="186690" cy="212090"/>
            </a:xfrm>
            <a:custGeom>
              <a:avLst/>
              <a:gdLst/>
              <a:ahLst/>
              <a:cxnLst/>
              <a:rect l="l" t="t" r="r" b="b"/>
              <a:pathLst>
                <a:path w="186689" h="212089">
                  <a:moveTo>
                    <a:pt x="186069" y="0"/>
                  </a:moveTo>
                  <a:lnTo>
                    <a:pt x="0" y="0"/>
                  </a:lnTo>
                  <a:lnTo>
                    <a:pt x="0" y="211865"/>
                  </a:lnTo>
                  <a:lnTo>
                    <a:pt x="186069" y="211865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1F7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28125" y="4259479"/>
              <a:ext cx="186690" cy="212090"/>
            </a:xfrm>
            <a:custGeom>
              <a:avLst/>
              <a:gdLst/>
              <a:ahLst/>
              <a:cxnLst/>
              <a:rect l="l" t="t" r="r" b="b"/>
              <a:pathLst>
                <a:path w="186689" h="212089">
                  <a:moveTo>
                    <a:pt x="0" y="211865"/>
                  </a:moveTo>
                  <a:lnTo>
                    <a:pt x="186069" y="211865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211865"/>
                  </a:lnTo>
                  <a:close/>
                </a:path>
              </a:pathLst>
            </a:custGeom>
            <a:ln w="12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58483" y="4251021"/>
              <a:ext cx="186690" cy="220345"/>
            </a:xfrm>
            <a:custGeom>
              <a:avLst/>
              <a:gdLst/>
              <a:ahLst/>
              <a:cxnLst/>
              <a:rect l="l" t="t" r="r" b="b"/>
              <a:pathLst>
                <a:path w="186689" h="220345">
                  <a:moveTo>
                    <a:pt x="186069" y="0"/>
                  </a:moveTo>
                  <a:lnTo>
                    <a:pt x="0" y="0"/>
                  </a:lnTo>
                  <a:lnTo>
                    <a:pt x="0" y="220323"/>
                  </a:lnTo>
                  <a:lnTo>
                    <a:pt x="186069" y="220323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1F7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58483" y="4251021"/>
              <a:ext cx="186690" cy="220345"/>
            </a:xfrm>
            <a:custGeom>
              <a:avLst/>
              <a:gdLst/>
              <a:ahLst/>
              <a:cxnLst/>
              <a:rect l="l" t="t" r="r" b="b"/>
              <a:pathLst>
                <a:path w="186689" h="220345">
                  <a:moveTo>
                    <a:pt x="0" y="220323"/>
                  </a:moveTo>
                  <a:lnTo>
                    <a:pt x="186069" y="220323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220323"/>
                  </a:lnTo>
                  <a:close/>
                </a:path>
              </a:pathLst>
            </a:custGeom>
            <a:ln w="12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67437" y="4231530"/>
              <a:ext cx="186690" cy="29209"/>
            </a:xfrm>
            <a:custGeom>
              <a:avLst/>
              <a:gdLst/>
              <a:ahLst/>
              <a:cxnLst/>
              <a:rect l="l" t="t" r="r" b="b"/>
              <a:pathLst>
                <a:path w="186689" h="29210">
                  <a:moveTo>
                    <a:pt x="186069" y="0"/>
                  </a:moveTo>
                  <a:lnTo>
                    <a:pt x="0" y="0"/>
                  </a:lnTo>
                  <a:lnTo>
                    <a:pt x="0" y="29090"/>
                  </a:lnTo>
                  <a:lnTo>
                    <a:pt x="186069" y="29090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E31A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67437" y="4231530"/>
              <a:ext cx="186690" cy="29209"/>
            </a:xfrm>
            <a:custGeom>
              <a:avLst/>
              <a:gdLst/>
              <a:ahLst/>
              <a:cxnLst/>
              <a:rect l="l" t="t" r="r" b="b"/>
              <a:pathLst>
                <a:path w="186689" h="29210">
                  <a:moveTo>
                    <a:pt x="0" y="29090"/>
                  </a:moveTo>
                  <a:lnTo>
                    <a:pt x="186069" y="29090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29090"/>
                  </a:lnTo>
                  <a:close/>
                </a:path>
              </a:pathLst>
            </a:custGeom>
            <a:ln w="125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97780" y="4200564"/>
              <a:ext cx="186690" cy="57150"/>
            </a:xfrm>
            <a:custGeom>
              <a:avLst/>
              <a:gdLst/>
              <a:ahLst/>
              <a:cxnLst/>
              <a:rect l="l" t="t" r="r" b="b"/>
              <a:pathLst>
                <a:path w="186689" h="57150">
                  <a:moveTo>
                    <a:pt x="186069" y="0"/>
                  </a:moveTo>
                  <a:lnTo>
                    <a:pt x="0" y="0"/>
                  </a:lnTo>
                  <a:lnTo>
                    <a:pt x="0" y="57108"/>
                  </a:lnTo>
                  <a:lnTo>
                    <a:pt x="186069" y="57108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E31A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97780" y="4200564"/>
              <a:ext cx="186690" cy="57150"/>
            </a:xfrm>
            <a:custGeom>
              <a:avLst/>
              <a:gdLst/>
              <a:ahLst/>
              <a:cxnLst/>
              <a:rect l="l" t="t" r="r" b="b"/>
              <a:pathLst>
                <a:path w="186689" h="57150">
                  <a:moveTo>
                    <a:pt x="0" y="57108"/>
                  </a:moveTo>
                  <a:lnTo>
                    <a:pt x="186069" y="57108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57108"/>
                  </a:lnTo>
                  <a:close/>
                </a:path>
              </a:pathLst>
            </a:custGeom>
            <a:ln w="125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28125" y="4142298"/>
              <a:ext cx="186690" cy="117475"/>
            </a:xfrm>
            <a:custGeom>
              <a:avLst/>
              <a:gdLst/>
              <a:ahLst/>
              <a:cxnLst/>
              <a:rect l="l" t="t" r="r" b="b"/>
              <a:pathLst>
                <a:path w="186689" h="117475">
                  <a:moveTo>
                    <a:pt x="186069" y="0"/>
                  </a:moveTo>
                  <a:lnTo>
                    <a:pt x="0" y="0"/>
                  </a:lnTo>
                  <a:lnTo>
                    <a:pt x="0" y="117182"/>
                  </a:lnTo>
                  <a:lnTo>
                    <a:pt x="186069" y="117182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E31A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28125" y="4142298"/>
              <a:ext cx="186690" cy="117475"/>
            </a:xfrm>
            <a:custGeom>
              <a:avLst/>
              <a:gdLst/>
              <a:ahLst/>
              <a:cxnLst/>
              <a:rect l="l" t="t" r="r" b="b"/>
              <a:pathLst>
                <a:path w="186689" h="117475">
                  <a:moveTo>
                    <a:pt x="0" y="117182"/>
                  </a:moveTo>
                  <a:lnTo>
                    <a:pt x="186069" y="117182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117182"/>
                  </a:lnTo>
                  <a:close/>
                </a:path>
              </a:pathLst>
            </a:custGeom>
            <a:ln w="12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58483" y="4002827"/>
              <a:ext cx="186690" cy="248285"/>
            </a:xfrm>
            <a:custGeom>
              <a:avLst/>
              <a:gdLst/>
              <a:ahLst/>
              <a:cxnLst/>
              <a:rect l="l" t="t" r="r" b="b"/>
              <a:pathLst>
                <a:path w="186689" h="248285">
                  <a:moveTo>
                    <a:pt x="186069" y="0"/>
                  </a:moveTo>
                  <a:lnTo>
                    <a:pt x="0" y="0"/>
                  </a:lnTo>
                  <a:lnTo>
                    <a:pt x="0" y="248194"/>
                  </a:lnTo>
                  <a:lnTo>
                    <a:pt x="186069" y="248194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E31A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58483" y="4002827"/>
              <a:ext cx="186690" cy="248285"/>
            </a:xfrm>
            <a:custGeom>
              <a:avLst/>
              <a:gdLst/>
              <a:ahLst/>
              <a:cxnLst/>
              <a:rect l="l" t="t" r="r" b="b"/>
              <a:pathLst>
                <a:path w="186689" h="248285">
                  <a:moveTo>
                    <a:pt x="0" y="248194"/>
                  </a:moveTo>
                  <a:lnTo>
                    <a:pt x="186069" y="248194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248194"/>
                  </a:lnTo>
                  <a:close/>
                </a:path>
              </a:pathLst>
            </a:custGeom>
            <a:ln w="12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67437" y="4095861"/>
              <a:ext cx="186690" cy="135890"/>
            </a:xfrm>
            <a:custGeom>
              <a:avLst/>
              <a:gdLst/>
              <a:ahLst/>
              <a:cxnLst/>
              <a:rect l="l" t="t" r="r" b="b"/>
              <a:pathLst>
                <a:path w="186689" h="135889">
                  <a:moveTo>
                    <a:pt x="186069" y="0"/>
                  </a:moveTo>
                  <a:lnTo>
                    <a:pt x="0" y="0"/>
                  </a:lnTo>
                  <a:lnTo>
                    <a:pt x="0" y="135667"/>
                  </a:lnTo>
                  <a:lnTo>
                    <a:pt x="186069" y="135667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33A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67437" y="4095861"/>
              <a:ext cx="186690" cy="135890"/>
            </a:xfrm>
            <a:custGeom>
              <a:avLst/>
              <a:gdLst/>
              <a:ahLst/>
              <a:cxnLst/>
              <a:rect l="l" t="t" r="r" b="b"/>
              <a:pathLst>
                <a:path w="186689" h="135889">
                  <a:moveTo>
                    <a:pt x="0" y="135667"/>
                  </a:moveTo>
                  <a:lnTo>
                    <a:pt x="186069" y="135667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135667"/>
                  </a:lnTo>
                  <a:close/>
                </a:path>
              </a:pathLst>
            </a:custGeom>
            <a:ln w="12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97780" y="3967868"/>
              <a:ext cx="186690" cy="233045"/>
            </a:xfrm>
            <a:custGeom>
              <a:avLst/>
              <a:gdLst/>
              <a:ahLst/>
              <a:cxnLst/>
              <a:rect l="l" t="t" r="r" b="b"/>
              <a:pathLst>
                <a:path w="186689" h="233045">
                  <a:moveTo>
                    <a:pt x="186069" y="0"/>
                  </a:moveTo>
                  <a:lnTo>
                    <a:pt x="0" y="0"/>
                  </a:lnTo>
                  <a:lnTo>
                    <a:pt x="0" y="232696"/>
                  </a:lnTo>
                  <a:lnTo>
                    <a:pt x="186069" y="232696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33A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97780" y="3967868"/>
              <a:ext cx="186690" cy="233045"/>
            </a:xfrm>
            <a:custGeom>
              <a:avLst/>
              <a:gdLst/>
              <a:ahLst/>
              <a:cxnLst/>
              <a:rect l="l" t="t" r="r" b="b"/>
              <a:pathLst>
                <a:path w="186689" h="233045">
                  <a:moveTo>
                    <a:pt x="0" y="232696"/>
                  </a:moveTo>
                  <a:lnTo>
                    <a:pt x="186069" y="232696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232696"/>
                  </a:lnTo>
                  <a:close/>
                </a:path>
              </a:pathLst>
            </a:custGeom>
            <a:ln w="12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14194" y="3790155"/>
              <a:ext cx="744855" cy="0"/>
            </a:xfrm>
            <a:custGeom>
              <a:avLst/>
              <a:gdLst/>
              <a:ahLst/>
              <a:cxnLst/>
              <a:rect l="l" t="t" r="r" b="b"/>
              <a:pathLst>
                <a:path w="744854">
                  <a:moveTo>
                    <a:pt x="0" y="0"/>
                  </a:moveTo>
                  <a:lnTo>
                    <a:pt x="744288" y="0"/>
                  </a:lnTo>
                </a:path>
              </a:pathLst>
            </a:custGeom>
            <a:ln w="10024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28125" y="3700207"/>
              <a:ext cx="186690" cy="442595"/>
            </a:xfrm>
            <a:custGeom>
              <a:avLst/>
              <a:gdLst/>
              <a:ahLst/>
              <a:cxnLst/>
              <a:rect l="l" t="t" r="r" b="b"/>
              <a:pathLst>
                <a:path w="186689" h="442595">
                  <a:moveTo>
                    <a:pt x="186069" y="0"/>
                  </a:moveTo>
                  <a:lnTo>
                    <a:pt x="0" y="0"/>
                  </a:lnTo>
                  <a:lnTo>
                    <a:pt x="0" y="442090"/>
                  </a:lnTo>
                  <a:lnTo>
                    <a:pt x="186069" y="442090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33A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28125" y="3700207"/>
              <a:ext cx="186690" cy="442595"/>
            </a:xfrm>
            <a:custGeom>
              <a:avLst/>
              <a:gdLst/>
              <a:ahLst/>
              <a:cxnLst/>
              <a:rect l="l" t="t" r="r" b="b"/>
              <a:pathLst>
                <a:path w="186689" h="442595">
                  <a:moveTo>
                    <a:pt x="0" y="442090"/>
                  </a:moveTo>
                  <a:lnTo>
                    <a:pt x="186069" y="442090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442090"/>
                  </a:lnTo>
                  <a:close/>
                </a:path>
              </a:pathLst>
            </a:custGeom>
            <a:ln w="12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8483" y="3072151"/>
              <a:ext cx="186690" cy="930910"/>
            </a:xfrm>
            <a:custGeom>
              <a:avLst/>
              <a:gdLst/>
              <a:ahLst/>
              <a:cxnLst/>
              <a:rect l="l" t="t" r="r" b="b"/>
              <a:pathLst>
                <a:path w="186689" h="930910">
                  <a:moveTo>
                    <a:pt x="186069" y="0"/>
                  </a:moveTo>
                  <a:lnTo>
                    <a:pt x="0" y="0"/>
                  </a:lnTo>
                  <a:lnTo>
                    <a:pt x="0" y="930675"/>
                  </a:lnTo>
                  <a:lnTo>
                    <a:pt x="186069" y="930675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33A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58483" y="3072151"/>
              <a:ext cx="186690" cy="930910"/>
            </a:xfrm>
            <a:custGeom>
              <a:avLst/>
              <a:gdLst/>
              <a:ahLst/>
              <a:cxnLst/>
              <a:rect l="l" t="t" r="r" b="b"/>
              <a:pathLst>
                <a:path w="186689" h="930910">
                  <a:moveTo>
                    <a:pt x="0" y="930675"/>
                  </a:moveTo>
                  <a:lnTo>
                    <a:pt x="186069" y="930675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930675"/>
                  </a:lnTo>
                  <a:close/>
                </a:path>
              </a:pathLst>
            </a:custGeom>
            <a:ln w="12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67437" y="3959873"/>
              <a:ext cx="186690" cy="136525"/>
            </a:xfrm>
            <a:custGeom>
              <a:avLst/>
              <a:gdLst/>
              <a:ahLst/>
              <a:cxnLst/>
              <a:rect l="l" t="t" r="r" b="b"/>
              <a:pathLst>
                <a:path w="186689" h="136525">
                  <a:moveTo>
                    <a:pt x="186069" y="0"/>
                  </a:moveTo>
                  <a:lnTo>
                    <a:pt x="0" y="0"/>
                  </a:lnTo>
                  <a:lnTo>
                    <a:pt x="0" y="135988"/>
                  </a:lnTo>
                  <a:lnTo>
                    <a:pt x="186069" y="135988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F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67437" y="3959873"/>
              <a:ext cx="186690" cy="136525"/>
            </a:xfrm>
            <a:custGeom>
              <a:avLst/>
              <a:gdLst/>
              <a:ahLst/>
              <a:cxnLst/>
              <a:rect l="l" t="t" r="r" b="b"/>
              <a:pathLst>
                <a:path w="186689" h="136525">
                  <a:moveTo>
                    <a:pt x="0" y="135988"/>
                  </a:moveTo>
                  <a:lnTo>
                    <a:pt x="186069" y="135988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135988"/>
                  </a:lnTo>
                  <a:close/>
                </a:path>
              </a:pathLst>
            </a:custGeom>
            <a:ln w="12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97780" y="3826291"/>
              <a:ext cx="186690" cy="141605"/>
            </a:xfrm>
            <a:custGeom>
              <a:avLst/>
              <a:gdLst/>
              <a:ahLst/>
              <a:cxnLst/>
              <a:rect l="l" t="t" r="r" b="b"/>
              <a:pathLst>
                <a:path w="186689" h="141604">
                  <a:moveTo>
                    <a:pt x="186069" y="0"/>
                  </a:moveTo>
                  <a:lnTo>
                    <a:pt x="0" y="0"/>
                  </a:lnTo>
                  <a:lnTo>
                    <a:pt x="0" y="141577"/>
                  </a:lnTo>
                  <a:lnTo>
                    <a:pt x="186069" y="141577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F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97780" y="3826291"/>
              <a:ext cx="186690" cy="141605"/>
            </a:xfrm>
            <a:custGeom>
              <a:avLst/>
              <a:gdLst/>
              <a:ahLst/>
              <a:cxnLst/>
              <a:rect l="l" t="t" r="r" b="b"/>
              <a:pathLst>
                <a:path w="186689" h="141604">
                  <a:moveTo>
                    <a:pt x="0" y="141577"/>
                  </a:moveTo>
                  <a:lnTo>
                    <a:pt x="186069" y="141577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141577"/>
                  </a:lnTo>
                  <a:close/>
                </a:path>
              </a:pathLst>
            </a:custGeom>
            <a:ln w="12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28125" y="3549491"/>
              <a:ext cx="186690" cy="151130"/>
            </a:xfrm>
            <a:custGeom>
              <a:avLst/>
              <a:gdLst/>
              <a:ahLst/>
              <a:cxnLst/>
              <a:rect l="l" t="t" r="r" b="b"/>
              <a:pathLst>
                <a:path w="186689" h="151129">
                  <a:moveTo>
                    <a:pt x="186069" y="0"/>
                  </a:moveTo>
                  <a:lnTo>
                    <a:pt x="0" y="0"/>
                  </a:lnTo>
                  <a:lnTo>
                    <a:pt x="0" y="150716"/>
                  </a:lnTo>
                  <a:lnTo>
                    <a:pt x="186069" y="150716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F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28125" y="3549491"/>
              <a:ext cx="186690" cy="151130"/>
            </a:xfrm>
            <a:custGeom>
              <a:avLst/>
              <a:gdLst/>
              <a:ahLst/>
              <a:cxnLst/>
              <a:rect l="l" t="t" r="r" b="b"/>
              <a:pathLst>
                <a:path w="186689" h="151129">
                  <a:moveTo>
                    <a:pt x="0" y="150716"/>
                  </a:moveTo>
                  <a:lnTo>
                    <a:pt x="186069" y="150716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150716"/>
                  </a:lnTo>
                  <a:close/>
                </a:path>
              </a:pathLst>
            </a:custGeom>
            <a:ln w="12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58483" y="2900889"/>
              <a:ext cx="186690" cy="171450"/>
            </a:xfrm>
            <a:custGeom>
              <a:avLst/>
              <a:gdLst/>
              <a:ahLst/>
              <a:cxnLst/>
              <a:rect l="l" t="t" r="r" b="b"/>
              <a:pathLst>
                <a:path w="186689" h="171450">
                  <a:moveTo>
                    <a:pt x="186069" y="0"/>
                  </a:moveTo>
                  <a:lnTo>
                    <a:pt x="0" y="0"/>
                  </a:lnTo>
                  <a:lnTo>
                    <a:pt x="0" y="171260"/>
                  </a:lnTo>
                  <a:lnTo>
                    <a:pt x="186069" y="171260"/>
                  </a:lnTo>
                  <a:lnTo>
                    <a:pt x="186069" y="0"/>
                  </a:lnTo>
                  <a:close/>
                </a:path>
              </a:pathLst>
            </a:custGeom>
            <a:solidFill>
              <a:srgbClr val="F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58483" y="2900889"/>
              <a:ext cx="186690" cy="171450"/>
            </a:xfrm>
            <a:custGeom>
              <a:avLst/>
              <a:gdLst/>
              <a:ahLst/>
              <a:cxnLst/>
              <a:rect l="l" t="t" r="r" b="b"/>
              <a:pathLst>
                <a:path w="186689" h="171450">
                  <a:moveTo>
                    <a:pt x="0" y="171260"/>
                  </a:moveTo>
                  <a:lnTo>
                    <a:pt x="186069" y="171260"/>
                  </a:lnTo>
                  <a:lnTo>
                    <a:pt x="186069" y="0"/>
                  </a:lnTo>
                  <a:lnTo>
                    <a:pt x="0" y="0"/>
                  </a:lnTo>
                  <a:lnTo>
                    <a:pt x="0" y="171260"/>
                  </a:lnTo>
                  <a:close/>
                </a:path>
              </a:pathLst>
            </a:custGeom>
            <a:ln w="12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138695" y="3640690"/>
            <a:ext cx="1441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20171" y="2959502"/>
            <a:ext cx="26289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10</a:t>
            </a:r>
            <a:endParaRPr sz="16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20171" y="2278313"/>
            <a:ext cx="26289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15</a:t>
            </a:r>
            <a:endParaRPr sz="16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2201" y="2922273"/>
            <a:ext cx="263525" cy="10553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10" dirty="0">
                <a:latin typeface="Arial"/>
                <a:cs typeface="Arial"/>
              </a:rPr>
              <a:t>Delay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(ms)</a:t>
            </a:r>
            <a:endParaRPr sz="16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006898" y="1984767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75" y="0"/>
                </a:lnTo>
              </a:path>
            </a:pathLst>
          </a:custGeom>
          <a:ln w="100248">
            <a:solidFill>
              <a:srgbClr val="1F78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56546" y="1787898"/>
            <a:ext cx="55880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95"/>
              </a:spcBef>
            </a:pPr>
            <a:r>
              <a:rPr sz="1650" spc="10" dirty="0">
                <a:latin typeface="Arial"/>
                <a:cs typeface="Arial"/>
              </a:rPr>
              <a:t>Fetch  </a:t>
            </a:r>
            <a:r>
              <a:rPr sz="1650" spc="5" dirty="0">
                <a:latin typeface="Arial"/>
                <a:cs typeface="Arial"/>
              </a:rPr>
              <a:t>Calc</a:t>
            </a:r>
            <a:endParaRPr sz="16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006898" y="2286101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5">
                <a:moveTo>
                  <a:pt x="0" y="0"/>
                </a:moveTo>
                <a:lnTo>
                  <a:pt x="255775" y="0"/>
                </a:lnTo>
              </a:path>
            </a:pathLst>
          </a:custGeom>
          <a:ln w="100248">
            <a:solidFill>
              <a:srgbClr val="E31A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08885" y="1984767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>
                <a:moveTo>
                  <a:pt x="0" y="0"/>
                </a:moveTo>
                <a:lnTo>
                  <a:pt x="255775" y="0"/>
                </a:lnTo>
              </a:path>
            </a:pathLst>
          </a:custGeom>
          <a:ln w="100248">
            <a:solidFill>
              <a:srgbClr val="33A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358534" y="1785354"/>
            <a:ext cx="866775" cy="63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95"/>
              </a:spcBef>
            </a:pPr>
            <a:r>
              <a:rPr sz="1650" spc="5" dirty="0">
                <a:latin typeface="Arial"/>
                <a:cs typeface="Arial"/>
              </a:rPr>
              <a:t>Reconfig  </a:t>
            </a:r>
            <a:r>
              <a:rPr sz="1650" spc="10" dirty="0">
                <a:latin typeface="Arial"/>
                <a:cs typeface="Arial"/>
              </a:rPr>
              <a:t>Runtime</a:t>
            </a:r>
            <a:endParaRPr sz="16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008885" y="2288645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>
                <a:moveTo>
                  <a:pt x="0" y="0"/>
                </a:moveTo>
                <a:lnTo>
                  <a:pt x="255775" y="0"/>
                </a:lnTo>
              </a:path>
            </a:pathLst>
          </a:custGeom>
          <a:ln w="100248">
            <a:solidFill>
              <a:srgbClr val="FF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259743" y="2895092"/>
            <a:ext cx="6100445" cy="114744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5" dirty="0">
                <a:solidFill>
                  <a:srgbClr val="DA615F"/>
                </a:solidFill>
                <a:latin typeface="Arial"/>
                <a:cs typeface="Arial"/>
              </a:rPr>
              <a:t>One reallocation </a:t>
            </a:r>
            <a:r>
              <a:rPr sz="2400" b="1" spc="10" dirty="0">
                <a:solidFill>
                  <a:srgbClr val="DA615F"/>
                </a:solidFill>
                <a:latin typeface="Arial"/>
                <a:cs typeface="Arial"/>
              </a:rPr>
              <a:t>can </a:t>
            </a:r>
            <a:r>
              <a:rPr sz="2400" b="1" spc="15" dirty="0">
                <a:solidFill>
                  <a:srgbClr val="DA615F"/>
                </a:solidFill>
                <a:latin typeface="Arial"/>
                <a:cs typeface="Arial"/>
              </a:rPr>
              <a:t>be </a:t>
            </a:r>
            <a:r>
              <a:rPr sz="2400" b="1" spc="-5" dirty="0">
                <a:solidFill>
                  <a:srgbClr val="DA615F"/>
                </a:solidFill>
                <a:latin typeface="Arial"/>
                <a:cs typeface="Arial"/>
              </a:rPr>
              <a:t>done </a:t>
            </a:r>
            <a:r>
              <a:rPr sz="2400" b="1" spc="-45" dirty="0">
                <a:solidFill>
                  <a:srgbClr val="DA615F"/>
                </a:solidFill>
                <a:latin typeface="Arial"/>
                <a:cs typeface="Arial"/>
              </a:rPr>
              <a:t>in </a:t>
            </a:r>
            <a:r>
              <a:rPr sz="2400" b="1" spc="10" dirty="0">
                <a:solidFill>
                  <a:srgbClr val="DA615F"/>
                </a:solidFill>
                <a:latin typeface="Arial"/>
                <a:cs typeface="Arial"/>
              </a:rPr>
              <a:t>~10</a:t>
            </a:r>
            <a:r>
              <a:rPr sz="2400" b="1" spc="-35" dirty="0">
                <a:solidFill>
                  <a:srgbClr val="DA61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DA615F"/>
                </a:solidFill>
                <a:latin typeface="Arial"/>
                <a:cs typeface="Arial"/>
              </a:rPr>
              <a:t>ms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i="1" spc="-5" dirty="0">
                <a:solidFill>
                  <a:srgbClr val="DA615F"/>
                </a:solidFill>
                <a:latin typeface="Arial"/>
                <a:cs typeface="Arial"/>
              </a:rPr>
              <a:t>Reconfig </a:t>
            </a:r>
            <a:r>
              <a:rPr sz="2400" b="1" dirty="0">
                <a:solidFill>
                  <a:srgbClr val="DA615F"/>
                </a:solidFill>
                <a:latin typeface="Arial"/>
                <a:cs typeface="Arial"/>
              </a:rPr>
              <a:t>dominates </a:t>
            </a:r>
            <a:r>
              <a:rPr sz="2400" b="1" spc="15" dirty="0">
                <a:solidFill>
                  <a:srgbClr val="DA615F"/>
                </a:solidFill>
                <a:latin typeface="Arial"/>
                <a:cs typeface="Arial"/>
              </a:rPr>
              <a:t>the </a:t>
            </a:r>
            <a:r>
              <a:rPr sz="2400" b="1" spc="-10" dirty="0">
                <a:solidFill>
                  <a:srgbClr val="DA615F"/>
                </a:solidFill>
                <a:latin typeface="Arial"/>
                <a:cs typeface="Arial"/>
              </a:rPr>
              <a:t>control</a:t>
            </a:r>
            <a:r>
              <a:rPr sz="2400" b="1" spc="-50" dirty="0">
                <a:solidFill>
                  <a:srgbClr val="DA615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DA615F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29</a:t>
            </a:fld>
            <a:endParaRPr spc="-3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8CE0ED-8965-1F1E-01C3-53574254CF04}"/>
              </a:ext>
            </a:extLst>
          </p:cNvPr>
          <p:cNvSpPr txBox="1"/>
          <p:nvPr/>
        </p:nvSpPr>
        <p:spPr>
          <a:xfrm>
            <a:off x="2667000" y="5791200"/>
            <a:ext cx="68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time to complete a virtual memory reallocation.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4CECB5-9801-0021-94C5-2C64495EE4B4}"/>
              </a:ext>
            </a:extLst>
          </p:cNvPr>
          <p:cNvSpPr txBox="1"/>
          <p:nvPr/>
        </p:nvSpPr>
        <p:spPr>
          <a:xfrm>
            <a:off x="5376286" y="2050747"/>
            <a:ext cx="68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Runtime: the runtime overhead for resetting the state (e.g., counters)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2161-FA55-92F2-8A27-B1464632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7069759" cy="615553"/>
          </a:xfrm>
        </p:spPr>
        <p:txBody>
          <a:bodyPr/>
          <a:lstStyle/>
          <a:p>
            <a:r>
              <a:rPr lang="en-US" altLang="zh-CN" dirty="0"/>
              <a:t>Registers in P4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F40F7-41C7-9F96-F794-5E7AABB7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9032240" cy="738664"/>
          </a:xfrm>
        </p:spPr>
        <p:txBody>
          <a:bodyPr/>
          <a:lstStyle/>
          <a:p>
            <a:r>
              <a:rPr lang="en-US" dirty="0"/>
              <a:t>Registers are stateful memories whose values can be read and written in actions.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837C-79B6-D21A-E59B-28D14567A7FD}"/>
              </a:ext>
            </a:extLst>
          </p:cNvPr>
          <p:cNvSpPr txBox="1">
            <a:spLocks/>
          </p:cNvSpPr>
          <p:nvPr/>
        </p:nvSpPr>
        <p:spPr>
          <a:xfrm>
            <a:off x="10744200" y="6400800"/>
            <a:ext cx="8128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ED4335-634A-423F-B535-B46CD01A09AB}" type="slidenum">
              <a:rPr lang="en-US" altLang="zh-CN" sz="1400" smtClean="0">
                <a:solidFill>
                  <a:srgbClr val="40458C"/>
                </a:solidFill>
                <a:latin typeface="Georgia Pro" panose="02040502050405020303" pitchFamily="18" charset="0"/>
                <a:ea typeface="宋体" pitchFamily="2" charset="-122"/>
                <a:cs typeface="Times New Roman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sz="1400" dirty="0">
              <a:solidFill>
                <a:srgbClr val="40458C"/>
              </a:solidFill>
              <a:latin typeface="Georgia Pro" panose="02040502050405020303" pitchFamily="18" charset="0"/>
              <a:ea typeface="宋体" pitchFamily="2" charset="-122"/>
              <a:cs typeface="Times New Roman"/>
            </a:endParaRPr>
          </a:p>
        </p:txBody>
      </p:sp>
      <p:graphicFrame>
        <p:nvGraphicFramePr>
          <p:cNvPr id="5" name="表格 42">
            <a:extLst>
              <a:ext uri="{FF2B5EF4-FFF2-40B4-BE49-F238E27FC236}">
                <a16:creationId xmlns:a16="http://schemas.microsoft.com/office/drawing/2014/main" id="{34A7CE6F-F26E-4D9D-C170-100B78B07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74239"/>
              </p:ext>
            </p:extLst>
          </p:nvPr>
        </p:nvGraphicFramePr>
        <p:xfrm>
          <a:off x="4291453" y="2646538"/>
          <a:ext cx="1814234" cy="609600"/>
        </p:xfrm>
        <a:graphic>
          <a:graphicData uri="http://schemas.openxmlformats.org/drawingml/2006/table">
            <a:tbl>
              <a:tblPr firstRow="1" bandRow="1"/>
              <a:tblGrid>
                <a:gridCol w="60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8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i="1" baseline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r>
                        <a:rPr lang="en-US" sz="2400" baseline="-250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9pPr>
                    </a:lstStyle>
                    <a:p>
                      <a:pPr algn="ctr"/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9pPr>
                    </a:lstStyle>
                    <a:p>
                      <a:pPr algn="ctr"/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44">
                <a:extLst>
                  <a:ext uri="{FF2B5EF4-FFF2-40B4-BE49-F238E27FC236}">
                    <a16:creationId xmlns:a16="http://schemas.microsoft.com/office/drawing/2014/main" id="{74D04229-AB71-35C5-A64B-C5A419992381}"/>
                  </a:ext>
                </a:extLst>
              </p:cNvPr>
              <p:cNvSpPr txBox="1"/>
              <p:nvPr/>
            </p:nvSpPr>
            <p:spPr>
              <a:xfrm>
                <a:off x="3332640" y="3341279"/>
                <a:ext cx="92762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146298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h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Times New Roman"/>
                </a:endParaRPr>
              </a:p>
            </p:txBody>
          </p:sp>
        </mc:Choice>
        <mc:Fallback>
          <p:sp>
            <p:nvSpPr>
              <p:cNvPr id="6" name="文本框 44">
                <a:extLst>
                  <a:ext uri="{FF2B5EF4-FFF2-40B4-BE49-F238E27FC236}">
                    <a16:creationId xmlns:a16="http://schemas.microsoft.com/office/drawing/2014/main" id="{74D04229-AB71-35C5-A64B-C5A419992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40" y="3341279"/>
                <a:ext cx="92762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D4D36F97-B9E0-FDA4-6271-2A305D72E52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95271" y="2956080"/>
            <a:ext cx="819669" cy="408446"/>
          </a:xfrm>
          <a:prstGeom prst="straightConnector1">
            <a:avLst/>
          </a:prstGeom>
          <a:solidFill>
            <a:srgbClr val="ECD882"/>
          </a:solidFill>
          <a:ln w="25400" cap="flat" cmpd="sng" algn="ctr">
            <a:solidFill>
              <a:srgbClr val="660066">
                <a:lumMod val="60000"/>
                <a:lumOff val="40000"/>
              </a:srgbClr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8" name="Straight Arrow Connector 62">
            <a:extLst>
              <a:ext uri="{FF2B5EF4-FFF2-40B4-BE49-F238E27FC236}">
                <a16:creationId xmlns:a16="http://schemas.microsoft.com/office/drawing/2014/main" id="{9269744D-3FF8-CE17-A1F4-60C9CEA865C3}"/>
              </a:ext>
            </a:extLst>
          </p:cNvPr>
          <p:cNvCxnSpPr>
            <a:cxnSpLocks/>
          </p:cNvCxnSpPr>
          <p:nvPr/>
        </p:nvCxnSpPr>
        <p:spPr bwMode="auto">
          <a:xfrm>
            <a:off x="3511370" y="4813395"/>
            <a:ext cx="1681566" cy="117645"/>
          </a:xfrm>
          <a:prstGeom prst="straightConnector1">
            <a:avLst/>
          </a:prstGeom>
          <a:solidFill>
            <a:srgbClr val="ECD882"/>
          </a:solidFill>
          <a:ln w="25400" cap="flat" cmpd="sng" algn="ctr">
            <a:solidFill>
              <a:srgbClr val="660066">
                <a:lumMod val="60000"/>
                <a:lumOff val="40000"/>
              </a:srgbClr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A2097E-FD34-DD72-1E30-94E19ADD1616}"/>
              </a:ext>
            </a:extLst>
          </p:cNvPr>
          <p:cNvCxnSpPr>
            <a:cxnSpLocks/>
          </p:cNvCxnSpPr>
          <p:nvPr/>
        </p:nvCxnSpPr>
        <p:spPr bwMode="auto">
          <a:xfrm>
            <a:off x="4103849" y="2270104"/>
            <a:ext cx="0" cy="627441"/>
          </a:xfrm>
          <a:prstGeom prst="straightConnector1">
            <a:avLst/>
          </a:prstGeom>
          <a:solidFill>
            <a:srgbClr val="ECD882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0" name="Rectangle 30">
            <a:extLst>
              <a:ext uri="{FF2B5EF4-FFF2-40B4-BE49-F238E27FC236}">
                <a16:creationId xmlns:a16="http://schemas.microsoft.com/office/drawing/2014/main" id="{A3E05807-99A0-AEFD-1B09-A75BDB279D04}"/>
              </a:ext>
            </a:extLst>
          </p:cNvPr>
          <p:cNvSpPr/>
          <p:nvPr/>
        </p:nvSpPr>
        <p:spPr>
          <a:xfrm>
            <a:off x="1883738" y="2126743"/>
            <a:ext cx="22983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4629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/>
              </a:rPr>
              <a:t>d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/>
              </a:rPr>
              <a:t> estimators per array </a:t>
            </a:r>
            <a:endParaRPr kumimoji="0" lang="zh-CN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/>
            </a:endParaRP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07AC598C-6173-6BDC-67CE-0377383BA174}"/>
              </a:ext>
            </a:extLst>
          </p:cNvPr>
          <p:cNvSpPr/>
          <p:nvPr/>
        </p:nvSpPr>
        <p:spPr>
          <a:xfrm>
            <a:off x="4540748" y="1828800"/>
            <a:ext cx="19994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4629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/>
              </a:rPr>
              <a:t>m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/>
              </a:rPr>
              <a:t> arrays</a:t>
            </a:r>
            <a:endParaRPr kumimoji="0" lang="zh-CN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/>
            </a:endParaRPr>
          </a:p>
        </p:txBody>
      </p:sp>
      <p:cxnSp>
        <p:nvCxnSpPr>
          <p:cNvPr id="12" name="Straight Arrow Connector 25">
            <a:extLst>
              <a:ext uri="{FF2B5EF4-FFF2-40B4-BE49-F238E27FC236}">
                <a16:creationId xmlns:a16="http://schemas.microsoft.com/office/drawing/2014/main" id="{254D9921-FECA-7AFD-46F3-07AC09969D0B}"/>
              </a:ext>
            </a:extLst>
          </p:cNvPr>
          <p:cNvCxnSpPr/>
          <p:nvPr/>
        </p:nvCxnSpPr>
        <p:spPr bwMode="auto">
          <a:xfrm>
            <a:off x="4318480" y="2308390"/>
            <a:ext cx="874456" cy="10466"/>
          </a:xfrm>
          <a:prstGeom prst="straightConnector1">
            <a:avLst/>
          </a:prstGeom>
          <a:solidFill>
            <a:srgbClr val="ECD882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44">
                <a:extLst>
                  <a:ext uri="{FF2B5EF4-FFF2-40B4-BE49-F238E27FC236}">
                    <a16:creationId xmlns:a16="http://schemas.microsoft.com/office/drawing/2014/main" id="{A5A2A7E8-DD2D-0FCE-C779-38CFBF962272}"/>
                  </a:ext>
                </a:extLst>
              </p:cNvPr>
              <p:cNvSpPr txBox="1"/>
              <p:nvPr/>
            </p:nvSpPr>
            <p:spPr>
              <a:xfrm>
                <a:off x="3314312" y="4239147"/>
                <a:ext cx="10114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146298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h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Times New Roman"/>
                </a:endParaRPr>
              </a:p>
            </p:txBody>
          </p:sp>
        </mc:Choice>
        <mc:Fallback>
          <p:sp>
            <p:nvSpPr>
              <p:cNvPr id="13" name="文本框 44">
                <a:extLst>
                  <a:ext uri="{FF2B5EF4-FFF2-40B4-BE49-F238E27FC236}">
                    <a16:creationId xmlns:a16="http://schemas.microsoft.com/office/drawing/2014/main" id="{A5A2A7E8-DD2D-0FCE-C779-38CFBF962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312" y="4239147"/>
                <a:ext cx="101143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37">
            <a:extLst>
              <a:ext uri="{FF2B5EF4-FFF2-40B4-BE49-F238E27FC236}">
                <a16:creationId xmlns:a16="http://schemas.microsoft.com/office/drawing/2014/main" id="{B8BE54B6-0DC3-33E4-1BEF-A5D54CC70CF6}"/>
              </a:ext>
            </a:extLst>
          </p:cNvPr>
          <p:cNvCxnSpPr>
            <a:cxnSpLocks/>
          </p:cNvCxnSpPr>
          <p:nvPr/>
        </p:nvCxnSpPr>
        <p:spPr bwMode="auto">
          <a:xfrm flipV="1">
            <a:off x="3635824" y="3105679"/>
            <a:ext cx="2131815" cy="1114891"/>
          </a:xfrm>
          <a:prstGeom prst="straightConnector1">
            <a:avLst/>
          </a:prstGeom>
          <a:solidFill>
            <a:srgbClr val="ECD882"/>
          </a:solidFill>
          <a:ln w="25400" cap="flat" cmpd="sng" algn="ctr">
            <a:solidFill>
              <a:srgbClr val="660066">
                <a:lumMod val="60000"/>
                <a:lumOff val="40000"/>
              </a:srgbClr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15" name="表格 42">
            <a:extLst>
              <a:ext uri="{FF2B5EF4-FFF2-40B4-BE49-F238E27FC236}">
                <a16:creationId xmlns:a16="http://schemas.microsoft.com/office/drawing/2014/main" id="{68303CBF-9BE4-5FE2-B66D-44F7D3BAC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79143"/>
              </p:ext>
            </p:extLst>
          </p:nvPr>
        </p:nvGraphicFramePr>
        <p:xfrm>
          <a:off x="4291453" y="3256138"/>
          <a:ext cx="1814234" cy="609600"/>
        </p:xfrm>
        <a:graphic>
          <a:graphicData uri="http://schemas.openxmlformats.org/drawingml/2006/table">
            <a:tbl>
              <a:tblPr firstRow="1" bandRow="1"/>
              <a:tblGrid>
                <a:gridCol w="60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8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r>
                        <a:rPr lang="en-US" sz="2400" baseline="-250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9pPr>
                    </a:lstStyle>
                    <a:p>
                      <a:pPr algn="ctr"/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9pPr>
                    </a:lstStyle>
                    <a:p>
                      <a:pPr algn="ctr"/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42">
            <a:extLst>
              <a:ext uri="{FF2B5EF4-FFF2-40B4-BE49-F238E27FC236}">
                <a16:creationId xmlns:a16="http://schemas.microsoft.com/office/drawing/2014/main" id="{C357FF3D-DA31-4B5B-5010-EDA346A2F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81031"/>
              </p:ext>
            </p:extLst>
          </p:nvPr>
        </p:nvGraphicFramePr>
        <p:xfrm>
          <a:off x="4291453" y="3869360"/>
          <a:ext cx="1814234" cy="609600"/>
        </p:xfrm>
        <a:graphic>
          <a:graphicData uri="http://schemas.openxmlformats.org/drawingml/2006/table">
            <a:tbl>
              <a:tblPr firstRow="1" bandRow="1"/>
              <a:tblGrid>
                <a:gridCol w="60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i="1" baseline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r>
                        <a:rPr lang="en-US" sz="2400" baseline="-250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9pPr>
                    </a:lstStyle>
                    <a:p>
                      <a:pPr algn="ctr"/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9pPr>
                    </a:lstStyle>
                    <a:p>
                      <a:pPr algn="ctr"/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42">
            <a:extLst>
              <a:ext uri="{FF2B5EF4-FFF2-40B4-BE49-F238E27FC236}">
                <a16:creationId xmlns:a16="http://schemas.microsoft.com/office/drawing/2014/main" id="{5CA898BA-C520-884B-0529-530B20866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75920"/>
              </p:ext>
            </p:extLst>
          </p:nvPr>
        </p:nvGraphicFramePr>
        <p:xfrm>
          <a:off x="4291453" y="4483700"/>
          <a:ext cx="1814234" cy="609600"/>
        </p:xfrm>
        <a:graphic>
          <a:graphicData uri="http://schemas.openxmlformats.org/drawingml/2006/table">
            <a:tbl>
              <a:tblPr firstRow="1" bandRow="1"/>
              <a:tblGrid>
                <a:gridCol w="60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8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9pPr>
                    </a:lstStyle>
                    <a:p>
                      <a:pPr algn="ctr"/>
                      <a:r>
                        <a:rPr lang="en-US" sz="2400" i="1" baseline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r>
                        <a:rPr lang="en-US" sz="2400" baseline="-250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9pPr>
                    </a:lstStyle>
                    <a:p>
                      <a:pPr algn="ctr"/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defRPr>
                      </a:lvl9pPr>
                    </a:lstStyle>
                    <a:p>
                      <a:pPr algn="ctr"/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40B1E-6458-30CE-6BC3-529D7A14DCD0}"/>
                  </a:ext>
                </a:extLst>
              </p:cNvPr>
              <p:cNvSpPr txBox="1"/>
              <p:nvPr/>
            </p:nvSpPr>
            <p:spPr>
              <a:xfrm>
                <a:off x="6781800" y="3638857"/>
                <a:ext cx="312420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Counter: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40B1E-6458-30CE-6BC3-529D7A14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638857"/>
                <a:ext cx="3124200" cy="391646"/>
              </a:xfrm>
              <a:prstGeom prst="rect">
                <a:avLst/>
              </a:prstGeom>
              <a:blipFill>
                <a:blip r:embed="rId4"/>
                <a:stretch>
                  <a:fillRect l="-1758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D5754EE-6FF1-869E-5815-30E1903C0D04}"/>
              </a:ext>
            </a:extLst>
          </p:cNvPr>
          <p:cNvSpPr txBox="1"/>
          <p:nvPr/>
        </p:nvSpPr>
        <p:spPr>
          <a:xfrm>
            <a:off x="4005105" y="5552327"/>
            <a:ext cx="197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Count-Min Sketch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303A3-05D9-C939-0898-C694EFFE1D32}"/>
              </a:ext>
            </a:extLst>
          </p:cNvPr>
          <p:cNvSpPr txBox="1"/>
          <p:nvPr/>
        </p:nvSpPr>
        <p:spPr>
          <a:xfrm>
            <a:off x="6662657" y="4848649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Counter: return minimum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CD9451-31E9-BEDB-81E4-D2234A0545DA}"/>
              </a:ext>
            </a:extLst>
          </p:cNvPr>
          <p:cNvSpPr/>
          <p:nvPr/>
        </p:nvSpPr>
        <p:spPr>
          <a:xfrm>
            <a:off x="5436467" y="2511598"/>
            <a:ext cx="777996" cy="2730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D6536F-9136-C071-4BF0-3790D6E05D0A}"/>
              </a:ext>
            </a:extLst>
          </p:cNvPr>
          <p:cNvCxnSpPr/>
          <p:nvPr/>
        </p:nvCxnSpPr>
        <p:spPr>
          <a:xfrm>
            <a:off x="6251479" y="5163763"/>
            <a:ext cx="904713" cy="587659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524B12-2FC6-39D7-9144-D9D222FFB5F2}"/>
              </a:ext>
            </a:extLst>
          </p:cNvPr>
          <p:cNvSpPr txBox="1"/>
          <p:nvPr/>
        </p:nvSpPr>
        <p:spPr>
          <a:xfrm>
            <a:off x="6324600" y="569720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Implemented by registers in P4</a:t>
            </a:r>
          </a:p>
        </p:txBody>
      </p:sp>
    </p:spTree>
    <p:extLst>
      <p:ext uri="{BB962C8B-B14F-4D97-AF65-F5344CB8AC3E}">
        <p14:creationId xmlns:p14="http://schemas.microsoft.com/office/powerpoint/2010/main" val="169200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8" grpId="0"/>
      <p:bldP spid="19" grpId="0"/>
      <p:bldP spid="20" grpId="0"/>
      <p:bldP spid="21" grpId="0" animBg="1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1D9B-D705-3BBA-715C-44A6ECCD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622" y="665988"/>
            <a:ext cx="7069759" cy="615553"/>
          </a:xfrm>
        </p:spPr>
        <p:txBody>
          <a:bodyPr/>
          <a:lstStyle/>
          <a:p>
            <a:r>
              <a:rPr lang="en-US" dirty="0" err="1"/>
              <a:t>Macrobenchmark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79F6-A8F6-0FEA-F58E-2B2A6DB33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210" y="1910588"/>
            <a:ext cx="9032240" cy="42473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/>
              <a:t>NetVRM</a:t>
            </a:r>
            <a:r>
              <a:rPr lang="en-US" dirty="0"/>
              <a:t> configuration and network topology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Allocation epoch and measurement epoch are one second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Each application has traffic from 4 switches independently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/>
              <a:t>NetVRM</a:t>
            </a:r>
            <a:r>
              <a:rPr lang="en-US" dirty="0"/>
              <a:t> applications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Heavy hitter detection (HH)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Newly opened TCP connection detection (NO)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/>
              <a:t>Superspreader</a:t>
            </a:r>
            <a:r>
              <a:rPr lang="en-US" dirty="0"/>
              <a:t> detection (SS)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/>
              <a:t>Sources that connect to a large number of distinct destinations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Sketch-based heavy hitter detection (SHH)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Traces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2019 passive CAIDA traces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Alternative approaches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Equal-All: statically assigns an equal amount of register memory to all applications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Equal-Active: equally assigns register memory to active instances </a:t>
            </a:r>
          </a:p>
        </p:txBody>
      </p:sp>
    </p:spTree>
    <p:extLst>
      <p:ext uri="{BB962C8B-B14F-4D97-AF65-F5344CB8AC3E}">
        <p14:creationId xmlns:p14="http://schemas.microsoft.com/office/powerpoint/2010/main" val="2413010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2095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</a:rPr>
              <a:t>Generality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56527" y="2658998"/>
            <a:ext cx="11078946" cy="2440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5287" y="5082539"/>
            <a:ext cx="802767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spc="30" dirty="0">
                <a:solidFill>
                  <a:srgbClr val="DA615F"/>
                </a:solidFill>
                <a:latin typeface="Arial"/>
                <a:cs typeface="Arial"/>
              </a:rPr>
              <a:t>NetVRM </a:t>
            </a:r>
            <a:r>
              <a:rPr sz="2000" b="1" dirty="0">
                <a:solidFill>
                  <a:srgbClr val="DA615F"/>
                </a:solidFill>
                <a:latin typeface="Arial"/>
                <a:cs typeface="Arial"/>
              </a:rPr>
              <a:t>outperforms </a:t>
            </a:r>
            <a:r>
              <a:rPr sz="2000" b="1" spc="-5" dirty="0">
                <a:solidFill>
                  <a:srgbClr val="DA615F"/>
                </a:solidFill>
                <a:latin typeface="Arial"/>
                <a:cs typeface="Arial"/>
              </a:rPr>
              <a:t>alternatives </a:t>
            </a:r>
            <a:r>
              <a:rPr sz="2000" b="1" spc="-20" dirty="0">
                <a:solidFill>
                  <a:srgbClr val="DA615F"/>
                </a:solidFill>
                <a:latin typeface="Arial"/>
                <a:cs typeface="Arial"/>
              </a:rPr>
              <a:t>on </a:t>
            </a:r>
            <a:r>
              <a:rPr sz="2000" b="1" spc="-5" dirty="0">
                <a:solidFill>
                  <a:srgbClr val="DA615F"/>
                </a:solidFill>
                <a:latin typeface="Arial"/>
                <a:cs typeface="Arial"/>
              </a:rPr>
              <a:t>both </a:t>
            </a:r>
            <a:r>
              <a:rPr sz="2000" b="1" spc="10" dirty="0">
                <a:solidFill>
                  <a:srgbClr val="DA615F"/>
                </a:solidFill>
                <a:latin typeface="Arial"/>
                <a:cs typeface="Arial"/>
              </a:rPr>
              <a:t>the </a:t>
            </a:r>
            <a:r>
              <a:rPr sz="2000" b="1" spc="15" dirty="0">
                <a:solidFill>
                  <a:srgbClr val="DA615F"/>
                </a:solidFill>
                <a:latin typeface="Arial"/>
                <a:cs typeface="Arial"/>
              </a:rPr>
              <a:t>mean </a:t>
            </a:r>
            <a:r>
              <a:rPr sz="2000" b="1" dirty="0">
                <a:solidFill>
                  <a:srgbClr val="DA615F"/>
                </a:solidFill>
                <a:latin typeface="Arial"/>
                <a:cs typeface="Arial"/>
              </a:rPr>
              <a:t>and </a:t>
            </a:r>
            <a:r>
              <a:rPr sz="2000" b="1" spc="10" dirty="0">
                <a:solidFill>
                  <a:srgbClr val="DA615F"/>
                </a:solidFill>
                <a:latin typeface="Arial"/>
                <a:cs typeface="Arial"/>
              </a:rPr>
              <a:t>the</a:t>
            </a:r>
            <a:r>
              <a:rPr sz="2000" b="1" spc="-80" dirty="0">
                <a:solidFill>
                  <a:srgbClr val="DA615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DA615F"/>
                </a:solidFill>
                <a:latin typeface="Arial"/>
                <a:cs typeface="Arial"/>
              </a:rPr>
              <a:t>tail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spc="30" dirty="0">
                <a:solidFill>
                  <a:srgbClr val="DA615F"/>
                </a:solidFill>
                <a:latin typeface="Arial"/>
                <a:cs typeface="Arial"/>
              </a:rPr>
              <a:t>NetVRM </a:t>
            </a:r>
            <a:r>
              <a:rPr sz="2000" b="1" spc="-45" dirty="0">
                <a:solidFill>
                  <a:srgbClr val="DA615F"/>
                </a:solidFill>
                <a:latin typeface="Arial"/>
                <a:cs typeface="Arial"/>
              </a:rPr>
              <a:t>is </a:t>
            </a:r>
            <a:r>
              <a:rPr sz="2000" b="1" dirty="0">
                <a:solidFill>
                  <a:srgbClr val="DA615F"/>
                </a:solidFill>
                <a:latin typeface="Arial"/>
                <a:cs typeface="Arial"/>
              </a:rPr>
              <a:t>general </a:t>
            </a:r>
            <a:r>
              <a:rPr sz="2000" b="1" spc="15" dirty="0">
                <a:solidFill>
                  <a:srgbClr val="DA615F"/>
                </a:solidFill>
                <a:latin typeface="Arial"/>
                <a:cs typeface="Arial"/>
              </a:rPr>
              <a:t>to </a:t>
            </a:r>
            <a:r>
              <a:rPr sz="2000" b="1" spc="-10" dirty="0">
                <a:solidFill>
                  <a:srgbClr val="DA615F"/>
                </a:solidFill>
                <a:latin typeface="Arial"/>
                <a:cs typeface="Arial"/>
              </a:rPr>
              <a:t>different </a:t>
            </a:r>
            <a:r>
              <a:rPr sz="2000" b="1" spc="15" dirty="0">
                <a:solidFill>
                  <a:srgbClr val="DA615F"/>
                </a:solidFill>
                <a:latin typeface="Arial"/>
                <a:cs typeface="Arial"/>
              </a:rPr>
              <a:t>network </a:t>
            </a:r>
            <a:r>
              <a:rPr sz="2000" b="1" spc="-5" dirty="0">
                <a:solidFill>
                  <a:srgbClr val="DA615F"/>
                </a:solidFill>
                <a:latin typeface="Arial"/>
                <a:cs typeface="Arial"/>
              </a:rPr>
              <a:t>application</a:t>
            </a:r>
            <a:r>
              <a:rPr sz="2000" b="1" spc="-45" dirty="0">
                <a:solidFill>
                  <a:srgbClr val="DA615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DA615F"/>
                </a:solidFill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31</a:t>
            </a:fld>
            <a:endParaRPr spc="-30" dirty="0"/>
          </a:p>
        </p:txBody>
      </p:sp>
      <p:sp>
        <p:nvSpPr>
          <p:cNvPr id="5" name="object 5"/>
          <p:cNvSpPr txBox="1"/>
          <p:nvPr/>
        </p:nvSpPr>
        <p:spPr>
          <a:xfrm>
            <a:off x="1055485" y="1522476"/>
            <a:ext cx="72853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Arial"/>
                <a:cs typeface="Arial"/>
              </a:rPr>
              <a:t>Each </a:t>
            </a:r>
            <a:r>
              <a:rPr sz="2000" spc="20" dirty="0">
                <a:latin typeface="Arial"/>
                <a:cs typeface="Arial"/>
              </a:rPr>
              <a:t>application </a:t>
            </a:r>
            <a:r>
              <a:rPr sz="2000" spc="-15" dirty="0">
                <a:latin typeface="Arial"/>
                <a:cs typeface="Arial"/>
              </a:rPr>
              <a:t>has </a:t>
            </a:r>
            <a:r>
              <a:rPr sz="2000" spc="15" dirty="0">
                <a:latin typeface="Arial"/>
                <a:cs typeface="Arial"/>
              </a:rPr>
              <a:t>traffic from four </a:t>
            </a:r>
            <a:r>
              <a:rPr sz="2000" spc="20" dirty="0">
                <a:latin typeface="Arial"/>
                <a:cs typeface="Arial"/>
              </a:rPr>
              <a:t>switches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independently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latin typeface="Arial"/>
                <a:cs typeface="Arial"/>
              </a:rPr>
              <a:t>Satisfaction ratio </a:t>
            </a:r>
            <a:r>
              <a:rPr sz="2000" spc="-20" dirty="0">
                <a:latin typeface="Arial"/>
                <a:cs typeface="Arial"/>
              </a:rPr>
              <a:t>as </a:t>
            </a:r>
            <a:r>
              <a:rPr sz="2000" spc="10" dirty="0">
                <a:latin typeface="Arial"/>
                <a:cs typeface="Arial"/>
              </a:rPr>
              <a:t>the performance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metric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Alternatives: Equal-All,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Equal-Active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5694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000000"/>
                </a:solidFill>
              </a:rPr>
              <a:t>Impact </a:t>
            </a:r>
            <a:r>
              <a:rPr sz="3600" spc="60" dirty="0">
                <a:solidFill>
                  <a:srgbClr val="000000"/>
                </a:solidFill>
              </a:rPr>
              <a:t>of </a:t>
            </a:r>
            <a:r>
              <a:rPr sz="3600" spc="20" dirty="0">
                <a:solidFill>
                  <a:srgbClr val="000000"/>
                </a:solidFill>
              </a:rPr>
              <a:t>allocation</a:t>
            </a:r>
            <a:r>
              <a:rPr sz="3600" spc="-140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epochs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446140" y="2116054"/>
            <a:ext cx="4463415" cy="1864360"/>
            <a:chOff x="3446140" y="2116054"/>
            <a:chExt cx="4463415" cy="1864360"/>
          </a:xfrm>
        </p:grpSpPr>
        <p:sp>
          <p:nvSpPr>
            <p:cNvPr id="4" name="object 4"/>
            <p:cNvSpPr/>
            <p:nvPr/>
          </p:nvSpPr>
          <p:spPr>
            <a:xfrm>
              <a:off x="3913424" y="2291867"/>
              <a:ext cx="0" cy="1684020"/>
            </a:xfrm>
            <a:custGeom>
              <a:avLst/>
              <a:gdLst/>
              <a:ahLst/>
              <a:cxnLst/>
              <a:rect l="l" t="t" r="r" b="b"/>
              <a:pathLst>
                <a:path h="1684020">
                  <a:moveTo>
                    <a:pt x="0" y="0"/>
                  </a:moveTo>
                  <a:lnTo>
                    <a:pt x="0" y="1683904"/>
                  </a:lnTo>
                </a:path>
              </a:pathLst>
            </a:custGeom>
            <a:ln w="9121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3424" y="393595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0"/>
                  </a:moveTo>
                  <a:lnTo>
                    <a:pt x="0" y="3981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3424" y="393595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15"/>
                  </a:moveTo>
                  <a:lnTo>
                    <a:pt x="0" y="0"/>
                  </a:lnTo>
                </a:path>
              </a:pathLst>
            </a:custGeom>
            <a:ln w="9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70229" y="2298044"/>
              <a:ext cx="0" cy="1678305"/>
            </a:xfrm>
            <a:custGeom>
              <a:avLst/>
              <a:gdLst/>
              <a:ahLst/>
              <a:cxnLst/>
              <a:rect l="l" t="t" r="r" b="b"/>
              <a:pathLst>
                <a:path h="1678304">
                  <a:moveTo>
                    <a:pt x="0" y="0"/>
                  </a:moveTo>
                  <a:lnTo>
                    <a:pt x="0" y="1677727"/>
                  </a:lnTo>
                </a:path>
              </a:pathLst>
            </a:custGeom>
            <a:ln w="9121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70229" y="393595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0"/>
                  </a:moveTo>
                  <a:lnTo>
                    <a:pt x="0" y="3981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0229" y="393595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15"/>
                  </a:moveTo>
                  <a:lnTo>
                    <a:pt x="0" y="0"/>
                  </a:lnTo>
                </a:path>
              </a:pathLst>
            </a:custGeom>
            <a:ln w="9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7043" y="2311308"/>
              <a:ext cx="0" cy="1664970"/>
            </a:xfrm>
            <a:custGeom>
              <a:avLst/>
              <a:gdLst/>
              <a:ahLst/>
              <a:cxnLst/>
              <a:rect l="l" t="t" r="r" b="b"/>
              <a:pathLst>
                <a:path h="1664970">
                  <a:moveTo>
                    <a:pt x="0" y="0"/>
                  </a:moveTo>
                  <a:lnTo>
                    <a:pt x="0" y="1664462"/>
                  </a:lnTo>
                </a:path>
              </a:pathLst>
            </a:custGeom>
            <a:ln w="9121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27043" y="393595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0"/>
                  </a:moveTo>
                  <a:lnTo>
                    <a:pt x="0" y="3981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27043" y="393595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15"/>
                  </a:moveTo>
                  <a:lnTo>
                    <a:pt x="0" y="0"/>
                  </a:lnTo>
                </a:path>
              </a:pathLst>
            </a:custGeom>
            <a:ln w="9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83846" y="2314812"/>
              <a:ext cx="0" cy="1661160"/>
            </a:xfrm>
            <a:custGeom>
              <a:avLst/>
              <a:gdLst/>
              <a:ahLst/>
              <a:cxnLst/>
              <a:rect l="l" t="t" r="r" b="b"/>
              <a:pathLst>
                <a:path h="1661160">
                  <a:moveTo>
                    <a:pt x="0" y="0"/>
                  </a:moveTo>
                  <a:lnTo>
                    <a:pt x="0" y="1660959"/>
                  </a:lnTo>
                </a:path>
              </a:pathLst>
            </a:custGeom>
            <a:ln w="9121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83846" y="393595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0"/>
                  </a:moveTo>
                  <a:lnTo>
                    <a:pt x="0" y="3981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83846" y="3935956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15"/>
                  </a:moveTo>
                  <a:lnTo>
                    <a:pt x="0" y="0"/>
                  </a:lnTo>
                </a:path>
              </a:pathLst>
            </a:custGeom>
            <a:ln w="9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50701" y="3975771"/>
              <a:ext cx="4453890" cy="0"/>
            </a:xfrm>
            <a:custGeom>
              <a:avLst/>
              <a:gdLst/>
              <a:ahLst/>
              <a:cxnLst/>
              <a:rect l="l" t="t" r="r" b="b"/>
              <a:pathLst>
                <a:path w="4453890">
                  <a:moveTo>
                    <a:pt x="0" y="0"/>
                  </a:moveTo>
                  <a:lnTo>
                    <a:pt x="4453713" y="0"/>
                  </a:lnTo>
                </a:path>
              </a:pathLst>
            </a:custGeom>
            <a:ln w="91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50701" y="3975771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399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0701" y="3975771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907" y="0"/>
                  </a:lnTo>
                </a:path>
              </a:pathLst>
            </a:custGeom>
            <a:ln w="9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0701" y="3604738"/>
              <a:ext cx="4453890" cy="0"/>
            </a:xfrm>
            <a:custGeom>
              <a:avLst/>
              <a:gdLst/>
              <a:ahLst/>
              <a:cxnLst/>
              <a:rect l="l" t="t" r="r" b="b"/>
              <a:pathLst>
                <a:path w="4453890">
                  <a:moveTo>
                    <a:pt x="0" y="0"/>
                  </a:moveTo>
                  <a:lnTo>
                    <a:pt x="4453713" y="0"/>
                  </a:lnTo>
                </a:path>
              </a:pathLst>
            </a:custGeom>
            <a:ln w="91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50701" y="3604738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399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0701" y="3604738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907" y="0"/>
                  </a:lnTo>
                </a:path>
              </a:pathLst>
            </a:custGeom>
            <a:ln w="9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50701" y="3233704"/>
              <a:ext cx="4453890" cy="0"/>
            </a:xfrm>
            <a:custGeom>
              <a:avLst/>
              <a:gdLst/>
              <a:ahLst/>
              <a:cxnLst/>
              <a:rect l="l" t="t" r="r" b="b"/>
              <a:pathLst>
                <a:path w="4453890">
                  <a:moveTo>
                    <a:pt x="0" y="0"/>
                  </a:moveTo>
                  <a:lnTo>
                    <a:pt x="4453713" y="0"/>
                  </a:lnTo>
                </a:path>
              </a:pathLst>
            </a:custGeom>
            <a:ln w="91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50701" y="3233704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399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50701" y="3233704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907" y="0"/>
                  </a:lnTo>
                </a:path>
              </a:pathLst>
            </a:custGeom>
            <a:ln w="9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50701" y="2862671"/>
              <a:ext cx="4453890" cy="0"/>
            </a:xfrm>
            <a:custGeom>
              <a:avLst/>
              <a:gdLst/>
              <a:ahLst/>
              <a:cxnLst/>
              <a:rect l="l" t="t" r="r" b="b"/>
              <a:pathLst>
                <a:path w="4453890">
                  <a:moveTo>
                    <a:pt x="0" y="0"/>
                  </a:moveTo>
                  <a:lnTo>
                    <a:pt x="4453713" y="0"/>
                  </a:lnTo>
                </a:path>
              </a:pathLst>
            </a:custGeom>
            <a:ln w="91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50701" y="2862671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399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50701" y="2862671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907" y="0"/>
                  </a:lnTo>
                </a:path>
              </a:pathLst>
            </a:custGeom>
            <a:ln w="9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50701" y="2491637"/>
              <a:ext cx="4453890" cy="0"/>
            </a:xfrm>
            <a:custGeom>
              <a:avLst/>
              <a:gdLst/>
              <a:ahLst/>
              <a:cxnLst/>
              <a:rect l="l" t="t" r="r" b="b"/>
              <a:pathLst>
                <a:path w="4453890">
                  <a:moveTo>
                    <a:pt x="0" y="0"/>
                  </a:moveTo>
                  <a:lnTo>
                    <a:pt x="4453713" y="0"/>
                  </a:lnTo>
                </a:path>
              </a:pathLst>
            </a:custGeom>
            <a:ln w="91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50701" y="2491637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399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50701" y="2491637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907" y="0"/>
                  </a:lnTo>
                </a:path>
              </a:pathLst>
            </a:custGeom>
            <a:ln w="9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13424" y="2120604"/>
              <a:ext cx="3470910" cy="92075"/>
            </a:xfrm>
            <a:custGeom>
              <a:avLst/>
              <a:gdLst/>
              <a:ahLst/>
              <a:cxnLst/>
              <a:rect l="l" t="t" r="r" b="b"/>
              <a:pathLst>
                <a:path w="3470909" h="92075">
                  <a:moveTo>
                    <a:pt x="0" y="0"/>
                  </a:moveTo>
                  <a:lnTo>
                    <a:pt x="0" y="68880"/>
                  </a:lnTo>
                </a:path>
                <a:path w="3470909" h="92075">
                  <a:moveTo>
                    <a:pt x="1156804" y="0"/>
                  </a:moveTo>
                  <a:lnTo>
                    <a:pt x="1156804" y="75057"/>
                  </a:lnTo>
                </a:path>
                <a:path w="3470909" h="92075">
                  <a:moveTo>
                    <a:pt x="2313618" y="0"/>
                  </a:moveTo>
                  <a:lnTo>
                    <a:pt x="2313618" y="88321"/>
                  </a:lnTo>
                </a:path>
                <a:path w="3470909" h="92075">
                  <a:moveTo>
                    <a:pt x="3470421" y="0"/>
                  </a:moveTo>
                  <a:lnTo>
                    <a:pt x="3470421" y="91825"/>
                  </a:lnTo>
                </a:path>
              </a:pathLst>
            </a:custGeom>
            <a:ln w="9121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50701" y="2120604"/>
              <a:ext cx="4453890" cy="0"/>
            </a:xfrm>
            <a:custGeom>
              <a:avLst/>
              <a:gdLst/>
              <a:ahLst/>
              <a:cxnLst/>
              <a:rect l="l" t="t" r="r" b="b"/>
              <a:pathLst>
                <a:path w="4453890">
                  <a:moveTo>
                    <a:pt x="0" y="0"/>
                  </a:moveTo>
                  <a:lnTo>
                    <a:pt x="4453713" y="0"/>
                  </a:lnTo>
                </a:path>
              </a:pathLst>
            </a:custGeom>
            <a:ln w="91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50701" y="2120604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3990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50701" y="2120604"/>
              <a:ext cx="40005" cy="0"/>
            </a:xfrm>
            <a:custGeom>
              <a:avLst/>
              <a:gdLst/>
              <a:ahLst/>
              <a:cxnLst/>
              <a:rect l="l" t="t" r="r" b="b"/>
              <a:pathLst>
                <a:path w="40004">
                  <a:moveTo>
                    <a:pt x="0" y="0"/>
                  </a:moveTo>
                  <a:lnTo>
                    <a:pt x="39907" y="0"/>
                  </a:lnTo>
                </a:path>
              </a:pathLst>
            </a:custGeom>
            <a:ln w="9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58697" y="2186068"/>
              <a:ext cx="109455" cy="3465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70229" y="2246853"/>
              <a:ext cx="0" cy="254635"/>
            </a:xfrm>
            <a:custGeom>
              <a:avLst/>
              <a:gdLst/>
              <a:ahLst/>
              <a:cxnLst/>
              <a:rect l="l" t="t" r="r" b="b"/>
              <a:pathLst>
                <a:path h="254635">
                  <a:moveTo>
                    <a:pt x="0" y="0"/>
                  </a:moveTo>
                  <a:lnTo>
                    <a:pt x="0" y="254283"/>
                  </a:lnTo>
                </a:path>
              </a:pathLst>
            </a:custGeom>
            <a:ln w="34206">
              <a:solidFill>
                <a:srgbClr val="1F78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15502" y="2446528"/>
              <a:ext cx="109453" cy="109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18919" y="2195662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620" y="0"/>
                  </a:moveTo>
                  <a:lnTo>
                    <a:pt x="0" y="0"/>
                  </a:lnTo>
                  <a:lnTo>
                    <a:pt x="0" y="102382"/>
                  </a:lnTo>
                  <a:lnTo>
                    <a:pt x="102620" y="102382"/>
                  </a:lnTo>
                  <a:lnTo>
                    <a:pt x="102620" y="0"/>
                  </a:lnTo>
                  <a:close/>
                </a:path>
              </a:pathLst>
            </a:custGeom>
            <a:solidFill>
              <a:srgbClr val="1F7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18919" y="2195662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0" y="102382"/>
                  </a:moveTo>
                  <a:lnTo>
                    <a:pt x="102620" y="102382"/>
                  </a:lnTo>
                  <a:lnTo>
                    <a:pt x="102620" y="0"/>
                  </a:lnTo>
                  <a:lnTo>
                    <a:pt x="0" y="0"/>
                  </a:lnTo>
                  <a:lnTo>
                    <a:pt x="0" y="102382"/>
                  </a:lnTo>
                  <a:close/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27043" y="2260117"/>
              <a:ext cx="0" cy="310515"/>
            </a:xfrm>
            <a:custGeom>
              <a:avLst/>
              <a:gdLst/>
              <a:ahLst/>
              <a:cxnLst/>
              <a:rect l="l" t="t" r="r" b="b"/>
              <a:pathLst>
                <a:path h="310514">
                  <a:moveTo>
                    <a:pt x="0" y="0"/>
                  </a:moveTo>
                  <a:lnTo>
                    <a:pt x="0" y="310241"/>
                  </a:lnTo>
                </a:path>
              </a:pathLst>
            </a:custGeom>
            <a:ln w="34206">
              <a:solidFill>
                <a:srgbClr val="1F78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72316" y="2515750"/>
              <a:ext cx="109453" cy="1092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75733" y="2208926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620" y="0"/>
                  </a:moveTo>
                  <a:lnTo>
                    <a:pt x="0" y="0"/>
                  </a:lnTo>
                  <a:lnTo>
                    <a:pt x="0" y="102382"/>
                  </a:lnTo>
                  <a:lnTo>
                    <a:pt x="102620" y="102382"/>
                  </a:lnTo>
                  <a:lnTo>
                    <a:pt x="102620" y="0"/>
                  </a:lnTo>
                  <a:close/>
                </a:path>
              </a:pathLst>
            </a:custGeom>
            <a:solidFill>
              <a:srgbClr val="1F7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75733" y="2208926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0" y="102382"/>
                  </a:moveTo>
                  <a:lnTo>
                    <a:pt x="102620" y="102382"/>
                  </a:lnTo>
                  <a:lnTo>
                    <a:pt x="102620" y="0"/>
                  </a:lnTo>
                  <a:lnTo>
                    <a:pt x="0" y="0"/>
                  </a:lnTo>
                  <a:lnTo>
                    <a:pt x="0" y="102382"/>
                  </a:lnTo>
                  <a:close/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83846" y="2263621"/>
              <a:ext cx="0" cy="389255"/>
            </a:xfrm>
            <a:custGeom>
              <a:avLst/>
              <a:gdLst/>
              <a:ahLst/>
              <a:cxnLst/>
              <a:rect l="l" t="t" r="r" b="b"/>
              <a:pathLst>
                <a:path h="389255">
                  <a:moveTo>
                    <a:pt x="0" y="0"/>
                  </a:moveTo>
                  <a:lnTo>
                    <a:pt x="0" y="388825"/>
                  </a:lnTo>
                </a:path>
              </a:pathLst>
            </a:custGeom>
            <a:ln w="34206">
              <a:solidFill>
                <a:srgbClr val="1F78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29119" y="2597838"/>
              <a:ext cx="109453" cy="1092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32536" y="2212430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620" y="0"/>
                  </a:moveTo>
                  <a:lnTo>
                    <a:pt x="0" y="0"/>
                  </a:lnTo>
                  <a:lnTo>
                    <a:pt x="0" y="102382"/>
                  </a:lnTo>
                  <a:lnTo>
                    <a:pt x="102620" y="102382"/>
                  </a:lnTo>
                  <a:lnTo>
                    <a:pt x="102620" y="0"/>
                  </a:lnTo>
                  <a:close/>
                </a:path>
              </a:pathLst>
            </a:custGeom>
            <a:solidFill>
              <a:srgbClr val="1F7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32536" y="2212430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0" y="102382"/>
                  </a:moveTo>
                  <a:lnTo>
                    <a:pt x="102620" y="102382"/>
                  </a:lnTo>
                  <a:lnTo>
                    <a:pt x="102620" y="0"/>
                  </a:lnTo>
                  <a:lnTo>
                    <a:pt x="0" y="0"/>
                  </a:lnTo>
                  <a:lnTo>
                    <a:pt x="0" y="102382"/>
                  </a:lnTo>
                  <a:close/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13424" y="3809103"/>
              <a:ext cx="3470910" cy="86995"/>
            </a:xfrm>
            <a:custGeom>
              <a:avLst/>
              <a:gdLst/>
              <a:ahLst/>
              <a:cxnLst/>
              <a:rect l="l" t="t" r="r" b="b"/>
              <a:pathLst>
                <a:path w="3470909" h="86995">
                  <a:moveTo>
                    <a:pt x="0" y="0"/>
                  </a:moveTo>
                  <a:lnTo>
                    <a:pt x="1156804" y="0"/>
                  </a:lnTo>
                  <a:lnTo>
                    <a:pt x="2313618" y="43466"/>
                  </a:lnTo>
                  <a:lnTo>
                    <a:pt x="3470421" y="86950"/>
                  </a:lnTo>
                </a:path>
              </a:pathLst>
            </a:custGeom>
            <a:ln w="34127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58689" y="3754490"/>
              <a:ext cx="109453" cy="1092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015506" y="3754490"/>
              <a:ext cx="109453" cy="1092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72311" y="3797962"/>
              <a:ext cx="109453" cy="1092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29116" y="3841447"/>
              <a:ext cx="109453" cy="1092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13424" y="3294576"/>
              <a:ext cx="3470910" cy="362585"/>
            </a:xfrm>
            <a:custGeom>
              <a:avLst/>
              <a:gdLst/>
              <a:ahLst/>
              <a:cxnLst/>
              <a:rect l="l" t="t" r="r" b="b"/>
              <a:pathLst>
                <a:path w="3470909" h="362585">
                  <a:moveTo>
                    <a:pt x="0" y="362328"/>
                  </a:moveTo>
                  <a:lnTo>
                    <a:pt x="1156804" y="231891"/>
                  </a:lnTo>
                  <a:lnTo>
                    <a:pt x="2313618" y="79710"/>
                  </a:lnTo>
                  <a:lnTo>
                    <a:pt x="3470421" y="0"/>
                  </a:lnTo>
                </a:path>
              </a:pathLst>
            </a:custGeom>
            <a:ln w="34128">
              <a:solidFill>
                <a:srgbClr val="E31A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58689" y="3602293"/>
              <a:ext cx="109453" cy="1092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15506" y="3471864"/>
              <a:ext cx="109453" cy="1092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72311" y="3319680"/>
              <a:ext cx="109453" cy="1092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29116" y="3239962"/>
              <a:ext cx="109453" cy="1092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50701" y="2120604"/>
              <a:ext cx="4453890" cy="1855470"/>
            </a:xfrm>
            <a:custGeom>
              <a:avLst/>
              <a:gdLst/>
              <a:ahLst/>
              <a:cxnLst/>
              <a:rect l="l" t="t" r="r" b="b"/>
              <a:pathLst>
                <a:path w="4453890" h="1855470">
                  <a:moveTo>
                    <a:pt x="0" y="1855166"/>
                  </a:moveTo>
                  <a:lnTo>
                    <a:pt x="0" y="0"/>
                  </a:lnTo>
                </a:path>
                <a:path w="4453890" h="1855470">
                  <a:moveTo>
                    <a:pt x="4453713" y="1855166"/>
                  </a:moveTo>
                  <a:lnTo>
                    <a:pt x="4453713" y="0"/>
                  </a:lnTo>
                </a:path>
                <a:path w="4453890" h="1855470">
                  <a:moveTo>
                    <a:pt x="0" y="1855166"/>
                  </a:moveTo>
                  <a:lnTo>
                    <a:pt x="4453713" y="1855166"/>
                  </a:lnTo>
                </a:path>
                <a:path w="4453890" h="1855470">
                  <a:moveTo>
                    <a:pt x="0" y="0"/>
                  </a:moveTo>
                  <a:lnTo>
                    <a:pt x="4453713" y="0"/>
                  </a:lnTo>
                </a:path>
              </a:pathLst>
            </a:custGeom>
            <a:ln w="9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846831" y="4021906"/>
            <a:ext cx="1333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1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13784" y="4021906"/>
            <a:ext cx="1727835" cy="482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165" algn="ctr">
              <a:lnSpc>
                <a:spcPts val="1785"/>
              </a:lnSpc>
              <a:spcBef>
                <a:spcPts val="120"/>
              </a:spcBef>
              <a:tabLst>
                <a:tab pos="1156335" algn="l"/>
              </a:tabLst>
            </a:pPr>
            <a:r>
              <a:rPr sz="1500" spc="10" dirty="0">
                <a:latin typeface="Arial"/>
                <a:cs typeface="Arial"/>
              </a:rPr>
              <a:t>4	8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ts val="1785"/>
              </a:lnSpc>
            </a:pPr>
            <a:r>
              <a:rPr sz="1500" spc="10" dirty="0">
                <a:latin typeface="Arial"/>
                <a:cs typeface="Arial"/>
              </a:rPr>
              <a:t>Allocation epoch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(s)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63360" y="4021906"/>
            <a:ext cx="24130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5" dirty="0">
                <a:latin typeface="Arial"/>
                <a:cs typeface="Arial"/>
              </a:rPr>
              <a:t>16</a:t>
            </a:r>
            <a:endParaRPr sz="15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054601" y="1983748"/>
            <a:ext cx="295275" cy="21126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500" spc="5" dirty="0">
                <a:latin typeface="Arial"/>
                <a:cs typeface="Arial"/>
              </a:rPr>
              <a:t>1.0</a:t>
            </a:r>
            <a:endParaRPr sz="1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25"/>
              </a:spcBef>
            </a:pPr>
            <a:r>
              <a:rPr sz="1500" spc="5" dirty="0">
                <a:latin typeface="Arial"/>
                <a:cs typeface="Arial"/>
              </a:rPr>
              <a:t>0.8</a:t>
            </a:r>
            <a:endParaRPr sz="1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20"/>
              </a:spcBef>
            </a:pPr>
            <a:r>
              <a:rPr sz="1500" spc="5" dirty="0">
                <a:latin typeface="Arial"/>
                <a:cs typeface="Arial"/>
              </a:rPr>
              <a:t>0.6</a:t>
            </a:r>
            <a:endParaRPr sz="1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20"/>
              </a:spcBef>
            </a:pPr>
            <a:r>
              <a:rPr sz="1500" spc="5" dirty="0">
                <a:latin typeface="Arial"/>
                <a:cs typeface="Arial"/>
              </a:rPr>
              <a:t>0.4</a:t>
            </a:r>
            <a:endParaRPr sz="1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20"/>
              </a:spcBef>
            </a:pPr>
            <a:r>
              <a:rPr sz="1500" spc="5" dirty="0">
                <a:latin typeface="Arial"/>
                <a:cs typeface="Arial"/>
              </a:rPr>
              <a:t>0.2</a:t>
            </a:r>
            <a:endParaRPr sz="1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25"/>
              </a:spcBef>
            </a:pPr>
            <a:r>
              <a:rPr sz="1500" spc="1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957098" y="1754276"/>
            <a:ext cx="387985" cy="109220"/>
            <a:chOff x="2957098" y="1754276"/>
            <a:chExt cx="387985" cy="109220"/>
          </a:xfrm>
        </p:grpSpPr>
        <p:sp>
          <p:nvSpPr>
            <p:cNvPr id="64" name="object 64"/>
            <p:cNvSpPr/>
            <p:nvPr/>
          </p:nvSpPr>
          <p:spPr>
            <a:xfrm>
              <a:off x="2957098" y="1808884"/>
              <a:ext cx="387985" cy="0"/>
            </a:xfrm>
            <a:custGeom>
              <a:avLst/>
              <a:gdLst/>
              <a:ahLst/>
              <a:cxnLst/>
              <a:rect l="l" t="t" r="r" b="b"/>
              <a:pathLst>
                <a:path w="387985">
                  <a:moveTo>
                    <a:pt x="0" y="0"/>
                  </a:moveTo>
                  <a:lnTo>
                    <a:pt x="387676" y="0"/>
                  </a:lnTo>
                </a:path>
              </a:pathLst>
            </a:custGeom>
            <a:ln w="34127">
              <a:solidFill>
                <a:srgbClr val="1F78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99626" y="1757693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69" h="102869">
                  <a:moveTo>
                    <a:pt x="102620" y="0"/>
                  </a:moveTo>
                  <a:lnTo>
                    <a:pt x="0" y="0"/>
                  </a:lnTo>
                  <a:lnTo>
                    <a:pt x="0" y="102382"/>
                  </a:lnTo>
                  <a:lnTo>
                    <a:pt x="102620" y="102382"/>
                  </a:lnTo>
                  <a:lnTo>
                    <a:pt x="102620" y="0"/>
                  </a:lnTo>
                  <a:close/>
                </a:path>
              </a:pathLst>
            </a:custGeom>
            <a:solidFill>
              <a:srgbClr val="1F7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99626" y="1757693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69" h="102869">
                  <a:moveTo>
                    <a:pt x="0" y="102382"/>
                  </a:moveTo>
                  <a:lnTo>
                    <a:pt x="102620" y="102382"/>
                  </a:lnTo>
                  <a:lnTo>
                    <a:pt x="102620" y="0"/>
                  </a:lnTo>
                  <a:lnTo>
                    <a:pt x="0" y="0"/>
                  </a:lnTo>
                  <a:lnTo>
                    <a:pt x="0" y="102382"/>
                  </a:lnTo>
                  <a:close/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428993" y="1670481"/>
            <a:ext cx="51054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15" dirty="0">
                <a:latin typeface="Arial"/>
                <a:cs typeface="Arial"/>
              </a:rPr>
              <a:t>Mean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023390" y="1754276"/>
            <a:ext cx="387985" cy="109220"/>
            <a:chOff x="4023390" y="1754276"/>
            <a:chExt cx="387985" cy="109220"/>
          </a:xfrm>
        </p:grpSpPr>
        <p:sp>
          <p:nvSpPr>
            <p:cNvPr id="69" name="object 69"/>
            <p:cNvSpPr/>
            <p:nvPr/>
          </p:nvSpPr>
          <p:spPr>
            <a:xfrm>
              <a:off x="4023390" y="1808884"/>
              <a:ext cx="387985" cy="0"/>
            </a:xfrm>
            <a:custGeom>
              <a:avLst/>
              <a:gdLst/>
              <a:ahLst/>
              <a:cxnLst/>
              <a:rect l="l" t="t" r="r" b="b"/>
              <a:pathLst>
                <a:path w="387985">
                  <a:moveTo>
                    <a:pt x="0" y="0"/>
                  </a:moveTo>
                  <a:lnTo>
                    <a:pt x="387676" y="0"/>
                  </a:lnTo>
                </a:path>
              </a:pathLst>
            </a:custGeom>
            <a:ln w="34127">
              <a:solidFill>
                <a:srgbClr val="1F78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62501" y="1754276"/>
              <a:ext cx="109453" cy="1092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495285" y="1670481"/>
            <a:ext cx="60769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15" dirty="0">
                <a:latin typeface="Arial"/>
                <a:cs typeface="Arial"/>
              </a:rPr>
              <a:t>5%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tail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186589" y="1754276"/>
            <a:ext cx="387985" cy="109220"/>
            <a:chOff x="5186589" y="1754276"/>
            <a:chExt cx="387985" cy="109220"/>
          </a:xfrm>
        </p:grpSpPr>
        <p:sp>
          <p:nvSpPr>
            <p:cNvPr id="73" name="object 73"/>
            <p:cNvSpPr/>
            <p:nvPr/>
          </p:nvSpPr>
          <p:spPr>
            <a:xfrm>
              <a:off x="5186589" y="1808884"/>
              <a:ext cx="387985" cy="0"/>
            </a:xfrm>
            <a:custGeom>
              <a:avLst/>
              <a:gdLst/>
              <a:ahLst/>
              <a:cxnLst/>
              <a:rect l="l" t="t" r="r" b="b"/>
              <a:pathLst>
                <a:path w="387985">
                  <a:moveTo>
                    <a:pt x="0" y="0"/>
                  </a:moveTo>
                  <a:lnTo>
                    <a:pt x="387676" y="0"/>
                  </a:lnTo>
                </a:path>
              </a:pathLst>
            </a:custGeom>
            <a:ln w="34127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25700" y="1754276"/>
              <a:ext cx="109453" cy="1092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658484" y="1670481"/>
            <a:ext cx="87630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10" dirty="0">
                <a:latin typeface="Arial"/>
                <a:cs typeface="Arial"/>
              </a:rPr>
              <a:t>Drop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ratio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618995" y="1754276"/>
            <a:ext cx="387985" cy="109220"/>
            <a:chOff x="6618995" y="1754276"/>
            <a:chExt cx="387985" cy="109220"/>
          </a:xfrm>
        </p:grpSpPr>
        <p:sp>
          <p:nvSpPr>
            <p:cNvPr id="77" name="object 77"/>
            <p:cNvSpPr/>
            <p:nvPr/>
          </p:nvSpPr>
          <p:spPr>
            <a:xfrm>
              <a:off x="6618995" y="1808884"/>
              <a:ext cx="387985" cy="0"/>
            </a:xfrm>
            <a:custGeom>
              <a:avLst/>
              <a:gdLst/>
              <a:ahLst/>
              <a:cxnLst/>
              <a:rect l="l" t="t" r="r" b="b"/>
              <a:pathLst>
                <a:path w="387984">
                  <a:moveTo>
                    <a:pt x="0" y="0"/>
                  </a:moveTo>
                  <a:lnTo>
                    <a:pt x="387676" y="0"/>
                  </a:lnTo>
                </a:path>
              </a:pathLst>
            </a:custGeom>
            <a:ln w="34127">
              <a:solidFill>
                <a:srgbClr val="E31A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58106" y="1754276"/>
              <a:ext cx="109453" cy="1092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090890" y="1670481"/>
            <a:ext cx="100584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5" dirty="0">
                <a:latin typeface="Arial"/>
                <a:cs typeface="Arial"/>
              </a:rPr>
              <a:t>Reject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ratio</a:t>
            </a:r>
            <a:endParaRPr sz="1500">
              <a:latin typeface="Arial"/>
              <a:cs typeface="Arial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32</a:t>
            </a:fld>
            <a:endParaRPr spc="-30" dirty="0"/>
          </a:p>
        </p:txBody>
      </p:sp>
      <p:sp>
        <p:nvSpPr>
          <p:cNvPr id="80" name="object 80"/>
          <p:cNvSpPr txBox="1"/>
          <p:nvPr/>
        </p:nvSpPr>
        <p:spPr>
          <a:xfrm>
            <a:off x="1791500" y="5174996"/>
            <a:ext cx="860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90" dirty="0">
                <a:solidFill>
                  <a:srgbClr val="DA615F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DA615F"/>
                </a:solidFill>
                <a:latin typeface="Arial"/>
                <a:cs typeface="Arial"/>
              </a:rPr>
              <a:t>shorter allocation </a:t>
            </a:r>
            <a:r>
              <a:rPr sz="2400" b="1" dirty="0">
                <a:solidFill>
                  <a:srgbClr val="DA615F"/>
                </a:solidFill>
                <a:latin typeface="Arial"/>
                <a:cs typeface="Arial"/>
              </a:rPr>
              <a:t>epoch </a:t>
            </a:r>
            <a:r>
              <a:rPr sz="2400" b="1" spc="-5" dirty="0">
                <a:solidFill>
                  <a:srgbClr val="DA615F"/>
                </a:solidFill>
                <a:latin typeface="Arial"/>
                <a:cs typeface="Arial"/>
              </a:rPr>
              <a:t>leads </a:t>
            </a:r>
            <a:r>
              <a:rPr sz="2400" b="1" spc="25" dirty="0">
                <a:solidFill>
                  <a:srgbClr val="DA615F"/>
                </a:solidFill>
                <a:latin typeface="Arial"/>
                <a:cs typeface="Arial"/>
              </a:rPr>
              <a:t>to </a:t>
            </a:r>
            <a:r>
              <a:rPr sz="2400" b="1" spc="40" dirty="0">
                <a:solidFill>
                  <a:srgbClr val="DA615F"/>
                </a:solidFill>
                <a:latin typeface="Arial"/>
                <a:cs typeface="Arial"/>
              </a:rPr>
              <a:t>a </a:t>
            </a:r>
            <a:r>
              <a:rPr sz="2400" b="1" spc="25" dirty="0">
                <a:solidFill>
                  <a:srgbClr val="DA615F"/>
                </a:solidFill>
                <a:latin typeface="Arial"/>
                <a:cs typeface="Arial"/>
              </a:rPr>
              <a:t>better</a:t>
            </a:r>
            <a:r>
              <a:rPr sz="2400" b="1" spc="35" dirty="0">
                <a:solidFill>
                  <a:srgbClr val="DA615F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DA615F"/>
                </a:solidFill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30" dirty="0"/>
              <a:t>33</a:t>
            </a:fld>
            <a:endParaRPr spc="-3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2319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000000"/>
                </a:solidFill>
              </a:rPr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807970"/>
            <a:ext cx="10010140" cy="26003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20" dirty="0">
                <a:solidFill>
                  <a:srgbClr val="DA615F"/>
                </a:solidFill>
                <a:latin typeface="Arial"/>
                <a:cs typeface="Arial"/>
              </a:rPr>
              <a:t>NetVRM </a:t>
            </a:r>
            <a:r>
              <a:rPr sz="2800" spc="45" dirty="0">
                <a:latin typeface="Arial"/>
                <a:cs typeface="Arial"/>
              </a:rPr>
              <a:t>supports </a:t>
            </a:r>
            <a:r>
              <a:rPr sz="2800" spc="25" dirty="0">
                <a:solidFill>
                  <a:srgbClr val="DA615F"/>
                </a:solidFill>
                <a:latin typeface="Arial"/>
                <a:cs typeface="Arial"/>
              </a:rPr>
              <a:t>dynamic </a:t>
            </a:r>
            <a:r>
              <a:rPr sz="2800" spc="-5" dirty="0">
                <a:solidFill>
                  <a:srgbClr val="DA615F"/>
                </a:solidFill>
                <a:latin typeface="Arial"/>
                <a:cs typeface="Arial"/>
              </a:rPr>
              <a:t>register </a:t>
            </a:r>
            <a:r>
              <a:rPr sz="2800" spc="15" dirty="0">
                <a:solidFill>
                  <a:srgbClr val="DA615F"/>
                </a:solidFill>
                <a:latin typeface="Arial"/>
                <a:cs typeface="Arial"/>
              </a:rPr>
              <a:t>memory </a:t>
            </a:r>
            <a:r>
              <a:rPr sz="2800" dirty="0">
                <a:solidFill>
                  <a:srgbClr val="DA615F"/>
                </a:solidFill>
                <a:latin typeface="Arial"/>
                <a:cs typeface="Arial"/>
              </a:rPr>
              <a:t>sharing </a:t>
            </a:r>
            <a:r>
              <a:rPr sz="2800" spc="15" dirty="0">
                <a:latin typeface="Arial"/>
                <a:cs typeface="Arial"/>
              </a:rPr>
              <a:t>between  </a:t>
            </a:r>
            <a:r>
              <a:rPr sz="2800" spc="25" dirty="0">
                <a:latin typeface="Arial"/>
                <a:cs typeface="Arial"/>
              </a:rPr>
              <a:t>multiple concurrent applications on </a:t>
            </a:r>
            <a:r>
              <a:rPr sz="2800" spc="-55" dirty="0">
                <a:latin typeface="Arial"/>
                <a:cs typeface="Arial"/>
              </a:rPr>
              <a:t>a </a:t>
            </a:r>
            <a:r>
              <a:rPr sz="2800" spc="15" dirty="0">
                <a:solidFill>
                  <a:srgbClr val="DA615F"/>
                </a:solidFill>
                <a:latin typeface="Arial"/>
                <a:cs typeface="Arial"/>
              </a:rPr>
              <a:t>programmable</a:t>
            </a:r>
            <a:r>
              <a:rPr sz="2800" spc="-80" dirty="0">
                <a:solidFill>
                  <a:srgbClr val="DA615F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DA615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139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25" dirty="0">
                <a:latin typeface="Arial"/>
                <a:cs typeface="Arial"/>
              </a:rPr>
              <a:t>Virtual </a:t>
            </a:r>
            <a:r>
              <a:rPr sz="2400" spc="-5" dirty="0">
                <a:latin typeface="Arial"/>
                <a:cs typeface="Arial"/>
              </a:rPr>
              <a:t>register </a:t>
            </a:r>
            <a:r>
              <a:rPr sz="2400" spc="10" dirty="0">
                <a:latin typeface="Arial"/>
                <a:cs typeface="Arial"/>
              </a:rPr>
              <a:t>memory: </a:t>
            </a:r>
            <a:r>
              <a:rPr sz="2400" spc="-10" dirty="0">
                <a:latin typeface="Arial"/>
                <a:cs typeface="Arial"/>
              </a:rPr>
              <a:t>enable </a:t>
            </a:r>
            <a:r>
              <a:rPr sz="2400" spc="-5" dirty="0">
                <a:latin typeface="Arial"/>
                <a:cs typeface="Arial"/>
              </a:rPr>
              <a:t>online register </a:t>
            </a:r>
            <a:r>
              <a:rPr sz="2400" spc="10" dirty="0">
                <a:latin typeface="Arial"/>
                <a:cs typeface="Arial"/>
              </a:rPr>
              <a:t>memory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sharing</a:t>
            </a:r>
            <a:endParaRPr sz="24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192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Arial"/>
                <a:cs typeface="Arial"/>
              </a:rPr>
              <a:t>Dynamically </a:t>
            </a:r>
            <a:r>
              <a:rPr sz="2400" spc="5" dirty="0">
                <a:latin typeface="Arial"/>
                <a:cs typeface="Arial"/>
              </a:rPr>
              <a:t>allocate </a:t>
            </a:r>
            <a:r>
              <a:rPr sz="2400" spc="10" dirty="0">
                <a:latin typeface="Arial"/>
                <a:cs typeface="Arial"/>
              </a:rPr>
              <a:t>memory </a:t>
            </a:r>
            <a:r>
              <a:rPr sz="2400" spc="25" dirty="0">
                <a:latin typeface="Arial"/>
                <a:cs typeface="Arial"/>
              </a:rPr>
              <a:t>for </a:t>
            </a:r>
            <a:r>
              <a:rPr sz="2400" spc="20" dirty="0">
                <a:latin typeface="Arial"/>
                <a:cs typeface="Arial"/>
              </a:rPr>
              <a:t>better </a:t>
            </a:r>
            <a:r>
              <a:rPr sz="2400" spc="-10" dirty="0">
                <a:latin typeface="Arial"/>
                <a:cs typeface="Arial"/>
              </a:rPr>
              <a:t>resource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efficiency</a:t>
            </a:r>
            <a:endParaRPr sz="2400">
              <a:latin typeface="Arial"/>
              <a:cs typeface="Arial"/>
            </a:endParaRPr>
          </a:p>
          <a:p>
            <a:pPr marL="712470" lvl="1" indent="-243204">
              <a:lnSpc>
                <a:spcPct val="100000"/>
              </a:lnSpc>
              <a:spcBef>
                <a:spcPts val="192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5" dirty="0">
                <a:latin typeface="Arial"/>
                <a:cs typeface="Arial"/>
              </a:rPr>
              <a:t>P4VRM: </a:t>
            </a:r>
            <a:r>
              <a:rPr sz="2400" spc="-20" dirty="0">
                <a:latin typeface="Arial"/>
                <a:cs typeface="Arial"/>
              </a:rPr>
              <a:t>easily </a:t>
            </a:r>
            <a:r>
              <a:rPr sz="2400" spc="25" dirty="0">
                <a:latin typeface="Arial"/>
                <a:cs typeface="Arial"/>
              </a:rPr>
              <a:t>equip </a:t>
            </a:r>
            <a:r>
              <a:rPr sz="2400" spc="10" dirty="0">
                <a:latin typeface="Arial"/>
                <a:cs typeface="Arial"/>
              </a:rPr>
              <a:t>the programs </a:t>
            </a:r>
            <a:r>
              <a:rPr sz="2400" spc="4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virtual </a:t>
            </a:r>
            <a:r>
              <a:rPr sz="2400" spc="-5" dirty="0">
                <a:latin typeface="Arial"/>
                <a:cs typeface="Arial"/>
              </a:rPr>
              <a:t>register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1725" y="2895091"/>
            <a:ext cx="2268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Arial"/>
                <a:cs typeface="Arial"/>
              </a:rPr>
              <a:t>Thank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you!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7448-E54B-8235-5EA3-E520F947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7069759" cy="615553"/>
          </a:xfrm>
        </p:spPr>
        <p:txBody>
          <a:bodyPr/>
          <a:lstStyle/>
          <a:p>
            <a:r>
              <a:rPr lang="en-US" dirty="0"/>
              <a:t>Registers in P4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64C3F-D774-9968-288B-C636AAA8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3074"/>
            <a:ext cx="10248900" cy="21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30785-DBC4-6134-64CA-78FCB811B048}"/>
              </a:ext>
            </a:extLst>
          </p:cNvPr>
          <p:cNvSpPr txBox="1"/>
          <p:nvPr/>
        </p:nvSpPr>
        <p:spPr>
          <a:xfrm>
            <a:off x="1447800" y="4209392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memory is implemented with standard SRRM blocks.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7DCB9-9A7C-FF21-25F1-553AAC7ED86A}"/>
              </a:ext>
            </a:extLst>
          </p:cNvPr>
          <p:cNvSpPr txBox="1"/>
          <p:nvPr/>
        </p:nvSpPr>
        <p:spPr>
          <a:xfrm>
            <a:off x="1447800" y="4800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can be read by both the control plane and data plane.</a:t>
            </a:r>
          </a:p>
        </p:txBody>
      </p:sp>
    </p:spTree>
    <p:extLst>
      <p:ext uri="{BB962C8B-B14F-4D97-AF65-F5344CB8AC3E}">
        <p14:creationId xmlns:p14="http://schemas.microsoft.com/office/powerpoint/2010/main" val="92767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07102" y="6386846"/>
            <a:ext cx="192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800" spc="-35" dirty="0">
                <a:solidFill>
                  <a:srgbClr val="898989"/>
                </a:solidFill>
                <a:latin typeface="Trebuchet MS"/>
                <a:cs typeface="Trebuchet MS"/>
              </a:rPr>
              <a:t>5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494243"/>
            <a:ext cx="70697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0640" marR="5080" indent="-129857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The </a:t>
            </a:r>
            <a:r>
              <a:rPr spc="-5" dirty="0"/>
              <a:t>case </a:t>
            </a:r>
            <a:r>
              <a:rPr spc="70" dirty="0"/>
              <a:t>of </a:t>
            </a:r>
            <a:r>
              <a:rPr spc="40" dirty="0"/>
              <a:t>dynamic</a:t>
            </a:r>
            <a:r>
              <a:rPr spc="-30" dirty="0"/>
              <a:t> </a:t>
            </a:r>
            <a:r>
              <a:rPr spc="25" dirty="0"/>
              <a:t>allocation  </a:t>
            </a:r>
            <a:r>
              <a:rPr spc="45" dirty="0"/>
              <a:t>for </a:t>
            </a:r>
            <a:r>
              <a:rPr spc="-5" dirty="0"/>
              <a:t>register</a:t>
            </a:r>
            <a:r>
              <a:rPr spc="-45" dirty="0"/>
              <a:t> </a:t>
            </a:r>
            <a:r>
              <a:rPr spc="2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2286000"/>
            <a:ext cx="8337550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DA615F"/>
                </a:solidFill>
                <a:latin typeface="Arial"/>
                <a:cs typeface="Arial"/>
              </a:rPr>
              <a:t>Necessity</a:t>
            </a:r>
            <a:endParaRPr sz="2800" dirty="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30" dirty="0">
                <a:latin typeface="Arial"/>
                <a:cs typeface="Arial"/>
              </a:rPr>
              <a:t>Limited </a:t>
            </a:r>
            <a:r>
              <a:rPr sz="2800" spc="-5" dirty="0">
                <a:latin typeface="Arial"/>
                <a:cs typeface="Arial"/>
              </a:rPr>
              <a:t>register </a:t>
            </a:r>
            <a:r>
              <a:rPr sz="2800" spc="15" dirty="0">
                <a:latin typeface="Arial"/>
                <a:cs typeface="Arial"/>
              </a:rPr>
              <a:t>memory </a:t>
            </a:r>
            <a:r>
              <a:rPr sz="2800" spc="-40" dirty="0">
                <a:latin typeface="Arial"/>
                <a:cs typeface="Arial"/>
              </a:rPr>
              <a:t>(e.g., </a:t>
            </a:r>
            <a:r>
              <a:rPr sz="2800" spc="-55" dirty="0">
                <a:latin typeface="Arial"/>
                <a:cs typeface="Arial"/>
              </a:rPr>
              <a:t>a </a:t>
            </a:r>
            <a:r>
              <a:rPr sz="2800" spc="25" dirty="0">
                <a:latin typeface="Arial"/>
                <a:cs typeface="Arial"/>
              </a:rPr>
              <a:t>few</a:t>
            </a:r>
            <a:r>
              <a:rPr sz="2800" spc="20" dirty="0">
                <a:latin typeface="Arial"/>
                <a:cs typeface="Arial"/>
              </a:rPr>
              <a:t> Mb/stage)</a:t>
            </a:r>
            <a:endParaRPr sz="2800" dirty="0">
              <a:latin typeface="Arial"/>
              <a:cs typeface="Arial"/>
            </a:endParaRPr>
          </a:p>
          <a:p>
            <a:pPr marL="927100" lvl="1" indent="-457200">
              <a:lnSpc>
                <a:spcPts val="3335"/>
              </a:lnSpc>
              <a:spcBef>
                <a:spcPts val="4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15" dirty="0">
                <a:latin typeface="Arial"/>
                <a:cs typeface="Arial"/>
              </a:rPr>
              <a:t>Concurrent </a:t>
            </a:r>
            <a:r>
              <a:rPr sz="2800" spc="20" dirty="0">
                <a:latin typeface="Arial"/>
                <a:cs typeface="Arial"/>
              </a:rPr>
              <a:t>reg-stateful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applications</a:t>
            </a:r>
            <a:endParaRPr sz="2800" dirty="0">
              <a:latin typeface="Arial"/>
              <a:cs typeface="Arial"/>
            </a:endParaRPr>
          </a:p>
          <a:p>
            <a:pPr marL="469900" indent="-457200">
              <a:lnSpc>
                <a:spcPts val="3335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b="1" spc="5" dirty="0">
                <a:solidFill>
                  <a:srgbClr val="DA615F"/>
                </a:solidFill>
                <a:latin typeface="Arial"/>
                <a:cs typeface="Arial"/>
              </a:rPr>
              <a:t>Potential</a:t>
            </a:r>
            <a:r>
              <a:rPr sz="2800" b="1" spc="-15" dirty="0">
                <a:solidFill>
                  <a:srgbClr val="DA615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DA615F"/>
                </a:solidFill>
                <a:latin typeface="Arial"/>
                <a:cs typeface="Arial"/>
              </a:rPr>
              <a:t>benefits</a:t>
            </a:r>
            <a:endParaRPr lang="en-US" sz="2800" b="1" spc="-5" dirty="0">
              <a:solidFill>
                <a:srgbClr val="DA615F"/>
              </a:solidFill>
              <a:latin typeface="Arial"/>
              <a:cs typeface="Arial"/>
            </a:endParaRPr>
          </a:p>
          <a:p>
            <a:pPr marL="927100" lvl="1" indent="-457200">
              <a:lnSpc>
                <a:spcPts val="3335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lang="en-US" sz="2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Most applications can operate with different amounts of available memory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5" dirty="0">
                <a:latin typeface="Arial"/>
                <a:cs typeface="Arial"/>
              </a:rPr>
              <a:t>Diminishing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return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3728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Diminishing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return</a:t>
            </a:r>
            <a:endParaRPr sz="3600"/>
          </a:p>
        </p:txBody>
      </p:sp>
      <p:sp>
        <p:nvSpPr>
          <p:cNvPr id="13" name="object 13"/>
          <p:cNvSpPr/>
          <p:nvPr/>
        </p:nvSpPr>
        <p:spPr>
          <a:xfrm>
            <a:off x="457200" y="1676400"/>
            <a:ext cx="10972609" cy="2347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107102" y="6386846"/>
            <a:ext cx="192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800" spc="-35" dirty="0">
                <a:solidFill>
                  <a:srgbClr val="898989"/>
                </a:solidFill>
                <a:latin typeface="Trebuchet MS"/>
                <a:cs typeface="Trebuchet MS"/>
              </a:rPr>
              <a:t>6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8B318E-7446-93E3-DB42-464A285B912D}"/>
              </a:ext>
            </a:extLst>
          </p:cNvPr>
          <p:cNvSpPr txBox="1"/>
          <p:nvPr/>
        </p:nvSpPr>
        <p:spPr>
          <a:xfrm>
            <a:off x="9372600" y="425827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NetCache</a:t>
            </a:r>
            <a:r>
              <a:rPr lang="en-US" dirty="0"/>
              <a:t> caches hot objects in the switch data plane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89693-5E7D-2C8F-DD59-905FFC44330B}"/>
              </a:ext>
            </a:extLst>
          </p:cNvPr>
          <p:cNvSpPr txBox="1"/>
          <p:nvPr/>
        </p:nvSpPr>
        <p:spPr>
          <a:xfrm>
            <a:off x="609600" y="4231376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flow records in the data plane. </a:t>
            </a:r>
          </a:p>
          <a:p>
            <a:r>
              <a:rPr lang="en-US" dirty="0"/>
              <a:t>Hash collisions caused by inadequate memory require additional control plane processing.</a:t>
            </a:r>
          </a:p>
        </p:txBody>
      </p:sp>
    </p:spTree>
    <p:extLst>
      <p:ext uri="{BB962C8B-B14F-4D97-AF65-F5344CB8AC3E}">
        <p14:creationId xmlns:p14="http://schemas.microsoft.com/office/powerpoint/2010/main" val="296994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3728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Diminishing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return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99492" y="2361691"/>
            <a:ext cx="4688840" cy="1113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8800"/>
              </a:lnSpc>
              <a:spcBef>
                <a:spcPts val="135"/>
              </a:spcBef>
            </a:pPr>
            <a:r>
              <a:rPr sz="2400" b="1" spc="-25" dirty="0">
                <a:solidFill>
                  <a:srgbClr val="DA615F"/>
                </a:solidFill>
                <a:latin typeface="Arial"/>
                <a:cs typeface="Arial"/>
              </a:rPr>
              <a:t>Diminishing </a:t>
            </a:r>
            <a:r>
              <a:rPr sz="2400" b="1" spc="-20" dirty="0">
                <a:solidFill>
                  <a:srgbClr val="DA615F"/>
                </a:solidFill>
                <a:latin typeface="Arial"/>
                <a:cs typeface="Arial"/>
              </a:rPr>
              <a:t>return: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5" dirty="0">
                <a:latin typeface="Arial"/>
                <a:cs typeface="Arial"/>
              </a:rPr>
              <a:t>benefit </a:t>
            </a:r>
            <a:r>
              <a:rPr sz="2400" spc="40" dirty="0">
                <a:latin typeface="Arial"/>
                <a:cs typeface="Arial"/>
              </a:rPr>
              <a:t>of  </a:t>
            </a:r>
            <a:r>
              <a:rPr sz="2400" spc="15" dirty="0">
                <a:latin typeface="Arial"/>
                <a:cs typeface="Arial"/>
              </a:rPr>
              <a:t>additional </a:t>
            </a:r>
            <a:r>
              <a:rPr sz="2400" spc="10" dirty="0">
                <a:latin typeface="Arial"/>
                <a:cs typeface="Arial"/>
              </a:rPr>
              <a:t>memory </a:t>
            </a:r>
            <a:r>
              <a:rPr sz="2400" spc="-10" dirty="0">
                <a:latin typeface="Arial"/>
                <a:cs typeface="Arial"/>
              </a:rPr>
              <a:t>decreases </a:t>
            </a:r>
            <a:r>
              <a:rPr sz="2400" spc="40" dirty="0">
                <a:latin typeface="Arial"/>
                <a:cs typeface="Arial"/>
              </a:rPr>
              <a:t>with 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20" dirty="0">
                <a:latin typeface="Arial"/>
                <a:cs typeface="Arial"/>
              </a:rPr>
              <a:t>amount </a:t>
            </a:r>
            <a:r>
              <a:rPr sz="2400" spc="40" dirty="0">
                <a:latin typeface="Arial"/>
                <a:cs typeface="Arial"/>
              </a:rPr>
              <a:t>of </a:t>
            </a:r>
            <a:r>
              <a:rPr sz="2400" spc="15" dirty="0">
                <a:latin typeface="Arial"/>
                <a:cs typeface="Arial"/>
              </a:rPr>
              <a:t>allocated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memory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0551" y="2309264"/>
            <a:ext cx="4077535" cy="2804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2884" y="1653540"/>
            <a:ext cx="26968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99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NetCache </a:t>
            </a:r>
            <a:r>
              <a:rPr sz="2000" spc="30" dirty="0">
                <a:latin typeface="Arial"/>
                <a:cs typeface="Arial"/>
              </a:rPr>
              <a:t>with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different  </a:t>
            </a:r>
            <a:r>
              <a:rPr sz="2000" spc="15" dirty="0">
                <a:latin typeface="Arial"/>
                <a:cs typeface="Arial"/>
              </a:rPr>
              <a:t>skewed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workload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27389" y="3840555"/>
            <a:ext cx="2859405" cy="1881505"/>
            <a:chOff x="2027389" y="3840555"/>
            <a:chExt cx="2859405" cy="1881505"/>
          </a:xfrm>
        </p:grpSpPr>
        <p:sp>
          <p:nvSpPr>
            <p:cNvPr id="7" name="object 7"/>
            <p:cNvSpPr/>
            <p:nvPr/>
          </p:nvSpPr>
          <p:spPr>
            <a:xfrm>
              <a:off x="2036914" y="3992955"/>
              <a:ext cx="0" cy="640080"/>
            </a:xfrm>
            <a:custGeom>
              <a:avLst/>
              <a:gdLst/>
              <a:ahLst/>
              <a:cxnLst/>
              <a:rect l="l" t="t" r="r" b="b"/>
              <a:pathLst>
                <a:path h="640079">
                  <a:moveTo>
                    <a:pt x="0" y="640080"/>
                  </a:moveTo>
                  <a:lnTo>
                    <a:pt x="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0794" y="3840555"/>
              <a:ext cx="0" cy="792480"/>
            </a:xfrm>
            <a:custGeom>
              <a:avLst/>
              <a:gdLst/>
              <a:ahLst/>
              <a:cxnLst/>
              <a:rect l="l" t="t" r="r" b="b"/>
              <a:pathLst>
                <a:path h="792479">
                  <a:moveTo>
                    <a:pt x="0" y="792480"/>
                  </a:moveTo>
                  <a:lnTo>
                    <a:pt x="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6914" y="4156976"/>
              <a:ext cx="581025" cy="312420"/>
            </a:xfrm>
            <a:custGeom>
              <a:avLst/>
              <a:gdLst/>
              <a:ahLst/>
              <a:cxnLst/>
              <a:rect l="l" t="t" r="r" b="b"/>
              <a:pathLst>
                <a:path w="581025" h="312420">
                  <a:moveTo>
                    <a:pt x="0" y="0"/>
                  </a:moveTo>
                  <a:lnTo>
                    <a:pt x="2043" y="60729"/>
                  </a:lnTo>
                  <a:lnTo>
                    <a:pt x="7615" y="110321"/>
                  </a:lnTo>
                  <a:lnTo>
                    <a:pt x="15880" y="143757"/>
                  </a:lnTo>
                  <a:lnTo>
                    <a:pt x="26001" y="156018"/>
                  </a:lnTo>
                  <a:lnTo>
                    <a:pt x="264496" y="156018"/>
                  </a:lnTo>
                  <a:lnTo>
                    <a:pt x="274616" y="168278"/>
                  </a:lnTo>
                  <a:lnTo>
                    <a:pt x="282881" y="201714"/>
                  </a:lnTo>
                  <a:lnTo>
                    <a:pt x="288453" y="251307"/>
                  </a:lnTo>
                  <a:lnTo>
                    <a:pt x="290497" y="312036"/>
                  </a:lnTo>
                  <a:lnTo>
                    <a:pt x="292540" y="251307"/>
                  </a:lnTo>
                  <a:lnTo>
                    <a:pt x="298113" y="201714"/>
                  </a:lnTo>
                  <a:lnTo>
                    <a:pt x="306378" y="168278"/>
                  </a:lnTo>
                  <a:lnTo>
                    <a:pt x="316499" y="156018"/>
                  </a:lnTo>
                  <a:lnTo>
                    <a:pt x="554993" y="156018"/>
                  </a:lnTo>
                  <a:lnTo>
                    <a:pt x="565114" y="143757"/>
                  </a:lnTo>
                  <a:lnTo>
                    <a:pt x="573379" y="110321"/>
                  </a:lnTo>
                  <a:lnTo>
                    <a:pt x="578952" y="60729"/>
                  </a:lnTo>
                  <a:lnTo>
                    <a:pt x="58099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7901" y="4156976"/>
              <a:ext cx="2259330" cy="373380"/>
            </a:xfrm>
            <a:custGeom>
              <a:avLst/>
              <a:gdLst/>
              <a:ahLst/>
              <a:cxnLst/>
              <a:rect l="l" t="t" r="r" b="b"/>
              <a:pathLst>
                <a:path w="2259329" h="373379">
                  <a:moveTo>
                    <a:pt x="0" y="0"/>
                  </a:moveTo>
                  <a:lnTo>
                    <a:pt x="2444" y="72646"/>
                  </a:lnTo>
                  <a:lnTo>
                    <a:pt x="9110" y="131970"/>
                  </a:lnTo>
                  <a:lnTo>
                    <a:pt x="18997" y="171967"/>
                  </a:lnTo>
                  <a:lnTo>
                    <a:pt x="31104" y="186634"/>
                  </a:lnTo>
                  <a:lnTo>
                    <a:pt x="1098340" y="186634"/>
                  </a:lnTo>
                  <a:lnTo>
                    <a:pt x="1110449" y="201300"/>
                  </a:lnTo>
                  <a:lnTo>
                    <a:pt x="1120338" y="241297"/>
                  </a:lnTo>
                  <a:lnTo>
                    <a:pt x="1127005" y="300620"/>
                  </a:lnTo>
                  <a:lnTo>
                    <a:pt x="1129450" y="373267"/>
                  </a:lnTo>
                  <a:lnTo>
                    <a:pt x="1131894" y="300620"/>
                  </a:lnTo>
                  <a:lnTo>
                    <a:pt x="1138558" y="241297"/>
                  </a:lnTo>
                  <a:lnTo>
                    <a:pt x="1148443" y="201300"/>
                  </a:lnTo>
                  <a:lnTo>
                    <a:pt x="1160550" y="186634"/>
                  </a:lnTo>
                  <a:lnTo>
                    <a:pt x="2227791" y="186634"/>
                  </a:lnTo>
                  <a:lnTo>
                    <a:pt x="2239898" y="171967"/>
                  </a:lnTo>
                  <a:lnTo>
                    <a:pt x="2249783" y="131970"/>
                  </a:lnTo>
                  <a:lnTo>
                    <a:pt x="2256447" y="72646"/>
                  </a:lnTo>
                  <a:lnTo>
                    <a:pt x="2258891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6840" y="4468939"/>
              <a:ext cx="1463675" cy="1252855"/>
            </a:xfrm>
            <a:custGeom>
              <a:avLst/>
              <a:gdLst/>
              <a:ahLst/>
              <a:cxnLst/>
              <a:rect l="l" t="t" r="r" b="b"/>
              <a:pathLst>
                <a:path w="1463675" h="1252854">
                  <a:moveTo>
                    <a:pt x="542505" y="1238186"/>
                  </a:moveTo>
                  <a:lnTo>
                    <a:pt x="69303" y="77571"/>
                  </a:lnTo>
                  <a:lnTo>
                    <a:pt x="110172" y="108991"/>
                  </a:lnTo>
                  <a:lnTo>
                    <a:pt x="115824" y="111772"/>
                  </a:lnTo>
                  <a:lnTo>
                    <a:pt x="135585" y="94361"/>
                  </a:lnTo>
                  <a:lnTo>
                    <a:pt x="133654" y="88582"/>
                  </a:lnTo>
                  <a:lnTo>
                    <a:pt x="129527" y="83820"/>
                  </a:lnTo>
                  <a:lnTo>
                    <a:pt x="50685" y="23190"/>
                  </a:lnTo>
                  <a:lnTo>
                    <a:pt x="20535" y="0"/>
                  </a:lnTo>
                  <a:lnTo>
                    <a:pt x="0" y="144805"/>
                  </a:lnTo>
                  <a:lnTo>
                    <a:pt x="6032" y="152844"/>
                  </a:lnTo>
                  <a:lnTo>
                    <a:pt x="23393" y="155308"/>
                  </a:lnTo>
                  <a:lnTo>
                    <a:pt x="31432" y="149263"/>
                  </a:lnTo>
                  <a:lnTo>
                    <a:pt x="39903" y="89547"/>
                  </a:lnTo>
                  <a:lnTo>
                    <a:pt x="513092" y="1250175"/>
                  </a:lnTo>
                  <a:lnTo>
                    <a:pt x="542505" y="1238186"/>
                  </a:lnTo>
                  <a:close/>
                </a:path>
                <a:path w="1463675" h="1252854">
                  <a:moveTo>
                    <a:pt x="1463408" y="61239"/>
                  </a:moveTo>
                  <a:lnTo>
                    <a:pt x="1340967" y="123786"/>
                  </a:lnTo>
                  <a:lnTo>
                    <a:pt x="1336027" y="127711"/>
                  </a:lnTo>
                  <a:lnTo>
                    <a:pt x="1333080" y="133045"/>
                  </a:lnTo>
                  <a:lnTo>
                    <a:pt x="1332357" y="139077"/>
                  </a:lnTo>
                  <a:lnTo>
                    <a:pt x="1334058" y="145148"/>
                  </a:lnTo>
                  <a:lnTo>
                    <a:pt x="1337970" y="150088"/>
                  </a:lnTo>
                  <a:lnTo>
                    <a:pt x="1343304" y="153035"/>
                  </a:lnTo>
                  <a:lnTo>
                    <a:pt x="1349336" y="153758"/>
                  </a:lnTo>
                  <a:lnTo>
                    <a:pt x="1355420" y="152057"/>
                  </a:lnTo>
                  <a:lnTo>
                    <a:pt x="1401318" y="128612"/>
                  </a:lnTo>
                  <a:lnTo>
                    <a:pt x="691121" y="1235608"/>
                  </a:lnTo>
                  <a:lnTo>
                    <a:pt x="717842" y="1252753"/>
                  </a:lnTo>
                  <a:lnTo>
                    <a:pt x="1428038" y="145757"/>
                  </a:lnTo>
                  <a:lnTo>
                    <a:pt x="1425498" y="206019"/>
                  </a:lnTo>
                  <a:lnTo>
                    <a:pt x="1432293" y="213423"/>
                  </a:lnTo>
                  <a:lnTo>
                    <a:pt x="1449806" y="214160"/>
                  </a:lnTo>
                  <a:lnTo>
                    <a:pt x="1457210" y="207352"/>
                  </a:lnTo>
                  <a:lnTo>
                    <a:pt x="1462646" y="79184"/>
                  </a:lnTo>
                  <a:lnTo>
                    <a:pt x="1463408" y="61239"/>
                  </a:lnTo>
                  <a:close/>
                </a:path>
              </a:pathLst>
            </a:custGeom>
            <a:solidFill>
              <a:srgbClr val="DA6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69897" y="5744971"/>
            <a:ext cx="343154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5" dirty="0">
                <a:solidFill>
                  <a:srgbClr val="DA615F"/>
                </a:solidFill>
                <a:latin typeface="Arial"/>
                <a:cs typeface="Arial"/>
              </a:rPr>
              <a:t>0.28-&gt;0.36: </a:t>
            </a:r>
            <a:r>
              <a:rPr sz="1800" spc="-5" dirty="0">
                <a:solidFill>
                  <a:srgbClr val="DA615F"/>
                </a:solidFill>
                <a:latin typeface="Arial"/>
                <a:cs typeface="Arial"/>
              </a:rPr>
              <a:t>768 register</a:t>
            </a:r>
            <a:r>
              <a:rPr sz="1800" spc="-35" dirty="0">
                <a:solidFill>
                  <a:srgbClr val="DA615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DA615F"/>
                </a:solidFill>
                <a:latin typeface="Arial"/>
                <a:cs typeface="Arial"/>
              </a:rPr>
              <a:t>slots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ts val="2135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5" dirty="0">
                <a:solidFill>
                  <a:srgbClr val="DA615F"/>
                </a:solidFill>
                <a:latin typeface="Arial"/>
                <a:cs typeface="Arial"/>
              </a:rPr>
              <a:t>0.36-&gt;0.46: </a:t>
            </a:r>
            <a:r>
              <a:rPr sz="1800" spc="-5" dirty="0">
                <a:solidFill>
                  <a:srgbClr val="DA615F"/>
                </a:solidFill>
                <a:latin typeface="Arial"/>
                <a:cs typeface="Arial"/>
              </a:rPr>
              <a:t>3072 register</a:t>
            </a:r>
            <a:r>
              <a:rPr sz="1800" spc="-35" dirty="0">
                <a:solidFill>
                  <a:srgbClr val="DA615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DA615F"/>
                </a:solidFill>
                <a:latin typeface="Arial"/>
                <a:cs typeface="Arial"/>
              </a:rPr>
              <a:t>slots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07102" y="6386846"/>
            <a:ext cx="192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800" spc="-35" dirty="0">
                <a:solidFill>
                  <a:srgbClr val="898989"/>
                </a:solidFill>
                <a:latin typeface="Trebuchet MS"/>
                <a:cs typeface="Trebuchet MS"/>
              </a:rPr>
              <a:t>7</a:t>
            </a:fld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6699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000000"/>
                </a:solidFill>
              </a:rPr>
              <a:t>Existing </a:t>
            </a:r>
            <a:r>
              <a:rPr sz="3600" spc="25" dirty="0">
                <a:solidFill>
                  <a:srgbClr val="000000"/>
                </a:solidFill>
              </a:rPr>
              <a:t>solutions </a:t>
            </a:r>
            <a:r>
              <a:rPr sz="3600" spc="15" dirty="0">
                <a:solidFill>
                  <a:srgbClr val="000000"/>
                </a:solidFill>
              </a:rPr>
              <a:t>and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limitations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58145" y="1965934"/>
            <a:ext cx="3105785" cy="1109980"/>
            <a:chOff x="831850" y="1974875"/>
            <a:chExt cx="3105785" cy="1109980"/>
          </a:xfrm>
        </p:grpSpPr>
        <p:sp>
          <p:nvSpPr>
            <p:cNvPr id="4" name="object 4"/>
            <p:cNvSpPr/>
            <p:nvPr/>
          </p:nvSpPr>
          <p:spPr>
            <a:xfrm>
              <a:off x="838200" y="1981225"/>
              <a:ext cx="3093085" cy="1097280"/>
            </a:xfrm>
            <a:custGeom>
              <a:avLst/>
              <a:gdLst/>
              <a:ahLst/>
              <a:cxnLst/>
              <a:rect l="l" t="t" r="r" b="b"/>
              <a:pathLst>
                <a:path w="3093085" h="1097280">
                  <a:moveTo>
                    <a:pt x="2910141" y="0"/>
                  </a:moveTo>
                  <a:lnTo>
                    <a:pt x="182878" y="0"/>
                  </a:lnTo>
                  <a:lnTo>
                    <a:pt x="134262" y="6532"/>
                  </a:lnTo>
                  <a:lnTo>
                    <a:pt x="90576" y="24968"/>
                  </a:lnTo>
                  <a:lnTo>
                    <a:pt x="53564" y="53563"/>
                  </a:lnTo>
                  <a:lnTo>
                    <a:pt x="24968" y="90576"/>
                  </a:lnTo>
                  <a:lnTo>
                    <a:pt x="6532" y="134262"/>
                  </a:lnTo>
                  <a:lnTo>
                    <a:pt x="0" y="182879"/>
                  </a:lnTo>
                  <a:lnTo>
                    <a:pt x="0" y="914374"/>
                  </a:lnTo>
                  <a:lnTo>
                    <a:pt x="6532" y="962991"/>
                  </a:lnTo>
                  <a:lnTo>
                    <a:pt x="24968" y="1006678"/>
                  </a:lnTo>
                  <a:lnTo>
                    <a:pt x="53564" y="1043690"/>
                  </a:lnTo>
                  <a:lnTo>
                    <a:pt x="90576" y="1072286"/>
                  </a:lnTo>
                  <a:lnTo>
                    <a:pt x="134262" y="1090722"/>
                  </a:lnTo>
                  <a:lnTo>
                    <a:pt x="182878" y="1097254"/>
                  </a:lnTo>
                  <a:lnTo>
                    <a:pt x="2910141" y="1097254"/>
                  </a:lnTo>
                  <a:lnTo>
                    <a:pt x="2958758" y="1090722"/>
                  </a:lnTo>
                  <a:lnTo>
                    <a:pt x="3002445" y="1072286"/>
                  </a:lnTo>
                  <a:lnTo>
                    <a:pt x="3039457" y="1043690"/>
                  </a:lnTo>
                  <a:lnTo>
                    <a:pt x="3068053" y="1006678"/>
                  </a:lnTo>
                  <a:lnTo>
                    <a:pt x="3086488" y="962991"/>
                  </a:lnTo>
                  <a:lnTo>
                    <a:pt x="3093021" y="914374"/>
                  </a:lnTo>
                  <a:lnTo>
                    <a:pt x="3093021" y="182879"/>
                  </a:lnTo>
                  <a:lnTo>
                    <a:pt x="3086488" y="134262"/>
                  </a:lnTo>
                  <a:lnTo>
                    <a:pt x="3068053" y="90576"/>
                  </a:lnTo>
                  <a:lnTo>
                    <a:pt x="3039457" y="53563"/>
                  </a:lnTo>
                  <a:lnTo>
                    <a:pt x="3002445" y="24968"/>
                  </a:lnTo>
                  <a:lnTo>
                    <a:pt x="2958758" y="6532"/>
                  </a:lnTo>
                  <a:lnTo>
                    <a:pt x="291014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1981225"/>
              <a:ext cx="3093085" cy="1097280"/>
            </a:xfrm>
            <a:custGeom>
              <a:avLst/>
              <a:gdLst/>
              <a:ahLst/>
              <a:cxnLst/>
              <a:rect l="l" t="t" r="r" b="b"/>
              <a:pathLst>
                <a:path w="3093085" h="1097280">
                  <a:moveTo>
                    <a:pt x="0" y="182879"/>
                  </a:moveTo>
                  <a:lnTo>
                    <a:pt x="6532" y="134262"/>
                  </a:lnTo>
                  <a:lnTo>
                    <a:pt x="24968" y="90576"/>
                  </a:lnTo>
                  <a:lnTo>
                    <a:pt x="53564" y="53564"/>
                  </a:lnTo>
                  <a:lnTo>
                    <a:pt x="90576" y="24968"/>
                  </a:lnTo>
                  <a:lnTo>
                    <a:pt x="134262" y="6532"/>
                  </a:lnTo>
                  <a:lnTo>
                    <a:pt x="182879" y="0"/>
                  </a:lnTo>
                  <a:lnTo>
                    <a:pt x="2910151" y="0"/>
                  </a:lnTo>
                  <a:lnTo>
                    <a:pt x="2958767" y="6532"/>
                  </a:lnTo>
                  <a:lnTo>
                    <a:pt x="3002453" y="24968"/>
                  </a:lnTo>
                  <a:lnTo>
                    <a:pt x="3039466" y="53564"/>
                  </a:lnTo>
                  <a:lnTo>
                    <a:pt x="3068062" y="90576"/>
                  </a:lnTo>
                  <a:lnTo>
                    <a:pt x="3086498" y="134262"/>
                  </a:lnTo>
                  <a:lnTo>
                    <a:pt x="3093031" y="182879"/>
                  </a:lnTo>
                  <a:lnTo>
                    <a:pt x="3093031" y="914378"/>
                  </a:lnTo>
                  <a:lnTo>
                    <a:pt x="3086498" y="962995"/>
                  </a:lnTo>
                  <a:lnTo>
                    <a:pt x="3068062" y="1006682"/>
                  </a:lnTo>
                  <a:lnTo>
                    <a:pt x="3039466" y="1043695"/>
                  </a:lnTo>
                  <a:lnTo>
                    <a:pt x="3002453" y="1072291"/>
                  </a:lnTo>
                  <a:lnTo>
                    <a:pt x="2958767" y="1090727"/>
                  </a:lnTo>
                  <a:lnTo>
                    <a:pt x="2910151" y="1097260"/>
                  </a:lnTo>
                  <a:lnTo>
                    <a:pt x="182879" y="1097260"/>
                  </a:lnTo>
                  <a:lnTo>
                    <a:pt x="134262" y="1090727"/>
                  </a:lnTo>
                  <a:lnTo>
                    <a:pt x="90576" y="1072291"/>
                  </a:lnTo>
                  <a:lnTo>
                    <a:pt x="53564" y="1043695"/>
                  </a:lnTo>
                  <a:lnTo>
                    <a:pt x="24968" y="1006682"/>
                  </a:lnTo>
                  <a:lnTo>
                    <a:pt x="6532" y="962995"/>
                  </a:lnTo>
                  <a:lnTo>
                    <a:pt x="0" y="914378"/>
                  </a:lnTo>
                  <a:lnTo>
                    <a:pt x="0" y="18287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57592" y="2151379"/>
            <a:ext cx="2254250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0955" marR="5080" indent="-8890">
              <a:lnSpc>
                <a:spcPts val="2810"/>
              </a:lnSpc>
              <a:spcBef>
                <a:spcPts val="250"/>
              </a:spcBef>
            </a:pP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binding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84255" y="1974875"/>
            <a:ext cx="3105785" cy="1109980"/>
            <a:chOff x="4484255" y="1974875"/>
            <a:chExt cx="3105785" cy="1109980"/>
          </a:xfrm>
        </p:grpSpPr>
        <p:sp>
          <p:nvSpPr>
            <p:cNvPr id="8" name="object 8"/>
            <p:cNvSpPr/>
            <p:nvPr/>
          </p:nvSpPr>
          <p:spPr>
            <a:xfrm>
              <a:off x="4490605" y="1981225"/>
              <a:ext cx="3093085" cy="1097280"/>
            </a:xfrm>
            <a:custGeom>
              <a:avLst/>
              <a:gdLst/>
              <a:ahLst/>
              <a:cxnLst/>
              <a:rect l="l" t="t" r="r" b="b"/>
              <a:pathLst>
                <a:path w="3093084" h="1097280">
                  <a:moveTo>
                    <a:pt x="2910141" y="0"/>
                  </a:moveTo>
                  <a:lnTo>
                    <a:pt x="182879" y="0"/>
                  </a:lnTo>
                  <a:lnTo>
                    <a:pt x="134262" y="6532"/>
                  </a:lnTo>
                  <a:lnTo>
                    <a:pt x="90576" y="24968"/>
                  </a:lnTo>
                  <a:lnTo>
                    <a:pt x="53563" y="53563"/>
                  </a:lnTo>
                  <a:lnTo>
                    <a:pt x="24968" y="90576"/>
                  </a:lnTo>
                  <a:lnTo>
                    <a:pt x="6532" y="134262"/>
                  </a:lnTo>
                  <a:lnTo>
                    <a:pt x="0" y="182879"/>
                  </a:lnTo>
                  <a:lnTo>
                    <a:pt x="0" y="914374"/>
                  </a:lnTo>
                  <a:lnTo>
                    <a:pt x="6532" y="962991"/>
                  </a:lnTo>
                  <a:lnTo>
                    <a:pt x="24968" y="1006678"/>
                  </a:lnTo>
                  <a:lnTo>
                    <a:pt x="53563" y="1043690"/>
                  </a:lnTo>
                  <a:lnTo>
                    <a:pt x="90576" y="1072286"/>
                  </a:lnTo>
                  <a:lnTo>
                    <a:pt x="134262" y="1090722"/>
                  </a:lnTo>
                  <a:lnTo>
                    <a:pt x="182879" y="1097254"/>
                  </a:lnTo>
                  <a:lnTo>
                    <a:pt x="2910141" y="1097254"/>
                  </a:lnTo>
                  <a:lnTo>
                    <a:pt x="2958758" y="1090722"/>
                  </a:lnTo>
                  <a:lnTo>
                    <a:pt x="3002445" y="1072286"/>
                  </a:lnTo>
                  <a:lnTo>
                    <a:pt x="3039457" y="1043690"/>
                  </a:lnTo>
                  <a:lnTo>
                    <a:pt x="3068053" y="1006678"/>
                  </a:lnTo>
                  <a:lnTo>
                    <a:pt x="3086488" y="962991"/>
                  </a:lnTo>
                  <a:lnTo>
                    <a:pt x="3093021" y="914374"/>
                  </a:lnTo>
                  <a:lnTo>
                    <a:pt x="3093021" y="182879"/>
                  </a:lnTo>
                  <a:lnTo>
                    <a:pt x="3086488" y="134262"/>
                  </a:lnTo>
                  <a:lnTo>
                    <a:pt x="3068053" y="90576"/>
                  </a:lnTo>
                  <a:lnTo>
                    <a:pt x="3039457" y="53563"/>
                  </a:lnTo>
                  <a:lnTo>
                    <a:pt x="3002445" y="24968"/>
                  </a:lnTo>
                  <a:lnTo>
                    <a:pt x="2958758" y="6532"/>
                  </a:lnTo>
                  <a:lnTo>
                    <a:pt x="291014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0605" y="1981225"/>
              <a:ext cx="3093085" cy="1097280"/>
            </a:xfrm>
            <a:custGeom>
              <a:avLst/>
              <a:gdLst/>
              <a:ahLst/>
              <a:cxnLst/>
              <a:rect l="l" t="t" r="r" b="b"/>
              <a:pathLst>
                <a:path w="3093084" h="1097280">
                  <a:moveTo>
                    <a:pt x="0" y="182879"/>
                  </a:moveTo>
                  <a:lnTo>
                    <a:pt x="6532" y="134262"/>
                  </a:lnTo>
                  <a:lnTo>
                    <a:pt x="24968" y="90576"/>
                  </a:lnTo>
                  <a:lnTo>
                    <a:pt x="53564" y="53564"/>
                  </a:lnTo>
                  <a:lnTo>
                    <a:pt x="90576" y="24968"/>
                  </a:lnTo>
                  <a:lnTo>
                    <a:pt x="134262" y="6532"/>
                  </a:lnTo>
                  <a:lnTo>
                    <a:pt x="182879" y="0"/>
                  </a:lnTo>
                  <a:lnTo>
                    <a:pt x="2910151" y="0"/>
                  </a:lnTo>
                  <a:lnTo>
                    <a:pt x="2958767" y="6532"/>
                  </a:lnTo>
                  <a:lnTo>
                    <a:pt x="3002453" y="24968"/>
                  </a:lnTo>
                  <a:lnTo>
                    <a:pt x="3039466" y="53564"/>
                  </a:lnTo>
                  <a:lnTo>
                    <a:pt x="3068062" y="90576"/>
                  </a:lnTo>
                  <a:lnTo>
                    <a:pt x="3086498" y="134262"/>
                  </a:lnTo>
                  <a:lnTo>
                    <a:pt x="3093031" y="182879"/>
                  </a:lnTo>
                  <a:lnTo>
                    <a:pt x="3093031" y="914379"/>
                  </a:lnTo>
                  <a:lnTo>
                    <a:pt x="3086498" y="962996"/>
                  </a:lnTo>
                  <a:lnTo>
                    <a:pt x="3068062" y="1006682"/>
                  </a:lnTo>
                  <a:lnTo>
                    <a:pt x="3039466" y="1043695"/>
                  </a:lnTo>
                  <a:lnTo>
                    <a:pt x="3002453" y="1072291"/>
                  </a:lnTo>
                  <a:lnTo>
                    <a:pt x="2958767" y="1090727"/>
                  </a:lnTo>
                  <a:lnTo>
                    <a:pt x="2910151" y="1097260"/>
                  </a:lnTo>
                  <a:lnTo>
                    <a:pt x="182879" y="1097260"/>
                  </a:lnTo>
                  <a:lnTo>
                    <a:pt x="134262" y="1090727"/>
                  </a:lnTo>
                  <a:lnTo>
                    <a:pt x="90576" y="1072291"/>
                  </a:lnTo>
                  <a:lnTo>
                    <a:pt x="53564" y="1043695"/>
                  </a:lnTo>
                  <a:lnTo>
                    <a:pt x="24968" y="1006682"/>
                  </a:lnTo>
                  <a:lnTo>
                    <a:pt x="6532" y="962996"/>
                  </a:lnTo>
                  <a:lnTo>
                    <a:pt x="0" y="914379"/>
                  </a:lnTo>
                  <a:lnTo>
                    <a:pt x="0" y="18287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20564" y="2151379"/>
            <a:ext cx="2233295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63220" marR="5080" indent="-351155">
              <a:lnSpc>
                <a:spcPts val="2810"/>
              </a:lnSpc>
              <a:spcBef>
                <a:spcPts val="250"/>
              </a:spcBef>
            </a:pP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Ignore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hardware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36661" y="1974875"/>
            <a:ext cx="3105785" cy="1109980"/>
            <a:chOff x="8136661" y="1974875"/>
            <a:chExt cx="3105785" cy="1109980"/>
          </a:xfrm>
        </p:grpSpPr>
        <p:sp>
          <p:nvSpPr>
            <p:cNvPr id="12" name="object 12"/>
            <p:cNvSpPr/>
            <p:nvPr/>
          </p:nvSpPr>
          <p:spPr>
            <a:xfrm>
              <a:off x="8143011" y="1981225"/>
              <a:ext cx="3093085" cy="1097280"/>
            </a:xfrm>
            <a:custGeom>
              <a:avLst/>
              <a:gdLst/>
              <a:ahLst/>
              <a:cxnLst/>
              <a:rect l="l" t="t" r="r" b="b"/>
              <a:pathLst>
                <a:path w="3093084" h="1097280">
                  <a:moveTo>
                    <a:pt x="2910141" y="0"/>
                  </a:moveTo>
                  <a:lnTo>
                    <a:pt x="182879" y="0"/>
                  </a:lnTo>
                  <a:lnTo>
                    <a:pt x="134262" y="6532"/>
                  </a:lnTo>
                  <a:lnTo>
                    <a:pt x="90576" y="24968"/>
                  </a:lnTo>
                  <a:lnTo>
                    <a:pt x="53563" y="53563"/>
                  </a:lnTo>
                  <a:lnTo>
                    <a:pt x="24968" y="90576"/>
                  </a:lnTo>
                  <a:lnTo>
                    <a:pt x="6532" y="134262"/>
                  </a:lnTo>
                  <a:lnTo>
                    <a:pt x="0" y="182879"/>
                  </a:lnTo>
                  <a:lnTo>
                    <a:pt x="0" y="914374"/>
                  </a:lnTo>
                  <a:lnTo>
                    <a:pt x="6532" y="962991"/>
                  </a:lnTo>
                  <a:lnTo>
                    <a:pt x="24968" y="1006678"/>
                  </a:lnTo>
                  <a:lnTo>
                    <a:pt x="53563" y="1043690"/>
                  </a:lnTo>
                  <a:lnTo>
                    <a:pt x="90576" y="1072286"/>
                  </a:lnTo>
                  <a:lnTo>
                    <a:pt x="134262" y="1090722"/>
                  </a:lnTo>
                  <a:lnTo>
                    <a:pt x="182879" y="1097254"/>
                  </a:lnTo>
                  <a:lnTo>
                    <a:pt x="2910141" y="1097254"/>
                  </a:lnTo>
                  <a:lnTo>
                    <a:pt x="2958758" y="1090722"/>
                  </a:lnTo>
                  <a:lnTo>
                    <a:pt x="3002445" y="1072286"/>
                  </a:lnTo>
                  <a:lnTo>
                    <a:pt x="3039457" y="1043690"/>
                  </a:lnTo>
                  <a:lnTo>
                    <a:pt x="3068053" y="1006678"/>
                  </a:lnTo>
                  <a:lnTo>
                    <a:pt x="3086488" y="962991"/>
                  </a:lnTo>
                  <a:lnTo>
                    <a:pt x="3093021" y="914374"/>
                  </a:lnTo>
                  <a:lnTo>
                    <a:pt x="3093021" y="182879"/>
                  </a:lnTo>
                  <a:lnTo>
                    <a:pt x="3086488" y="134262"/>
                  </a:lnTo>
                  <a:lnTo>
                    <a:pt x="3068053" y="90576"/>
                  </a:lnTo>
                  <a:lnTo>
                    <a:pt x="3039457" y="53563"/>
                  </a:lnTo>
                  <a:lnTo>
                    <a:pt x="3002445" y="24968"/>
                  </a:lnTo>
                  <a:lnTo>
                    <a:pt x="2958758" y="6532"/>
                  </a:lnTo>
                  <a:lnTo>
                    <a:pt x="291014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43011" y="1981225"/>
              <a:ext cx="3093085" cy="1097280"/>
            </a:xfrm>
            <a:custGeom>
              <a:avLst/>
              <a:gdLst/>
              <a:ahLst/>
              <a:cxnLst/>
              <a:rect l="l" t="t" r="r" b="b"/>
              <a:pathLst>
                <a:path w="3093084" h="1097280">
                  <a:moveTo>
                    <a:pt x="0" y="182879"/>
                  </a:moveTo>
                  <a:lnTo>
                    <a:pt x="6532" y="134262"/>
                  </a:lnTo>
                  <a:lnTo>
                    <a:pt x="24968" y="90576"/>
                  </a:lnTo>
                  <a:lnTo>
                    <a:pt x="53564" y="53564"/>
                  </a:lnTo>
                  <a:lnTo>
                    <a:pt x="90576" y="24968"/>
                  </a:lnTo>
                  <a:lnTo>
                    <a:pt x="134262" y="6532"/>
                  </a:lnTo>
                  <a:lnTo>
                    <a:pt x="182879" y="0"/>
                  </a:lnTo>
                  <a:lnTo>
                    <a:pt x="2910151" y="0"/>
                  </a:lnTo>
                  <a:lnTo>
                    <a:pt x="2958767" y="6532"/>
                  </a:lnTo>
                  <a:lnTo>
                    <a:pt x="3002453" y="24968"/>
                  </a:lnTo>
                  <a:lnTo>
                    <a:pt x="3039466" y="53564"/>
                  </a:lnTo>
                  <a:lnTo>
                    <a:pt x="3068062" y="90576"/>
                  </a:lnTo>
                  <a:lnTo>
                    <a:pt x="3086498" y="134262"/>
                  </a:lnTo>
                  <a:lnTo>
                    <a:pt x="3093031" y="182879"/>
                  </a:lnTo>
                  <a:lnTo>
                    <a:pt x="3093031" y="914380"/>
                  </a:lnTo>
                  <a:lnTo>
                    <a:pt x="3086498" y="962996"/>
                  </a:lnTo>
                  <a:lnTo>
                    <a:pt x="3068062" y="1006682"/>
                  </a:lnTo>
                  <a:lnTo>
                    <a:pt x="3039466" y="1043695"/>
                  </a:lnTo>
                  <a:lnTo>
                    <a:pt x="3002453" y="1072291"/>
                  </a:lnTo>
                  <a:lnTo>
                    <a:pt x="2958767" y="1090727"/>
                  </a:lnTo>
                  <a:lnTo>
                    <a:pt x="2910151" y="1097260"/>
                  </a:lnTo>
                  <a:lnTo>
                    <a:pt x="182879" y="1097260"/>
                  </a:lnTo>
                  <a:lnTo>
                    <a:pt x="134262" y="1090727"/>
                  </a:lnTo>
                  <a:lnTo>
                    <a:pt x="90576" y="1072291"/>
                  </a:lnTo>
                  <a:lnTo>
                    <a:pt x="53564" y="1043695"/>
                  </a:lnTo>
                  <a:lnTo>
                    <a:pt x="24968" y="1006682"/>
                  </a:lnTo>
                  <a:lnTo>
                    <a:pt x="6532" y="962996"/>
                  </a:lnTo>
                  <a:lnTo>
                    <a:pt x="0" y="914380"/>
                  </a:lnTo>
                  <a:lnTo>
                    <a:pt x="0" y="18287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400465" y="2151379"/>
            <a:ext cx="2578100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106680">
              <a:lnSpc>
                <a:spcPts val="2810"/>
              </a:lnSpc>
              <a:spcBef>
                <a:spcPts val="250"/>
              </a:spcBef>
            </a:pP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network-wide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allocation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07102" y="6386846"/>
            <a:ext cx="192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800" spc="-35" dirty="0">
                <a:solidFill>
                  <a:srgbClr val="898989"/>
                </a:solidFill>
                <a:latin typeface="Trebuchet MS"/>
                <a:cs typeface="Trebuchet MS"/>
              </a:rPr>
              <a:t>8</a:t>
            </a:fld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9175" y="3461004"/>
            <a:ext cx="3399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5" dirty="0">
                <a:latin typeface="Arial"/>
                <a:cs typeface="Arial"/>
              </a:rPr>
              <a:t>Merged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25" dirty="0">
                <a:latin typeface="Arial"/>
                <a:cs typeface="Arial"/>
              </a:rPr>
              <a:t>compilation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spc="-25" dirty="0">
                <a:latin typeface="Arial"/>
                <a:cs typeface="Arial"/>
              </a:rPr>
              <a:t>P4Visor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[CoNEXT’18]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3305" y="3461004"/>
            <a:ext cx="26606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25" dirty="0">
                <a:latin typeface="Arial"/>
                <a:cs typeface="Arial"/>
              </a:rPr>
              <a:t>BMv2</a:t>
            </a:r>
            <a:endParaRPr sz="20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spc="5" dirty="0">
                <a:latin typeface="Arial"/>
                <a:cs typeface="Arial"/>
              </a:rPr>
              <a:t>Hyper4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[CoNEXT’16]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07438" y="3479292"/>
            <a:ext cx="34467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10" dirty="0">
                <a:latin typeface="Arial"/>
                <a:cs typeface="Arial"/>
              </a:rPr>
              <a:t>Allocation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40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single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switch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F9F2B-7201-8B39-67F4-6F83780BC2F8}"/>
              </a:ext>
            </a:extLst>
          </p:cNvPr>
          <p:cNvSpPr txBox="1"/>
          <p:nvPr/>
        </p:nvSpPr>
        <p:spPr>
          <a:xfrm>
            <a:off x="3276600" y="1386831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Support multiple applications on a programmable switch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3579"/>
            <a:ext cx="9277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000000"/>
                </a:solidFill>
              </a:rPr>
              <a:t>Realizing </a:t>
            </a:r>
            <a:r>
              <a:rPr sz="3600" spc="35" dirty="0">
                <a:solidFill>
                  <a:srgbClr val="000000"/>
                </a:solidFill>
              </a:rPr>
              <a:t>dynamic </a:t>
            </a:r>
            <a:r>
              <a:rPr sz="3600" spc="-5" dirty="0">
                <a:solidFill>
                  <a:srgbClr val="000000"/>
                </a:solidFill>
              </a:rPr>
              <a:t>register </a:t>
            </a:r>
            <a:r>
              <a:rPr sz="3600" spc="20" dirty="0">
                <a:solidFill>
                  <a:srgbClr val="000000"/>
                </a:solidFill>
              </a:rPr>
              <a:t>memory allocation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41312" y="4392726"/>
            <a:ext cx="4933950" cy="751840"/>
          </a:xfrm>
          <a:custGeom>
            <a:avLst/>
            <a:gdLst/>
            <a:ahLst/>
            <a:cxnLst/>
            <a:rect l="l" t="t" r="r" b="b"/>
            <a:pathLst>
              <a:path w="4933950" h="751839">
                <a:moveTo>
                  <a:pt x="0" y="125229"/>
                </a:moveTo>
                <a:lnTo>
                  <a:pt x="9841" y="76484"/>
                </a:lnTo>
                <a:lnTo>
                  <a:pt x="36678" y="36678"/>
                </a:lnTo>
                <a:lnTo>
                  <a:pt x="76484" y="9841"/>
                </a:lnTo>
                <a:lnTo>
                  <a:pt x="125229" y="0"/>
                </a:lnTo>
                <a:lnTo>
                  <a:pt x="4808592" y="0"/>
                </a:lnTo>
                <a:lnTo>
                  <a:pt x="4857336" y="9841"/>
                </a:lnTo>
                <a:lnTo>
                  <a:pt x="4897142" y="36678"/>
                </a:lnTo>
                <a:lnTo>
                  <a:pt x="4923981" y="76484"/>
                </a:lnTo>
                <a:lnTo>
                  <a:pt x="4933822" y="125229"/>
                </a:lnTo>
                <a:lnTo>
                  <a:pt x="4933822" y="626117"/>
                </a:lnTo>
                <a:lnTo>
                  <a:pt x="4923981" y="674862"/>
                </a:lnTo>
                <a:lnTo>
                  <a:pt x="4897142" y="714667"/>
                </a:lnTo>
                <a:lnTo>
                  <a:pt x="4857336" y="741505"/>
                </a:lnTo>
                <a:lnTo>
                  <a:pt x="4808592" y="751346"/>
                </a:lnTo>
                <a:lnTo>
                  <a:pt x="125229" y="751346"/>
                </a:lnTo>
                <a:lnTo>
                  <a:pt x="76484" y="741505"/>
                </a:lnTo>
                <a:lnTo>
                  <a:pt x="36678" y="714667"/>
                </a:lnTo>
                <a:lnTo>
                  <a:pt x="9841" y="674862"/>
                </a:lnTo>
                <a:lnTo>
                  <a:pt x="0" y="626117"/>
                </a:lnTo>
                <a:lnTo>
                  <a:pt x="0" y="125229"/>
                </a:lnTo>
                <a:close/>
              </a:path>
            </a:pathLst>
          </a:custGeom>
          <a:ln w="508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93406" y="4367606"/>
            <a:ext cx="3420110" cy="732790"/>
          </a:xfrm>
          <a:custGeom>
            <a:avLst/>
            <a:gdLst/>
            <a:ahLst/>
            <a:cxnLst/>
            <a:rect l="l" t="t" r="r" b="b"/>
            <a:pathLst>
              <a:path w="3420109" h="732789">
                <a:moveTo>
                  <a:pt x="0" y="122045"/>
                </a:moveTo>
                <a:lnTo>
                  <a:pt x="9590" y="74539"/>
                </a:lnTo>
                <a:lnTo>
                  <a:pt x="35746" y="35746"/>
                </a:lnTo>
                <a:lnTo>
                  <a:pt x="74539" y="9590"/>
                </a:lnTo>
                <a:lnTo>
                  <a:pt x="122045" y="0"/>
                </a:lnTo>
                <a:lnTo>
                  <a:pt x="3297431" y="0"/>
                </a:lnTo>
                <a:lnTo>
                  <a:pt x="3344936" y="9590"/>
                </a:lnTo>
                <a:lnTo>
                  <a:pt x="3383731" y="35746"/>
                </a:lnTo>
                <a:lnTo>
                  <a:pt x="3409889" y="74539"/>
                </a:lnTo>
                <a:lnTo>
                  <a:pt x="3419481" y="122045"/>
                </a:lnTo>
                <a:lnTo>
                  <a:pt x="3419481" y="610211"/>
                </a:lnTo>
                <a:lnTo>
                  <a:pt x="3409889" y="657716"/>
                </a:lnTo>
                <a:lnTo>
                  <a:pt x="3383731" y="696510"/>
                </a:lnTo>
                <a:lnTo>
                  <a:pt x="3344936" y="722665"/>
                </a:lnTo>
                <a:lnTo>
                  <a:pt x="3297431" y="732256"/>
                </a:lnTo>
                <a:lnTo>
                  <a:pt x="122045" y="732256"/>
                </a:lnTo>
                <a:lnTo>
                  <a:pt x="74539" y="722665"/>
                </a:lnTo>
                <a:lnTo>
                  <a:pt x="35746" y="696510"/>
                </a:lnTo>
                <a:lnTo>
                  <a:pt x="9590" y="657716"/>
                </a:lnTo>
                <a:lnTo>
                  <a:pt x="0" y="610211"/>
                </a:lnTo>
                <a:lnTo>
                  <a:pt x="0" y="122045"/>
                </a:lnTo>
                <a:close/>
              </a:path>
            </a:pathLst>
          </a:custGeom>
          <a:ln w="50800">
            <a:solidFill>
              <a:srgbClr val="DA61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0587" y="4707521"/>
            <a:ext cx="1059815" cy="152400"/>
          </a:xfrm>
          <a:custGeom>
            <a:avLst/>
            <a:gdLst/>
            <a:ahLst/>
            <a:cxnLst/>
            <a:rect l="l" t="t" r="r" b="b"/>
            <a:pathLst>
              <a:path w="1059815" h="152400">
                <a:moveTo>
                  <a:pt x="906906" y="0"/>
                </a:moveTo>
                <a:lnTo>
                  <a:pt x="906906" y="152400"/>
                </a:lnTo>
                <a:lnTo>
                  <a:pt x="1008506" y="101600"/>
                </a:lnTo>
                <a:lnTo>
                  <a:pt x="932306" y="101600"/>
                </a:lnTo>
                <a:lnTo>
                  <a:pt x="932306" y="50800"/>
                </a:lnTo>
                <a:lnTo>
                  <a:pt x="1008506" y="50800"/>
                </a:lnTo>
                <a:lnTo>
                  <a:pt x="906906" y="0"/>
                </a:lnTo>
                <a:close/>
              </a:path>
              <a:path w="1059815" h="152400">
                <a:moveTo>
                  <a:pt x="906906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906906" y="101600"/>
                </a:lnTo>
                <a:lnTo>
                  <a:pt x="906906" y="50800"/>
                </a:lnTo>
                <a:close/>
              </a:path>
              <a:path w="1059815" h="152400">
                <a:moveTo>
                  <a:pt x="1008506" y="50800"/>
                </a:moveTo>
                <a:lnTo>
                  <a:pt x="932306" y="50800"/>
                </a:lnTo>
                <a:lnTo>
                  <a:pt x="932306" y="101600"/>
                </a:lnTo>
                <a:lnTo>
                  <a:pt x="1008506" y="101600"/>
                </a:lnTo>
                <a:lnTo>
                  <a:pt x="1059306" y="76200"/>
                </a:lnTo>
                <a:lnTo>
                  <a:pt x="1008506" y="50800"/>
                </a:lnTo>
                <a:close/>
              </a:path>
            </a:pathLst>
          </a:custGeom>
          <a:solidFill>
            <a:srgbClr val="D45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1312" y="3192767"/>
            <a:ext cx="4933950" cy="751840"/>
          </a:xfrm>
          <a:custGeom>
            <a:avLst/>
            <a:gdLst/>
            <a:ahLst/>
            <a:cxnLst/>
            <a:rect l="l" t="t" r="r" b="b"/>
            <a:pathLst>
              <a:path w="4933950" h="751839">
                <a:moveTo>
                  <a:pt x="0" y="125229"/>
                </a:moveTo>
                <a:lnTo>
                  <a:pt x="9841" y="76484"/>
                </a:lnTo>
                <a:lnTo>
                  <a:pt x="36678" y="36678"/>
                </a:lnTo>
                <a:lnTo>
                  <a:pt x="76484" y="9841"/>
                </a:lnTo>
                <a:lnTo>
                  <a:pt x="125229" y="0"/>
                </a:lnTo>
                <a:lnTo>
                  <a:pt x="4808592" y="0"/>
                </a:lnTo>
                <a:lnTo>
                  <a:pt x="4857336" y="9841"/>
                </a:lnTo>
                <a:lnTo>
                  <a:pt x="4897142" y="36678"/>
                </a:lnTo>
                <a:lnTo>
                  <a:pt x="4923981" y="76484"/>
                </a:lnTo>
                <a:lnTo>
                  <a:pt x="4933822" y="125229"/>
                </a:lnTo>
                <a:lnTo>
                  <a:pt x="4933822" y="626117"/>
                </a:lnTo>
                <a:lnTo>
                  <a:pt x="4923981" y="674862"/>
                </a:lnTo>
                <a:lnTo>
                  <a:pt x="4897142" y="714667"/>
                </a:lnTo>
                <a:lnTo>
                  <a:pt x="4857336" y="741505"/>
                </a:lnTo>
                <a:lnTo>
                  <a:pt x="4808592" y="751346"/>
                </a:lnTo>
                <a:lnTo>
                  <a:pt x="125229" y="751346"/>
                </a:lnTo>
                <a:lnTo>
                  <a:pt x="76484" y="741505"/>
                </a:lnTo>
                <a:lnTo>
                  <a:pt x="36678" y="714667"/>
                </a:lnTo>
                <a:lnTo>
                  <a:pt x="9841" y="674862"/>
                </a:lnTo>
                <a:lnTo>
                  <a:pt x="0" y="626117"/>
                </a:lnTo>
                <a:lnTo>
                  <a:pt x="0" y="125229"/>
                </a:lnTo>
                <a:close/>
              </a:path>
            </a:pathLst>
          </a:custGeom>
          <a:ln w="508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93406" y="3167633"/>
            <a:ext cx="3420110" cy="732790"/>
          </a:xfrm>
          <a:custGeom>
            <a:avLst/>
            <a:gdLst/>
            <a:ahLst/>
            <a:cxnLst/>
            <a:rect l="l" t="t" r="r" b="b"/>
            <a:pathLst>
              <a:path w="3420109" h="732789">
                <a:moveTo>
                  <a:pt x="0" y="122045"/>
                </a:moveTo>
                <a:lnTo>
                  <a:pt x="9590" y="74539"/>
                </a:lnTo>
                <a:lnTo>
                  <a:pt x="35746" y="35746"/>
                </a:lnTo>
                <a:lnTo>
                  <a:pt x="74539" y="9590"/>
                </a:lnTo>
                <a:lnTo>
                  <a:pt x="122045" y="0"/>
                </a:lnTo>
                <a:lnTo>
                  <a:pt x="3297431" y="0"/>
                </a:lnTo>
                <a:lnTo>
                  <a:pt x="3344936" y="9590"/>
                </a:lnTo>
                <a:lnTo>
                  <a:pt x="3383731" y="35746"/>
                </a:lnTo>
                <a:lnTo>
                  <a:pt x="3409889" y="74539"/>
                </a:lnTo>
                <a:lnTo>
                  <a:pt x="3419481" y="122045"/>
                </a:lnTo>
                <a:lnTo>
                  <a:pt x="3419481" y="610211"/>
                </a:lnTo>
                <a:lnTo>
                  <a:pt x="3409889" y="657716"/>
                </a:lnTo>
                <a:lnTo>
                  <a:pt x="3383731" y="696510"/>
                </a:lnTo>
                <a:lnTo>
                  <a:pt x="3344936" y="722665"/>
                </a:lnTo>
                <a:lnTo>
                  <a:pt x="3297431" y="732256"/>
                </a:lnTo>
                <a:lnTo>
                  <a:pt x="122045" y="732256"/>
                </a:lnTo>
                <a:lnTo>
                  <a:pt x="74539" y="722665"/>
                </a:lnTo>
                <a:lnTo>
                  <a:pt x="35746" y="696510"/>
                </a:lnTo>
                <a:lnTo>
                  <a:pt x="9590" y="657716"/>
                </a:lnTo>
                <a:lnTo>
                  <a:pt x="0" y="610211"/>
                </a:lnTo>
                <a:lnTo>
                  <a:pt x="0" y="122045"/>
                </a:lnTo>
                <a:close/>
              </a:path>
            </a:pathLst>
          </a:custGeom>
          <a:ln w="50800">
            <a:solidFill>
              <a:srgbClr val="DA61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0587" y="3507549"/>
            <a:ext cx="1059815" cy="152400"/>
          </a:xfrm>
          <a:custGeom>
            <a:avLst/>
            <a:gdLst/>
            <a:ahLst/>
            <a:cxnLst/>
            <a:rect l="l" t="t" r="r" b="b"/>
            <a:pathLst>
              <a:path w="1059815" h="152400">
                <a:moveTo>
                  <a:pt x="906906" y="0"/>
                </a:moveTo>
                <a:lnTo>
                  <a:pt x="906906" y="152400"/>
                </a:lnTo>
                <a:lnTo>
                  <a:pt x="1008506" y="101600"/>
                </a:lnTo>
                <a:lnTo>
                  <a:pt x="932306" y="101600"/>
                </a:lnTo>
                <a:lnTo>
                  <a:pt x="932306" y="50800"/>
                </a:lnTo>
                <a:lnTo>
                  <a:pt x="1008506" y="50800"/>
                </a:lnTo>
                <a:lnTo>
                  <a:pt x="906906" y="0"/>
                </a:lnTo>
                <a:close/>
              </a:path>
              <a:path w="1059815" h="152400">
                <a:moveTo>
                  <a:pt x="906906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906906" y="101600"/>
                </a:lnTo>
                <a:lnTo>
                  <a:pt x="906906" y="50800"/>
                </a:lnTo>
                <a:close/>
              </a:path>
              <a:path w="1059815" h="152400">
                <a:moveTo>
                  <a:pt x="1008506" y="50800"/>
                </a:moveTo>
                <a:lnTo>
                  <a:pt x="932306" y="50800"/>
                </a:lnTo>
                <a:lnTo>
                  <a:pt x="932306" y="101600"/>
                </a:lnTo>
                <a:lnTo>
                  <a:pt x="1008506" y="101600"/>
                </a:lnTo>
                <a:lnTo>
                  <a:pt x="1059306" y="76200"/>
                </a:lnTo>
                <a:lnTo>
                  <a:pt x="1008506" y="50800"/>
                </a:lnTo>
                <a:close/>
              </a:path>
            </a:pathLst>
          </a:custGeom>
          <a:solidFill>
            <a:srgbClr val="D45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1312" y="2017928"/>
            <a:ext cx="4933950" cy="751840"/>
          </a:xfrm>
          <a:custGeom>
            <a:avLst/>
            <a:gdLst/>
            <a:ahLst/>
            <a:cxnLst/>
            <a:rect l="l" t="t" r="r" b="b"/>
            <a:pathLst>
              <a:path w="4933950" h="751839">
                <a:moveTo>
                  <a:pt x="0" y="125229"/>
                </a:moveTo>
                <a:lnTo>
                  <a:pt x="9841" y="76484"/>
                </a:lnTo>
                <a:lnTo>
                  <a:pt x="36678" y="36678"/>
                </a:lnTo>
                <a:lnTo>
                  <a:pt x="76484" y="9841"/>
                </a:lnTo>
                <a:lnTo>
                  <a:pt x="125229" y="0"/>
                </a:lnTo>
                <a:lnTo>
                  <a:pt x="4808592" y="0"/>
                </a:lnTo>
                <a:lnTo>
                  <a:pt x="4857336" y="9841"/>
                </a:lnTo>
                <a:lnTo>
                  <a:pt x="4897142" y="36678"/>
                </a:lnTo>
                <a:lnTo>
                  <a:pt x="4923981" y="76484"/>
                </a:lnTo>
                <a:lnTo>
                  <a:pt x="4933822" y="125229"/>
                </a:lnTo>
                <a:lnTo>
                  <a:pt x="4933822" y="626117"/>
                </a:lnTo>
                <a:lnTo>
                  <a:pt x="4923981" y="674862"/>
                </a:lnTo>
                <a:lnTo>
                  <a:pt x="4897142" y="714667"/>
                </a:lnTo>
                <a:lnTo>
                  <a:pt x="4857336" y="741505"/>
                </a:lnTo>
                <a:lnTo>
                  <a:pt x="4808592" y="751346"/>
                </a:lnTo>
                <a:lnTo>
                  <a:pt x="125229" y="751346"/>
                </a:lnTo>
                <a:lnTo>
                  <a:pt x="76484" y="741505"/>
                </a:lnTo>
                <a:lnTo>
                  <a:pt x="36678" y="714667"/>
                </a:lnTo>
                <a:lnTo>
                  <a:pt x="9841" y="674862"/>
                </a:lnTo>
                <a:lnTo>
                  <a:pt x="0" y="626117"/>
                </a:lnTo>
                <a:lnTo>
                  <a:pt x="0" y="125229"/>
                </a:lnTo>
                <a:close/>
              </a:path>
            </a:pathLst>
          </a:custGeom>
          <a:ln w="508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61922" y="2178811"/>
            <a:ext cx="4291330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"/>
                <a:cs typeface="Arial"/>
              </a:rPr>
              <a:t>How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enable </a:t>
            </a:r>
            <a:r>
              <a:rPr sz="2400" spc="-5" dirty="0">
                <a:latin typeface="Arial"/>
                <a:cs typeface="Arial"/>
              </a:rPr>
              <a:t>online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allocation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2400" spc="40" dirty="0">
                <a:latin typeface="Arial"/>
                <a:cs typeface="Arial"/>
              </a:rPr>
              <a:t>How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35" dirty="0">
                <a:latin typeface="Arial"/>
                <a:cs typeface="Arial"/>
              </a:rPr>
              <a:t>modify </a:t>
            </a:r>
            <a:r>
              <a:rPr sz="2400" spc="-30" dirty="0">
                <a:latin typeface="Arial"/>
                <a:cs typeface="Arial"/>
              </a:rPr>
              <a:t>P4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programs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marL="739775" marR="729615" indent="-635" algn="ctr">
              <a:lnSpc>
                <a:spcPts val="2690"/>
              </a:lnSpc>
              <a:spcBef>
                <a:spcPts val="2260"/>
              </a:spcBef>
            </a:pPr>
            <a:r>
              <a:rPr sz="2400" spc="40" dirty="0">
                <a:latin typeface="Arial"/>
                <a:cs typeface="Arial"/>
              </a:rPr>
              <a:t>How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maximize  </a:t>
            </a:r>
            <a:r>
              <a:rPr sz="2400" spc="20" dirty="0">
                <a:latin typeface="Arial"/>
                <a:cs typeface="Arial"/>
              </a:rPr>
              <a:t>multiplexing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benefits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3406" y="1992795"/>
            <a:ext cx="3420110" cy="732790"/>
          </a:xfrm>
          <a:custGeom>
            <a:avLst/>
            <a:gdLst/>
            <a:ahLst/>
            <a:cxnLst/>
            <a:rect l="l" t="t" r="r" b="b"/>
            <a:pathLst>
              <a:path w="3420109" h="732789">
                <a:moveTo>
                  <a:pt x="0" y="122045"/>
                </a:moveTo>
                <a:lnTo>
                  <a:pt x="9590" y="74539"/>
                </a:lnTo>
                <a:lnTo>
                  <a:pt x="35746" y="35746"/>
                </a:lnTo>
                <a:lnTo>
                  <a:pt x="74539" y="9590"/>
                </a:lnTo>
                <a:lnTo>
                  <a:pt x="122045" y="0"/>
                </a:lnTo>
                <a:lnTo>
                  <a:pt x="3297431" y="0"/>
                </a:lnTo>
                <a:lnTo>
                  <a:pt x="3344936" y="9590"/>
                </a:lnTo>
                <a:lnTo>
                  <a:pt x="3383731" y="35746"/>
                </a:lnTo>
                <a:lnTo>
                  <a:pt x="3409889" y="74539"/>
                </a:lnTo>
                <a:lnTo>
                  <a:pt x="3419481" y="122045"/>
                </a:lnTo>
                <a:lnTo>
                  <a:pt x="3419481" y="610211"/>
                </a:lnTo>
                <a:lnTo>
                  <a:pt x="3409889" y="657716"/>
                </a:lnTo>
                <a:lnTo>
                  <a:pt x="3383731" y="696510"/>
                </a:lnTo>
                <a:lnTo>
                  <a:pt x="3344936" y="722665"/>
                </a:lnTo>
                <a:lnTo>
                  <a:pt x="3297431" y="732256"/>
                </a:lnTo>
                <a:lnTo>
                  <a:pt x="122045" y="732256"/>
                </a:lnTo>
                <a:lnTo>
                  <a:pt x="74539" y="722665"/>
                </a:lnTo>
                <a:lnTo>
                  <a:pt x="35746" y="696510"/>
                </a:lnTo>
                <a:lnTo>
                  <a:pt x="9590" y="657716"/>
                </a:lnTo>
                <a:lnTo>
                  <a:pt x="0" y="610211"/>
                </a:lnTo>
                <a:lnTo>
                  <a:pt x="0" y="122045"/>
                </a:lnTo>
                <a:close/>
              </a:path>
            </a:pathLst>
          </a:custGeom>
          <a:ln w="50800">
            <a:solidFill>
              <a:srgbClr val="DA61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18717" y="2142235"/>
            <a:ext cx="316928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Virtual </a:t>
            </a:r>
            <a:r>
              <a:rPr sz="2400" spc="-5" dirty="0">
                <a:latin typeface="Arial"/>
                <a:cs typeface="Arial"/>
              </a:rPr>
              <a:t>register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290830" marR="283845" algn="ctr">
              <a:lnSpc>
                <a:spcPts val="9460"/>
              </a:lnSpc>
              <a:spcBef>
                <a:spcPts val="1215"/>
              </a:spcBef>
            </a:pPr>
            <a:r>
              <a:rPr sz="2400" spc="-40" dirty="0">
                <a:latin typeface="Arial"/>
                <a:cs typeface="Arial"/>
              </a:rPr>
              <a:t>P4VRM </a:t>
            </a:r>
            <a:r>
              <a:rPr sz="2400" spc="25" dirty="0">
                <a:latin typeface="Arial"/>
                <a:cs typeface="Arial"/>
              </a:rPr>
              <a:t>compiler  </a:t>
            </a:r>
            <a:r>
              <a:rPr sz="2400" spc="5" dirty="0">
                <a:latin typeface="Arial"/>
                <a:cs typeface="Arial"/>
              </a:rPr>
              <a:t>Dynamic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allocation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70587" y="2332710"/>
            <a:ext cx="1059815" cy="152400"/>
          </a:xfrm>
          <a:custGeom>
            <a:avLst/>
            <a:gdLst/>
            <a:ahLst/>
            <a:cxnLst/>
            <a:rect l="l" t="t" r="r" b="b"/>
            <a:pathLst>
              <a:path w="1059815" h="152400">
                <a:moveTo>
                  <a:pt x="906906" y="0"/>
                </a:moveTo>
                <a:lnTo>
                  <a:pt x="906906" y="152400"/>
                </a:lnTo>
                <a:lnTo>
                  <a:pt x="1008506" y="101600"/>
                </a:lnTo>
                <a:lnTo>
                  <a:pt x="932306" y="101600"/>
                </a:lnTo>
                <a:lnTo>
                  <a:pt x="932306" y="50800"/>
                </a:lnTo>
                <a:lnTo>
                  <a:pt x="1008506" y="50800"/>
                </a:lnTo>
                <a:lnTo>
                  <a:pt x="906906" y="0"/>
                </a:lnTo>
                <a:close/>
              </a:path>
              <a:path w="1059815" h="152400">
                <a:moveTo>
                  <a:pt x="906906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906906" y="101600"/>
                </a:lnTo>
                <a:lnTo>
                  <a:pt x="906906" y="50800"/>
                </a:lnTo>
                <a:close/>
              </a:path>
              <a:path w="1059815" h="152400">
                <a:moveTo>
                  <a:pt x="1008506" y="50800"/>
                </a:moveTo>
                <a:lnTo>
                  <a:pt x="932306" y="50800"/>
                </a:lnTo>
                <a:lnTo>
                  <a:pt x="932306" y="101600"/>
                </a:lnTo>
                <a:lnTo>
                  <a:pt x="1008506" y="101600"/>
                </a:lnTo>
                <a:lnTo>
                  <a:pt x="1059306" y="76200"/>
                </a:lnTo>
                <a:lnTo>
                  <a:pt x="1008506" y="50800"/>
                </a:lnTo>
                <a:close/>
              </a:path>
            </a:pathLst>
          </a:custGeom>
          <a:solidFill>
            <a:srgbClr val="D45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107102" y="6386846"/>
            <a:ext cx="192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800" spc="-35" dirty="0">
                <a:solidFill>
                  <a:srgbClr val="898989"/>
                </a:solidFill>
                <a:latin typeface="Trebuchet MS"/>
                <a:cs typeface="Trebuchet MS"/>
              </a:rPr>
              <a:t>9</a:t>
            </a:fld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1589</Words>
  <Application>Microsoft Office PowerPoint</Application>
  <PresentationFormat>Widescreen</PresentationFormat>
  <Paragraphs>489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Georgia Pro</vt:lpstr>
      <vt:lpstr>Times New Roman</vt:lpstr>
      <vt:lpstr>Trebuchet MS</vt:lpstr>
      <vt:lpstr>Wingdings</vt:lpstr>
      <vt:lpstr>Office Theme</vt:lpstr>
      <vt:lpstr>NetVRM: Virtual Register Memory  for Programmable Networks</vt:lpstr>
      <vt:lpstr>Data plane objects</vt:lpstr>
      <vt:lpstr>Registers in P4</vt:lpstr>
      <vt:lpstr>Registers in P4</vt:lpstr>
      <vt:lpstr>The case of dynamic allocation  for register memory</vt:lpstr>
      <vt:lpstr>Diminishing return</vt:lpstr>
      <vt:lpstr>Diminishing return</vt:lpstr>
      <vt:lpstr>Existing solutions and limitations</vt:lpstr>
      <vt:lpstr>Realizing dynamic register memory allocation</vt:lpstr>
      <vt:lpstr>NetVRM architecture</vt:lpstr>
      <vt:lpstr>Virtual register memory</vt:lpstr>
      <vt:lpstr>Address translation</vt:lpstr>
      <vt:lpstr>Virtual register memory</vt:lpstr>
      <vt:lpstr>NetVRM architecture</vt:lpstr>
      <vt:lpstr>Scope of dynamic resource allocation</vt:lpstr>
      <vt:lpstr>Dynamic resource allocation</vt:lpstr>
      <vt:lpstr>Problem formulation</vt:lpstr>
      <vt:lpstr>Challenges for dynamic resource allocation</vt:lpstr>
      <vt:lpstr>Memory hit ratio by default</vt:lpstr>
      <vt:lpstr>Challenges for dynamic resource allocation</vt:lpstr>
      <vt:lpstr>Online utility curve estimation</vt:lpstr>
      <vt:lpstr>Dynamic resource allocation</vt:lpstr>
      <vt:lpstr>NetVRM architecture</vt:lpstr>
      <vt:lpstr>P4VRM compiler</vt:lpstr>
      <vt:lpstr>P4VRM compiler</vt:lpstr>
      <vt:lpstr>Implementation</vt:lpstr>
      <vt:lpstr>Evaluation</vt:lpstr>
      <vt:lpstr>Evaluation</vt:lpstr>
      <vt:lpstr>Control loop delay</vt:lpstr>
      <vt:lpstr>Macrobenchmark</vt:lpstr>
      <vt:lpstr>Generality</vt:lpstr>
      <vt:lpstr>Impact of allocation epochs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NetVRM: Virtual Register Memory  for Programmable Networks</dc:title>
  <cp:lastModifiedBy>Wang, Minmei</cp:lastModifiedBy>
  <cp:revision>1</cp:revision>
  <dcterms:created xsi:type="dcterms:W3CDTF">2022-10-12T23:57:29Z</dcterms:created>
  <dcterms:modified xsi:type="dcterms:W3CDTF">2022-10-13T03:39:05Z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2022-04-08T00:00:00Z</vt:filetime>
  </property>
  <property fmtid="{D5CDD505-2E9C-101B-9397-08002B2CF9AE}" pid="3" name="LastSaved">
    <vt:filetime>2022-10-12T00:00:00Z</vt:filetime>
  </property>
</Properties>
</file>