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71" r:id="rId9"/>
    <p:sldId id="262" r:id="rId10"/>
    <p:sldId id="265" r:id="rId11"/>
    <p:sldId id="273" r:id="rId12"/>
    <p:sldId id="264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75E2-3CD1-4CEB-8A4A-65CD14CE9CC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3C9F-6CDE-42E7-BADB-8BB92FB0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039-5E41-C009-63BC-B8DB594B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0CD3F-75FF-D96E-BBFA-CD41CC8A7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42A2-C982-ECDA-2604-92F7F08E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3D9-F048-44B9-8ECE-9161D7453027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FFC3-BF52-440F-F8C3-4CF1DD9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2518-2DA9-2090-1549-B921E59B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6EC6-3239-A048-495F-AA87CFE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1D1D-9EF5-237A-68E9-0C2D0CA2F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F608-C47B-5197-A8E9-5F47246E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6EE0-591F-41E5-AD9B-B16C3A084E6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9C37-75E2-7904-8BAE-7663E51B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DF5F-E3F8-B65B-3B86-C671482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860CB-15B3-7309-3BB8-01275E5A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3406E-1FF4-6A6D-8569-9B3541F5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4C54-2F3F-B320-9015-3C2DC3A6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2719-7401-4BB6-AC05-01EEC913604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F2D6-2A17-9DED-5564-CFBB7BA4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EA00-7219-4434-009D-F95DA3FE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5A9-CB46-4D35-66A9-E9AAB593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FD6C-8D4B-4B3A-7EBF-D99A4730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F719-A6C3-913D-3E05-B311C3DA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C279-ECAD-4F70-BAC5-394FBF44C656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4D4F-DC02-3EDA-855E-5B735C2C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F1C2-C9EE-B8D7-E2CC-B21B2319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3FBB-C4CA-080B-8A04-728FEA35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F0FF-27CE-10DA-38CC-36CA3713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A685-CA29-A37A-F895-AB1D0B8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21E-09DF-443D-A7AD-D717F6120E1D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9D4C-3FC4-61F4-CE82-E14DC66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EAA1-8D6D-6163-43CE-927BA79E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D7CC-C957-2859-06E1-D1FF708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31A8-28CB-C7D6-177D-DEEE1CE7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3B20-1195-99EA-BEB4-D90EC24A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29EF-6711-E678-EDBC-D1EB9BC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905-3A62-4D8B-85A4-B3134C09A447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579C-FDEC-7191-3AD7-0B702C11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85421-A69E-3779-4BF3-63DF400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28C9-1CE4-75AB-DDBE-00E9B37B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2028-89F4-79A3-4576-3ACCD126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47B1-D7F8-BA6E-2C19-DE931D69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C3A4-6F3C-0E1F-1135-F2C3ABB51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34FE1-C495-D11F-BC65-BB6319EA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79EEB-8D4D-D92B-B7A3-308FFEAB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4D0-734E-42A2-952A-D44A949AE58D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895FC-0D09-BCD7-FDB3-05C1D2E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54DD3-629B-37B7-29A8-6B5ACF0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19FA-0F55-BD1B-FBF1-B4ABB0C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E71EA-6466-3B67-519E-A3E49148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2DAE-5D62-4E8B-BC68-D4BCCF31A932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800-EF46-7706-A5D5-D1163DF3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F9E9-06F5-BA83-516A-4265F25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31B1F-8EB5-5096-DC00-48A3061C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A4D1-BA62-47C4-90BF-A3D0A2C97B8C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F3E90-0A77-665B-E2F3-6B6DB31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BF9-AA11-6A9D-9CDD-3A94DFF2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4E42-2D1C-E465-92D6-2AE0937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36C2-F3E3-D7C4-B335-5A180BC5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690D9-2393-450B-0100-41F0F8E3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29B0-862D-CF3F-BF18-1163BC34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51AE-F598-4B26-A4B3-6FAF331964E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20E8-1186-D33D-A30F-CEF7466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7D23E-91B2-BB11-97CC-E420FD1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03A2-E1A7-9B82-E92F-4273BE2E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1A08-F132-4FBB-0788-CF1751EB1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A20E-3B78-CE5A-A994-D988F4A7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246F-F119-4CB0-9F68-F496DE3C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3B74-CEAC-49CB-994B-E73A9F6D8634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F8EE-8FF3-EA86-A007-BEB6931D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46C1-E00D-50FA-7879-330D7884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9755-44A7-D509-0F6B-F332447C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FBD1-C912-E1E7-817E-15536E7F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DC0F-8AF2-B514-9804-8D139359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F122-7589-4DD1-858F-3F74215F9FB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7395-7292-BD23-B6D5-DDFC8249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8B2-5AE8-DF0C-A79D-5005657B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E7F7-F774-4892-B071-00B5941E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5869-C83C-2194-60BB-58EDB5D1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54308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Distributed Machine Learning with In-Network Aggregation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DF27-D872-A9FA-1F5E-975B88C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0" i="0" u="none" strike="noStrike" baseline="0" dirty="0">
                <a:latin typeface="OpenSans-Semibold"/>
              </a:rPr>
              <a:t>Amedeo </a:t>
            </a:r>
            <a:r>
              <a:rPr lang="en-US" sz="2400" b="0" i="0" u="none" strike="noStrike" baseline="0" dirty="0" err="1">
                <a:latin typeface="OpenSans-Semibold"/>
              </a:rPr>
              <a:t>Sapio</a:t>
            </a:r>
            <a:r>
              <a:rPr lang="en-US" sz="2400" b="0" i="0" u="none" strike="noStrike" baseline="0" dirty="0">
                <a:latin typeface="OpenSans-Semibold"/>
              </a:rPr>
              <a:t>, Marco </a:t>
            </a:r>
            <a:r>
              <a:rPr lang="en-US" sz="2400" b="0" i="0" u="none" strike="noStrike" baseline="0" dirty="0" err="1">
                <a:latin typeface="OpenSans-Semibold"/>
              </a:rPr>
              <a:t>Canini</a:t>
            </a:r>
            <a:r>
              <a:rPr lang="en-US" sz="2400" b="0" i="0" u="none" strike="noStrike" baseline="0" dirty="0">
                <a:latin typeface="OpenSans-Semibold"/>
              </a:rPr>
              <a:t>, and Chen-Yu Ho, </a:t>
            </a:r>
            <a:r>
              <a:rPr lang="en-US" sz="2400" b="0" i="1" u="none" strike="noStrike" baseline="0" dirty="0">
                <a:latin typeface="OpenSans-SemiboldItalic"/>
              </a:rPr>
              <a:t>KAUST; </a:t>
            </a:r>
            <a:r>
              <a:rPr lang="en-US" sz="2400" b="0" i="0" u="none" strike="noStrike" baseline="0" dirty="0">
                <a:latin typeface="OpenSans-Semibold"/>
              </a:rPr>
              <a:t>Jacob Nelson, </a:t>
            </a:r>
            <a:r>
              <a:rPr lang="en-US" sz="2400" b="0" i="1" u="none" strike="noStrike" baseline="0" dirty="0">
                <a:latin typeface="OpenSans-SemiboldItalic"/>
              </a:rPr>
              <a:t>Microsoft;</a:t>
            </a:r>
          </a:p>
          <a:p>
            <a:r>
              <a:rPr lang="en-US" sz="2400" b="0" i="0" u="none" strike="noStrike" baseline="0" dirty="0" err="1">
                <a:latin typeface="OpenSans-Semibold"/>
              </a:rPr>
              <a:t>Panos</a:t>
            </a:r>
            <a:r>
              <a:rPr lang="en-US" sz="2400" b="0" i="0" u="none" strike="noStrike" baseline="0" dirty="0">
                <a:latin typeface="OpenSans-Semibold"/>
              </a:rPr>
              <a:t> </a:t>
            </a:r>
            <a:r>
              <a:rPr lang="en-US" sz="2400" b="0" i="0" u="none" strike="noStrike" baseline="0" dirty="0" err="1">
                <a:latin typeface="OpenSans-Semibold"/>
              </a:rPr>
              <a:t>Kalnis</a:t>
            </a:r>
            <a:r>
              <a:rPr lang="en-US" sz="2400" b="0" i="0" u="none" strike="noStrike" baseline="0" dirty="0">
                <a:latin typeface="OpenSans-Semibold"/>
              </a:rPr>
              <a:t>, </a:t>
            </a:r>
            <a:r>
              <a:rPr lang="en-US" sz="2400" b="0" i="1" u="none" strike="noStrike" baseline="0" dirty="0">
                <a:latin typeface="OpenSans-SemiboldItalic"/>
              </a:rPr>
              <a:t>KAUST; </a:t>
            </a:r>
            <a:r>
              <a:rPr lang="en-US" sz="2400" b="0" i="0" u="none" strike="noStrike" baseline="0" dirty="0" err="1">
                <a:latin typeface="OpenSans-Semibold"/>
              </a:rPr>
              <a:t>Changhoon</a:t>
            </a:r>
            <a:r>
              <a:rPr lang="en-US" sz="2400" b="0" i="0" u="none" strike="noStrike" baseline="0" dirty="0">
                <a:latin typeface="OpenSans-Semibold"/>
              </a:rPr>
              <a:t> Kim, </a:t>
            </a:r>
            <a:r>
              <a:rPr lang="en-US" sz="2400" b="0" i="1" u="none" strike="noStrike" baseline="0" dirty="0">
                <a:latin typeface="OpenSans-SemiboldItalic"/>
              </a:rPr>
              <a:t>Barefoot Networks; </a:t>
            </a:r>
            <a:r>
              <a:rPr lang="en-US" sz="2400" b="0" i="0" u="none" strike="noStrike" baseline="0" dirty="0">
                <a:latin typeface="OpenSans-Semibold"/>
              </a:rPr>
              <a:t>Arvind Krishnamurthy,</a:t>
            </a:r>
          </a:p>
          <a:p>
            <a:r>
              <a:rPr lang="en-US" sz="2400" b="0" i="1" u="none" strike="noStrike" baseline="0" dirty="0">
                <a:latin typeface="OpenSans-SemiboldItalic"/>
              </a:rPr>
              <a:t>University of Washington; </a:t>
            </a:r>
            <a:r>
              <a:rPr lang="en-US" sz="2400" b="0" i="0" u="none" strike="noStrike" baseline="0" dirty="0">
                <a:latin typeface="OpenSans-Semibold"/>
              </a:rPr>
              <a:t>Masoud </a:t>
            </a:r>
            <a:r>
              <a:rPr lang="en-US" sz="2400" b="0" i="0" u="none" strike="noStrike" baseline="0" dirty="0" err="1">
                <a:latin typeface="OpenSans-Semibold"/>
              </a:rPr>
              <a:t>Moshref</a:t>
            </a:r>
            <a:r>
              <a:rPr lang="en-US" sz="2400" b="0" i="0" u="none" strike="noStrike" baseline="0" dirty="0">
                <a:latin typeface="OpenSans-Semibold"/>
              </a:rPr>
              <a:t>, </a:t>
            </a:r>
            <a:r>
              <a:rPr lang="en-US" sz="2400" b="0" i="1" u="none" strike="noStrike" baseline="0" dirty="0">
                <a:latin typeface="OpenSans-SemiboldItalic"/>
              </a:rPr>
              <a:t>Barefoot Networks; </a:t>
            </a:r>
            <a:r>
              <a:rPr lang="en-US" sz="2400" b="0" i="0" u="none" strike="noStrike" baseline="0" dirty="0">
                <a:latin typeface="OpenSans-Semibold"/>
              </a:rPr>
              <a:t>Dan Ports,</a:t>
            </a:r>
          </a:p>
          <a:p>
            <a:r>
              <a:rPr lang="en-US" sz="2400" b="0" i="1" u="none" strike="noStrike" baseline="0" dirty="0">
                <a:latin typeface="OpenSans-SemiboldItalic"/>
              </a:rPr>
              <a:t>Microsoft; </a:t>
            </a:r>
            <a:r>
              <a:rPr lang="en-US" sz="2400" b="0" i="0" u="none" strike="noStrike" baseline="0" dirty="0">
                <a:latin typeface="OpenSans-Semibold"/>
              </a:rPr>
              <a:t>Peter </a:t>
            </a:r>
            <a:r>
              <a:rPr lang="en-US" sz="2400" b="0" i="0" u="none" strike="noStrike" baseline="0" dirty="0" err="1">
                <a:latin typeface="OpenSans-Semibold"/>
              </a:rPr>
              <a:t>Richtarik</a:t>
            </a:r>
            <a:r>
              <a:rPr lang="en-US" sz="2400" b="0" i="0" u="none" strike="noStrike" baseline="0" dirty="0">
                <a:latin typeface="OpenSans-Semibold"/>
              </a:rPr>
              <a:t>, </a:t>
            </a:r>
            <a:r>
              <a:rPr lang="en-US" sz="2400" b="0" i="1" u="none" strike="noStrike" baseline="0" dirty="0">
                <a:latin typeface="OpenSans-SemiboldItalic"/>
              </a:rPr>
              <a:t>KAUST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EDC6F-4DF6-CD5B-24F2-28C519E5E776}"/>
              </a:ext>
            </a:extLst>
          </p:cNvPr>
          <p:cNvSpPr txBox="1"/>
          <p:nvPr/>
        </p:nvSpPr>
        <p:spPr>
          <a:xfrm>
            <a:off x="5373974" y="5666282"/>
            <a:ext cx="178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NSDI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B2C90-ED62-A22C-5ECE-B72D2182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6AD3-9330-1F0B-C9AC-26AE268A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</a:t>
            </a:r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C491FEC-824B-960A-5650-118B6CAE8808}"/>
              </a:ext>
            </a:extLst>
          </p:cNvPr>
          <p:cNvSpPr/>
          <p:nvPr/>
        </p:nvSpPr>
        <p:spPr>
          <a:xfrm>
            <a:off x="2158584" y="1783602"/>
            <a:ext cx="6536969" cy="2675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5" name="object 6">
            <a:extLst>
              <a:ext uri="{FF2B5EF4-FFF2-40B4-BE49-F238E27FC236}">
                <a16:creationId xmlns:a16="http://schemas.microsoft.com/office/drawing/2014/main" id="{47302B05-5A1F-3268-2CFF-0FAA98FBBEB0}"/>
              </a:ext>
            </a:extLst>
          </p:cNvPr>
          <p:cNvGrpSpPr/>
          <p:nvPr/>
        </p:nvGrpSpPr>
        <p:grpSpPr>
          <a:xfrm>
            <a:off x="8529403" y="4048377"/>
            <a:ext cx="2674128" cy="2675972"/>
            <a:chOff x="8581643" y="4009642"/>
            <a:chExt cx="2973324" cy="2848354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51DA1D6B-1602-D0F9-D2A2-68FF52129D6E}"/>
                </a:ext>
              </a:extLst>
            </p:cNvPr>
            <p:cNvSpPr/>
            <p:nvPr/>
          </p:nvSpPr>
          <p:spPr>
            <a:xfrm>
              <a:off x="8581643" y="4009642"/>
              <a:ext cx="2973324" cy="28483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9D437B0E-96F2-EA59-E79A-8DF20F94F038}"/>
                </a:ext>
              </a:extLst>
            </p:cNvPr>
            <p:cNvSpPr/>
            <p:nvPr/>
          </p:nvSpPr>
          <p:spPr>
            <a:xfrm>
              <a:off x="8599042" y="6216396"/>
              <a:ext cx="586740" cy="377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AF9FECA3-848B-A3E0-F5EC-13EB42894BF4}"/>
                </a:ext>
              </a:extLst>
            </p:cNvPr>
            <p:cNvSpPr/>
            <p:nvPr/>
          </p:nvSpPr>
          <p:spPr>
            <a:xfrm>
              <a:off x="9068434" y="6216396"/>
              <a:ext cx="828675" cy="377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53C774-553D-3991-963E-F8E35B00299F}"/>
              </a:ext>
            </a:extLst>
          </p:cNvPr>
          <p:cNvSpPr txBox="1"/>
          <p:nvPr/>
        </p:nvSpPr>
        <p:spPr>
          <a:xfrm>
            <a:off x="3792511" y="4507517"/>
            <a:ext cx="407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Programmable switch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792E4-2D83-0137-8460-2F415D7E0850}"/>
              </a:ext>
            </a:extLst>
          </p:cNvPr>
          <p:cNvSpPr txBox="1"/>
          <p:nvPr/>
        </p:nvSpPr>
        <p:spPr>
          <a:xfrm>
            <a:off x="9132766" y="3955464"/>
            <a:ext cx="30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100Gbps line rate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AFB0A-3D3C-FCAE-E4AF-9BA0EE4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BB3B-2C44-0622-6B23-5BA148AC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A4B3-9370-761A-3763-AB19EA96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  <a:p>
            <a:r>
              <a:rPr lang="en-US" dirty="0">
                <a:solidFill>
                  <a:srgbClr val="FF0000"/>
                </a:solidFill>
              </a:rPr>
              <a:t>Design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BF06-BC3A-C987-4549-9EDF833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3EA5-4CCE-9657-E70D-0ADD69F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SwitchML</a:t>
            </a:r>
            <a:r>
              <a:rPr lang="en-US" dirty="0"/>
              <a:t>: Co-design ML and networking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350B3-2062-8DA9-2734-C9892EB3D1EC}"/>
              </a:ext>
            </a:extLst>
          </p:cNvPr>
          <p:cNvSpPr txBox="1"/>
          <p:nvPr/>
        </p:nvSpPr>
        <p:spPr>
          <a:xfrm>
            <a:off x="2036064" y="1690688"/>
            <a:ext cx="75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In-network aggregation for distributed training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FB7C71-1EEB-3A64-A739-04836787588E}"/>
              </a:ext>
            </a:extLst>
          </p:cNvPr>
          <p:cNvSpPr/>
          <p:nvPr/>
        </p:nvSpPr>
        <p:spPr>
          <a:xfrm>
            <a:off x="228600" y="2426208"/>
            <a:ext cx="4258056" cy="3438144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Challenges: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Limited  computation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No floating-point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Limited storage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Packet loss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BAF8C3-34CA-192C-D53F-E11635842491}"/>
              </a:ext>
            </a:extLst>
          </p:cNvPr>
          <p:cNvSpPr/>
          <p:nvPr/>
        </p:nvSpPr>
        <p:spPr>
          <a:xfrm>
            <a:off x="4669536" y="2311019"/>
            <a:ext cx="7437120" cy="4181856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Design: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 Combined switch-host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Switch performs integer aggregation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End-hosts manages reliability and performs more complex computations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 Pool-based streaming aggregation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Stream aggregation through the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 Fault tolerant protocols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 Quantized integer-based aggregation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8833-7E7B-987A-997D-1064600E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C944-2611-ED3D-E081-1F80CAD8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C1E3D-18F4-E8F1-6739-7082C339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354111"/>
            <a:ext cx="5317319" cy="439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1BF2F-EA68-609A-6877-12DDF24A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18" y="2373702"/>
            <a:ext cx="5861229" cy="21105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EDFD66-933D-9FD8-FB98-EE8D2D7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2E9-F588-B4F9-0552-3AD4E9B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Switch-side aggregation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0EDF-CB24-617D-839C-F4B21E1E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SwitchML</a:t>
            </a:r>
            <a:r>
              <a:rPr lang="en-US" dirty="0"/>
              <a:t> switch provides a pool of s integer aggregators</a:t>
            </a:r>
          </a:p>
          <a:p>
            <a:r>
              <a:rPr lang="en-US" dirty="0"/>
              <a:t>Each slot in the pool aggregates a vector of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 integers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59EBE-2682-57D2-5276-0606F6B9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11" y="2996783"/>
            <a:ext cx="6328370" cy="3496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190ED-A339-D2A7-EC6B-6ACD2AD67F93}"/>
              </a:ext>
            </a:extLst>
          </p:cNvPr>
          <p:cNvSpPr txBox="1"/>
          <p:nvPr/>
        </p:nvSpPr>
        <p:spPr>
          <a:xfrm>
            <a:off x="8076569" y="5761464"/>
            <a:ext cx="385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Send a copy of the packet to each worker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64251-4A14-ED6E-720F-5295F56EE68D}"/>
              </a:ext>
            </a:extLst>
          </p:cNvPr>
          <p:cNvSpPr txBox="1"/>
          <p:nvPr/>
        </p:nvSpPr>
        <p:spPr>
          <a:xfrm>
            <a:off x="7875992" y="3013501"/>
            <a:ext cx="385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Aggregate pieces of the model in a streaming fashion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1DF0E-6446-E18A-DB97-03466C087D27}"/>
              </a:ext>
            </a:extLst>
          </p:cNvPr>
          <p:cNvSpPr txBox="1"/>
          <p:nvPr/>
        </p:nvSpPr>
        <p:spPr>
          <a:xfrm>
            <a:off x="7855839" y="4090811"/>
            <a:ext cx="3852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Today’s programmable switches parse only up to a certain amount of bytes (k is 64 or 256.)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BF3A0-8A86-E074-74A0-0BF41742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FC36-F2CA-40ED-44CB-6E3B34A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Worker-side aggregation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54DC-428E-E748-C7EC-1434FEC8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1713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  <a:p>
            <a:pPr lvl="1"/>
            <a:r>
              <a:rPr lang="en-US" sz="2600" dirty="0"/>
              <a:t>Determine which aggregator in the pool to use and when</a:t>
            </a:r>
          </a:p>
          <a:p>
            <a:pPr lvl="1"/>
            <a:r>
              <a:rPr lang="en-US" sz="2600" dirty="0"/>
              <a:t>Determine which piece of vectors to send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sz="2600" dirty="0"/>
              <a:t>Correctness</a:t>
            </a:r>
          </a:p>
          <a:p>
            <a:pPr lvl="2"/>
            <a:r>
              <a:rPr lang="en-US" sz="2400" dirty="0"/>
              <a:t>Every worker must use the same slot for the same piece of the model update</a:t>
            </a:r>
          </a:p>
          <a:p>
            <a:pPr lvl="2"/>
            <a:r>
              <a:rPr lang="en-US" sz="2400" dirty="0"/>
              <a:t>No slot can be simultaneously used for two different pieces</a:t>
            </a:r>
          </a:p>
          <a:p>
            <a:pPr lvl="1"/>
            <a:r>
              <a:rPr lang="en-US" sz="2800" dirty="0"/>
              <a:t>Performance</a:t>
            </a:r>
          </a:p>
          <a:p>
            <a:pPr lvl="2"/>
            <a:r>
              <a:rPr lang="en-US" sz="2400" dirty="0"/>
              <a:t>Every work must work on the same slot at roughly the same time</a:t>
            </a:r>
          </a:p>
          <a:p>
            <a:pPr lvl="3"/>
            <a:r>
              <a:rPr lang="en-US" sz="2200" dirty="0"/>
              <a:t>Avoid long synchronization delays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5EB5-9BA3-ABEA-B5ED-6F51AD9D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863-41A3-6259-73D7-9BAC16C3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Worker-side aggregation protocol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208C0-D0B7-A353-5A02-CD9700C2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0" y="1479660"/>
            <a:ext cx="8286750" cy="478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9585-C343-7613-3C40-8A84C19AF942}"/>
              </a:ext>
            </a:extLst>
          </p:cNvPr>
          <p:cNvSpPr txBox="1"/>
          <p:nvPr/>
        </p:nvSpPr>
        <p:spPr>
          <a:xfrm>
            <a:off x="6717792" y="2569256"/>
            <a:ext cx="4995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Send s packets, each initial packet is assigned sequentially to one of the s aggregation slots.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7509-7682-1EC5-BB85-C925925E53F6}"/>
              </a:ext>
            </a:extLst>
          </p:cNvPr>
          <p:cNvSpPr txBox="1"/>
          <p:nvPr/>
        </p:nvSpPr>
        <p:spPr>
          <a:xfrm>
            <a:off x="6821424" y="4698430"/>
            <a:ext cx="49959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Send remaining pieces after receiving an aggregated result.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BC3CD-2E47-EF0A-AB07-33151771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863-41A3-6259-73D7-9BAC16C3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Worker-side aggregation protocol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208C0-D0B7-A353-5A02-CD9700C2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0" y="1479660"/>
            <a:ext cx="8286750" cy="478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9585-C343-7613-3C40-8A84C19AF942}"/>
              </a:ext>
            </a:extLst>
          </p:cNvPr>
          <p:cNvSpPr txBox="1"/>
          <p:nvPr/>
        </p:nvSpPr>
        <p:spPr>
          <a:xfrm>
            <a:off x="6654730" y="2982724"/>
            <a:ext cx="49959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coordination of different workers is implicit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EA538-271A-3933-EACD-D038285F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4CF7-E12E-4960-7905-6651A4F7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DF1D-4ED4-CEA5-0635-3639D1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Packet loss can happen </a:t>
            </a:r>
          </a:p>
          <a:p>
            <a:pPr lvl="1"/>
            <a:r>
              <a:rPr lang="en-US" dirty="0"/>
              <a:t>Corruption or network congestion</a:t>
            </a:r>
          </a:p>
          <a:p>
            <a:r>
              <a:rPr lang="en-US" dirty="0"/>
              <a:t>With the previous algorithm, even one single packet loss can halt the whole system</a:t>
            </a:r>
          </a:p>
          <a:p>
            <a:pPr lvl="1"/>
            <a:r>
              <a:rPr lang="en-US" dirty="0"/>
              <a:t>Worker -&gt; switch: prevent the switch from completing the parameter updates</a:t>
            </a:r>
          </a:p>
          <a:p>
            <a:pPr lvl="1"/>
            <a:r>
              <a:rPr lang="en-US" dirty="0"/>
              <a:t>Switch -&gt; worker: prevent a worker from learning the result and completing aggregation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dirty="0"/>
              <a:t>Retransmit lost packets</a:t>
            </a:r>
          </a:p>
          <a:p>
            <a:pPr lvl="1"/>
            <a:r>
              <a:rPr lang="en-US" dirty="0"/>
              <a:t>If a worker does not receive a response packet from the switch in a timely manner</a:t>
            </a:r>
          </a:p>
          <a:p>
            <a:pPr lvl="2"/>
            <a:r>
              <a:rPr lang="en-US" dirty="0"/>
              <a:t>Retransmit the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C7299-CA75-9656-13B6-D1C161C5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743-89B6-45CF-F8CB-B0BF784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104A-8AAE-4725-3AE3-D1C272DD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  <a:p>
            <a:pPr lvl="1"/>
            <a:r>
              <a:rPr lang="en-US" dirty="0"/>
              <a:t>A model update could be applied twice to the aggregator</a:t>
            </a:r>
          </a:p>
          <a:p>
            <a:pPr lvl="1"/>
            <a:r>
              <a:rPr lang="en-US" dirty="0"/>
              <a:t>Wrong result (the response was lost)</a:t>
            </a:r>
          </a:p>
          <a:p>
            <a:pPr lvl="2"/>
            <a:r>
              <a:rPr lang="en-US" sz="2400" dirty="0"/>
              <a:t>If a worker retransmit a packet for a slot that was already fully aggregated</a:t>
            </a:r>
          </a:p>
          <a:p>
            <a:pPr lvl="2"/>
            <a:endParaRPr lang="en-US" sz="2400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sz="2600" dirty="0"/>
              <a:t>Differentiate packets that are lost on the upward paths versus the downward ones</a:t>
            </a:r>
          </a:p>
          <a:p>
            <a:pPr lvl="1"/>
            <a:r>
              <a:rPr lang="en-US" sz="2600" dirty="0"/>
              <a:t>Retransmit an aggregated response that is lost on the way back to a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D8CD-0C21-B513-BB30-A1C1800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BB3B-2C44-0622-6B23-5BA148AC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A4B3-9370-761A-3763-AB19EA96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and motivation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C4336-A5AA-1913-7989-E4E0814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9CAA-A22B-6ED7-8D15-D9C1A8E2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886F-38C5-1EC7-7D91-CC88CC8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sz="2600" dirty="0"/>
              <a:t>Design I</a:t>
            </a:r>
          </a:p>
          <a:p>
            <a:pPr lvl="2"/>
            <a:r>
              <a:rPr lang="en-US" sz="2400" dirty="0"/>
              <a:t>Record which workers have already contributed updates to a given slot</a:t>
            </a:r>
          </a:p>
          <a:p>
            <a:pPr lvl="1"/>
            <a:r>
              <a:rPr lang="en-US" sz="2600" dirty="0"/>
              <a:t>Design II</a:t>
            </a:r>
          </a:p>
          <a:p>
            <a:pPr lvl="2"/>
            <a:r>
              <a:rPr lang="en-US" sz="2200" dirty="0"/>
              <a:t>A shadow copy of the previous result for each slot</a:t>
            </a:r>
          </a:p>
          <a:p>
            <a:pPr lvl="2"/>
            <a:r>
              <a:rPr lang="en-US" sz="2200" dirty="0"/>
              <a:t>A single bit to distinguish the two active phases for any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E118-3C77-0F90-97B7-C1DE05B5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44A-7642-6296-91A4-FB7AE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 solutions: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8D49C-B3F6-229A-A7C0-6F64E0B9B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60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Three workers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8D49C-B3F6-229A-A7C0-6F64E0B9B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604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FD1489-BC79-493E-F921-A33F006B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2346432"/>
            <a:ext cx="6007714" cy="44482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74B9-8846-FE1F-2775-408955E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44A-7642-6296-91A4-FB7AE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 solutions: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527C1-155D-5642-4D40-4E6F8EA2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92" y="1346122"/>
            <a:ext cx="4906806" cy="540214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C189A-D0D6-29E6-28A7-77C0D928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44A-7642-6296-91A4-FB7AE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 solutions: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7C5EC-F11C-44CB-8DF4-4761107F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60386"/>
            <a:ext cx="6699250" cy="50324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937A-F011-2F01-77F3-9609588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7449-02C5-1C8B-6F1E-B0239D8A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010C6-2C59-170B-DC3A-92194E2F2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Scale gradient values using a per-packet scaling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each round, the worker send the maximum gradient (round up to a power of 2) of the next block to switch</a:t>
                </a:r>
              </a:p>
              <a:p>
                <a:r>
                  <a:rPr lang="en-US" dirty="0"/>
                  <a:t>The switch identifies the global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010C6-2C59-170B-DC3A-92194E2F2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2295-AEF9-5F58-0983-2A8AE3C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BB3B-2C44-0622-6B23-5BA148AC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A4B3-9370-761A-3763-AB19EA96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  <a:p>
            <a:r>
              <a:rPr lang="en-US" dirty="0"/>
              <a:t>Design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C4336-A5AA-1913-7989-E4E08140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CE7F7-F774-4892-B071-00B5941EA6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780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2627-9F79-A485-63B4-6DE38028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DC73-0990-45CF-0995-16393856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worker is built atop Intel DPDK</a:t>
            </a:r>
          </a:p>
          <a:p>
            <a:r>
              <a:rPr lang="en-US" dirty="0"/>
              <a:t>The P4 program distributes aggregation across multiple stages</a:t>
            </a:r>
          </a:p>
          <a:p>
            <a:r>
              <a:rPr lang="en-US" dirty="0"/>
              <a:t>The switch processes 64 elements per packet using one switch pipeline</a:t>
            </a:r>
          </a:p>
          <a:p>
            <a:r>
              <a:rPr lang="en-US" dirty="0"/>
              <a:t>The switch processes 256 element using four switch pipelines</a:t>
            </a:r>
          </a:p>
          <a:p>
            <a:r>
              <a:rPr lang="en-US" dirty="0"/>
              <a:t>Support larger packets through recirculation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8CF8-2D3F-3738-7A57-DB12B498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641D-C1DF-F35B-417E-552F764B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D1AF-EE65-45FE-F9D7-EBBD20CD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Testbed</a:t>
            </a:r>
          </a:p>
          <a:p>
            <a:pPr lvl="1"/>
            <a:r>
              <a:rPr lang="en-US" dirty="0"/>
              <a:t>8 machines (GPU)</a:t>
            </a:r>
          </a:p>
          <a:p>
            <a:pPr lvl="1"/>
            <a:r>
              <a:rPr lang="en-US" dirty="0"/>
              <a:t>A Wedge 100BF-65X programmable switch with Barefoot Network Tofino chip</a:t>
            </a:r>
          </a:p>
          <a:p>
            <a:pPr lvl="1"/>
            <a:r>
              <a:rPr lang="en-US" dirty="0"/>
              <a:t>Every node is networked at both 10 and 100 Gbps</a:t>
            </a:r>
          </a:p>
          <a:p>
            <a:r>
              <a:rPr lang="en-US" dirty="0"/>
              <a:t>Performance metrics</a:t>
            </a:r>
          </a:p>
          <a:p>
            <a:pPr lvl="1"/>
            <a:r>
              <a:rPr lang="en-US" sz="2600" dirty="0"/>
              <a:t>Tensor aggregation time (TAT)</a:t>
            </a:r>
          </a:p>
          <a:p>
            <a:pPr lvl="2"/>
            <a:r>
              <a:rPr lang="en-US" sz="2400" dirty="0"/>
              <a:t>Start: the time a worker is ready to send it</a:t>
            </a:r>
          </a:p>
          <a:p>
            <a:pPr lvl="2"/>
            <a:r>
              <a:rPr lang="en-US" sz="2400" dirty="0"/>
              <a:t>Stop: the worker receivers the aggregated tensor	</a:t>
            </a:r>
          </a:p>
          <a:p>
            <a:pPr lvl="1"/>
            <a:r>
              <a:rPr lang="en-US" sz="2600" dirty="0"/>
              <a:t>Aggregated tensor elements (ATE) per unit of time</a:t>
            </a:r>
          </a:p>
          <a:p>
            <a:r>
              <a:rPr lang="en-US" altLang="zh-CN" dirty="0"/>
              <a:t>Benchmarks</a:t>
            </a:r>
          </a:p>
          <a:p>
            <a:pPr lvl="1"/>
            <a:r>
              <a:rPr lang="en-US" dirty="0"/>
              <a:t>8 DNNs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9967-D739-1D3B-9E25-9CBF171E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6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CB0-6880-FD94-0549-F651A375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aggregation microbenchmarks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15E3-138B-5A6E-B1AE-13EEE25C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3" y="1438622"/>
            <a:ext cx="11070021" cy="4351338"/>
          </a:xfrm>
        </p:spPr>
        <p:txBody>
          <a:bodyPr/>
          <a:lstStyle/>
          <a:p>
            <a:r>
              <a:rPr lang="en-US" dirty="0"/>
              <a:t>Efficiency of </a:t>
            </a:r>
            <a:r>
              <a:rPr lang="en-US" dirty="0" err="1"/>
              <a:t>SwitchML</a:t>
            </a:r>
            <a:r>
              <a:rPr lang="en-US" dirty="0"/>
              <a:t> in comparison to other communication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1875D-4247-CE0A-15E7-07F1AD49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41" y="2054056"/>
            <a:ext cx="8175077" cy="45567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802F-801F-C51D-42AE-9C65137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6A0A-53DC-A50E-1D20-7339F542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SwitchML</a:t>
            </a:r>
            <a:r>
              <a:rPr lang="en-US" dirty="0"/>
              <a:t> improves training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3B888-BC9D-2AE0-ED0B-B0F533CD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8" y="1409865"/>
            <a:ext cx="10258622" cy="4161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32916-2809-B58B-5AED-102F8C7C7333}"/>
              </a:ext>
            </a:extLst>
          </p:cNvPr>
          <p:cNvSpPr txBox="1"/>
          <p:nvPr/>
        </p:nvSpPr>
        <p:spPr>
          <a:xfrm>
            <a:off x="557048" y="5948855"/>
            <a:ext cx="10237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</a:rPr>
              <a:t>SwitchML</a:t>
            </a:r>
            <a:r>
              <a:rPr lang="en-US" sz="2600" b="1" dirty="0">
                <a:solidFill>
                  <a:srgbClr val="FF0000"/>
                </a:solidFill>
              </a:rPr>
              <a:t> accelerates batch processing.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0763F-C8ED-CE00-8C88-C5360FF6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2D73-DECC-DD6D-251C-F610877E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FD1506B-55CB-CCB8-24FC-75D5FC1ED449}"/>
              </a:ext>
            </a:extLst>
          </p:cNvPr>
          <p:cNvSpPr/>
          <p:nvPr/>
        </p:nvSpPr>
        <p:spPr>
          <a:xfrm>
            <a:off x="1074824" y="1725739"/>
            <a:ext cx="2398903" cy="69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740A1C2-7226-6BE7-DCCE-3B7DCBEC5C77}"/>
              </a:ext>
            </a:extLst>
          </p:cNvPr>
          <p:cNvSpPr/>
          <p:nvPr/>
        </p:nvSpPr>
        <p:spPr>
          <a:xfrm>
            <a:off x="4184912" y="2123595"/>
            <a:ext cx="2258695" cy="1468120"/>
          </a:xfrm>
          <a:custGeom>
            <a:avLst/>
            <a:gdLst/>
            <a:ahLst/>
            <a:cxnLst/>
            <a:rect l="l" t="t" r="r" b="b"/>
            <a:pathLst>
              <a:path w="2258695" h="1468120">
                <a:moveTo>
                  <a:pt x="2013965" y="0"/>
                </a:moveTo>
                <a:lnTo>
                  <a:pt x="244601" y="0"/>
                </a:lnTo>
                <a:lnTo>
                  <a:pt x="195295" y="4967"/>
                </a:lnTo>
                <a:lnTo>
                  <a:pt x="149375" y="19216"/>
                </a:lnTo>
                <a:lnTo>
                  <a:pt x="107825" y="41764"/>
                </a:lnTo>
                <a:lnTo>
                  <a:pt x="71627" y="71628"/>
                </a:lnTo>
                <a:lnTo>
                  <a:pt x="41764" y="107825"/>
                </a:lnTo>
                <a:lnTo>
                  <a:pt x="19216" y="149375"/>
                </a:lnTo>
                <a:lnTo>
                  <a:pt x="4967" y="195295"/>
                </a:lnTo>
                <a:lnTo>
                  <a:pt x="0" y="244601"/>
                </a:lnTo>
                <a:lnTo>
                  <a:pt x="0" y="1223010"/>
                </a:lnTo>
                <a:lnTo>
                  <a:pt x="4967" y="1272316"/>
                </a:lnTo>
                <a:lnTo>
                  <a:pt x="19216" y="1318236"/>
                </a:lnTo>
                <a:lnTo>
                  <a:pt x="41764" y="1359786"/>
                </a:lnTo>
                <a:lnTo>
                  <a:pt x="71627" y="1395984"/>
                </a:lnTo>
                <a:lnTo>
                  <a:pt x="107825" y="1425847"/>
                </a:lnTo>
                <a:lnTo>
                  <a:pt x="149375" y="1448395"/>
                </a:lnTo>
                <a:lnTo>
                  <a:pt x="195295" y="1462644"/>
                </a:lnTo>
                <a:lnTo>
                  <a:pt x="244601" y="1467612"/>
                </a:lnTo>
                <a:lnTo>
                  <a:pt x="2013965" y="1467612"/>
                </a:lnTo>
                <a:lnTo>
                  <a:pt x="2063272" y="1462644"/>
                </a:lnTo>
                <a:lnTo>
                  <a:pt x="2109192" y="1448395"/>
                </a:lnTo>
                <a:lnTo>
                  <a:pt x="2150742" y="1425847"/>
                </a:lnTo>
                <a:lnTo>
                  <a:pt x="2186940" y="1395983"/>
                </a:lnTo>
                <a:lnTo>
                  <a:pt x="2216803" y="1359786"/>
                </a:lnTo>
                <a:lnTo>
                  <a:pt x="2239351" y="1318236"/>
                </a:lnTo>
                <a:lnTo>
                  <a:pt x="2253600" y="1272316"/>
                </a:lnTo>
                <a:lnTo>
                  <a:pt x="2258567" y="1223010"/>
                </a:lnTo>
                <a:lnTo>
                  <a:pt x="2258567" y="244601"/>
                </a:lnTo>
                <a:lnTo>
                  <a:pt x="2253600" y="195295"/>
                </a:lnTo>
                <a:lnTo>
                  <a:pt x="2239351" y="149375"/>
                </a:lnTo>
                <a:lnTo>
                  <a:pt x="2216803" y="107825"/>
                </a:lnTo>
                <a:lnTo>
                  <a:pt x="2186939" y="71627"/>
                </a:lnTo>
                <a:lnTo>
                  <a:pt x="2150742" y="41764"/>
                </a:lnTo>
                <a:lnTo>
                  <a:pt x="2109192" y="19216"/>
                </a:lnTo>
                <a:lnTo>
                  <a:pt x="2063272" y="4967"/>
                </a:lnTo>
                <a:lnTo>
                  <a:pt x="201396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E56290D-A66E-BBF1-3436-8C3040C4AAA2}"/>
              </a:ext>
            </a:extLst>
          </p:cNvPr>
          <p:cNvSpPr/>
          <p:nvPr/>
        </p:nvSpPr>
        <p:spPr>
          <a:xfrm>
            <a:off x="4184912" y="2123595"/>
            <a:ext cx="2258695" cy="1468120"/>
          </a:xfrm>
          <a:custGeom>
            <a:avLst/>
            <a:gdLst/>
            <a:ahLst/>
            <a:cxnLst/>
            <a:rect l="l" t="t" r="r" b="b"/>
            <a:pathLst>
              <a:path w="2258695" h="1468120">
                <a:moveTo>
                  <a:pt x="0" y="244601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7" y="71628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1" y="0"/>
                </a:lnTo>
                <a:lnTo>
                  <a:pt x="2013965" y="0"/>
                </a:lnTo>
                <a:lnTo>
                  <a:pt x="2063272" y="4967"/>
                </a:lnTo>
                <a:lnTo>
                  <a:pt x="2109192" y="19216"/>
                </a:lnTo>
                <a:lnTo>
                  <a:pt x="2150742" y="41764"/>
                </a:lnTo>
                <a:lnTo>
                  <a:pt x="2186939" y="71627"/>
                </a:lnTo>
                <a:lnTo>
                  <a:pt x="2216803" y="107825"/>
                </a:lnTo>
                <a:lnTo>
                  <a:pt x="2239351" y="149375"/>
                </a:lnTo>
                <a:lnTo>
                  <a:pt x="2253600" y="195295"/>
                </a:lnTo>
                <a:lnTo>
                  <a:pt x="2258567" y="244601"/>
                </a:lnTo>
                <a:lnTo>
                  <a:pt x="2258567" y="1223010"/>
                </a:lnTo>
                <a:lnTo>
                  <a:pt x="2253600" y="1272316"/>
                </a:lnTo>
                <a:lnTo>
                  <a:pt x="2239351" y="1318236"/>
                </a:lnTo>
                <a:lnTo>
                  <a:pt x="2216803" y="1359786"/>
                </a:lnTo>
                <a:lnTo>
                  <a:pt x="2186940" y="1395983"/>
                </a:lnTo>
                <a:lnTo>
                  <a:pt x="2150742" y="1425847"/>
                </a:lnTo>
                <a:lnTo>
                  <a:pt x="2109192" y="1448395"/>
                </a:lnTo>
                <a:lnTo>
                  <a:pt x="2063272" y="1462644"/>
                </a:lnTo>
                <a:lnTo>
                  <a:pt x="2013965" y="1467612"/>
                </a:lnTo>
                <a:lnTo>
                  <a:pt x="244601" y="1467612"/>
                </a:lnTo>
                <a:lnTo>
                  <a:pt x="195295" y="1462644"/>
                </a:lnTo>
                <a:lnTo>
                  <a:pt x="149375" y="1448395"/>
                </a:lnTo>
                <a:lnTo>
                  <a:pt x="107825" y="1425847"/>
                </a:lnTo>
                <a:lnTo>
                  <a:pt x="71627" y="1395984"/>
                </a:lnTo>
                <a:lnTo>
                  <a:pt x="41764" y="1359786"/>
                </a:lnTo>
                <a:lnTo>
                  <a:pt x="19216" y="1318236"/>
                </a:lnTo>
                <a:lnTo>
                  <a:pt x="4967" y="1272316"/>
                </a:lnTo>
                <a:lnTo>
                  <a:pt x="0" y="1223010"/>
                </a:lnTo>
                <a:lnTo>
                  <a:pt x="0" y="2446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61EF72-F65D-A0D3-7101-27067A1A43A4}"/>
              </a:ext>
            </a:extLst>
          </p:cNvPr>
          <p:cNvSpPr/>
          <p:nvPr/>
        </p:nvSpPr>
        <p:spPr>
          <a:xfrm>
            <a:off x="4487933" y="2280008"/>
            <a:ext cx="1791335" cy="39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112A6F-6EC6-8358-EA7D-9C151C9435F4}"/>
              </a:ext>
            </a:extLst>
          </p:cNvPr>
          <p:cNvSpPr/>
          <p:nvPr/>
        </p:nvSpPr>
        <p:spPr>
          <a:xfrm>
            <a:off x="4391921" y="2638706"/>
            <a:ext cx="1987550" cy="397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83CD2F9-86F9-A768-BCF6-F2A662162822}"/>
              </a:ext>
            </a:extLst>
          </p:cNvPr>
          <p:cNvSpPr/>
          <p:nvPr/>
        </p:nvSpPr>
        <p:spPr>
          <a:xfrm>
            <a:off x="4804926" y="2995323"/>
            <a:ext cx="1187703" cy="397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0A86A1A-C79D-E1AC-E8FB-78D98D055326}"/>
              </a:ext>
            </a:extLst>
          </p:cNvPr>
          <p:cNvSpPr/>
          <p:nvPr/>
        </p:nvSpPr>
        <p:spPr>
          <a:xfrm>
            <a:off x="5828545" y="1591846"/>
            <a:ext cx="1455420" cy="265430"/>
          </a:xfrm>
          <a:custGeom>
            <a:avLst/>
            <a:gdLst/>
            <a:ahLst/>
            <a:cxnLst/>
            <a:rect l="l" t="t" r="r" b="b"/>
            <a:pathLst>
              <a:path w="1455420" h="265430">
                <a:moveTo>
                  <a:pt x="732789" y="0"/>
                </a:moveTo>
                <a:lnTo>
                  <a:pt x="684657" y="888"/>
                </a:lnTo>
                <a:lnTo>
                  <a:pt x="636524" y="3682"/>
                </a:lnTo>
                <a:lnTo>
                  <a:pt x="588645" y="8127"/>
                </a:lnTo>
                <a:lnTo>
                  <a:pt x="540766" y="14604"/>
                </a:lnTo>
                <a:lnTo>
                  <a:pt x="493141" y="22732"/>
                </a:lnTo>
                <a:lnTo>
                  <a:pt x="445770" y="32892"/>
                </a:lnTo>
                <a:lnTo>
                  <a:pt x="398780" y="44703"/>
                </a:lnTo>
                <a:lnTo>
                  <a:pt x="352171" y="58419"/>
                </a:lnTo>
                <a:lnTo>
                  <a:pt x="305943" y="74040"/>
                </a:lnTo>
                <a:lnTo>
                  <a:pt x="260350" y="91312"/>
                </a:lnTo>
                <a:lnTo>
                  <a:pt x="215137" y="110616"/>
                </a:lnTo>
                <a:lnTo>
                  <a:pt x="170687" y="131572"/>
                </a:lnTo>
                <a:lnTo>
                  <a:pt x="126746" y="154431"/>
                </a:lnTo>
                <a:lnTo>
                  <a:pt x="83566" y="179197"/>
                </a:lnTo>
                <a:lnTo>
                  <a:pt x="41148" y="205612"/>
                </a:lnTo>
                <a:lnTo>
                  <a:pt x="0" y="233806"/>
                </a:lnTo>
                <a:lnTo>
                  <a:pt x="21336" y="265302"/>
                </a:lnTo>
                <a:lnTo>
                  <a:pt x="61797" y="237743"/>
                </a:lnTo>
                <a:lnTo>
                  <a:pt x="102893" y="212089"/>
                </a:lnTo>
                <a:lnTo>
                  <a:pt x="103505" y="211709"/>
                </a:lnTo>
                <a:lnTo>
                  <a:pt x="144750" y="188087"/>
                </a:lnTo>
                <a:lnTo>
                  <a:pt x="187470" y="165862"/>
                </a:lnTo>
                <a:lnTo>
                  <a:pt x="187325" y="165862"/>
                </a:lnTo>
                <a:lnTo>
                  <a:pt x="231139" y="145161"/>
                </a:lnTo>
                <a:lnTo>
                  <a:pt x="231393" y="145161"/>
                </a:lnTo>
                <a:lnTo>
                  <a:pt x="274955" y="126491"/>
                </a:lnTo>
                <a:lnTo>
                  <a:pt x="275199" y="126491"/>
                </a:lnTo>
                <a:lnTo>
                  <a:pt x="318815" y="109981"/>
                </a:lnTo>
                <a:lnTo>
                  <a:pt x="318516" y="109981"/>
                </a:lnTo>
                <a:lnTo>
                  <a:pt x="363603" y="94868"/>
                </a:lnTo>
                <a:lnTo>
                  <a:pt x="363347" y="94868"/>
                </a:lnTo>
                <a:lnTo>
                  <a:pt x="408761" y="81534"/>
                </a:lnTo>
                <a:lnTo>
                  <a:pt x="408559" y="81534"/>
                </a:lnTo>
                <a:lnTo>
                  <a:pt x="454284" y="69976"/>
                </a:lnTo>
                <a:lnTo>
                  <a:pt x="454151" y="69976"/>
                </a:lnTo>
                <a:lnTo>
                  <a:pt x="500634" y="60071"/>
                </a:lnTo>
                <a:lnTo>
                  <a:pt x="501463" y="60071"/>
                </a:lnTo>
                <a:lnTo>
                  <a:pt x="546129" y="52324"/>
                </a:lnTo>
                <a:lnTo>
                  <a:pt x="546862" y="52197"/>
                </a:lnTo>
                <a:lnTo>
                  <a:pt x="547042" y="52197"/>
                </a:lnTo>
                <a:lnTo>
                  <a:pt x="593217" y="45974"/>
                </a:lnTo>
                <a:lnTo>
                  <a:pt x="593931" y="45974"/>
                </a:lnTo>
                <a:lnTo>
                  <a:pt x="639826" y="41655"/>
                </a:lnTo>
                <a:lnTo>
                  <a:pt x="639063" y="41655"/>
                </a:lnTo>
                <a:lnTo>
                  <a:pt x="686435" y="38862"/>
                </a:lnTo>
                <a:lnTo>
                  <a:pt x="685673" y="38862"/>
                </a:lnTo>
                <a:lnTo>
                  <a:pt x="732726" y="38105"/>
                </a:lnTo>
                <a:lnTo>
                  <a:pt x="732409" y="38100"/>
                </a:lnTo>
                <a:lnTo>
                  <a:pt x="1040526" y="38100"/>
                </a:lnTo>
                <a:lnTo>
                  <a:pt x="1019810" y="32892"/>
                </a:lnTo>
                <a:lnTo>
                  <a:pt x="972438" y="22732"/>
                </a:lnTo>
                <a:lnTo>
                  <a:pt x="924813" y="14604"/>
                </a:lnTo>
                <a:lnTo>
                  <a:pt x="876935" y="8127"/>
                </a:lnTo>
                <a:lnTo>
                  <a:pt x="828929" y="3682"/>
                </a:lnTo>
                <a:lnTo>
                  <a:pt x="780923" y="888"/>
                </a:lnTo>
                <a:lnTo>
                  <a:pt x="732789" y="0"/>
                </a:lnTo>
                <a:close/>
              </a:path>
              <a:path w="1455420" h="265430">
                <a:moveTo>
                  <a:pt x="1281710" y="167925"/>
                </a:moveTo>
                <a:lnTo>
                  <a:pt x="1242567" y="233044"/>
                </a:lnTo>
                <a:lnTo>
                  <a:pt x="1454912" y="249554"/>
                </a:lnTo>
                <a:lnTo>
                  <a:pt x="1409275" y="177673"/>
                </a:lnTo>
                <a:lnTo>
                  <a:pt x="1298448" y="177673"/>
                </a:lnTo>
                <a:lnTo>
                  <a:pt x="1281710" y="167925"/>
                </a:lnTo>
                <a:close/>
              </a:path>
              <a:path w="1455420" h="265430">
                <a:moveTo>
                  <a:pt x="62357" y="237362"/>
                </a:moveTo>
                <a:lnTo>
                  <a:pt x="61722" y="237743"/>
                </a:lnTo>
                <a:lnTo>
                  <a:pt x="62357" y="237362"/>
                </a:lnTo>
                <a:close/>
              </a:path>
              <a:path w="1455420" h="265430">
                <a:moveTo>
                  <a:pt x="103534" y="211709"/>
                </a:moveTo>
                <a:lnTo>
                  <a:pt x="103163" y="211921"/>
                </a:lnTo>
                <a:lnTo>
                  <a:pt x="103534" y="211709"/>
                </a:lnTo>
                <a:close/>
              </a:path>
              <a:path w="1455420" h="265430">
                <a:moveTo>
                  <a:pt x="145414" y="187705"/>
                </a:moveTo>
                <a:lnTo>
                  <a:pt x="144653" y="188087"/>
                </a:lnTo>
                <a:lnTo>
                  <a:pt x="145414" y="187705"/>
                </a:lnTo>
                <a:close/>
              </a:path>
              <a:path w="1455420" h="265430">
                <a:moveTo>
                  <a:pt x="1301307" y="135323"/>
                </a:moveTo>
                <a:lnTo>
                  <a:pt x="1281710" y="167925"/>
                </a:lnTo>
                <a:lnTo>
                  <a:pt x="1298448" y="177673"/>
                </a:lnTo>
                <a:lnTo>
                  <a:pt x="1317625" y="144779"/>
                </a:lnTo>
                <a:lnTo>
                  <a:pt x="1301307" y="135323"/>
                </a:lnTo>
                <a:close/>
              </a:path>
              <a:path w="1455420" h="265430">
                <a:moveTo>
                  <a:pt x="1340739" y="69723"/>
                </a:moveTo>
                <a:lnTo>
                  <a:pt x="1301307" y="135323"/>
                </a:lnTo>
                <a:lnTo>
                  <a:pt x="1317625" y="144779"/>
                </a:lnTo>
                <a:lnTo>
                  <a:pt x="1298448" y="177673"/>
                </a:lnTo>
                <a:lnTo>
                  <a:pt x="1409275" y="177673"/>
                </a:lnTo>
                <a:lnTo>
                  <a:pt x="1340739" y="69723"/>
                </a:lnTo>
                <a:close/>
              </a:path>
              <a:path w="1455420" h="265430">
                <a:moveTo>
                  <a:pt x="1277253" y="165330"/>
                </a:moveTo>
                <a:lnTo>
                  <a:pt x="1281710" y="167925"/>
                </a:lnTo>
                <a:lnTo>
                  <a:pt x="1282950" y="165862"/>
                </a:lnTo>
                <a:lnTo>
                  <a:pt x="1278382" y="165862"/>
                </a:lnTo>
                <a:lnTo>
                  <a:pt x="1277253" y="165330"/>
                </a:lnTo>
                <a:close/>
              </a:path>
              <a:path w="1455420" h="265430">
                <a:moveTo>
                  <a:pt x="187960" y="165607"/>
                </a:moveTo>
                <a:lnTo>
                  <a:pt x="187325" y="165862"/>
                </a:lnTo>
                <a:lnTo>
                  <a:pt x="187470" y="165862"/>
                </a:lnTo>
                <a:lnTo>
                  <a:pt x="187960" y="165607"/>
                </a:lnTo>
                <a:close/>
              </a:path>
              <a:path w="1455420" h="265430">
                <a:moveTo>
                  <a:pt x="1276858" y="165100"/>
                </a:moveTo>
                <a:lnTo>
                  <a:pt x="1277253" y="165330"/>
                </a:lnTo>
                <a:lnTo>
                  <a:pt x="1278382" y="165862"/>
                </a:lnTo>
                <a:lnTo>
                  <a:pt x="1276858" y="165100"/>
                </a:lnTo>
                <a:close/>
              </a:path>
              <a:path w="1455420" h="265430">
                <a:moveTo>
                  <a:pt x="1283408" y="165100"/>
                </a:moveTo>
                <a:lnTo>
                  <a:pt x="1276858" y="165100"/>
                </a:lnTo>
                <a:lnTo>
                  <a:pt x="1278382" y="165862"/>
                </a:lnTo>
                <a:lnTo>
                  <a:pt x="1282950" y="165862"/>
                </a:lnTo>
                <a:lnTo>
                  <a:pt x="1283408" y="165100"/>
                </a:lnTo>
                <a:close/>
              </a:path>
              <a:path w="1455420" h="265430">
                <a:moveTo>
                  <a:pt x="1295394" y="145161"/>
                </a:moveTo>
                <a:lnTo>
                  <a:pt x="1234439" y="145161"/>
                </a:lnTo>
                <a:lnTo>
                  <a:pt x="1277253" y="165330"/>
                </a:lnTo>
                <a:lnTo>
                  <a:pt x="1276858" y="165100"/>
                </a:lnTo>
                <a:lnTo>
                  <a:pt x="1283408" y="165100"/>
                </a:lnTo>
                <a:lnTo>
                  <a:pt x="1295394" y="145161"/>
                </a:lnTo>
                <a:close/>
              </a:path>
              <a:path w="1455420" h="265430">
                <a:moveTo>
                  <a:pt x="231393" y="145161"/>
                </a:moveTo>
                <a:lnTo>
                  <a:pt x="231139" y="145161"/>
                </a:lnTo>
                <a:lnTo>
                  <a:pt x="230505" y="145541"/>
                </a:lnTo>
                <a:lnTo>
                  <a:pt x="231393" y="145161"/>
                </a:lnTo>
                <a:close/>
              </a:path>
              <a:path w="1455420" h="265430">
                <a:moveTo>
                  <a:pt x="1283966" y="126491"/>
                </a:moveTo>
                <a:lnTo>
                  <a:pt x="1190625" y="126491"/>
                </a:lnTo>
                <a:lnTo>
                  <a:pt x="1235075" y="145541"/>
                </a:lnTo>
                <a:lnTo>
                  <a:pt x="1234439" y="145161"/>
                </a:lnTo>
                <a:lnTo>
                  <a:pt x="1295394" y="145161"/>
                </a:lnTo>
                <a:lnTo>
                  <a:pt x="1301307" y="135323"/>
                </a:lnTo>
                <a:lnTo>
                  <a:pt x="1295273" y="131825"/>
                </a:lnTo>
                <a:lnTo>
                  <a:pt x="1283966" y="126491"/>
                </a:lnTo>
                <a:close/>
              </a:path>
              <a:path w="1455420" h="265430">
                <a:moveTo>
                  <a:pt x="275199" y="126491"/>
                </a:moveTo>
                <a:lnTo>
                  <a:pt x="274955" y="126491"/>
                </a:lnTo>
                <a:lnTo>
                  <a:pt x="274193" y="126873"/>
                </a:lnTo>
                <a:lnTo>
                  <a:pt x="275199" y="126491"/>
                </a:lnTo>
                <a:close/>
              </a:path>
              <a:path w="1455420" h="265430">
                <a:moveTo>
                  <a:pt x="1146302" y="109854"/>
                </a:moveTo>
                <a:lnTo>
                  <a:pt x="1191387" y="126873"/>
                </a:lnTo>
                <a:lnTo>
                  <a:pt x="1190625" y="126491"/>
                </a:lnTo>
                <a:lnTo>
                  <a:pt x="1283966" y="126491"/>
                </a:lnTo>
                <a:lnTo>
                  <a:pt x="1250314" y="110616"/>
                </a:lnTo>
                <a:lnTo>
                  <a:pt x="1248831" y="109981"/>
                </a:lnTo>
                <a:lnTo>
                  <a:pt x="1147064" y="109981"/>
                </a:lnTo>
                <a:lnTo>
                  <a:pt x="1146302" y="109854"/>
                </a:lnTo>
                <a:close/>
              </a:path>
              <a:path w="1455420" h="265430">
                <a:moveTo>
                  <a:pt x="319150" y="109854"/>
                </a:moveTo>
                <a:lnTo>
                  <a:pt x="318516" y="109981"/>
                </a:lnTo>
                <a:lnTo>
                  <a:pt x="318815" y="109981"/>
                </a:lnTo>
                <a:lnTo>
                  <a:pt x="319150" y="109854"/>
                </a:lnTo>
                <a:close/>
              </a:path>
              <a:path w="1455420" h="265430">
                <a:moveTo>
                  <a:pt x="1101598" y="94741"/>
                </a:moveTo>
                <a:lnTo>
                  <a:pt x="1147064" y="109981"/>
                </a:lnTo>
                <a:lnTo>
                  <a:pt x="1248831" y="109981"/>
                </a:lnTo>
                <a:lnTo>
                  <a:pt x="1213535" y="94868"/>
                </a:lnTo>
                <a:lnTo>
                  <a:pt x="1102233" y="94868"/>
                </a:lnTo>
                <a:lnTo>
                  <a:pt x="1101598" y="94741"/>
                </a:lnTo>
                <a:close/>
              </a:path>
              <a:path w="1455420" h="265430">
                <a:moveTo>
                  <a:pt x="363982" y="94741"/>
                </a:moveTo>
                <a:lnTo>
                  <a:pt x="363347" y="94868"/>
                </a:lnTo>
                <a:lnTo>
                  <a:pt x="363603" y="94868"/>
                </a:lnTo>
                <a:lnTo>
                  <a:pt x="363982" y="94741"/>
                </a:lnTo>
                <a:close/>
              </a:path>
              <a:path w="1455420" h="265430">
                <a:moveTo>
                  <a:pt x="1056386" y="81406"/>
                </a:moveTo>
                <a:lnTo>
                  <a:pt x="1102233" y="94868"/>
                </a:lnTo>
                <a:lnTo>
                  <a:pt x="1213535" y="94868"/>
                </a:lnTo>
                <a:lnTo>
                  <a:pt x="1205230" y="91312"/>
                </a:lnTo>
                <a:lnTo>
                  <a:pt x="1179344" y="81534"/>
                </a:lnTo>
                <a:lnTo>
                  <a:pt x="1057020" y="81534"/>
                </a:lnTo>
                <a:lnTo>
                  <a:pt x="1056386" y="81406"/>
                </a:lnTo>
                <a:close/>
              </a:path>
              <a:path w="1455420" h="265430">
                <a:moveTo>
                  <a:pt x="409194" y="81406"/>
                </a:moveTo>
                <a:lnTo>
                  <a:pt x="408559" y="81534"/>
                </a:lnTo>
                <a:lnTo>
                  <a:pt x="408761" y="81534"/>
                </a:lnTo>
                <a:lnTo>
                  <a:pt x="409194" y="81406"/>
                </a:lnTo>
                <a:close/>
              </a:path>
              <a:path w="1455420" h="265430">
                <a:moveTo>
                  <a:pt x="1010792" y="69850"/>
                </a:moveTo>
                <a:lnTo>
                  <a:pt x="1057020" y="81534"/>
                </a:lnTo>
                <a:lnTo>
                  <a:pt x="1179344" y="81534"/>
                </a:lnTo>
                <a:lnTo>
                  <a:pt x="1159510" y="74040"/>
                </a:lnTo>
                <a:lnTo>
                  <a:pt x="1147516" y="69976"/>
                </a:lnTo>
                <a:lnTo>
                  <a:pt x="1011555" y="69976"/>
                </a:lnTo>
                <a:lnTo>
                  <a:pt x="1010792" y="69850"/>
                </a:lnTo>
                <a:close/>
              </a:path>
              <a:path w="1455420" h="265430">
                <a:moveTo>
                  <a:pt x="454787" y="69850"/>
                </a:moveTo>
                <a:lnTo>
                  <a:pt x="454151" y="69976"/>
                </a:lnTo>
                <a:lnTo>
                  <a:pt x="454284" y="69976"/>
                </a:lnTo>
                <a:lnTo>
                  <a:pt x="454787" y="69850"/>
                </a:lnTo>
                <a:close/>
              </a:path>
              <a:path w="1455420" h="265430">
                <a:moveTo>
                  <a:pt x="1118281" y="60071"/>
                </a:moveTo>
                <a:lnTo>
                  <a:pt x="964818" y="60071"/>
                </a:lnTo>
                <a:lnTo>
                  <a:pt x="1011555" y="69976"/>
                </a:lnTo>
                <a:lnTo>
                  <a:pt x="1147516" y="69976"/>
                </a:lnTo>
                <a:lnTo>
                  <a:pt x="1118281" y="60071"/>
                </a:lnTo>
                <a:close/>
              </a:path>
              <a:path w="1455420" h="265430">
                <a:moveTo>
                  <a:pt x="501463" y="60071"/>
                </a:moveTo>
                <a:lnTo>
                  <a:pt x="500634" y="60071"/>
                </a:lnTo>
                <a:lnTo>
                  <a:pt x="499999" y="60325"/>
                </a:lnTo>
                <a:lnTo>
                  <a:pt x="501463" y="60071"/>
                </a:lnTo>
                <a:close/>
              </a:path>
              <a:path w="1455420" h="265430">
                <a:moveTo>
                  <a:pt x="1092262" y="52197"/>
                </a:moveTo>
                <a:lnTo>
                  <a:pt x="918717" y="52197"/>
                </a:lnTo>
                <a:lnTo>
                  <a:pt x="965581" y="60325"/>
                </a:lnTo>
                <a:lnTo>
                  <a:pt x="964818" y="60071"/>
                </a:lnTo>
                <a:lnTo>
                  <a:pt x="1118281" y="60071"/>
                </a:lnTo>
                <a:lnTo>
                  <a:pt x="1113409" y="58419"/>
                </a:lnTo>
                <a:lnTo>
                  <a:pt x="1092262" y="52197"/>
                </a:lnTo>
                <a:close/>
              </a:path>
              <a:path w="1455420" h="265430">
                <a:moveTo>
                  <a:pt x="1071115" y="45974"/>
                </a:moveTo>
                <a:lnTo>
                  <a:pt x="872236" y="45974"/>
                </a:lnTo>
                <a:lnTo>
                  <a:pt x="919353" y="52324"/>
                </a:lnTo>
                <a:lnTo>
                  <a:pt x="918717" y="52197"/>
                </a:lnTo>
                <a:lnTo>
                  <a:pt x="1092262" y="52197"/>
                </a:lnTo>
                <a:lnTo>
                  <a:pt x="1071115" y="45974"/>
                </a:lnTo>
                <a:close/>
              </a:path>
              <a:path w="1455420" h="265430">
                <a:moveTo>
                  <a:pt x="547042" y="52197"/>
                </a:moveTo>
                <a:lnTo>
                  <a:pt x="546862" y="52197"/>
                </a:lnTo>
                <a:lnTo>
                  <a:pt x="546233" y="52306"/>
                </a:lnTo>
                <a:lnTo>
                  <a:pt x="547042" y="52197"/>
                </a:lnTo>
                <a:close/>
              </a:path>
              <a:path w="1455420" h="265430">
                <a:moveTo>
                  <a:pt x="593931" y="45974"/>
                </a:moveTo>
                <a:lnTo>
                  <a:pt x="593217" y="45974"/>
                </a:lnTo>
                <a:lnTo>
                  <a:pt x="592582" y="46100"/>
                </a:lnTo>
                <a:lnTo>
                  <a:pt x="593931" y="45974"/>
                </a:lnTo>
                <a:close/>
              </a:path>
              <a:path w="1455420" h="265430">
                <a:moveTo>
                  <a:pt x="1040526" y="38100"/>
                </a:moveTo>
                <a:lnTo>
                  <a:pt x="732726" y="38105"/>
                </a:lnTo>
                <a:lnTo>
                  <a:pt x="779907" y="38862"/>
                </a:lnTo>
                <a:lnTo>
                  <a:pt x="779145" y="38862"/>
                </a:lnTo>
                <a:lnTo>
                  <a:pt x="826388" y="41655"/>
                </a:lnTo>
                <a:lnTo>
                  <a:pt x="825754" y="41655"/>
                </a:lnTo>
                <a:lnTo>
                  <a:pt x="872998" y="46100"/>
                </a:lnTo>
                <a:lnTo>
                  <a:pt x="872236" y="45974"/>
                </a:lnTo>
                <a:lnTo>
                  <a:pt x="1071115" y="45974"/>
                </a:lnTo>
                <a:lnTo>
                  <a:pt x="1066800" y="44703"/>
                </a:lnTo>
                <a:lnTo>
                  <a:pt x="1040526" y="381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A124B8B-47A1-7C41-4EAA-335B62AD6053}"/>
              </a:ext>
            </a:extLst>
          </p:cNvPr>
          <p:cNvSpPr/>
          <p:nvPr/>
        </p:nvSpPr>
        <p:spPr>
          <a:xfrm>
            <a:off x="6678176" y="2123595"/>
            <a:ext cx="2257425" cy="1468120"/>
          </a:xfrm>
          <a:custGeom>
            <a:avLst/>
            <a:gdLst/>
            <a:ahLst/>
            <a:cxnLst/>
            <a:rect l="l" t="t" r="r" b="b"/>
            <a:pathLst>
              <a:path w="2257425" h="1468120">
                <a:moveTo>
                  <a:pt x="2012442" y="0"/>
                </a:moveTo>
                <a:lnTo>
                  <a:pt x="244601" y="0"/>
                </a:lnTo>
                <a:lnTo>
                  <a:pt x="195295" y="4967"/>
                </a:lnTo>
                <a:lnTo>
                  <a:pt x="149375" y="19216"/>
                </a:lnTo>
                <a:lnTo>
                  <a:pt x="107825" y="41764"/>
                </a:lnTo>
                <a:lnTo>
                  <a:pt x="71627" y="71628"/>
                </a:lnTo>
                <a:lnTo>
                  <a:pt x="41764" y="107825"/>
                </a:lnTo>
                <a:lnTo>
                  <a:pt x="19216" y="149375"/>
                </a:lnTo>
                <a:lnTo>
                  <a:pt x="4967" y="195295"/>
                </a:lnTo>
                <a:lnTo>
                  <a:pt x="0" y="244601"/>
                </a:lnTo>
                <a:lnTo>
                  <a:pt x="0" y="1223010"/>
                </a:lnTo>
                <a:lnTo>
                  <a:pt x="4967" y="1272316"/>
                </a:lnTo>
                <a:lnTo>
                  <a:pt x="19216" y="1318236"/>
                </a:lnTo>
                <a:lnTo>
                  <a:pt x="41764" y="1359786"/>
                </a:lnTo>
                <a:lnTo>
                  <a:pt x="71627" y="1395984"/>
                </a:lnTo>
                <a:lnTo>
                  <a:pt x="107825" y="1425847"/>
                </a:lnTo>
                <a:lnTo>
                  <a:pt x="149375" y="1448395"/>
                </a:lnTo>
                <a:lnTo>
                  <a:pt x="195295" y="1462644"/>
                </a:lnTo>
                <a:lnTo>
                  <a:pt x="244601" y="1467612"/>
                </a:lnTo>
                <a:lnTo>
                  <a:pt x="2012442" y="1467612"/>
                </a:lnTo>
                <a:lnTo>
                  <a:pt x="2061748" y="1462644"/>
                </a:lnTo>
                <a:lnTo>
                  <a:pt x="2107668" y="1448395"/>
                </a:lnTo>
                <a:lnTo>
                  <a:pt x="2149218" y="1425847"/>
                </a:lnTo>
                <a:lnTo>
                  <a:pt x="2185415" y="1395983"/>
                </a:lnTo>
                <a:lnTo>
                  <a:pt x="2215279" y="1359786"/>
                </a:lnTo>
                <a:lnTo>
                  <a:pt x="2237827" y="1318236"/>
                </a:lnTo>
                <a:lnTo>
                  <a:pt x="2252076" y="1272316"/>
                </a:lnTo>
                <a:lnTo>
                  <a:pt x="2257044" y="1223010"/>
                </a:lnTo>
                <a:lnTo>
                  <a:pt x="2257044" y="244601"/>
                </a:lnTo>
                <a:lnTo>
                  <a:pt x="2252076" y="195295"/>
                </a:lnTo>
                <a:lnTo>
                  <a:pt x="2237827" y="149375"/>
                </a:lnTo>
                <a:lnTo>
                  <a:pt x="2215279" y="107825"/>
                </a:lnTo>
                <a:lnTo>
                  <a:pt x="2185416" y="71627"/>
                </a:lnTo>
                <a:lnTo>
                  <a:pt x="2149218" y="41764"/>
                </a:lnTo>
                <a:lnTo>
                  <a:pt x="2107668" y="19216"/>
                </a:lnTo>
                <a:lnTo>
                  <a:pt x="2061748" y="4967"/>
                </a:lnTo>
                <a:lnTo>
                  <a:pt x="201244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BD3234F-BA4F-C15C-3A76-D9D46F74B152}"/>
              </a:ext>
            </a:extLst>
          </p:cNvPr>
          <p:cNvSpPr/>
          <p:nvPr/>
        </p:nvSpPr>
        <p:spPr>
          <a:xfrm>
            <a:off x="6678176" y="2123595"/>
            <a:ext cx="2257425" cy="1468120"/>
          </a:xfrm>
          <a:custGeom>
            <a:avLst/>
            <a:gdLst/>
            <a:ahLst/>
            <a:cxnLst/>
            <a:rect l="l" t="t" r="r" b="b"/>
            <a:pathLst>
              <a:path w="2257425" h="1468120">
                <a:moveTo>
                  <a:pt x="0" y="244601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7" y="71628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1" y="0"/>
                </a:lnTo>
                <a:lnTo>
                  <a:pt x="2012442" y="0"/>
                </a:lnTo>
                <a:lnTo>
                  <a:pt x="2061748" y="4967"/>
                </a:lnTo>
                <a:lnTo>
                  <a:pt x="2107668" y="19216"/>
                </a:lnTo>
                <a:lnTo>
                  <a:pt x="2149218" y="41764"/>
                </a:lnTo>
                <a:lnTo>
                  <a:pt x="2185416" y="71627"/>
                </a:lnTo>
                <a:lnTo>
                  <a:pt x="2215279" y="107825"/>
                </a:lnTo>
                <a:lnTo>
                  <a:pt x="2237827" y="149375"/>
                </a:lnTo>
                <a:lnTo>
                  <a:pt x="2252076" y="195295"/>
                </a:lnTo>
                <a:lnTo>
                  <a:pt x="2257044" y="244601"/>
                </a:lnTo>
                <a:lnTo>
                  <a:pt x="2257044" y="1223010"/>
                </a:lnTo>
                <a:lnTo>
                  <a:pt x="2252076" y="1272316"/>
                </a:lnTo>
                <a:lnTo>
                  <a:pt x="2237827" y="1318236"/>
                </a:lnTo>
                <a:lnTo>
                  <a:pt x="2215279" y="1359786"/>
                </a:lnTo>
                <a:lnTo>
                  <a:pt x="2185415" y="1395983"/>
                </a:lnTo>
                <a:lnTo>
                  <a:pt x="2149218" y="1425847"/>
                </a:lnTo>
                <a:lnTo>
                  <a:pt x="2107668" y="1448395"/>
                </a:lnTo>
                <a:lnTo>
                  <a:pt x="2061748" y="1462644"/>
                </a:lnTo>
                <a:lnTo>
                  <a:pt x="2012442" y="1467612"/>
                </a:lnTo>
                <a:lnTo>
                  <a:pt x="244601" y="1467612"/>
                </a:lnTo>
                <a:lnTo>
                  <a:pt x="195295" y="1462644"/>
                </a:lnTo>
                <a:lnTo>
                  <a:pt x="149375" y="1448395"/>
                </a:lnTo>
                <a:lnTo>
                  <a:pt x="107825" y="1425847"/>
                </a:lnTo>
                <a:lnTo>
                  <a:pt x="71627" y="1395984"/>
                </a:lnTo>
                <a:lnTo>
                  <a:pt x="41764" y="1359786"/>
                </a:lnTo>
                <a:lnTo>
                  <a:pt x="19216" y="1318236"/>
                </a:lnTo>
                <a:lnTo>
                  <a:pt x="4967" y="1272316"/>
                </a:lnTo>
                <a:lnTo>
                  <a:pt x="0" y="1223010"/>
                </a:lnTo>
                <a:lnTo>
                  <a:pt x="0" y="2446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DFCD9CA-EBB7-764C-6A69-1C0B3CA4CB65}"/>
              </a:ext>
            </a:extLst>
          </p:cNvPr>
          <p:cNvSpPr/>
          <p:nvPr/>
        </p:nvSpPr>
        <p:spPr>
          <a:xfrm>
            <a:off x="6980816" y="2280008"/>
            <a:ext cx="1791334" cy="39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060A44A-624F-A074-7394-7551B8FB942B}"/>
              </a:ext>
            </a:extLst>
          </p:cNvPr>
          <p:cNvSpPr/>
          <p:nvPr/>
        </p:nvSpPr>
        <p:spPr>
          <a:xfrm>
            <a:off x="7406012" y="2638706"/>
            <a:ext cx="935227" cy="397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63762E-D2B6-A44F-4B77-946582461667}"/>
              </a:ext>
            </a:extLst>
          </p:cNvPr>
          <p:cNvSpPr/>
          <p:nvPr/>
        </p:nvSpPr>
        <p:spPr>
          <a:xfrm>
            <a:off x="7230752" y="2995323"/>
            <a:ext cx="1296161" cy="397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64F47BC-307F-4EB1-4890-A5147A632035}"/>
              </a:ext>
            </a:extLst>
          </p:cNvPr>
          <p:cNvSpPr/>
          <p:nvPr/>
        </p:nvSpPr>
        <p:spPr>
          <a:xfrm>
            <a:off x="5839214" y="3857271"/>
            <a:ext cx="1455420" cy="265430"/>
          </a:xfrm>
          <a:custGeom>
            <a:avLst/>
            <a:gdLst/>
            <a:ahLst/>
            <a:cxnLst/>
            <a:rect l="l" t="t" r="r" b="b"/>
            <a:pathLst>
              <a:path w="1455420" h="265429">
                <a:moveTo>
                  <a:pt x="173197" y="97333"/>
                </a:moveTo>
                <a:lnTo>
                  <a:pt x="153546" y="130000"/>
                </a:lnTo>
                <a:lnTo>
                  <a:pt x="159512" y="133476"/>
                </a:lnTo>
                <a:lnTo>
                  <a:pt x="204469" y="154559"/>
                </a:lnTo>
                <a:lnTo>
                  <a:pt x="249681" y="173862"/>
                </a:lnTo>
                <a:lnTo>
                  <a:pt x="295275" y="191135"/>
                </a:lnTo>
                <a:lnTo>
                  <a:pt x="341502" y="206755"/>
                </a:lnTo>
                <a:lnTo>
                  <a:pt x="388112" y="220472"/>
                </a:lnTo>
                <a:lnTo>
                  <a:pt x="435101" y="232410"/>
                </a:lnTo>
                <a:lnTo>
                  <a:pt x="482473" y="242442"/>
                </a:lnTo>
                <a:lnTo>
                  <a:pt x="530098" y="250698"/>
                </a:lnTo>
                <a:lnTo>
                  <a:pt x="577976" y="257048"/>
                </a:lnTo>
                <a:lnTo>
                  <a:pt x="625855" y="261620"/>
                </a:lnTo>
                <a:lnTo>
                  <a:pt x="673988" y="264413"/>
                </a:lnTo>
                <a:lnTo>
                  <a:pt x="722121" y="265302"/>
                </a:lnTo>
                <a:lnTo>
                  <a:pt x="770254" y="264413"/>
                </a:lnTo>
                <a:lnTo>
                  <a:pt x="818261" y="261620"/>
                </a:lnTo>
                <a:lnTo>
                  <a:pt x="866266" y="257048"/>
                </a:lnTo>
                <a:lnTo>
                  <a:pt x="914145" y="250698"/>
                </a:lnTo>
                <a:lnTo>
                  <a:pt x="961770" y="242442"/>
                </a:lnTo>
                <a:lnTo>
                  <a:pt x="1009141" y="232410"/>
                </a:lnTo>
                <a:lnTo>
                  <a:pt x="1029637" y="227202"/>
                </a:lnTo>
                <a:lnTo>
                  <a:pt x="721740" y="227202"/>
                </a:lnTo>
                <a:lnTo>
                  <a:pt x="722058" y="227197"/>
                </a:lnTo>
                <a:lnTo>
                  <a:pt x="675004" y="226313"/>
                </a:lnTo>
                <a:lnTo>
                  <a:pt x="675766" y="226313"/>
                </a:lnTo>
                <a:lnTo>
                  <a:pt x="630549" y="223647"/>
                </a:lnTo>
                <a:lnTo>
                  <a:pt x="629157" y="223647"/>
                </a:lnTo>
                <a:lnTo>
                  <a:pt x="583226" y="219201"/>
                </a:lnTo>
                <a:lnTo>
                  <a:pt x="582549" y="219201"/>
                </a:lnTo>
                <a:lnTo>
                  <a:pt x="535431" y="212978"/>
                </a:lnTo>
                <a:lnTo>
                  <a:pt x="536193" y="212978"/>
                </a:lnTo>
                <a:lnTo>
                  <a:pt x="490074" y="205104"/>
                </a:lnTo>
                <a:lnTo>
                  <a:pt x="489330" y="204977"/>
                </a:lnTo>
                <a:lnTo>
                  <a:pt x="443483" y="195199"/>
                </a:lnTo>
                <a:lnTo>
                  <a:pt x="443616" y="195199"/>
                </a:lnTo>
                <a:lnTo>
                  <a:pt x="397890" y="183641"/>
                </a:lnTo>
                <a:lnTo>
                  <a:pt x="398093" y="183641"/>
                </a:lnTo>
                <a:lnTo>
                  <a:pt x="353544" y="170561"/>
                </a:lnTo>
                <a:lnTo>
                  <a:pt x="353313" y="170561"/>
                </a:lnTo>
                <a:lnTo>
                  <a:pt x="308599" y="155448"/>
                </a:lnTo>
                <a:lnTo>
                  <a:pt x="264524" y="138684"/>
                </a:lnTo>
                <a:lnTo>
                  <a:pt x="264287" y="138684"/>
                </a:lnTo>
                <a:lnTo>
                  <a:pt x="219837" y="119761"/>
                </a:lnTo>
                <a:lnTo>
                  <a:pt x="178147" y="100075"/>
                </a:lnTo>
                <a:lnTo>
                  <a:pt x="177926" y="100075"/>
                </a:lnTo>
                <a:lnTo>
                  <a:pt x="176529" y="99313"/>
                </a:lnTo>
                <a:lnTo>
                  <a:pt x="173197" y="97333"/>
                </a:lnTo>
                <a:close/>
              </a:path>
              <a:path w="1455420" h="265429">
                <a:moveTo>
                  <a:pt x="722058" y="227197"/>
                </a:moveTo>
                <a:lnTo>
                  <a:pt x="721740" y="227202"/>
                </a:lnTo>
                <a:lnTo>
                  <a:pt x="722376" y="227202"/>
                </a:lnTo>
                <a:lnTo>
                  <a:pt x="722058" y="227197"/>
                </a:lnTo>
                <a:close/>
              </a:path>
              <a:path w="1455420" h="265429">
                <a:moveTo>
                  <a:pt x="815720" y="223520"/>
                </a:moveTo>
                <a:lnTo>
                  <a:pt x="768476" y="226313"/>
                </a:lnTo>
                <a:lnTo>
                  <a:pt x="769238" y="226313"/>
                </a:lnTo>
                <a:lnTo>
                  <a:pt x="722058" y="227197"/>
                </a:lnTo>
                <a:lnTo>
                  <a:pt x="1029661" y="227197"/>
                </a:lnTo>
                <a:lnTo>
                  <a:pt x="1043634" y="223647"/>
                </a:lnTo>
                <a:lnTo>
                  <a:pt x="815086" y="223647"/>
                </a:lnTo>
                <a:lnTo>
                  <a:pt x="815720" y="223520"/>
                </a:lnTo>
                <a:close/>
              </a:path>
              <a:path w="1455420" h="265429">
                <a:moveTo>
                  <a:pt x="628395" y="223520"/>
                </a:moveTo>
                <a:lnTo>
                  <a:pt x="629157" y="223647"/>
                </a:lnTo>
                <a:lnTo>
                  <a:pt x="630549" y="223647"/>
                </a:lnTo>
                <a:lnTo>
                  <a:pt x="628395" y="223520"/>
                </a:lnTo>
                <a:close/>
              </a:path>
              <a:path w="1455420" h="265429">
                <a:moveTo>
                  <a:pt x="862329" y="219075"/>
                </a:moveTo>
                <a:lnTo>
                  <a:pt x="815086" y="223647"/>
                </a:lnTo>
                <a:lnTo>
                  <a:pt x="1043634" y="223647"/>
                </a:lnTo>
                <a:lnTo>
                  <a:pt x="1056132" y="220472"/>
                </a:lnTo>
                <a:lnTo>
                  <a:pt x="1060447" y="219201"/>
                </a:lnTo>
                <a:lnTo>
                  <a:pt x="861567" y="219201"/>
                </a:lnTo>
                <a:lnTo>
                  <a:pt x="862329" y="219075"/>
                </a:lnTo>
                <a:close/>
              </a:path>
              <a:path w="1455420" h="265429">
                <a:moveTo>
                  <a:pt x="581913" y="219075"/>
                </a:moveTo>
                <a:lnTo>
                  <a:pt x="582549" y="219201"/>
                </a:lnTo>
                <a:lnTo>
                  <a:pt x="583226" y="219201"/>
                </a:lnTo>
                <a:lnTo>
                  <a:pt x="581913" y="219075"/>
                </a:lnTo>
                <a:close/>
              </a:path>
              <a:path w="1455420" h="265429">
                <a:moveTo>
                  <a:pt x="1107988" y="204977"/>
                </a:moveTo>
                <a:lnTo>
                  <a:pt x="954913" y="204977"/>
                </a:lnTo>
                <a:lnTo>
                  <a:pt x="908049" y="212978"/>
                </a:lnTo>
                <a:lnTo>
                  <a:pt x="908685" y="212978"/>
                </a:lnTo>
                <a:lnTo>
                  <a:pt x="861567" y="219201"/>
                </a:lnTo>
                <a:lnTo>
                  <a:pt x="1060447" y="219201"/>
                </a:lnTo>
                <a:lnTo>
                  <a:pt x="1102740" y="206755"/>
                </a:lnTo>
                <a:lnTo>
                  <a:pt x="1107988" y="204977"/>
                </a:lnTo>
                <a:close/>
              </a:path>
              <a:path w="1455420" h="265429">
                <a:moveTo>
                  <a:pt x="489527" y="205011"/>
                </a:moveTo>
                <a:lnTo>
                  <a:pt x="489965" y="205104"/>
                </a:lnTo>
                <a:lnTo>
                  <a:pt x="489527" y="205011"/>
                </a:lnTo>
                <a:close/>
              </a:path>
              <a:path w="1455420" h="265429">
                <a:moveTo>
                  <a:pt x="1136848" y="195199"/>
                </a:moveTo>
                <a:lnTo>
                  <a:pt x="1000887" y="195199"/>
                </a:lnTo>
                <a:lnTo>
                  <a:pt x="954150" y="205104"/>
                </a:lnTo>
                <a:lnTo>
                  <a:pt x="954913" y="204977"/>
                </a:lnTo>
                <a:lnTo>
                  <a:pt x="1107988" y="204977"/>
                </a:lnTo>
                <a:lnTo>
                  <a:pt x="1136848" y="195199"/>
                </a:lnTo>
                <a:close/>
              </a:path>
              <a:path w="1455420" h="265429">
                <a:moveTo>
                  <a:pt x="489370" y="204977"/>
                </a:moveTo>
                <a:lnTo>
                  <a:pt x="489527" y="205011"/>
                </a:lnTo>
                <a:lnTo>
                  <a:pt x="489370" y="204977"/>
                </a:lnTo>
                <a:close/>
              </a:path>
              <a:path w="1455420" h="265429">
                <a:moveTo>
                  <a:pt x="0" y="15621"/>
                </a:moveTo>
                <a:lnTo>
                  <a:pt x="114173" y="195452"/>
                </a:lnTo>
                <a:lnTo>
                  <a:pt x="153546" y="130000"/>
                </a:lnTo>
                <a:lnTo>
                  <a:pt x="137287" y="120523"/>
                </a:lnTo>
                <a:lnTo>
                  <a:pt x="156463" y="87629"/>
                </a:lnTo>
                <a:lnTo>
                  <a:pt x="179034" y="87629"/>
                </a:lnTo>
                <a:lnTo>
                  <a:pt x="212343" y="32258"/>
                </a:lnTo>
                <a:lnTo>
                  <a:pt x="0" y="15621"/>
                </a:lnTo>
                <a:close/>
              </a:path>
              <a:path w="1455420" h="265429">
                <a:moveTo>
                  <a:pt x="443616" y="195199"/>
                </a:moveTo>
                <a:lnTo>
                  <a:pt x="443483" y="195199"/>
                </a:lnTo>
                <a:lnTo>
                  <a:pt x="444118" y="195325"/>
                </a:lnTo>
                <a:lnTo>
                  <a:pt x="443616" y="195199"/>
                </a:lnTo>
                <a:close/>
              </a:path>
              <a:path w="1455420" h="265429">
                <a:moveTo>
                  <a:pt x="1168676" y="183641"/>
                </a:moveTo>
                <a:lnTo>
                  <a:pt x="1046352" y="183641"/>
                </a:lnTo>
                <a:lnTo>
                  <a:pt x="1000124" y="195325"/>
                </a:lnTo>
                <a:lnTo>
                  <a:pt x="1000887" y="195199"/>
                </a:lnTo>
                <a:lnTo>
                  <a:pt x="1136848" y="195199"/>
                </a:lnTo>
                <a:lnTo>
                  <a:pt x="1148841" y="191135"/>
                </a:lnTo>
                <a:lnTo>
                  <a:pt x="1168676" y="183641"/>
                </a:lnTo>
                <a:close/>
              </a:path>
              <a:path w="1455420" h="265429">
                <a:moveTo>
                  <a:pt x="398093" y="183641"/>
                </a:moveTo>
                <a:lnTo>
                  <a:pt x="397890" y="183641"/>
                </a:lnTo>
                <a:lnTo>
                  <a:pt x="398525" y="183768"/>
                </a:lnTo>
                <a:lnTo>
                  <a:pt x="398093" y="183641"/>
                </a:lnTo>
                <a:close/>
              </a:path>
              <a:path w="1455420" h="265429">
                <a:moveTo>
                  <a:pt x="1091564" y="170306"/>
                </a:moveTo>
                <a:lnTo>
                  <a:pt x="1045717" y="183768"/>
                </a:lnTo>
                <a:lnTo>
                  <a:pt x="1046352" y="183641"/>
                </a:lnTo>
                <a:lnTo>
                  <a:pt x="1168676" y="183641"/>
                </a:lnTo>
                <a:lnTo>
                  <a:pt x="1194562" y="173862"/>
                </a:lnTo>
                <a:lnTo>
                  <a:pt x="1202295" y="170561"/>
                </a:lnTo>
                <a:lnTo>
                  <a:pt x="1090930" y="170561"/>
                </a:lnTo>
                <a:lnTo>
                  <a:pt x="1091564" y="170306"/>
                </a:lnTo>
                <a:close/>
              </a:path>
              <a:path w="1455420" h="265429">
                <a:moveTo>
                  <a:pt x="352678" y="170306"/>
                </a:moveTo>
                <a:lnTo>
                  <a:pt x="353313" y="170561"/>
                </a:lnTo>
                <a:lnTo>
                  <a:pt x="353544" y="170561"/>
                </a:lnTo>
                <a:lnTo>
                  <a:pt x="352678" y="170306"/>
                </a:lnTo>
                <a:close/>
              </a:path>
              <a:path w="1455420" h="265429">
                <a:moveTo>
                  <a:pt x="1238286" y="155193"/>
                </a:moveTo>
                <a:lnTo>
                  <a:pt x="1136395" y="155193"/>
                </a:lnTo>
                <a:lnTo>
                  <a:pt x="1090930" y="170561"/>
                </a:lnTo>
                <a:lnTo>
                  <a:pt x="1202295" y="170561"/>
                </a:lnTo>
                <a:lnTo>
                  <a:pt x="1238286" y="155193"/>
                </a:lnTo>
                <a:close/>
              </a:path>
              <a:path w="1455420" h="265429">
                <a:moveTo>
                  <a:pt x="307848" y="155193"/>
                </a:moveTo>
                <a:lnTo>
                  <a:pt x="308482" y="155448"/>
                </a:lnTo>
                <a:lnTo>
                  <a:pt x="307848" y="155193"/>
                </a:lnTo>
                <a:close/>
              </a:path>
              <a:path w="1455420" h="265429">
                <a:moveTo>
                  <a:pt x="1180718" y="138302"/>
                </a:moveTo>
                <a:lnTo>
                  <a:pt x="1135634" y="155448"/>
                </a:lnTo>
                <a:lnTo>
                  <a:pt x="1136395" y="155193"/>
                </a:lnTo>
                <a:lnTo>
                  <a:pt x="1238286" y="155193"/>
                </a:lnTo>
                <a:lnTo>
                  <a:pt x="1239773" y="154559"/>
                </a:lnTo>
                <a:lnTo>
                  <a:pt x="1273448" y="138684"/>
                </a:lnTo>
                <a:lnTo>
                  <a:pt x="1179957" y="138684"/>
                </a:lnTo>
                <a:lnTo>
                  <a:pt x="1180718" y="138302"/>
                </a:lnTo>
                <a:close/>
              </a:path>
              <a:path w="1455420" h="265429">
                <a:moveTo>
                  <a:pt x="263525" y="138302"/>
                </a:moveTo>
                <a:lnTo>
                  <a:pt x="264287" y="138684"/>
                </a:lnTo>
                <a:lnTo>
                  <a:pt x="264524" y="138684"/>
                </a:lnTo>
                <a:lnTo>
                  <a:pt x="263525" y="138302"/>
                </a:lnTo>
                <a:close/>
              </a:path>
              <a:path w="1455420" h="265429">
                <a:moveTo>
                  <a:pt x="1310833" y="119761"/>
                </a:moveTo>
                <a:lnTo>
                  <a:pt x="1224534" y="119761"/>
                </a:lnTo>
                <a:lnTo>
                  <a:pt x="1179957" y="138684"/>
                </a:lnTo>
                <a:lnTo>
                  <a:pt x="1273448" y="138684"/>
                </a:lnTo>
                <a:lnTo>
                  <a:pt x="1284223" y="133603"/>
                </a:lnTo>
                <a:lnTo>
                  <a:pt x="1310833" y="119761"/>
                </a:lnTo>
                <a:close/>
              </a:path>
              <a:path w="1455420" h="265429">
                <a:moveTo>
                  <a:pt x="156463" y="87629"/>
                </a:moveTo>
                <a:lnTo>
                  <a:pt x="137287" y="120523"/>
                </a:lnTo>
                <a:lnTo>
                  <a:pt x="153546" y="130000"/>
                </a:lnTo>
                <a:lnTo>
                  <a:pt x="173197" y="97333"/>
                </a:lnTo>
                <a:lnTo>
                  <a:pt x="156463" y="87629"/>
                </a:lnTo>
                <a:close/>
              </a:path>
              <a:path w="1455420" h="265429">
                <a:moveTo>
                  <a:pt x="219932" y="119761"/>
                </a:moveTo>
                <a:lnTo>
                  <a:pt x="220471" y="120014"/>
                </a:lnTo>
                <a:lnTo>
                  <a:pt x="219932" y="119761"/>
                </a:lnTo>
                <a:close/>
              </a:path>
              <a:path w="1455420" h="265429">
                <a:moveTo>
                  <a:pt x="1267587" y="99313"/>
                </a:moveTo>
                <a:lnTo>
                  <a:pt x="1223771" y="120014"/>
                </a:lnTo>
                <a:lnTo>
                  <a:pt x="1224534" y="119761"/>
                </a:lnTo>
                <a:lnTo>
                  <a:pt x="1310833" y="119761"/>
                </a:lnTo>
                <a:lnTo>
                  <a:pt x="1328165" y="110743"/>
                </a:lnTo>
                <a:lnTo>
                  <a:pt x="1347430" y="99695"/>
                </a:lnTo>
                <a:lnTo>
                  <a:pt x="1266951" y="99695"/>
                </a:lnTo>
                <a:lnTo>
                  <a:pt x="1267587" y="99313"/>
                </a:lnTo>
                <a:close/>
              </a:path>
              <a:path w="1455420" h="265429">
                <a:moveTo>
                  <a:pt x="176529" y="99313"/>
                </a:moveTo>
                <a:lnTo>
                  <a:pt x="177926" y="100075"/>
                </a:lnTo>
                <a:lnTo>
                  <a:pt x="176972" y="99522"/>
                </a:lnTo>
                <a:lnTo>
                  <a:pt x="176529" y="99313"/>
                </a:lnTo>
                <a:close/>
              </a:path>
              <a:path w="1455420" h="265429">
                <a:moveTo>
                  <a:pt x="176972" y="99522"/>
                </a:moveTo>
                <a:lnTo>
                  <a:pt x="177926" y="100075"/>
                </a:lnTo>
                <a:lnTo>
                  <a:pt x="178147" y="100075"/>
                </a:lnTo>
                <a:lnTo>
                  <a:pt x="176972" y="99522"/>
                </a:lnTo>
                <a:close/>
              </a:path>
              <a:path w="1455420" h="265429">
                <a:moveTo>
                  <a:pt x="1385417" y="77215"/>
                </a:moveTo>
                <a:lnTo>
                  <a:pt x="1310259" y="77215"/>
                </a:lnTo>
                <a:lnTo>
                  <a:pt x="1266951" y="99695"/>
                </a:lnTo>
                <a:lnTo>
                  <a:pt x="1347430" y="99695"/>
                </a:lnTo>
                <a:lnTo>
                  <a:pt x="1371345" y="85978"/>
                </a:lnTo>
                <a:lnTo>
                  <a:pt x="1385417" y="77215"/>
                </a:lnTo>
                <a:close/>
              </a:path>
              <a:path w="1455420" h="265429">
                <a:moveTo>
                  <a:pt x="176612" y="99313"/>
                </a:moveTo>
                <a:lnTo>
                  <a:pt x="176972" y="99522"/>
                </a:lnTo>
                <a:lnTo>
                  <a:pt x="176612" y="99313"/>
                </a:lnTo>
                <a:close/>
              </a:path>
              <a:path w="1455420" h="265429">
                <a:moveTo>
                  <a:pt x="179034" y="87629"/>
                </a:moveTo>
                <a:lnTo>
                  <a:pt x="156463" y="87629"/>
                </a:lnTo>
                <a:lnTo>
                  <a:pt x="173197" y="97333"/>
                </a:lnTo>
                <a:lnTo>
                  <a:pt x="179034" y="87629"/>
                </a:lnTo>
                <a:close/>
              </a:path>
              <a:path w="1455420" h="265429">
                <a:moveTo>
                  <a:pt x="1423060" y="53212"/>
                </a:moveTo>
                <a:lnTo>
                  <a:pt x="1352041" y="53212"/>
                </a:lnTo>
                <a:lnTo>
                  <a:pt x="1309496" y="77597"/>
                </a:lnTo>
                <a:lnTo>
                  <a:pt x="1310259" y="77215"/>
                </a:lnTo>
                <a:lnTo>
                  <a:pt x="1385417" y="77215"/>
                </a:lnTo>
                <a:lnTo>
                  <a:pt x="1413764" y="59562"/>
                </a:lnTo>
                <a:lnTo>
                  <a:pt x="1423060" y="53212"/>
                </a:lnTo>
                <a:close/>
              </a:path>
              <a:path w="1455420" h="265429">
                <a:moveTo>
                  <a:pt x="1452345" y="27431"/>
                </a:moveTo>
                <a:lnTo>
                  <a:pt x="1393189" y="27431"/>
                </a:lnTo>
                <a:lnTo>
                  <a:pt x="1351407" y="53466"/>
                </a:lnTo>
                <a:lnTo>
                  <a:pt x="1352041" y="53212"/>
                </a:lnTo>
                <a:lnTo>
                  <a:pt x="1423060" y="53212"/>
                </a:lnTo>
                <a:lnTo>
                  <a:pt x="1455039" y="31368"/>
                </a:lnTo>
                <a:lnTo>
                  <a:pt x="1452345" y="27431"/>
                </a:lnTo>
                <a:close/>
              </a:path>
              <a:path w="1455420" h="265429">
                <a:moveTo>
                  <a:pt x="1433575" y="0"/>
                </a:moveTo>
                <a:lnTo>
                  <a:pt x="1392555" y="27812"/>
                </a:lnTo>
                <a:lnTo>
                  <a:pt x="1393189" y="27431"/>
                </a:lnTo>
                <a:lnTo>
                  <a:pt x="1452345" y="27431"/>
                </a:lnTo>
                <a:lnTo>
                  <a:pt x="143357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0169BDA-9397-A75F-1037-8DE0CE2F6A28}"/>
              </a:ext>
            </a:extLst>
          </p:cNvPr>
          <p:cNvSpPr txBox="1"/>
          <p:nvPr/>
        </p:nvSpPr>
        <p:spPr>
          <a:xfrm>
            <a:off x="11603999" y="3895014"/>
            <a:ext cx="1924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67552-C626-EE69-C071-1174218FA6F1}"/>
              </a:ext>
            </a:extLst>
          </p:cNvPr>
          <p:cNvSpPr txBox="1"/>
          <p:nvPr/>
        </p:nvSpPr>
        <p:spPr>
          <a:xfrm>
            <a:off x="885173" y="2141280"/>
            <a:ext cx="262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Machine learning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63001-1E84-AB5E-EEE3-465168B0053C}"/>
              </a:ext>
            </a:extLst>
          </p:cNvPr>
          <p:cNvSpPr txBox="1"/>
          <p:nvPr/>
        </p:nvSpPr>
        <p:spPr>
          <a:xfrm>
            <a:off x="2195204" y="4141275"/>
            <a:ext cx="676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Innovation fueled by leaps in (costly) infrastructure: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C725B-F9FA-7F28-AD6E-D5F18CDED867}"/>
              </a:ext>
            </a:extLst>
          </p:cNvPr>
          <p:cNvSpPr txBox="1"/>
          <p:nvPr/>
        </p:nvSpPr>
        <p:spPr>
          <a:xfrm>
            <a:off x="609999" y="4700583"/>
            <a:ext cx="1043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Clusters with hundreds of machines, each with many HW accelerators (GPUs)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5B7F8-69CC-B400-BF91-D3B600C83B72}"/>
              </a:ext>
            </a:extLst>
          </p:cNvPr>
          <p:cNvSpPr txBox="1"/>
          <p:nvPr/>
        </p:nvSpPr>
        <p:spPr>
          <a:xfrm>
            <a:off x="513018" y="5268262"/>
            <a:ext cx="1043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requirements doubling every 3 months!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068689-3562-9CF8-303F-304ADA53BE28}"/>
              </a:ext>
            </a:extLst>
          </p:cNvPr>
          <p:cNvSpPr txBox="1"/>
          <p:nvPr/>
        </p:nvSpPr>
        <p:spPr>
          <a:xfrm>
            <a:off x="1718701" y="5945658"/>
            <a:ext cx="854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 models is still very time-consuming: days or even weeks!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672FB-B510-ACAA-5CC9-3591FCBF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6BF3-0884-8778-3138-0E9D2340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SwitchML</a:t>
            </a:r>
            <a:r>
              <a:rPr lang="en-US" dirty="0"/>
              <a:t> improves end-to-end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95F08-E90A-AE30-A1AA-9B76CCE9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054397"/>
            <a:ext cx="8429625" cy="3705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E385-B333-EBF3-0CDE-BE37E2F8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3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2F7-9D9A-FB13-52D6-9EA1393E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8E2A-00A2-3F25-8847-AD15D502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loss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3692-BFB3-56EA-5D46-ECCE2485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02" y="2290763"/>
            <a:ext cx="10125075" cy="3886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414F-0CC6-B94D-90A6-FDEE9A3F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0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0CC5-79BC-E5CD-6C20-CCB1C747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(limitations)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66FE-B0A6-B0B5-DA3B-F2A0685A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/>
          <a:lstStyle/>
          <a:p>
            <a:r>
              <a:rPr lang="en-US" sz="3000" dirty="0"/>
              <a:t>Scaling beyond a rack</a:t>
            </a:r>
          </a:p>
          <a:p>
            <a:pPr lvl="1"/>
            <a:r>
              <a:rPr lang="en-US" sz="2600" dirty="0"/>
              <a:t>If large scale ML jobs span beyond a single rack</a:t>
            </a:r>
          </a:p>
          <a:p>
            <a:r>
              <a:rPr lang="en-US" sz="3000" dirty="0"/>
              <a:t>Congestion control</a:t>
            </a:r>
          </a:p>
          <a:p>
            <a:r>
              <a:rPr lang="en-US" sz="3000" dirty="0"/>
              <a:t>Multi-job (tenancy)</a:t>
            </a:r>
          </a:p>
          <a:p>
            <a:pPr lvl="1"/>
            <a:r>
              <a:rPr lang="en-US" sz="2600" dirty="0"/>
              <a:t>Allocate resources for different jobs </a:t>
            </a:r>
          </a:p>
          <a:p>
            <a:r>
              <a:rPr lang="en-US" sz="3000" dirty="0"/>
              <a:t>Privacy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0EBC-37B2-0370-4C2F-8AF69C68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56CF-AB13-FD66-3BE2-D3A280EB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2902C-E9F4-12E3-40DD-C7D2FAE6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14548"/>
            <a:ext cx="11988546" cy="5343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A552B0-E67F-085A-7A22-1F4DE49F5E9A}"/>
              </a:ext>
            </a:extLst>
          </p:cNvPr>
          <p:cNvSpPr/>
          <p:nvPr/>
        </p:nvSpPr>
        <p:spPr>
          <a:xfrm>
            <a:off x="11785600" y="6572250"/>
            <a:ext cx="349250" cy="23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3341-0998-42F5-2E2E-7E6D2759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B97-6D62-D44E-3790-52A4D41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F2581-D16C-FF57-656C-AEAAF3F7C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Distributed learning</a:t>
                </a:r>
              </a:p>
              <a:p>
                <a:pPr lvl="1"/>
                <a:r>
                  <a:rPr lang="en-US" dirty="0"/>
                  <a:t>Data parallelism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F2581-D16C-FF57-656C-AEAAF3F7C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DFCD69-31E1-9373-2F59-1B7AD683F1DD}"/>
              </a:ext>
            </a:extLst>
          </p:cNvPr>
          <p:cNvSpPr txBox="1"/>
          <p:nvPr/>
        </p:nvSpPr>
        <p:spPr>
          <a:xfrm>
            <a:off x="838200" y="4015923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 at iteration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554D2-DBA9-1815-D674-E439FDDBC2DF}"/>
                  </a:ext>
                </a:extLst>
              </p:cNvPr>
              <p:cNvSpPr txBox="1"/>
              <p:nvPr/>
            </p:nvSpPr>
            <p:spPr>
              <a:xfrm>
                <a:off x="4009869" y="4015233"/>
                <a:ext cx="483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 dirty="0"/>
                  <a:t> is the model update function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554D2-DBA9-1815-D674-E439FDDBC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869" y="4015233"/>
                <a:ext cx="483061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DC1DE-52A3-10DB-3906-DA60E9B1CCB8}"/>
                  </a:ext>
                </a:extLst>
              </p:cNvPr>
              <p:cNvSpPr txBox="1"/>
              <p:nvPr/>
            </p:nvSpPr>
            <p:spPr>
              <a:xfrm>
                <a:off x="5890260" y="3362925"/>
                <a:ext cx="5276505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is the data subset at worker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during that iteration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FDC1DE-52A3-10DB-3906-DA60E9B1C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60" y="3362925"/>
                <a:ext cx="5276505" cy="38241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B7E3A0-FEEF-F8DC-794A-761C6FB1F4BD}"/>
              </a:ext>
            </a:extLst>
          </p:cNvPr>
          <p:cNvCxnSpPr>
            <a:cxnSpLocks/>
          </p:cNvCxnSpPr>
          <p:nvPr/>
        </p:nvCxnSpPr>
        <p:spPr>
          <a:xfrm flipV="1">
            <a:off x="2202180" y="3035508"/>
            <a:ext cx="436089" cy="98041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D9834-3105-1E81-489D-E4781751E6FB}"/>
              </a:ext>
            </a:extLst>
          </p:cNvPr>
          <p:cNvCxnSpPr>
            <a:cxnSpLocks/>
          </p:cNvCxnSpPr>
          <p:nvPr/>
        </p:nvCxnSpPr>
        <p:spPr>
          <a:xfrm flipH="1" flipV="1">
            <a:off x="4735467" y="3093720"/>
            <a:ext cx="1154793" cy="46041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79ABB-D479-E12A-4818-250E61267F61}"/>
              </a:ext>
            </a:extLst>
          </p:cNvPr>
          <p:cNvCxnSpPr>
            <a:cxnSpLocks/>
          </p:cNvCxnSpPr>
          <p:nvPr/>
        </p:nvCxnSpPr>
        <p:spPr>
          <a:xfrm flipH="1" flipV="1">
            <a:off x="4002249" y="3093720"/>
            <a:ext cx="440211" cy="92082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AD56ED-F347-0566-4E50-6BA88C263635}"/>
              </a:ext>
            </a:extLst>
          </p:cNvPr>
          <p:cNvSpPr txBox="1"/>
          <p:nvPr/>
        </p:nvSpPr>
        <p:spPr>
          <a:xfrm>
            <a:off x="3301414" y="5299798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Network communication:  aggregation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9E6A00-281C-FF63-21A6-F7DEBD66BB13}"/>
              </a:ext>
            </a:extLst>
          </p:cNvPr>
          <p:cNvCxnSpPr/>
          <p:nvPr/>
        </p:nvCxnSpPr>
        <p:spPr>
          <a:xfrm flipH="1" flipV="1">
            <a:off x="3337560" y="3092340"/>
            <a:ext cx="175260" cy="2096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7041A-6B28-70A0-3B39-20E2A220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505-C599-83FA-0858-28980ECE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27A4-3D97-8E6F-A220-0202C424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training</a:t>
            </a:r>
          </a:p>
          <a:p>
            <a:pPr lvl="1"/>
            <a:r>
              <a:rPr lang="en-US" dirty="0"/>
              <a:t>Data parallelism</a:t>
            </a:r>
          </a:p>
        </p:txBody>
      </p:sp>
      <p:pic>
        <p:nvPicPr>
          <p:cNvPr id="1026" name="Picture 2" descr="秤图标-有SVG,PNG,EPS格式-图标云">
            <a:extLst>
              <a:ext uri="{FF2B5EF4-FFF2-40B4-BE49-F238E27FC236}">
                <a16:creationId xmlns:a16="http://schemas.microsoft.com/office/drawing/2014/main" id="{BF47076A-8CB2-4633-A397-32651578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55" y="29021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30973-EE53-24D9-50D5-073143E6A1DC}"/>
              </a:ext>
            </a:extLst>
          </p:cNvPr>
          <p:cNvSpPr txBox="1"/>
          <p:nvPr/>
        </p:nvSpPr>
        <p:spPr>
          <a:xfrm>
            <a:off x="4664365" y="5527932"/>
            <a:ext cx="20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bottleneck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69231-24AE-8FE6-F519-928BBC42E645}"/>
              </a:ext>
            </a:extLst>
          </p:cNvPr>
          <p:cNvSpPr txBox="1"/>
          <p:nvPr/>
        </p:nvSpPr>
        <p:spPr>
          <a:xfrm>
            <a:off x="1925781" y="4132550"/>
            <a:ext cx="191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computation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BDFE5-0DA2-70AA-D94B-8A591765EA42}"/>
              </a:ext>
            </a:extLst>
          </p:cNvPr>
          <p:cNvSpPr txBox="1"/>
          <p:nvPr/>
        </p:nvSpPr>
        <p:spPr>
          <a:xfrm>
            <a:off x="7056584" y="4594215"/>
            <a:ext cx="374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Network communication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Gpu - Free computer icons">
            <a:extLst>
              <a:ext uri="{FF2B5EF4-FFF2-40B4-BE49-F238E27FC236}">
                <a16:creationId xmlns:a16="http://schemas.microsoft.com/office/drawing/2014/main" id="{066F5786-78B8-E362-354E-839D2E7D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25" y="3074626"/>
            <a:ext cx="990455" cy="9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401C-18A5-E7FC-1887-69D0675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5B86-7CA2-68C6-15D7-83C89A93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49A2-E1BF-FDF9-5569-E3F79D48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network a bottleneck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5A6D4-C039-5894-283D-DCB3ED2E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365"/>
            <a:ext cx="8246081" cy="3441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68AEB-D5EE-7D83-2F21-E3F07DF58A69}"/>
              </a:ext>
            </a:extLst>
          </p:cNvPr>
          <p:cNvSpPr txBox="1"/>
          <p:nvPr/>
        </p:nvSpPr>
        <p:spPr>
          <a:xfrm>
            <a:off x="110836" y="5992297"/>
            <a:ext cx="7982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Medi"/>
              </a:rPr>
              <a:t>Batch [</a:t>
            </a:r>
            <a:r>
              <a:rPr lang="en-US" sz="1800" b="0" i="0" u="none" strike="noStrike" baseline="0" dirty="0" err="1">
                <a:latin typeface="NimbusRomNo9L-Medi"/>
              </a:rPr>
              <a:t>ms</a:t>
            </a:r>
            <a:r>
              <a:rPr lang="en-US" sz="1800" b="0" i="0" u="none" strike="noStrike" baseline="0" dirty="0">
                <a:latin typeface="NimbusRomNo9L-Medi"/>
              </a:rPr>
              <a:t>]” reports the average batch processing time and its standard deviation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2C61-EE7C-5056-2F90-A4494CEAAD57}"/>
              </a:ext>
            </a:extLst>
          </p:cNvPr>
          <p:cNvSpPr txBox="1"/>
          <p:nvPr/>
        </p:nvSpPr>
        <p:spPr>
          <a:xfrm>
            <a:off x="110835" y="6311900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Medi"/>
              </a:rPr>
              <a:t>“Comm” reports the proportion of communication activity as % of batch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E67A-C530-14F9-9EC3-8CBEDB06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49A-D8BF-E716-5FEE-DEADD44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1670-CD4D-C97C-D525-5C392F66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methods</a:t>
            </a:r>
          </a:p>
          <a:p>
            <a:pPr lvl="1"/>
            <a:r>
              <a:rPr lang="en-US" dirty="0"/>
              <a:t>Parameter Server (PS)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152011-56EA-F7E6-93F4-6D3F9C316C44}"/>
              </a:ext>
            </a:extLst>
          </p:cNvPr>
          <p:cNvGrpSpPr/>
          <p:nvPr/>
        </p:nvGrpSpPr>
        <p:grpSpPr>
          <a:xfrm>
            <a:off x="2788361" y="2720761"/>
            <a:ext cx="4756150" cy="1191260"/>
            <a:chOff x="2680296" y="1955990"/>
            <a:chExt cx="4756150" cy="119126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7898CBC-0FEA-C8D9-AB13-DD8BC3A92962}"/>
                </a:ext>
              </a:extLst>
            </p:cNvPr>
            <p:cNvSpPr/>
            <p:nvPr/>
          </p:nvSpPr>
          <p:spPr>
            <a:xfrm>
              <a:off x="2680296" y="1955990"/>
              <a:ext cx="4756150" cy="1191260"/>
            </a:xfrm>
            <a:custGeom>
              <a:avLst/>
              <a:gdLst/>
              <a:ahLst/>
              <a:cxnLst/>
              <a:rect l="l" t="t" r="r" b="b"/>
              <a:pathLst>
                <a:path w="4756150" h="1191260">
                  <a:moveTo>
                    <a:pt x="4557522" y="0"/>
                  </a:moveTo>
                  <a:lnTo>
                    <a:pt x="198513" y="0"/>
                  </a:lnTo>
                  <a:lnTo>
                    <a:pt x="152995" y="5242"/>
                  </a:lnTo>
                  <a:lnTo>
                    <a:pt x="111211" y="20176"/>
                  </a:lnTo>
                  <a:lnTo>
                    <a:pt x="74352" y="43610"/>
                  </a:lnTo>
                  <a:lnTo>
                    <a:pt x="43610" y="74352"/>
                  </a:lnTo>
                  <a:lnTo>
                    <a:pt x="20176" y="111211"/>
                  </a:lnTo>
                  <a:lnTo>
                    <a:pt x="5242" y="152995"/>
                  </a:lnTo>
                  <a:lnTo>
                    <a:pt x="0" y="198513"/>
                  </a:lnTo>
                  <a:lnTo>
                    <a:pt x="0" y="992543"/>
                  </a:lnTo>
                  <a:lnTo>
                    <a:pt x="5242" y="1038061"/>
                  </a:lnTo>
                  <a:lnTo>
                    <a:pt x="20176" y="1079845"/>
                  </a:lnTo>
                  <a:lnTo>
                    <a:pt x="43610" y="1116704"/>
                  </a:lnTo>
                  <a:lnTo>
                    <a:pt x="74352" y="1147446"/>
                  </a:lnTo>
                  <a:lnTo>
                    <a:pt x="111211" y="1170880"/>
                  </a:lnTo>
                  <a:lnTo>
                    <a:pt x="152995" y="1185814"/>
                  </a:lnTo>
                  <a:lnTo>
                    <a:pt x="198513" y="1191056"/>
                  </a:lnTo>
                  <a:lnTo>
                    <a:pt x="4557522" y="1191056"/>
                  </a:lnTo>
                  <a:lnTo>
                    <a:pt x="4603040" y="1185814"/>
                  </a:lnTo>
                  <a:lnTo>
                    <a:pt x="4644824" y="1170880"/>
                  </a:lnTo>
                  <a:lnTo>
                    <a:pt x="4681683" y="1147446"/>
                  </a:lnTo>
                  <a:lnTo>
                    <a:pt x="4712425" y="1116704"/>
                  </a:lnTo>
                  <a:lnTo>
                    <a:pt x="4735859" y="1079845"/>
                  </a:lnTo>
                  <a:lnTo>
                    <a:pt x="4750792" y="1038061"/>
                  </a:lnTo>
                  <a:lnTo>
                    <a:pt x="4756035" y="992543"/>
                  </a:lnTo>
                  <a:lnTo>
                    <a:pt x="4756035" y="198513"/>
                  </a:lnTo>
                  <a:lnTo>
                    <a:pt x="4750792" y="152995"/>
                  </a:lnTo>
                  <a:lnTo>
                    <a:pt x="4735859" y="111211"/>
                  </a:lnTo>
                  <a:lnTo>
                    <a:pt x="4712425" y="74352"/>
                  </a:lnTo>
                  <a:lnTo>
                    <a:pt x="4681683" y="43610"/>
                  </a:lnTo>
                  <a:lnTo>
                    <a:pt x="4644824" y="20176"/>
                  </a:lnTo>
                  <a:lnTo>
                    <a:pt x="4603040" y="5242"/>
                  </a:lnTo>
                  <a:lnTo>
                    <a:pt x="4557522" y="0"/>
                  </a:lnTo>
                  <a:close/>
                </a:path>
              </a:pathLst>
            </a:custGeom>
            <a:solidFill>
              <a:srgbClr val="E0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712725D-7215-59F2-5271-85A3A27E0500}"/>
                </a:ext>
              </a:extLst>
            </p:cNvPr>
            <p:cNvSpPr/>
            <p:nvPr/>
          </p:nvSpPr>
          <p:spPr>
            <a:xfrm>
              <a:off x="4578464" y="2349461"/>
              <a:ext cx="830580" cy="549910"/>
            </a:xfrm>
            <a:custGeom>
              <a:avLst/>
              <a:gdLst/>
              <a:ahLst/>
              <a:cxnLst/>
              <a:rect l="l" t="t" r="r" b="b"/>
              <a:pathLst>
                <a:path w="830579" h="549910">
                  <a:moveTo>
                    <a:pt x="745972" y="0"/>
                  </a:moveTo>
                  <a:lnTo>
                    <a:pt x="84442" y="0"/>
                  </a:lnTo>
                  <a:lnTo>
                    <a:pt x="51568" y="6636"/>
                  </a:lnTo>
                  <a:lnTo>
                    <a:pt x="24728" y="24734"/>
                  </a:lnTo>
                  <a:lnTo>
                    <a:pt x="6634" y="51579"/>
                  </a:lnTo>
                  <a:lnTo>
                    <a:pt x="0" y="84454"/>
                  </a:lnTo>
                  <a:lnTo>
                    <a:pt x="0" y="465277"/>
                  </a:lnTo>
                  <a:lnTo>
                    <a:pt x="6634" y="498150"/>
                  </a:lnTo>
                  <a:lnTo>
                    <a:pt x="24728" y="524991"/>
                  </a:lnTo>
                  <a:lnTo>
                    <a:pt x="51568" y="543085"/>
                  </a:lnTo>
                  <a:lnTo>
                    <a:pt x="84442" y="549719"/>
                  </a:lnTo>
                  <a:lnTo>
                    <a:pt x="745972" y="549719"/>
                  </a:lnTo>
                  <a:lnTo>
                    <a:pt x="778840" y="543085"/>
                  </a:lnTo>
                  <a:lnTo>
                    <a:pt x="805681" y="524991"/>
                  </a:lnTo>
                  <a:lnTo>
                    <a:pt x="823778" y="498150"/>
                  </a:lnTo>
                  <a:lnTo>
                    <a:pt x="830414" y="465277"/>
                  </a:lnTo>
                  <a:lnTo>
                    <a:pt x="830414" y="84454"/>
                  </a:lnTo>
                  <a:lnTo>
                    <a:pt x="823778" y="51579"/>
                  </a:lnTo>
                  <a:lnTo>
                    <a:pt x="805681" y="24734"/>
                  </a:lnTo>
                  <a:lnTo>
                    <a:pt x="778840" y="6636"/>
                  </a:lnTo>
                  <a:lnTo>
                    <a:pt x="745972" y="0"/>
                  </a:lnTo>
                  <a:close/>
                </a:path>
              </a:pathLst>
            </a:custGeom>
            <a:solidFill>
              <a:srgbClr val="BC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8CD62AEF-94BD-9DB3-FD5B-20501322FA71}"/>
              </a:ext>
            </a:extLst>
          </p:cNvPr>
          <p:cNvSpPr txBox="1"/>
          <p:nvPr/>
        </p:nvSpPr>
        <p:spPr>
          <a:xfrm>
            <a:off x="2881884" y="2741399"/>
            <a:ext cx="243141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Parameter Servers (PS)</a:t>
            </a:r>
            <a:endParaRPr sz="2000" dirty="0"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1800" b="1" spc="-90" dirty="0">
                <a:latin typeface="Trebuchet MS"/>
                <a:cs typeface="Trebuchet MS"/>
              </a:rPr>
              <a:t>PS</a:t>
            </a:r>
            <a:r>
              <a:rPr sz="1800" b="1" spc="-23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6EDC25DF-0CD5-14E9-332A-EC04926C4CD0}"/>
              </a:ext>
            </a:extLst>
          </p:cNvPr>
          <p:cNvGrpSpPr/>
          <p:nvPr/>
        </p:nvGrpSpPr>
        <p:grpSpPr>
          <a:xfrm>
            <a:off x="2421928" y="5345584"/>
            <a:ext cx="5951855" cy="1302385"/>
            <a:chOff x="2313863" y="4580813"/>
            <a:chExt cx="5951855" cy="130238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7B72D30-9232-E655-13B1-CCB36F95A253}"/>
                </a:ext>
              </a:extLst>
            </p:cNvPr>
            <p:cNvSpPr/>
            <p:nvPr/>
          </p:nvSpPr>
          <p:spPr>
            <a:xfrm>
              <a:off x="2317038" y="4583988"/>
              <a:ext cx="5945009" cy="1295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78A444C-7A57-2D2D-A3D4-26A5AA31C87B}"/>
                </a:ext>
              </a:extLst>
            </p:cNvPr>
            <p:cNvSpPr/>
            <p:nvPr/>
          </p:nvSpPr>
          <p:spPr>
            <a:xfrm>
              <a:off x="2317038" y="4583988"/>
              <a:ext cx="5945505" cy="1296035"/>
            </a:xfrm>
            <a:custGeom>
              <a:avLst/>
              <a:gdLst/>
              <a:ahLst/>
              <a:cxnLst/>
              <a:rect l="l" t="t" r="r" b="b"/>
              <a:pathLst>
                <a:path w="5945505" h="1296035">
                  <a:moveTo>
                    <a:pt x="215938" y="0"/>
                  </a:moveTo>
                  <a:lnTo>
                    <a:pt x="166425" y="5703"/>
                  </a:lnTo>
                  <a:lnTo>
                    <a:pt x="120973" y="21948"/>
                  </a:lnTo>
                  <a:lnTo>
                    <a:pt x="80879" y="47439"/>
                  </a:lnTo>
                  <a:lnTo>
                    <a:pt x="47439" y="80879"/>
                  </a:lnTo>
                  <a:lnTo>
                    <a:pt x="21948" y="120973"/>
                  </a:lnTo>
                  <a:lnTo>
                    <a:pt x="5703" y="166425"/>
                  </a:lnTo>
                  <a:lnTo>
                    <a:pt x="0" y="215938"/>
                  </a:lnTo>
                  <a:lnTo>
                    <a:pt x="0" y="1079690"/>
                  </a:lnTo>
                  <a:lnTo>
                    <a:pt x="5703" y="1129203"/>
                  </a:lnTo>
                  <a:lnTo>
                    <a:pt x="21948" y="1174655"/>
                  </a:lnTo>
                  <a:lnTo>
                    <a:pt x="47439" y="1214749"/>
                  </a:lnTo>
                  <a:lnTo>
                    <a:pt x="80879" y="1248191"/>
                  </a:lnTo>
                  <a:lnTo>
                    <a:pt x="120973" y="1273682"/>
                  </a:lnTo>
                  <a:lnTo>
                    <a:pt x="166425" y="1289927"/>
                  </a:lnTo>
                  <a:lnTo>
                    <a:pt x="215938" y="1295630"/>
                  </a:lnTo>
                  <a:lnTo>
                    <a:pt x="5729063" y="1295630"/>
                  </a:lnTo>
                  <a:lnTo>
                    <a:pt x="5778576" y="1289927"/>
                  </a:lnTo>
                  <a:lnTo>
                    <a:pt x="5824028" y="1273682"/>
                  </a:lnTo>
                  <a:lnTo>
                    <a:pt x="5864122" y="1248191"/>
                  </a:lnTo>
                  <a:lnTo>
                    <a:pt x="5897563" y="1214749"/>
                  </a:lnTo>
                  <a:lnTo>
                    <a:pt x="5923054" y="1174655"/>
                  </a:lnTo>
                  <a:lnTo>
                    <a:pt x="5939300" y="1129203"/>
                  </a:lnTo>
                  <a:lnTo>
                    <a:pt x="5945003" y="1079690"/>
                  </a:lnTo>
                  <a:lnTo>
                    <a:pt x="5945003" y="215938"/>
                  </a:lnTo>
                  <a:lnTo>
                    <a:pt x="5939300" y="166425"/>
                  </a:lnTo>
                  <a:lnTo>
                    <a:pt x="5923054" y="120973"/>
                  </a:lnTo>
                  <a:lnTo>
                    <a:pt x="5897563" y="80879"/>
                  </a:lnTo>
                  <a:lnTo>
                    <a:pt x="5864122" y="47439"/>
                  </a:lnTo>
                  <a:lnTo>
                    <a:pt x="5824028" y="21948"/>
                  </a:lnTo>
                  <a:lnTo>
                    <a:pt x="5778576" y="5703"/>
                  </a:lnTo>
                  <a:lnTo>
                    <a:pt x="5729063" y="0"/>
                  </a:lnTo>
                  <a:lnTo>
                    <a:pt x="215938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2817847-23CA-45A0-5A86-758BF233594B}"/>
                </a:ext>
              </a:extLst>
            </p:cNvPr>
            <p:cNvSpPr/>
            <p:nvPr/>
          </p:nvSpPr>
          <p:spPr>
            <a:xfrm>
              <a:off x="2936875" y="4884038"/>
              <a:ext cx="4962525" cy="353060"/>
            </a:xfrm>
            <a:custGeom>
              <a:avLst/>
              <a:gdLst/>
              <a:ahLst/>
              <a:cxnLst/>
              <a:rect l="l" t="t" r="r" b="b"/>
              <a:pathLst>
                <a:path w="4962525" h="353060">
                  <a:moveTo>
                    <a:pt x="1068654" y="58801"/>
                  </a:moveTo>
                  <a:lnTo>
                    <a:pt x="1064031" y="35915"/>
                  </a:lnTo>
                  <a:lnTo>
                    <a:pt x="1051420" y="17233"/>
                  </a:lnTo>
                  <a:lnTo>
                    <a:pt x="1032738" y="4622"/>
                  </a:lnTo>
                  <a:lnTo>
                    <a:pt x="1009853" y="0"/>
                  </a:lnTo>
                  <a:lnTo>
                    <a:pt x="58813" y="0"/>
                  </a:lnTo>
                  <a:lnTo>
                    <a:pt x="35915" y="4622"/>
                  </a:lnTo>
                  <a:lnTo>
                    <a:pt x="17221" y="17233"/>
                  </a:lnTo>
                  <a:lnTo>
                    <a:pt x="4610" y="35915"/>
                  </a:lnTo>
                  <a:lnTo>
                    <a:pt x="0" y="58801"/>
                  </a:lnTo>
                  <a:lnTo>
                    <a:pt x="0" y="294030"/>
                  </a:lnTo>
                  <a:lnTo>
                    <a:pt x="4610" y="316928"/>
                  </a:lnTo>
                  <a:lnTo>
                    <a:pt x="17221" y="335622"/>
                  </a:lnTo>
                  <a:lnTo>
                    <a:pt x="35915" y="348234"/>
                  </a:lnTo>
                  <a:lnTo>
                    <a:pt x="58813" y="352844"/>
                  </a:lnTo>
                  <a:lnTo>
                    <a:pt x="1009853" y="352844"/>
                  </a:lnTo>
                  <a:lnTo>
                    <a:pt x="1032738" y="348234"/>
                  </a:lnTo>
                  <a:lnTo>
                    <a:pt x="1051420" y="335622"/>
                  </a:lnTo>
                  <a:lnTo>
                    <a:pt x="1064031" y="316928"/>
                  </a:lnTo>
                  <a:lnTo>
                    <a:pt x="1068654" y="294030"/>
                  </a:lnTo>
                  <a:lnTo>
                    <a:pt x="1068654" y="58801"/>
                  </a:lnTo>
                  <a:close/>
                </a:path>
                <a:path w="4962525" h="353060">
                  <a:moveTo>
                    <a:pt x="2379230" y="58801"/>
                  </a:moveTo>
                  <a:lnTo>
                    <a:pt x="2374608" y="35915"/>
                  </a:lnTo>
                  <a:lnTo>
                    <a:pt x="2361996" y="17233"/>
                  </a:lnTo>
                  <a:lnTo>
                    <a:pt x="2343315" y="4622"/>
                  </a:lnTo>
                  <a:lnTo>
                    <a:pt x="2320429" y="0"/>
                  </a:lnTo>
                  <a:lnTo>
                    <a:pt x="1369390" y="0"/>
                  </a:lnTo>
                  <a:lnTo>
                    <a:pt x="1346492" y="4622"/>
                  </a:lnTo>
                  <a:lnTo>
                    <a:pt x="1327797" y="17233"/>
                  </a:lnTo>
                  <a:lnTo>
                    <a:pt x="1315186" y="35915"/>
                  </a:lnTo>
                  <a:lnTo>
                    <a:pt x="1310576" y="58801"/>
                  </a:lnTo>
                  <a:lnTo>
                    <a:pt x="1310576" y="294030"/>
                  </a:lnTo>
                  <a:lnTo>
                    <a:pt x="1315186" y="316928"/>
                  </a:lnTo>
                  <a:lnTo>
                    <a:pt x="1327797" y="335622"/>
                  </a:lnTo>
                  <a:lnTo>
                    <a:pt x="1346492" y="348234"/>
                  </a:lnTo>
                  <a:lnTo>
                    <a:pt x="1369390" y="352844"/>
                  </a:lnTo>
                  <a:lnTo>
                    <a:pt x="2320429" y="352844"/>
                  </a:lnTo>
                  <a:lnTo>
                    <a:pt x="2343315" y="348234"/>
                  </a:lnTo>
                  <a:lnTo>
                    <a:pt x="2361996" y="335622"/>
                  </a:lnTo>
                  <a:lnTo>
                    <a:pt x="2374608" y="316928"/>
                  </a:lnTo>
                  <a:lnTo>
                    <a:pt x="2379230" y="294030"/>
                  </a:lnTo>
                  <a:lnTo>
                    <a:pt x="2379230" y="58801"/>
                  </a:lnTo>
                  <a:close/>
                </a:path>
                <a:path w="4962525" h="353060">
                  <a:moveTo>
                    <a:pt x="3661448" y="58801"/>
                  </a:moveTo>
                  <a:lnTo>
                    <a:pt x="3656825" y="35915"/>
                  </a:lnTo>
                  <a:lnTo>
                    <a:pt x="3644214" y="17233"/>
                  </a:lnTo>
                  <a:lnTo>
                    <a:pt x="3625519" y="4622"/>
                  </a:lnTo>
                  <a:lnTo>
                    <a:pt x="3602634" y="0"/>
                  </a:lnTo>
                  <a:lnTo>
                    <a:pt x="2651595" y="0"/>
                  </a:lnTo>
                  <a:lnTo>
                    <a:pt x="2628696" y="4622"/>
                  </a:lnTo>
                  <a:lnTo>
                    <a:pt x="2610015" y="17233"/>
                  </a:lnTo>
                  <a:lnTo>
                    <a:pt x="2597404" y="35915"/>
                  </a:lnTo>
                  <a:lnTo>
                    <a:pt x="2592794" y="58801"/>
                  </a:lnTo>
                  <a:lnTo>
                    <a:pt x="2592794" y="294030"/>
                  </a:lnTo>
                  <a:lnTo>
                    <a:pt x="2597404" y="316928"/>
                  </a:lnTo>
                  <a:lnTo>
                    <a:pt x="2610015" y="335622"/>
                  </a:lnTo>
                  <a:lnTo>
                    <a:pt x="2628696" y="348234"/>
                  </a:lnTo>
                  <a:lnTo>
                    <a:pt x="2651595" y="352844"/>
                  </a:lnTo>
                  <a:lnTo>
                    <a:pt x="3602634" y="352844"/>
                  </a:lnTo>
                  <a:lnTo>
                    <a:pt x="3625519" y="348234"/>
                  </a:lnTo>
                  <a:lnTo>
                    <a:pt x="3644214" y="335622"/>
                  </a:lnTo>
                  <a:lnTo>
                    <a:pt x="3656825" y="316928"/>
                  </a:lnTo>
                  <a:lnTo>
                    <a:pt x="3661448" y="294030"/>
                  </a:lnTo>
                  <a:lnTo>
                    <a:pt x="3661448" y="58801"/>
                  </a:lnTo>
                  <a:close/>
                </a:path>
                <a:path w="4962525" h="353060">
                  <a:moveTo>
                    <a:pt x="4962106" y="58801"/>
                  </a:moveTo>
                  <a:lnTo>
                    <a:pt x="4957483" y="35915"/>
                  </a:lnTo>
                  <a:lnTo>
                    <a:pt x="4944872" y="17233"/>
                  </a:lnTo>
                  <a:lnTo>
                    <a:pt x="4926190" y="4622"/>
                  </a:lnTo>
                  <a:lnTo>
                    <a:pt x="4903305" y="0"/>
                  </a:lnTo>
                  <a:lnTo>
                    <a:pt x="3952265" y="0"/>
                  </a:lnTo>
                  <a:lnTo>
                    <a:pt x="3929367" y="4622"/>
                  </a:lnTo>
                  <a:lnTo>
                    <a:pt x="3910673" y="17233"/>
                  </a:lnTo>
                  <a:lnTo>
                    <a:pt x="3898061" y="35915"/>
                  </a:lnTo>
                  <a:lnTo>
                    <a:pt x="3893451" y="58801"/>
                  </a:lnTo>
                  <a:lnTo>
                    <a:pt x="3893451" y="294030"/>
                  </a:lnTo>
                  <a:lnTo>
                    <a:pt x="3898061" y="316928"/>
                  </a:lnTo>
                  <a:lnTo>
                    <a:pt x="3910673" y="335622"/>
                  </a:lnTo>
                  <a:lnTo>
                    <a:pt x="3929367" y="348234"/>
                  </a:lnTo>
                  <a:lnTo>
                    <a:pt x="3952265" y="352844"/>
                  </a:lnTo>
                  <a:lnTo>
                    <a:pt x="4903305" y="352844"/>
                  </a:lnTo>
                  <a:lnTo>
                    <a:pt x="4926190" y="348234"/>
                  </a:lnTo>
                  <a:lnTo>
                    <a:pt x="4944872" y="335622"/>
                  </a:lnTo>
                  <a:lnTo>
                    <a:pt x="4957483" y="316928"/>
                  </a:lnTo>
                  <a:lnTo>
                    <a:pt x="4962106" y="294030"/>
                  </a:lnTo>
                  <a:lnTo>
                    <a:pt x="4962106" y="58801"/>
                  </a:lnTo>
                  <a:close/>
                </a:path>
              </a:pathLst>
            </a:custGeom>
            <a:solidFill>
              <a:srgbClr val="BCE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F384612-F02D-0F2F-78B7-F2DBC79D64AA}"/>
                </a:ext>
              </a:extLst>
            </p:cNvPr>
            <p:cNvSpPr/>
            <p:nvPr/>
          </p:nvSpPr>
          <p:spPr>
            <a:xfrm>
              <a:off x="2909646" y="5363806"/>
              <a:ext cx="1087755" cy="432434"/>
            </a:xfrm>
            <a:custGeom>
              <a:avLst/>
              <a:gdLst/>
              <a:ahLst/>
              <a:cxnLst/>
              <a:rect l="l" t="t" r="r" b="b"/>
              <a:pathLst>
                <a:path w="1087754" h="432435">
                  <a:moveTo>
                    <a:pt x="1021054" y="0"/>
                  </a:moveTo>
                  <a:lnTo>
                    <a:pt x="66357" y="0"/>
                  </a:lnTo>
                  <a:lnTo>
                    <a:pt x="40526" y="5214"/>
                  </a:lnTo>
                  <a:lnTo>
                    <a:pt x="19434" y="19434"/>
                  </a:lnTo>
                  <a:lnTo>
                    <a:pt x="5214" y="40526"/>
                  </a:lnTo>
                  <a:lnTo>
                    <a:pt x="0" y="66357"/>
                  </a:lnTo>
                  <a:lnTo>
                    <a:pt x="0" y="365638"/>
                  </a:lnTo>
                  <a:lnTo>
                    <a:pt x="5214" y="391468"/>
                  </a:lnTo>
                  <a:lnTo>
                    <a:pt x="19434" y="412561"/>
                  </a:lnTo>
                  <a:lnTo>
                    <a:pt x="40526" y="426783"/>
                  </a:lnTo>
                  <a:lnTo>
                    <a:pt x="66357" y="431998"/>
                  </a:lnTo>
                  <a:lnTo>
                    <a:pt x="1021054" y="431998"/>
                  </a:lnTo>
                  <a:lnTo>
                    <a:pt x="1046885" y="426783"/>
                  </a:lnTo>
                  <a:lnTo>
                    <a:pt x="1067977" y="412561"/>
                  </a:lnTo>
                  <a:lnTo>
                    <a:pt x="1082197" y="391468"/>
                  </a:lnTo>
                  <a:lnTo>
                    <a:pt x="1087412" y="365638"/>
                  </a:lnTo>
                  <a:lnTo>
                    <a:pt x="1087412" y="66357"/>
                  </a:lnTo>
                  <a:lnTo>
                    <a:pt x="1082197" y="40526"/>
                  </a:lnTo>
                  <a:lnTo>
                    <a:pt x="1067977" y="19434"/>
                  </a:lnTo>
                  <a:lnTo>
                    <a:pt x="1046885" y="5214"/>
                  </a:lnTo>
                  <a:lnTo>
                    <a:pt x="1021054" y="0"/>
                  </a:lnTo>
                  <a:close/>
                </a:path>
              </a:pathLst>
            </a:custGeom>
            <a:solidFill>
              <a:srgbClr val="AD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12D73764-09DC-228E-7C5E-005295764C3F}"/>
              </a:ext>
            </a:extLst>
          </p:cNvPr>
          <p:cNvSpPr txBox="1"/>
          <p:nvPr/>
        </p:nvSpPr>
        <p:spPr>
          <a:xfrm>
            <a:off x="2463546" y="5295623"/>
            <a:ext cx="1685023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Workers</a:t>
            </a:r>
            <a:endParaRPr sz="2000" dirty="0">
              <a:latin typeface="Trebuchet MS"/>
              <a:cs typeface="Trebuchet MS"/>
            </a:endParaRPr>
          </a:p>
          <a:p>
            <a:pPr marL="685165">
              <a:lnSpc>
                <a:spcPct val="100000"/>
              </a:lnSpc>
              <a:spcBef>
                <a:spcPts val="80"/>
              </a:spcBef>
              <a:tabLst>
                <a:tab pos="1272540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1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1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68834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F72DA18-ECAD-DA78-AE46-3F2879BC3AC2}"/>
              </a:ext>
            </a:extLst>
          </p:cNvPr>
          <p:cNvSpPr txBox="1"/>
          <p:nvPr/>
        </p:nvSpPr>
        <p:spPr>
          <a:xfrm>
            <a:off x="8704415" y="561363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Trebuchet MS"/>
              </a:rPr>
              <a:t>Gradients</a:t>
            </a:r>
            <a:endParaRPr sz="2400" dirty="0"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19AA4A-D2C4-A72C-60BD-4BF9E2D20020}"/>
              </a:ext>
            </a:extLst>
          </p:cNvPr>
          <p:cNvSpPr/>
          <p:nvPr/>
        </p:nvSpPr>
        <p:spPr>
          <a:xfrm>
            <a:off x="4246969" y="6128933"/>
            <a:ext cx="1135380" cy="432434"/>
          </a:xfrm>
          <a:custGeom>
            <a:avLst/>
            <a:gdLst/>
            <a:ahLst/>
            <a:cxnLst/>
            <a:rect l="l" t="t" r="r" b="b"/>
            <a:pathLst>
              <a:path w="1135379" h="432435">
                <a:moveTo>
                  <a:pt x="106881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819" y="432001"/>
                </a:lnTo>
                <a:lnTo>
                  <a:pt x="1094650" y="426787"/>
                </a:lnTo>
                <a:lnTo>
                  <a:pt x="1115742" y="412565"/>
                </a:lnTo>
                <a:lnTo>
                  <a:pt x="1129962" y="391472"/>
                </a:lnTo>
                <a:lnTo>
                  <a:pt x="1135176" y="365641"/>
                </a:lnTo>
                <a:lnTo>
                  <a:pt x="1135176" y="66357"/>
                </a:lnTo>
                <a:lnTo>
                  <a:pt x="1129962" y="40531"/>
                </a:lnTo>
                <a:lnTo>
                  <a:pt x="1115742" y="19438"/>
                </a:lnTo>
                <a:lnTo>
                  <a:pt x="1094650" y="5215"/>
                </a:lnTo>
                <a:lnTo>
                  <a:pt x="106881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053A340-FBC4-C36A-B7C5-D93E816D5BB7}"/>
              </a:ext>
            </a:extLst>
          </p:cNvPr>
          <p:cNvSpPr txBox="1"/>
          <p:nvPr/>
        </p:nvSpPr>
        <p:spPr>
          <a:xfrm>
            <a:off x="4367390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2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2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C6203CC-8395-4FA5-EC9E-3776E9B2EB65}"/>
              </a:ext>
            </a:extLst>
          </p:cNvPr>
          <p:cNvSpPr/>
          <p:nvPr/>
        </p:nvSpPr>
        <p:spPr>
          <a:xfrm>
            <a:off x="5619014" y="6128933"/>
            <a:ext cx="1086485" cy="432434"/>
          </a:xfrm>
          <a:custGeom>
            <a:avLst/>
            <a:gdLst/>
            <a:ahLst/>
            <a:cxnLst/>
            <a:rect l="l" t="t" r="r" b="b"/>
            <a:pathLst>
              <a:path w="1086484" h="432435">
                <a:moveTo>
                  <a:pt x="1020127" y="0"/>
                </a:moveTo>
                <a:lnTo>
                  <a:pt x="66357" y="0"/>
                </a:lnTo>
                <a:lnTo>
                  <a:pt x="40531" y="5215"/>
                </a:lnTo>
                <a:lnTo>
                  <a:pt x="19438" y="19438"/>
                </a:lnTo>
                <a:lnTo>
                  <a:pt x="5215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5" y="391472"/>
                </a:lnTo>
                <a:lnTo>
                  <a:pt x="19438" y="412565"/>
                </a:lnTo>
                <a:lnTo>
                  <a:pt x="40531" y="426787"/>
                </a:lnTo>
                <a:lnTo>
                  <a:pt x="66357" y="432001"/>
                </a:lnTo>
                <a:lnTo>
                  <a:pt x="1020127" y="432001"/>
                </a:lnTo>
                <a:lnTo>
                  <a:pt x="1045953" y="426787"/>
                </a:lnTo>
                <a:lnTo>
                  <a:pt x="1067046" y="412565"/>
                </a:lnTo>
                <a:lnTo>
                  <a:pt x="1081269" y="391472"/>
                </a:lnTo>
                <a:lnTo>
                  <a:pt x="1086484" y="365641"/>
                </a:lnTo>
                <a:lnTo>
                  <a:pt x="1086484" y="66357"/>
                </a:lnTo>
                <a:lnTo>
                  <a:pt x="1081269" y="40531"/>
                </a:lnTo>
                <a:lnTo>
                  <a:pt x="1067046" y="19438"/>
                </a:lnTo>
                <a:lnTo>
                  <a:pt x="1045953" y="5215"/>
                </a:lnTo>
                <a:lnTo>
                  <a:pt x="1020127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EA7685A-29A5-F536-B130-47778EE5622C}"/>
              </a:ext>
            </a:extLst>
          </p:cNvPr>
          <p:cNvSpPr txBox="1"/>
          <p:nvPr/>
        </p:nvSpPr>
        <p:spPr>
          <a:xfrm>
            <a:off x="5678118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3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3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A6F07A1-6B1A-3957-EEC0-4547FEA584DF}"/>
              </a:ext>
            </a:extLst>
          </p:cNvPr>
          <p:cNvSpPr/>
          <p:nvPr/>
        </p:nvSpPr>
        <p:spPr>
          <a:xfrm>
            <a:off x="6894615" y="6128933"/>
            <a:ext cx="1134745" cy="432434"/>
          </a:xfrm>
          <a:custGeom>
            <a:avLst/>
            <a:gdLst/>
            <a:ahLst/>
            <a:cxnLst/>
            <a:rect l="l" t="t" r="r" b="b"/>
            <a:pathLst>
              <a:path w="1134745" h="432435">
                <a:moveTo>
                  <a:pt x="106834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349" y="432001"/>
                </a:lnTo>
                <a:lnTo>
                  <a:pt x="1094175" y="426787"/>
                </a:lnTo>
                <a:lnTo>
                  <a:pt x="1115267" y="412565"/>
                </a:lnTo>
                <a:lnTo>
                  <a:pt x="1129490" y="391472"/>
                </a:lnTo>
                <a:lnTo>
                  <a:pt x="1134706" y="365641"/>
                </a:lnTo>
                <a:lnTo>
                  <a:pt x="1134706" y="66357"/>
                </a:lnTo>
                <a:lnTo>
                  <a:pt x="1129490" y="40531"/>
                </a:lnTo>
                <a:lnTo>
                  <a:pt x="1115267" y="19438"/>
                </a:lnTo>
                <a:lnTo>
                  <a:pt x="1094175" y="5215"/>
                </a:lnTo>
                <a:lnTo>
                  <a:pt x="106834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32D5DD7-B4A0-4D48-C527-3611C07D177A}"/>
              </a:ext>
            </a:extLst>
          </p:cNvPr>
          <p:cNvSpPr txBox="1"/>
          <p:nvPr/>
        </p:nvSpPr>
        <p:spPr>
          <a:xfrm>
            <a:off x="6978790" y="5610582"/>
            <a:ext cx="1050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4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4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Worker4</a:t>
            </a:r>
            <a:endParaRPr sz="1800" dirty="0">
              <a:latin typeface="Trebuchet MS"/>
              <a:cs typeface="Trebuchet M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C9F74-19A0-8E58-D00D-B7C85A551405}"/>
              </a:ext>
            </a:extLst>
          </p:cNvPr>
          <p:cNvCxnSpPr/>
          <p:nvPr/>
        </p:nvCxnSpPr>
        <p:spPr>
          <a:xfrm flipV="1">
            <a:off x="3740727" y="3724102"/>
            <a:ext cx="1188720" cy="17789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3F3D4-1C20-9406-84D8-1DC1A8E3A3FC}"/>
              </a:ext>
            </a:extLst>
          </p:cNvPr>
          <p:cNvCxnSpPr>
            <a:cxnSpLocks/>
          </p:cNvCxnSpPr>
          <p:nvPr/>
        </p:nvCxnSpPr>
        <p:spPr>
          <a:xfrm flipV="1">
            <a:off x="4939543" y="3763197"/>
            <a:ext cx="161392" cy="184698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BC6E80-F953-1FE2-614F-49B15753B86C}"/>
              </a:ext>
            </a:extLst>
          </p:cNvPr>
          <p:cNvCxnSpPr>
            <a:cxnSpLocks/>
          </p:cNvCxnSpPr>
          <p:nvPr/>
        </p:nvCxnSpPr>
        <p:spPr>
          <a:xfrm flipH="1" flipV="1">
            <a:off x="5273350" y="3754795"/>
            <a:ext cx="820383" cy="178645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56901-1E65-87A7-AE18-27A14461D16E}"/>
              </a:ext>
            </a:extLst>
          </p:cNvPr>
          <p:cNvCxnSpPr>
            <a:cxnSpLocks/>
          </p:cNvCxnSpPr>
          <p:nvPr/>
        </p:nvCxnSpPr>
        <p:spPr>
          <a:xfrm flipH="1" flipV="1">
            <a:off x="5425750" y="3755198"/>
            <a:ext cx="1836805" cy="179455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/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90E3253-F720-4021-8B68-E484FCF5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49A-D8BF-E716-5FEE-DEADD44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1670-CD4D-C97C-D525-5C392F66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methods</a:t>
            </a:r>
          </a:p>
          <a:p>
            <a:pPr lvl="1"/>
            <a:r>
              <a:rPr lang="en-US" dirty="0"/>
              <a:t>Parameter Server (PS)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152011-56EA-F7E6-93F4-6D3F9C316C44}"/>
              </a:ext>
            </a:extLst>
          </p:cNvPr>
          <p:cNvGrpSpPr/>
          <p:nvPr/>
        </p:nvGrpSpPr>
        <p:grpSpPr>
          <a:xfrm>
            <a:off x="2788361" y="2720761"/>
            <a:ext cx="4756150" cy="1191260"/>
            <a:chOff x="2680296" y="1955990"/>
            <a:chExt cx="4756150" cy="119126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7898CBC-0FEA-C8D9-AB13-DD8BC3A92962}"/>
                </a:ext>
              </a:extLst>
            </p:cNvPr>
            <p:cNvSpPr/>
            <p:nvPr/>
          </p:nvSpPr>
          <p:spPr>
            <a:xfrm>
              <a:off x="2680296" y="1955990"/>
              <a:ext cx="4756150" cy="1191260"/>
            </a:xfrm>
            <a:custGeom>
              <a:avLst/>
              <a:gdLst/>
              <a:ahLst/>
              <a:cxnLst/>
              <a:rect l="l" t="t" r="r" b="b"/>
              <a:pathLst>
                <a:path w="4756150" h="1191260">
                  <a:moveTo>
                    <a:pt x="4557522" y="0"/>
                  </a:moveTo>
                  <a:lnTo>
                    <a:pt x="198513" y="0"/>
                  </a:lnTo>
                  <a:lnTo>
                    <a:pt x="152995" y="5242"/>
                  </a:lnTo>
                  <a:lnTo>
                    <a:pt x="111211" y="20176"/>
                  </a:lnTo>
                  <a:lnTo>
                    <a:pt x="74352" y="43610"/>
                  </a:lnTo>
                  <a:lnTo>
                    <a:pt x="43610" y="74352"/>
                  </a:lnTo>
                  <a:lnTo>
                    <a:pt x="20176" y="111211"/>
                  </a:lnTo>
                  <a:lnTo>
                    <a:pt x="5242" y="152995"/>
                  </a:lnTo>
                  <a:lnTo>
                    <a:pt x="0" y="198513"/>
                  </a:lnTo>
                  <a:lnTo>
                    <a:pt x="0" y="992543"/>
                  </a:lnTo>
                  <a:lnTo>
                    <a:pt x="5242" y="1038061"/>
                  </a:lnTo>
                  <a:lnTo>
                    <a:pt x="20176" y="1079845"/>
                  </a:lnTo>
                  <a:lnTo>
                    <a:pt x="43610" y="1116704"/>
                  </a:lnTo>
                  <a:lnTo>
                    <a:pt x="74352" y="1147446"/>
                  </a:lnTo>
                  <a:lnTo>
                    <a:pt x="111211" y="1170880"/>
                  </a:lnTo>
                  <a:lnTo>
                    <a:pt x="152995" y="1185814"/>
                  </a:lnTo>
                  <a:lnTo>
                    <a:pt x="198513" y="1191056"/>
                  </a:lnTo>
                  <a:lnTo>
                    <a:pt x="4557522" y="1191056"/>
                  </a:lnTo>
                  <a:lnTo>
                    <a:pt x="4603040" y="1185814"/>
                  </a:lnTo>
                  <a:lnTo>
                    <a:pt x="4644824" y="1170880"/>
                  </a:lnTo>
                  <a:lnTo>
                    <a:pt x="4681683" y="1147446"/>
                  </a:lnTo>
                  <a:lnTo>
                    <a:pt x="4712425" y="1116704"/>
                  </a:lnTo>
                  <a:lnTo>
                    <a:pt x="4735859" y="1079845"/>
                  </a:lnTo>
                  <a:lnTo>
                    <a:pt x="4750792" y="1038061"/>
                  </a:lnTo>
                  <a:lnTo>
                    <a:pt x="4756035" y="992543"/>
                  </a:lnTo>
                  <a:lnTo>
                    <a:pt x="4756035" y="198513"/>
                  </a:lnTo>
                  <a:lnTo>
                    <a:pt x="4750792" y="152995"/>
                  </a:lnTo>
                  <a:lnTo>
                    <a:pt x="4735859" y="111211"/>
                  </a:lnTo>
                  <a:lnTo>
                    <a:pt x="4712425" y="74352"/>
                  </a:lnTo>
                  <a:lnTo>
                    <a:pt x="4681683" y="43610"/>
                  </a:lnTo>
                  <a:lnTo>
                    <a:pt x="4644824" y="20176"/>
                  </a:lnTo>
                  <a:lnTo>
                    <a:pt x="4603040" y="5242"/>
                  </a:lnTo>
                  <a:lnTo>
                    <a:pt x="4557522" y="0"/>
                  </a:lnTo>
                  <a:close/>
                </a:path>
              </a:pathLst>
            </a:custGeom>
            <a:solidFill>
              <a:srgbClr val="E0E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712725D-7215-59F2-5271-85A3A27E0500}"/>
                </a:ext>
              </a:extLst>
            </p:cNvPr>
            <p:cNvSpPr/>
            <p:nvPr/>
          </p:nvSpPr>
          <p:spPr>
            <a:xfrm>
              <a:off x="4578464" y="2349461"/>
              <a:ext cx="830580" cy="549910"/>
            </a:xfrm>
            <a:custGeom>
              <a:avLst/>
              <a:gdLst/>
              <a:ahLst/>
              <a:cxnLst/>
              <a:rect l="l" t="t" r="r" b="b"/>
              <a:pathLst>
                <a:path w="830579" h="549910">
                  <a:moveTo>
                    <a:pt x="745972" y="0"/>
                  </a:moveTo>
                  <a:lnTo>
                    <a:pt x="84442" y="0"/>
                  </a:lnTo>
                  <a:lnTo>
                    <a:pt x="51568" y="6636"/>
                  </a:lnTo>
                  <a:lnTo>
                    <a:pt x="24728" y="24734"/>
                  </a:lnTo>
                  <a:lnTo>
                    <a:pt x="6634" y="51579"/>
                  </a:lnTo>
                  <a:lnTo>
                    <a:pt x="0" y="84454"/>
                  </a:lnTo>
                  <a:lnTo>
                    <a:pt x="0" y="465277"/>
                  </a:lnTo>
                  <a:lnTo>
                    <a:pt x="6634" y="498150"/>
                  </a:lnTo>
                  <a:lnTo>
                    <a:pt x="24728" y="524991"/>
                  </a:lnTo>
                  <a:lnTo>
                    <a:pt x="51568" y="543085"/>
                  </a:lnTo>
                  <a:lnTo>
                    <a:pt x="84442" y="549719"/>
                  </a:lnTo>
                  <a:lnTo>
                    <a:pt x="745972" y="549719"/>
                  </a:lnTo>
                  <a:lnTo>
                    <a:pt x="778840" y="543085"/>
                  </a:lnTo>
                  <a:lnTo>
                    <a:pt x="805681" y="524991"/>
                  </a:lnTo>
                  <a:lnTo>
                    <a:pt x="823778" y="498150"/>
                  </a:lnTo>
                  <a:lnTo>
                    <a:pt x="830414" y="465277"/>
                  </a:lnTo>
                  <a:lnTo>
                    <a:pt x="830414" y="84454"/>
                  </a:lnTo>
                  <a:lnTo>
                    <a:pt x="823778" y="51579"/>
                  </a:lnTo>
                  <a:lnTo>
                    <a:pt x="805681" y="24734"/>
                  </a:lnTo>
                  <a:lnTo>
                    <a:pt x="778840" y="6636"/>
                  </a:lnTo>
                  <a:lnTo>
                    <a:pt x="745972" y="0"/>
                  </a:lnTo>
                  <a:close/>
                </a:path>
              </a:pathLst>
            </a:custGeom>
            <a:solidFill>
              <a:srgbClr val="BC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8CD62AEF-94BD-9DB3-FD5B-20501322FA71}"/>
              </a:ext>
            </a:extLst>
          </p:cNvPr>
          <p:cNvSpPr txBox="1"/>
          <p:nvPr/>
        </p:nvSpPr>
        <p:spPr>
          <a:xfrm>
            <a:off x="2881884" y="2741399"/>
            <a:ext cx="243141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cs typeface="Trebuchet MS"/>
              </a:rPr>
              <a:t>Parameter Servers (PS)</a:t>
            </a:r>
            <a:endParaRPr sz="2000" dirty="0"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1800" b="1" spc="-90" dirty="0">
                <a:latin typeface="Trebuchet MS"/>
                <a:cs typeface="Trebuchet MS"/>
              </a:rPr>
              <a:t>PS</a:t>
            </a:r>
            <a:r>
              <a:rPr sz="1800" b="1" spc="-23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6EDC25DF-0CD5-14E9-332A-EC04926C4CD0}"/>
              </a:ext>
            </a:extLst>
          </p:cNvPr>
          <p:cNvGrpSpPr/>
          <p:nvPr/>
        </p:nvGrpSpPr>
        <p:grpSpPr>
          <a:xfrm>
            <a:off x="2421928" y="5345584"/>
            <a:ext cx="5951855" cy="1302385"/>
            <a:chOff x="2313863" y="4580813"/>
            <a:chExt cx="5951855" cy="130238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7B72D30-9232-E655-13B1-CCB36F95A253}"/>
                </a:ext>
              </a:extLst>
            </p:cNvPr>
            <p:cNvSpPr/>
            <p:nvPr/>
          </p:nvSpPr>
          <p:spPr>
            <a:xfrm>
              <a:off x="2317038" y="4583988"/>
              <a:ext cx="5945009" cy="1295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78A444C-7A57-2D2D-A3D4-26A5AA31C87B}"/>
                </a:ext>
              </a:extLst>
            </p:cNvPr>
            <p:cNvSpPr/>
            <p:nvPr/>
          </p:nvSpPr>
          <p:spPr>
            <a:xfrm>
              <a:off x="2317038" y="4583988"/>
              <a:ext cx="5945505" cy="1296035"/>
            </a:xfrm>
            <a:custGeom>
              <a:avLst/>
              <a:gdLst/>
              <a:ahLst/>
              <a:cxnLst/>
              <a:rect l="l" t="t" r="r" b="b"/>
              <a:pathLst>
                <a:path w="5945505" h="1296035">
                  <a:moveTo>
                    <a:pt x="215938" y="0"/>
                  </a:moveTo>
                  <a:lnTo>
                    <a:pt x="166425" y="5703"/>
                  </a:lnTo>
                  <a:lnTo>
                    <a:pt x="120973" y="21948"/>
                  </a:lnTo>
                  <a:lnTo>
                    <a:pt x="80879" y="47439"/>
                  </a:lnTo>
                  <a:lnTo>
                    <a:pt x="47439" y="80879"/>
                  </a:lnTo>
                  <a:lnTo>
                    <a:pt x="21948" y="120973"/>
                  </a:lnTo>
                  <a:lnTo>
                    <a:pt x="5703" y="166425"/>
                  </a:lnTo>
                  <a:lnTo>
                    <a:pt x="0" y="215938"/>
                  </a:lnTo>
                  <a:lnTo>
                    <a:pt x="0" y="1079690"/>
                  </a:lnTo>
                  <a:lnTo>
                    <a:pt x="5703" y="1129203"/>
                  </a:lnTo>
                  <a:lnTo>
                    <a:pt x="21948" y="1174655"/>
                  </a:lnTo>
                  <a:lnTo>
                    <a:pt x="47439" y="1214749"/>
                  </a:lnTo>
                  <a:lnTo>
                    <a:pt x="80879" y="1248191"/>
                  </a:lnTo>
                  <a:lnTo>
                    <a:pt x="120973" y="1273682"/>
                  </a:lnTo>
                  <a:lnTo>
                    <a:pt x="166425" y="1289927"/>
                  </a:lnTo>
                  <a:lnTo>
                    <a:pt x="215938" y="1295630"/>
                  </a:lnTo>
                  <a:lnTo>
                    <a:pt x="5729063" y="1295630"/>
                  </a:lnTo>
                  <a:lnTo>
                    <a:pt x="5778576" y="1289927"/>
                  </a:lnTo>
                  <a:lnTo>
                    <a:pt x="5824028" y="1273682"/>
                  </a:lnTo>
                  <a:lnTo>
                    <a:pt x="5864122" y="1248191"/>
                  </a:lnTo>
                  <a:lnTo>
                    <a:pt x="5897563" y="1214749"/>
                  </a:lnTo>
                  <a:lnTo>
                    <a:pt x="5923054" y="1174655"/>
                  </a:lnTo>
                  <a:lnTo>
                    <a:pt x="5939300" y="1129203"/>
                  </a:lnTo>
                  <a:lnTo>
                    <a:pt x="5945003" y="1079690"/>
                  </a:lnTo>
                  <a:lnTo>
                    <a:pt x="5945003" y="215938"/>
                  </a:lnTo>
                  <a:lnTo>
                    <a:pt x="5939300" y="166425"/>
                  </a:lnTo>
                  <a:lnTo>
                    <a:pt x="5923054" y="120973"/>
                  </a:lnTo>
                  <a:lnTo>
                    <a:pt x="5897563" y="80879"/>
                  </a:lnTo>
                  <a:lnTo>
                    <a:pt x="5864122" y="47439"/>
                  </a:lnTo>
                  <a:lnTo>
                    <a:pt x="5824028" y="21948"/>
                  </a:lnTo>
                  <a:lnTo>
                    <a:pt x="5778576" y="5703"/>
                  </a:lnTo>
                  <a:lnTo>
                    <a:pt x="5729063" y="0"/>
                  </a:lnTo>
                  <a:lnTo>
                    <a:pt x="215938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2817847-23CA-45A0-5A86-758BF233594B}"/>
                </a:ext>
              </a:extLst>
            </p:cNvPr>
            <p:cNvSpPr/>
            <p:nvPr/>
          </p:nvSpPr>
          <p:spPr>
            <a:xfrm>
              <a:off x="2936875" y="4884038"/>
              <a:ext cx="4962525" cy="353060"/>
            </a:xfrm>
            <a:custGeom>
              <a:avLst/>
              <a:gdLst/>
              <a:ahLst/>
              <a:cxnLst/>
              <a:rect l="l" t="t" r="r" b="b"/>
              <a:pathLst>
                <a:path w="4962525" h="353060">
                  <a:moveTo>
                    <a:pt x="1068654" y="58801"/>
                  </a:moveTo>
                  <a:lnTo>
                    <a:pt x="1064031" y="35915"/>
                  </a:lnTo>
                  <a:lnTo>
                    <a:pt x="1051420" y="17233"/>
                  </a:lnTo>
                  <a:lnTo>
                    <a:pt x="1032738" y="4622"/>
                  </a:lnTo>
                  <a:lnTo>
                    <a:pt x="1009853" y="0"/>
                  </a:lnTo>
                  <a:lnTo>
                    <a:pt x="58813" y="0"/>
                  </a:lnTo>
                  <a:lnTo>
                    <a:pt x="35915" y="4622"/>
                  </a:lnTo>
                  <a:lnTo>
                    <a:pt x="17221" y="17233"/>
                  </a:lnTo>
                  <a:lnTo>
                    <a:pt x="4610" y="35915"/>
                  </a:lnTo>
                  <a:lnTo>
                    <a:pt x="0" y="58801"/>
                  </a:lnTo>
                  <a:lnTo>
                    <a:pt x="0" y="294030"/>
                  </a:lnTo>
                  <a:lnTo>
                    <a:pt x="4610" y="316928"/>
                  </a:lnTo>
                  <a:lnTo>
                    <a:pt x="17221" y="335622"/>
                  </a:lnTo>
                  <a:lnTo>
                    <a:pt x="35915" y="348234"/>
                  </a:lnTo>
                  <a:lnTo>
                    <a:pt x="58813" y="352844"/>
                  </a:lnTo>
                  <a:lnTo>
                    <a:pt x="1009853" y="352844"/>
                  </a:lnTo>
                  <a:lnTo>
                    <a:pt x="1032738" y="348234"/>
                  </a:lnTo>
                  <a:lnTo>
                    <a:pt x="1051420" y="335622"/>
                  </a:lnTo>
                  <a:lnTo>
                    <a:pt x="1064031" y="316928"/>
                  </a:lnTo>
                  <a:lnTo>
                    <a:pt x="1068654" y="294030"/>
                  </a:lnTo>
                  <a:lnTo>
                    <a:pt x="1068654" y="58801"/>
                  </a:lnTo>
                  <a:close/>
                </a:path>
                <a:path w="4962525" h="353060">
                  <a:moveTo>
                    <a:pt x="2379230" y="58801"/>
                  </a:moveTo>
                  <a:lnTo>
                    <a:pt x="2374608" y="35915"/>
                  </a:lnTo>
                  <a:lnTo>
                    <a:pt x="2361996" y="17233"/>
                  </a:lnTo>
                  <a:lnTo>
                    <a:pt x="2343315" y="4622"/>
                  </a:lnTo>
                  <a:lnTo>
                    <a:pt x="2320429" y="0"/>
                  </a:lnTo>
                  <a:lnTo>
                    <a:pt x="1369390" y="0"/>
                  </a:lnTo>
                  <a:lnTo>
                    <a:pt x="1346492" y="4622"/>
                  </a:lnTo>
                  <a:lnTo>
                    <a:pt x="1327797" y="17233"/>
                  </a:lnTo>
                  <a:lnTo>
                    <a:pt x="1315186" y="35915"/>
                  </a:lnTo>
                  <a:lnTo>
                    <a:pt x="1310576" y="58801"/>
                  </a:lnTo>
                  <a:lnTo>
                    <a:pt x="1310576" y="294030"/>
                  </a:lnTo>
                  <a:lnTo>
                    <a:pt x="1315186" y="316928"/>
                  </a:lnTo>
                  <a:lnTo>
                    <a:pt x="1327797" y="335622"/>
                  </a:lnTo>
                  <a:lnTo>
                    <a:pt x="1346492" y="348234"/>
                  </a:lnTo>
                  <a:lnTo>
                    <a:pt x="1369390" y="352844"/>
                  </a:lnTo>
                  <a:lnTo>
                    <a:pt x="2320429" y="352844"/>
                  </a:lnTo>
                  <a:lnTo>
                    <a:pt x="2343315" y="348234"/>
                  </a:lnTo>
                  <a:lnTo>
                    <a:pt x="2361996" y="335622"/>
                  </a:lnTo>
                  <a:lnTo>
                    <a:pt x="2374608" y="316928"/>
                  </a:lnTo>
                  <a:lnTo>
                    <a:pt x="2379230" y="294030"/>
                  </a:lnTo>
                  <a:lnTo>
                    <a:pt x="2379230" y="58801"/>
                  </a:lnTo>
                  <a:close/>
                </a:path>
                <a:path w="4962525" h="353060">
                  <a:moveTo>
                    <a:pt x="3661448" y="58801"/>
                  </a:moveTo>
                  <a:lnTo>
                    <a:pt x="3656825" y="35915"/>
                  </a:lnTo>
                  <a:lnTo>
                    <a:pt x="3644214" y="17233"/>
                  </a:lnTo>
                  <a:lnTo>
                    <a:pt x="3625519" y="4622"/>
                  </a:lnTo>
                  <a:lnTo>
                    <a:pt x="3602634" y="0"/>
                  </a:lnTo>
                  <a:lnTo>
                    <a:pt x="2651595" y="0"/>
                  </a:lnTo>
                  <a:lnTo>
                    <a:pt x="2628696" y="4622"/>
                  </a:lnTo>
                  <a:lnTo>
                    <a:pt x="2610015" y="17233"/>
                  </a:lnTo>
                  <a:lnTo>
                    <a:pt x="2597404" y="35915"/>
                  </a:lnTo>
                  <a:lnTo>
                    <a:pt x="2592794" y="58801"/>
                  </a:lnTo>
                  <a:lnTo>
                    <a:pt x="2592794" y="294030"/>
                  </a:lnTo>
                  <a:lnTo>
                    <a:pt x="2597404" y="316928"/>
                  </a:lnTo>
                  <a:lnTo>
                    <a:pt x="2610015" y="335622"/>
                  </a:lnTo>
                  <a:lnTo>
                    <a:pt x="2628696" y="348234"/>
                  </a:lnTo>
                  <a:lnTo>
                    <a:pt x="2651595" y="352844"/>
                  </a:lnTo>
                  <a:lnTo>
                    <a:pt x="3602634" y="352844"/>
                  </a:lnTo>
                  <a:lnTo>
                    <a:pt x="3625519" y="348234"/>
                  </a:lnTo>
                  <a:lnTo>
                    <a:pt x="3644214" y="335622"/>
                  </a:lnTo>
                  <a:lnTo>
                    <a:pt x="3656825" y="316928"/>
                  </a:lnTo>
                  <a:lnTo>
                    <a:pt x="3661448" y="294030"/>
                  </a:lnTo>
                  <a:lnTo>
                    <a:pt x="3661448" y="58801"/>
                  </a:lnTo>
                  <a:close/>
                </a:path>
                <a:path w="4962525" h="353060">
                  <a:moveTo>
                    <a:pt x="4962106" y="58801"/>
                  </a:moveTo>
                  <a:lnTo>
                    <a:pt x="4957483" y="35915"/>
                  </a:lnTo>
                  <a:lnTo>
                    <a:pt x="4944872" y="17233"/>
                  </a:lnTo>
                  <a:lnTo>
                    <a:pt x="4926190" y="4622"/>
                  </a:lnTo>
                  <a:lnTo>
                    <a:pt x="4903305" y="0"/>
                  </a:lnTo>
                  <a:lnTo>
                    <a:pt x="3952265" y="0"/>
                  </a:lnTo>
                  <a:lnTo>
                    <a:pt x="3929367" y="4622"/>
                  </a:lnTo>
                  <a:lnTo>
                    <a:pt x="3910673" y="17233"/>
                  </a:lnTo>
                  <a:lnTo>
                    <a:pt x="3898061" y="35915"/>
                  </a:lnTo>
                  <a:lnTo>
                    <a:pt x="3893451" y="58801"/>
                  </a:lnTo>
                  <a:lnTo>
                    <a:pt x="3893451" y="294030"/>
                  </a:lnTo>
                  <a:lnTo>
                    <a:pt x="3898061" y="316928"/>
                  </a:lnTo>
                  <a:lnTo>
                    <a:pt x="3910673" y="335622"/>
                  </a:lnTo>
                  <a:lnTo>
                    <a:pt x="3929367" y="348234"/>
                  </a:lnTo>
                  <a:lnTo>
                    <a:pt x="3952265" y="352844"/>
                  </a:lnTo>
                  <a:lnTo>
                    <a:pt x="4903305" y="352844"/>
                  </a:lnTo>
                  <a:lnTo>
                    <a:pt x="4926190" y="348234"/>
                  </a:lnTo>
                  <a:lnTo>
                    <a:pt x="4944872" y="335622"/>
                  </a:lnTo>
                  <a:lnTo>
                    <a:pt x="4957483" y="316928"/>
                  </a:lnTo>
                  <a:lnTo>
                    <a:pt x="4962106" y="294030"/>
                  </a:lnTo>
                  <a:lnTo>
                    <a:pt x="4962106" y="58801"/>
                  </a:lnTo>
                  <a:close/>
                </a:path>
              </a:pathLst>
            </a:custGeom>
            <a:solidFill>
              <a:srgbClr val="BCE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F384612-F02D-0F2F-78B7-F2DBC79D64AA}"/>
                </a:ext>
              </a:extLst>
            </p:cNvPr>
            <p:cNvSpPr/>
            <p:nvPr/>
          </p:nvSpPr>
          <p:spPr>
            <a:xfrm>
              <a:off x="2909646" y="5363806"/>
              <a:ext cx="1087755" cy="432434"/>
            </a:xfrm>
            <a:custGeom>
              <a:avLst/>
              <a:gdLst/>
              <a:ahLst/>
              <a:cxnLst/>
              <a:rect l="l" t="t" r="r" b="b"/>
              <a:pathLst>
                <a:path w="1087754" h="432435">
                  <a:moveTo>
                    <a:pt x="1021054" y="0"/>
                  </a:moveTo>
                  <a:lnTo>
                    <a:pt x="66357" y="0"/>
                  </a:lnTo>
                  <a:lnTo>
                    <a:pt x="40526" y="5214"/>
                  </a:lnTo>
                  <a:lnTo>
                    <a:pt x="19434" y="19434"/>
                  </a:lnTo>
                  <a:lnTo>
                    <a:pt x="5214" y="40526"/>
                  </a:lnTo>
                  <a:lnTo>
                    <a:pt x="0" y="66357"/>
                  </a:lnTo>
                  <a:lnTo>
                    <a:pt x="0" y="365638"/>
                  </a:lnTo>
                  <a:lnTo>
                    <a:pt x="5214" y="391468"/>
                  </a:lnTo>
                  <a:lnTo>
                    <a:pt x="19434" y="412561"/>
                  </a:lnTo>
                  <a:lnTo>
                    <a:pt x="40526" y="426783"/>
                  </a:lnTo>
                  <a:lnTo>
                    <a:pt x="66357" y="431998"/>
                  </a:lnTo>
                  <a:lnTo>
                    <a:pt x="1021054" y="431998"/>
                  </a:lnTo>
                  <a:lnTo>
                    <a:pt x="1046885" y="426783"/>
                  </a:lnTo>
                  <a:lnTo>
                    <a:pt x="1067977" y="412561"/>
                  </a:lnTo>
                  <a:lnTo>
                    <a:pt x="1082197" y="391468"/>
                  </a:lnTo>
                  <a:lnTo>
                    <a:pt x="1087412" y="365638"/>
                  </a:lnTo>
                  <a:lnTo>
                    <a:pt x="1087412" y="66357"/>
                  </a:lnTo>
                  <a:lnTo>
                    <a:pt x="1082197" y="40526"/>
                  </a:lnTo>
                  <a:lnTo>
                    <a:pt x="1067977" y="19434"/>
                  </a:lnTo>
                  <a:lnTo>
                    <a:pt x="1046885" y="5214"/>
                  </a:lnTo>
                  <a:lnTo>
                    <a:pt x="1021054" y="0"/>
                  </a:lnTo>
                  <a:close/>
                </a:path>
              </a:pathLst>
            </a:custGeom>
            <a:solidFill>
              <a:srgbClr val="AD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12D73764-09DC-228E-7C5E-005295764C3F}"/>
              </a:ext>
            </a:extLst>
          </p:cNvPr>
          <p:cNvSpPr txBox="1"/>
          <p:nvPr/>
        </p:nvSpPr>
        <p:spPr>
          <a:xfrm>
            <a:off x="2463546" y="5295623"/>
            <a:ext cx="1685023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Workers</a:t>
            </a:r>
            <a:endParaRPr sz="2000" dirty="0">
              <a:latin typeface="Trebuchet MS"/>
              <a:cs typeface="Trebuchet MS"/>
            </a:endParaRPr>
          </a:p>
          <a:p>
            <a:pPr marL="685165">
              <a:lnSpc>
                <a:spcPct val="100000"/>
              </a:lnSpc>
              <a:spcBef>
                <a:spcPts val="80"/>
              </a:spcBef>
              <a:tabLst>
                <a:tab pos="1272540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1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1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68834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F72DA18-ECAD-DA78-AE46-3F2879BC3AC2}"/>
              </a:ext>
            </a:extLst>
          </p:cNvPr>
          <p:cNvSpPr txBox="1"/>
          <p:nvPr/>
        </p:nvSpPr>
        <p:spPr>
          <a:xfrm>
            <a:off x="8704415" y="561363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Trebuchet MS"/>
              </a:rPr>
              <a:t>Gradients</a:t>
            </a:r>
            <a:endParaRPr sz="2400" dirty="0">
              <a:cs typeface="Trebuchet M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19AA4A-D2C4-A72C-60BD-4BF9E2D20020}"/>
              </a:ext>
            </a:extLst>
          </p:cNvPr>
          <p:cNvSpPr/>
          <p:nvPr/>
        </p:nvSpPr>
        <p:spPr>
          <a:xfrm>
            <a:off x="4246969" y="6128933"/>
            <a:ext cx="1135380" cy="432434"/>
          </a:xfrm>
          <a:custGeom>
            <a:avLst/>
            <a:gdLst/>
            <a:ahLst/>
            <a:cxnLst/>
            <a:rect l="l" t="t" r="r" b="b"/>
            <a:pathLst>
              <a:path w="1135379" h="432435">
                <a:moveTo>
                  <a:pt x="106881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819" y="432001"/>
                </a:lnTo>
                <a:lnTo>
                  <a:pt x="1094650" y="426787"/>
                </a:lnTo>
                <a:lnTo>
                  <a:pt x="1115742" y="412565"/>
                </a:lnTo>
                <a:lnTo>
                  <a:pt x="1129962" y="391472"/>
                </a:lnTo>
                <a:lnTo>
                  <a:pt x="1135176" y="365641"/>
                </a:lnTo>
                <a:lnTo>
                  <a:pt x="1135176" y="66357"/>
                </a:lnTo>
                <a:lnTo>
                  <a:pt x="1129962" y="40531"/>
                </a:lnTo>
                <a:lnTo>
                  <a:pt x="1115742" y="19438"/>
                </a:lnTo>
                <a:lnTo>
                  <a:pt x="1094650" y="5215"/>
                </a:lnTo>
                <a:lnTo>
                  <a:pt x="106881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053A340-FBC4-C36A-B7C5-D93E816D5BB7}"/>
              </a:ext>
            </a:extLst>
          </p:cNvPr>
          <p:cNvSpPr txBox="1"/>
          <p:nvPr/>
        </p:nvSpPr>
        <p:spPr>
          <a:xfrm>
            <a:off x="4367390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2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2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C6203CC-8395-4FA5-EC9E-3776E9B2EB65}"/>
              </a:ext>
            </a:extLst>
          </p:cNvPr>
          <p:cNvSpPr/>
          <p:nvPr/>
        </p:nvSpPr>
        <p:spPr>
          <a:xfrm>
            <a:off x="5619014" y="6128933"/>
            <a:ext cx="1086485" cy="432434"/>
          </a:xfrm>
          <a:custGeom>
            <a:avLst/>
            <a:gdLst/>
            <a:ahLst/>
            <a:cxnLst/>
            <a:rect l="l" t="t" r="r" b="b"/>
            <a:pathLst>
              <a:path w="1086484" h="432435">
                <a:moveTo>
                  <a:pt x="1020127" y="0"/>
                </a:moveTo>
                <a:lnTo>
                  <a:pt x="66357" y="0"/>
                </a:lnTo>
                <a:lnTo>
                  <a:pt x="40531" y="5215"/>
                </a:lnTo>
                <a:lnTo>
                  <a:pt x="19438" y="19438"/>
                </a:lnTo>
                <a:lnTo>
                  <a:pt x="5215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5" y="391472"/>
                </a:lnTo>
                <a:lnTo>
                  <a:pt x="19438" y="412565"/>
                </a:lnTo>
                <a:lnTo>
                  <a:pt x="40531" y="426787"/>
                </a:lnTo>
                <a:lnTo>
                  <a:pt x="66357" y="432001"/>
                </a:lnTo>
                <a:lnTo>
                  <a:pt x="1020127" y="432001"/>
                </a:lnTo>
                <a:lnTo>
                  <a:pt x="1045953" y="426787"/>
                </a:lnTo>
                <a:lnTo>
                  <a:pt x="1067046" y="412565"/>
                </a:lnTo>
                <a:lnTo>
                  <a:pt x="1081269" y="391472"/>
                </a:lnTo>
                <a:lnTo>
                  <a:pt x="1086484" y="365641"/>
                </a:lnTo>
                <a:lnTo>
                  <a:pt x="1086484" y="66357"/>
                </a:lnTo>
                <a:lnTo>
                  <a:pt x="1081269" y="40531"/>
                </a:lnTo>
                <a:lnTo>
                  <a:pt x="1067046" y="19438"/>
                </a:lnTo>
                <a:lnTo>
                  <a:pt x="1045953" y="5215"/>
                </a:lnTo>
                <a:lnTo>
                  <a:pt x="1020127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EA7685A-29A5-F536-B130-47778EE5622C}"/>
              </a:ext>
            </a:extLst>
          </p:cNvPr>
          <p:cNvSpPr txBox="1"/>
          <p:nvPr/>
        </p:nvSpPr>
        <p:spPr>
          <a:xfrm>
            <a:off x="5678118" y="5610582"/>
            <a:ext cx="106250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3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3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2A6F07A1-6B1A-3957-EEC0-4547FEA584DF}"/>
              </a:ext>
            </a:extLst>
          </p:cNvPr>
          <p:cNvSpPr/>
          <p:nvPr/>
        </p:nvSpPr>
        <p:spPr>
          <a:xfrm>
            <a:off x="6894615" y="6128933"/>
            <a:ext cx="1134745" cy="432434"/>
          </a:xfrm>
          <a:custGeom>
            <a:avLst/>
            <a:gdLst/>
            <a:ahLst/>
            <a:cxnLst/>
            <a:rect l="l" t="t" r="r" b="b"/>
            <a:pathLst>
              <a:path w="1134745" h="432435">
                <a:moveTo>
                  <a:pt x="1068349" y="0"/>
                </a:moveTo>
                <a:lnTo>
                  <a:pt x="66357" y="0"/>
                </a:lnTo>
                <a:lnTo>
                  <a:pt x="40526" y="5215"/>
                </a:lnTo>
                <a:lnTo>
                  <a:pt x="19434" y="19438"/>
                </a:lnTo>
                <a:lnTo>
                  <a:pt x="5214" y="40531"/>
                </a:lnTo>
                <a:lnTo>
                  <a:pt x="0" y="66357"/>
                </a:lnTo>
                <a:lnTo>
                  <a:pt x="0" y="365641"/>
                </a:lnTo>
                <a:lnTo>
                  <a:pt x="5214" y="391472"/>
                </a:lnTo>
                <a:lnTo>
                  <a:pt x="19434" y="412565"/>
                </a:lnTo>
                <a:lnTo>
                  <a:pt x="40526" y="426787"/>
                </a:lnTo>
                <a:lnTo>
                  <a:pt x="66357" y="432001"/>
                </a:lnTo>
                <a:lnTo>
                  <a:pt x="1068349" y="432001"/>
                </a:lnTo>
                <a:lnTo>
                  <a:pt x="1094175" y="426787"/>
                </a:lnTo>
                <a:lnTo>
                  <a:pt x="1115267" y="412565"/>
                </a:lnTo>
                <a:lnTo>
                  <a:pt x="1129490" y="391472"/>
                </a:lnTo>
                <a:lnTo>
                  <a:pt x="1134706" y="365641"/>
                </a:lnTo>
                <a:lnTo>
                  <a:pt x="1134706" y="66357"/>
                </a:lnTo>
                <a:lnTo>
                  <a:pt x="1129490" y="40531"/>
                </a:lnTo>
                <a:lnTo>
                  <a:pt x="1115267" y="19438"/>
                </a:lnTo>
                <a:lnTo>
                  <a:pt x="1094175" y="5215"/>
                </a:lnTo>
                <a:lnTo>
                  <a:pt x="1068349" y="0"/>
                </a:lnTo>
                <a:close/>
              </a:path>
            </a:pathLst>
          </a:custGeom>
          <a:solidFill>
            <a:srgbClr val="AD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32D5DD7-B4A0-4D48-C527-3611C07D177A}"/>
              </a:ext>
            </a:extLst>
          </p:cNvPr>
          <p:cNvSpPr txBox="1"/>
          <p:nvPr/>
        </p:nvSpPr>
        <p:spPr>
          <a:xfrm>
            <a:off x="6978790" y="5610582"/>
            <a:ext cx="1050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50875" algn="l"/>
              </a:tabLst>
            </a:pPr>
            <a:r>
              <a:rPr sz="1800" b="1" spc="-90" dirty="0">
                <a:latin typeface="Trebuchet MS"/>
                <a:cs typeface="Trebuchet MS"/>
              </a:rPr>
              <a:t>a</a:t>
            </a:r>
            <a:r>
              <a:rPr sz="1800" b="1" spc="-135" baseline="-23148" dirty="0">
                <a:latin typeface="Trebuchet MS"/>
                <a:cs typeface="Trebuchet MS"/>
              </a:rPr>
              <a:t>4	</a:t>
            </a:r>
            <a:r>
              <a:rPr sz="1800" b="1" spc="-90" dirty="0">
                <a:latin typeface="Trebuchet MS"/>
                <a:cs typeface="Trebuchet MS"/>
              </a:rPr>
              <a:t>b</a:t>
            </a:r>
            <a:r>
              <a:rPr sz="1800" b="1" spc="-135" baseline="-23148" dirty="0">
                <a:latin typeface="Trebuchet MS"/>
                <a:cs typeface="Trebuchet MS"/>
              </a:rPr>
              <a:t>4</a:t>
            </a:r>
            <a:endParaRPr sz="1800" baseline="-231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366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Worker4</a:t>
            </a:r>
            <a:endParaRPr sz="1800" dirty="0">
              <a:latin typeface="Trebuchet MS"/>
              <a:cs typeface="Trebuchet M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C9F74-19A0-8E58-D00D-B7C85A551405}"/>
              </a:ext>
            </a:extLst>
          </p:cNvPr>
          <p:cNvCxnSpPr>
            <a:cxnSpLocks/>
          </p:cNvCxnSpPr>
          <p:nvPr/>
        </p:nvCxnSpPr>
        <p:spPr>
          <a:xfrm flipH="1">
            <a:off x="3657600" y="3676842"/>
            <a:ext cx="1282700" cy="18857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/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E280E-E1E2-6A6A-DB22-499535A4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51" y="2851075"/>
                <a:ext cx="3498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DA7E28-5CB4-E228-956A-E6391305046F}"/>
              </a:ext>
            </a:extLst>
          </p:cNvPr>
          <p:cNvCxnSpPr>
            <a:cxnSpLocks/>
          </p:cNvCxnSpPr>
          <p:nvPr/>
        </p:nvCxnSpPr>
        <p:spPr>
          <a:xfrm flipH="1">
            <a:off x="4870156" y="3694545"/>
            <a:ext cx="224689" cy="191563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89558B-AB2C-ED61-5F6F-DFCA87D68B67}"/>
              </a:ext>
            </a:extLst>
          </p:cNvPr>
          <p:cNvCxnSpPr>
            <a:cxnSpLocks/>
          </p:cNvCxnSpPr>
          <p:nvPr/>
        </p:nvCxnSpPr>
        <p:spPr>
          <a:xfrm>
            <a:off x="5203963" y="3712124"/>
            <a:ext cx="842635" cy="187612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9F6A6-066D-E31B-89F8-F4940351C78D}"/>
              </a:ext>
            </a:extLst>
          </p:cNvPr>
          <p:cNvCxnSpPr>
            <a:cxnSpLocks/>
          </p:cNvCxnSpPr>
          <p:nvPr/>
        </p:nvCxnSpPr>
        <p:spPr>
          <a:xfrm>
            <a:off x="5311521" y="3687511"/>
            <a:ext cx="2126895" cy="190073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022A45-3F2E-3DE6-0334-7BD237C6FBE0}"/>
                  </a:ext>
                </a:extLst>
              </p:cNvPr>
              <p:cNvSpPr txBox="1"/>
              <p:nvPr/>
            </p:nvSpPr>
            <p:spPr>
              <a:xfrm>
                <a:off x="3050064" y="5588250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022A45-3F2E-3DE6-0334-7BD237C6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64" y="5588250"/>
                <a:ext cx="349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EAE1B-FDB7-4A1F-1046-6C53D1757E08}"/>
                  </a:ext>
                </a:extLst>
              </p:cNvPr>
              <p:cNvSpPr txBox="1"/>
              <p:nvPr/>
            </p:nvSpPr>
            <p:spPr>
              <a:xfrm>
                <a:off x="4396790" y="560782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EAE1B-FDB7-4A1F-1046-6C53D175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90" y="5607828"/>
                <a:ext cx="349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8BF571-2FA0-0BED-5630-8DACC7CC42AC}"/>
                  </a:ext>
                </a:extLst>
              </p:cNvPr>
              <p:cNvSpPr txBox="1"/>
              <p:nvPr/>
            </p:nvSpPr>
            <p:spPr>
              <a:xfrm>
                <a:off x="5666697" y="5610179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8BF571-2FA0-0BED-5630-8DACC7CC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97" y="5610179"/>
                <a:ext cx="3492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81ECC-839F-158B-113F-32C0F1565EB9}"/>
                  </a:ext>
                </a:extLst>
              </p:cNvPr>
              <p:cNvSpPr txBox="1"/>
              <p:nvPr/>
            </p:nvSpPr>
            <p:spPr>
              <a:xfrm>
                <a:off x="6955365" y="5611421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81ECC-839F-158B-113F-32C0F1565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65" y="5611421"/>
                <a:ext cx="349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D21E418-1F4C-9390-471C-74809379801C}"/>
              </a:ext>
            </a:extLst>
          </p:cNvPr>
          <p:cNvSpPr/>
          <p:nvPr/>
        </p:nvSpPr>
        <p:spPr>
          <a:xfrm>
            <a:off x="2555197" y="4192792"/>
            <a:ext cx="6385603" cy="63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 could be bottleneck for distributed training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9D075B53-9D07-56DD-A728-4EA5908B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D8E3-9BB1-93D4-A579-74C76D29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D3EF-EF15-5921-A879-0097C4A2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methods</a:t>
            </a:r>
          </a:p>
          <a:p>
            <a:pPr lvl="1"/>
            <a:r>
              <a:rPr lang="en-US" dirty="0"/>
              <a:t>The all-reduce approach</a:t>
            </a:r>
          </a:p>
          <a:p>
            <a:pPr lvl="2"/>
            <a:r>
              <a:rPr lang="en-US" dirty="0"/>
              <a:t>A collective communication technique to combine model updates</a:t>
            </a:r>
          </a:p>
          <a:p>
            <a:pPr lvl="3"/>
            <a:r>
              <a:rPr lang="en-US" dirty="0"/>
              <a:t>E.g., Ring topology</a:t>
            </a:r>
          </a:p>
          <a:p>
            <a:pPr lvl="4"/>
            <a:r>
              <a:rPr lang="en-US" dirty="0"/>
              <a:t>Each worker communicates to the next neighboring worker on the ring</a:t>
            </a:r>
          </a:p>
          <a:p>
            <a:pPr lvl="4"/>
            <a:r>
              <a:rPr lang="en-US" dirty="0"/>
              <a:t>Drawback</a:t>
            </a:r>
          </a:p>
          <a:p>
            <a:pPr lvl="5"/>
            <a:r>
              <a:rPr lang="en-US" dirty="0"/>
              <a:t>Latency grows with the number of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0DBF0-223C-A6FE-2385-F545304C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E7F7-F774-4892-B071-00B5941EA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1043</Words>
  <Application>Microsoft Office PowerPoint</Application>
  <PresentationFormat>Widescreen</PresentationFormat>
  <Paragraphs>239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Carlito</vt:lpstr>
      <vt:lpstr>NimbusRomNo9L-Medi</vt:lpstr>
      <vt:lpstr>OpenSans-Semibold</vt:lpstr>
      <vt:lpstr>OpenSans-SemiboldItalic</vt:lpstr>
      <vt:lpstr>Arial</vt:lpstr>
      <vt:lpstr>Calibri</vt:lpstr>
      <vt:lpstr>Calibri Light</vt:lpstr>
      <vt:lpstr>Cambria Math</vt:lpstr>
      <vt:lpstr>Trebuchet MS</vt:lpstr>
      <vt:lpstr>Wingdings</vt:lpstr>
      <vt:lpstr>Office Theme</vt:lpstr>
      <vt:lpstr>Scaling Distributed Machine Learning with In-Network Aggregation</vt:lpstr>
      <vt:lpstr>Outlines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Insight</vt:lpstr>
      <vt:lpstr>Outlines</vt:lpstr>
      <vt:lpstr>SwitchML: Co-design ML and networking</vt:lpstr>
      <vt:lpstr>SwitchML</vt:lpstr>
      <vt:lpstr>Switch-side aggregation protocol</vt:lpstr>
      <vt:lpstr>Worker-side aggregation protocol</vt:lpstr>
      <vt:lpstr>Worker-side aggregation protocol</vt:lpstr>
      <vt:lpstr>Worker-side aggregation protocol</vt:lpstr>
      <vt:lpstr>Packet loss</vt:lpstr>
      <vt:lpstr>Packet loss</vt:lpstr>
      <vt:lpstr>Packet loss</vt:lpstr>
      <vt:lpstr>Packet loss solutions: example</vt:lpstr>
      <vt:lpstr>Packet loss solutions: example</vt:lpstr>
      <vt:lpstr>Packet loss solutions: example</vt:lpstr>
      <vt:lpstr>Floating-point numbers</vt:lpstr>
      <vt:lpstr>Outlines</vt:lpstr>
      <vt:lpstr>Implementation</vt:lpstr>
      <vt:lpstr>Evaluation</vt:lpstr>
      <vt:lpstr>Tensor aggregation microbenchmarks</vt:lpstr>
      <vt:lpstr>SwitchML improves training speed</vt:lpstr>
      <vt:lpstr>SwitchML improves end-to-end training</vt:lpstr>
      <vt:lpstr>Overheads</vt:lpstr>
      <vt:lpstr>Extensions (limitations)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Distributed Machine Learning with In-Network Aggregation</dc:title>
  <dc:creator>Minmei</dc:creator>
  <cp:lastModifiedBy>Wang, Minmei</cp:lastModifiedBy>
  <cp:revision>5</cp:revision>
  <dcterms:created xsi:type="dcterms:W3CDTF">2022-11-09T19:35:54Z</dcterms:created>
  <dcterms:modified xsi:type="dcterms:W3CDTF">2022-11-10T03:39:41Z</dcterms:modified>
</cp:coreProperties>
</file>