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40"/>
  </p:notesMasterIdLst>
  <p:sldIdLst>
    <p:sldId id="256" r:id="rId3"/>
    <p:sldId id="258" r:id="rId4"/>
    <p:sldId id="325" r:id="rId5"/>
    <p:sldId id="263" r:id="rId6"/>
    <p:sldId id="327" r:id="rId7"/>
    <p:sldId id="326" r:id="rId8"/>
    <p:sldId id="328" r:id="rId9"/>
    <p:sldId id="272" r:id="rId10"/>
    <p:sldId id="273" r:id="rId11"/>
    <p:sldId id="275" r:id="rId12"/>
    <p:sldId id="278" r:id="rId13"/>
    <p:sldId id="329" r:id="rId14"/>
    <p:sldId id="330" r:id="rId15"/>
    <p:sldId id="287" r:id="rId16"/>
    <p:sldId id="331" r:id="rId17"/>
    <p:sldId id="333" r:id="rId18"/>
    <p:sldId id="334" r:id="rId19"/>
    <p:sldId id="335" r:id="rId20"/>
    <p:sldId id="336" r:id="rId21"/>
    <p:sldId id="337" r:id="rId22"/>
    <p:sldId id="304" r:id="rId23"/>
    <p:sldId id="339" r:id="rId24"/>
    <p:sldId id="340" r:id="rId25"/>
    <p:sldId id="338" r:id="rId26"/>
    <p:sldId id="341" r:id="rId27"/>
    <p:sldId id="342" r:id="rId28"/>
    <p:sldId id="343" r:id="rId29"/>
    <p:sldId id="344" r:id="rId30"/>
    <p:sldId id="314" r:id="rId31"/>
    <p:sldId id="345" r:id="rId32"/>
    <p:sldId id="315" r:id="rId33"/>
    <p:sldId id="346" r:id="rId34"/>
    <p:sldId id="347" r:id="rId35"/>
    <p:sldId id="348" r:id="rId36"/>
    <p:sldId id="321" r:id="rId37"/>
    <p:sldId id="349" r:id="rId38"/>
    <p:sldId id="323" r:id="rId3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2" d="100"/>
          <a:sy n="52" d="100"/>
        </p:scale>
        <p:origin x="2373" y="67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2C53E-C8DC-4522-BE27-7BE649B0C8A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75068-F578-4FAE-ADCA-A90B38E0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75068-F578-4FAE-ADCA-A90B38E0B1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4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15861"/>
            <a:ext cx="10358120" cy="683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28C9-1CE4-75AB-DDBE-00E9B37B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32028-89F4-79A3-4576-3ACCD1269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747B1-D7F8-BA6E-2C19-DE931D690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AC3A4-6F3C-0E1F-1135-F2C3ABB51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34FE1-C495-D11F-BC65-BB6319EA3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79EEB-8D4D-D92B-B7A3-308FFEAB6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F4D0-734E-42A2-952A-D44A949AE58D}" type="datetime1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895FC-0D09-BCD7-FDB3-05C1D2E1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54DD3-629B-37B7-29A8-6B5ACF04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6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19FA-0F55-BD1B-FBF1-B4ABB0CE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E71EA-6466-3B67-519E-A3E49148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2DAE-5D62-4E8B-BC68-D4BCCF31A932}" type="datetime1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13800-EF46-7706-A5D5-D1163DF3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0F9E9-06F5-BA83-516A-4265F259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59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31B1F-8EB5-5096-DC00-48A3061C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A4D1-BA62-47C4-90BF-A3D0A2C97B8C}" type="datetime1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F3E90-0A77-665B-E2F3-6B6DB31F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19BF9-AA11-6A9D-9CDD-3A94DFF2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84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4E42-2D1C-E465-92D6-2AE09370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236C2-F3E3-D7C4-B335-5A180BC5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690D9-2393-450B-0100-41F0F8E3E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029B0-862D-CF3F-BF18-1163BC34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51AE-F598-4B26-A4B3-6FAF331964E3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620E8-1186-D33D-A30F-CEF74662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7D23E-91B2-BB11-97CC-E420FD1C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59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03A2-E1A7-9B82-E92F-4273BE2E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31A08-F132-4FBB-0788-CF1751EB1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7A20E-3B78-CE5A-A994-D988F4A73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4246F-F119-4CB0-9F68-F496DE3C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3B74-CEAC-49CB-994B-E73A9F6D8634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7F8EE-8FF3-EA86-A007-BEB6931D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546C1-E00D-50FA-7879-330D7884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54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6EC6-3239-A048-495F-AA87CFE7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01D1D-9EF5-237A-68E9-0C2D0CA2F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AF608-C47B-5197-A8E9-5F47246E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6EE0-591F-41E5-AD9B-B16C3A084E6E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39C37-75E2-7904-8BAE-7663E51B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2DF5F-E3F8-B65B-3B86-C6714825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91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6860CB-15B3-7309-3BB8-01275E5A8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3406E-1FF4-6A6D-8569-9B3541F5B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94C54-2F3F-B320-9015-3C2DC3A6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2719-7401-4BB6-AC05-01EEC913604C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1F2D6-2A17-9DED-5564-CFBB7BA4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EA00-7219-4434-009D-F95DA3FE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8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79797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8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79797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79797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3039-5E41-C009-63BC-B8DB594B6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0CD3F-75FF-D96E-BBFA-CD41CC8A7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842A2-C982-ECDA-2604-92F7F08E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43D9-F048-44B9-8ECE-9161D7453027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7FFC3-BF52-440F-F8C3-4CF1DD94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92518-2DA9-2090-1549-B921E59B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5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85A9-CB46-4D35-66A9-E9AAB593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CFD6C-8D4B-4B3A-7EBF-D99A4730D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9F719-A6C3-913D-3E05-B311C3DA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C279-ECAD-4F70-BAC5-394FBF44C656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34D4F-DC02-3EDA-855E-5B735C2C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CF1C2-C9EE-B8D7-E2CC-B21B2319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4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3FBB-C4CA-080B-8A04-728FEA35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FF0FF-27CE-10DA-38CC-36CA37130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6A685-CA29-A37A-F895-AB1D0B89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21E-09DF-443D-A7AD-D717F6120E1D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69D4C-3FC4-61F4-CE82-E14DC66C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EEAA1-8D6D-6163-43CE-927BA79E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2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D7CC-C957-2859-06E1-D1FF708A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B31A8-28CB-C7D6-177D-DEEE1CE7B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03B20-1195-99EA-BEB4-D90EC24A1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F29EF-6711-E678-EDBC-D1EB9BCF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6905-3A62-4D8B-85A4-B3134C09A447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F579C-FDEC-7191-3AD7-0B702C11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85421-A69E-3779-4BF3-63DF400F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98975" y="334771"/>
            <a:ext cx="329501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79797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74075" y="1789283"/>
            <a:ext cx="8843848" cy="1748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45202" y="6428920"/>
            <a:ext cx="15367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9A9755-44A7-D509-0F6B-F332447C1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2FBD1-C912-E1E7-817E-15536E7F0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EDC0F-8AF2-B514-9804-8D1393593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5F122-7589-4DD1-858F-3F74215F9FB4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07395-7292-BD23-B6D5-DDFC82492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78B2-5AE8-DF0C-A79D-5005657B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CE7F7-F774-4892-B071-00B5941E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0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3.png"/><Relationship Id="rId5" Type="http://schemas.openxmlformats.org/officeDocument/2006/relationships/image" Target="../media/image12.png"/><Relationship Id="rId10" Type="http://schemas.openxmlformats.org/officeDocument/2006/relationships/image" Target="../media/image22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674074" y="1789283"/>
            <a:ext cx="10136925" cy="176715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604520" marR="5080" indent="-494665">
              <a:lnSpc>
                <a:spcPts val="6500"/>
              </a:lnSpc>
              <a:spcBef>
                <a:spcPts val="780"/>
              </a:spcBef>
            </a:pPr>
            <a:r>
              <a:rPr spc="-459" dirty="0">
                <a:latin typeface="+mn-lt"/>
              </a:rPr>
              <a:t>ATP: </a:t>
            </a:r>
            <a:r>
              <a:rPr dirty="0">
                <a:latin typeface="+mn-lt"/>
              </a:rPr>
              <a:t>In-network Aggregation  for Multi-tenant 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9887" y="4294123"/>
            <a:ext cx="8811260" cy="83629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325245" marR="5080" indent="-1312545">
              <a:lnSpc>
                <a:spcPct val="77300"/>
              </a:lnSpc>
              <a:spcBef>
                <a:spcPts val="915"/>
              </a:spcBef>
            </a:pPr>
            <a:r>
              <a:rPr sz="3000" dirty="0">
                <a:cs typeface="Trebuchet MS"/>
              </a:rPr>
              <a:t>Chonlam Lao*, </a:t>
            </a:r>
            <a:r>
              <a:rPr sz="3000" b="1" dirty="0">
                <a:cs typeface="Trebuchet MS"/>
              </a:rPr>
              <a:t>Yanfang Le*</a:t>
            </a:r>
            <a:r>
              <a:rPr sz="3000" dirty="0">
                <a:cs typeface="Trebuchet MS"/>
              </a:rPr>
              <a:t>, Kshiteej Mahajan, Yixi Chen,  Wenfei Wu, Aditya Akella, Michael Swift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64830" y="5638291"/>
            <a:ext cx="387397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cs typeface="Trebuchet MS"/>
              </a:rPr>
              <a:t>Tsinghua University</a:t>
            </a:r>
            <a:endParaRPr sz="3000" dirty="0"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8166" y="5638291"/>
            <a:ext cx="6932295" cy="110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spc="-165" dirty="0">
                <a:cs typeface="Trebuchet MS"/>
              </a:rPr>
              <a:t>University </a:t>
            </a:r>
            <a:r>
              <a:rPr sz="3000" b="1" spc="-125" dirty="0">
                <a:cs typeface="Trebuchet MS"/>
              </a:rPr>
              <a:t>of</a:t>
            </a:r>
            <a:r>
              <a:rPr sz="3000" b="1" spc="-295" dirty="0">
                <a:cs typeface="Trebuchet MS"/>
              </a:rPr>
              <a:t> </a:t>
            </a:r>
            <a:r>
              <a:rPr sz="3000" b="1" spc="-105" dirty="0">
                <a:cs typeface="Trebuchet MS"/>
              </a:rPr>
              <a:t>Wisconsin-Madison</a:t>
            </a:r>
            <a:endParaRPr sz="3000" dirty="0">
              <a:cs typeface="Trebuchet MS"/>
            </a:endParaRPr>
          </a:p>
          <a:p>
            <a:pPr marL="4393565">
              <a:lnSpc>
                <a:spcPct val="100000"/>
              </a:lnSpc>
              <a:spcBef>
                <a:spcPts val="2485"/>
              </a:spcBef>
            </a:pPr>
            <a:r>
              <a:rPr sz="2000" b="1" dirty="0">
                <a:solidFill>
                  <a:srgbClr val="797979"/>
                </a:solidFill>
                <a:latin typeface="Arial"/>
                <a:cs typeface="Arial"/>
              </a:rPr>
              <a:t>* </a:t>
            </a:r>
            <a:r>
              <a:rPr sz="2000" dirty="0">
                <a:solidFill>
                  <a:srgbClr val="797979"/>
                </a:solidFill>
                <a:latin typeface="Arial"/>
                <a:cs typeface="Arial"/>
              </a:rPr>
              <a:t>= </a:t>
            </a:r>
            <a:r>
              <a:rPr sz="2000" spc="-5" dirty="0">
                <a:solidFill>
                  <a:srgbClr val="797979"/>
                </a:solidFill>
                <a:latin typeface="Arial"/>
                <a:cs typeface="Arial"/>
              </a:rPr>
              <a:t>co-primary</a:t>
            </a:r>
            <a:r>
              <a:rPr sz="2000" spc="-33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800" spc="-75" baseline="32407" dirty="0">
                <a:solidFill>
                  <a:srgbClr val="898989"/>
                </a:solidFill>
                <a:latin typeface="Trebuchet MS"/>
                <a:cs typeface="Trebuchet MS"/>
              </a:rPr>
              <a:t>1</a:t>
            </a:r>
            <a:r>
              <a:rPr sz="2000" spc="-50" dirty="0">
                <a:solidFill>
                  <a:srgbClr val="797979"/>
                </a:solidFill>
                <a:latin typeface="Arial"/>
                <a:cs typeface="Arial"/>
              </a:rPr>
              <a:t>authors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2007" y="1524000"/>
            <a:ext cx="1202067" cy="1202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61"/>
            <a:ext cx="735457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b="0" spc="5" dirty="0">
                <a:solidFill>
                  <a:srgbClr val="000000"/>
                </a:solidFill>
                <a:latin typeface="Carlito"/>
                <a:cs typeface="Carlito"/>
              </a:rPr>
              <a:t>Multi-tenant: </a:t>
            </a:r>
            <a:r>
              <a:rPr sz="4300" b="0" spc="20" dirty="0">
                <a:solidFill>
                  <a:srgbClr val="000000"/>
                </a:solidFill>
                <a:latin typeface="Carlito"/>
                <a:cs typeface="Carlito"/>
              </a:rPr>
              <a:t>dynamic</a:t>
            </a:r>
            <a:r>
              <a:rPr sz="4300" b="0" spc="5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4300" b="0" dirty="0">
                <a:solidFill>
                  <a:srgbClr val="000000"/>
                </a:solidFill>
                <a:latin typeface="Carlito"/>
                <a:cs typeface="Carlito"/>
              </a:rPr>
              <a:t>allocation</a:t>
            </a:r>
            <a:endParaRPr sz="43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91" y="1582419"/>
            <a:ext cx="8024009" cy="1567737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cs typeface="Trebuchet MS"/>
              </a:rPr>
              <a:t>Objective: maximize switch resource utilization</a:t>
            </a: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cs typeface="Trebuchet MS"/>
              </a:rPr>
              <a:t>Key idea: dynamic allocation in per-packet level</a:t>
            </a:r>
            <a:endParaRPr lang="en-US" sz="2800" dirty="0">
              <a:cs typeface="Trebuchet MS"/>
            </a:endParaRPr>
          </a:p>
          <a:p>
            <a:pPr marL="698500" lvl="1" indent="-228600"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cs typeface="Trebuchet MS"/>
              </a:rPr>
              <a:t>Randomly hash gradient packets to whole memory</a:t>
            </a:r>
          </a:p>
        </p:txBody>
      </p:sp>
      <p:sp>
        <p:nvSpPr>
          <p:cNvPr id="4" name="object 4"/>
          <p:cNvSpPr/>
          <p:nvPr/>
        </p:nvSpPr>
        <p:spPr>
          <a:xfrm>
            <a:off x="3128299" y="3984089"/>
            <a:ext cx="7074614" cy="137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67393" y="4901691"/>
            <a:ext cx="10013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cs typeface="Trebuchet MS"/>
              </a:rPr>
              <a:t>Switch</a:t>
            </a:r>
            <a:endParaRPr sz="2800" dirty="0"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88083" y="2449499"/>
            <a:ext cx="88265" cy="83185"/>
            <a:chOff x="8288083" y="2449499"/>
            <a:chExt cx="88265" cy="83185"/>
          </a:xfrm>
        </p:grpSpPr>
        <p:sp>
          <p:nvSpPr>
            <p:cNvPr id="7" name="object 7"/>
            <p:cNvSpPr/>
            <p:nvPr/>
          </p:nvSpPr>
          <p:spPr>
            <a:xfrm>
              <a:off x="8291499" y="2461806"/>
              <a:ext cx="84289" cy="706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88083" y="2449499"/>
              <a:ext cx="84302" cy="70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170602" y="6428920"/>
            <a:ext cx="1028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solidFill>
                  <a:srgbClr val="898989"/>
                </a:solidFill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2576F921-E80A-28DB-6E00-01CE3AF66514}"/>
              </a:ext>
            </a:extLst>
          </p:cNvPr>
          <p:cNvSpPr/>
          <p:nvPr/>
        </p:nvSpPr>
        <p:spPr>
          <a:xfrm>
            <a:off x="9110569" y="3115389"/>
            <a:ext cx="2483185" cy="6410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74B537DC-6205-CE0D-8117-9BC3B898CEF9}"/>
              </a:ext>
            </a:extLst>
          </p:cNvPr>
          <p:cNvSpPr txBox="1"/>
          <p:nvPr/>
        </p:nvSpPr>
        <p:spPr>
          <a:xfrm>
            <a:off x="9553282" y="3196844"/>
            <a:ext cx="16173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Aggregator</a:t>
            </a:r>
            <a:endParaRPr sz="2400" dirty="0">
              <a:latin typeface="Trebuchet MS"/>
              <a:cs typeface="Trebuchet M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5A7739-7FE0-B09B-16BD-7B6551DBC392}"/>
              </a:ext>
            </a:extLst>
          </p:cNvPr>
          <p:cNvCxnSpPr/>
          <p:nvPr/>
        </p:nvCxnSpPr>
        <p:spPr>
          <a:xfrm flipH="1">
            <a:off x="9553282" y="3756441"/>
            <a:ext cx="581318" cy="227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61"/>
            <a:ext cx="735457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b="0" dirty="0">
                <a:solidFill>
                  <a:srgbClr val="000000"/>
                </a:solidFill>
                <a:latin typeface="+mn-lt"/>
                <a:cs typeface="Carlito"/>
              </a:rPr>
              <a:t>Multi-tenant: dynamic allocation</a:t>
            </a:r>
            <a:endParaRPr sz="4300" dirty="0">
              <a:latin typeface="+mn-lt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28299" y="3984089"/>
            <a:ext cx="7074614" cy="137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288083" y="2449499"/>
            <a:ext cx="88265" cy="83185"/>
            <a:chOff x="8288083" y="2449499"/>
            <a:chExt cx="88265" cy="83185"/>
          </a:xfrm>
        </p:grpSpPr>
        <p:sp>
          <p:nvSpPr>
            <p:cNvPr id="7" name="object 7"/>
            <p:cNvSpPr/>
            <p:nvPr/>
          </p:nvSpPr>
          <p:spPr>
            <a:xfrm>
              <a:off x="8291499" y="2461806"/>
              <a:ext cx="84289" cy="706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88083" y="2449499"/>
              <a:ext cx="84302" cy="70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58792" y="3508247"/>
            <a:ext cx="1660525" cy="2305685"/>
            <a:chOff x="458792" y="3508247"/>
            <a:chExt cx="1660525" cy="2305685"/>
          </a:xfrm>
        </p:grpSpPr>
        <p:sp>
          <p:nvSpPr>
            <p:cNvPr id="10" name="object 10"/>
            <p:cNvSpPr/>
            <p:nvPr/>
          </p:nvSpPr>
          <p:spPr>
            <a:xfrm>
              <a:off x="465142" y="3514597"/>
              <a:ext cx="1647825" cy="2292985"/>
            </a:xfrm>
            <a:custGeom>
              <a:avLst/>
              <a:gdLst/>
              <a:ahLst/>
              <a:cxnLst/>
              <a:rect l="l" t="t" r="r" b="b"/>
              <a:pathLst>
                <a:path w="1647825" h="2292985">
                  <a:moveTo>
                    <a:pt x="274615" y="0"/>
                  </a:moveTo>
                  <a:lnTo>
                    <a:pt x="225252" y="4424"/>
                  </a:lnTo>
                  <a:lnTo>
                    <a:pt x="178792" y="17180"/>
                  </a:lnTo>
                  <a:lnTo>
                    <a:pt x="136011" y="37492"/>
                  </a:lnTo>
                  <a:lnTo>
                    <a:pt x="97683" y="64585"/>
                  </a:lnTo>
                  <a:lnTo>
                    <a:pt x="64585" y="97683"/>
                  </a:lnTo>
                  <a:lnTo>
                    <a:pt x="37492" y="136011"/>
                  </a:lnTo>
                  <a:lnTo>
                    <a:pt x="17180" y="178792"/>
                  </a:lnTo>
                  <a:lnTo>
                    <a:pt x="4424" y="225252"/>
                  </a:lnTo>
                  <a:lnTo>
                    <a:pt x="0" y="274615"/>
                  </a:lnTo>
                  <a:lnTo>
                    <a:pt x="0" y="2018281"/>
                  </a:lnTo>
                  <a:lnTo>
                    <a:pt x="4424" y="2067644"/>
                  </a:lnTo>
                  <a:lnTo>
                    <a:pt x="17180" y="2114105"/>
                  </a:lnTo>
                  <a:lnTo>
                    <a:pt x="37492" y="2156887"/>
                  </a:lnTo>
                  <a:lnTo>
                    <a:pt x="64585" y="2195216"/>
                  </a:lnTo>
                  <a:lnTo>
                    <a:pt x="97683" y="2228314"/>
                  </a:lnTo>
                  <a:lnTo>
                    <a:pt x="136011" y="2255407"/>
                  </a:lnTo>
                  <a:lnTo>
                    <a:pt x="178792" y="2275720"/>
                  </a:lnTo>
                  <a:lnTo>
                    <a:pt x="225252" y="2288476"/>
                  </a:lnTo>
                  <a:lnTo>
                    <a:pt x="274615" y="2292901"/>
                  </a:lnTo>
                  <a:lnTo>
                    <a:pt x="1373080" y="2292901"/>
                  </a:lnTo>
                  <a:lnTo>
                    <a:pt x="1422441" y="2288476"/>
                  </a:lnTo>
                  <a:lnTo>
                    <a:pt x="1468899" y="2275720"/>
                  </a:lnTo>
                  <a:lnTo>
                    <a:pt x="1511680" y="2255407"/>
                  </a:lnTo>
                  <a:lnTo>
                    <a:pt x="1550007" y="2228314"/>
                  </a:lnTo>
                  <a:lnTo>
                    <a:pt x="1583105" y="2195216"/>
                  </a:lnTo>
                  <a:lnTo>
                    <a:pt x="1610197" y="2156887"/>
                  </a:lnTo>
                  <a:lnTo>
                    <a:pt x="1630510" y="2114105"/>
                  </a:lnTo>
                  <a:lnTo>
                    <a:pt x="1643266" y="2067644"/>
                  </a:lnTo>
                  <a:lnTo>
                    <a:pt x="1647690" y="2018281"/>
                  </a:lnTo>
                  <a:lnTo>
                    <a:pt x="1647690" y="274615"/>
                  </a:lnTo>
                  <a:lnTo>
                    <a:pt x="1643266" y="225252"/>
                  </a:lnTo>
                  <a:lnTo>
                    <a:pt x="1630510" y="178792"/>
                  </a:lnTo>
                  <a:lnTo>
                    <a:pt x="1610197" y="136011"/>
                  </a:lnTo>
                  <a:lnTo>
                    <a:pt x="1583105" y="97683"/>
                  </a:lnTo>
                  <a:lnTo>
                    <a:pt x="1550007" y="64585"/>
                  </a:lnTo>
                  <a:lnTo>
                    <a:pt x="1511680" y="37492"/>
                  </a:lnTo>
                  <a:lnTo>
                    <a:pt x="1468899" y="17180"/>
                  </a:lnTo>
                  <a:lnTo>
                    <a:pt x="1422441" y="4424"/>
                  </a:lnTo>
                  <a:lnTo>
                    <a:pt x="1373080" y="0"/>
                  </a:lnTo>
                  <a:lnTo>
                    <a:pt x="274615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6977" y="3895915"/>
              <a:ext cx="902969" cy="346710"/>
            </a:xfrm>
            <a:custGeom>
              <a:avLst/>
              <a:gdLst/>
              <a:ahLst/>
              <a:cxnLst/>
              <a:rect l="l" t="t" r="r" b="b"/>
              <a:pathLst>
                <a:path w="902969" h="346710">
                  <a:moveTo>
                    <a:pt x="849626" y="0"/>
                  </a:moveTo>
                  <a:lnTo>
                    <a:pt x="53169" y="0"/>
                  </a:lnTo>
                  <a:lnTo>
                    <a:pt x="32473" y="4179"/>
                  </a:lnTo>
                  <a:lnTo>
                    <a:pt x="15573" y="15576"/>
                  </a:lnTo>
                  <a:lnTo>
                    <a:pt x="4178" y="32479"/>
                  </a:lnTo>
                  <a:lnTo>
                    <a:pt x="0" y="53174"/>
                  </a:lnTo>
                  <a:lnTo>
                    <a:pt x="0" y="292963"/>
                  </a:lnTo>
                  <a:lnTo>
                    <a:pt x="4178" y="313659"/>
                  </a:lnTo>
                  <a:lnTo>
                    <a:pt x="15573" y="330561"/>
                  </a:lnTo>
                  <a:lnTo>
                    <a:pt x="32473" y="341959"/>
                  </a:lnTo>
                  <a:lnTo>
                    <a:pt x="53169" y="346138"/>
                  </a:lnTo>
                  <a:lnTo>
                    <a:pt x="849626" y="346138"/>
                  </a:lnTo>
                  <a:lnTo>
                    <a:pt x="870327" y="341959"/>
                  </a:lnTo>
                  <a:lnTo>
                    <a:pt x="887229" y="330561"/>
                  </a:lnTo>
                  <a:lnTo>
                    <a:pt x="898623" y="313659"/>
                  </a:lnTo>
                  <a:lnTo>
                    <a:pt x="902801" y="292963"/>
                  </a:lnTo>
                  <a:lnTo>
                    <a:pt x="902801" y="53174"/>
                  </a:lnTo>
                  <a:lnTo>
                    <a:pt x="898623" y="32479"/>
                  </a:lnTo>
                  <a:lnTo>
                    <a:pt x="887229" y="15576"/>
                  </a:lnTo>
                  <a:lnTo>
                    <a:pt x="870327" y="4179"/>
                  </a:lnTo>
                  <a:lnTo>
                    <a:pt x="84962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79121" y="3439414"/>
            <a:ext cx="798195" cy="75057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70"/>
              </a:spcBef>
            </a:pPr>
            <a:r>
              <a:rPr sz="2000" b="1" dirty="0">
                <a:cs typeface="Trebuchet MS"/>
              </a:rPr>
              <a:t>Job 2</a:t>
            </a:r>
            <a:endParaRPr sz="2000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600" b="1" dirty="0">
                <a:cs typeface="Trebuchet MS"/>
              </a:rPr>
              <a:t>Worker 1</a:t>
            </a:r>
            <a:endParaRPr sz="1600" dirty="0"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7239" y="4391583"/>
            <a:ext cx="902969" cy="346710"/>
          </a:xfrm>
          <a:custGeom>
            <a:avLst/>
            <a:gdLst/>
            <a:ahLst/>
            <a:cxnLst/>
            <a:rect l="l" t="t" r="r" b="b"/>
            <a:pathLst>
              <a:path w="902969" h="346710">
                <a:moveTo>
                  <a:pt x="849363" y="0"/>
                </a:moveTo>
                <a:lnTo>
                  <a:pt x="53169" y="0"/>
                </a:lnTo>
                <a:lnTo>
                  <a:pt x="32473" y="4177"/>
                </a:lnTo>
                <a:lnTo>
                  <a:pt x="15573" y="15571"/>
                </a:lnTo>
                <a:lnTo>
                  <a:pt x="4178" y="32473"/>
                </a:lnTo>
                <a:lnTo>
                  <a:pt x="0" y="53174"/>
                </a:lnTo>
                <a:lnTo>
                  <a:pt x="0" y="292963"/>
                </a:lnTo>
                <a:lnTo>
                  <a:pt x="4178" y="313659"/>
                </a:lnTo>
                <a:lnTo>
                  <a:pt x="15573" y="330561"/>
                </a:lnTo>
                <a:lnTo>
                  <a:pt x="32473" y="341959"/>
                </a:lnTo>
                <a:lnTo>
                  <a:pt x="53169" y="346138"/>
                </a:lnTo>
                <a:lnTo>
                  <a:pt x="849363" y="346138"/>
                </a:lnTo>
                <a:lnTo>
                  <a:pt x="870064" y="341959"/>
                </a:lnTo>
                <a:lnTo>
                  <a:pt x="886966" y="330561"/>
                </a:lnTo>
                <a:lnTo>
                  <a:pt x="898360" y="313659"/>
                </a:lnTo>
                <a:lnTo>
                  <a:pt x="902538" y="292963"/>
                </a:lnTo>
                <a:lnTo>
                  <a:pt x="902538" y="53174"/>
                </a:lnTo>
                <a:lnTo>
                  <a:pt x="898360" y="32473"/>
                </a:lnTo>
                <a:lnTo>
                  <a:pt x="886966" y="15571"/>
                </a:lnTo>
                <a:lnTo>
                  <a:pt x="870064" y="4177"/>
                </a:lnTo>
                <a:lnTo>
                  <a:pt x="84936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9253" y="4414011"/>
            <a:ext cx="7981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Worker 2</a:t>
            </a:r>
            <a:endParaRPr sz="1600" dirty="0"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7239" y="4872875"/>
            <a:ext cx="902969" cy="772795"/>
          </a:xfrm>
          <a:custGeom>
            <a:avLst/>
            <a:gdLst/>
            <a:ahLst/>
            <a:cxnLst/>
            <a:rect l="l" t="t" r="r" b="b"/>
            <a:pathLst>
              <a:path w="902969" h="772795">
                <a:moveTo>
                  <a:pt x="902538" y="479450"/>
                </a:moveTo>
                <a:lnTo>
                  <a:pt x="898359" y="458762"/>
                </a:lnTo>
                <a:lnTo>
                  <a:pt x="886955" y="441858"/>
                </a:lnTo>
                <a:lnTo>
                  <a:pt x="870064" y="430466"/>
                </a:lnTo>
                <a:lnTo>
                  <a:pt x="849363" y="426275"/>
                </a:lnTo>
                <a:lnTo>
                  <a:pt x="53162" y="426275"/>
                </a:lnTo>
                <a:lnTo>
                  <a:pt x="32461" y="430466"/>
                </a:lnTo>
                <a:lnTo>
                  <a:pt x="15570" y="441858"/>
                </a:lnTo>
                <a:lnTo>
                  <a:pt x="4178" y="458762"/>
                </a:lnTo>
                <a:lnTo>
                  <a:pt x="0" y="479450"/>
                </a:lnTo>
                <a:lnTo>
                  <a:pt x="0" y="719251"/>
                </a:lnTo>
                <a:lnTo>
                  <a:pt x="4178" y="739940"/>
                </a:lnTo>
                <a:lnTo>
                  <a:pt x="15570" y="756843"/>
                </a:lnTo>
                <a:lnTo>
                  <a:pt x="32461" y="768235"/>
                </a:lnTo>
                <a:lnTo>
                  <a:pt x="53162" y="772414"/>
                </a:lnTo>
                <a:lnTo>
                  <a:pt x="849363" y="772414"/>
                </a:lnTo>
                <a:lnTo>
                  <a:pt x="870064" y="768235"/>
                </a:lnTo>
                <a:lnTo>
                  <a:pt x="886955" y="756843"/>
                </a:lnTo>
                <a:lnTo>
                  <a:pt x="898359" y="739940"/>
                </a:lnTo>
                <a:lnTo>
                  <a:pt x="902538" y="719251"/>
                </a:lnTo>
                <a:lnTo>
                  <a:pt x="902538" y="479450"/>
                </a:lnTo>
                <a:close/>
              </a:path>
              <a:path w="902969" h="772795">
                <a:moveTo>
                  <a:pt x="902538" y="53174"/>
                </a:moveTo>
                <a:lnTo>
                  <a:pt x="898359" y="32486"/>
                </a:lnTo>
                <a:lnTo>
                  <a:pt x="886955" y="15582"/>
                </a:lnTo>
                <a:lnTo>
                  <a:pt x="870064" y="4191"/>
                </a:lnTo>
                <a:lnTo>
                  <a:pt x="849363" y="0"/>
                </a:lnTo>
                <a:lnTo>
                  <a:pt x="53162" y="0"/>
                </a:lnTo>
                <a:lnTo>
                  <a:pt x="32461" y="4191"/>
                </a:lnTo>
                <a:lnTo>
                  <a:pt x="15570" y="15582"/>
                </a:lnTo>
                <a:lnTo>
                  <a:pt x="4178" y="32486"/>
                </a:lnTo>
                <a:lnTo>
                  <a:pt x="0" y="53174"/>
                </a:lnTo>
                <a:lnTo>
                  <a:pt x="0" y="292963"/>
                </a:lnTo>
                <a:lnTo>
                  <a:pt x="4178" y="313664"/>
                </a:lnTo>
                <a:lnTo>
                  <a:pt x="15570" y="330568"/>
                </a:lnTo>
                <a:lnTo>
                  <a:pt x="32461" y="341960"/>
                </a:lnTo>
                <a:lnTo>
                  <a:pt x="53162" y="346138"/>
                </a:lnTo>
                <a:lnTo>
                  <a:pt x="849363" y="346138"/>
                </a:lnTo>
                <a:lnTo>
                  <a:pt x="870064" y="341960"/>
                </a:lnTo>
                <a:lnTo>
                  <a:pt x="886955" y="330568"/>
                </a:lnTo>
                <a:lnTo>
                  <a:pt x="898359" y="313664"/>
                </a:lnTo>
                <a:lnTo>
                  <a:pt x="902538" y="292963"/>
                </a:lnTo>
                <a:lnTo>
                  <a:pt x="902538" y="53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76237" y="4895595"/>
            <a:ext cx="804545" cy="684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b="1" spc="-165" dirty="0">
                <a:latin typeface="Trebuchet MS"/>
                <a:cs typeface="Trebuchet MS"/>
              </a:rPr>
              <a:t>......</a:t>
            </a:r>
            <a:endParaRPr sz="16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1600" b="1" dirty="0">
                <a:cs typeface="Trebuchet MS"/>
              </a:rPr>
              <a:t>Worker n</a:t>
            </a:r>
            <a:endParaRPr sz="1600" dirty="0"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46803" y="6047407"/>
            <a:ext cx="1325880" cy="481330"/>
            <a:chOff x="4146803" y="6047407"/>
            <a:chExt cx="1325880" cy="481330"/>
          </a:xfrm>
        </p:grpSpPr>
        <p:sp>
          <p:nvSpPr>
            <p:cNvPr id="18" name="object 18"/>
            <p:cNvSpPr/>
            <p:nvPr/>
          </p:nvSpPr>
          <p:spPr>
            <a:xfrm>
              <a:off x="4153153" y="6053757"/>
              <a:ext cx="1313180" cy="468630"/>
            </a:xfrm>
            <a:custGeom>
              <a:avLst/>
              <a:gdLst/>
              <a:ahLst/>
              <a:cxnLst/>
              <a:rect l="l" t="t" r="r" b="b"/>
              <a:pathLst>
                <a:path w="1313179" h="468629">
                  <a:moveTo>
                    <a:pt x="78102" y="0"/>
                  </a:moveTo>
                  <a:lnTo>
                    <a:pt x="47701" y="6137"/>
                  </a:lnTo>
                  <a:lnTo>
                    <a:pt x="22875" y="22875"/>
                  </a:lnTo>
                  <a:lnTo>
                    <a:pt x="6137" y="47701"/>
                  </a:lnTo>
                  <a:lnTo>
                    <a:pt x="0" y="78102"/>
                  </a:lnTo>
                  <a:lnTo>
                    <a:pt x="0" y="390507"/>
                  </a:lnTo>
                  <a:lnTo>
                    <a:pt x="6137" y="420907"/>
                  </a:lnTo>
                  <a:lnTo>
                    <a:pt x="22875" y="445733"/>
                  </a:lnTo>
                  <a:lnTo>
                    <a:pt x="47701" y="462471"/>
                  </a:lnTo>
                  <a:lnTo>
                    <a:pt x="78102" y="468609"/>
                  </a:lnTo>
                  <a:lnTo>
                    <a:pt x="1234510" y="468609"/>
                  </a:lnTo>
                  <a:lnTo>
                    <a:pt x="1264909" y="462471"/>
                  </a:lnTo>
                  <a:lnTo>
                    <a:pt x="1289734" y="445733"/>
                  </a:lnTo>
                  <a:lnTo>
                    <a:pt x="1306472" y="420907"/>
                  </a:lnTo>
                  <a:lnTo>
                    <a:pt x="1312610" y="390507"/>
                  </a:lnTo>
                  <a:lnTo>
                    <a:pt x="1312610" y="78102"/>
                  </a:lnTo>
                  <a:lnTo>
                    <a:pt x="1306472" y="47701"/>
                  </a:lnTo>
                  <a:lnTo>
                    <a:pt x="1289734" y="22875"/>
                  </a:lnTo>
                  <a:lnTo>
                    <a:pt x="1264909" y="6137"/>
                  </a:lnTo>
                  <a:lnTo>
                    <a:pt x="1234510" y="0"/>
                  </a:lnTo>
                  <a:lnTo>
                    <a:pt x="78102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60975" y="6089738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398043" y="0"/>
                  </a:moveTo>
                  <a:lnTo>
                    <a:pt x="60934" y="0"/>
                  </a:lnTo>
                  <a:lnTo>
                    <a:pt x="37215" y="4788"/>
                  </a:lnTo>
                  <a:lnTo>
                    <a:pt x="17846" y="17846"/>
                  </a:lnTo>
                  <a:lnTo>
                    <a:pt x="4788" y="37213"/>
                  </a:lnTo>
                  <a:lnTo>
                    <a:pt x="0" y="60929"/>
                  </a:lnTo>
                  <a:lnTo>
                    <a:pt x="0" y="335715"/>
                  </a:lnTo>
                  <a:lnTo>
                    <a:pt x="4788" y="359431"/>
                  </a:lnTo>
                  <a:lnTo>
                    <a:pt x="17846" y="378798"/>
                  </a:lnTo>
                  <a:lnTo>
                    <a:pt x="37215" y="391855"/>
                  </a:lnTo>
                  <a:lnTo>
                    <a:pt x="60934" y="396643"/>
                  </a:lnTo>
                  <a:lnTo>
                    <a:pt x="398043" y="396643"/>
                  </a:lnTo>
                  <a:lnTo>
                    <a:pt x="421762" y="391855"/>
                  </a:lnTo>
                  <a:lnTo>
                    <a:pt x="441131" y="378798"/>
                  </a:lnTo>
                  <a:lnTo>
                    <a:pt x="454189" y="359431"/>
                  </a:lnTo>
                  <a:lnTo>
                    <a:pt x="458977" y="335715"/>
                  </a:lnTo>
                  <a:lnTo>
                    <a:pt x="458977" y="60929"/>
                  </a:lnTo>
                  <a:lnTo>
                    <a:pt x="454189" y="37213"/>
                  </a:lnTo>
                  <a:lnTo>
                    <a:pt x="441131" y="17846"/>
                  </a:lnTo>
                  <a:lnTo>
                    <a:pt x="421762" y="4788"/>
                  </a:lnTo>
                  <a:lnTo>
                    <a:pt x="39804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553282" y="3196844"/>
            <a:ext cx="1422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solidFill>
                  <a:srgbClr val="FFFFFF"/>
                </a:solidFill>
                <a:latin typeface="Trebuchet MS"/>
                <a:cs typeface="Trebuchet MS"/>
              </a:rPr>
              <a:t>Aggregator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59529" y="6103582"/>
            <a:ext cx="568325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cs typeface="Trebuchet MS"/>
              </a:rPr>
              <a:t>Job 2</a:t>
            </a:r>
            <a:endParaRPr sz="2000" dirty="0"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50129" y="6118822"/>
            <a:ext cx="281305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cs typeface="Trebuchet MS"/>
              </a:rPr>
              <a:t>PS</a:t>
            </a:r>
            <a:endParaRPr sz="2000" dirty="0"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170602" y="6428920"/>
            <a:ext cx="1028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solidFill>
                  <a:srgbClr val="898989"/>
                </a:solidFill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8A9B949C-16FE-3353-6599-1925DDFCEE2D}"/>
              </a:ext>
            </a:extLst>
          </p:cNvPr>
          <p:cNvSpPr txBox="1"/>
          <p:nvPr/>
        </p:nvSpPr>
        <p:spPr>
          <a:xfrm>
            <a:off x="1038124" y="1508367"/>
            <a:ext cx="8024009" cy="1567737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cs typeface="Trebuchet MS"/>
              </a:rPr>
              <a:t>Objective: maximize switch resource utilization</a:t>
            </a: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cs typeface="Trebuchet MS"/>
              </a:rPr>
              <a:t>Key idea: dynamic allocation in per-packet level</a:t>
            </a:r>
            <a:endParaRPr lang="en-US" sz="2800" dirty="0">
              <a:cs typeface="Trebuchet MS"/>
            </a:endParaRPr>
          </a:p>
          <a:p>
            <a:pPr marL="698500" lvl="1" indent="-228600"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cs typeface="Trebuchet MS"/>
              </a:rPr>
              <a:t>Randomly hash gradient packets to whole memory</a:t>
            </a:r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DF93D4FE-1D2F-B2F9-AF16-0FC7C23F53E5}"/>
              </a:ext>
            </a:extLst>
          </p:cNvPr>
          <p:cNvSpPr txBox="1"/>
          <p:nvPr/>
        </p:nvSpPr>
        <p:spPr>
          <a:xfrm>
            <a:off x="8867393" y="4901691"/>
            <a:ext cx="10013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cs typeface="Trebuchet MS"/>
              </a:rPr>
              <a:t>Switch</a:t>
            </a:r>
            <a:endParaRPr sz="2800" dirty="0">
              <a:cs typeface="Trebuchet MS"/>
            </a:endParaRPr>
          </a:p>
        </p:txBody>
      </p:sp>
      <p:sp>
        <p:nvSpPr>
          <p:cNvPr id="31" name="object 9">
            <a:extLst>
              <a:ext uri="{FF2B5EF4-FFF2-40B4-BE49-F238E27FC236}">
                <a16:creationId xmlns:a16="http://schemas.microsoft.com/office/drawing/2014/main" id="{559396C9-3B3D-EAD6-FC9A-9DE0AD5607F6}"/>
              </a:ext>
            </a:extLst>
          </p:cNvPr>
          <p:cNvSpPr/>
          <p:nvPr/>
        </p:nvSpPr>
        <p:spPr>
          <a:xfrm>
            <a:off x="9110569" y="3115389"/>
            <a:ext cx="2483185" cy="6410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A5BAEE-6C31-A2EF-B402-583C200A4E08}"/>
              </a:ext>
            </a:extLst>
          </p:cNvPr>
          <p:cNvCxnSpPr/>
          <p:nvPr/>
        </p:nvCxnSpPr>
        <p:spPr>
          <a:xfrm flipH="1">
            <a:off x="9553282" y="3756441"/>
            <a:ext cx="581318" cy="227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bject 14">
            <a:extLst>
              <a:ext uri="{FF2B5EF4-FFF2-40B4-BE49-F238E27FC236}">
                <a16:creationId xmlns:a16="http://schemas.microsoft.com/office/drawing/2014/main" id="{17BEE135-56A9-7BE5-F26E-7A4C3A9F87AF}"/>
              </a:ext>
            </a:extLst>
          </p:cNvPr>
          <p:cNvSpPr txBox="1"/>
          <p:nvPr/>
        </p:nvSpPr>
        <p:spPr>
          <a:xfrm>
            <a:off x="9553282" y="3196844"/>
            <a:ext cx="16173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Aggregator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0E73077-EFF4-4F1C-8E7E-8544767E8972}"/>
              </a:ext>
            </a:extLst>
          </p:cNvPr>
          <p:cNvSpPr/>
          <p:nvPr/>
        </p:nvSpPr>
        <p:spPr>
          <a:xfrm>
            <a:off x="3987111" y="4661089"/>
            <a:ext cx="566476" cy="16767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412283-7FA6-B6C3-E941-F6A70B4C93A4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752600" y="4114800"/>
            <a:ext cx="2234511" cy="6301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944998-A7FE-A984-006C-A24B5E85C47D}"/>
              </a:ext>
            </a:extLst>
          </p:cNvPr>
          <p:cNvCxnSpPr>
            <a:cxnSpLocks/>
          </p:cNvCxnSpPr>
          <p:nvPr/>
        </p:nvCxnSpPr>
        <p:spPr>
          <a:xfrm>
            <a:off x="1729462" y="4634711"/>
            <a:ext cx="2234511" cy="1274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A9B033-5ABC-88AE-710E-6A1490A9F548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1729884" y="4744926"/>
            <a:ext cx="2257227" cy="2938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BE674EA-FCA8-007F-E695-161852DF8292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1741241" y="4744926"/>
            <a:ext cx="2245870" cy="72951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3E27CE8-F083-B463-CEE2-B31675557B5F}"/>
              </a:ext>
            </a:extLst>
          </p:cNvPr>
          <p:cNvCxnSpPr/>
          <p:nvPr/>
        </p:nvCxnSpPr>
        <p:spPr>
          <a:xfrm>
            <a:off x="4191000" y="4828762"/>
            <a:ext cx="636854" cy="12249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61"/>
            <a:ext cx="735457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b="0" dirty="0">
                <a:solidFill>
                  <a:srgbClr val="000000"/>
                </a:solidFill>
                <a:latin typeface="+mn-lt"/>
                <a:cs typeface="Carlito"/>
              </a:rPr>
              <a:t>Multi-tenant: dynamic allocation</a:t>
            </a:r>
            <a:endParaRPr sz="4300" dirty="0">
              <a:latin typeface="+mn-lt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28299" y="3984089"/>
            <a:ext cx="7074614" cy="137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288083" y="2449499"/>
            <a:ext cx="88265" cy="83185"/>
            <a:chOff x="8288083" y="2449499"/>
            <a:chExt cx="88265" cy="83185"/>
          </a:xfrm>
        </p:grpSpPr>
        <p:sp>
          <p:nvSpPr>
            <p:cNvPr id="7" name="object 7"/>
            <p:cNvSpPr/>
            <p:nvPr/>
          </p:nvSpPr>
          <p:spPr>
            <a:xfrm>
              <a:off x="8291499" y="2461806"/>
              <a:ext cx="84289" cy="706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88083" y="2449499"/>
              <a:ext cx="84302" cy="70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58792" y="3508247"/>
            <a:ext cx="1660525" cy="2305685"/>
            <a:chOff x="458792" y="3508247"/>
            <a:chExt cx="1660525" cy="2305685"/>
          </a:xfrm>
        </p:grpSpPr>
        <p:sp>
          <p:nvSpPr>
            <p:cNvPr id="10" name="object 10"/>
            <p:cNvSpPr/>
            <p:nvPr/>
          </p:nvSpPr>
          <p:spPr>
            <a:xfrm>
              <a:off x="465142" y="3514597"/>
              <a:ext cx="1647825" cy="2292985"/>
            </a:xfrm>
            <a:custGeom>
              <a:avLst/>
              <a:gdLst/>
              <a:ahLst/>
              <a:cxnLst/>
              <a:rect l="l" t="t" r="r" b="b"/>
              <a:pathLst>
                <a:path w="1647825" h="2292985">
                  <a:moveTo>
                    <a:pt x="274615" y="0"/>
                  </a:moveTo>
                  <a:lnTo>
                    <a:pt x="225252" y="4424"/>
                  </a:lnTo>
                  <a:lnTo>
                    <a:pt x="178792" y="17180"/>
                  </a:lnTo>
                  <a:lnTo>
                    <a:pt x="136011" y="37492"/>
                  </a:lnTo>
                  <a:lnTo>
                    <a:pt x="97683" y="64585"/>
                  </a:lnTo>
                  <a:lnTo>
                    <a:pt x="64585" y="97683"/>
                  </a:lnTo>
                  <a:lnTo>
                    <a:pt x="37492" y="136011"/>
                  </a:lnTo>
                  <a:lnTo>
                    <a:pt x="17180" y="178792"/>
                  </a:lnTo>
                  <a:lnTo>
                    <a:pt x="4424" y="225252"/>
                  </a:lnTo>
                  <a:lnTo>
                    <a:pt x="0" y="274615"/>
                  </a:lnTo>
                  <a:lnTo>
                    <a:pt x="0" y="2018281"/>
                  </a:lnTo>
                  <a:lnTo>
                    <a:pt x="4424" y="2067644"/>
                  </a:lnTo>
                  <a:lnTo>
                    <a:pt x="17180" y="2114105"/>
                  </a:lnTo>
                  <a:lnTo>
                    <a:pt x="37492" y="2156887"/>
                  </a:lnTo>
                  <a:lnTo>
                    <a:pt x="64585" y="2195216"/>
                  </a:lnTo>
                  <a:lnTo>
                    <a:pt x="97683" y="2228314"/>
                  </a:lnTo>
                  <a:lnTo>
                    <a:pt x="136011" y="2255407"/>
                  </a:lnTo>
                  <a:lnTo>
                    <a:pt x="178792" y="2275720"/>
                  </a:lnTo>
                  <a:lnTo>
                    <a:pt x="225252" y="2288476"/>
                  </a:lnTo>
                  <a:lnTo>
                    <a:pt x="274615" y="2292901"/>
                  </a:lnTo>
                  <a:lnTo>
                    <a:pt x="1373080" y="2292901"/>
                  </a:lnTo>
                  <a:lnTo>
                    <a:pt x="1422441" y="2288476"/>
                  </a:lnTo>
                  <a:lnTo>
                    <a:pt x="1468899" y="2275720"/>
                  </a:lnTo>
                  <a:lnTo>
                    <a:pt x="1511680" y="2255407"/>
                  </a:lnTo>
                  <a:lnTo>
                    <a:pt x="1550007" y="2228314"/>
                  </a:lnTo>
                  <a:lnTo>
                    <a:pt x="1583105" y="2195216"/>
                  </a:lnTo>
                  <a:lnTo>
                    <a:pt x="1610197" y="2156887"/>
                  </a:lnTo>
                  <a:lnTo>
                    <a:pt x="1630510" y="2114105"/>
                  </a:lnTo>
                  <a:lnTo>
                    <a:pt x="1643266" y="2067644"/>
                  </a:lnTo>
                  <a:lnTo>
                    <a:pt x="1647690" y="2018281"/>
                  </a:lnTo>
                  <a:lnTo>
                    <a:pt x="1647690" y="274615"/>
                  </a:lnTo>
                  <a:lnTo>
                    <a:pt x="1643266" y="225252"/>
                  </a:lnTo>
                  <a:lnTo>
                    <a:pt x="1630510" y="178792"/>
                  </a:lnTo>
                  <a:lnTo>
                    <a:pt x="1610197" y="136011"/>
                  </a:lnTo>
                  <a:lnTo>
                    <a:pt x="1583105" y="97683"/>
                  </a:lnTo>
                  <a:lnTo>
                    <a:pt x="1550007" y="64585"/>
                  </a:lnTo>
                  <a:lnTo>
                    <a:pt x="1511680" y="37492"/>
                  </a:lnTo>
                  <a:lnTo>
                    <a:pt x="1468899" y="17180"/>
                  </a:lnTo>
                  <a:lnTo>
                    <a:pt x="1422441" y="4424"/>
                  </a:lnTo>
                  <a:lnTo>
                    <a:pt x="1373080" y="0"/>
                  </a:lnTo>
                  <a:lnTo>
                    <a:pt x="274615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6977" y="3895915"/>
              <a:ext cx="902969" cy="346710"/>
            </a:xfrm>
            <a:custGeom>
              <a:avLst/>
              <a:gdLst/>
              <a:ahLst/>
              <a:cxnLst/>
              <a:rect l="l" t="t" r="r" b="b"/>
              <a:pathLst>
                <a:path w="902969" h="346710">
                  <a:moveTo>
                    <a:pt x="849626" y="0"/>
                  </a:moveTo>
                  <a:lnTo>
                    <a:pt x="53169" y="0"/>
                  </a:lnTo>
                  <a:lnTo>
                    <a:pt x="32473" y="4179"/>
                  </a:lnTo>
                  <a:lnTo>
                    <a:pt x="15573" y="15576"/>
                  </a:lnTo>
                  <a:lnTo>
                    <a:pt x="4178" y="32479"/>
                  </a:lnTo>
                  <a:lnTo>
                    <a:pt x="0" y="53174"/>
                  </a:lnTo>
                  <a:lnTo>
                    <a:pt x="0" y="292963"/>
                  </a:lnTo>
                  <a:lnTo>
                    <a:pt x="4178" y="313659"/>
                  </a:lnTo>
                  <a:lnTo>
                    <a:pt x="15573" y="330561"/>
                  </a:lnTo>
                  <a:lnTo>
                    <a:pt x="32473" y="341959"/>
                  </a:lnTo>
                  <a:lnTo>
                    <a:pt x="53169" y="346138"/>
                  </a:lnTo>
                  <a:lnTo>
                    <a:pt x="849626" y="346138"/>
                  </a:lnTo>
                  <a:lnTo>
                    <a:pt x="870327" y="341959"/>
                  </a:lnTo>
                  <a:lnTo>
                    <a:pt x="887229" y="330561"/>
                  </a:lnTo>
                  <a:lnTo>
                    <a:pt x="898623" y="313659"/>
                  </a:lnTo>
                  <a:lnTo>
                    <a:pt x="902801" y="292963"/>
                  </a:lnTo>
                  <a:lnTo>
                    <a:pt x="902801" y="53174"/>
                  </a:lnTo>
                  <a:lnTo>
                    <a:pt x="898623" y="32479"/>
                  </a:lnTo>
                  <a:lnTo>
                    <a:pt x="887229" y="15576"/>
                  </a:lnTo>
                  <a:lnTo>
                    <a:pt x="870327" y="4179"/>
                  </a:lnTo>
                  <a:lnTo>
                    <a:pt x="84962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79121" y="3439414"/>
            <a:ext cx="798195" cy="75057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70"/>
              </a:spcBef>
            </a:pPr>
            <a:r>
              <a:rPr sz="2000" b="1" dirty="0">
                <a:cs typeface="Trebuchet MS"/>
              </a:rPr>
              <a:t>Job 2</a:t>
            </a:r>
            <a:endParaRPr sz="2000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600" b="1" dirty="0">
                <a:cs typeface="Trebuchet MS"/>
              </a:rPr>
              <a:t>Worker 1</a:t>
            </a:r>
            <a:endParaRPr sz="1600" dirty="0"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7239" y="4391583"/>
            <a:ext cx="902969" cy="346710"/>
          </a:xfrm>
          <a:custGeom>
            <a:avLst/>
            <a:gdLst/>
            <a:ahLst/>
            <a:cxnLst/>
            <a:rect l="l" t="t" r="r" b="b"/>
            <a:pathLst>
              <a:path w="902969" h="346710">
                <a:moveTo>
                  <a:pt x="849363" y="0"/>
                </a:moveTo>
                <a:lnTo>
                  <a:pt x="53169" y="0"/>
                </a:lnTo>
                <a:lnTo>
                  <a:pt x="32473" y="4177"/>
                </a:lnTo>
                <a:lnTo>
                  <a:pt x="15573" y="15571"/>
                </a:lnTo>
                <a:lnTo>
                  <a:pt x="4178" y="32473"/>
                </a:lnTo>
                <a:lnTo>
                  <a:pt x="0" y="53174"/>
                </a:lnTo>
                <a:lnTo>
                  <a:pt x="0" y="292963"/>
                </a:lnTo>
                <a:lnTo>
                  <a:pt x="4178" y="313659"/>
                </a:lnTo>
                <a:lnTo>
                  <a:pt x="15573" y="330561"/>
                </a:lnTo>
                <a:lnTo>
                  <a:pt x="32473" y="341959"/>
                </a:lnTo>
                <a:lnTo>
                  <a:pt x="53169" y="346138"/>
                </a:lnTo>
                <a:lnTo>
                  <a:pt x="849363" y="346138"/>
                </a:lnTo>
                <a:lnTo>
                  <a:pt x="870064" y="341959"/>
                </a:lnTo>
                <a:lnTo>
                  <a:pt x="886966" y="330561"/>
                </a:lnTo>
                <a:lnTo>
                  <a:pt x="898360" y="313659"/>
                </a:lnTo>
                <a:lnTo>
                  <a:pt x="902538" y="292963"/>
                </a:lnTo>
                <a:lnTo>
                  <a:pt x="902538" y="53174"/>
                </a:lnTo>
                <a:lnTo>
                  <a:pt x="898360" y="32473"/>
                </a:lnTo>
                <a:lnTo>
                  <a:pt x="886966" y="15571"/>
                </a:lnTo>
                <a:lnTo>
                  <a:pt x="870064" y="4177"/>
                </a:lnTo>
                <a:lnTo>
                  <a:pt x="84936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9253" y="4414011"/>
            <a:ext cx="7981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Worker 2</a:t>
            </a:r>
            <a:endParaRPr sz="1600" dirty="0"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7239" y="4872875"/>
            <a:ext cx="902969" cy="772795"/>
          </a:xfrm>
          <a:custGeom>
            <a:avLst/>
            <a:gdLst/>
            <a:ahLst/>
            <a:cxnLst/>
            <a:rect l="l" t="t" r="r" b="b"/>
            <a:pathLst>
              <a:path w="902969" h="772795">
                <a:moveTo>
                  <a:pt x="902538" y="479450"/>
                </a:moveTo>
                <a:lnTo>
                  <a:pt x="898359" y="458762"/>
                </a:lnTo>
                <a:lnTo>
                  <a:pt x="886955" y="441858"/>
                </a:lnTo>
                <a:lnTo>
                  <a:pt x="870064" y="430466"/>
                </a:lnTo>
                <a:lnTo>
                  <a:pt x="849363" y="426275"/>
                </a:lnTo>
                <a:lnTo>
                  <a:pt x="53162" y="426275"/>
                </a:lnTo>
                <a:lnTo>
                  <a:pt x="32461" y="430466"/>
                </a:lnTo>
                <a:lnTo>
                  <a:pt x="15570" y="441858"/>
                </a:lnTo>
                <a:lnTo>
                  <a:pt x="4178" y="458762"/>
                </a:lnTo>
                <a:lnTo>
                  <a:pt x="0" y="479450"/>
                </a:lnTo>
                <a:lnTo>
                  <a:pt x="0" y="719251"/>
                </a:lnTo>
                <a:lnTo>
                  <a:pt x="4178" y="739940"/>
                </a:lnTo>
                <a:lnTo>
                  <a:pt x="15570" y="756843"/>
                </a:lnTo>
                <a:lnTo>
                  <a:pt x="32461" y="768235"/>
                </a:lnTo>
                <a:lnTo>
                  <a:pt x="53162" y="772414"/>
                </a:lnTo>
                <a:lnTo>
                  <a:pt x="849363" y="772414"/>
                </a:lnTo>
                <a:lnTo>
                  <a:pt x="870064" y="768235"/>
                </a:lnTo>
                <a:lnTo>
                  <a:pt x="886955" y="756843"/>
                </a:lnTo>
                <a:lnTo>
                  <a:pt x="898359" y="739940"/>
                </a:lnTo>
                <a:lnTo>
                  <a:pt x="902538" y="719251"/>
                </a:lnTo>
                <a:lnTo>
                  <a:pt x="902538" y="479450"/>
                </a:lnTo>
                <a:close/>
              </a:path>
              <a:path w="902969" h="772795">
                <a:moveTo>
                  <a:pt x="902538" y="53174"/>
                </a:moveTo>
                <a:lnTo>
                  <a:pt x="898359" y="32486"/>
                </a:lnTo>
                <a:lnTo>
                  <a:pt x="886955" y="15582"/>
                </a:lnTo>
                <a:lnTo>
                  <a:pt x="870064" y="4191"/>
                </a:lnTo>
                <a:lnTo>
                  <a:pt x="849363" y="0"/>
                </a:lnTo>
                <a:lnTo>
                  <a:pt x="53162" y="0"/>
                </a:lnTo>
                <a:lnTo>
                  <a:pt x="32461" y="4191"/>
                </a:lnTo>
                <a:lnTo>
                  <a:pt x="15570" y="15582"/>
                </a:lnTo>
                <a:lnTo>
                  <a:pt x="4178" y="32486"/>
                </a:lnTo>
                <a:lnTo>
                  <a:pt x="0" y="53174"/>
                </a:lnTo>
                <a:lnTo>
                  <a:pt x="0" y="292963"/>
                </a:lnTo>
                <a:lnTo>
                  <a:pt x="4178" y="313664"/>
                </a:lnTo>
                <a:lnTo>
                  <a:pt x="15570" y="330568"/>
                </a:lnTo>
                <a:lnTo>
                  <a:pt x="32461" y="341960"/>
                </a:lnTo>
                <a:lnTo>
                  <a:pt x="53162" y="346138"/>
                </a:lnTo>
                <a:lnTo>
                  <a:pt x="849363" y="346138"/>
                </a:lnTo>
                <a:lnTo>
                  <a:pt x="870064" y="341960"/>
                </a:lnTo>
                <a:lnTo>
                  <a:pt x="886955" y="330568"/>
                </a:lnTo>
                <a:lnTo>
                  <a:pt x="898359" y="313664"/>
                </a:lnTo>
                <a:lnTo>
                  <a:pt x="902538" y="292963"/>
                </a:lnTo>
                <a:lnTo>
                  <a:pt x="902538" y="53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76237" y="4895595"/>
            <a:ext cx="804545" cy="684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b="1" spc="-165" dirty="0">
                <a:latin typeface="Trebuchet MS"/>
                <a:cs typeface="Trebuchet MS"/>
              </a:rPr>
              <a:t>......</a:t>
            </a:r>
            <a:endParaRPr sz="16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1600" b="1" dirty="0">
                <a:cs typeface="Trebuchet MS"/>
              </a:rPr>
              <a:t>Worker n</a:t>
            </a:r>
            <a:endParaRPr sz="1600" dirty="0"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46803" y="6047407"/>
            <a:ext cx="1325880" cy="481330"/>
            <a:chOff x="4146803" y="6047407"/>
            <a:chExt cx="1325880" cy="481330"/>
          </a:xfrm>
        </p:grpSpPr>
        <p:sp>
          <p:nvSpPr>
            <p:cNvPr id="18" name="object 18"/>
            <p:cNvSpPr/>
            <p:nvPr/>
          </p:nvSpPr>
          <p:spPr>
            <a:xfrm>
              <a:off x="4153153" y="6053757"/>
              <a:ext cx="1313180" cy="468630"/>
            </a:xfrm>
            <a:custGeom>
              <a:avLst/>
              <a:gdLst/>
              <a:ahLst/>
              <a:cxnLst/>
              <a:rect l="l" t="t" r="r" b="b"/>
              <a:pathLst>
                <a:path w="1313179" h="468629">
                  <a:moveTo>
                    <a:pt x="78102" y="0"/>
                  </a:moveTo>
                  <a:lnTo>
                    <a:pt x="47701" y="6137"/>
                  </a:lnTo>
                  <a:lnTo>
                    <a:pt x="22875" y="22875"/>
                  </a:lnTo>
                  <a:lnTo>
                    <a:pt x="6137" y="47701"/>
                  </a:lnTo>
                  <a:lnTo>
                    <a:pt x="0" y="78102"/>
                  </a:lnTo>
                  <a:lnTo>
                    <a:pt x="0" y="390507"/>
                  </a:lnTo>
                  <a:lnTo>
                    <a:pt x="6137" y="420907"/>
                  </a:lnTo>
                  <a:lnTo>
                    <a:pt x="22875" y="445733"/>
                  </a:lnTo>
                  <a:lnTo>
                    <a:pt x="47701" y="462471"/>
                  </a:lnTo>
                  <a:lnTo>
                    <a:pt x="78102" y="468609"/>
                  </a:lnTo>
                  <a:lnTo>
                    <a:pt x="1234510" y="468609"/>
                  </a:lnTo>
                  <a:lnTo>
                    <a:pt x="1264909" y="462471"/>
                  </a:lnTo>
                  <a:lnTo>
                    <a:pt x="1289734" y="445733"/>
                  </a:lnTo>
                  <a:lnTo>
                    <a:pt x="1306472" y="420907"/>
                  </a:lnTo>
                  <a:lnTo>
                    <a:pt x="1312610" y="390507"/>
                  </a:lnTo>
                  <a:lnTo>
                    <a:pt x="1312610" y="78102"/>
                  </a:lnTo>
                  <a:lnTo>
                    <a:pt x="1306472" y="47701"/>
                  </a:lnTo>
                  <a:lnTo>
                    <a:pt x="1289734" y="22875"/>
                  </a:lnTo>
                  <a:lnTo>
                    <a:pt x="1264909" y="6137"/>
                  </a:lnTo>
                  <a:lnTo>
                    <a:pt x="1234510" y="0"/>
                  </a:lnTo>
                  <a:lnTo>
                    <a:pt x="78102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60975" y="6089738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398043" y="0"/>
                  </a:moveTo>
                  <a:lnTo>
                    <a:pt x="60934" y="0"/>
                  </a:lnTo>
                  <a:lnTo>
                    <a:pt x="37215" y="4788"/>
                  </a:lnTo>
                  <a:lnTo>
                    <a:pt x="17846" y="17846"/>
                  </a:lnTo>
                  <a:lnTo>
                    <a:pt x="4788" y="37213"/>
                  </a:lnTo>
                  <a:lnTo>
                    <a:pt x="0" y="60929"/>
                  </a:lnTo>
                  <a:lnTo>
                    <a:pt x="0" y="335715"/>
                  </a:lnTo>
                  <a:lnTo>
                    <a:pt x="4788" y="359431"/>
                  </a:lnTo>
                  <a:lnTo>
                    <a:pt x="17846" y="378798"/>
                  </a:lnTo>
                  <a:lnTo>
                    <a:pt x="37215" y="391855"/>
                  </a:lnTo>
                  <a:lnTo>
                    <a:pt x="60934" y="396643"/>
                  </a:lnTo>
                  <a:lnTo>
                    <a:pt x="398043" y="396643"/>
                  </a:lnTo>
                  <a:lnTo>
                    <a:pt x="421762" y="391855"/>
                  </a:lnTo>
                  <a:lnTo>
                    <a:pt x="441131" y="378798"/>
                  </a:lnTo>
                  <a:lnTo>
                    <a:pt x="454189" y="359431"/>
                  </a:lnTo>
                  <a:lnTo>
                    <a:pt x="458977" y="335715"/>
                  </a:lnTo>
                  <a:lnTo>
                    <a:pt x="458977" y="60929"/>
                  </a:lnTo>
                  <a:lnTo>
                    <a:pt x="454189" y="37213"/>
                  </a:lnTo>
                  <a:lnTo>
                    <a:pt x="441131" y="17846"/>
                  </a:lnTo>
                  <a:lnTo>
                    <a:pt x="421762" y="4788"/>
                  </a:lnTo>
                  <a:lnTo>
                    <a:pt x="39804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553282" y="3196844"/>
            <a:ext cx="1422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solidFill>
                  <a:srgbClr val="FFFFFF"/>
                </a:solidFill>
                <a:latin typeface="Trebuchet MS"/>
                <a:cs typeface="Trebuchet MS"/>
              </a:rPr>
              <a:t>Aggregator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59529" y="6103582"/>
            <a:ext cx="568325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cs typeface="Trebuchet MS"/>
              </a:rPr>
              <a:t>Job 2</a:t>
            </a:r>
            <a:endParaRPr sz="2000" dirty="0"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50129" y="6118822"/>
            <a:ext cx="281305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cs typeface="Trebuchet MS"/>
              </a:rPr>
              <a:t>PS</a:t>
            </a:r>
            <a:endParaRPr sz="2000" dirty="0"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170602" y="6428920"/>
            <a:ext cx="1028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solidFill>
                  <a:srgbClr val="898989"/>
                </a:solidFill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8A9B949C-16FE-3353-6599-1925DDFCEE2D}"/>
              </a:ext>
            </a:extLst>
          </p:cNvPr>
          <p:cNvSpPr txBox="1"/>
          <p:nvPr/>
        </p:nvSpPr>
        <p:spPr>
          <a:xfrm>
            <a:off x="1038124" y="1508367"/>
            <a:ext cx="8024009" cy="1567737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cs typeface="Trebuchet MS"/>
              </a:rPr>
              <a:t>Objective: maximize switch resource utilization</a:t>
            </a: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cs typeface="Trebuchet MS"/>
              </a:rPr>
              <a:t>Key idea: dynamic allocation in per-packet level</a:t>
            </a:r>
            <a:endParaRPr lang="en-US" sz="2800" dirty="0">
              <a:cs typeface="Trebuchet MS"/>
            </a:endParaRPr>
          </a:p>
          <a:p>
            <a:pPr marL="698500" lvl="1" indent="-228600"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cs typeface="Trebuchet MS"/>
              </a:rPr>
              <a:t>Randomly hash gradient packets to whole memory</a:t>
            </a:r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DF93D4FE-1D2F-B2F9-AF16-0FC7C23F53E5}"/>
              </a:ext>
            </a:extLst>
          </p:cNvPr>
          <p:cNvSpPr txBox="1"/>
          <p:nvPr/>
        </p:nvSpPr>
        <p:spPr>
          <a:xfrm>
            <a:off x="8867393" y="4901691"/>
            <a:ext cx="10013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cs typeface="Trebuchet MS"/>
              </a:rPr>
              <a:t>Switch</a:t>
            </a:r>
            <a:endParaRPr sz="2800" dirty="0">
              <a:cs typeface="Trebuchet MS"/>
            </a:endParaRPr>
          </a:p>
        </p:txBody>
      </p:sp>
      <p:sp>
        <p:nvSpPr>
          <p:cNvPr id="31" name="object 9">
            <a:extLst>
              <a:ext uri="{FF2B5EF4-FFF2-40B4-BE49-F238E27FC236}">
                <a16:creationId xmlns:a16="http://schemas.microsoft.com/office/drawing/2014/main" id="{559396C9-3B3D-EAD6-FC9A-9DE0AD5607F6}"/>
              </a:ext>
            </a:extLst>
          </p:cNvPr>
          <p:cNvSpPr/>
          <p:nvPr/>
        </p:nvSpPr>
        <p:spPr>
          <a:xfrm>
            <a:off x="9110569" y="3115389"/>
            <a:ext cx="2483185" cy="6410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A5BAEE-6C31-A2EF-B402-583C200A4E08}"/>
              </a:ext>
            </a:extLst>
          </p:cNvPr>
          <p:cNvCxnSpPr/>
          <p:nvPr/>
        </p:nvCxnSpPr>
        <p:spPr>
          <a:xfrm flipH="1">
            <a:off x="9553282" y="3756441"/>
            <a:ext cx="581318" cy="227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bject 14">
            <a:extLst>
              <a:ext uri="{FF2B5EF4-FFF2-40B4-BE49-F238E27FC236}">
                <a16:creationId xmlns:a16="http://schemas.microsoft.com/office/drawing/2014/main" id="{17BEE135-56A9-7BE5-F26E-7A4C3A9F87AF}"/>
              </a:ext>
            </a:extLst>
          </p:cNvPr>
          <p:cNvSpPr txBox="1"/>
          <p:nvPr/>
        </p:nvSpPr>
        <p:spPr>
          <a:xfrm>
            <a:off x="9553282" y="3196844"/>
            <a:ext cx="16173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Aggregator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0E73077-EFF4-4F1C-8E7E-8544767E8972}"/>
              </a:ext>
            </a:extLst>
          </p:cNvPr>
          <p:cNvSpPr/>
          <p:nvPr/>
        </p:nvSpPr>
        <p:spPr>
          <a:xfrm>
            <a:off x="3987111" y="4661089"/>
            <a:ext cx="566476" cy="16767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3E27CE8-F083-B463-CEE2-B31675557B5F}"/>
              </a:ext>
            </a:extLst>
          </p:cNvPr>
          <p:cNvCxnSpPr>
            <a:cxnSpLocks/>
          </p:cNvCxnSpPr>
          <p:nvPr/>
        </p:nvCxnSpPr>
        <p:spPr>
          <a:xfrm flipH="1" flipV="1">
            <a:off x="4254086" y="4861989"/>
            <a:ext cx="470314" cy="11764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56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61"/>
            <a:ext cx="735457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b="0" dirty="0">
                <a:solidFill>
                  <a:srgbClr val="000000"/>
                </a:solidFill>
                <a:latin typeface="+mn-lt"/>
                <a:cs typeface="Carlito"/>
              </a:rPr>
              <a:t>Multi-tenant: dynamic allocation</a:t>
            </a:r>
            <a:endParaRPr sz="4300" dirty="0">
              <a:latin typeface="+mn-lt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28299" y="3984089"/>
            <a:ext cx="7074614" cy="137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288083" y="2449499"/>
            <a:ext cx="88265" cy="83185"/>
            <a:chOff x="8288083" y="2449499"/>
            <a:chExt cx="88265" cy="83185"/>
          </a:xfrm>
        </p:grpSpPr>
        <p:sp>
          <p:nvSpPr>
            <p:cNvPr id="7" name="object 7"/>
            <p:cNvSpPr/>
            <p:nvPr/>
          </p:nvSpPr>
          <p:spPr>
            <a:xfrm>
              <a:off x="8291499" y="2461806"/>
              <a:ext cx="84289" cy="706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88083" y="2449499"/>
              <a:ext cx="84302" cy="70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58792" y="3508247"/>
            <a:ext cx="1660525" cy="2305685"/>
            <a:chOff x="458792" y="3508247"/>
            <a:chExt cx="1660525" cy="2305685"/>
          </a:xfrm>
        </p:grpSpPr>
        <p:sp>
          <p:nvSpPr>
            <p:cNvPr id="10" name="object 10"/>
            <p:cNvSpPr/>
            <p:nvPr/>
          </p:nvSpPr>
          <p:spPr>
            <a:xfrm>
              <a:off x="465142" y="3514597"/>
              <a:ext cx="1647825" cy="2292985"/>
            </a:xfrm>
            <a:custGeom>
              <a:avLst/>
              <a:gdLst/>
              <a:ahLst/>
              <a:cxnLst/>
              <a:rect l="l" t="t" r="r" b="b"/>
              <a:pathLst>
                <a:path w="1647825" h="2292985">
                  <a:moveTo>
                    <a:pt x="274615" y="0"/>
                  </a:moveTo>
                  <a:lnTo>
                    <a:pt x="225252" y="4424"/>
                  </a:lnTo>
                  <a:lnTo>
                    <a:pt x="178792" y="17180"/>
                  </a:lnTo>
                  <a:lnTo>
                    <a:pt x="136011" y="37492"/>
                  </a:lnTo>
                  <a:lnTo>
                    <a:pt x="97683" y="64585"/>
                  </a:lnTo>
                  <a:lnTo>
                    <a:pt x="64585" y="97683"/>
                  </a:lnTo>
                  <a:lnTo>
                    <a:pt x="37492" y="136011"/>
                  </a:lnTo>
                  <a:lnTo>
                    <a:pt x="17180" y="178792"/>
                  </a:lnTo>
                  <a:lnTo>
                    <a:pt x="4424" y="225252"/>
                  </a:lnTo>
                  <a:lnTo>
                    <a:pt x="0" y="274615"/>
                  </a:lnTo>
                  <a:lnTo>
                    <a:pt x="0" y="2018281"/>
                  </a:lnTo>
                  <a:lnTo>
                    <a:pt x="4424" y="2067644"/>
                  </a:lnTo>
                  <a:lnTo>
                    <a:pt x="17180" y="2114105"/>
                  </a:lnTo>
                  <a:lnTo>
                    <a:pt x="37492" y="2156887"/>
                  </a:lnTo>
                  <a:lnTo>
                    <a:pt x="64585" y="2195216"/>
                  </a:lnTo>
                  <a:lnTo>
                    <a:pt x="97683" y="2228314"/>
                  </a:lnTo>
                  <a:lnTo>
                    <a:pt x="136011" y="2255407"/>
                  </a:lnTo>
                  <a:lnTo>
                    <a:pt x="178792" y="2275720"/>
                  </a:lnTo>
                  <a:lnTo>
                    <a:pt x="225252" y="2288476"/>
                  </a:lnTo>
                  <a:lnTo>
                    <a:pt x="274615" y="2292901"/>
                  </a:lnTo>
                  <a:lnTo>
                    <a:pt x="1373080" y="2292901"/>
                  </a:lnTo>
                  <a:lnTo>
                    <a:pt x="1422441" y="2288476"/>
                  </a:lnTo>
                  <a:lnTo>
                    <a:pt x="1468899" y="2275720"/>
                  </a:lnTo>
                  <a:lnTo>
                    <a:pt x="1511680" y="2255407"/>
                  </a:lnTo>
                  <a:lnTo>
                    <a:pt x="1550007" y="2228314"/>
                  </a:lnTo>
                  <a:lnTo>
                    <a:pt x="1583105" y="2195216"/>
                  </a:lnTo>
                  <a:lnTo>
                    <a:pt x="1610197" y="2156887"/>
                  </a:lnTo>
                  <a:lnTo>
                    <a:pt x="1630510" y="2114105"/>
                  </a:lnTo>
                  <a:lnTo>
                    <a:pt x="1643266" y="2067644"/>
                  </a:lnTo>
                  <a:lnTo>
                    <a:pt x="1647690" y="2018281"/>
                  </a:lnTo>
                  <a:lnTo>
                    <a:pt x="1647690" y="274615"/>
                  </a:lnTo>
                  <a:lnTo>
                    <a:pt x="1643266" y="225252"/>
                  </a:lnTo>
                  <a:lnTo>
                    <a:pt x="1630510" y="178792"/>
                  </a:lnTo>
                  <a:lnTo>
                    <a:pt x="1610197" y="136011"/>
                  </a:lnTo>
                  <a:lnTo>
                    <a:pt x="1583105" y="97683"/>
                  </a:lnTo>
                  <a:lnTo>
                    <a:pt x="1550007" y="64585"/>
                  </a:lnTo>
                  <a:lnTo>
                    <a:pt x="1511680" y="37492"/>
                  </a:lnTo>
                  <a:lnTo>
                    <a:pt x="1468899" y="17180"/>
                  </a:lnTo>
                  <a:lnTo>
                    <a:pt x="1422441" y="4424"/>
                  </a:lnTo>
                  <a:lnTo>
                    <a:pt x="1373080" y="0"/>
                  </a:lnTo>
                  <a:lnTo>
                    <a:pt x="274615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6977" y="3895915"/>
              <a:ext cx="902969" cy="346710"/>
            </a:xfrm>
            <a:custGeom>
              <a:avLst/>
              <a:gdLst/>
              <a:ahLst/>
              <a:cxnLst/>
              <a:rect l="l" t="t" r="r" b="b"/>
              <a:pathLst>
                <a:path w="902969" h="346710">
                  <a:moveTo>
                    <a:pt x="849626" y="0"/>
                  </a:moveTo>
                  <a:lnTo>
                    <a:pt x="53169" y="0"/>
                  </a:lnTo>
                  <a:lnTo>
                    <a:pt x="32473" y="4179"/>
                  </a:lnTo>
                  <a:lnTo>
                    <a:pt x="15573" y="15576"/>
                  </a:lnTo>
                  <a:lnTo>
                    <a:pt x="4178" y="32479"/>
                  </a:lnTo>
                  <a:lnTo>
                    <a:pt x="0" y="53174"/>
                  </a:lnTo>
                  <a:lnTo>
                    <a:pt x="0" y="292963"/>
                  </a:lnTo>
                  <a:lnTo>
                    <a:pt x="4178" y="313659"/>
                  </a:lnTo>
                  <a:lnTo>
                    <a:pt x="15573" y="330561"/>
                  </a:lnTo>
                  <a:lnTo>
                    <a:pt x="32473" y="341959"/>
                  </a:lnTo>
                  <a:lnTo>
                    <a:pt x="53169" y="346138"/>
                  </a:lnTo>
                  <a:lnTo>
                    <a:pt x="849626" y="346138"/>
                  </a:lnTo>
                  <a:lnTo>
                    <a:pt x="870327" y="341959"/>
                  </a:lnTo>
                  <a:lnTo>
                    <a:pt x="887229" y="330561"/>
                  </a:lnTo>
                  <a:lnTo>
                    <a:pt x="898623" y="313659"/>
                  </a:lnTo>
                  <a:lnTo>
                    <a:pt x="902801" y="292963"/>
                  </a:lnTo>
                  <a:lnTo>
                    <a:pt x="902801" y="53174"/>
                  </a:lnTo>
                  <a:lnTo>
                    <a:pt x="898623" y="32479"/>
                  </a:lnTo>
                  <a:lnTo>
                    <a:pt x="887229" y="15576"/>
                  </a:lnTo>
                  <a:lnTo>
                    <a:pt x="870327" y="4179"/>
                  </a:lnTo>
                  <a:lnTo>
                    <a:pt x="84962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79121" y="3439414"/>
            <a:ext cx="798195" cy="75057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70"/>
              </a:spcBef>
            </a:pPr>
            <a:r>
              <a:rPr sz="2000" b="1" dirty="0">
                <a:cs typeface="Trebuchet MS"/>
              </a:rPr>
              <a:t>Job 2</a:t>
            </a:r>
            <a:endParaRPr sz="2000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600" b="1" dirty="0">
                <a:cs typeface="Trebuchet MS"/>
              </a:rPr>
              <a:t>Worker 1</a:t>
            </a:r>
            <a:endParaRPr sz="1600" dirty="0"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7239" y="4391583"/>
            <a:ext cx="902969" cy="346710"/>
          </a:xfrm>
          <a:custGeom>
            <a:avLst/>
            <a:gdLst/>
            <a:ahLst/>
            <a:cxnLst/>
            <a:rect l="l" t="t" r="r" b="b"/>
            <a:pathLst>
              <a:path w="902969" h="346710">
                <a:moveTo>
                  <a:pt x="849363" y="0"/>
                </a:moveTo>
                <a:lnTo>
                  <a:pt x="53169" y="0"/>
                </a:lnTo>
                <a:lnTo>
                  <a:pt x="32473" y="4177"/>
                </a:lnTo>
                <a:lnTo>
                  <a:pt x="15573" y="15571"/>
                </a:lnTo>
                <a:lnTo>
                  <a:pt x="4178" y="32473"/>
                </a:lnTo>
                <a:lnTo>
                  <a:pt x="0" y="53174"/>
                </a:lnTo>
                <a:lnTo>
                  <a:pt x="0" y="292963"/>
                </a:lnTo>
                <a:lnTo>
                  <a:pt x="4178" y="313659"/>
                </a:lnTo>
                <a:lnTo>
                  <a:pt x="15573" y="330561"/>
                </a:lnTo>
                <a:lnTo>
                  <a:pt x="32473" y="341959"/>
                </a:lnTo>
                <a:lnTo>
                  <a:pt x="53169" y="346138"/>
                </a:lnTo>
                <a:lnTo>
                  <a:pt x="849363" y="346138"/>
                </a:lnTo>
                <a:lnTo>
                  <a:pt x="870064" y="341959"/>
                </a:lnTo>
                <a:lnTo>
                  <a:pt x="886966" y="330561"/>
                </a:lnTo>
                <a:lnTo>
                  <a:pt x="898360" y="313659"/>
                </a:lnTo>
                <a:lnTo>
                  <a:pt x="902538" y="292963"/>
                </a:lnTo>
                <a:lnTo>
                  <a:pt x="902538" y="53174"/>
                </a:lnTo>
                <a:lnTo>
                  <a:pt x="898360" y="32473"/>
                </a:lnTo>
                <a:lnTo>
                  <a:pt x="886966" y="15571"/>
                </a:lnTo>
                <a:lnTo>
                  <a:pt x="870064" y="4177"/>
                </a:lnTo>
                <a:lnTo>
                  <a:pt x="84936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9253" y="4414011"/>
            <a:ext cx="7981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Worker 2</a:t>
            </a:r>
            <a:endParaRPr sz="1600" dirty="0"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7239" y="4872875"/>
            <a:ext cx="902969" cy="772795"/>
          </a:xfrm>
          <a:custGeom>
            <a:avLst/>
            <a:gdLst/>
            <a:ahLst/>
            <a:cxnLst/>
            <a:rect l="l" t="t" r="r" b="b"/>
            <a:pathLst>
              <a:path w="902969" h="772795">
                <a:moveTo>
                  <a:pt x="902538" y="479450"/>
                </a:moveTo>
                <a:lnTo>
                  <a:pt x="898359" y="458762"/>
                </a:lnTo>
                <a:lnTo>
                  <a:pt x="886955" y="441858"/>
                </a:lnTo>
                <a:lnTo>
                  <a:pt x="870064" y="430466"/>
                </a:lnTo>
                <a:lnTo>
                  <a:pt x="849363" y="426275"/>
                </a:lnTo>
                <a:lnTo>
                  <a:pt x="53162" y="426275"/>
                </a:lnTo>
                <a:lnTo>
                  <a:pt x="32461" y="430466"/>
                </a:lnTo>
                <a:lnTo>
                  <a:pt x="15570" y="441858"/>
                </a:lnTo>
                <a:lnTo>
                  <a:pt x="4178" y="458762"/>
                </a:lnTo>
                <a:lnTo>
                  <a:pt x="0" y="479450"/>
                </a:lnTo>
                <a:lnTo>
                  <a:pt x="0" y="719251"/>
                </a:lnTo>
                <a:lnTo>
                  <a:pt x="4178" y="739940"/>
                </a:lnTo>
                <a:lnTo>
                  <a:pt x="15570" y="756843"/>
                </a:lnTo>
                <a:lnTo>
                  <a:pt x="32461" y="768235"/>
                </a:lnTo>
                <a:lnTo>
                  <a:pt x="53162" y="772414"/>
                </a:lnTo>
                <a:lnTo>
                  <a:pt x="849363" y="772414"/>
                </a:lnTo>
                <a:lnTo>
                  <a:pt x="870064" y="768235"/>
                </a:lnTo>
                <a:lnTo>
                  <a:pt x="886955" y="756843"/>
                </a:lnTo>
                <a:lnTo>
                  <a:pt x="898359" y="739940"/>
                </a:lnTo>
                <a:lnTo>
                  <a:pt x="902538" y="719251"/>
                </a:lnTo>
                <a:lnTo>
                  <a:pt x="902538" y="479450"/>
                </a:lnTo>
                <a:close/>
              </a:path>
              <a:path w="902969" h="772795">
                <a:moveTo>
                  <a:pt x="902538" y="53174"/>
                </a:moveTo>
                <a:lnTo>
                  <a:pt x="898359" y="32486"/>
                </a:lnTo>
                <a:lnTo>
                  <a:pt x="886955" y="15582"/>
                </a:lnTo>
                <a:lnTo>
                  <a:pt x="870064" y="4191"/>
                </a:lnTo>
                <a:lnTo>
                  <a:pt x="849363" y="0"/>
                </a:lnTo>
                <a:lnTo>
                  <a:pt x="53162" y="0"/>
                </a:lnTo>
                <a:lnTo>
                  <a:pt x="32461" y="4191"/>
                </a:lnTo>
                <a:lnTo>
                  <a:pt x="15570" y="15582"/>
                </a:lnTo>
                <a:lnTo>
                  <a:pt x="4178" y="32486"/>
                </a:lnTo>
                <a:lnTo>
                  <a:pt x="0" y="53174"/>
                </a:lnTo>
                <a:lnTo>
                  <a:pt x="0" y="292963"/>
                </a:lnTo>
                <a:lnTo>
                  <a:pt x="4178" y="313664"/>
                </a:lnTo>
                <a:lnTo>
                  <a:pt x="15570" y="330568"/>
                </a:lnTo>
                <a:lnTo>
                  <a:pt x="32461" y="341960"/>
                </a:lnTo>
                <a:lnTo>
                  <a:pt x="53162" y="346138"/>
                </a:lnTo>
                <a:lnTo>
                  <a:pt x="849363" y="346138"/>
                </a:lnTo>
                <a:lnTo>
                  <a:pt x="870064" y="341960"/>
                </a:lnTo>
                <a:lnTo>
                  <a:pt x="886955" y="330568"/>
                </a:lnTo>
                <a:lnTo>
                  <a:pt x="898359" y="313664"/>
                </a:lnTo>
                <a:lnTo>
                  <a:pt x="902538" y="292963"/>
                </a:lnTo>
                <a:lnTo>
                  <a:pt x="902538" y="53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76237" y="4895595"/>
            <a:ext cx="804545" cy="684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b="1" spc="-165" dirty="0">
                <a:latin typeface="Trebuchet MS"/>
                <a:cs typeface="Trebuchet MS"/>
              </a:rPr>
              <a:t>......</a:t>
            </a:r>
            <a:endParaRPr sz="16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1600" b="1" dirty="0">
                <a:cs typeface="Trebuchet MS"/>
              </a:rPr>
              <a:t>Worker n</a:t>
            </a:r>
            <a:endParaRPr sz="1600" dirty="0"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46803" y="6047407"/>
            <a:ext cx="1325880" cy="481330"/>
            <a:chOff x="4146803" y="6047407"/>
            <a:chExt cx="1325880" cy="481330"/>
          </a:xfrm>
        </p:grpSpPr>
        <p:sp>
          <p:nvSpPr>
            <p:cNvPr id="18" name="object 18"/>
            <p:cNvSpPr/>
            <p:nvPr/>
          </p:nvSpPr>
          <p:spPr>
            <a:xfrm>
              <a:off x="4153153" y="6053757"/>
              <a:ext cx="1313180" cy="468630"/>
            </a:xfrm>
            <a:custGeom>
              <a:avLst/>
              <a:gdLst/>
              <a:ahLst/>
              <a:cxnLst/>
              <a:rect l="l" t="t" r="r" b="b"/>
              <a:pathLst>
                <a:path w="1313179" h="468629">
                  <a:moveTo>
                    <a:pt x="78102" y="0"/>
                  </a:moveTo>
                  <a:lnTo>
                    <a:pt x="47701" y="6137"/>
                  </a:lnTo>
                  <a:lnTo>
                    <a:pt x="22875" y="22875"/>
                  </a:lnTo>
                  <a:lnTo>
                    <a:pt x="6137" y="47701"/>
                  </a:lnTo>
                  <a:lnTo>
                    <a:pt x="0" y="78102"/>
                  </a:lnTo>
                  <a:lnTo>
                    <a:pt x="0" y="390507"/>
                  </a:lnTo>
                  <a:lnTo>
                    <a:pt x="6137" y="420907"/>
                  </a:lnTo>
                  <a:lnTo>
                    <a:pt x="22875" y="445733"/>
                  </a:lnTo>
                  <a:lnTo>
                    <a:pt x="47701" y="462471"/>
                  </a:lnTo>
                  <a:lnTo>
                    <a:pt x="78102" y="468609"/>
                  </a:lnTo>
                  <a:lnTo>
                    <a:pt x="1234510" y="468609"/>
                  </a:lnTo>
                  <a:lnTo>
                    <a:pt x="1264909" y="462471"/>
                  </a:lnTo>
                  <a:lnTo>
                    <a:pt x="1289734" y="445733"/>
                  </a:lnTo>
                  <a:lnTo>
                    <a:pt x="1306472" y="420907"/>
                  </a:lnTo>
                  <a:lnTo>
                    <a:pt x="1312610" y="390507"/>
                  </a:lnTo>
                  <a:lnTo>
                    <a:pt x="1312610" y="78102"/>
                  </a:lnTo>
                  <a:lnTo>
                    <a:pt x="1306472" y="47701"/>
                  </a:lnTo>
                  <a:lnTo>
                    <a:pt x="1289734" y="22875"/>
                  </a:lnTo>
                  <a:lnTo>
                    <a:pt x="1264909" y="6137"/>
                  </a:lnTo>
                  <a:lnTo>
                    <a:pt x="1234510" y="0"/>
                  </a:lnTo>
                  <a:lnTo>
                    <a:pt x="78102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60975" y="6089738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398043" y="0"/>
                  </a:moveTo>
                  <a:lnTo>
                    <a:pt x="60934" y="0"/>
                  </a:lnTo>
                  <a:lnTo>
                    <a:pt x="37215" y="4788"/>
                  </a:lnTo>
                  <a:lnTo>
                    <a:pt x="17846" y="17846"/>
                  </a:lnTo>
                  <a:lnTo>
                    <a:pt x="4788" y="37213"/>
                  </a:lnTo>
                  <a:lnTo>
                    <a:pt x="0" y="60929"/>
                  </a:lnTo>
                  <a:lnTo>
                    <a:pt x="0" y="335715"/>
                  </a:lnTo>
                  <a:lnTo>
                    <a:pt x="4788" y="359431"/>
                  </a:lnTo>
                  <a:lnTo>
                    <a:pt x="17846" y="378798"/>
                  </a:lnTo>
                  <a:lnTo>
                    <a:pt x="37215" y="391855"/>
                  </a:lnTo>
                  <a:lnTo>
                    <a:pt x="60934" y="396643"/>
                  </a:lnTo>
                  <a:lnTo>
                    <a:pt x="398043" y="396643"/>
                  </a:lnTo>
                  <a:lnTo>
                    <a:pt x="421762" y="391855"/>
                  </a:lnTo>
                  <a:lnTo>
                    <a:pt x="441131" y="378798"/>
                  </a:lnTo>
                  <a:lnTo>
                    <a:pt x="454189" y="359431"/>
                  </a:lnTo>
                  <a:lnTo>
                    <a:pt x="458977" y="335715"/>
                  </a:lnTo>
                  <a:lnTo>
                    <a:pt x="458977" y="60929"/>
                  </a:lnTo>
                  <a:lnTo>
                    <a:pt x="454189" y="37213"/>
                  </a:lnTo>
                  <a:lnTo>
                    <a:pt x="441131" y="17846"/>
                  </a:lnTo>
                  <a:lnTo>
                    <a:pt x="421762" y="4788"/>
                  </a:lnTo>
                  <a:lnTo>
                    <a:pt x="39804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553282" y="3196844"/>
            <a:ext cx="1422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solidFill>
                  <a:srgbClr val="FFFFFF"/>
                </a:solidFill>
                <a:latin typeface="Trebuchet MS"/>
                <a:cs typeface="Trebuchet MS"/>
              </a:rPr>
              <a:t>Aggregator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59529" y="6103582"/>
            <a:ext cx="568325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cs typeface="Trebuchet MS"/>
              </a:rPr>
              <a:t>Job 2</a:t>
            </a:r>
            <a:endParaRPr sz="2000" dirty="0"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50129" y="6118822"/>
            <a:ext cx="281305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cs typeface="Trebuchet MS"/>
              </a:rPr>
              <a:t>PS</a:t>
            </a:r>
            <a:endParaRPr sz="2000" dirty="0"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170602" y="6428920"/>
            <a:ext cx="1028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solidFill>
                  <a:srgbClr val="898989"/>
                </a:solidFill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8A9B949C-16FE-3353-6599-1925DDFCEE2D}"/>
              </a:ext>
            </a:extLst>
          </p:cNvPr>
          <p:cNvSpPr txBox="1"/>
          <p:nvPr/>
        </p:nvSpPr>
        <p:spPr>
          <a:xfrm>
            <a:off x="1038124" y="1508367"/>
            <a:ext cx="8024009" cy="1567737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cs typeface="Trebuchet MS"/>
              </a:rPr>
              <a:t>Objective: maximize switch resource utilization</a:t>
            </a: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cs typeface="Trebuchet MS"/>
              </a:rPr>
              <a:t>Key idea: dynamic allocation in per-packet level</a:t>
            </a:r>
            <a:endParaRPr lang="en-US" sz="2800" dirty="0">
              <a:cs typeface="Trebuchet MS"/>
            </a:endParaRPr>
          </a:p>
          <a:p>
            <a:pPr marL="698500" lvl="1" indent="-228600"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cs typeface="Trebuchet MS"/>
              </a:rPr>
              <a:t>Randomly hash gradient packets to whole memory</a:t>
            </a:r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DF93D4FE-1D2F-B2F9-AF16-0FC7C23F53E5}"/>
              </a:ext>
            </a:extLst>
          </p:cNvPr>
          <p:cNvSpPr txBox="1"/>
          <p:nvPr/>
        </p:nvSpPr>
        <p:spPr>
          <a:xfrm>
            <a:off x="8867393" y="4901691"/>
            <a:ext cx="10013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cs typeface="Trebuchet MS"/>
              </a:rPr>
              <a:t>Switch</a:t>
            </a:r>
            <a:endParaRPr sz="2800" dirty="0">
              <a:cs typeface="Trebuchet MS"/>
            </a:endParaRPr>
          </a:p>
        </p:txBody>
      </p:sp>
      <p:sp>
        <p:nvSpPr>
          <p:cNvPr id="31" name="object 9">
            <a:extLst>
              <a:ext uri="{FF2B5EF4-FFF2-40B4-BE49-F238E27FC236}">
                <a16:creationId xmlns:a16="http://schemas.microsoft.com/office/drawing/2014/main" id="{559396C9-3B3D-EAD6-FC9A-9DE0AD5607F6}"/>
              </a:ext>
            </a:extLst>
          </p:cNvPr>
          <p:cNvSpPr/>
          <p:nvPr/>
        </p:nvSpPr>
        <p:spPr>
          <a:xfrm>
            <a:off x="9110569" y="3115389"/>
            <a:ext cx="2483185" cy="6410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A5BAEE-6C31-A2EF-B402-583C200A4E08}"/>
              </a:ext>
            </a:extLst>
          </p:cNvPr>
          <p:cNvCxnSpPr/>
          <p:nvPr/>
        </p:nvCxnSpPr>
        <p:spPr>
          <a:xfrm flipH="1">
            <a:off x="9553282" y="3756441"/>
            <a:ext cx="581318" cy="227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bject 14">
            <a:extLst>
              <a:ext uri="{FF2B5EF4-FFF2-40B4-BE49-F238E27FC236}">
                <a16:creationId xmlns:a16="http://schemas.microsoft.com/office/drawing/2014/main" id="{17BEE135-56A9-7BE5-F26E-7A4C3A9F87AF}"/>
              </a:ext>
            </a:extLst>
          </p:cNvPr>
          <p:cNvSpPr txBox="1"/>
          <p:nvPr/>
        </p:nvSpPr>
        <p:spPr>
          <a:xfrm>
            <a:off x="9553282" y="3196844"/>
            <a:ext cx="16173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Aggregator</a:t>
            </a:r>
            <a:endParaRPr sz="2400" dirty="0">
              <a:latin typeface="Trebuchet MS"/>
              <a:cs typeface="Trebuchet MS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3E27CE8-F083-B463-CEE2-B31675557B5F}"/>
              </a:ext>
            </a:extLst>
          </p:cNvPr>
          <p:cNvCxnSpPr>
            <a:cxnSpLocks/>
          </p:cNvCxnSpPr>
          <p:nvPr/>
        </p:nvCxnSpPr>
        <p:spPr>
          <a:xfrm flipH="1" flipV="1">
            <a:off x="4254086" y="4861989"/>
            <a:ext cx="470314" cy="11764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4F71FF4-C1A9-E626-BD9C-0B3DEFB34EEC}"/>
              </a:ext>
            </a:extLst>
          </p:cNvPr>
          <p:cNvCxnSpPr>
            <a:cxnSpLocks/>
          </p:cNvCxnSpPr>
          <p:nvPr/>
        </p:nvCxnSpPr>
        <p:spPr>
          <a:xfrm flipH="1">
            <a:off x="1731807" y="4744926"/>
            <a:ext cx="2255304" cy="6926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28F3AA-CBC7-DAE9-D3B6-8B656B658064}"/>
              </a:ext>
            </a:extLst>
          </p:cNvPr>
          <p:cNvCxnSpPr>
            <a:cxnSpLocks/>
          </p:cNvCxnSpPr>
          <p:nvPr/>
        </p:nvCxnSpPr>
        <p:spPr>
          <a:xfrm flipH="1">
            <a:off x="1717719" y="4744926"/>
            <a:ext cx="2269392" cy="2806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25D5FB-BB1C-96AB-0592-B0E571084A19}"/>
              </a:ext>
            </a:extLst>
          </p:cNvPr>
          <p:cNvCxnSpPr>
            <a:cxnSpLocks/>
          </p:cNvCxnSpPr>
          <p:nvPr/>
        </p:nvCxnSpPr>
        <p:spPr>
          <a:xfrm flipH="1" flipV="1">
            <a:off x="1727261" y="4526684"/>
            <a:ext cx="2259850" cy="2356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43DC1A-3CDC-D777-6610-B619503F42AC}"/>
              </a:ext>
            </a:extLst>
          </p:cNvPr>
          <p:cNvCxnSpPr>
            <a:cxnSpLocks/>
          </p:cNvCxnSpPr>
          <p:nvPr/>
        </p:nvCxnSpPr>
        <p:spPr>
          <a:xfrm flipH="1" flipV="1">
            <a:off x="1729330" y="4034322"/>
            <a:ext cx="2257781" cy="7106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673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8792" y="2164257"/>
            <a:ext cx="9831705" cy="3649979"/>
            <a:chOff x="458792" y="2164257"/>
            <a:chExt cx="9831705" cy="3649979"/>
          </a:xfrm>
        </p:grpSpPr>
        <p:sp>
          <p:nvSpPr>
            <p:cNvPr id="3" name="object 3"/>
            <p:cNvSpPr/>
            <p:nvPr/>
          </p:nvSpPr>
          <p:spPr>
            <a:xfrm>
              <a:off x="1320266" y="2164257"/>
              <a:ext cx="8969731" cy="28996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5142" y="3514597"/>
              <a:ext cx="1647825" cy="2292985"/>
            </a:xfrm>
            <a:custGeom>
              <a:avLst/>
              <a:gdLst/>
              <a:ahLst/>
              <a:cxnLst/>
              <a:rect l="l" t="t" r="r" b="b"/>
              <a:pathLst>
                <a:path w="1647825" h="2292985">
                  <a:moveTo>
                    <a:pt x="274615" y="0"/>
                  </a:moveTo>
                  <a:lnTo>
                    <a:pt x="225252" y="4424"/>
                  </a:lnTo>
                  <a:lnTo>
                    <a:pt x="178792" y="17180"/>
                  </a:lnTo>
                  <a:lnTo>
                    <a:pt x="136011" y="37492"/>
                  </a:lnTo>
                  <a:lnTo>
                    <a:pt x="97683" y="64585"/>
                  </a:lnTo>
                  <a:lnTo>
                    <a:pt x="64585" y="97683"/>
                  </a:lnTo>
                  <a:lnTo>
                    <a:pt x="37492" y="136011"/>
                  </a:lnTo>
                  <a:lnTo>
                    <a:pt x="17180" y="178792"/>
                  </a:lnTo>
                  <a:lnTo>
                    <a:pt x="4424" y="225252"/>
                  </a:lnTo>
                  <a:lnTo>
                    <a:pt x="0" y="274615"/>
                  </a:lnTo>
                  <a:lnTo>
                    <a:pt x="0" y="2018281"/>
                  </a:lnTo>
                  <a:lnTo>
                    <a:pt x="4424" y="2067644"/>
                  </a:lnTo>
                  <a:lnTo>
                    <a:pt x="17180" y="2114105"/>
                  </a:lnTo>
                  <a:lnTo>
                    <a:pt x="37492" y="2156887"/>
                  </a:lnTo>
                  <a:lnTo>
                    <a:pt x="64585" y="2195216"/>
                  </a:lnTo>
                  <a:lnTo>
                    <a:pt x="97683" y="2228314"/>
                  </a:lnTo>
                  <a:lnTo>
                    <a:pt x="136011" y="2255407"/>
                  </a:lnTo>
                  <a:lnTo>
                    <a:pt x="178792" y="2275720"/>
                  </a:lnTo>
                  <a:lnTo>
                    <a:pt x="225252" y="2288476"/>
                  </a:lnTo>
                  <a:lnTo>
                    <a:pt x="274615" y="2292901"/>
                  </a:lnTo>
                  <a:lnTo>
                    <a:pt x="1373080" y="2292901"/>
                  </a:lnTo>
                  <a:lnTo>
                    <a:pt x="1422441" y="2288476"/>
                  </a:lnTo>
                  <a:lnTo>
                    <a:pt x="1468899" y="2275720"/>
                  </a:lnTo>
                  <a:lnTo>
                    <a:pt x="1511680" y="2255407"/>
                  </a:lnTo>
                  <a:lnTo>
                    <a:pt x="1550007" y="2228314"/>
                  </a:lnTo>
                  <a:lnTo>
                    <a:pt x="1583105" y="2195216"/>
                  </a:lnTo>
                  <a:lnTo>
                    <a:pt x="1610197" y="2156887"/>
                  </a:lnTo>
                  <a:lnTo>
                    <a:pt x="1630510" y="2114105"/>
                  </a:lnTo>
                  <a:lnTo>
                    <a:pt x="1643266" y="2067644"/>
                  </a:lnTo>
                  <a:lnTo>
                    <a:pt x="1647690" y="2018281"/>
                  </a:lnTo>
                  <a:lnTo>
                    <a:pt x="1647690" y="274615"/>
                  </a:lnTo>
                  <a:lnTo>
                    <a:pt x="1643266" y="225252"/>
                  </a:lnTo>
                  <a:lnTo>
                    <a:pt x="1630510" y="178792"/>
                  </a:lnTo>
                  <a:lnTo>
                    <a:pt x="1610197" y="136011"/>
                  </a:lnTo>
                  <a:lnTo>
                    <a:pt x="1583105" y="97683"/>
                  </a:lnTo>
                  <a:lnTo>
                    <a:pt x="1550007" y="64585"/>
                  </a:lnTo>
                  <a:lnTo>
                    <a:pt x="1511680" y="37492"/>
                  </a:lnTo>
                  <a:lnTo>
                    <a:pt x="1468899" y="17180"/>
                  </a:lnTo>
                  <a:lnTo>
                    <a:pt x="1422441" y="4424"/>
                  </a:lnTo>
                  <a:lnTo>
                    <a:pt x="1373080" y="0"/>
                  </a:lnTo>
                  <a:lnTo>
                    <a:pt x="274615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6977" y="3895915"/>
              <a:ext cx="902969" cy="346710"/>
            </a:xfrm>
            <a:custGeom>
              <a:avLst/>
              <a:gdLst/>
              <a:ahLst/>
              <a:cxnLst/>
              <a:rect l="l" t="t" r="r" b="b"/>
              <a:pathLst>
                <a:path w="902969" h="346710">
                  <a:moveTo>
                    <a:pt x="849626" y="0"/>
                  </a:moveTo>
                  <a:lnTo>
                    <a:pt x="53169" y="0"/>
                  </a:lnTo>
                  <a:lnTo>
                    <a:pt x="32473" y="4179"/>
                  </a:lnTo>
                  <a:lnTo>
                    <a:pt x="15573" y="15576"/>
                  </a:lnTo>
                  <a:lnTo>
                    <a:pt x="4178" y="32479"/>
                  </a:lnTo>
                  <a:lnTo>
                    <a:pt x="0" y="53174"/>
                  </a:lnTo>
                  <a:lnTo>
                    <a:pt x="0" y="292963"/>
                  </a:lnTo>
                  <a:lnTo>
                    <a:pt x="4178" y="313659"/>
                  </a:lnTo>
                  <a:lnTo>
                    <a:pt x="15573" y="330561"/>
                  </a:lnTo>
                  <a:lnTo>
                    <a:pt x="32473" y="341959"/>
                  </a:lnTo>
                  <a:lnTo>
                    <a:pt x="53169" y="346138"/>
                  </a:lnTo>
                  <a:lnTo>
                    <a:pt x="849626" y="346138"/>
                  </a:lnTo>
                  <a:lnTo>
                    <a:pt x="870327" y="341959"/>
                  </a:lnTo>
                  <a:lnTo>
                    <a:pt x="887229" y="330561"/>
                  </a:lnTo>
                  <a:lnTo>
                    <a:pt x="898623" y="313659"/>
                  </a:lnTo>
                  <a:lnTo>
                    <a:pt x="902801" y="292963"/>
                  </a:lnTo>
                  <a:lnTo>
                    <a:pt x="902801" y="53174"/>
                  </a:lnTo>
                  <a:lnTo>
                    <a:pt x="898623" y="32479"/>
                  </a:lnTo>
                  <a:lnTo>
                    <a:pt x="887229" y="15576"/>
                  </a:lnTo>
                  <a:lnTo>
                    <a:pt x="870327" y="4179"/>
                  </a:lnTo>
                  <a:lnTo>
                    <a:pt x="84962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15861"/>
            <a:ext cx="6918959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b="0" dirty="0">
                <a:solidFill>
                  <a:srgbClr val="000000"/>
                </a:solidFill>
                <a:latin typeface="+mn-lt"/>
                <a:cs typeface="Carlito"/>
              </a:rPr>
              <a:t>Challenge 1: Heavy Contention</a:t>
            </a:r>
            <a:endParaRPr sz="4300" dirty="0">
              <a:latin typeface="+mn-lt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71847" y="5877745"/>
            <a:ext cx="1325880" cy="481330"/>
            <a:chOff x="4471847" y="5877745"/>
            <a:chExt cx="1325880" cy="481330"/>
          </a:xfrm>
        </p:grpSpPr>
        <p:sp>
          <p:nvSpPr>
            <p:cNvPr id="8" name="object 8"/>
            <p:cNvSpPr/>
            <p:nvPr/>
          </p:nvSpPr>
          <p:spPr>
            <a:xfrm>
              <a:off x="4478197" y="5884095"/>
              <a:ext cx="1313180" cy="468630"/>
            </a:xfrm>
            <a:custGeom>
              <a:avLst/>
              <a:gdLst/>
              <a:ahLst/>
              <a:cxnLst/>
              <a:rect l="l" t="t" r="r" b="b"/>
              <a:pathLst>
                <a:path w="1313179" h="468629">
                  <a:moveTo>
                    <a:pt x="78102" y="0"/>
                  </a:moveTo>
                  <a:lnTo>
                    <a:pt x="47701" y="6137"/>
                  </a:lnTo>
                  <a:lnTo>
                    <a:pt x="22875" y="22875"/>
                  </a:lnTo>
                  <a:lnTo>
                    <a:pt x="6137" y="47701"/>
                  </a:lnTo>
                  <a:lnTo>
                    <a:pt x="0" y="78102"/>
                  </a:lnTo>
                  <a:lnTo>
                    <a:pt x="0" y="390507"/>
                  </a:lnTo>
                  <a:lnTo>
                    <a:pt x="6137" y="420907"/>
                  </a:lnTo>
                  <a:lnTo>
                    <a:pt x="22875" y="445733"/>
                  </a:lnTo>
                  <a:lnTo>
                    <a:pt x="47701" y="462471"/>
                  </a:lnTo>
                  <a:lnTo>
                    <a:pt x="78102" y="468609"/>
                  </a:lnTo>
                  <a:lnTo>
                    <a:pt x="1234510" y="468609"/>
                  </a:lnTo>
                  <a:lnTo>
                    <a:pt x="1264909" y="462471"/>
                  </a:lnTo>
                  <a:lnTo>
                    <a:pt x="1289734" y="445733"/>
                  </a:lnTo>
                  <a:lnTo>
                    <a:pt x="1306472" y="420907"/>
                  </a:lnTo>
                  <a:lnTo>
                    <a:pt x="1312610" y="390507"/>
                  </a:lnTo>
                  <a:lnTo>
                    <a:pt x="1312610" y="78102"/>
                  </a:lnTo>
                  <a:lnTo>
                    <a:pt x="1306472" y="47701"/>
                  </a:lnTo>
                  <a:lnTo>
                    <a:pt x="1289734" y="22875"/>
                  </a:lnTo>
                  <a:lnTo>
                    <a:pt x="1264909" y="6137"/>
                  </a:lnTo>
                  <a:lnTo>
                    <a:pt x="1234510" y="0"/>
                  </a:lnTo>
                  <a:lnTo>
                    <a:pt x="78102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60848" y="5928690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398043" y="0"/>
                  </a:moveTo>
                  <a:lnTo>
                    <a:pt x="60934" y="0"/>
                  </a:lnTo>
                  <a:lnTo>
                    <a:pt x="37215" y="4788"/>
                  </a:lnTo>
                  <a:lnTo>
                    <a:pt x="17846" y="17845"/>
                  </a:lnTo>
                  <a:lnTo>
                    <a:pt x="4788" y="37212"/>
                  </a:lnTo>
                  <a:lnTo>
                    <a:pt x="0" y="60928"/>
                  </a:lnTo>
                  <a:lnTo>
                    <a:pt x="0" y="335714"/>
                  </a:lnTo>
                  <a:lnTo>
                    <a:pt x="4788" y="359430"/>
                  </a:lnTo>
                  <a:lnTo>
                    <a:pt x="17846" y="378797"/>
                  </a:lnTo>
                  <a:lnTo>
                    <a:pt x="37215" y="391855"/>
                  </a:lnTo>
                  <a:lnTo>
                    <a:pt x="60934" y="396643"/>
                  </a:lnTo>
                  <a:lnTo>
                    <a:pt x="398043" y="396643"/>
                  </a:lnTo>
                  <a:lnTo>
                    <a:pt x="421762" y="391855"/>
                  </a:lnTo>
                  <a:lnTo>
                    <a:pt x="441131" y="378797"/>
                  </a:lnTo>
                  <a:lnTo>
                    <a:pt x="454189" y="359430"/>
                  </a:lnTo>
                  <a:lnTo>
                    <a:pt x="458977" y="335714"/>
                  </a:lnTo>
                  <a:lnTo>
                    <a:pt x="458977" y="60928"/>
                  </a:lnTo>
                  <a:lnTo>
                    <a:pt x="454189" y="37212"/>
                  </a:lnTo>
                  <a:lnTo>
                    <a:pt x="441131" y="17845"/>
                  </a:lnTo>
                  <a:lnTo>
                    <a:pt x="421762" y="4788"/>
                  </a:lnTo>
                  <a:lnTo>
                    <a:pt x="39804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79121" y="3439414"/>
            <a:ext cx="798195" cy="742511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70"/>
              </a:spcBef>
            </a:pPr>
            <a:r>
              <a:rPr sz="2000" b="1" dirty="0">
                <a:cs typeface="Trebuchet MS"/>
              </a:rPr>
              <a:t>Job 2</a:t>
            </a:r>
            <a:endParaRPr sz="2000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600" b="1" dirty="0">
                <a:cs typeface="Trebuchet MS"/>
              </a:rPr>
              <a:t>Worker 1</a:t>
            </a:r>
            <a:endParaRPr sz="1600" dirty="0"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7239" y="4391583"/>
            <a:ext cx="902969" cy="346710"/>
          </a:xfrm>
          <a:custGeom>
            <a:avLst/>
            <a:gdLst/>
            <a:ahLst/>
            <a:cxnLst/>
            <a:rect l="l" t="t" r="r" b="b"/>
            <a:pathLst>
              <a:path w="902969" h="346710">
                <a:moveTo>
                  <a:pt x="849363" y="0"/>
                </a:moveTo>
                <a:lnTo>
                  <a:pt x="53169" y="0"/>
                </a:lnTo>
                <a:lnTo>
                  <a:pt x="32473" y="4177"/>
                </a:lnTo>
                <a:lnTo>
                  <a:pt x="15573" y="15571"/>
                </a:lnTo>
                <a:lnTo>
                  <a:pt x="4178" y="32473"/>
                </a:lnTo>
                <a:lnTo>
                  <a:pt x="0" y="53174"/>
                </a:lnTo>
                <a:lnTo>
                  <a:pt x="0" y="292963"/>
                </a:lnTo>
                <a:lnTo>
                  <a:pt x="4178" y="313659"/>
                </a:lnTo>
                <a:lnTo>
                  <a:pt x="15573" y="330561"/>
                </a:lnTo>
                <a:lnTo>
                  <a:pt x="32473" y="341959"/>
                </a:lnTo>
                <a:lnTo>
                  <a:pt x="53169" y="346138"/>
                </a:lnTo>
                <a:lnTo>
                  <a:pt x="849363" y="346138"/>
                </a:lnTo>
                <a:lnTo>
                  <a:pt x="870064" y="341959"/>
                </a:lnTo>
                <a:lnTo>
                  <a:pt x="886966" y="330561"/>
                </a:lnTo>
                <a:lnTo>
                  <a:pt x="898360" y="313659"/>
                </a:lnTo>
                <a:lnTo>
                  <a:pt x="902538" y="292963"/>
                </a:lnTo>
                <a:lnTo>
                  <a:pt x="902538" y="53174"/>
                </a:lnTo>
                <a:lnTo>
                  <a:pt x="898360" y="32473"/>
                </a:lnTo>
                <a:lnTo>
                  <a:pt x="886966" y="15571"/>
                </a:lnTo>
                <a:lnTo>
                  <a:pt x="870064" y="4177"/>
                </a:lnTo>
                <a:lnTo>
                  <a:pt x="84936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79253" y="4414011"/>
            <a:ext cx="7981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Worker 2</a:t>
            </a:r>
            <a:endParaRPr sz="1600" dirty="0"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7239" y="4872875"/>
            <a:ext cx="902969" cy="772795"/>
          </a:xfrm>
          <a:custGeom>
            <a:avLst/>
            <a:gdLst/>
            <a:ahLst/>
            <a:cxnLst/>
            <a:rect l="l" t="t" r="r" b="b"/>
            <a:pathLst>
              <a:path w="902969" h="772795">
                <a:moveTo>
                  <a:pt x="902538" y="479450"/>
                </a:moveTo>
                <a:lnTo>
                  <a:pt x="898359" y="458762"/>
                </a:lnTo>
                <a:lnTo>
                  <a:pt x="886955" y="441858"/>
                </a:lnTo>
                <a:lnTo>
                  <a:pt x="870064" y="430466"/>
                </a:lnTo>
                <a:lnTo>
                  <a:pt x="849363" y="426275"/>
                </a:lnTo>
                <a:lnTo>
                  <a:pt x="53162" y="426275"/>
                </a:lnTo>
                <a:lnTo>
                  <a:pt x="32461" y="430466"/>
                </a:lnTo>
                <a:lnTo>
                  <a:pt x="15570" y="441858"/>
                </a:lnTo>
                <a:lnTo>
                  <a:pt x="4178" y="458762"/>
                </a:lnTo>
                <a:lnTo>
                  <a:pt x="0" y="479450"/>
                </a:lnTo>
                <a:lnTo>
                  <a:pt x="0" y="719251"/>
                </a:lnTo>
                <a:lnTo>
                  <a:pt x="4178" y="739940"/>
                </a:lnTo>
                <a:lnTo>
                  <a:pt x="15570" y="756843"/>
                </a:lnTo>
                <a:lnTo>
                  <a:pt x="32461" y="768235"/>
                </a:lnTo>
                <a:lnTo>
                  <a:pt x="53162" y="772414"/>
                </a:lnTo>
                <a:lnTo>
                  <a:pt x="849363" y="772414"/>
                </a:lnTo>
                <a:lnTo>
                  <a:pt x="870064" y="768235"/>
                </a:lnTo>
                <a:lnTo>
                  <a:pt x="886955" y="756843"/>
                </a:lnTo>
                <a:lnTo>
                  <a:pt x="898359" y="739940"/>
                </a:lnTo>
                <a:lnTo>
                  <a:pt x="902538" y="719251"/>
                </a:lnTo>
                <a:lnTo>
                  <a:pt x="902538" y="479450"/>
                </a:lnTo>
                <a:close/>
              </a:path>
              <a:path w="902969" h="772795">
                <a:moveTo>
                  <a:pt x="902538" y="53174"/>
                </a:moveTo>
                <a:lnTo>
                  <a:pt x="898359" y="32486"/>
                </a:lnTo>
                <a:lnTo>
                  <a:pt x="886955" y="15582"/>
                </a:lnTo>
                <a:lnTo>
                  <a:pt x="870064" y="4191"/>
                </a:lnTo>
                <a:lnTo>
                  <a:pt x="849363" y="0"/>
                </a:lnTo>
                <a:lnTo>
                  <a:pt x="53162" y="0"/>
                </a:lnTo>
                <a:lnTo>
                  <a:pt x="32461" y="4191"/>
                </a:lnTo>
                <a:lnTo>
                  <a:pt x="15570" y="15582"/>
                </a:lnTo>
                <a:lnTo>
                  <a:pt x="4178" y="32486"/>
                </a:lnTo>
                <a:lnTo>
                  <a:pt x="0" y="53174"/>
                </a:lnTo>
                <a:lnTo>
                  <a:pt x="0" y="292963"/>
                </a:lnTo>
                <a:lnTo>
                  <a:pt x="4178" y="313664"/>
                </a:lnTo>
                <a:lnTo>
                  <a:pt x="15570" y="330568"/>
                </a:lnTo>
                <a:lnTo>
                  <a:pt x="32461" y="341960"/>
                </a:lnTo>
                <a:lnTo>
                  <a:pt x="53162" y="346138"/>
                </a:lnTo>
                <a:lnTo>
                  <a:pt x="849363" y="346138"/>
                </a:lnTo>
                <a:lnTo>
                  <a:pt x="870064" y="341960"/>
                </a:lnTo>
                <a:lnTo>
                  <a:pt x="886955" y="330568"/>
                </a:lnTo>
                <a:lnTo>
                  <a:pt x="898359" y="313664"/>
                </a:lnTo>
                <a:lnTo>
                  <a:pt x="902538" y="292963"/>
                </a:lnTo>
                <a:lnTo>
                  <a:pt x="902538" y="53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6237" y="4895595"/>
            <a:ext cx="804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......</a:t>
            </a:r>
            <a:endParaRPr sz="1600" dirty="0"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1600" b="1" dirty="0">
                <a:cs typeface="Trebuchet MS"/>
              </a:rPr>
              <a:t>Worker n</a:t>
            </a:r>
            <a:endParaRPr sz="1600" dirty="0"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4572" y="5935942"/>
            <a:ext cx="568325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cs typeface="Trebuchet MS"/>
              </a:rPr>
              <a:t>Job 2</a:t>
            </a:r>
            <a:endParaRPr sz="2000" dirty="0"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50002" y="5957278"/>
            <a:ext cx="281305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cs typeface="Trebuchet MS"/>
              </a:rPr>
              <a:t>PS</a:t>
            </a:r>
            <a:endParaRPr sz="2000" dirty="0"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70602" y="6428920"/>
            <a:ext cx="1028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solidFill>
                  <a:srgbClr val="898989"/>
                </a:solidFill>
                <a:latin typeface="Trebuchet MS"/>
                <a:cs typeface="Trebuchet MS"/>
              </a:rPr>
              <a:t>9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19793" y="4569459"/>
            <a:ext cx="100139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cs typeface="Trebuchet MS"/>
              </a:rPr>
              <a:t>Switch</a:t>
            </a:r>
            <a:endParaRPr sz="2800" dirty="0"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92335" y="2637027"/>
            <a:ext cx="8045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Worker n</a:t>
            </a:r>
            <a:endParaRPr sz="1600" dirty="0"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63212" y="2622804"/>
            <a:ext cx="281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cs typeface="Trebuchet MS"/>
              </a:rPr>
              <a:t>PS</a:t>
            </a:r>
            <a:endParaRPr sz="2000" dirty="0"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3906" y="2147316"/>
            <a:ext cx="134302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912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cs typeface="Trebuchet MS"/>
              </a:rPr>
              <a:t>Job 3</a:t>
            </a:r>
            <a:endParaRPr sz="2000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  <a:tabLst>
                <a:tab pos="1003935" algn="l"/>
              </a:tabLst>
            </a:pPr>
            <a:r>
              <a:rPr sz="1600" b="1" dirty="0">
                <a:cs typeface="Trebuchet MS"/>
              </a:rPr>
              <a:t>Worker 1	......</a:t>
            </a:r>
            <a:endParaRPr sz="1600" dirty="0"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68949" y="2202688"/>
            <a:ext cx="798195" cy="738664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840"/>
              </a:spcBef>
            </a:pPr>
            <a:r>
              <a:rPr sz="2000" b="1" dirty="0">
                <a:cs typeface="Trebuchet MS"/>
              </a:rPr>
              <a:t>Job 1</a:t>
            </a:r>
            <a:endParaRPr sz="2000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b="1" dirty="0">
                <a:cs typeface="Trebuchet MS"/>
              </a:rPr>
              <a:t>Worker 1</a:t>
            </a:r>
            <a:endParaRPr sz="1600" dirty="0"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40295" y="2676651"/>
            <a:ext cx="8045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Worker n</a:t>
            </a:r>
            <a:endParaRPr sz="1600" dirty="0"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75815" y="2656332"/>
            <a:ext cx="35179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cs typeface="Trebuchet MS"/>
              </a:rPr>
              <a:t>PS</a:t>
            </a:r>
            <a:endParaRPr sz="2000" dirty="0"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48450" y="2676651"/>
            <a:ext cx="35179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......</a:t>
            </a:r>
            <a:endParaRPr sz="1600" dirty="0">
              <a:cs typeface="Trebuchet M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42E914-8212-F24D-4637-7959FFF8FFE2}"/>
              </a:ext>
            </a:extLst>
          </p:cNvPr>
          <p:cNvSpPr txBox="1"/>
          <p:nvPr/>
        </p:nvSpPr>
        <p:spPr>
          <a:xfrm>
            <a:off x="9876320" y="2538678"/>
            <a:ext cx="160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Best-effort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1DE78E-6CC0-5D0C-2A50-6AFFBC1DFEBA}"/>
              </a:ext>
            </a:extLst>
          </p:cNvPr>
          <p:cNvCxnSpPr/>
          <p:nvPr/>
        </p:nvCxnSpPr>
        <p:spPr>
          <a:xfrm>
            <a:off x="1729946" y="4114800"/>
            <a:ext cx="3680254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55D50B-CE44-E8C6-B7FC-3EFD4478AAEB}"/>
              </a:ext>
            </a:extLst>
          </p:cNvPr>
          <p:cNvCxnSpPr>
            <a:cxnSpLocks/>
          </p:cNvCxnSpPr>
          <p:nvPr/>
        </p:nvCxnSpPr>
        <p:spPr>
          <a:xfrm flipH="1">
            <a:off x="5105400" y="4519408"/>
            <a:ext cx="429158" cy="13646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3F308E-7F43-AF8F-4D4C-F2C20080075C}"/>
              </a:ext>
            </a:extLst>
          </p:cNvPr>
          <p:cNvCxnSpPr>
            <a:cxnSpLocks/>
          </p:cNvCxnSpPr>
          <p:nvPr/>
        </p:nvCxnSpPr>
        <p:spPr>
          <a:xfrm flipV="1">
            <a:off x="1724508" y="4519408"/>
            <a:ext cx="3567971" cy="455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3A7F8A-38B2-3E89-5876-6267E02262C4}"/>
              </a:ext>
            </a:extLst>
          </p:cNvPr>
          <p:cNvCxnSpPr>
            <a:cxnSpLocks/>
          </p:cNvCxnSpPr>
          <p:nvPr/>
        </p:nvCxnSpPr>
        <p:spPr>
          <a:xfrm flipV="1">
            <a:off x="1729946" y="4539615"/>
            <a:ext cx="3620056" cy="5077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4A8841-E01B-63FF-6516-5F1A5F4FD9CF}"/>
              </a:ext>
            </a:extLst>
          </p:cNvPr>
          <p:cNvCxnSpPr>
            <a:cxnSpLocks/>
          </p:cNvCxnSpPr>
          <p:nvPr/>
        </p:nvCxnSpPr>
        <p:spPr>
          <a:xfrm flipV="1">
            <a:off x="1724508" y="4528407"/>
            <a:ext cx="3680254" cy="9581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CDFD28-2022-8102-C50C-01DFEA024E62}"/>
              </a:ext>
            </a:extLst>
          </p:cNvPr>
          <p:cNvCxnSpPr>
            <a:cxnSpLocks/>
          </p:cNvCxnSpPr>
          <p:nvPr/>
        </p:nvCxnSpPr>
        <p:spPr>
          <a:xfrm flipH="1">
            <a:off x="5313936" y="4528407"/>
            <a:ext cx="222451" cy="13731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F24DC2-B014-393D-1440-BEB5B3A4606F}"/>
              </a:ext>
            </a:extLst>
          </p:cNvPr>
          <p:cNvCxnSpPr>
            <a:cxnSpLocks/>
          </p:cNvCxnSpPr>
          <p:nvPr/>
        </p:nvCxnSpPr>
        <p:spPr>
          <a:xfrm>
            <a:off x="5556015" y="4519408"/>
            <a:ext cx="0" cy="13646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EE2D31-FAD3-630E-88A4-86E2D307B8AB}"/>
              </a:ext>
            </a:extLst>
          </p:cNvPr>
          <p:cNvCxnSpPr>
            <a:cxnSpLocks/>
          </p:cNvCxnSpPr>
          <p:nvPr/>
        </p:nvCxnSpPr>
        <p:spPr>
          <a:xfrm>
            <a:off x="5572942" y="4528407"/>
            <a:ext cx="160550" cy="13556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8792" y="2164257"/>
            <a:ext cx="9831705" cy="3649979"/>
            <a:chOff x="458792" y="2164257"/>
            <a:chExt cx="9831705" cy="3649979"/>
          </a:xfrm>
        </p:grpSpPr>
        <p:sp>
          <p:nvSpPr>
            <p:cNvPr id="3" name="object 3"/>
            <p:cNvSpPr/>
            <p:nvPr/>
          </p:nvSpPr>
          <p:spPr>
            <a:xfrm>
              <a:off x="1320266" y="2164257"/>
              <a:ext cx="8969731" cy="28996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5142" y="3514597"/>
              <a:ext cx="1647825" cy="2292985"/>
            </a:xfrm>
            <a:custGeom>
              <a:avLst/>
              <a:gdLst/>
              <a:ahLst/>
              <a:cxnLst/>
              <a:rect l="l" t="t" r="r" b="b"/>
              <a:pathLst>
                <a:path w="1647825" h="2292985">
                  <a:moveTo>
                    <a:pt x="274615" y="0"/>
                  </a:moveTo>
                  <a:lnTo>
                    <a:pt x="225252" y="4424"/>
                  </a:lnTo>
                  <a:lnTo>
                    <a:pt x="178792" y="17180"/>
                  </a:lnTo>
                  <a:lnTo>
                    <a:pt x="136011" y="37492"/>
                  </a:lnTo>
                  <a:lnTo>
                    <a:pt x="97683" y="64585"/>
                  </a:lnTo>
                  <a:lnTo>
                    <a:pt x="64585" y="97683"/>
                  </a:lnTo>
                  <a:lnTo>
                    <a:pt x="37492" y="136011"/>
                  </a:lnTo>
                  <a:lnTo>
                    <a:pt x="17180" y="178792"/>
                  </a:lnTo>
                  <a:lnTo>
                    <a:pt x="4424" y="225252"/>
                  </a:lnTo>
                  <a:lnTo>
                    <a:pt x="0" y="274615"/>
                  </a:lnTo>
                  <a:lnTo>
                    <a:pt x="0" y="2018281"/>
                  </a:lnTo>
                  <a:lnTo>
                    <a:pt x="4424" y="2067644"/>
                  </a:lnTo>
                  <a:lnTo>
                    <a:pt x="17180" y="2114105"/>
                  </a:lnTo>
                  <a:lnTo>
                    <a:pt x="37492" y="2156887"/>
                  </a:lnTo>
                  <a:lnTo>
                    <a:pt x="64585" y="2195216"/>
                  </a:lnTo>
                  <a:lnTo>
                    <a:pt x="97683" y="2228314"/>
                  </a:lnTo>
                  <a:lnTo>
                    <a:pt x="136011" y="2255407"/>
                  </a:lnTo>
                  <a:lnTo>
                    <a:pt x="178792" y="2275720"/>
                  </a:lnTo>
                  <a:lnTo>
                    <a:pt x="225252" y="2288476"/>
                  </a:lnTo>
                  <a:lnTo>
                    <a:pt x="274615" y="2292901"/>
                  </a:lnTo>
                  <a:lnTo>
                    <a:pt x="1373080" y="2292901"/>
                  </a:lnTo>
                  <a:lnTo>
                    <a:pt x="1422441" y="2288476"/>
                  </a:lnTo>
                  <a:lnTo>
                    <a:pt x="1468899" y="2275720"/>
                  </a:lnTo>
                  <a:lnTo>
                    <a:pt x="1511680" y="2255407"/>
                  </a:lnTo>
                  <a:lnTo>
                    <a:pt x="1550007" y="2228314"/>
                  </a:lnTo>
                  <a:lnTo>
                    <a:pt x="1583105" y="2195216"/>
                  </a:lnTo>
                  <a:lnTo>
                    <a:pt x="1610197" y="2156887"/>
                  </a:lnTo>
                  <a:lnTo>
                    <a:pt x="1630510" y="2114105"/>
                  </a:lnTo>
                  <a:lnTo>
                    <a:pt x="1643266" y="2067644"/>
                  </a:lnTo>
                  <a:lnTo>
                    <a:pt x="1647690" y="2018281"/>
                  </a:lnTo>
                  <a:lnTo>
                    <a:pt x="1647690" y="274615"/>
                  </a:lnTo>
                  <a:lnTo>
                    <a:pt x="1643266" y="225252"/>
                  </a:lnTo>
                  <a:lnTo>
                    <a:pt x="1630510" y="178792"/>
                  </a:lnTo>
                  <a:lnTo>
                    <a:pt x="1610197" y="136011"/>
                  </a:lnTo>
                  <a:lnTo>
                    <a:pt x="1583105" y="97683"/>
                  </a:lnTo>
                  <a:lnTo>
                    <a:pt x="1550007" y="64585"/>
                  </a:lnTo>
                  <a:lnTo>
                    <a:pt x="1511680" y="37492"/>
                  </a:lnTo>
                  <a:lnTo>
                    <a:pt x="1468899" y="17180"/>
                  </a:lnTo>
                  <a:lnTo>
                    <a:pt x="1422441" y="4424"/>
                  </a:lnTo>
                  <a:lnTo>
                    <a:pt x="1373080" y="0"/>
                  </a:lnTo>
                  <a:lnTo>
                    <a:pt x="274615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6977" y="3895915"/>
              <a:ext cx="902969" cy="346710"/>
            </a:xfrm>
            <a:custGeom>
              <a:avLst/>
              <a:gdLst/>
              <a:ahLst/>
              <a:cxnLst/>
              <a:rect l="l" t="t" r="r" b="b"/>
              <a:pathLst>
                <a:path w="902969" h="346710">
                  <a:moveTo>
                    <a:pt x="849626" y="0"/>
                  </a:moveTo>
                  <a:lnTo>
                    <a:pt x="53169" y="0"/>
                  </a:lnTo>
                  <a:lnTo>
                    <a:pt x="32473" y="4179"/>
                  </a:lnTo>
                  <a:lnTo>
                    <a:pt x="15573" y="15576"/>
                  </a:lnTo>
                  <a:lnTo>
                    <a:pt x="4178" y="32479"/>
                  </a:lnTo>
                  <a:lnTo>
                    <a:pt x="0" y="53174"/>
                  </a:lnTo>
                  <a:lnTo>
                    <a:pt x="0" y="292963"/>
                  </a:lnTo>
                  <a:lnTo>
                    <a:pt x="4178" y="313659"/>
                  </a:lnTo>
                  <a:lnTo>
                    <a:pt x="15573" y="330561"/>
                  </a:lnTo>
                  <a:lnTo>
                    <a:pt x="32473" y="341959"/>
                  </a:lnTo>
                  <a:lnTo>
                    <a:pt x="53169" y="346138"/>
                  </a:lnTo>
                  <a:lnTo>
                    <a:pt x="849626" y="346138"/>
                  </a:lnTo>
                  <a:lnTo>
                    <a:pt x="870327" y="341959"/>
                  </a:lnTo>
                  <a:lnTo>
                    <a:pt x="887229" y="330561"/>
                  </a:lnTo>
                  <a:lnTo>
                    <a:pt x="898623" y="313659"/>
                  </a:lnTo>
                  <a:lnTo>
                    <a:pt x="902801" y="292963"/>
                  </a:lnTo>
                  <a:lnTo>
                    <a:pt x="902801" y="53174"/>
                  </a:lnTo>
                  <a:lnTo>
                    <a:pt x="898623" y="32479"/>
                  </a:lnTo>
                  <a:lnTo>
                    <a:pt x="887229" y="15576"/>
                  </a:lnTo>
                  <a:lnTo>
                    <a:pt x="870327" y="4179"/>
                  </a:lnTo>
                  <a:lnTo>
                    <a:pt x="84962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15861"/>
            <a:ext cx="6918959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b="0" dirty="0">
                <a:solidFill>
                  <a:srgbClr val="000000"/>
                </a:solidFill>
                <a:latin typeface="+mn-lt"/>
                <a:cs typeface="Carlito"/>
              </a:rPr>
              <a:t>Challenge 1: Heavy Contention</a:t>
            </a:r>
            <a:endParaRPr sz="4300" dirty="0">
              <a:latin typeface="+mn-lt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71847" y="5877745"/>
            <a:ext cx="1325880" cy="481330"/>
            <a:chOff x="4471847" y="5877745"/>
            <a:chExt cx="1325880" cy="481330"/>
          </a:xfrm>
        </p:grpSpPr>
        <p:sp>
          <p:nvSpPr>
            <p:cNvPr id="8" name="object 8"/>
            <p:cNvSpPr/>
            <p:nvPr/>
          </p:nvSpPr>
          <p:spPr>
            <a:xfrm>
              <a:off x="4478197" y="5884095"/>
              <a:ext cx="1313180" cy="468630"/>
            </a:xfrm>
            <a:custGeom>
              <a:avLst/>
              <a:gdLst/>
              <a:ahLst/>
              <a:cxnLst/>
              <a:rect l="l" t="t" r="r" b="b"/>
              <a:pathLst>
                <a:path w="1313179" h="468629">
                  <a:moveTo>
                    <a:pt x="78102" y="0"/>
                  </a:moveTo>
                  <a:lnTo>
                    <a:pt x="47701" y="6137"/>
                  </a:lnTo>
                  <a:lnTo>
                    <a:pt x="22875" y="22875"/>
                  </a:lnTo>
                  <a:lnTo>
                    <a:pt x="6137" y="47701"/>
                  </a:lnTo>
                  <a:lnTo>
                    <a:pt x="0" y="78102"/>
                  </a:lnTo>
                  <a:lnTo>
                    <a:pt x="0" y="390507"/>
                  </a:lnTo>
                  <a:lnTo>
                    <a:pt x="6137" y="420907"/>
                  </a:lnTo>
                  <a:lnTo>
                    <a:pt x="22875" y="445733"/>
                  </a:lnTo>
                  <a:lnTo>
                    <a:pt x="47701" y="462471"/>
                  </a:lnTo>
                  <a:lnTo>
                    <a:pt x="78102" y="468609"/>
                  </a:lnTo>
                  <a:lnTo>
                    <a:pt x="1234510" y="468609"/>
                  </a:lnTo>
                  <a:lnTo>
                    <a:pt x="1264909" y="462471"/>
                  </a:lnTo>
                  <a:lnTo>
                    <a:pt x="1289734" y="445733"/>
                  </a:lnTo>
                  <a:lnTo>
                    <a:pt x="1306472" y="420907"/>
                  </a:lnTo>
                  <a:lnTo>
                    <a:pt x="1312610" y="390507"/>
                  </a:lnTo>
                  <a:lnTo>
                    <a:pt x="1312610" y="78102"/>
                  </a:lnTo>
                  <a:lnTo>
                    <a:pt x="1306472" y="47701"/>
                  </a:lnTo>
                  <a:lnTo>
                    <a:pt x="1289734" y="22875"/>
                  </a:lnTo>
                  <a:lnTo>
                    <a:pt x="1264909" y="6137"/>
                  </a:lnTo>
                  <a:lnTo>
                    <a:pt x="1234510" y="0"/>
                  </a:lnTo>
                  <a:lnTo>
                    <a:pt x="78102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60848" y="5928690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398043" y="0"/>
                  </a:moveTo>
                  <a:lnTo>
                    <a:pt x="60934" y="0"/>
                  </a:lnTo>
                  <a:lnTo>
                    <a:pt x="37215" y="4788"/>
                  </a:lnTo>
                  <a:lnTo>
                    <a:pt x="17846" y="17845"/>
                  </a:lnTo>
                  <a:lnTo>
                    <a:pt x="4788" y="37212"/>
                  </a:lnTo>
                  <a:lnTo>
                    <a:pt x="0" y="60928"/>
                  </a:lnTo>
                  <a:lnTo>
                    <a:pt x="0" y="335714"/>
                  </a:lnTo>
                  <a:lnTo>
                    <a:pt x="4788" y="359430"/>
                  </a:lnTo>
                  <a:lnTo>
                    <a:pt x="17846" y="378797"/>
                  </a:lnTo>
                  <a:lnTo>
                    <a:pt x="37215" y="391855"/>
                  </a:lnTo>
                  <a:lnTo>
                    <a:pt x="60934" y="396643"/>
                  </a:lnTo>
                  <a:lnTo>
                    <a:pt x="398043" y="396643"/>
                  </a:lnTo>
                  <a:lnTo>
                    <a:pt x="421762" y="391855"/>
                  </a:lnTo>
                  <a:lnTo>
                    <a:pt x="441131" y="378797"/>
                  </a:lnTo>
                  <a:lnTo>
                    <a:pt x="454189" y="359430"/>
                  </a:lnTo>
                  <a:lnTo>
                    <a:pt x="458977" y="335714"/>
                  </a:lnTo>
                  <a:lnTo>
                    <a:pt x="458977" y="60928"/>
                  </a:lnTo>
                  <a:lnTo>
                    <a:pt x="454189" y="37212"/>
                  </a:lnTo>
                  <a:lnTo>
                    <a:pt x="441131" y="17845"/>
                  </a:lnTo>
                  <a:lnTo>
                    <a:pt x="421762" y="4788"/>
                  </a:lnTo>
                  <a:lnTo>
                    <a:pt x="39804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79121" y="3439414"/>
            <a:ext cx="798195" cy="742511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70"/>
              </a:spcBef>
            </a:pPr>
            <a:r>
              <a:rPr sz="2000" b="1" dirty="0">
                <a:cs typeface="Trebuchet MS"/>
              </a:rPr>
              <a:t>Job 2</a:t>
            </a:r>
            <a:endParaRPr sz="2000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600" b="1" dirty="0">
                <a:cs typeface="Trebuchet MS"/>
              </a:rPr>
              <a:t>Worker 1</a:t>
            </a:r>
            <a:endParaRPr sz="1600" dirty="0"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7239" y="4391583"/>
            <a:ext cx="902969" cy="346710"/>
          </a:xfrm>
          <a:custGeom>
            <a:avLst/>
            <a:gdLst/>
            <a:ahLst/>
            <a:cxnLst/>
            <a:rect l="l" t="t" r="r" b="b"/>
            <a:pathLst>
              <a:path w="902969" h="346710">
                <a:moveTo>
                  <a:pt x="849363" y="0"/>
                </a:moveTo>
                <a:lnTo>
                  <a:pt x="53169" y="0"/>
                </a:lnTo>
                <a:lnTo>
                  <a:pt x="32473" y="4177"/>
                </a:lnTo>
                <a:lnTo>
                  <a:pt x="15573" y="15571"/>
                </a:lnTo>
                <a:lnTo>
                  <a:pt x="4178" y="32473"/>
                </a:lnTo>
                <a:lnTo>
                  <a:pt x="0" y="53174"/>
                </a:lnTo>
                <a:lnTo>
                  <a:pt x="0" y="292963"/>
                </a:lnTo>
                <a:lnTo>
                  <a:pt x="4178" y="313659"/>
                </a:lnTo>
                <a:lnTo>
                  <a:pt x="15573" y="330561"/>
                </a:lnTo>
                <a:lnTo>
                  <a:pt x="32473" y="341959"/>
                </a:lnTo>
                <a:lnTo>
                  <a:pt x="53169" y="346138"/>
                </a:lnTo>
                <a:lnTo>
                  <a:pt x="849363" y="346138"/>
                </a:lnTo>
                <a:lnTo>
                  <a:pt x="870064" y="341959"/>
                </a:lnTo>
                <a:lnTo>
                  <a:pt x="886966" y="330561"/>
                </a:lnTo>
                <a:lnTo>
                  <a:pt x="898360" y="313659"/>
                </a:lnTo>
                <a:lnTo>
                  <a:pt x="902538" y="292963"/>
                </a:lnTo>
                <a:lnTo>
                  <a:pt x="902538" y="53174"/>
                </a:lnTo>
                <a:lnTo>
                  <a:pt x="898360" y="32473"/>
                </a:lnTo>
                <a:lnTo>
                  <a:pt x="886966" y="15571"/>
                </a:lnTo>
                <a:lnTo>
                  <a:pt x="870064" y="4177"/>
                </a:lnTo>
                <a:lnTo>
                  <a:pt x="84936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79253" y="4414011"/>
            <a:ext cx="7981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Worker 2</a:t>
            </a:r>
            <a:endParaRPr sz="1600" dirty="0"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7239" y="4872875"/>
            <a:ext cx="902969" cy="772795"/>
          </a:xfrm>
          <a:custGeom>
            <a:avLst/>
            <a:gdLst/>
            <a:ahLst/>
            <a:cxnLst/>
            <a:rect l="l" t="t" r="r" b="b"/>
            <a:pathLst>
              <a:path w="902969" h="772795">
                <a:moveTo>
                  <a:pt x="902538" y="479450"/>
                </a:moveTo>
                <a:lnTo>
                  <a:pt x="898359" y="458762"/>
                </a:lnTo>
                <a:lnTo>
                  <a:pt x="886955" y="441858"/>
                </a:lnTo>
                <a:lnTo>
                  <a:pt x="870064" y="430466"/>
                </a:lnTo>
                <a:lnTo>
                  <a:pt x="849363" y="426275"/>
                </a:lnTo>
                <a:lnTo>
                  <a:pt x="53162" y="426275"/>
                </a:lnTo>
                <a:lnTo>
                  <a:pt x="32461" y="430466"/>
                </a:lnTo>
                <a:lnTo>
                  <a:pt x="15570" y="441858"/>
                </a:lnTo>
                <a:lnTo>
                  <a:pt x="4178" y="458762"/>
                </a:lnTo>
                <a:lnTo>
                  <a:pt x="0" y="479450"/>
                </a:lnTo>
                <a:lnTo>
                  <a:pt x="0" y="719251"/>
                </a:lnTo>
                <a:lnTo>
                  <a:pt x="4178" y="739940"/>
                </a:lnTo>
                <a:lnTo>
                  <a:pt x="15570" y="756843"/>
                </a:lnTo>
                <a:lnTo>
                  <a:pt x="32461" y="768235"/>
                </a:lnTo>
                <a:lnTo>
                  <a:pt x="53162" y="772414"/>
                </a:lnTo>
                <a:lnTo>
                  <a:pt x="849363" y="772414"/>
                </a:lnTo>
                <a:lnTo>
                  <a:pt x="870064" y="768235"/>
                </a:lnTo>
                <a:lnTo>
                  <a:pt x="886955" y="756843"/>
                </a:lnTo>
                <a:lnTo>
                  <a:pt x="898359" y="739940"/>
                </a:lnTo>
                <a:lnTo>
                  <a:pt x="902538" y="719251"/>
                </a:lnTo>
                <a:lnTo>
                  <a:pt x="902538" y="479450"/>
                </a:lnTo>
                <a:close/>
              </a:path>
              <a:path w="902969" h="772795">
                <a:moveTo>
                  <a:pt x="902538" y="53174"/>
                </a:moveTo>
                <a:lnTo>
                  <a:pt x="898359" y="32486"/>
                </a:lnTo>
                <a:lnTo>
                  <a:pt x="886955" y="15582"/>
                </a:lnTo>
                <a:lnTo>
                  <a:pt x="870064" y="4191"/>
                </a:lnTo>
                <a:lnTo>
                  <a:pt x="849363" y="0"/>
                </a:lnTo>
                <a:lnTo>
                  <a:pt x="53162" y="0"/>
                </a:lnTo>
                <a:lnTo>
                  <a:pt x="32461" y="4191"/>
                </a:lnTo>
                <a:lnTo>
                  <a:pt x="15570" y="15582"/>
                </a:lnTo>
                <a:lnTo>
                  <a:pt x="4178" y="32486"/>
                </a:lnTo>
                <a:lnTo>
                  <a:pt x="0" y="53174"/>
                </a:lnTo>
                <a:lnTo>
                  <a:pt x="0" y="292963"/>
                </a:lnTo>
                <a:lnTo>
                  <a:pt x="4178" y="313664"/>
                </a:lnTo>
                <a:lnTo>
                  <a:pt x="15570" y="330568"/>
                </a:lnTo>
                <a:lnTo>
                  <a:pt x="32461" y="341960"/>
                </a:lnTo>
                <a:lnTo>
                  <a:pt x="53162" y="346138"/>
                </a:lnTo>
                <a:lnTo>
                  <a:pt x="849363" y="346138"/>
                </a:lnTo>
                <a:lnTo>
                  <a:pt x="870064" y="341960"/>
                </a:lnTo>
                <a:lnTo>
                  <a:pt x="886955" y="330568"/>
                </a:lnTo>
                <a:lnTo>
                  <a:pt x="898359" y="313664"/>
                </a:lnTo>
                <a:lnTo>
                  <a:pt x="902538" y="292963"/>
                </a:lnTo>
                <a:lnTo>
                  <a:pt x="902538" y="53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6237" y="4895595"/>
            <a:ext cx="804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......</a:t>
            </a:r>
            <a:endParaRPr sz="1600" dirty="0"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1600" b="1" dirty="0">
                <a:cs typeface="Trebuchet MS"/>
              </a:rPr>
              <a:t>Worker n</a:t>
            </a:r>
            <a:endParaRPr sz="1600" dirty="0"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4572" y="5935942"/>
            <a:ext cx="568325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cs typeface="Trebuchet MS"/>
              </a:rPr>
              <a:t>Job 2</a:t>
            </a:r>
            <a:endParaRPr sz="2000" dirty="0"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50002" y="5957278"/>
            <a:ext cx="281305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cs typeface="Trebuchet MS"/>
              </a:rPr>
              <a:t>PS</a:t>
            </a:r>
            <a:endParaRPr sz="2000" dirty="0"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70602" y="6428920"/>
            <a:ext cx="1028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solidFill>
                  <a:srgbClr val="898989"/>
                </a:solidFill>
                <a:latin typeface="Trebuchet MS"/>
                <a:cs typeface="Trebuchet MS"/>
              </a:rPr>
              <a:t>9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19793" y="4569459"/>
            <a:ext cx="100139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cs typeface="Trebuchet MS"/>
              </a:rPr>
              <a:t>Switch</a:t>
            </a:r>
            <a:endParaRPr sz="2800" dirty="0"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92335" y="2637027"/>
            <a:ext cx="8045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Worker n</a:t>
            </a:r>
            <a:endParaRPr sz="1600" dirty="0"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63212" y="2622804"/>
            <a:ext cx="281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cs typeface="Trebuchet MS"/>
              </a:rPr>
              <a:t>PS</a:t>
            </a:r>
            <a:endParaRPr sz="2000" dirty="0"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3906" y="2147316"/>
            <a:ext cx="134302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912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cs typeface="Trebuchet MS"/>
              </a:rPr>
              <a:t>Job 3</a:t>
            </a:r>
            <a:endParaRPr sz="2000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  <a:tabLst>
                <a:tab pos="1003935" algn="l"/>
              </a:tabLst>
            </a:pPr>
            <a:r>
              <a:rPr sz="1600" b="1" dirty="0">
                <a:cs typeface="Trebuchet MS"/>
              </a:rPr>
              <a:t>Worker 1	......</a:t>
            </a:r>
            <a:endParaRPr sz="1600" dirty="0"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68949" y="2202688"/>
            <a:ext cx="798195" cy="738664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840"/>
              </a:spcBef>
            </a:pPr>
            <a:r>
              <a:rPr sz="2000" b="1" dirty="0">
                <a:cs typeface="Trebuchet MS"/>
              </a:rPr>
              <a:t>Job 1</a:t>
            </a:r>
            <a:endParaRPr sz="2000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b="1" dirty="0">
                <a:cs typeface="Trebuchet MS"/>
              </a:rPr>
              <a:t>Worker 1</a:t>
            </a:r>
            <a:endParaRPr sz="1600" dirty="0"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40295" y="2676651"/>
            <a:ext cx="8045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Worker n</a:t>
            </a:r>
            <a:endParaRPr sz="1600" dirty="0"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75815" y="2656332"/>
            <a:ext cx="35179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cs typeface="Trebuchet MS"/>
              </a:rPr>
              <a:t>PS</a:t>
            </a:r>
            <a:endParaRPr sz="2000" dirty="0"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48450" y="2676651"/>
            <a:ext cx="35179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......</a:t>
            </a:r>
            <a:endParaRPr sz="1600" dirty="0">
              <a:cs typeface="Trebuchet M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42E914-8212-F24D-4637-7959FFF8FFE2}"/>
              </a:ext>
            </a:extLst>
          </p:cNvPr>
          <p:cNvSpPr txBox="1"/>
          <p:nvPr/>
        </p:nvSpPr>
        <p:spPr>
          <a:xfrm>
            <a:off x="9876320" y="2538678"/>
            <a:ext cx="160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Best-effort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EE2D31-FAD3-630E-88A4-86E2D307B8AB}"/>
              </a:ext>
            </a:extLst>
          </p:cNvPr>
          <p:cNvCxnSpPr>
            <a:cxnSpLocks/>
          </p:cNvCxnSpPr>
          <p:nvPr/>
        </p:nvCxnSpPr>
        <p:spPr>
          <a:xfrm flipV="1">
            <a:off x="5152897" y="4543487"/>
            <a:ext cx="300689" cy="12807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D20A93-6B9A-1906-264E-B73918C33953}"/>
              </a:ext>
            </a:extLst>
          </p:cNvPr>
          <p:cNvCxnSpPr>
            <a:cxnSpLocks/>
          </p:cNvCxnSpPr>
          <p:nvPr/>
        </p:nvCxnSpPr>
        <p:spPr>
          <a:xfrm flipH="1" flipV="1">
            <a:off x="1714269" y="4069270"/>
            <a:ext cx="3635733" cy="4033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916828-8D4B-4F7A-478C-E79FF61309A6}"/>
              </a:ext>
            </a:extLst>
          </p:cNvPr>
          <p:cNvCxnSpPr>
            <a:cxnSpLocks/>
          </p:cNvCxnSpPr>
          <p:nvPr/>
        </p:nvCxnSpPr>
        <p:spPr>
          <a:xfrm flipH="1">
            <a:off x="1714269" y="4501201"/>
            <a:ext cx="3635733" cy="682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E846FE-D5A9-C8A9-688D-BB10372457EA}"/>
              </a:ext>
            </a:extLst>
          </p:cNvPr>
          <p:cNvCxnSpPr>
            <a:cxnSpLocks/>
          </p:cNvCxnSpPr>
          <p:nvPr/>
        </p:nvCxnSpPr>
        <p:spPr>
          <a:xfrm flipH="1">
            <a:off x="1729780" y="4501201"/>
            <a:ext cx="3620222" cy="5530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C15F4-CC1E-BB3E-13B2-C436DD28CB1C}"/>
              </a:ext>
            </a:extLst>
          </p:cNvPr>
          <p:cNvCxnSpPr>
            <a:cxnSpLocks/>
          </p:cNvCxnSpPr>
          <p:nvPr/>
        </p:nvCxnSpPr>
        <p:spPr>
          <a:xfrm flipH="1">
            <a:off x="1711900" y="4491524"/>
            <a:ext cx="3638102" cy="9660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19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8792" y="2164257"/>
            <a:ext cx="9831705" cy="3649979"/>
            <a:chOff x="458792" y="2164257"/>
            <a:chExt cx="9831705" cy="3649979"/>
          </a:xfrm>
        </p:grpSpPr>
        <p:sp>
          <p:nvSpPr>
            <p:cNvPr id="3" name="object 3"/>
            <p:cNvSpPr/>
            <p:nvPr/>
          </p:nvSpPr>
          <p:spPr>
            <a:xfrm>
              <a:off x="1320266" y="2164257"/>
              <a:ext cx="8969731" cy="28996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5142" y="3514597"/>
              <a:ext cx="1647825" cy="2292985"/>
            </a:xfrm>
            <a:custGeom>
              <a:avLst/>
              <a:gdLst/>
              <a:ahLst/>
              <a:cxnLst/>
              <a:rect l="l" t="t" r="r" b="b"/>
              <a:pathLst>
                <a:path w="1647825" h="2292985">
                  <a:moveTo>
                    <a:pt x="274615" y="0"/>
                  </a:moveTo>
                  <a:lnTo>
                    <a:pt x="225252" y="4424"/>
                  </a:lnTo>
                  <a:lnTo>
                    <a:pt x="178792" y="17180"/>
                  </a:lnTo>
                  <a:lnTo>
                    <a:pt x="136011" y="37492"/>
                  </a:lnTo>
                  <a:lnTo>
                    <a:pt x="97683" y="64585"/>
                  </a:lnTo>
                  <a:lnTo>
                    <a:pt x="64585" y="97683"/>
                  </a:lnTo>
                  <a:lnTo>
                    <a:pt x="37492" y="136011"/>
                  </a:lnTo>
                  <a:lnTo>
                    <a:pt x="17180" y="178792"/>
                  </a:lnTo>
                  <a:lnTo>
                    <a:pt x="4424" y="225252"/>
                  </a:lnTo>
                  <a:lnTo>
                    <a:pt x="0" y="274615"/>
                  </a:lnTo>
                  <a:lnTo>
                    <a:pt x="0" y="2018281"/>
                  </a:lnTo>
                  <a:lnTo>
                    <a:pt x="4424" y="2067644"/>
                  </a:lnTo>
                  <a:lnTo>
                    <a:pt x="17180" y="2114105"/>
                  </a:lnTo>
                  <a:lnTo>
                    <a:pt x="37492" y="2156887"/>
                  </a:lnTo>
                  <a:lnTo>
                    <a:pt x="64585" y="2195216"/>
                  </a:lnTo>
                  <a:lnTo>
                    <a:pt x="97683" y="2228314"/>
                  </a:lnTo>
                  <a:lnTo>
                    <a:pt x="136011" y="2255407"/>
                  </a:lnTo>
                  <a:lnTo>
                    <a:pt x="178792" y="2275720"/>
                  </a:lnTo>
                  <a:lnTo>
                    <a:pt x="225252" y="2288476"/>
                  </a:lnTo>
                  <a:lnTo>
                    <a:pt x="274615" y="2292901"/>
                  </a:lnTo>
                  <a:lnTo>
                    <a:pt x="1373080" y="2292901"/>
                  </a:lnTo>
                  <a:lnTo>
                    <a:pt x="1422441" y="2288476"/>
                  </a:lnTo>
                  <a:lnTo>
                    <a:pt x="1468899" y="2275720"/>
                  </a:lnTo>
                  <a:lnTo>
                    <a:pt x="1511680" y="2255407"/>
                  </a:lnTo>
                  <a:lnTo>
                    <a:pt x="1550007" y="2228314"/>
                  </a:lnTo>
                  <a:lnTo>
                    <a:pt x="1583105" y="2195216"/>
                  </a:lnTo>
                  <a:lnTo>
                    <a:pt x="1610197" y="2156887"/>
                  </a:lnTo>
                  <a:lnTo>
                    <a:pt x="1630510" y="2114105"/>
                  </a:lnTo>
                  <a:lnTo>
                    <a:pt x="1643266" y="2067644"/>
                  </a:lnTo>
                  <a:lnTo>
                    <a:pt x="1647690" y="2018281"/>
                  </a:lnTo>
                  <a:lnTo>
                    <a:pt x="1647690" y="274615"/>
                  </a:lnTo>
                  <a:lnTo>
                    <a:pt x="1643266" y="225252"/>
                  </a:lnTo>
                  <a:lnTo>
                    <a:pt x="1630510" y="178792"/>
                  </a:lnTo>
                  <a:lnTo>
                    <a:pt x="1610197" y="136011"/>
                  </a:lnTo>
                  <a:lnTo>
                    <a:pt x="1583105" y="97683"/>
                  </a:lnTo>
                  <a:lnTo>
                    <a:pt x="1550007" y="64585"/>
                  </a:lnTo>
                  <a:lnTo>
                    <a:pt x="1511680" y="37492"/>
                  </a:lnTo>
                  <a:lnTo>
                    <a:pt x="1468899" y="17180"/>
                  </a:lnTo>
                  <a:lnTo>
                    <a:pt x="1422441" y="4424"/>
                  </a:lnTo>
                  <a:lnTo>
                    <a:pt x="1373080" y="0"/>
                  </a:lnTo>
                  <a:lnTo>
                    <a:pt x="274615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6977" y="3895915"/>
              <a:ext cx="902969" cy="346710"/>
            </a:xfrm>
            <a:custGeom>
              <a:avLst/>
              <a:gdLst/>
              <a:ahLst/>
              <a:cxnLst/>
              <a:rect l="l" t="t" r="r" b="b"/>
              <a:pathLst>
                <a:path w="902969" h="346710">
                  <a:moveTo>
                    <a:pt x="849626" y="0"/>
                  </a:moveTo>
                  <a:lnTo>
                    <a:pt x="53169" y="0"/>
                  </a:lnTo>
                  <a:lnTo>
                    <a:pt x="32473" y="4179"/>
                  </a:lnTo>
                  <a:lnTo>
                    <a:pt x="15573" y="15576"/>
                  </a:lnTo>
                  <a:lnTo>
                    <a:pt x="4178" y="32479"/>
                  </a:lnTo>
                  <a:lnTo>
                    <a:pt x="0" y="53174"/>
                  </a:lnTo>
                  <a:lnTo>
                    <a:pt x="0" y="292963"/>
                  </a:lnTo>
                  <a:lnTo>
                    <a:pt x="4178" y="313659"/>
                  </a:lnTo>
                  <a:lnTo>
                    <a:pt x="15573" y="330561"/>
                  </a:lnTo>
                  <a:lnTo>
                    <a:pt x="32473" y="341959"/>
                  </a:lnTo>
                  <a:lnTo>
                    <a:pt x="53169" y="346138"/>
                  </a:lnTo>
                  <a:lnTo>
                    <a:pt x="849626" y="346138"/>
                  </a:lnTo>
                  <a:lnTo>
                    <a:pt x="870327" y="341959"/>
                  </a:lnTo>
                  <a:lnTo>
                    <a:pt x="887229" y="330561"/>
                  </a:lnTo>
                  <a:lnTo>
                    <a:pt x="898623" y="313659"/>
                  </a:lnTo>
                  <a:lnTo>
                    <a:pt x="902801" y="292963"/>
                  </a:lnTo>
                  <a:lnTo>
                    <a:pt x="902801" y="53174"/>
                  </a:lnTo>
                  <a:lnTo>
                    <a:pt x="898623" y="32479"/>
                  </a:lnTo>
                  <a:lnTo>
                    <a:pt x="887229" y="15576"/>
                  </a:lnTo>
                  <a:lnTo>
                    <a:pt x="870327" y="4179"/>
                  </a:lnTo>
                  <a:lnTo>
                    <a:pt x="84962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15861"/>
            <a:ext cx="9293861" cy="6758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b="0" dirty="0">
                <a:solidFill>
                  <a:srgbClr val="000000"/>
                </a:solidFill>
                <a:latin typeface="+mn-lt"/>
                <a:cs typeface="Carlito"/>
              </a:rPr>
              <a:t>Challenge </a:t>
            </a:r>
            <a:r>
              <a:rPr lang="en-US" sz="4300" b="0" dirty="0">
                <a:solidFill>
                  <a:srgbClr val="000000"/>
                </a:solidFill>
                <a:latin typeface="+mn-lt"/>
                <a:cs typeface="Carlito"/>
              </a:rPr>
              <a:t>2</a:t>
            </a:r>
            <a:r>
              <a:rPr sz="4300" b="0" dirty="0">
                <a:solidFill>
                  <a:srgbClr val="000000"/>
                </a:solidFill>
                <a:latin typeface="+mn-lt"/>
                <a:cs typeface="Carlito"/>
              </a:rPr>
              <a:t>:</a:t>
            </a:r>
            <a:r>
              <a:rPr lang="en-US" sz="4300" b="0" dirty="0">
                <a:solidFill>
                  <a:srgbClr val="000000"/>
                </a:solidFill>
                <a:latin typeface="+mn-lt"/>
                <a:cs typeface="Carlito"/>
              </a:rPr>
              <a:t> Incomplete Aggregation</a:t>
            </a:r>
            <a:endParaRPr sz="4300" dirty="0">
              <a:latin typeface="+mn-lt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71847" y="5877745"/>
            <a:ext cx="1325880" cy="481330"/>
            <a:chOff x="4471847" y="5877745"/>
            <a:chExt cx="1325880" cy="481330"/>
          </a:xfrm>
        </p:grpSpPr>
        <p:sp>
          <p:nvSpPr>
            <p:cNvPr id="8" name="object 8"/>
            <p:cNvSpPr/>
            <p:nvPr/>
          </p:nvSpPr>
          <p:spPr>
            <a:xfrm>
              <a:off x="4478197" y="5884095"/>
              <a:ext cx="1313180" cy="468630"/>
            </a:xfrm>
            <a:custGeom>
              <a:avLst/>
              <a:gdLst/>
              <a:ahLst/>
              <a:cxnLst/>
              <a:rect l="l" t="t" r="r" b="b"/>
              <a:pathLst>
                <a:path w="1313179" h="468629">
                  <a:moveTo>
                    <a:pt x="78102" y="0"/>
                  </a:moveTo>
                  <a:lnTo>
                    <a:pt x="47701" y="6137"/>
                  </a:lnTo>
                  <a:lnTo>
                    <a:pt x="22875" y="22875"/>
                  </a:lnTo>
                  <a:lnTo>
                    <a:pt x="6137" y="47701"/>
                  </a:lnTo>
                  <a:lnTo>
                    <a:pt x="0" y="78102"/>
                  </a:lnTo>
                  <a:lnTo>
                    <a:pt x="0" y="390507"/>
                  </a:lnTo>
                  <a:lnTo>
                    <a:pt x="6137" y="420907"/>
                  </a:lnTo>
                  <a:lnTo>
                    <a:pt x="22875" y="445733"/>
                  </a:lnTo>
                  <a:lnTo>
                    <a:pt x="47701" y="462471"/>
                  </a:lnTo>
                  <a:lnTo>
                    <a:pt x="78102" y="468609"/>
                  </a:lnTo>
                  <a:lnTo>
                    <a:pt x="1234510" y="468609"/>
                  </a:lnTo>
                  <a:lnTo>
                    <a:pt x="1264909" y="462471"/>
                  </a:lnTo>
                  <a:lnTo>
                    <a:pt x="1289734" y="445733"/>
                  </a:lnTo>
                  <a:lnTo>
                    <a:pt x="1306472" y="420907"/>
                  </a:lnTo>
                  <a:lnTo>
                    <a:pt x="1312610" y="390507"/>
                  </a:lnTo>
                  <a:lnTo>
                    <a:pt x="1312610" y="78102"/>
                  </a:lnTo>
                  <a:lnTo>
                    <a:pt x="1306472" y="47701"/>
                  </a:lnTo>
                  <a:lnTo>
                    <a:pt x="1289734" y="22875"/>
                  </a:lnTo>
                  <a:lnTo>
                    <a:pt x="1264909" y="6137"/>
                  </a:lnTo>
                  <a:lnTo>
                    <a:pt x="1234510" y="0"/>
                  </a:lnTo>
                  <a:lnTo>
                    <a:pt x="78102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60848" y="5928690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398043" y="0"/>
                  </a:moveTo>
                  <a:lnTo>
                    <a:pt x="60934" y="0"/>
                  </a:lnTo>
                  <a:lnTo>
                    <a:pt x="37215" y="4788"/>
                  </a:lnTo>
                  <a:lnTo>
                    <a:pt x="17846" y="17845"/>
                  </a:lnTo>
                  <a:lnTo>
                    <a:pt x="4788" y="37212"/>
                  </a:lnTo>
                  <a:lnTo>
                    <a:pt x="0" y="60928"/>
                  </a:lnTo>
                  <a:lnTo>
                    <a:pt x="0" y="335714"/>
                  </a:lnTo>
                  <a:lnTo>
                    <a:pt x="4788" y="359430"/>
                  </a:lnTo>
                  <a:lnTo>
                    <a:pt x="17846" y="378797"/>
                  </a:lnTo>
                  <a:lnTo>
                    <a:pt x="37215" y="391855"/>
                  </a:lnTo>
                  <a:lnTo>
                    <a:pt x="60934" y="396643"/>
                  </a:lnTo>
                  <a:lnTo>
                    <a:pt x="398043" y="396643"/>
                  </a:lnTo>
                  <a:lnTo>
                    <a:pt x="421762" y="391855"/>
                  </a:lnTo>
                  <a:lnTo>
                    <a:pt x="441131" y="378797"/>
                  </a:lnTo>
                  <a:lnTo>
                    <a:pt x="454189" y="359430"/>
                  </a:lnTo>
                  <a:lnTo>
                    <a:pt x="458977" y="335714"/>
                  </a:lnTo>
                  <a:lnTo>
                    <a:pt x="458977" y="60928"/>
                  </a:lnTo>
                  <a:lnTo>
                    <a:pt x="454189" y="37212"/>
                  </a:lnTo>
                  <a:lnTo>
                    <a:pt x="441131" y="17845"/>
                  </a:lnTo>
                  <a:lnTo>
                    <a:pt x="421762" y="4788"/>
                  </a:lnTo>
                  <a:lnTo>
                    <a:pt x="39804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79121" y="3439414"/>
            <a:ext cx="798195" cy="742511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70"/>
              </a:spcBef>
            </a:pPr>
            <a:r>
              <a:rPr sz="2000" b="1" dirty="0">
                <a:cs typeface="Trebuchet MS"/>
              </a:rPr>
              <a:t>Job 2</a:t>
            </a:r>
            <a:endParaRPr sz="2000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600" b="1" dirty="0">
                <a:cs typeface="Trebuchet MS"/>
              </a:rPr>
              <a:t>Worker 1</a:t>
            </a:r>
            <a:endParaRPr sz="1600" dirty="0"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7239" y="4391583"/>
            <a:ext cx="902969" cy="346710"/>
          </a:xfrm>
          <a:custGeom>
            <a:avLst/>
            <a:gdLst/>
            <a:ahLst/>
            <a:cxnLst/>
            <a:rect l="l" t="t" r="r" b="b"/>
            <a:pathLst>
              <a:path w="902969" h="346710">
                <a:moveTo>
                  <a:pt x="849363" y="0"/>
                </a:moveTo>
                <a:lnTo>
                  <a:pt x="53169" y="0"/>
                </a:lnTo>
                <a:lnTo>
                  <a:pt x="32473" y="4177"/>
                </a:lnTo>
                <a:lnTo>
                  <a:pt x="15573" y="15571"/>
                </a:lnTo>
                <a:lnTo>
                  <a:pt x="4178" y="32473"/>
                </a:lnTo>
                <a:lnTo>
                  <a:pt x="0" y="53174"/>
                </a:lnTo>
                <a:lnTo>
                  <a:pt x="0" y="292963"/>
                </a:lnTo>
                <a:lnTo>
                  <a:pt x="4178" y="313659"/>
                </a:lnTo>
                <a:lnTo>
                  <a:pt x="15573" y="330561"/>
                </a:lnTo>
                <a:lnTo>
                  <a:pt x="32473" y="341959"/>
                </a:lnTo>
                <a:lnTo>
                  <a:pt x="53169" y="346138"/>
                </a:lnTo>
                <a:lnTo>
                  <a:pt x="849363" y="346138"/>
                </a:lnTo>
                <a:lnTo>
                  <a:pt x="870064" y="341959"/>
                </a:lnTo>
                <a:lnTo>
                  <a:pt x="886966" y="330561"/>
                </a:lnTo>
                <a:lnTo>
                  <a:pt x="898360" y="313659"/>
                </a:lnTo>
                <a:lnTo>
                  <a:pt x="902538" y="292963"/>
                </a:lnTo>
                <a:lnTo>
                  <a:pt x="902538" y="53174"/>
                </a:lnTo>
                <a:lnTo>
                  <a:pt x="898360" y="32473"/>
                </a:lnTo>
                <a:lnTo>
                  <a:pt x="886966" y="15571"/>
                </a:lnTo>
                <a:lnTo>
                  <a:pt x="870064" y="4177"/>
                </a:lnTo>
                <a:lnTo>
                  <a:pt x="84936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79253" y="4414011"/>
            <a:ext cx="7981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Worker 2</a:t>
            </a:r>
            <a:endParaRPr sz="1600" dirty="0"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7239" y="4872875"/>
            <a:ext cx="902969" cy="772795"/>
          </a:xfrm>
          <a:custGeom>
            <a:avLst/>
            <a:gdLst/>
            <a:ahLst/>
            <a:cxnLst/>
            <a:rect l="l" t="t" r="r" b="b"/>
            <a:pathLst>
              <a:path w="902969" h="772795">
                <a:moveTo>
                  <a:pt x="902538" y="479450"/>
                </a:moveTo>
                <a:lnTo>
                  <a:pt x="898359" y="458762"/>
                </a:lnTo>
                <a:lnTo>
                  <a:pt x="886955" y="441858"/>
                </a:lnTo>
                <a:lnTo>
                  <a:pt x="870064" y="430466"/>
                </a:lnTo>
                <a:lnTo>
                  <a:pt x="849363" y="426275"/>
                </a:lnTo>
                <a:lnTo>
                  <a:pt x="53162" y="426275"/>
                </a:lnTo>
                <a:lnTo>
                  <a:pt x="32461" y="430466"/>
                </a:lnTo>
                <a:lnTo>
                  <a:pt x="15570" y="441858"/>
                </a:lnTo>
                <a:lnTo>
                  <a:pt x="4178" y="458762"/>
                </a:lnTo>
                <a:lnTo>
                  <a:pt x="0" y="479450"/>
                </a:lnTo>
                <a:lnTo>
                  <a:pt x="0" y="719251"/>
                </a:lnTo>
                <a:lnTo>
                  <a:pt x="4178" y="739940"/>
                </a:lnTo>
                <a:lnTo>
                  <a:pt x="15570" y="756843"/>
                </a:lnTo>
                <a:lnTo>
                  <a:pt x="32461" y="768235"/>
                </a:lnTo>
                <a:lnTo>
                  <a:pt x="53162" y="772414"/>
                </a:lnTo>
                <a:lnTo>
                  <a:pt x="849363" y="772414"/>
                </a:lnTo>
                <a:lnTo>
                  <a:pt x="870064" y="768235"/>
                </a:lnTo>
                <a:lnTo>
                  <a:pt x="886955" y="756843"/>
                </a:lnTo>
                <a:lnTo>
                  <a:pt x="898359" y="739940"/>
                </a:lnTo>
                <a:lnTo>
                  <a:pt x="902538" y="719251"/>
                </a:lnTo>
                <a:lnTo>
                  <a:pt x="902538" y="479450"/>
                </a:lnTo>
                <a:close/>
              </a:path>
              <a:path w="902969" h="772795">
                <a:moveTo>
                  <a:pt x="902538" y="53174"/>
                </a:moveTo>
                <a:lnTo>
                  <a:pt x="898359" y="32486"/>
                </a:lnTo>
                <a:lnTo>
                  <a:pt x="886955" y="15582"/>
                </a:lnTo>
                <a:lnTo>
                  <a:pt x="870064" y="4191"/>
                </a:lnTo>
                <a:lnTo>
                  <a:pt x="849363" y="0"/>
                </a:lnTo>
                <a:lnTo>
                  <a:pt x="53162" y="0"/>
                </a:lnTo>
                <a:lnTo>
                  <a:pt x="32461" y="4191"/>
                </a:lnTo>
                <a:lnTo>
                  <a:pt x="15570" y="15582"/>
                </a:lnTo>
                <a:lnTo>
                  <a:pt x="4178" y="32486"/>
                </a:lnTo>
                <a:lnTo>
                  <a:pt x="0" y="53174"/>
                </a:lnTo>
                <a:lnTo>
                  <a:pt x="0" y="292963"/>
                </a:lnTo>
                <a:lnTo>
                  <a:pt x="4178" y="313664"/>
                </a:lnTo>
                <a:lnTo>
                  <a:pt x="15570" y="330568"/>
                </a:lnTo>
                <a:lnTo>
                  <a:pt x="32461" y="341960"/>
                </a:lnTo>
                <a:lnTo>
                  <a:pt x="53162" y="346138"/>
                </a:lnTo>
                <a:lnTo>
                  <a:pt x="849363" y="346138"/>
                </a:lnTo>
                <a:lnTo>
                  <a:pt x="870064" y="341960"/>
                </a:lnTo>
                <a:lnTo>
                  <a:pt x="886955" y="330568"/>
                </a:lnTo>
                <a:lnTo>
                  <a:pt x="898359" y="313664"/>
                </a:lnTo>
                <a:lnTo>
                  <a:pt x="902538" y="292963"/>
                </a:lnTo>
                <a:lnTo>
                  <a:pt x="902538" y="53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6237" y="4895595"/>
            <a:ext cx="804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......</a:t>
            </a:r>
            <a:endParaRPr sz="1600" dirty="0"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1600" b="1" dirty="0">
                <a:cs typeface="Trebuchet MS"/>
              </a:rPr>
              <a:t>Worker n</a:t>
            </a:r>
            <a:endParaRPr sz="1600" dirty="0"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4572" y="5935942"/>
            <a:ext cx="568325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cs typeface="Trebuchet MS"/>
              </a:rPr>
              <a:t>Job 2</a:t>
            </a:r>
            <a:endParaRPr sz="2000" dirty="0"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50002" y="5957278"/>
            <a:ext cx="281305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cs typeface="Trebuchet MS"/>
              </a:rPr>
              <a:t>PS</a:t>
            </a:r>
            <a:endParaRPr sz="2000" dirty="0"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70602" y="6428920"/>
            <a:ext cx="1028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solidFill>
                  <a:srgbClr val="898989"/>
                </a:solidFill>
                <a:latin typeface="Trebuchet MS"/>
                <a:cs typeface="Trebuchet MS"/>
              </a:rPr>
              <a:t>9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19793" y="4569459"/>
            <a:ext cx="100139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cs typeface="Trebuchet MS"/>
              </a:rPr>
              <a:t>Switch</a:t>
            </a:r>
            <a:endParaRPr sz="2800" dirty="0"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92335" y="2637027"/>
            <a:ext cx="8045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Worker n</a:t>
            </a:r>
            <a:endParaRPr sz="1600" dirty="0"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63212" y="2622804"/>
            <a:ext cx="281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cs typeface="Trebuchet MS"/>
              </a:rPr>
              <a:t>PS</a:t>
            </a:r>
            <a:endParaRPr sz="2000" dirty="0"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3906" y="2147316"/>
            <a:ext cx="134302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912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cs typeface="Trebuchet MS"/>
              </a:rPr>
              <a:t>Job 3</a:t>
            </a:r>
            <a:endParaRPr sz="2000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  <a:tabLst>
                <a:tab pos="1003935" algn="l"/>
              </a:tabLst>
            </a:pPr>
            <a:r>
              <a:rPr sz="1600" b="1" dirty="0">
                <a:cs typeface="Trebuchet MS"/>
              </a:rPr>
              <a:t>Worker 1	......</a:t>
            </a:r>
            <a:endParaRPr sz="1600" dirty="0"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68949" y="2202688"/>
            <a:ext cx="798195" cy="738664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840"/>
              </a:spcBef>
            </a:pPr>
            <a:r>
              <a:rPr sz="2000" b="1" dirty="0">
                <a:cs typeface="Trebuchet MS"/>
              </a:rPr>
              <a:t>Job 1</a:t>
            </a:r>
            <a:endParaRPr sz="2000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b="1" dirty="0">
                <a:cs typeface="Trebuchet MS"/>
              </a:rPr>
              <a:t>Worker 1</a:t>
            </a:r>
            <a:endParaRPr sz="1600" dirty="0"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40295" y="2676651"/>
            <a:ext cx="8045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Worker n</a:t>
            </a:r>
            <a:endParaRPr sz="1600" dirty="0"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75815" y="2656332"/>
            <a:ext cx="35179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cs typeface="Trebuchet MS"/>
              </a:rPr>
              <a:t>PS</a:t>
            </a:r>
            <a:endParaRPr sz="2000" dirty="0"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48450" y="2676651"/>
            <a:ext cx="35179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......</a:t>
            </a:r>
            <a:endParaRPr sz="1600" dirty="0"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05079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8792" y="2164257"/>
            <a:ext cx="9831705" cy="3649979"/>
            <a:chOff x="458792" y="2164257"/>
            <a:chExt cx="9831705" cy="3649979"/>
          </a:xfrm>
        </p:grpSpPr>
        <p:sp>
          <p:nvSpPr>
            <p:cNvPr id="3" name="object 3"/>
            <p:cNvSpPr/>
            <p:nvPr/>
          </p:nvSpPr>
          <p:spPr>
            <a:xfrm>
              <a:off x="1320266" y="2164257"/>
              <a:ext cx="8969731" cy="28996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5142" y="3514597"/>
              <a:ext cx="1647825" cy="2292985"/>
            </a:xfrm>
            <a:custGeom>
              <a:avLst/>
              <a:gdLst/>
              <a:ahLst/>
              <a:cxnLst/>
              <a:rect l="l" t="t" r="r" b="b"/>
              <a:pathLst>
                <a:path w="1647825" h="2292985">
                  <a:moveTo>
                    <a:pt x="274615" y="0"/>
                  </a:moveTo>
                  <a:lnTo>
                    <a:pt x="225252" y="4424"/>
                  </a:lnTo>
                  <a:lnTo>
                    <a:pt x="178792" y="17180"/>
                  </a:lnTo>
                  <a:lnTo>
                    <a:pt x="136011" y="37492"/>
                  </a:lnTo>
                  <a:lnTo>
                    <a:pt x="97683" y="64585"/>
                  </a:lnTo>
                  <a:lnTo>
                    <a:pt x="64585" y="97683"/>
                  </a:lnTo>
                  <a:lnTo>
                    <a:pt x="37492" y="136011"/>
                  </a:lnTo>
                  <a:lnTo>
                    <a:pt x="17180" y="178792"/>
                  </a:lnTo>
                  <a:lnTo>
                    <a:pt x="4424" y="225252"/>
                  </a:lnTo>
                  <a:lnTo>
                    <a:pt x="0" y="274615"/>
                  </a:lnTo>
                  <a:lnTo>
                    <a:pt x="0" y="2018281"/>
                  </a:lnTo>
                  <a:lnTo>
                    <a:pt x="4424" y="2067644"/>
                  </a:lnTo>
                  <a:lnTo>
                    <a:pt x="17180" y="2114105"/>
                  </a:lnTo>
                  <a:lnTo>
                    <a:pt x="37492" y="2156887"/>
                  </a:lnTo>
                  <a:lnTo>
                    <a:pt x="64585" y="2195216"/>
                  </a:lnTo>
                  <a:lnTo>
                    <a:pt x="97683" y="2228314"/>
                  </a:lnTo>
                  <a:lnTo>
                    <a:pt x="136011" y="2255407"/>
                  </a:lnTo>
                  <a:lnTo>
                    <a:pt x="178792" y="2275720"/>
                  </a:lnTo>
                  <a:lnTo>
                    <a:pt x="225252" y="2288476"/>
                  </a:lnTo>
                  <a:lnTo>
                    <a:pt x="274615" y="2292901"/>
                  </a:lnTo>
                  <a:lnTo>
                    <a:pt x="1373080" y="2292901"/>
                  </a:lnTo>
                  <a:lnTo>
                    <a:pt x="1422441" y="2288476"/>
                  </a:lnTo>
                  <a:lnTo>
                    <a:pt x="1468899" y="2275720"/>
                  </a:lnTo>
                  <a:lnTo>
                    <a:pt x="1511680" y="2255407"/>
                  </a:lnTo>
                  <a:lnTo>
                    <a:pt x="1550007" y="2228314"/>
                  </a:lnTo>
                  <a:lnTo>
                    <a:pt x="1583105" y="2195216"/>
                  </a:lnTo>
                  <a:lnTo>
                    <a:pt x="1610197" y="2156887"/>
                  </a:lnTo>
                  <a:lnTo>
                    <a:pt x="1630510" y="2114105"/>
                  </a:lnTo>
                  <a:lnTo>
                    <a:pt x="1643266" y="2067644"/>
                  </a:lnTo>
                  <a:lnTo>
                    <a:pt x="1647690" y="2018281"/>
                  </a:lnTo>
                  <a:lnTo>
                    <a:pt x="1647690" y="274615"/>
                  </a:lnTo>
                  <a:lnTo>
                    <a:pt x="1643266" y="225252"/>
                  </a:lnTo>
                  <a:lnTo>
                    <a:pt x="1630510" y="178792"/>
                  </a:lnTo>
                  <a:lnTo>
                    <a:pt x="1610197" y="136011"/>
                  </a:lnTo>
                  <a:lnTo>
                    <a:pt x="1583105" y="97683"/>
                  </a:lnTo>
                  <a:lnTo>
                    <a:pt x="1550007" y="64585"/>
                  </a:lnTo>
                  <a:lnTo>
                    <a:pt x="1511680" y="37492"/>
                  </a:lnTo>
                  <a:lnTo>
                    <a:pt x="1468899" y="17180"/>
                  </a:lnTo>
                  <a:lnTo>
                    <a:pt x="1422441" y="4424"/>
                  </a:lnTo>
                  <a:lnTo>
                    <a:pt x="1373080" y="0"/>
                  </a:lnTo>
                  <a:lnTo>
                    <a:pt x="274615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6977" y="3895915"/>
              <a:ext cx="902969" cy="346710"/>
            </a:xfrm>
            <a:custGeom>
              <a:avLst/>
              <a:gdLst/>
              <a:ahLst/>
              <a:cxnLst/>
              <a:rect l="l" t="t" r="r" b="b"/>
              <a:pathLst>
                <a:path w="902969" h="346710">
                  <a:moveTo>
                    <a:pt x="849626" y="0"/>
                  </a:moveTo>
                  <a:lnTo>
                    <a:pt x="53169" y="0"/>
                  </a:lnTo>
                  <a:lnTo>
                    <a:pt x="32473" y="4179"/>
                  </a:lnTo>
                  <a:lnTo>
                    <a:pt x="15573" y="15576"/>
                  </a:lnTo>
                  <a:lnTo>
                    <a:pt x="4178" y="32479"/>
                  </a:lnTo>
                  <a:lnTo>
                    <a:pt x="0" y="53174"/>
                  </a:lnTo>
                  <a:lnTo>
                    <a:pt x="0" y="292963"/>
                  </a:lnTo>
                  <a:lnTo>
                    <a:pt x="4178" y="313659"/>
                  </a:lnTo>
                  <a:lnTo>
                    <a:pt x="15573" y="330561"/>
                  </a:lnTo>
                  <a:lnTo>
                    <a:pt x="32473" y="341959"/>
                  </a:lnTo>
                  <a:lnTo>
                    <a:pt x="53169" y="346138"/>
                  </a:lnTo>
                  <a:lnTo>
                    <a:pt x="849626" y="346138"/>
                  </a:lnTo>
                  <a:lnTo>
                    <a:pt x="870327" y="341959"/>
                  </a:lnTo>
                  <a:lnTo>
                    <a:pt x="887229" y="330561"/>
                  </a:lnTo>
                  <a:lnTo>
                    <a:pt x="898623" y="313659"/>
                  </a:lnTo>
                  <a:lnTo>
                    <a:pt x="902801" y="292963"/>
                  </a:lnTo>
                  <a:lnTo>
                    <a:pt x="902801" y="53174"/>
                  </a:lnTo>
                  <a:lnTo>
                    <a:pt x="898623" y="32479"/>
                  </a:lnTo>
                  <a:lnTo>
                    <a:pt x="887229" y="15576"/>
                  </a:lnTo>
                  <a:lnTo>
                    <a:pt x="870327" y="4179"/>
                  </a:lnTo>
                  <a:lnTo>
                    <a:pt x="84962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15861"/>
            <a:ext cx="9293861" cy="6758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b="0" dirty="0">
                <a:solidFill>
                  <a:srgbClr val="000000"/>
                </a:solidFill>
                <a:latin typeface="+mn-lt"/>
                <a:cs typeface="Carlito"/>
              </a:rPr>
              <a:t>Challenge </a:t>
            </a:r>
            <a:r>
              <a:rPr lang="en-US" sz="4300" b="0" dirty="0">
                <a:solidFill>
                  <a:srgbClr val="000000"/>
                </a:solidFill>
                <a:latin typeface="+mn-lt"/>
                <a:cs typeface="Carlito"/>
              </a:rPr>
              <a:t>2</a:t>
            </a:r>
            <a:r>
              <a:rPr sz="4300" b="0" dirty="0">
                <a:solidFill>
                  <a:srgbClr val="000000"/>
                </a:solidFill>
                <a:latin typeface="+mn-lt"/>
                <a:cs typeface="Carlito"/>
              </a:rPr>
              <a:t>:</a:t>
            </a:r>
            <a:r>
              <a:rPr lang="en-US" sz="4300" b="0" dirty="0">
                <a:solidFill>
                  <a:srgbClr val="000000"/>
                </a:solidFill>
                <a:latin typeface="+mn-lt"/>
                <a:cs typeface="Carlito"/>
              </a:rPr>
              <a:t> Incomplete Aggregation</a:t>
            </a:r>
            <a:endParaRPr sz="4300" dirty="0">
              <a:latin typeface="+mn-lt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71847" y="5877745"/>
            <a:ext cx="1325880" cy="481330"/>
            <a:chOff x="4471847" y="5877745"/>
            <a:chExt cx="1325880" cy="481330"/>
          </a:xfrm>
        </p:grpSpPr>
        <p:sp>
          <p:nvSpPr>
            <p:cNvPr id="8" name="object 8"/>
            <p:cNvSpPr/>
            <p:nvPr/>
          </p:nvSpPr>
          <p:spPr>
            <a:xfrm>
              <a:off x="4478197" y="5884095"/>
              <a:ext cx="1313180" cy="468630"/>
            </a:xfrm>
            <a:custGeom>
              <a:avLst/>
              <a:gdLst/>
              <a:ahLst/>
              <a:cxnLst/>
              <a:rect l="l" t="t" r="r" b="b"/>
              <a:pathLst>
                <a:path w="1313179" h="468629">
                  <a:moveTo>
                    <a:pt x="78102" y="0"/>
                  </a:moveTo>
                  <a:lnTo>
                    <a:pt x="47701" y="6137"/>
                  </a:lnTo>
                  <a:lnTo>
                    <a:pt x="22875" y="22875"/>
                  </a:lnTo>
                  <a:lnTo>
                    <a:pt x="6137" y="47701"/>
                  </a:lnTo>
                  <a:lnTo>
                    <a:pt x="0" y="78102"/>
                  </a:lnTo>
                  <a:lnTo>
                    <a:pt x="0" y="390507"/>
                  </a:lnTo>
                  <a:lnTo>
                    <a:pt x="6137" y="420907"/>
                  </a:lnTo>
                  <a:lnTo>
                    <a:pt x="22875" y="445733"/>
                  </a:lnTo>
                  <a:lnTo>
                    <a:pt x="47701" y="462471"/>
                  </a:lnTo>
                  <a:lnTo>
                    <a:pt x="78102" y="468609"/>
                  </a:lnTo>
                  <a:lnTo>
                    <a:pt x="1234510" y="468609"/>
                  </a:lnTo>
                  <a:lnTo>
                    <a:pt x="1264909" y="462471"/>
                  </a:lnTo>
                  <a:lnTo>
                    <a:pt x="1289734" y="445733"/>
                  </a:lnTo>
                  <a:lnTo>
                    <a:pt x="1306472" y="420907"/>
                  </a:lnTo>
                  <a:lnTo>
                    <a:pt x="1312610" y="390507"/>
                  </a:lnTo>
                  <a:lnTo>
                    <a:pt x="1312610" y="78102"/>
                  </a:lnTo>
                  <a:lnTo>
                    <a:pt x="1306472" y="47701"/>
                  </a:lnTo>
                  <a:lnTo>
                    <a:pt x="1289734" y="22875"/>
                  </a:lnTo>
                  <a:lnTo>
                    <a:pt x="1264909" y="6137"/>
                  </a:lnTo>
                  <a:lnTo>
                    <a:pt x="1234510" y="0"/>
                  </a:lnTo>
                  <a:lnTo>
                    <a:pt x="78102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60848" y="5928690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398043" y="0"/>
                  </a:moveTo>
                  <a:lnTo>
                    <a:pt x="60934" y="0"/>
                  </a:lnTo>
                  <a:lnTo>
                    <a:pt x="37215" y="4788"/>
                  </a:lnTo>
                  <a:lnTo>
                    <a:pt x="17846" y="17845"/>
                  </a:lnTo>
                  <a:lnTo>
                    <a:pt x="4788" y="37212"/>
                  </a:lnTo>
                  <a:lnTo>
                    <a:pt x="0" y="60928"/>
                  </a:lnTo>
                  <a:lnTo>
                    <a:pt x="0" y="335714"/>
                  </a:lnTo>
                  <a:lnTo>
                    <a:pt x="4788" y="359430"/>
                  </a:lnTo>
                  <a:lnTo>
                    <a:pt x="17846" y="378797"/>
                  </a:lnTo>
                  <a:lnTo>
                    <a:pt x="37215" y="391855"/>
                  </a:lnTo>
                  <a:lnTo>
                    <a:pt x="60934" y="396643"/>
                  </a:lnTo>
                  <a:lnTo>
                    <a:pt x="398043" y="396643"/>
                  </a:lnTo>
                  <a:lnTo>
                    <a:pt x="421762" y="391855"/>
                  </a:lnTo>
                  <a:lnTo>
                    <a:pt x="441131" y="378797"/>
                  </a:lnTo>
                  <a:lnTo>
                    <a:pt x="454189" y="359430"/>
                  </a:lnTo>
                  <a:lnTo>
                    <a:pt x="458977" y="335714"/>
                  </a:lnTo>
                  <a:lnTo>
                    <a:pt x="458977" y="60928"/>
                  </a:lnTo>
                  <a:lnTo>
                    <a:pt x="454189" y="37212"/>
                  </a:lnTo>
                  <a:lnTo>
                    <a:pt x="441131" y="17845"/>
                  </a:lnTo>
                  <a:lnTo>
                    <a:pt x="421762" y="4788"/>
                  </a:lnTo>
                  <a:lnTo>
                    <a:pt x="39804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79121" y="3439414"/>
            <a:ext cx="798195" cy="742511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70"/>
              </a:spcBef>
            </a:pPr>
            <a:r>
              <a:rPr sz="2000" b="1" dirty="0">
                <a:cs typeface="Trebuchet MS"/>
              </a:rPr>
              <a:t>Job 2</a:t>
            </a:r>
            <a:endParaRPr sz="2000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600" b="1" dirty="0">
                <a:cs typeface="Trebuchet MS"/>
              </a:rPr>
              <a:t>Worker 1</a:t>
            </a:r>
            <a:endParaRPr sz="1600" dirty="0"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7239" y="4391583"/>
            <a:ext cx="902969" cy="346710"/>
          </a:xfrm>
          <a:custGeom>
            <a:avLst/>
            <a:gdLst/>
            <a:ahLst/>
            <a:cxnLst/>
            <a:rect l="l" t="t" r="r" b="b"/>
            <a:pathLst>
              <a:path w="902969" h="346710">
                <a:moveTo>
                  <a:pt x="849363" y="0"/>
                </a:moveTo>
                <a:lnTo>
                  <a:pt x="53169" y="0"/>
                </a:lnTo>
                <a:lnTo>
                  <a:pt x="32473" y="4177"/>
                </a:lnTo>
                <a:lnTo>
                  <a:pt x="15573" y="15571"/>
                </a:lnTo>
                <a:lnTo>
                  <a:pt x="4178" y="32473"/>
                </a:lnTo>
                <a:lnTo>
                  <a:pt x="0" y="53174"/>
                </a:lnTo>
                <a:lnTo>
                  <a:pt x="0" y="292963"/>
                </a:lnTo>
                <a:lnTo>
                  <a:pt x="4178" y="313659"/>
                </a:lnTo>
                <a:lnTo>
                  <a:pt x="15573" y="330561"/>
                </a:lnTo>
                <a:lnTo>
                  <a:pt x="32473" y="341959"/>
                </a:lnTo>
                <a:lnTo>
                  <a:pt x="53169" y="346138"/>
                </a:lnTo>
                <a:lnTo>
                  <a:pt x="849363" y="346138"/>
                </a:lnTo>
                <a:lnTo>
                  <a:pt x="870064" y="341959"/>
                </a:lnTo>
                <a:lnTo>
                  <a:pt x="886966" y="330561"/>
                </a:lnTo>
                <a:lnTo>
                  <a:pt x="898360" y="313659"/>
                </a:lnTo>
                <a:lnTo>
                  <a:pt x="902538" y="292963"/>
                </a:lnTo>
                <a:lnTo>
                  <a:pt x="902538" y="53174"/>
                </a:lnTo>
                <a:lnTo>
                  <a:pt x="898360" y="32473"/>
                </a:lnTo>
                <a:lnTo>
                  <a:pt x="886966" y="15571"/>
                </a:lnTo>
                <a:lnTo>
                  <a:pt x="870064" y="4177"/>
                </a:lnTo>
                <a:lnTo>
                  <a:pt x="84936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79253" y="4414011"/>
            <a:ext cx="7981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Worker 2</a:t>
            </a:r>
            <a:endParaRPr sz="1600" dirty="0"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7239" y="4872875"/>
            <a:ext cx="902969" cy="772795"/>
          </a:xfrm>
          <a:custGeom>
            <a:avLst/>
            <a:gdLst/>
            <a:ahLst/>
            <a:cxnLst/>
            <a:rect l="l" t="t" r="r" b="b"/>
            <a:pathLst>
              <a:path w="902969" h="772795">
                <a:moveTo>
                  <a:pt x="902538" y="479450"/>
                </a:moveTo>
                <a:lnTo>
                  <a:pt x="898359" y="458762"/>
                </a:lnTo>
                <a:lnTo>
                  <a:pt x="886955" y="441858"/>
                </a:lnTo>
                <a:lnTo>
                  <a:pt x="870064" y="430466"/>
                </a:lnTo>
                <a:lnTo>
                  <a:pt x="849363" y="426275"/>
                </a:lnTo>
                <a:lnTo>
                  <a:pt x="53162" y="426275"/>
                </a:lnTo>
                <a:lnTo>
                  <a:pt x="32461" y="430466"/>
                </a:lnTo>
                <a:lnTo>
                  <a:pt x="15570" y="441858"/>
                </a:lnTo>
                <a:lnTo>
                  <a:pt x="4178" y="458762"/>
                </a:lnTo>
                <a:lnTo>
                  <a:pt x="0" y="479450"/>
                </a:lnTo>
                <a:lnTo>
                  <a:pt x="0" y="719251"/>
                </a:lnTo>
                <a:lnTo>
                  <a:pt x="4178" y="739940"/>
                </a:lnTo>
                <a:lnTo>
                  <a:pt x="15570" y="756843"/>
                </a:lnTo>
                <a:lnTo>
                  <a:pt x="32461" y="768235"/>
                </a:lnTo>
                <a:lnTo>
                  <a:pt x="53162" y="772414"/>
                </a:lnTo>
                <a:lnTo>
                  <a:pt x="849363" y="772414"/>
                </a:lnTo>
                <a:lnTo>
                  <a:pt x="870064" y="768235"/>
                </a:lnTo>
                <a:lnTo>
                  <a:pt x="886955" y="756843"/>
                </a:lnTo>
                <a:lnTo>
                  <a:pt x="898359" y="739940"/>
                </a:lnTo>
                <a:lnTo>
                  <a:pt x="902538" y="719251"/>
                </a:lnTo>
                <a:lnTo>
                  <a:pt x="902538" y="479450"/>
                </a:lnTo>
                <a:close/>
              </a:path>
              <a:path w="902969" h="772795">
                <a:moveTo>
                  <a:pt x="902538" y="53174"/>
                </a:moveTo>
                <a:lnTo>
                  <a:pt x="898359" y="32486"/>
                </a:lnTo>
                <a:lnTo>
                  <a:pt x="886955" y="15582"/>
                </a:lnTo>
                <a:lnTo>
                  <a:pt x="870064" y="4191"/>
                </a:lnTo>
                <a:lnTo>
                  <a:pt x="849363" y="0"/>
                </a:lnTo>
                <a:lnTo>
                  <a:pt x="53162" y="0"/>
                </a:lnTo>
                <a:lnTo>
                  <a:pt x="32461" y="4191"/>
                </a:lnTo>
                <a:lnTo>
                  <a:pt x="15570" y="15582"/>
                </a:lnTo>
                <a:lnTo>
                  <a:pt x="4178" y="32486"/>
                </a:lnTo>
                <a:lnTo>
                  <a:pt x="0" y="53174"/>
                </a:lnTo>
                <a:lnTo>
                  <a:pt x="0" y="292963"/>
                </a:lnTo>
                <a:lnTo>
                  <a:pt x="4178" y="313664"/>
                </a:lnTo>
                <a:lnTo>
                  <a:pt x="15570" y="330568"/>
                </a:lnTo>
                <a:lnTo>
                  <a:pt x="32461" y="341960"/>
                </a:lnTo>
                <a:lnTo>
                  <a:pt x="53162" y="346138"/>
                </a:lnTo>
                <a:lnTo>
                  <a:pt x="849363" y="346138"/>
                </a:lnTo>
                <a:lnTo>
                  <a:pt x="870064" y="341960"/>
                </a:lnTo>
                <a:lnTo>
                  <a:pt x="886955" y="330568"/>
                </a:lnTo>
                <a:lnTo>
                  <a:pt x="898359" y="313664"/>
                </a:lnTo>
                <a:lnTo>
                  <a:pt x="902538" y="292963"/>
                </a:lnTo>
                <a:lnTo>
                  <a:pt x="902538" y="53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6237" y="4895595"/>
            <a:ext cx="804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......</a:t>
            </a:r>
            <a:endParaRPr sz="1600" dirty="0"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1600" b="1" dirty="0">
                <a:cs typeface="Trebuchet MS"/>
              </a:rPr>
              <a:t>Worker n</a:t>
            </a:r>
            <a:endParaRPr sz="1600" dirty="0"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4572" y="5935942"/>
            <a:ext cx="568325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cs typeface="Trebuchet MS"/>
              </a:rPr>
              <a:t>Job 2</a:t>
            </a:r>
            <a:endParaRPr sz="2000" dirty="0"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50002" y="5957278"/>
            <a:ext cx="281305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cs typeface="Trebuchet MS"/>
              </a:rPr>
              <a:t>PS</a:t>
            </a:r>
            <a:endParaRPr sz="2000" dirty="0"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70602" y="6428920"/>
            <a:ext cx="1028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solidFill>
                  <a:srgbClr val="898989"/>
                </a:solidFill>
                <a:latin typeface="Trebuchet MS"/>
                <a:cs typeface="Trebuchet MS"/>
              </a:rPr>
              <a:t>9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19793" y="4569459"/>
            <a:ext cx="100139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cs typeface="Trebuchet MS"/>
              </a:rPr>
              <a:t>Switch</a:t>
            </a:r>
            <a:endParaRPr sz="2800" dirty="0"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92335" y="2637027"/>
            <a:ext cx="8045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Worker n</a:t>
            </a:r>
            <a:endParaRPr sz="1600" dirty="0"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63212" y="2622804"/>
            <a:ext cx="281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cs typeface="Trebuchet MS"/>
              </a:rPr>
              <a:t>PS</a:t>
            </a:r>
            <a:endParaRPr sz="2000" dirty="0"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3906" y="2147316"/>
            <a:ext cx="134302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912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cs typeface="Trebuchet MS"/>
              </a:rPr>
              <a:t>Job 3</a:t>
            </a:r>
            <a:endParaRPr sz="2000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  <a:tabLst>
                <a:tab pos="1003935" algn="l"/>
              </a:tabLst>
            </a:pPr>
            <a:r>
              <a:rPr sz="1600" b="1" dirty="0">
                <a:cs typeface="Trebuchet MS"/>
              </a:rPr>
              <a:t>Worker 1	......</a:t>
            </a:r>
            <a:endParaRPr sz="1600" dirty="0"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68949" y="2202688"/>
            <a:ext cx="798195" cy="738664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840"/>
              </a:spcBef>
            </a:pPr>
            <a:r>
              <a:rPr sz="2000" b="1" dirty="0">
                <a:cs typeface="Trebuchet MS"/>
              </a:rPr>
              <a:t>Job 1</a:t>
            </a:r>
            <a:endParaRPr sz="2000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b="1" dirty="0">
                <a:cs typeface="Trebuchet MS"/>
              </a:rPr>
              <a:t>Worker 1</a:t>
            </a:r>
            <a:endParaRPr sz="1600" dirty="0"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40295" y="2676651"/>
            <a:ext cx="8045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Worker n</a:t>
            </a:r>
            <a:endParaRPr sz="1600" dirty="0"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75815" y="2656332"/>
            <a:ext cx="35179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cs typeface="Trebuchet MS"/>
              </a:rPr>
              <a:t>PS</a:t>
            </a:r>
            <a:endParaRPr sz="2000" dirty="0"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48450" y="2676651"/>
            <a:ext cx="35179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......</a:t>
            </a:r>
            <a:endParaRPr sz="1600" dirty="0">
              <a:cs typeface="Trebuchet M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C41BAC-2149-57B7-9D2D-94F2EDBB2EDC}"/>
              </a:ext>
            </a:extLst>
          </p:cNvPr>
          <p:cNvCxnSpPr/>
          <p:nvPr/>
        </p:nvCxnSpPr>
        <p:spPr>
          <a:xfrm>
            <a:off x="1729946" y="4038600"/>
            <a:ext cx="3680254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003089-B5C9-766A-A154-F96D6AF728B9}"/>
                  </a:ext>
                </a:extLst>
              </p:cNvPr>
              <p:cNvSpPr txBox="1"/>
              <p:nvPr/>
            </p:nvSpPr>
            <p:spPr>
              <a:xfrm>
                <a:off x="2663291" y="378257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003089-B5C9-766A-A154-F96D6AF72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291" y="3782574"/>
                <a:ext cx="304800" cy="369332"/>
              </a:xfrm>
              <a:prstGeom prst="rect">
                <a:avLst/>
              </a:prstGeom>
              <a:blipFill>
                <a:blip r:embed="rId3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551E0D-C5B6-3E91-2A83-5C5416CACF3F}"/>
              </a:ext>
            </a:extLst>
          </p:cNvPr>
          <p:cNvCxnSpPr>
            <a:cxnSpLocks/>
          </p:cNvCxnSpPr>
          <p:nvPr/>
        </p:nvCxnSpPr>
        <p:spPr>
          <a:xfrm flipH="1">
            <a:off x="5105400" y="4495800"/>
            <a:ext cx="374114" cy="13882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B89EC6A-5D6B-BD5C-93C4-A6EF0710E780}"/>
                  </a:ext>
                </a:extLst>
              </p:cNvPr>
              <p:cNvSpPr txBox="1"/>
              <p:nvPr/>
            </p:nvSpPr>
            <p:spPr>
              <a:xfrm>
                <a:off x="5805131" y="6149118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B89EC6A-5D6B-BD5C-93C4-A6EF0710E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131" y="6149118"/>
                <a:ext cx="304800" cy="369332"/>
              </a:xfrm>
              <a:prstGeom prst="rect">
                <a:avLst/>
              </a:prstGeom>
              <a:blipFill>
                <a:blip r:embed="rId4"/>
                <a:stretch>
                  <a:fillRect r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9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8792" y="2164257"/>
            <a:ext cx="9831705" cy="3649979"/>
            <a:chOff x="458792" y="2164257"/>
            <a:chExt cx="9831705" cy="3649979"/>
          </a:xfrm>
        </p:grpSpPr>
        <p:sp>
          <p:nvSpPr>
            <p:cNvPr id="3" name="object 3"/>
            <p:cNvSpPr/>
            <p:nvPr/>
          </p:nvSpPr>
          <p:spPr>
            <a:xfrm>
              <a:off x="1320266" y="2164257"/>
              <a:ext cx="8969731" cy="28996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5142" y="3514597"/>
              <a:ext cx="1647825" cy="2292985"/>
            </a:xfrm>
            <a:custGeom>
              <a:avLst/>
              <a:gdLst/>
              <a:ahLst/>
              <a:cxnLst/>
              <a:rect l="l" t="t" r="r" b="b"/>
              <a:pathLst>
                <a:path w="1647825" h="2292985">
                  <a:moveTo>
                    <a:pt x="274615" y="0"/>
                  </a:moveTo>
                  <a:lnTo>
                    <a:pt x="225252" y="4424"/>
                  </a:lnTo>
                  <a:lnTo>
                    <a:pt x="178792" y="17180"/>
                  </a:lnTo>
                  <a:lnTo>
                    <a:pt x="136011" y="37492"/>
                  </a:lnTo>
                  <a:lnTo>
                    <a:pt x="97683" y="64585"/>
                  </a:lnTo>
                  <a:lnTo>
                    <a:pt x="64585" y="97683"/>
                  </a:lnTo>
                  <a:lnTo>
                    <a:pt x="37492" y="136011"/>
                  </a:lnTo>
                  <a:lnTo>
                    <a:pt x="17180" y="178792"/>
                  </a:lnTo>
                  <a:lnTo>
                    <a:pt x="4424" y="225252"/>
                  </a:lnTo>
                  <a:lnTo>
                    <a:pt x="0" y="274615"/>
                  </a:lnTo>
                  <a:lnTo>
                    <a:pt x="0" y="2018281"/>
                  </a:lnTo>
                  <a:lnTo>
                    <a:pt x="4424" y="2067644"/>
                  </a:lnTo>
                  <a:lnTo>
                    <a:pt x="17180" y="2114105"/>
                  </a:lnTo>
                  <a:lnTo>
                    <a:pt x="37492" y="2156887"/>
                  </a:lnTo>
                  <a:lnTo>
                    <a:pt x="64585" y="2195216"/>
                  </a:lnTo>
                  <a:lnTo>
                    <a:pt x="97683" y="2228314"/>
                  </a:lnTo>
                  <a:lnTo>
                    <a:pt x="136011" y="2255407"/>
                  </a:lnTo>
                  <a:lnTo>
                    <a:pt x="178792" y="2275720"/>
                  </a:lnTo>
                  <a:lnTo>
                    <a:pt x="225252" y="2288476"/>
                  </a:lnTo>
                  <a:lnTo>
                    <a:pt x="274615" y="2292901"/>
                  </a:lnTo>
                  <a:lnTo>
                    <a:pt x="1373080" y="2292901"/>
                  </a:lnTo>
                  <a:lnTo>
                    <a:pt x="1422441" y="2288476"/>
                  </a:lnTo>
                  <a:lnTo>
                    <a:pt x="1468899" y="2275720"/>
                  </a:lnTo>
                  <a:lnTo>
                    <a:pt x="1511680" y="2255407"/>
                  </a:lnTo>
                  <a:lnTo>
                    <a:pt x="1550007" y="2228314"/>
                  </a:lnTo>
                  <a:lnTo>
                    <a:pt x="1583105" y="2195216"/>
                  </a:lnTo>
                  <a:lnTo>
                    <a:pt x="1610197" y="2156887"/>
                  </a:lnTo>
                  <a:lnTo>
                    <a:pt x="1630510" y="2114105"/>
                  </a:lnTo>
                  <a:lnTo>
                    <a:pt x="1643266" y="2067644"/>
                  </a:lnTo>
                  <a:lnTo>
                    <a:pt x="1647690" y="2018281"/>
                  </a:lnTo>
                  <a:lnTo>
                    <a:pt x="1647690" y="274615"/>
                  </a:lnTo>
                  <a:lnTo>
                    <a:pt x="1643266" y="225252"/>
                  </a:lnTo>
                  <a:lnTo>
                    <a:pt x="1630510" y="178792"/>
                  </a:lnTo>
                  <a:lnTo>
                    <a:pt x="1610197" y="136011"/>
                  </a:lnTo>
                  <a:lnTo>
                    <a:pt x="1583105" y="97683"/>
                  </a:lnTo>
                  <a:lnTo>
                    <a:pt x="1550007" y="64585"/>
                  </a:lnTo>
                  <a:lnTo>
                    <a:pt x="1511680" y="37492"/>
                  </a:lnTo>
                  <a:lnTo>
                    <a:pt x="1468899" y="17180"/>
                  </a:lnTo>
                  <a:lnTo>
                    <a:pt x="1422441" y="4424"/>
                  </a:lnTo>
                  <a:lnTo>
                    <a:pt x="1373080" y="0"/>
                  </a:lnTo>
                  <a:lnTo>
                    <a:pt x="274615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6977" y="3895915"/>
              <a:ext cx="902969" cy="346710"/>
            </a:xfrm>
            <a:custGeom>
              <a:avLst/>
              <a:gdLst/>
              <a:ahLst/>
              <a:cxnLst/>
              <a:rect l="l" t="t" r="r" b="b"/>
              <a:pathLst>
                <a:path w="902969" h="346710">
                  <a:moveTo>
                    <a:pt x="849626" y="0"/>
                  </a:moveTo>
                  <a:lnTo>
                    <a:pt x="53169" y="0"/>
                  </a:lnTo>
                  <a:lnTo>
                    <a:pt x="32473" y="4179"/>
                  </a:lnTo>
                  <a:lnTo>
                    <a:pt x="15573" y="15576"/>
                  </a:lnTo>
                  <a:lnTo>
                    <a:pt x="4178" y="32479"/>
                  </a:lnTo>
                  <a:lnTo>
                    <a:pt x="0" y="53174"/>
                  </a:lnTo>
                  <a:lnTo>
                    <a:pt x="0" y="292963"/>
                  </a:lnTo>
                  <a:lnTo>
                    <a:pt x="4178" y="313659"/>
                  </a:lnTo>
                  <a:lnTo>
                    <a:pt x="15573" y="330561"/>
                  </a:lnTo>
                  <a:lnTo>
                    <a:pt x="32473" y="341959"/>
                  </a:lnTo>
                  <a:lnTo>
                    <a:pt x="53169" y="346138"/>
                  </a:lnTo>
                  <a:lnTo>
                    <a:pt x="849626" y="346138"/>
                  </a:lnTo>
                  <a:lnTo>
                    <a:pt x="870327" y="341959"/>
                  </a:lnTo>
                  <a:lnTo>
                    <a:pt x="887229" y="330561"/>
                  </a:lnTo>
                  <a:lnTo>
                    <a:pt x="898623" y="313659"/>
                  </a:lnTo>
                  <a:lnTo>
                    <a:pt x="902801" y="292963"/>
                  </a:lnTo>
                  <a:lnTo>
                    <a:pt x="902801" y="53174"/>
                  </a:lnTo>
                  <a:lnTo>
                    <a:pt x="898623" y="32479"/>
                  </a:lnTo>
                  <a:lnTo>
                    <a:pt x="887229" y="15576"/>
                  </a:lnTo>
                  <a:lnTo>
                    <a:pt x="870327" y="4179"/>
                  </a:lnTo>
                  <a:lnTo>
                    <a:pt x="84962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15861"/>
            <a:ext cx="9293861" cy="6758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b="0" dirty="0">
                <a:solidFill>
                  <a:srgbClr val="000000"/>
                </a:solidFill>
                <a:latin typeface="+mn-lt"/>
                <a:cs typeface="Carlito"/>
              </a:rPr>
              <a:t>Challenge </a:t>
            </a:r>
            <a:r>
              <a:rPr lang="en-US" sz="4300" b="0" dirty="0">
                <a:solidFill>
                  <a:srgbClr val="000000"/>
                </a:solidFill>
                <a:latin typeface="+mn-lt"/>
                <a:cs typeface="Carlito"/>
              </a:rPr>
              <a:t>2</a:t>
            </a:r>
            <a:r>
              <a:rPr sz="4300" b="0" dirty="0">
                <a:solidFill>
                  <a:srgbClr val="000000"/>
                </a:solidFill>
                <a:latin typeface="+mn-lt"/>
                <a:cs typeface="Carlito"/>
              </a:rPr>
              <a:t>:</a:t>
            </a:r>
            <a:r>
              <a:rPr lang="en-US" sz="4300" b="0" dirty="0">
                <a:solidFill>
                  <a:srgbClr val="000000"/>
                </a:solidFill>
                <a:latin typeface="+mn-lt"/>
                <a:cs typeface="Carlito"/>
              </a:rPr>
              <a:t> Incomplete Aggregation</a:t>
            </a:r>
            <a:endParaRPr sz="4300" dirty="0">
              <a:latin typeface="+mn-lt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71847" y="5877745"/>
            <a:ext cx="1325880" cy="481330"/>
            <a:chOff x="4471847" y="5877745"/>
            <a:chExt cx="1325880" cy="481330"/>
          </a:xfrm>
        </p:grpSpPr>
        <p:sp>
          <p:nvSpPr>
            <p:cNvPr id="8" name="object 8"/>
            <p:cNvSpPr/>
            <p:nvPr/>
          </p:nvSpPr>
          <p:spPr>
            <a:xfrm>
              <a:off x="4478197" y="5884095"/>
              <a:ext cx="1313180" cy="468630"/>
            </a:xfrm>
            <a:custGeom>
              <a:avLst/>
              <a:gdLst/>
              <a:ahLst/>
              <a:cxnLst/>
              <a:rect l="l" t="t" r="r" b="b"/>
              <a:pathLst>
                <a:path w="1313179" h="468629">
                  <a:moveTo>
                    <a:pt x="78102" y="0"/>
                  </a:moveTo>
                  <a:lnTo>
                    <a:pt x="47701" y="6137"/>
                  </a:lnTo>
                  <a:lnTo>
                    <a:pt x="22875" y="22875"/>
                  </a:lnTo>
                  <a:lnTo>
                    <a:pt x="6137" y="47701"/>
                  </a:lnTo>
                  <a:lnTo>
                    <a:pt x="0" y="78102"/>
                  </a:lnTo>
                  <a:lnTo>
                    <a:pt x="0" y="390507"/>
                  </a:lnTo>
                  <a:lnTo>
                    <a:pt x="6137" y="420907"/>
                  </a:lnTo>
                  <a:lnTo>
                    <a:pt x="22875" y="445733"/>
                  </a:lnTo>
                  <a:lnTo>
                    <a:pt x="47701" y="462471"/>
                  </a:lnTo>
                  <a:lnTo>
                    <a:pt x="78102" y="468609"/>
                  </a:lnTo>
                  <a:lnTo>
                    <a:pt x="1234510" y="468609"/>
                  </a:lnTo>
                  <a:lnTo>
                    <a:pt x="1264909" y="462471"/>
                  </a:lnTo>
                  <a:lnTo>
                    <a:pt x="1289734" y="445733"/>
                  </a:lnTo>
                  <a:lnTo>
                    <a:pt x="1306472" y="420907"/>
                  </a:lnTo>
                  <a:lnTo>
                    <a:pt x="1312610" y="390507"/>
                  </a:lnTo>
                  <a:lnTo>
                    <a:pt x="1312610" y="78102"/>
                  </a:lnTo>
                  <a:lnTo>
                    <a:pt x="1306472" y="47701"/>
                  </a:lnTo>
                  <a:lnTo>
                    <a:pt x="1289734" y="22875"/>
                  </a:lnTo>
                  <a:lnTo>
                    <a:pt x="1264909" y="6137"/>
                  </a:lnTo>
                  <a:lnTo>
                    <a:pt x="1234510" y="0"/>
                  </a:lnTo>
                  <a:lnTo>
                    <a:pt x="78102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60848" y="5928690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398043" y="0"/>
                  </a:moveTo>
                  <a:lnTo>
                    <a:pt x="60934" y="0"/>
                  </a:lnTo>
                  <a:lnTo>
                    <a:pt x="37215" y="4788"/>
                  </a:lnTo>
                  <a:lnTo>
                    <a:pt x="17846" y="17845"/>
                  </a:lnTo>
                  <a:lnTo>
                    <a:pt x="4788" y="37212"/>
                  </a:lnTo>
                  <a:lnTo>
                    <a:pt x="0" y="60928"/>
                  </a:lnTo>
                  <a:lnTo>
                    <a:pt x="0" y="335714"/>
                  </a:lnTo>
                  <a:lnTo>
                    <a:pt x="4788" y="359430"/>
                  </a:lnTo>
                  <a:lnTo>
                    <a:pt x="17846" y="378797"/>
                  </a:lnTo>
                  <a:lnTo>
                    <a:pt x="37215" y="391855"/>
                  </a:lnTo>
                  <a:lnTo>
                    <a:pt x="60934" y="396643"/>
                  </a:lnTo>
                  <a:lnTo>
                    <a:pt x="398043" y="396643"/>
                  </a:lnTo>
                  <a:lnTo>
                    <a:pt x="421762" y="391855"/>
                  </a:lnTo>
                  <a:lnTo>
                    <a:pt x="441131" y="378797"/>
                  </a:lnTo>
                  <a:lnTo>
                    <a:pt x="454189" y="359430"/>
                  </a:lnTo>
                  <a:lnTo>
                    <a:pt x="458977" y="335714"/>
                  </a:lnTo>
                  <a:lnTo>
                    <a:pt x="458977" y="60928"/>
                  </a:lnTo>
                  <a:lnTo>
                    <a:pt x="454189" y="37212"/>
                  </a:lnTo>
                  <a:lnTo>
                    <a:pt x="441131" y="17845"/>
                  </a:lnTo>
                  <a:lnTo>
                    <a:pt x="421762" y="4788"/>
                  </a:lnTo>
                  <a:lnTo>
                    <a:pt x="39804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79121" y="3439414"/>
            <a:ext cx="798195" cy="742511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70"/>
              </a:spcBef>
            </a:pPr>
            <a:r>
              <a:rPr sz="2000" b="1" dirty="0">
                <a:cs typeface="Trebuchet MS"/>
              </a:rPr>
              <a:t>Job 2</a:t>
            </a:r>
            <a:endParaRPr sz="2000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600" b="1" dirty="0">
                <a:cs typeface="Trebuchet MS"/>
              </a:rPr>
              <a:t>Worker 1</a:t>
            </a:r>
            <a:endParaRPr sz="1600" dirty="0"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7239" y="4391583"/>
            <a:ext cx="902969" cy="346710"/>
          </a:xfrm>
          <a:custGeom>
            <a:avLst/>
            <a:gdLst/>
            <a:ahLst/>
            <a:cxnLst/>
            <a:rect l="l" t="t" r="r" b="b"/>
            <a:pathLst>
              <a:path w="902969" h="346710">
                <a:moveTo>
                  <a:pt x="849363" y="0"/>
                </a:moveTo>
                <a:lnTo>
                  <a:pt x="53169" y="0"/>
                </a:lnTo>
                <a:lnTo>
                  <a:pt x="32473" y="4177"/>
                </a:lnTo>
                <a:lnTo>
                  <a:pt x="15573" y="15571"/>
                </a:lnTo>
                <a:lnTo>
                  <a:pt x="4178" y="32473"/>
                </a:lnTo>
                <a:lnTo>
                  <a:pt x="0" y="53174"/>
                </a:lnTo>
                <a:lnTo>
                  <a:pt x="0" y="292963"/>
                </a:lnTo>
                <a:lnTo>
                  <a:pt x="4178" y="313659"/>
                </a:lnTo>
                <a:lnTo>
                  <a:pt x="15573" y="330561"/>
                </a:lnTo>
                <a:lnTo>
                  <a:pt x="32473" y="341959"/>
                </a:lnTo>
                <a:lnTo>
                  <a:pt x="53169" y="346138"/>
                </a:lnTo>
                <a:lnTo>
                  <a:pt x="849363" y="346138"/>
                </a:lnTo>
                <a:lnTo>
                  <a:pt x="870064" y="341959"/>
                </a:lnTo>
                <a:lnTo>
                  <a:pt x="886966" y="330561"/>
                </a:lnTo>
                <a:lnTo>
                  <a:pt x="898360" y="313659"/>
                </a:lnTo>
                <a:lnTo>
                  <a:pt x="902538" y="292963"/>
                </a:lnTo>
                <a:lnTo>
                  <a:pt x="902538" y="53174"/>
                </a:lnTo>
                <a:lnTo>
                  <a:pt x="898360" y="32473"/>
                </a:lnTo>
                <a:lnTo>
                  <a:pt x="886966" y="15571"/>
                </a:lnTo>
                <a:lnTo>
                  <a:pt x="870064" y="4177"/>
                </a:lnTo>
                <a:lnTo>
                  <a:pt x="84936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79253" y="4414011"/>
            <a:ext cx="7981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Worker 2</a:t>
            </a:r>
            <a:endParaRPr sz="1600" dirty="0"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7239" y="4872875"/>
            <a:ext cx="902969" cy="772795"/>
          </a:xfrm>
          <a:custGeom>
            <a:avLst/>
            <a:gdLst/>
            <a:ahLst/>
            <a:cxnLst/>
            <a:rect l="l" t="t" r="r" b="b"/>
            <a:pathLst>
              <a:path w="902969" h="772795">
                <a:moveTo>
                  <a:pt x="902538" y="479450"/>
                </a:moveTo>
                <a:lnTo>
                  <a:pt x="898359" y="458762"/>
                </a:lnTo>
                <a:lnTo>
                  <a:pt x="886955" y="441858"/>
                </a:lnTo>
                <a:lnTo>
                  <a:pt x="870064" y="430466"/>
                </a:lnTo>
                <a:lnTo>
                  <a:pt x="849363" y="426275"/>
                </a:lnTo>
                <a:lnTo>
                  <a:pt x="53162" y="426275"/>
                </a:lnTo>
                <a:lnTo>
                  <a:pt x="32461" y="430466"/>
                </a:lnTo>
                <a:lnTo>
                  <a:pt x="15570" y="441858"/>
                </a:lnTo>
                <a:lnTo>
                  <a:pt x="4178" y="458762"/>
                </a:lnTo>
                <a:lnTo>
                  <a:pt x="0" y="479450"/>
                </a:lnTo>
                <a:lnTo>
                  <a:pt x="0" y="719251"/>
                </a:lnTo>
                <a:lnTo>
                  <a:pt x="4178" y="739940"/>
                </a:lnTo>
                <a:lnTo>
                  <a:pt x="15570" y="756843"/>
                </a:lnTo>
                <a:lnTo>
                  <a:pt x="32461" y="768235"/>
                </a:lnTo>
                <a:lnTo>
                  <a:pt x="53162" y="772414"/>
                </a:lnTo>
                <a:lnTo>
                  <a:pt x="849363" y="772414"/>
                </a:lnTo>
                <a:lnTo>
                  <a:pt x="870064" y="768235"/>
                </a:lnTo>
                <a:lnTo>
                  <a:pt x="886955" y="756843"/>
                </a:lnTo>
                <a:lnTo>
                  <a:pt x="898359" y="739940"/>
                </a:lnTo>
                <a:lnTo>
                  <a:pt x="902538" y="719251"/>
                </a:lnTo>
                <a:lnTo>
                  <a:pt x="902538" y="479450"/>
                </a:lnTo>
                <a:close/>
              </a:path>
              <a:path w="902969" h="772795">
                <a:moveTo>
                  <a:pt x="902538" y="53174"/>
                </a:moveTo>
                <a:lnTo>
                  <a:pt x="898359" y="32486"/>
                </a:lnTo>
                <a:lnTo>
                  <a:pt x="886955" y="15582"/>
                </a:lnTo>
                <a:lnTo>
                  <a:pt x="870064" y="4191"/>
                </a:lnTo>
                <a:lnTo>
                  <a:pt x="849363" y="0"/>
                </a:lnTo>
                <a:lnTo>
                  <a:pt x="53162" y="0"/>
                </a:lnTo>
                <a:lnTo>
                  <a:pt x="32461" y="4191"/>
                </a:lnTo>
                <a:lnTo>
                  <a:pt x="15570" y="15582"/>
                </a:lnTo>
                <a:lnTo>
                  <a:pt x="4178" y="32486"/>
                </a:lnTo>
                <a:lnTo>
                  <a:pt x="0" y="53174"/>
                </a:lnTo>
                <a:lnTo>
                  <a:pt x="0" y="292963"/>
                </a:lnTo>
                <a:lnTo>
                  <a:pt x="4178" y="313664"/>
                </a:lnTo>
                <a:lnTo>
                  <a:pt x="15570" y="330568"/>
                </a:lnTo>
                <a:lnTo>
                  <a:pt x="32461" y="341960"/>
                </a:lnTo>
                <a:lnTo>
                  <a:pt x="53162" y="346138"/>
                </a:lnTo>
                <a:lnTo>
                  <a:pt x="849363" y="346138"/>
                </a:lnTo>
                <a:lnTo>
                  <a:pt x="870064" y="341960"/>
                </a:lnTo>
                <a:lnTo>
                  <a:pt x="886955" y="330568"/>
                </a:lnTo>
                <a:lnTo>
                  <a:pt x="898359" y="313664"/>
                </a:lnTo>
                <a:lnTo>
                  <a:pt x="902538" y="292963"/>
                </a:lnTo>
                <a:lnTo>
                  <a:pt x="902538" y="53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6237" y="4895595"/>
            <a:ext cx="804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......</a:t>
            </a:r>
            <a:endParaRPr sz="1600" dirty="0"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1600" b="1" dirty="0">
                <a:cs typeface="Trebuchet MS"/>
              </a:rPr>
              <a:t>Worker n</a:t>
            </a:r>
            <a:endParaRPr sz="1600" dirty="0"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4572" y="5935942"/>
            <a:ext cx="568325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cs typeface="Trebuchet MS"/>
              </a:rPr>
              <a:t>Job 2</a:t>
            </a:r>
            <a:endParaRPr sz="2000" dirty="0"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50002" y="5957278"/>
            <a:ext cx="281305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cs typeface="Trebuchet MS"/>
              </a:rPr>
              <a:t>PS</a:t>
            </a:r>
            <a:endParaRPr sz="2000" dirty="0"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70602" y="6428920"/>
            <a:ext cx="1028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solidFill>
                  <a:srgbClr val="898989"/>
                </a:solidFill>
                <a:latin typeface="Trebuchet MS"/>
                <a:cs typeface="Trebuchet MS"/>
              </a:rPr>
              <a:t>9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19793" y="4569459"/>
            <a:ext cx="100139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cs typeface="Trebuchet MS"/>
              </a:rPr>
              <a:t>Switch</a:t>
            </a:r>
            <a:endParaRPr sz="2800" dirty="0"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92335" y="2637027"/>
            <a:ext cx="8045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Worker n</a:t>
            </a:r>
            <a:endParaRPr sz="1600" dirty="0"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63212" y="2622804"/>
            <a:ext cx="281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cs typeface="Trebuchet MS"/>
              </a:rPr>
              <a:t>PS</a:t>
            </a:r>
            <a:endParaRPr sz="2000" dirty="0"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3906" y="2147316"/>
            <a:ext cx="134302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912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cs typeface="Trebuchet MS"/>
              </a:rPr>
              <a:t>Job 3</a:t>
            </a:r>
            <a:endParaRPr sz="2000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  <a:tabLst>
                <a:tab pos="1003935" algn="l"/>
              </a:tabLst>
            </a:pPr>
            <a:r>
              <a:rPr sz="1600" b="1" dirty="0">
                <a:cs typeface="Trebuchet MS"/>
              </a:rPr>
              <a:t>Worker 1	......</a:t>
            </a:r>
            <a:endParaRPr sz="1600" dirty="0"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68949" y="2202688"/>
            <a:ext cx="798195" cy="738664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840"/>
              </a:spcBef>
            </a:pPr>
            <a:r>
              <a:rPr sz="2000" b="1" dirty="0">
                <a:cs typeface="Trebuchet MS"/>
              </a:rPr>
              <a:t>Job 1</a:t>
            </a:r>
            <a:endParaRPr sz="2000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b="1" dirty="0">
                <a:cs typeface="Trebuchet MS"/>
              </a:rPr>
              <a:t>Worker 1</a:t>
            </a:r>
            <a:endParaRPr sz="1600" dirty="0"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40295" y="2676651"/>
            <a:ext cx="8045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Worker n</a:t>
            </a:r>
            <a:endParaRPr sz="1600" dirty="0"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75815" y="2656332"/>
            <a:ext cx="35179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cs typeface="Trebuchet MS"/>
              </a:rPr>
              <a:t>PS</a:t>
            </a:r>
            <a:endParaRPr sz="2000" dirty="0"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48450" y="2676651"/>
            <a:ext cx="35179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......</a:t>
            </a:r>
            <a:endParaRPr sz="1600" dirty="0">
              <a:cs typeface="Trebuchet MS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042CD5-0747-4624-A045-B8A89553E110}"/>
              </a:ext>
            </a:extLst>
          </p:cNvPr>
          <p:cNvSpPr/>
          <p:nvPr/>
        </p:nvSpPr>
        <p:spPr>
          <a:xfrm>
            <a:off x="5267670" y="4358926"/>
            <a:ext cx="597419" cy="17787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A00CAF-F2C2-1E93-39E6-64C3041A7AEF}"/>
              </a:ext>
            </a:extLst>
          </p:cNvPr>
          <p:cNvCxnSpPr>
            <a:cxnSpLocks/>
          </p:cNvCxnSpPr>
          <p:nvPr/>
        </p:nvCxnSpPr>
        <p:spPr>
          <a:xfrm flipV="1">
            <a:off x="1773763" y="4495800"/>
            <a:ext cx="3636437" cy="764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E50CAC3-ACEF-9863-46D1-3971C6E73236}"/>
                  </a:ext>
                </a:extLst>
              </p:cNvPr>
              <p:cNvSpPr txBox="1"/>
              <p:nvPr/>
            </p:nvSpPr>
            <p:spPr>
              <a:xfrm>
                <a:off x="2665764" y="417426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E50CAC3-ACEF-9863-46D1-3971C6E73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764" y="4174260"/>
                <a:ext cx="304800" cy="369332"/>
              </a:xfrm>
              <a:prstGeom prst="rect">
                <a:avLst/>
              </a:prstGeom>
              <a:blipFill>
                <a:blip r:embed="rId3"/>
                <a:stretch>
                  <a:fillRect r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3322EE-0FCA-5BDE-849C-A63CF6F4C9DD}"/>
              </a:ext>
            </a:extLst>
          </p:cNvPr>
          <p:cNvCxnSpPr>
            <a:cxnSpLocks/>
          </p:cNvCxnSpPr>
          <p:nvPr/>
        </p:nvCxnSpPr>
        <p:spPr>
          <a:xfrm flipV="1">
            <a:off x="1740832" y="4536802"/>
            <a:ext cx="3634038" cy="5400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6D22DF4-C83E-7CAE-1AEF-621DE3CF5823}"/>
                  </a:ext>
                </a:extLst>
              </p:cNvPr>
              <p:cNvSpPr txBox="1"/>
              <p:nvPr/>
            </p:nvSpPr>
            <p:spPr>
              <a:xfrm>
                <a:off x="2641520" y="4553627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6D22DF4-C83E-7CAE-1AEF-621DE3CF5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20" y="4553627"/>
                <a:ext cx="304800" cy="369332"/>
              </a:xfrm>
              <a:prstGeom prst="rect">
                <a:avLst/>
              </a:prstGeom>
              <a:blipFill>
                <a:blip r:embed="rId4"/>
                <a:stretch>
                  <a:fillRect r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CA58D2-F6DA-F088-6DB0-DCD7917367FC}"/>
              </a:ext>
            </a:extLst>
          </p:cNvPr>
          <p:cNvCxnSpPr>
            <a:cxnSpLocks/>
          </p:cNvCxnSpPr>
          <p:nvPr/>
        </p:nvCxnSpPr>
        <p:spPr>
          <a:xfrm flipV="1">
            <a:off x="1740832" y="4536802"/>
            <a:ext cx="3669368" cy="9491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C221C96-01D8-1BAB-5FAD-5279697A7040}"/>
                  </a:ext>
                </a:extLst>
              </p:cNvPr>
              <p:cNvSpPr txBox="1"/>
              <p:nvPr/>
            </p:nvSpPr>
            <p:spPr>
              <a:xfrm>
                <a:off x="2639683" y="485541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C221C96-01D8-1BAB-5FAD-5279697A7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83" y="4855410"/>
                <a:ext cx="304800" cy="369332"/>
              </a:xfrm>
              <a:prstGeom prst="rect">
                <a:avLst/>
              </a:prstGeom>
              <a:blipFill>
                <a:blip r:embed="rId5"/>
                <a:stretch>
                  <a:fillRect r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loud 39">
                <a:extLst>
                  <a:ext uri="{FF2B5EF4-FFF2-40B4-BE49-F238E27FC236}">
                    <a16:creationId xmlns:a16="http://schemas.microsoft.com/office/drawing/2014/main" id="{0603C4FB-B58C-E586-C938-C06A40B358B8}"/>
                  </a:ext>
                </a:extLst>
              </p:cNvPr>
              <p:cNvSpPr/>
              <p:nvPr/>
            </p:nvSpPr>
            <p:spPr>
              <a:xfrm>
                <a:off x="6474259" y="5157164"/>
                <a:ext cx="2136341" cy="557835"/>
              </a:xfrm>
              <a:prstGeom prst="cloud">
                <a:avLst/>
              </a:prstGeom>
              <a:noFill/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0" name="Cloud 39">
                <a:extLst>
                  <a:ext uri="{FF2B5EF4-FFF2-40B4-BE49-F238E27FC236}">
                    <a16:creationId xmlns:a16="http://schemas.microsoft.com/office/drawing/2014/main" id="{0603C4FB-B58C-E586-C938-C06A40B35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259" y="5157164"/>
                <a:ext cx="2136341" cy="557835"/>
              </a:xfrm>
              <a:prstGeom prst="cloud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FF23F6D-35A9-34FF-C522-144DD150566A}"/>
                  </a:ext>
                </a:extLst>
              </p:cNvPr>
              <p:cNvSpPr txBox="1"/>
              <p:nvPr/>
            </p:nvSpPr>
            <p:spPr>
              <a:xfrm>
                <a:off x="5029200" y="64770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FF23F6D-35A9-34FF-C522-144DD1505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6477000"/>
                <a:ext cx="5334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62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8792" y="2164257"/>
            <a:ext cx="9831705" cy="3649979"/>
            <a:chOff x="458792" y="2164257"/>
            <a:chExt cx="9831705" cy="3649979"/>
          </a:xfrm>
        </p:grpSpPr>
        <p:sp>
          <p:nvSpPr>
            <p:cNvPr id="3" name="object 3"/>
            <p:cNvSpPr/>
            <p:nvPr/>
          </p:nvSpPr>
          <p:spPr>
            <a:xfrm>
              <a:off x="1320266" y="2164257"/>
              <a:ext cx="8969731" cy="28996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5142" y="3514597"/>
              <a:ext cx="1647825" cy="2292985"/>
            </a:xfrm>
            <a:custGeom>
              <a:avLst/>
              <a:gdLst/>
              <a:ahLst/>
              <a:cxnLst/>
              <a:rect l="l" t="t" r="r" b="b"/>
              <a:pathLst>
                <a:path w="1647825" h="2292985">
                  <a:moveTo>
                    <a:pt x="274615" y="0"/>
                  </a:moveTo>
                  <a:lnTo>
                    <a:pt x="225252" y="4424"/>
                  </a:lnTo>
                  <a:lnTo>
                    <a:pt x="178792" y="17180"/>
                  </a:lnTo>
                  <a:lnTo>
                    <a:pt x="136011" y="37492"/>
                  </a:lnTo>
                  <a:lnTo>
                    <a:pt x="97683" y="64585"/>
                  </a:lnTo>
                  <a:lnTo>
                    <a:pt x="64585" y="97683"/>
                  </a:lnTo>
                  <a:lnTo>
                    <a:pt x="37492" y="136011"/>
                  </a:lnTo>
                  <a:lnTo>
                    <a:pt x="17180" y="178792"/>
                  </a:lnTo>
                  <a:lnTo>
                    <a:pt x="4424" y="225252"/>
                  </a:lnTo>
                  <a:lnTo>
                    <a:pt x="0" y="274615"/>
                  </a:lnTo>
                  <a:lnTo>
                    <a:pt x="0" y="2018281"/>
                  </a:lnTo>
                  <a:lnTo>
                    <a:pt x="4424" y="2067644"/>
                  </a:lnTo>
                  <a:lnTo>
                    <a:pt x="17180" y="2114105"/>
                  </a:lnTo>
                  <a:lnTo>
                    <a:pt x="37492" y="2156887"/>
                  </a:lnTo>
                  <a:lnTo>
                    <a:pt x="64585" y="2195216"/>
                  </a:lnTo>
                  <a:lnTo>
                    <a:pt x="97683" y="2228314"/>
                  </a:lnTo>
                  <a:lnTo>
                    <a:pt x="136011" y="2255407"/>
                  </a:lnTo>
                  <a:lnTo>
                    <a:pt x="178792" y="2275720"/>
                  </a:lnTo>
                  <a:lnTo>
                    <a:pt x="225252" y="2288476"/>
                  </a:lnTo>
                  <a:lnTo>
                    <a:pt x="274615" y="2292901"/>
                  </a:lnTo>
                  <a:lnTo>
                    <a:pt x="1373080" y="2292901"/>
                  </a:lnTo>
                  <a:lnTo>
                    <a:pt x="1422441" y="2288476"/>
                  </a:lnTo>
                  <a:lnTo>
                    <a:pt x="1468899" y="2275720"/>
                  </a:lnTo>
                  <a:lnTo>
                    <a:pt x="1511680" y="2255407"/>
                  </a:lnTo>
                  <a:lnTo>
                    <a:pt x="1550007" y="2228314"/>
                  </a:lnTo>
                  <a:lnTo>
                    <a:pt x="1583105" y="2195216"/>
                  </a:lnTo>
                  <a:lnTo>
                    <a:pt x="1610197" y="2156887"/>
                  </a:lnTo>
                  <a:lnTo>
                    <a:pt x="1630510" y="2114105"/>
                  </a:lnTo>
                  <a:lnTo>
                    <a:pt x="1643266" y="2067644"/>
                  </a:lnTo>
                  <a:lnTo>
                    <a:pt x="1647690" y="2018281"/>
                  </a:lnTo>
                  <a:lnTo>
                    <a:pt x="1647690" y="274615"/>
                  </a:lnTo>
                  <a:lnTo>
                    <a:pt x="1643266" y="225252"/>
                  </a:lnTo>
                  <a:lnTo>
                    <a:pt x="1630510" y="178792"/>
                  </a:lnTo>
                  <a:lnTo>
                    <a:pt x="1610197" y="136011"/>
                  </a:lnTo>
                  <a:lnTo>
                    <a:pt x="1583105" y="97683"/>
                  </a:lnTo>
                  <a:lnTo>
                    <a:pt x="1550007" y="64585"/>
                  </a:lnTo>
                  <a:lnTo>
                    <a:pt x="1511680" y="37492"/>
                  </a:lnTo>
                  <a:lnTo>
                    <a:pt x="1468899" y="17180"/>
                  </a:lnTo>
                  <a:lnTo>
                    <a:pt x="1422441" y="4424"/>
                  </a:lnTo>
                  <a:lnTo>
                    <a:pt x="1373080" y="0"/>
                  </a:lnTo>
                  <a:lnTo>
                    <a:pt x="274615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6977" y="3895915"/>
              <a:ext cx="902969" cy="346710"/>
            </a:xfrm>
            <a:custGeom>
              <a:avLst/>
              <a:gdLst/>
              <a:ahLst/>
              <a:cxnLst/>
              <a:rect l="l" t="t" r="r" b="b"/>
              <a:pathLst>
                <a:path w="902969" h="346710">
                  <a:moveTo>
                    <a:pt x="849626" y="0"/>
                  </a:moveTo>
                  <a:lnTo>
                    <a:pt x="53169" y="0"/>
                  </a:lnTo>
                  <a:lnTo>
                    <a:pt x="32473" y="4179"/>
                  </a:lnTo>
                  <a:lnTo>
                    <a:pt x="15573" y="15576"/>
                  </a:lnTo>
                  <a:lnTo>
                    <a:pt x="4178" y="32479"/>
                  </a:lnTo>
                  <a:lnTo>
                    <a:pt x="0" y="53174"/>
                  </a:lnTo>
                  <a:lnTo>
                    <a:pt x="0" y="292963"/>
                  </a:lnTo>
                  <a:lnTo>
                    <a:pt x="4178" y="313659"/>
                  </a:lnTo>
                  <a:lnTo>
                    <a:pt x="15573" y="330561"/>
                  </a:lnTo>
                  <a:lnTo>
                    <a:pt x="32473" y="341959"/>
                  </a:lnTo>
                  <a:lnTo>
                    <a:pt x="53169" y="346138"/>
                  </a:lnTo>
                  <a:lnTo>
                    <a:pt x="849626" y="346138"/>
                  </a:lnTo>
                  <a:lnTo>
                    <a:pt x="870327" y="341959"/>
                  </a:lnTo>
                  <a:lnTo>
                    <a:pt x="887229" y="330561"/>
                  </a:lnTo>
                  <a:lnTo>
                    <a:pt x="898623" y="313659"/>
                  </a:lnTo>
                  <a:lnTo>
                    <a:pt x="902801" y="292963"/>
                  </a:lnTo>
                  <a:lnTo>
                    <a:pt x="902801" y="53174"/>
                  </a:lnTo>
                  <a:lnTo>
                    <a:pt x="898623" y="32479"/>
                  </a:lnTo>
                  <a:lnTo>
                    <a:pt x="887229" y="15576"/>
                  </a:lnTo>
                  <a:lnTo>
                    <a:pt x="870327" y="4179"/>
                  </a:lnTo>
                  <a:lnTo>
                    <a:pt x="84962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15861"/>
            <a:ext cx="9293861" cy="6758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b="0" dirty="0">
                <a:solidFill>
                  <a:srgbClr val="000000"/>
                </a:solidFill>
                <a:latin typeface="+mn-lt"/>
                <a:cs typeface="Carlito"/>
              </a:rPr>
              <a:t>Challenge </a:t>
            </a:r>
            <a:r>
              <a:rPr lang="en-US" sz="4300" b="0" dirty="0">
                <a:solidFill>
                  <a:srgbClr val="000000"/>
                </a:solidFill>
                <a:latin typeface="+mn-lt"/>
                <a:cs typeface="Carlito"/>
              </a:rPr>
              <a:t>2</a:t>
            </a:r>
            <a:r>
              <a:rPr sz="4300" b="0" dirty="0">
                <a:solidFill>
                  <a:srgbClr val="000000"/>
                </a:solidFill>
                <a:latin typeface="+mn-lt"/>
                <a:cs typeface="Carlito"/>
              </a:rPr>
              <a:t>:</a:t>
            </a:r>
            <a:r>
              <a:rPr lang="en-US" sz="4300" b="0" dirty="0">
                <a:solidFill>
                  <a:srgbClr val="000000"/>
                </a:solidFill>
                <a:latin typeface="+mn-lt"/>
                <a:cs typeface="Carlito"/>
              </a:rPr>
              <a:t> Incomplete Aggregation</a:t>
            </a:r>
            <a:endParaRPr sz="4300" dirty="0">
              <a:latin typeface="+mn-lt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71847" y="5877745"/>
            <a:ext cx="1325880" cy="481330"/>
            <a:chOff x="4471847" y="5877745"/>
            <a:chExt cx="1325880" cy="481330"/>
          </a:xfrm>
        </p:grpSpPr>
        <p:sp>
          <p:nvSpPr>
            <p:cNvPr id="8" name="object 8"/>
            <p:cNvSpPr/>
            <p:nvPr/>
          </p:nvSpPr>
          <p:spPr>
            <a:xfrm>
              <a:off x="4478197" y="5884095"/>
              <a:ext cx="1313180" cy="468630"/>
            </a:xfrm>
            <a:custGeom>
              <a:avLst/>
              <a:gdLst/>
              <a:ahLst/>
              <a:cxnLst/>
              <a:rect l="l" t="t" r="r" b="b"/>
              <a:pathLst>
                <a:path w="1313179" h="468629">
                  <a:moveTo>
                    <a:pt x="78102" y="0"/>
                  </a:moveTo>
                  <a:lnTo>
                    <a:pt x="47701" y="6137"/>
                  </a:lnTo>
                  <a:lnTo>
                    <a:pt x="22875" y="22875"/>
                  </a:lnTo>
                  <a:lnTo>
                    <a:pt x="6137" y="47701"/>
                  </a:lnTo>
                  <a:lnTo>
                    <a:pt x="0" y="78102"/>
                  </a:lnTo>
                  <a:lnTo>
                    <a:pt x="0" y="390507"/>
                  </a:lnTo>
                  <a:lnTo>
                    <a:pt x="6137" y="420907"/>
                  </a:lnTo>
                  <a:lnTo>
                    <a:pt x="22875" y="445733"/>
                  </a:lnTo>
                  <a:lnTo>
                    <a:pt x="47701" y="462471"/>
                  </a:lnTo>
                  <a:lnTo>
                    <a:pt x="78102" y="468609"/>
                  </a:lnTo>
                  <a:lnTo>
                    <a:pt x="1234510" y="468609"/>
                  </a:lnTo>
                  <a:lnTo>
                    <a:pt x="1264909" y="462471"/>
                  </a:lnTo>
                  <a:lnTo>
                    <a:pt x="1289734" y="445733"/>
                  </a:lnTo>
                  <a:lnTo>
                    <a:pt x="1306472" y="420907"/>
                  </a:lnTo>
                  <a:lnTo>
                    <a:pt x="1312610" y="390507"/>
                  </a:lnTo>
                  <a:lnTo>
                    <a:pt x="1312610" y="78102"/>
                  </a:lnTo>
                  <a:lnTo>
                    <a:pt x="1306472" y="47701"/>
                  </a:lnTo>
                  <a:lnTo>
                    <a:pt x="1289734" y="22875"/>
                  </a:lnTo>
                  <a:lnTo>
                    <a:pt x="1264909" y="6137"/>
                  </a:lnTo>
                  <a:lnTo>
                    <a:pt x="1234510" y="0"/>
                  </a:lnTo>
                  <a:lnTo>
                    <a:pt x="78102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60848" y="5928690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398043" y="0"/>
                  </a:moveTo>
                  <a:lnTo>
                    <a:pt x="60934" y="0"/>
                  </a:lnTo>
                  <a:lnTo>
                    <a:pt x="37215" y="4788"/>
                  </a:lnTo>
                  <a:lnTo>
                    <a:pt x="17846" y="17845"/>
                  </a:lnTo>
                  <a:lnTo>
                    <a:pt x="4788" y="37212"/>
                  </a:lnTo>
                  <a:lnTo>
                    <a:pt x="0" y="60928"/>
                  </a:lnTo>
                  <a:lnTo>
                    <a:pt x="0" y="335714"/>
                  </a:lnTo>
                  <a:lnTo>
                    <a:pt x="4788" y="359430"/>
                  </a:lnTo>
                  <a:lnTo>
                    <a:pt x="17846" y="378797"/>
                  </a:lnTo>
                  <a:lnTo>
                    <a:pt x="37215" y="391855"/>
                  </a:lnTo>
                  <a:lnTo>
                    <a:pt x="60934" y="396643"/>
                  </a:lnTo>
                  <a:lnTo>
                    <a:pt x="398043" y="396643"/>
                  </a:lnTo>
                  <a:lnTo>
                    <a:pt x="421762" y="391855"/>
                  </a:lnTo>
                  <a:lnTo>
                    <a:pt x="441131" y="378797"/>
                  </a:lnTo>
                  <a:lnTo>
                    <a:pt x="454189" y="359430"/>
                  </a:lnTo>
                  <a:lnTo>
                    <a:pt x="458977" y="335714"/>
                  </a:lnTo>
                  <a:lnTo>
                    <a:pt x="458977" y="60928"/>
                  </a:lnTo>
                  <a:lnTo>
                    <a:pt x="454189" y="37212"/>
                  </a:lnTo>
                  <a:lnTo>
                    <a:pt x="441131" y="17845"/>
                  </a:lnTo>
                  <a:lnTo>
                    <a:pt x="421762" y="4788"/>
                  </a:lnTo>
                  <a:lnTo>
                    <a:pt x="39804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79121" y="3439414"/>
            <a:ext cx="798195" cy="742511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70"/>
              </a:spcBef>
            </a:pPr>
            <a:r>
              <a:rPr sz="2000" b="1" dirty="0">
                <a:cs typeface="Trebuchet MS"/>
              </a:rPr>
              <a:t>Job 2</a:t>
            </a:r>
            <a:endParaRPr sz="2000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600" b="1" dirty="0">
                <a:cs typeface="Trebuchet MS"/>
              </a:rPr>
              <a:t>Worker 1</a:t>
            </a:r>
            <a:endParaRPr sz="1600" dirty="0"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7239" y="4391583"/>
            <a:ext cx="902969" cy="346710"/>
          </a:xfrm>
          <a:custGeom>
            <a:avLst/>
            <a:gdLst/>
            <a:ahLst/>
            <a:cxnLst/>
            <a:rect l="l" t="t" r="r" b="b"/>
            <a:pathLst>
              <a:path w="902969" h="346710">
                <a:moveTo>
                  <a:pt x="849363" y="0"/>
                </a:moveTo>
                <a:lnTo>
                  <a:pt x="53169" y="0"/>
                </a:lnTo>
                <a:lnTo>
                  <a:pt x="32473" y="4177"/>
                </a:lnTo>
                <a:lnTo>
                  <a:pt x="15573" y="15571"/>
                </a:lnTo>
                <a:lnTo>
                  <a:pt x="4178" y="32473"/>
                </a:lnTo>
                <a:lnTo>
                  <a:pt x="0" y="53174"/>
                </a:lnTo>
                <a:lnTo>
                  <a:pt x="0" y="292963"/>
                </a:lnTo>
                <a:lnTo>
                  <a:pt x="4178" y="313659"/>
                </a:lnTo>
                <a:lnTo>
                  <a:pt x="15573" y="330561"/>
                </a:lnTo>
                <a:lnTo>
                  <a:pt x="32473" y="341959"/>
                </a:lnTo>
                <a:lnTo>
                  <a:pt x="53169" y="346138"/>
                </a:lnTo>
                <a:lnTo>
                  <a:pt x="849363" y="346138"/>
                </a:lnTo>
                <a:lnTo>
                  <a:pt x="870064" y="341959"/>
                </a:lnTo>
                <a:lnTo>
                  <a:pt x="886966" y="330561"/>
                </a:lnTo>
                <a:lnTo>
                  <a:pt x="898360" y="313659"/>
                </a:lnTo>
                <a:lnTo>
                  <a:pt x="902538" y="292963"/>
                </a:lnTo>
                <a:lnTo>
                  <a:pt x="902538" y="53174"/>
                </a:lnTo>
                <a:lnTo>
                  <a:pt x="898360" y="32473"/>
                </a:lnTo>
                <a:lnTo>
                  <a:pt x="886966" y="15571"/>
                </a:lnTo>
                <a:lnTo>
                  <a:pt x="870064" y="4177"/>
                </a:lnTo>
                <a:lnTo>
                  <a:pt x="84936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79253" y="4414011"/>
            <a:ext cx="7981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Worker 2</a:t>
            </a:r>
            <a:endParaRPr sz="1600" dirty="0"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7239" y="4872875"/>
            <a:ext cx="902969" cy="772795"/>
          </a:xfrm>
          <a:custGeom>
            <a:avLst/>
            <a:gdLst/>
            <a:ahLst/>
            <a:cxnLst/>
            <a:rect l="l" t="t" r="r" b="b"/>
            <a:pathLst>
              <a:path w="902969" h="772795">
                <a:moveTo>
                  <a:pt x="902538" y="479450"/>
                </a:moveTo>
                <a:lnTo>
                  <a:pt x="898359" y="458762"/>
                </a:lnTo>
                <a:lnTo>
                  <a:pt x="886955" y="441858"/>
                </a:lnTo>
                <a:lnTo>
                  <a:pt x="870064" y="430466"/>
                </a:lnTo>
                <a:lnTo>
                  <a:pt x="849363" y="426275"/>
                </a:lnTo>
                <a:lnTo>
                  <a:pt x="53162" y="426275"/>
                </a:lnTo>
                <a:lnTo>
                  <a:pt x="32461" y="430466"/>
                </a:lnTo>
                <a:lnTo>
                  <a:pt x="15570" y="441858"/>
                </a:lnTo>
                <a:lnTo>
                  <a:pt x="4178" y="458762"/>
                </a:lnTo>
                <a:lnTo>
                  <a:pt x="0" y="479450"/>
                </a:lnTo>
                <a:lnTo>
                  <a:pt x="0" y="719251"/>
                </a:lnTo>
                <a:lnTo>
                  <a:pt x="4178" y="739940"/>
                </a:lnTo>
                <a:lnTo>
                  <a:pt x="15570" y="756843"/>
                </a:lnTo>
                <a:lnTo>
                  <a:pt x="32461" y="768235"/>
                </a:lnTo>
                <a:lnTo>
                  <a:pt x="53162" y="772414"/>
                </a:lnTo>
                <a:lnTo>
                  <a:pt x="849363" y="772414"/>
                </a:lnTo>
                <a:lnTo>
                  <a:pt x="870064" y="768235"/>
                </a:lnTo>
                <a:lnTo>
                  <a:pt x="886955" y="756843"/>
                </a:lnTo>
                <a:lnTo>
                  <a:pt x="898359" y="739940"/>
                </a:lnTo>
                <a:lnTo>
                  <a:pt x="902538" y="719251"/>
                </a:lnTo>
                <a:lnTo>
                  <a:pt x="902538" y="479450"/>
                </a:lnTo>
                <a:close/>
              </a:path>
              <a:path w="902969" h="772795">
                <a:moveTo>
                  <a:pt x="902538" y="53174"/>
                </a:moveTo>
                <a:lnTo>
                  <a:pt x="898359" y="32486"/>
                </a:lnTo>
                <a:lnTo>
                  <a:pt x="886955" y="15582"/>
                </a:lnTo>
                <a:lnTo>
                  <a:pt x="870064" y="4191"/>
                </a:lnTo>
                <a:lnTo>
                  <a:pt x="849363" y="0"/>
                </a:lnTo>
                <a:lnTo>
                  <a:pt x="53162" y="0"/>
                </a:lnTo>
                <a:lnTo>
                  <a:pt x="32461" y="4191"/>
                </a:lnTo>
                <a:lnTo>
                  <a:pt x="15570" y="15582"/>
                </a:lnTo>
                <a:lnTo>
                  <a:pt x="4178" y="32486"/>
                </a:lnTo>
                <a:lnTo>
                  <a:pt x="0" y="53174"/>
                </a:lnTo>
                <a:lnTo>
                  <a:pt x="0" y="292963"/>
                </a:lnTo>
                <a:lnTo>
                  <a:pt x="4178" y="313664"/>
                </a:lnTo>
                <a:lnTo>
                  <a:pt x="15570" y="330568"/>
                </a:lnTo>
                <a:lnTo>
                  <a:pt x="32461" y="341960"/>
                </a:lnTo>
                <a:lnTo>
                  <a:pt x="53162" y="346138"/>
                </a:lnTo>
                <a:lnTo>
                  <a:pt x="849363" y="346138"/>
                </a:lnTo>
                <a:lnTo>
                  <a:pt x="870064" y="341960"/>
                </a:lnTo>
                <a:lnTo>
                  <a:pt x="886955" y="330568"/>
                </a:lnTo>
                <a:lnTo>
                  <a:pt x="898359" y="313664"/>
                </a:lnTo>
                <a:lnTo>
                  <a:pt x="902538" y="292963"/>
                </a:lnTo>
                <a:lnTo>
                  <a:pt x="902538" y="53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6237" y="4895595"/>
            <a:ext cx="804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......</a:t>
            </a:r>
            <a:endParaRPr sz="1600" dirty="0"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1600" b="1" dirty="0">
                <a:cs typeface="Trebuchet MS"/>
              </a:rPr>
              <a:t>Worker n</a:t>
            </a:r>
            <a:endParaRPr sz="1600" dirty="0"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4572" y="5935942"/>
            <a:ext cx="568325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cs typeface="Trebuchet MS"/>
              </a:rPr>
              <a:t>Job 2</a:t>
            </a:r>
            <a:endParaRPr sz="2000" dirty="0"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50002" y="5957278"/>
            <a:ext cx="281305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cs typeface="Trebuchet MS"/>
              </a:rPr>
              <a:t>PS</a:t>
            </a:r>
            <a:endParaRPr sz="2000" dirty="0"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70602" y="6428920"/>
            <a:ext cx="1028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solidFill>
                  <a:srgbClr val="898989"/>
                </a:solidFill>
                <a:latin typeface="Trebuchet MS"/>
                <a:cs typeface="Trebuchet MS"/>
              </a:rPr>
              <a:t>9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19793" y="4569459"/>
            <a:ext cx="100139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cs typeface="Trebuchet MS"/>
              </a:rPr>
              <a:t>Switch</a:t>
            </a:r>
            <a:endParaRPr sz="2800" dirty="0"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92335" y="2637027"/>
            <a:ext cx="8045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Worker n</a:t>
            </a:r>
            <a:endParaRPr sz="1600" dirty="0"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63212" y="2622804"/>
            <a:ext cx="281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cs typeface="Trebuchet MS"/>
              </a:rPr>
              <a:t>PS</a:t>
            </a:r>
            <a:endParaRPr sz="2000" dirty="0"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3906" y="2147316"/>
            <a:ext cx="134302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912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cs typeface="Trebuchet MS"/>
              </a:rPr>
              <a:t>Job 3</a:t>
            </a:r>
            <a:endParaRPr sz="2000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  <a:tabLst>
                <a:tab pos="1003935" algn="l"/>
              </a:tabLst>
            </a:pPr>
            <a:r>
              <a:rPr sz="1600" b="1" dirty="0">
                <a:cs typeface="Trebuchet MS"/>
              </a:rPr>
              <a:t>Worker 1	......</a:t>
            </a:r>
            <a:endParaRPr sz="1600" dirty="0"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68949" y="2202688"/>
            <a:ext cx="798195" cy="738664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840"/>
              </a:spcBef>
            </a:pPr>
            <a:r>
              <a:rPr sz="2000" b="1" dirty="0">
                <a:cs typeface="Trebuchet MS"/>
              </a:rPr>
              <a:t>Job 1</a:t>
            </a:r>
            <a:endParaRPr sz="2000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b="1" dirty="0">
                <a:cs typeface="Trebuchet MS"/>
              </a:rPr>
              <a:t>Worker 1</a:t>
            </a:r>
            <a:endParaRPr sz="1600" dirty="0"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40295" y="2676651"/>
            <a:ext cx="8045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Worker n</a:t>
            </a:r>
            <a:endParaRPr sz="1600" dirty="0"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75815" y="2656332"/>
            <a:ext cx="35179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cs typeface="Trebuchet MS"/>
              </a:rPr>
              <a:t>PS</a:t>
            </a:r>
            <a:endParaRPr sz="2000" dirty="0"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48450" y="2676651"/>
            <a:ext cx="35179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......</a:t>
            </a:r>
            <a:endParaRPr sz="1600" dirty="0">
              <a:cs typeface="Trebuchet MS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042CD5-0747-4624-A045-B8A89553E110}"/>
              </a:ext>
            </a:extLst>
          </p:cNvPr>
          <p:cNvSpPr/>
          <p:nvPr/>
        </p:nvSpPr>
        <p:spPr>
          <a:xfrm>
            <a:off x="5267670" y="4358926"/>
            <a:ext cx="597419" cy="17787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A00CAF-F2C2-1E93-39E6-64C3041A7AEF}"/>
              </a:ext>
            </a:extLst>
          </p:cNvPr>
          <p:cNvCxnSpPr>
            <a:cxnSpLocks/>
          </p:cNvCxnSpPr>
          <p:nvPr/>
        </p:nvCxnSpPr>
        <p:spPr>
          <a:xfrm flipH="1">
            <a:off x="1737725" y="4534049"/>
            <a:ext cx="3672475" cy="4791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3322EE-0FCA-5BDE-849C-A63CF6F4C9DD}"/>
              </a:ext>
            </a:extLst>
          </p:cNvPr>
          <p:cNvCxnSpPr>
            <a:cxnSpLocks/>
          </p:cNvCxnSpPr>
          <p:nvPr/>
        </p:nvCxnSpPr>
        <p:spPr>
          <a:xfrm flipH="1">
            <a:off x="1727014" y="4534049"/>
            <a:ext cx="3683186" cy="9751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CA58D2-F6DA-F088-6DB0-DCD7917367FC}"/>
              </a:ext>
            </a:extLst>
          </p:cNvPr>
          <p:cNvCxnSpPr>
            <a:cxnSpLocks/>
          </p:cNvCxnSpPr>
          <p:nvPr/>
        </p:nvCxnSpPr>
        <p:spPr>
          <a:xfrm flipH="1" flipV="1">
            <a:off x="5410200" y="4536802"/>
            <a:ext cx="76200" cy="13472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loud 39">
                <a:extLst>
                  <a:ext uri="{FF2B5EF4-FFF2-40B4-BE49-F238E27FC236}">
                    <a16:creationId xmlns:a16="http://schemas.microsoft.com/office/drawing/2014/main" id="{0603C4FB-B58C-E586-C938-C06A40B358B8}"/>
                  </a:ext>
                </a:extLst>
              </p:cNvPr>
              <p:cNvSpPr/>
              <p:nvPr/>
            </p:nvSpPr>
            <p:spPr>
              <a:xfrm>
                <a:off x="6474259" y="5157164"/>
                <a:ext cx="2136341" cy="557835"/>
              </a:xfrm>
              <a:prstGeom prst="cloud">
                <a:avLst/>
              </a:prstGeom>
              <a:noFill/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0" name="Cloud 39">
                <a:extLst>
                  <a:ext uri="{FF2B5EF4-FFF2-40B4-BE49-F238E27FC236}">
                    <a16:creationId xmlns:a16="http://schemas.microsoft.com/office/drawing/2014/main" id="{0603C4FB-B58C-E586-C938-C06A40B35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259" y="5157164"/>
                <a:ext cx="2136341" cy="557835"/>
              </a:xfrm>
              <a:prstGeom prst="cloud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FF23F6D-35A9-34FF-C522-144DD150566A}"/>
                  </a:ext>
                </a:extLst>
              </p:cNvPr>
              <p:cNvSpPr txBox="1"/>
              <p:nvPr/>
            </p:nvSpPr>
            <p:spPr>
              <a:xfrm>
                <a:off x="5029200" y="64770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FF23F6D-35A9-34FF-C522-144DD1505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6477000"/>
                <a:ext cx="533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84E31A-227E-0A86-8AB6-62C692BDC7C1}"/>
              </a:ext>
            </a:extLst>
          </p:cNvPr>
          <p:cNvCxnSpPr>
            <a:cxnSpLocks/>
          </p:cNvCxnSpPr>
          <p:nvPr/>
        </p:nvCxnSpPr>
        <p:spPr>
          <a:xfrm flipH="1">
            <a:off x="1721613" y="4526467"/>
            <a:ext cx="3695246" cy="257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8082B6-BA82-935E-606B-DDFF672DBE19}"/>
              </a:ext>
            </a:extLst>
          </p:cNvPr>
          <p:cNvCxnSpPr>
            <a:cxnSpLocks/>
          </p:cNvCxnSpPr>
          <p:nvPr/>
        </p:nvCxnSpPr>
        <p:spPr>
          <a:xfrm flipH="1" flipV="1">
            <a:off x="1744384" y="4060566"/>
            <a:ext cx="3672475" cy="4734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4">
            <a:extLst>
              <a:ext uri="{FF2B5EF4-FFF2-40B4-BE49-F238E27FC236}">
                <a16:creationId xmlns:a16="http://schemas.microsoft.com/office/drawing/2014/main" id="{84746714-065F-F628-B545-8DA5BE256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523015"/>
              </p:ext>
            </p:extLst>
          </p:nvPr>
        </p:nvGraphicFramePr>
        <p:xfrm>
          <a:off x="2618434" y="3448540"/>
          <a:ext cx="373901" cy="11179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901">
                  <a:extLst>
                    <a:ext uri="{9D8B030D-6E8A-4147-A177-3AD203B41FA5}">
                      <a16:colId xmlns:a16="http://schemas.microsoft.com/office/drawing/2014/main" val="3959032551"/>
                    </a:ext>
                  </a:extLst>
                </a:gridCol>
              </a:tblGrid>
              <a:tr h="372663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442630"/>
                  </a:ext>
                </a:extLst>
              </a:tr>
              <a:tr h="372663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191750"/>
                  </a:ext>
                </a:extLst>
              </a:tr>
              <a:tr h="37266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6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83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2D73-DECC-DD6D-251C-F610877E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FD1506B-55CB-CCB8-24FC-75D5FC1ED449}"/>
              </a:ext>
            </a:extLst>
          </p:cNvPr>
          <p:cNvSpPr/>
          <p:nvPr/>
        </p:nvSpPr>
        <p:spPr>
          <a:xfrm>
            <a:off x="1074824" y="1725739"/>
            <a:ext cx="2398903" cy="690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740A1C2-7226-6BE7-DCCE-3B7DCBEC5C77}"/>
              </a:ext>
            </a:extLst>
          </p:cNvPr>
          <p:cNvSpPr/>
          <p:nvPr/>
        </p:nvSpPr>
        <p:spPr>
          <a:xfrm>
            <a:off x="4184912" y="2123595"/>
            <a:ext cx="2258695" cy="1468120"/>
          </a:xfrm>
          <a:custGeom>
            <a:avLst/>
            <a:gdLst/>
            <a:ahLst/>
            <a:cxnLst/>
            <a:rect l="l" t="t" r="r" b="b"/>
            <a:pathLst>
              <a:path w="2258695" h="1468120">
                <a:moveTo>
                  <a:pt x="2013965" y="0"/>
                </a:moveTo>
                <a:lnTo>
                  <a:pt x="244601" y="0"/>
                </a:lnTo>
                <a:lnTo>
                  <a:pt x="195295" y="4967"/>
                </a:lnTo>
                <a:lnTo>
                  <a:pt x="149375" y="19216"/>
                </a:lnTo>
                <a:lnTo>
                  <a:pt x="107825" y="41764"/>
                </a:lnTo>
                <a:lnTo>
                  <a:pt x="71627" y="71628"/>
                </a:lnTo>
                <a:lnTo>
                  <a:pt x="41764" y="107825"/>
                </a:lnTo>
                <a:lnTo>
                  <a:pt x="19216" y="149375"/>
                </a:lnTo>
                <a:lnTo>
                  <a:pt x="4967" y="195295"/>
                </a:lnTo>
                <a:lnTo>
                  <a:pt x="0" y="244601"/>
                </a:lnTo>
                <a:lnTo>
                  <a:pt x="0" y="1223010"/>
                </a:lnTo>
                <a:lnTo>
                  <a:pt x="4967" y="1272316"/>
                </a:lnTo>
                <a:lnTo>
                  <a:pt x="19216" y="1318236"/>
                </a:lnTo>
                <a:lnTo>
                  <a:pt x="41764" y="1359786"/>
                </a:lnTo>
                <a:lnTo>
                  <a:pt x="71627" y="1395984"/>
                </a:lnTo>
                <a:lnTo>
                  <a:pt x="107825" y="1425847"/>
                </a:lnTo>
                <a:lnTo>
                  <a:pt x="149375" y="1448395"/>
                </a:lnTo>
                <a:lnTo>
                  <a:pt x="195295" y="1462644"/>
                </a:lnTo>
                <a:lnTo>
                  <a:pt x="244601" y="1467612"/>
                </a:lnTo>
                <a:lnTo>
                  <a:pt x="2013965" y="1467612"/>
                </a:lnTo>
                <a:lnTo>
                  <a:pt x="2063272" y="1462644"/>
                </a:lnTo>
                <a:lnTo>
                  <a:pt x="2109192" y="1448395"/>
                </a:lnTo>
                <a:lnTo>
                  <a:pt x="2150742" y="1425847"/>
                </a:lnTo>
                <a:lnTo>
                  <a:pt x="2186940" y="1395983"/>
                </a:lnTo>
                <a:lnTo>
                  <a:pt x="2216803" y="1359786"/>
                </a:lnTo>
                <a:lnTo>
                  <a:pt x="2239351" y="1318236"/>
                </a:lnTo>
                <a:lnTo>
                  <a:pt x="2253600" y="1272316"/>
                </a:lnTo>
                <a:lnTo>
                  <a:pt x="2258567" y="1223010"/>
                </a:lnTo>
                <a:lnTo>
                  <a:pt x="2258567" y="244601"/>
                </a:lnTo>
                <a:lnTo>
                  <a:pt x="2253600" y="195295"/>
                </a:lnTo>
                <a:lnTo>
                  <a:pt x="2239351" y="149375"/>
                </a:lnTo>
                <a:lnTo>
                  <a:pt x="2216803" y="107825"/>
                </a:lnTo>
                <a:lnTo>
                  <a:pt x="2186939" y="71627"/>
                </a:lnTo>
                <a:lnTo>
                  <a:pt x="2150742" y="41764"/>
                </a:lnTo>
                <a:lnTo>
                  <a:pt x="2109192" y="19216"/>
                </a:lnTo>
                <a:lnTo>
                  <a:pt x="2063272" y="4967"/>
                </a:lnTo>
                <a:lnTo>
                  <a:pt x="2013965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E56290D-A66E-BBF1-3436-8C3040C4AAA2}"/>
              </a:ext>
            </a:extLst>
          </p:cNvPr>
          <p:cNvSpPr/>
          <p:nvPr/>
        </p:nvSpPr>
        <p:spPr>
          <a:xfrm>
            <a:off x="4184912" y="2123595"/>
            <a:ext cx="2258695" cy="1468120"/>
          </a:xfrm>
          <a:custGeom>
            <a:avLst/>
            <a:gdLst/>
            <a:ahLst/>
            <a:cxnLst/>
            <a:rect l="l" t="t" r="r" b="b"/>
            <a:pathLst>
              <a:path w="2258695" h="1468120">
                <a:moveTo>
                  <a:pt x="0" y="244601"/>
                </a:moveTo>
                <a:lnTo>
                  <a:pt x="4967" y="195295"/>
                </a:lnTo>
                <a:lnTo>
                  <a:pt x="19216" y="149375"/>
                </a:lnTo>
                <a:lnTo>
                  <a:pt x="41764" y="107825"/>
                </a:lnTo>
                <a:lnTo>
                  <a:pt x="71627" y="71628"/>
                </a:lnTo>
                <a:lnTo>
                  <a:pt x="107825" y="41764"/>
                </a:lnTo>
                <a:lnTo>
                  <a:pt x="149375" y="19216"/>
                </a:lnTo>
                <a:lnTo>
                  <a:pt x="195295" y="4967"/>
                </a:lnTo>
                <a:lnTo>
                  <a:pt x="244601" y="0"/>
                </a:lnTo>
                <a:lnTo>
                  <a:pt x="2013965" y="0"/>
                </a:lnTo>
                <a:lnTo>
                  <a:pt x="2063272" y="4967"/>
                </a:lnTo>
                <a:lnTo>
                  <a:pt x="2109192" y="19216"/>
                </a:lnTo>
                <a:lnTo>
                  <a:pt x="2150742" y="41764"/>
                </a:lnTo>
                <a:lnTo>
                  <a:pt x="2186939" y="71627"/>
                </a:lnTo>
                <a:lnTo>
                  <a:pt x="2216803" y="107825"/>
                </a:lnTo>
                <a:lnTo>
                  <a:pt x="2239351" y="149375"/>
                </a:lnTo>
                <a:lnTo>
                  <a:pt x="2253600" y="195295"/>
                </a:lnTo>
                <a:lnTo>
                  <a:pt x="2258567" y="244601"/>
                </a:lnTo>
                <a:lnTo>
                  <a:pt x="2258567" y="1223010"/>
                </a:lnTo>
                <a:lnTo>
                  <a:pt x="2253600" y="1272316"/>
                </a:lnTo>
                <a:lnTo>
                  <a:pt x="2239351" y="1318236"/>
                </a:lnTo>
                <a:lnTo>
                  <a:pt x="2216803" y="1359786"/>
                </a:lnTo>
                <a:lnTo>
                  <a:pt x="2186940" y="1395983"/>
                </a:lnTo>
                <a:lnTo>
                  <a:pt x="2150742" y="1425847"/>
                </a:lnTo>
                <a:lnTo>
                  <a:pt x="2109192" y="1448395"/>
                </a:lnTo>
                <a:lnTo>
                  <a:pt x="2063272" y="1462644"/>
                </a:lnTo>
                <a:lnTo>
                  <a:pt x="2013965" y="1467612"/>
                </a:lnTo>
                <a:lnTo>
                  <a:pt x="244601" y="1467612"/>
                </a:lnTo>
                <a:lnTo>
                  <a:pt x="195295" y="1462644"/>
                </a:lnTo>
                <a:lnTo>
                  <a:pt x="149375" y="1448395"/>
                </a:lnTo>
                <a:lnTo>
                  <a:pt x="107825" y="1425847"/>
                </a:lnTo>
                <a:lnTo>
                  <a:pt x="71627" y="1395984"/>
                </a:lnTo>
                <a:lnTo>
                  <a:pt x="41764" y="1359786"/>
                </a:lnTo>
                <a:lnTo>
                  <a:pt x="19216" y="1318236"/>
                </a:lnTo>
                <a:lnTo>
                  <a:pt x="4967" y="1272316"/>
                </a:lnTo>
                <a:lnTo>
                  <a:pt x="0" y="1223010"/>
                </a:lnTo>
                <a:lnTo>
                  <a:pt x="0" y="24460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461EF72-F65D-A0D3-7101-27067A1A43A4}"/>
              </a:ext>
            </a:extLst>
          </p:cNvPr>
          <p:cNvSpPr/>
          <p:nvPr/>
        </p:nvSpPr>
        <p:spPr>
          <a:xfrm>
            <a:off x="4487933" y="2280008"/>
            <a:ext cx="1791335" cy="398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1112A6F-6EC6-8358-EA7D-9C151C9435F4}"/>
              </a:ext>
            </a:extLst>
          </p:cNvPr>
          <p:cNvSpPr/>
          <p:nvPr/>
        </p:nvSpPr>
        <p:spPr>
          <a:xfrm>
            <a:off x="4391921" y="2638706"/>
            <a:ext cx="1987550" cy="3977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83CD2F9-86F9-A768-BCF6-F2A662162822}"/>
              </a:ext>
            </a:extLst>
          </p:cNvPr>
          <p:cNvSpPr/>
          <p:nvPr/>
        </p:nvSpPr>
        <p:spPr>
          <a:xfrm>
            <a:off x="4804926" y="2995323"/>
            <a:ext cx="1187703" cy="397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0A86A1A-C79D-E1AC-E8FB-78D98D055326}"/>
              </a:ext>
            </a:extLst>
          </p:cNvPr>
          <p:cNvSpPr/>
          <p:nvPr/>
        </p:nvSpPr>
        <p:spPr>
          <a:xfrm>
            <a:off x="5828545" y="1591846"/>
            <a:ext cx="1455420" cy="265430"/>
          </a:xfrm>
          <a:custGeom>
            <a:avLst/>
            <a:gdLst/>
            <a:ahLst/>
            <a:cxnLst/>
            <a:rect l="l" t="t" r="r" b="b"/>
            <a:pathLst>
              <a:path w="1455420" h="265430">
                <a:moveTo>
                  <a:pt x="732789" y="0"/>
                </a:moveTo>
                <a:lnTo>
                  <a:pt x="684657" y="888"/>
                </a:lnTo>
                <a:lnTo>
                  <a:pt x="636524" y="3682"/>
                </a:lnTo>
                <a:lnTo>
                  <a:pt x="588645" y="8127"/>
                </a:lnTo>
                <a:lnTo>
                  <a:pt x="540766" y="14604"/>
                </a:lnTo>
                <a:lnTo>
                  <a:pt x="493141" y="22732"/>
                </a:lnTo>
                <a:lnTo>
                  <a:pt x="445770" y="32892"/>
                </a:lnTo>
                <a:lnTo>
                  <a:pt x="398780" y="44703"/>
                </a:lnTo>
                <a:lnTo>
                  <a:pt x="352171" y="58419"/>
                </a:lnTo>
                <a:lnTo>
                  <a:pt x="305943" y="74040"/>
                </a:lnTo>
                <a:lnTo>
                  <a:pt x="260350" y="91312"/>
                </a:lnTo>
                <a:lnTo>
                  <a:pt x="215137" y="110616"/>
                </a:lnTo>
                <a:lnTo>
                  <a:pt x="170687" y="131572"/>
                </a:lnTo>
                <a:lnTo>
                  <a:pt x="126746" y="154431"/>
                </a:lnTo>
                <a:lnTo>
                  <a:pt x="83566" y="179197"/>
                </a:lnTo>
                <a:lnTo>
                  <a:pt x="41148" y="205612"/>
                </a:lnTo>
                <a:lnTo>
                  <a:pt x="0" y="233806"/>
                </a:lnTo>
                <a:lnTo>
                  <a:pt x="21336" y="265302"/>
                </a:lnTo>
                <a:lnTo>
                  <a:pt x="61797" y="237743"/>
                </a:lnTo>
                <a:lnTo>
                  <a:pt x="102893" y="212089"/>
                </a:lnTo>
                <a:lnTo>
                  <a:pt x="103505" y="211709"/>
                </a:lnTo>
                <a:lnTo>
                  <a:pt x="144750" y="188087"/>
                </a:lnTo>
                <a:lnTo>
                  <a:pt x="187470" y="165862"/>
                </a:lnTo>
                <a:lnTo>
                  <a:pt x="187325" y="165862"/>
                </a:lnTo>
                <a:lnTo>
                  <a:pt x="231139" y="145161"/>
                </a:lnTo>
                <a:lnTo>
                  <a:pt x="231393" y="145161"/>
                </a:lnTo>
                <a:lnTo>
                  <a:pt x="274955" y="126491"/>
                </a:lnTo>
                <a:lnTo>
                  <a:pt x="275199" y="126491"/>
                </a:lnTo>
                <a:lnTo>
                  <a:pt x="318815" y="109981"/>
                </a:lnTo>
                <a:lnTo>
                  <a:pt x="318516" y="109981"/>
                </a:lnTo>
                <a:lnTo>
                  <a:pt x="363603" y="94868"/>
                </a:lnTo>
                <a:lnTo>
                  <a:pt x="363347" y="94868"/>
                </a:lnTo>
                <a:lnTo>
                  <a:pt x="408761" y="81534"/>
                </a:lnTo>
                <a:lnTo>
                  <a:pt x="408559" y="81534"/>
                </a:lnTo>
                <a:lnTo>
                  <a:pt x="454284" y="69976"/>
                </a:lnTo>
                <a:lnTo>
                  <a:pt x="454151" y="69976"/>
                </a:lnTo>
                <a:lnTo>
                  <a:pt x="500634" y="60071"/>
                </a:lnTo>
                <a:lnTo>
                  <a:pt x="501463" y="60071"/>
                </a:lnTo>
                <a:lnTo>
                  <a:pt x="546129" y="52324"/>
                </a:lnTo>
                <a:lnTo>
                  <a:pt x="546862" y="52197"/>
                </a:lnTo>
                <a:lnTo>
                  <a:pt x="547042" y="52197"/>
                </a:lnTo>
                <a:lnTo>
                  <a:pt x="593217" y="45974"/>
                </a:lnTo>
                <a:lnTo>
                  <a:pt x="593931" y="45974"/>
                </a:lnTo>
                <a:lnTo>
                  <a:pt x="639826" y="41655"/>
                </a:lnTo>
                <a:lnTo>
                  <a:pt x="639063" y="41655"/>
                </a:lnTo>
                <a:lnTo>
                  <a:pt x="686435" y="38862"/>
                </a:lnTo>
                <a:lnTo>
                  <a:pt x="685673" y="38862"/>
                </a:lnTo>
                <a:lnTo>
                  <a:pt x="732726" y="38105"/>
                </a:lnTo>
                <a:lnTo>
                  <a:pt x="732409" y="38100"/>
                </a:lnTo>
                <a:lnTo>
                  <a:pt x="1040526" y="38100"/>
                </a:lnTo>
                <a:lnTo>
                  <a:pt x="1019810" y="32892"/>
                </a:lnTo>
                <a:lnTo>
                  <a:pt x="972438" y="22732"/>
                </a:lnTo>
                <a:lnTo>
                  <a:pt x="924813" y="14604"/>
                </a:lnTo>
                <a:lnTo>
                  <a:pt x="876935" y="8127"/>
                </a:lnTo>
                <a:lnTo>
                  <a:pt x="828929" y="3682"/>
                </a:lnTo>
                <a:lnTo>
                  <a:pt x="780923" y="888"/>
                </a:lnTo>
                <a:lnTo>
                  <a:pt x="732789" y="0"/>
                </a:lnTo>
                <a:close/>
              </a:path>
              <a:path w="1455420" h="265430">
                <a:moveTo>
                  <a:pt x="1281710" y="167925"/>
                </a:moveTo>
                <a:lnTo>
                  <a:pt x="1242567" y="233044"/>
                </a:lnTo>
                <a:lnTo>
                  <a:pt x="1454912" y="249554"/>
                </a:lnTo>
                <a:lnTo>
                  <a:pt x="1409275" y="177673"/>
                </a:lnTo>
                <a:lnTo>
                  <a:pt x="1298448" y="177673"/>
                </a:lnTo>
                <a:lnTo>
                  <a:pt x="1281710" y="167925"/>
                </a:lnTo>
                <a:close/>
              </a:path>
              <a:path w="1455420" h="265430">
                <a:moveTo>
                  <a:pt x="62357" y="237362"/>
                </a:moveTo>
                <a:lnTo>
                  <a:pt x="61722" y="237743"/>
                </a:lnTo>
                <a:lnTo>
                  <a:pt x="62357" y="237362"/>
                </a:lnTo>
                <a:close/>
              </a:path>
              <a:path w="1455420" h="265430">
                <a:moveTo>
                  <a:pt x="103534" y="211709"/>
                </a:moveTo>
                <a:lnTo>
                  <a:pt x="103163" y="211921"/>
                </a:lnTo>
                <a:lnTo>
                  <a:pt x="103534" y="211709"/>
                </a:lnTo>
                <a:close/>
              </a:path>
              <a:path w="1455420" h="265430">
                <a:moveTo>
                  <a:pt x="145414" y="187705"/>
                </a:moveTo>
                <a:lnTo>
                  <a:pt x="144653" y="188087"/>
                </a:lnTo>
                <a:lnTo>
                  <a:pt x="145414" y="187705"/>
                </a:lnTo>
                <a:close/>
              </a:path>
              <a:path w="1455420" h="265430">
                <a:moveTo>
                  <a:pt x="1301307" y="135323"/>
                </a:moveTo>
                <a:lnTo>
                  <a:pt x="1281710" y="167925"/>
                </a:lnTo>
                <a:lnTo>
                  <a:pt x="1298448" y="177673"/>
                </a:lnTo>
                <a:lnTo>
                  <a:pt x="1317625" y="144779"/>
                </a:lnTo>
                <a:lnTo>
                  <a:pt x="1301307" y="135323"/>
                </a:lnTo>
                <a:close/>
              </a:path>
              <a:path w="1455420" h="265430">
                <a:moveTo>
                  <a:pt x="1340739" y="69723"/>
                </a:moveTo>
                <a:lnTo>
                  <a:pt x="1301307" y="135323"/>
                </a:lnTo>
                <a:lnTo>
                  <a:pt x="1317625" y="144779"/>
                </a:lnTo>
                <a:lnTo>
                  <a:pt x="1298448" y="177673"/>
                </a:lnTo>
                <a:lnTo>
                  <a:pt x="1409275" y="177673"/>
                </a:lnTo>
                <a:lnTo>
                  <a:pt x="1340739" y="69723"/>
                </a:lnTo>
                <a:close/>
              </a:path>
              <a:path w="1455420" h="265430">
                <a:moveTo>
                  <a:pt x="1277253" y="165330"/>
                </a:moveTo>
                <a:lnTo>
                  <a:pt x="1281710" y="167925"/>
                </a:lnTo>
                <a:lnTo>
                  <a:pt x="1282950" y="165862"/>
                </a:lnTo>
                <a:lnTo>
                  <a:pt x="1278382" y="165862"/>
                </a:lnTo>
                <a:lnTo>
                  <a:pt x="1277253" y="165330"/>
                </a:lnTo>
                <a:close/>
              </a:path>
              <a:path w="1455420" h="265430">
                <a:moveTo>
                  <a:pt x="187960" y="165607"/>
                </a:moveTo>
                <a:lnTo>
                  <a:pt x="187325" y="165862"/>
                </a:lnTo>
                <a:lnTo>
                  <a:pt x="187470" y="165862"/>
                </a:lnTo>
                <a:lnTo>
                  <a:pt x="187960" y="165607"/>
                </a:lnTo>
                <a:close/>
              </a:path>
              <a:path w="1455420" h="265430">
                <a:moveTo>
                  <a:pt x="1276858" y="165100"/>
                </a:moveTo>
                <a:lnTo>
                  <a:pt x="1277253" y="165330"/>
                </a:lnTo>
                <a:lnTo>
                  <a:pt x="1278382" y="165862"/>
                </a:lnTo>
                <a:lnTo>
                  <a:pt x="1276858" y="165100"/>
                </a:lnTo>
                <a:close/>
              </a:path>
              <a:path w="1455420" h="265430">
                <a:moveTo>
                  <a:pt x="1283408" y="165100"/>
                </a:moveTo>
                <a:lnTo>
                  <a:pt x="1276858" y="165100"/>
                </a:lnTo>
                <a:lnTo>
                  <a:pt x="1278382" y="165862"/>
                </a:lnTo>
                <a:lnTo>
                  <a:pt x="1282950" y="165862"/>
                </a:lnTo>
                <a:lnTo>
                  <a:pt x="1283408" y="165100"/>
                </a:lnTo>
                <a:close/>
              </a:path>
              <a:path w="1455420" h="265430">
                <a:moveTo>
                  <a:pt x="1295394" y="145161"/>
                </a:moveTo>
                <a:lnTo>
                  <a:pt x="1234439" y="145161"/>
                </a:lnTo>
                <a:lnTo>
                  <a:pt x="1277253" y="165330"/>
                </a:lnTo>
                <a:lnTo>
                  <a:pt x="1276858" y="165100"/>
                </a:lnTo>
                <a:lnTo>
                  <a:pt x="1283408" y="165100"/>
                </a:lnTo>
                <a:lnTo>
                  <a:pt x="1295394" y="145161"/>
                </a:lnTo>
                <a:close/>
              </a:path>
              <a:path w="1455420" h="265430">
                <a:moveTo>
                  <a:pt x="231393" y="145161"/>
                </a:moveTo>
                <a:lnTo>
                  <a:pt x="231139" y="145161"/>
                </a:lnTo>
                <a:lnTo>
                  <a:pt x="230505" y="145541"/>
                </a:lnTo>
                <a:lnTo>
                  <a:pt x="231393" y="145161"/>
                </a:lnTo>
                <a:close/>
              </a:path>
              <a:path w="1455420" h="265430">
                <a:moveTo>
                  <a:pt x="1283966" y="126491"/>
                </a:moveTo>
                <a:lnTo>
                  <a:pt x="1190625" y="126491"/>
                </a:lnTo>
                <a:lnTo>
                  <a:pt x="1235075" y="145541"/>
                </a:lnTo>
                <a:lnTo>
                  <a:pt x="1234439" y="145161"/>
                </a:lnTo>
                <a:lnTo>
                  <a:pt x="1295394" y="145161"/>
                </a:lnTo>
                <a:lnTo>
                  <a:pt x="1301307" y="135323"/>
                </a:lnTo>
                <a:lnTo>
                  <a:pt x="1295273" y="131825"/>
                </a:lnTo>
                <a:lnTo>
                  <a:pt x="1283966" y="126491"/>
                </a:lnTo>
                <a:close/>
              </a:path>
              <a:path w="1455420" h="265430">
                <a:moveTo>
                  <a:pt x="275199" y="126491"/>
                </a:moveTo>
                <a:lnTo>
                  <a:pt x="274955" y="126491"/>
                </a:lnTo>
                <a:lnTo>
                  <a:pt x="274193" y="126873"/>
                </a:lnTo>
                <a:lnTo>
                  <a:pt x="275199" y="126491"/>
                </a:lnTo>
                <a:close/>
              </a:path>
              <a:path w="1455420" h="265430">
                <a:moveTo>
                  <a:pt x="1146302" y="109854"/>
                </a:moveTo>
                <a:lnTo>
                  <a:pt x="1191387" y="126873"/>
                </a:lnTo>
                <a:lnTo>
                  <a:pt x="1190625" y="126491"/>
                </a:lnTo>
                <a:lnTo>
                  <a:pt x="1283966" y="126491"/>
                </a:lnTo>
                <a:lnTo>
                  <a:pt x="1250314" y="110616"/>
                </a:lnTo>
                <a:lnTo>
                  <a:pt x="1248831" y="109981"/>
                </a:lnTo>
                <a:lnTo>
                  <a:pt x="1147064" y="109981"/>
                </a:lnTo>
                <a:lnTo>
                  <a:pt x="1146302" y="109854"/>
                </a:lnTo>
                <a:close/>
              </a:path>
              <a:path w="1455420" h="265430">
                <a:moveTo>
                  <a:pt x="319150" y="109854"/>
                </a:moveTo>
                <a:lnTo>
                  <a:pt x="318516" y="109981"/>
                </a:lnTo>
                <a:lnTo>
                  <a:pt x="318815" y="109981"/>
                </a:lnTo>
                <a:lnTo>
                  <a:pt x="319150" y="109854"/>
                </a:lnTo>
                <a:close/>
              </a:path>
              <a:path w="1455420" h="265430">
                <a:moveTo>
                  <a:pt x="1101598" y="94741"/>
                </a:moveTo>
                <a:lnTo>
                  <a:pt x="1147064" y="109981"/>
                </a:lnTo>
                <a:lnTo>
                  <a:pt x="1248831" y="109981"/>
                </a:lnTo>
                <a:lnTo>
                  <a:pt x="1213535" y="94868"/>
                </a:lnTo>
                <a:lnTo>
                  <a:pt x="1102233" y="94868"/>
                </a:lnTo>
                <a:lnTo>
                  <a:pt x="1101598" y="94741"/>
                </a:lnTo>
                <a:close/>
              </a:path>
              <a:path w="1455420" h="265430">
                <a:moveTo>
                  <a:pt x="363982" y="94741"/>
                </a:moveTo>
                <a:lnTo>
                  <a:pt x="363347" y="94868"/>
                </a:lnTo>
                <a:lnTo>
                  <a:pt x="363603" y="94868"/>
                </a:lnTo>
                <a:lnTo>
                  <a:pt x="363982" y="94741"/>
                </a:lnTo>
                <a:close/>
              </a:path>
              <a:path w="1455420" h="265430">
                <a:moveTo>
                  <a:pt x="1056386" y="81406"/>
                </a:moveTo>
                <a:lnTo>
                  <a:pt x="1102233" y="94868"/>
                </a:lnTo>
                <a:lnTo>
                  <a:pt x="1213535" y="94868"/>
                </a:lnTo>
                <a:lnTo>
                  <a:pt x="1205230" y="91312"/>
                </a:lnTo>
                <a:lnTo>
                  <a:pt x="1179344" y="81534"/>
                </a:lnTo>
                <a:lnTo>
                  <a:pt x="1057020" y="81534"/>
                </a:lnTo>
                <a:lnTo>
                  <a:pt x="1056386" y="81406"/>
                </a:lnTo>
                <a:close/>
              </a:path>
              <a:path w="1455420" h="265430">
                <a:moveTo>
                  <a:pt x="409194" y="81406"/>
                </a:moveTo>
                <a:lnTo>
                  <a:pt x="408559" y="81534"/>
                </a:lnTo>
                <a:lnTo>
                  <a:pt x="408761" y="81534"/>
                </a:lnTo>
                <a:lnTo>
                  <a:pt x="409194" y="81406"/>
                </a:lnTo>
                <a:close/>
              </a:path>
              <a:path w="1455420" h="265430">
                <a:moveTo>
                  <a:pt x="1010792" y="69850"/>
                </a:moveTo>
                <a:lnTo>
                  <a:pt x="1057020" y="81534"/>
                </a:lnTo>
                <a:lnTo>
                  <a:pt x="1179344" y="81534"/>
                </a:lnTo>
                <a:lnTo>
                  <a:pt x="1159510" y="74040"/>
                </a:lnTo>
                <a:lnTo>
                  <a:pt x="1147516" y="69976"/>
                </a:lnTo>
                <a:lnTo>
                  <a:pt x="1011555" y="69976"/>
                </a:lnTo>
                <a:lnTo>
                  <a:pt x="1010792" y="69850"/>
                </a:lnTo>
                <a:close/>
              </a:path>
              <a:path w="1455420" h="265430">
                <a:moveTo>
                  <a:pt x="454787" y="69850"/>
                </a:moveTo>
                <a:lnTo>
                  <a:pt x="454151" y="69976"/>
                </a:lnTo>
                <a:lnTo>
                  <a:pt x="454284" y="69976"/>
                </a:lnTo>
                <a:lnTo>
                  <a:pt x="454787" y="69850"/>
                </a:lnTo>
                <a:close/>
              </a:path>
              <a:path w="1455420" h="265430">
                <a:moveTo>
                  <a:pt x="1118281" y="60071"/>
                </a:moveTo>
                <a:lnTo>
                  <a:pt x="964818" y="60071"/>
                </a:lnTo>
                <a:lnTo>
                  <a:pt x="1011555" y="69976"/>
                </a:lnTo>
                <a:lnTo>
                  <a:pt x="1147516" y="69976"/>
                </a:lnTo>
                <a:lnTo>
                  <a:pt x="1118281" y="60071"/>
                </a:lnTo>
                <a:close/>
              </a:path>
              <a:path w="1455420" h="265430">
                <a:moveTo>
                  <a:pt x="501463" y="60071"/>
                </a:moveTo>
                <a:lnTo>
                  <a:pt x="500634" y="60071"/>
                </a:lnTo>
                <a:lnTo>
                  <a:pt x="499999" y="60325"/>
                </a:lnTo>
                <a:lnTo>
                  <a:pt x="501463" y="60071"/>
                </a:lnTo>
                <a:close/>
              </a:path>
              <a:path w="1455420" h="265430">
                <a:moveTo>
                  <a:pt x="1092262" y="52197"/>
                </a:moveTo>
                <a:lnTo>
                  <a:pt x="918717" y="52197"/>
                </a:lnTo>
                <a:lnTo>
                  <a:pt x="965581" y="60325"/>
                </a:lnTo>
                <a:lnTo>
                  <a:pt x="964818" y="60071"/>
                </a:lnTo>
                <a:lnTo>
                  <a:pt x="1118281" y="60071"/>
                </a:lnTo>
                <a:lnTo>
                  <a:pt x="1113409" y="58419"/>
                </a:lnTo>
                <a:lnTo>
                  <a:pt x="1092262" y="52197"/>
                </a:lnTo>
                <a:close/>
              </a:path>
              <a:path w="1455420" h="265430">
                <a:moveTo>
                  <a:pt x="1071115" y="45974"/>
                </a:moveTo>
                <a:lnTo>
                  <a:pt x="872236" y="45974"/>
                </a:lnTo>
                <a:lnTo>
                  <a:pt x="919353" y="52324"/>
                </a:lnTo>
                <a:lnTo>
                  <a:pt x="918717" y="52197"/>
                </a:lnTo>
                <a:lnTo>
                  <a:pt x="1092262" y="52197"/>
                </a:lnTo>
                <a:lnTo>
                  <a:pt x="1071115" y="45974"/>
                </a:lnTo>
                <a:close/>
              </a:path>
              <a:path w="1455420" h="265430">
                <a:moveTo>
                  <a:pt x="547042" y="52197"/>
                </a:moveTo>
                <a:lnTo>
                  <a:pt x="546862" y="52197"/>
                </a:lnTo>
                <a:lnTo>
                  <a:pt x="546233" y="52306"/>
                </a:lnTo>
                <a:lnTo>
                  <a:pt x="547042" y="52197"/>
                </a:lnTo>
                <a:close/>
              </a:path>
              <a:path w="1455420" h="265430">
                <a:moveTo>
                  <a:pt x="593931" y="45974"/>
                </a:moveTo>
                <a:lnTo>
                  <a:pt x="593217" y="45974"/>
                </a:lnTo>
                <a:lnTo>
                  <a:pt x="592582" y="46100"/>
                </a:lnTo>
                <a:lnTo>
                  <a:pt x="593931" y="45974"/>
                </a:lnTo>
                <a:close/>
              </a:path>
              <a:path w="1455420" h="265430">
                <a:moveTo>
                  <a:pt x="1040526" y="38100"/>
                </a:moveTo>
                <a:lnTo>
                  <a:pt x="732726" y="38105"/>
                </a:lnTo>
                <a:lnTo>
                  <a:pt x="779907" y="38862"/>
                </a:lnTo>
                <a:lnTo>
                  <a:pt x="779145" y="38862"/>
                </a:lnTo>
                <a:lnTo>
                  <a:pt x="826388" y="41655"/>
                </a:lnTo>
                <a:lnTo>
                  <a:pt x="825754" y="41655"/>
                </a:lnTo>
                <a:lnTo>
                  <a:pt x="872998" y="46100"/>
                </a:lnTo>
                <a:lnTo>
                  <a:pt x="872236" y="45974"/>
                </a:lnTo>
                <a:lnTo>
                  <a:pt x="1071115" y="45974"/>
                </a:lnTo>
                <a:lnTo>
                  <a:pt x="1066800" y="44703"/>
                </a:lnTo>
                <a:lnTo>
                  <a:pt x="1040526" y="3810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7A124B8B-47A1-7C41-4EAA-335B62AD6053}"/>
              </a:ext>
            </a:extLst>
          </p:cNvPr>
          <p:cNvSpPr/>
          <p:nvPr/>
        </p:nvSpPr>
        <p:spPr>
          <a:xfrm>
            <a:off x="6678176" y="2123595"/>
            <a:ext cx="2257425" cy="1468120"/>
          </a:xfrm>
          <a:custGeom>
            <a:avLst/>
            <a:gdLst/>
            <a:ahLst/>
            <a:cxnLst/>
            <a:rect l="l" t="t" r="r" b="b"/>
            <a:pathLst>
              <a:path w="2257425" h="1468120">
                <a:moveTo>
                  <a:pt x="2012442" y="0"/>
                </a:moveTo>
                <a:lnTo>
                  <a:pt x="244601" y="0"/>
                </a:lnTo>
                <a:lnTo>
                  <a:pt x="195295" y="4967"/>
                </a:lnTo>
                <a:lnTo>
                  <a:pt x="149375" y="19216"/>
                </a:lnTo>
                <a:lnTo>
                  <a:pt x="107825" y="41764"/>
                </a:lnTo>
                <a:lnTo>
                  <a:pt x="71627" y="71628"/>
                </a:lnTo>
                <a:lnTo>
                  <a:pt x="41764" y="107825"/>
                </a:lnTo>
                <a:lnTo>
                  <a:pt x="19216" y="149375"/>
                </a:lnTo>
                <a:lnTo>
                  <a:pt x="4967" y="195295"/>
                </a:lnTo>
                <a:lnTo>
                  <a:pt x="0" y="244601"/>
                </a:lnTo>
                <a:lnTo>
                  <a:pt x="0" y="1223010"/>
                </a:lnTo>
                <a:lnTo>
                  <a:pt x="4967" y="1272316"/>
                </a:lnTo>
                <a:lnTo>
                  <a:pt x="19216" y="1318236"/>
                </a:lnTo>
                <a:lnTo>
                  <a:pt x="41764" y="1359786"/>
                </a:lnTo>
                <a:lnTo>
                  <a:pt x="71627" y="1395984"/>
                </a:lnTo>
                <a:lnTo>
                  <a:pt x="107825" y="1425847"/>
                </a:lnTo>
                <a:lnTo>
                  <a:pt x="149375" y="1448395"/>
                </a:lnTo>
                <a:lnTo>
                  <a:pt x="195295" y="1462644"/>
                </a:lnTo>
                <a:lnTo>
                  <a:pt x="244601" y="1467612"/>
                </a:lnTo>
                <a:lnTo>
                  <a:pt x="2012442" y="1467612"/>
                </a:lnTo>
                <a:lnTo>
                  <a:pt x="2061748" y="1462644"/>
                </a:lnTo>
                <a:lnTo>
                  <a:pt x="2107668" y="1448395"/>
                </a:lnTo>
                <a:lnTo>
                  <a:pt x="2149218" y="1425847"/>
                </a:lnTo>
                <a:lnTo>
                  <a:pt x="2185415" y="1395983"/>
                </a:lnTo>
                <a:lnTo>
                  <a:pt x="2215279" y="1359786"/>
                </a:lnTo>
                <a:lnTo>
                  <a:pt x="2237827" y="1318236"/>
                </a:lnTo>
                <a:lnTo>
                  <a:pt x="2252076" y="1272316"/>
                </a:lnTo>
                <a:lnTo>
                  <a:pt x="2257044" y="1223010"/>
                </a:lnTo>
                <a:lnTo>
                  <a:pt x="2257044" y="244601"/>
                </a:lnTo>
                <a:lnTo>
                  <a:pt x="2252076" y="195295"/>
                </a:lnTo>
                <a:lnTo>
                  <a:pt x="2237827" y="149375"/>
                </a:lnTo>
                <a:lnTo>
                  <a:pt x="2215279" y="107825"/>
                </a:lnTo>
                <a:lnTo>
                  <a:pt x="2185416" y="71627"/>
                </a:lnTo>
                <a:lnTo>
                  <a:pt x="2149218" y="41764"/>
                </a:lnTo>
                <a:lnTo>
                  <a:pt x="2107668" y="19216"/>
                </a:lnTo>
                <a:lnTo>
                  <a:pt x="2061748" y="4967"/>
                </a:lnTo>
                <a:lnTo>
                  <a:pt x="2012442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4BD3234F-BA4F-C15C-3A76-D9D46F74B152}"/>
              </a:ext>
            </a:extLst>
          </p:cNvPr>
          <p:cNvSpPr/>
          <p:nvPr/>
        </p:nvSpPr>
        <p:spPr>
          <a:xfrm>
            <a:off x="6678176" y="2123595"/>
            <a:ext cx="2257425" cy="1468120"/>
          </a:xfrm>
          <a:custGeom>
            <a:avLst/>
            <a:gdLst/>
            <a:ahLst/>
            <a:cxnLst/>
            <a:rect l="l" t="t" r="r" b="b"/>
            <a:pathLst>
              <a:path w="2257425" h="1468120">
                <a:moveTo>
                  <a:pt x="0" y="244601"/>
                </a:moveTo>
                <a:lnTo>
                  <a:pt x="4967" y="195295"/>
                </a:lnTo>
                <a:lnTo>
                  <a:pt x="19216" y="149375"/>
                </a:lnTo>
                <a:lnTo>
                  <a:pt x="41764" y="107825"/>
                </a:lnTo>
                <a:lnTo>
                  <a:pt x="71627" y="71628"/>
                </a:lnTo>
                <a:lnTo>
                  <a:pt x="107825" y="41764"/>
                </a:lnTo>
                <a:lnTo>
                  <a:pt x="149375" y="19216"/>
                </a:lnTo>
                <a:lnTo>
                  <a:pt x="195295" y="4967"/>
                </a:lnTo>
                <a:lnTo>
                  <a:pt x="244601" y="0"/>
                </a:lnTo>
                <a:lnTo>
                  <a:pt x="2012442" y="0"/>
                </a:lnTo>
                <a:lnTo>
                  <a:pt x="2061748" y="4967"/>
                </a:lnTo>
                <a:lnTo>
                  <a:pt x="2107668" y="19216"/>
                </a:lnTo>
                <a:lnTo>
                  <a:pt x="2149218" y="41764"/>
                </a:lnTo>
                <a:lnTo>
                  <a:pt x="2185416" y="71627"/>
                </a:lnTo>
                <a:lnTo>
                  <a:pt x="2215279" y="107825"/>
                </a:lnTo>
                <a:lnTo>
                  <a:pt x="2237827" y="149375"/>
                </a:lnTo>
                <a:lnTo>
                  <a:pt x="2252076" y="195295"/>
                </a:lnTo>
                <a:lnTo>
                  <a:pt x="2257044" y="244601"/>
                </a:lnTo>
                <a:lnTo>
                  <a:pt x="2257044" y="1223010"/>
                </a:lnTo>
                <a:lnTo>
                  <a:pt x="2252076" y="1272316"/>
                </a:lnTo>
                <a:lnTo>
                  <a:pt x="2237827" y="1318236"/>
                </a:lnTo>
                <a:lnTo>
                  <a:pt x="2215279" y="1359786"/>
                </a:lnTo>
                <a:lnTo>
                  <a:pt x="2185415" y="1395983"/>
                </a:lnTo>
                <a:lnTo>
                  <a:pt x="2149218" y="1425847"/>
                </a:lnTo>
                <a:lnTo>
                  <a:pt x="2107668" y="1448395"/>
                </a:lnTo>
                <a:lnTo>
                  <a:pt x="2061748" y="1462644"/>
                </a:lnTo>
                <a:lnTo>
                  <a:pt x="2012442" y="1467612"/>
                </a:lnTo>
                <a:lnTo>
                  <a:pt x="244601" y="1467612"/>
                </a:lnTo>
                <a:lnTo>
                  <a:pt x="195295" y="1462644"/>
                </a:lnTo>
                <a:lnTo>
                  <a:pt x="149375" y="1448395"/>
                </a:lnTo>
                <a:lnTo>
                  <a:pt x="107825" y="1425847"/>
                </a:lnTo>
                <a:lnTo>
                  <a:pt x="71627" y="1395984"/>
                </a:lnTo>
                <a:lnTo>
                  <a:pt x="41764" y="1359786"/>
                </a:lnTo>
                <a:lnTo>
                  <a:pt x="19216" y="1318236"/>
                </a:lnTo>
                <a:lnTo>
                  <a:pt x="4967" y="1272316"/>
                </a:lnTo>
                <a:lnTo>
                  <a:pt x="0" y="1223010"/>
                </a:lnTo>
                <a:lnTo>
                  <a:pt x="0" y="24460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7DFCD9CA-EBB7-764C-6A69-1C0B3CA4CB65}"/>
              </a:ext>
            </a:extLst>
          </p:cNvPr>
          <p:cNvSpPr/>
          <p:nvPr/>
        </p:nvSpPr>
        <p:spPr>
          <a:xfrm>
            <a:off x="6980816" y="2280008"/>
            <a:ext cx="1791334" cy="398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A060A44A-624F-A074-7394-7551B8FB942B}"/>
              </a:ext>
            </a:extLst>
          </p:cNvPr>
          <p:cNvSpPr/>
          <p:nvPr/>
        </p:nvSpPr>
        <p:spPr>
          <a:xfrm>
            <a:off x="7406012" y="2638706"/>
            <a:ext cx="935227" cy="397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D863762E-D2B6-A44F-4B77-946582461667}"/>
              </a:ext>
            </a:extLst>
          </p:cNvPr>
          <p:cNvSpPr/>
          <p:nvPr/>
        </p:nvSpPr>
        <p:spPr>
          <a:xfrm>
            <a:off x="7230752" y="2995323"/>
            <a:ext cx="1296161" cy="3977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964F47BC-307F-4EB1-4890-A5147A632035}"/>
              </a:ext>
            </a:extLst>
          </p:cNvPr>
          <p:cNvSpPr/>
          <p:nvPr/>
        </p:nvSpPr>
        <p:spPr>
          <a:xfrm>
            <a:off x="5839214" y="3857271"/>
            <a:ext cx="1455420" cy="265430"/>
          </a:xfrm>
          <a:custGeom>
            <a:avLst/>
            <a:gdLst/>
            <a:ahLst/>
            <a:cxnLst/>
            <a:rect l="l" t="t" r="r" b="b"/>
            <a:pathLst>
              <a:path w="1455420" h="265429">
                <a:moveTo>
                  <a:pt x="173197" y="97333"/>
                </a:moveTo>
                <a:lnTo>
                  <a:pt x="153546" y="130000"/>
                </a:lnTo>
                <a:lnTo>
                  <a:pt x="159512" y="133476"/>
                </a:lnTo>
                <a:lnTo>
                  <a:pt x="204469" y="154559"/>
                </a:lnTo>
                <a:lnTo>
                  <a:pt x="249681" y="173862"/>
                </a:lnTo>
                <a:lnTo>
                  <a:pt x="295275" y="191135"/>
                </a:lnTo>
                <a:lnTo>
                  <a:pt x="341502" y="206755"/>
                </a:lnTo>
                <a:lnTo>
                  <a:pt x="388112" y="220472"/>
                </a:lnTo>
                <a:lnTo>
                  <a:pt x="435101" y="232410"/>
                </a:lnTo>
                <a:lnTo>
                  <a:pt x="482473" y="242442"/>
                </a:lnTo>
                <a:lnTo>
                  <a:pt x="530098" y="250698"/>
                </a:lnTo>
                <a:lnTo>
                  <a:pt x="577976" y="257048"/>
                </a:lnTo>
                <a:lnTo>
                  <a:pt x="625855" y="261620"/>
                </a:lnTo>
                <a:lnTo>
                  <a:pt x="673988" y="264413"/>
                </a:lnTo>
                <a:lnTo>
                  <a:pt x="722121" y="265302"/>
                </a:lnTo>
                <a:lnTo>
                  <a:pt x="770254" y="264413"/>
                </a:lnTo>
                <a:lnTo>
                  <a:pt x="818261" y="261620"/>
                </a:lnTo>
                <a:lnTo>
                  <a:pt x="866266" y="257048"/>
                </a:lnTo>
                <a:lnTo>
                  <a:pt x="914145" y="250698"/>
                </a:lnTo>
                <a:lnTo>
                  <a:pt x="961770" y="242442"/>
                </a:lnTo>
                <a:lnTo>
                  <a:pt x="1009141" y="232410"/>
                </a:lnTo>
                <a:lnTo>
                  <a:pt x="1029637" y="227202"/>
                </a:lnTo>
                <a:lnTo>
                  <a:pt x="721740" y="227202"/>
                </a:lnTo>
                <a:lnTo>
                  <a:pt x="722058" y="227197"/>
                </a:lnTo>
                <a:lnTo>
                  <a:pt x="675004" y="226313"/>
                </a:lnTo>
                <a:lnTo>
                  <a:pt x="675766" y="226313"/>
                </a:lnTo>
                <a:lnTo>
                  <a:pt x="630549" y="223647"/>
                </a:lnTo>
                <a:lnTo>
                  <a:pt x="629157" y="223647"/>
                </a:lnTo>
                <a:lnTo>
                  <a:pt x="583226" y="219201"/>
                </a:lnTo>
                <a:lnTo>
                  <a:pt x="582549" y="219201"/>
                </a:lnTo>
                <a:lnTo>
                  <a:pt x="535431" y="212978"/>
                </a:lnTo>
                <a:lnTo>
                  <a:pt x="536193" y="212978"/>
                </a:lnTo>
                <a:lnTo>
                  <a:pt x="490074" y="205104"/>
                </a:lnTo>
                <a:lnTo>
                  <a:pt x="489330" y="204977"/>
                </a:lnTo>
                <a:lnTo>
                  <a:pt x="443483" y="195199"/>
                </a:lnTo>
                <a:lnTo>
                  <a:pt x="443616" y="195199"/>
                </a:lnTo>
                <a:lnTo>
                  <a:pt x="397890" y="183641"/>
                </a:lnTo>
                <a:lnTo>
                  <a:pt x="398093" y="183641"/>
                </a:lnTo>
                <a:lnTo>
                  <a:pt x="353544" y="170561"/>
                </a:lnTo>
                <a:lnTo>
                  <a:pt x="353313" y="170561"/>
                </a:lnTo>
                <a:lnTo>
                  <a:pt x="308599" y="155448"/>
                </a:lnTo>
                <a:lnTo>
                  <a:pt x="264524" y="138684"/>
                </a:lnTo>
                <a:lnTo>
                  <a:pt x="264287" y="138684"/>
                </a:lnTo>
                <a:lnTo>
                  <a:pt x="219837" y="119761"/>
                </a:lnTo>
                <a:lnTo>
                  <a:pt x="178147" y="100075"/>
                </a:lnTo>
                <a:lnTo>
                  <a:pt x="177926" y="100075"/>
                </a:lnTo>
                <a:lnTo>
                  <a:pt x="176529" y="99313"/>
                </a:lnTo>
                <a:lnTo>
                  <a:pt x="173197" y="97333"/>
                </a:lnTo>
                <a:close/>
              </a:path>
              <a:path w="1455420" h="265429">
                <a:moveTo>
                  <a:pt x="722058" y="227197"/>
                </a:moveTo>
                <a:lnTo>
                  <a:pt x="721740" y="227202"/>
                </a:lnTo>
                <a:lnTo>
                  <a:pt x="722376" y="227202"/>
                </a:lnTo>
                <a:lnTo>
                  <a:pt x="722058" y="227197"/>
                </a:lnTo>
                <a:close/>
              </a:path>
              <a:path w="1455420" h="265429">
                <a:moveTo>
                  <a:pt x="815720" y="223520"/>
                </a:moveTo>
                <a:lnTo>
                  <a:pt x="768476" y="226313"/>
                </a:lnTo>
                <a:lnTo>
                  <a:pt x="769238" y="226313"/>
                </a:lnTo>
                <a:lnTo>
                  <a:pt x="722058" y="227197"/>
                </a:lnTo>
                <a:lnTo>
                  <a:pt x="1029661" y="227197"/>
                </a:lnTo>
                <a:lnTo>
                  <a:pt x="1043634" y="223647"/>
                </a:lnTo>
                <a:lnTo>
                  <a:pt x="815086" y="223647"/>
                </a:lnTo>
                <a:lnTo>
                  <a:pt x="815720" y="223520"/>
                </a:lnTo>
                <a:close/>
              </a:path>
              <a:path w="1455420" h="265429">
                <a:moveTo>
                  <a:pt x="628395" y="223520"/>
                </a:moveTo>
                <a:lnTo>
                  <a:pt x="629157" y="223647"/>
                </a:lnTo>
                <a:lnTo>
                  <a:pt x="630549" y="223647"/>
                </a:lnTo>
                <a:lnTo>
                  <a:pt x="628395" y="223520"/>
                </a:lnTo>
                <a:close/>
              </a:path>
              <a:path w="1455420" h="265429">
                <a:moveTo>
                  <a:pt x="862329" y="219075"/>
                </a:moveTo>
                <a:lnTo>
                  <a:pt x="815086" y="223647"/>
                </a:lnTo>
                <a:lnTo>
                  <a:pt x="1043634" y="223647"/>
                </a:lnTo>
                <a:lnTo>
                  <a:pt x="1056132" y="220472"/>
                </a:lnTo>
                <a:lnTo>
                  <a:pt x="1060447" y="219201"/>
                </a:lnTo>
                <a:lnTo>
                  <a:pt x="861567" y="219201"/>
                </a:lnTo>
                <a:lnTo>
                  <a:pt x="862329" y="219075"/>
                </a:lnTo>
                <a:close/>
              </a:path>
              <a:path w="1455420" h="265429">
                <a:moveTo>
                  <a:pt x="581913" y="219075"/>
                </a:moveTo>
                <a:lnTo>
                  <a:pt x="582549" y="219201"/>
                </a:lnTo>
                <a:lnTo>
                  <a:pt x="583226" y="219201"/>
                </a:lnTo>
                <a:lnTo>
                  <a:pt x="581913" y="219075"/>
                </a:lnTo>
                <a:close/>
              </a:path>
              <a:path w="1455420" h="265429">
                <a:moveTo>
                  <a:pt x="1107988" y="204977"/>
                </a:moveTo>
                <a:lnTo>
                  <a:pt x="954913" y="204977"/>
                </a:lnTo>
                <a:lnTo>
                  <a:pt x="908049" y="212978"/>
                </a:lnTo>
                <a:lnTo>
                  <a:pt x="908685" y="212978"/>
                </a:lnTo>
                <a:lnTo>
                  <a:pt x="861567" y="219201"/>
                </a:lnTo>
                <a:lnTo>
                  <a:pt x="1060447" y="219201"/>
                </a:lnTo>
                <a:lnTo>
                  <a:pt x="1102740" y="206755"/>
                </a:lnTo>
                <a:lnTo>
                  <a:pt x="1107988" y="204977"/>
                </a:lnTo>
                <a:close/>
              </a:path>
              <a:path w="1455420" h="265429">
                <a:moveTo>
                  <a:pt x="489527" y="205011"/>
                </a:moveTo>
                <a:lnTo>
                  <a:pt x="489965" y="205104"/>
                </a:lnTo>
                <a:lnTo>
                  <a:pt x="489527" y="205011"/>
                </a:lnTo>
                <a:close/>
              </a:path>
              <a:path w="1455420" h="265429">
                <a:moveTo>
                  <a:pt x="1136848" y="195199"/>
                </a:moveTo>
                <a:lnTo>
                  <a:pt x="1000887" y="195199"/>
                </a:lnTo>
                <a:lnTo>
                  <a:pt x="954150" y="205104"/>
                </a:lnTo>
                <a:lnTo>
                  <a:pt x="954913" y="204977"/>
                </a:lnTo>
                <a:lnTo>
                  <a:pt x="1107988" y="204977"/>
                </a:lnTo>
                <a:lnTo>
                  <a:pt x="1136848" y="195199"/>
                </a:lnTo>
                <a:close/>
              </a:path>
              <a:path w="1455420" h="265429">
                <a:moveTo>
                  <a:pt x="489370" y="204977"/>
                </a:moveTo>
                <a:lnTo>
                  <a:pt x="489527" y="205011"/>
                </a:lnTo>
                <a:lnTo>
                  <a:pt x="489370" y="204977"/>
                </a:lnTo>
                <a:close/>
              </a:path>
              <a:path w="1455420" h="265429">
                <a:moveTo>
                  <a:pt x="0" y="15621"/>
                </a:moveTo>
                <a:lnTo>
                  <a:pt x="114173" y="195452"/>
                </a:lnTo>
                <a:lnTo>
                  <a:pt x="153546" y="130000"/>
                </a:lnTo>
                <a:lnTo>
                  <a:pt x="137287" y="120523"/>
                </a:lnTo>
                <a:lnTo>
                  <a:pt x="156463" y="87629"/>
                </a:lnTo>
                <a:lnTo>
                  <a:pt x="179034" y="87629"/>
                </a:lnTo>
                <a:lnTo>
                  <a:pt x="212343" y="32258"/>
                </a:lnTo>
                <a:lnTo>
                  <a:pt x="0" y="15621"/>
                </a:lnTo>
                <a:close/>
              </a:path>
              <a:path w="1455420" h="265429">
                <a:moveTo>
                  <a:pt x="443616" y="195199"/>
                </a:moveTo>
                <a:lnTo>
                  <a:pt x="443483" y="195199"/>
                </a:lnTo>
                <a:lnTo>
                  <a:pt x="444118" y="195325"/>
                </a:lnTo>
                <a:lnTo>
                  <a:pt x="443616" y="195199"/>
                </a:lnTo>
                <a:close/>
              </a:path>
              <a:path w="1455420" h="265429">
                <a:moveTo>
                  <a:pt x="1168676" y="183641"/>
                </a:moveTo>
                <a:lnTo>
                  <a:pt x="1046352" y="183641"/>
                </a:lnTo>
                <a:lnTo>
                  <a:pt x="1000124" y="195325"/>
                </a:lnTo>
                <a:lnTo>
                  <a:pt x="1000887" y="195199"/>
                </a:lnTo>
                <a:lnTo>
                  <a:pt x="1136848" y="195199"/>
                </a:lnTo>
                <a:lnTo>
                  <a:pt x="1148841" y="191135"/>
                </a:lnTo>
                <a:lnTo>
                  <a:pt x="1168676" y="183641"/>
                </a:lnTo>
                <a:close/>
              </a:path>
              <a:path w="1455420" h="265429">
                <a:moveTo>
                  <a:pt x="398093" y="183641"/>
                </a:moveTo>
                <a:lnTo>
                  <a:pt x="397890" y="183641"/>
                </a:lnTo>
                <a:lnTo>
                  <a:pt x="398525" y="183768"/>
                </a:lnTo>
                <a:lnTo>
                  <a:pt x="398093" y="183641"/>
                </a:lnTo>
                <a:close/>
              </a:path>
              <a:path w="1455420" h="265429">
                <a:moveTo>
                  <a:pt x="1091564" y="170306"/>
                </a:moveTo>
                <a:lnTo>
                  <a:pt x="1045717" y="183768"/>
                </a:lnTo>
                <a:lnTo>
                  <a:pt x="1046352" y="183641"/>
                </a:lnTo>
                <a:lnTo>
                  <a:pt x="1168676" y="183641"/>
                </a:lnTo>
                <a:lnTo>
                  <a:pt x="1194562" y="173862"/>
                </a:lnTo>
                <a:lnTo>
                  <a:pt x="1202295" y="170561"/>
                </a:lnTo>
                <a:lnTo>
                  <a:pt x="1090930" y="170561"/>
                </a:lnTo>
                <a:lnTo>
                  <a:pt x="1091564" y="170306"/>
                </a:lnTo>
                <a:close/>
              </a:path>
              <a:path w="1455420" h="265429">
                <a:moveTo>
                  <a:pt x="352678" y="170306"/>
                </a:moveTo>
                <a:lnTo>
                  <a:pt x="353313" y="170561"/>
                </a:lnTo>
                <a:lnTo>
                  <a:pt x="353544" y="170561"/>
                </a:lnTo>
                <a:lnTo>
                  <a:pt x="352678" y="170306"/>
                </a:lnTo>
                <a:close/>
              </a:path>
              <a:path w="1455420" h="265429">
                <a:moveTo>
                  <a:pt x="1238286" y="155193"/>
                </a:moveTo>
                <a:lnTo>
                  <a:pt x="1136395" y="155193"/>
                </a:lnTo>
                <a:lnTo>
                  <a:pt x="1090930" y="170561"/>
                </a:lnTo>
                <a:lnTo>
                  <a:pt x="1202295" y="170561"/>
                </a:lnTo>
                <a:lnTo>
                  <a:pt x="1238286" y="155193"/>
                </a:lnTo>
                <a:close/>
              </a:path>
              <a:path w="1455420" h="265429">
                <a:moveTo>
                  <a:pt x="307848" y="155193"/>
                </a:moveTo>
                <a:lnTo>
                  <a:pt x="308482" y="155448"/>
                </a:lnTo>
                <a:lnTo>
                  <a:pt x="307848" y="155193"/>
                </a:lnTo>
                <a:close/>
              </a:path>
              <a:path w="1455420" h="265429">
                <a:moveTo>
                  <a:pt x="1180718" y="138302"/>
                </a:moveTo>
                <a:lnTo>
                  <a:pt x="1135634" y="155448"/>
                </a:lnTo>
                <a:lnTo>
                  <a:pt x="1136395" y="155193"/>
                </a:lnTo>
                <a:lnTo>
                  <a:pt x="1238286" y="155193"/>
                </a:lnTo>
                <a:lnTo>
                  <a:pt x="1239773" y="154559"/>
                </a:lnTo>
                <a:lnTo>
                  <a:pt x="1273448" y="138684"/>
                </a:lnTo>
                <a:lnTo>
                  <a:pt x="1179957" y="138684"/>
                </a:lnTo>
                <a:lnTo>
                  <a:pt x="1180718" y="138302"/>
                </a:lnTo>
                <a:close/>
              </a:path>
              <a:path w="1455420" h="265429">
                <a:moveTo>
                  <a:pt x="263525" y="138302"/>
                </a:moveTo>
                <a:lnTo>
                  <a:pt x="264287" y="138684"/>
                </a:lnTo>
                <a:lnTo>
                  <a:pt x="264524" y="138684"/>
                </a:lnTo>
                <a:lnTo>
                  <a:pt x="263525" y="138302"/>
                </a:lnTo>
                <a:close/>
              </a:path>
              <a:path w="1455420" h="265429">
                <a:moveTo>
                  <a:pt x="1310833" y="119761"/>
                </a:moveTo>
                <a:lnTo>
                  <a:pt x="1224534" y="119761"/>
                </a:lnTo>
                <a:lnTo>
                  <a:pt x="1179957" y="138684"/>
                </a:lnTo>
                <a:lnTo>
                  <a:pt x="1273448" y="138684"/>
                </a:lnTo>
                <a:lnTo>
                  <a:pt x="1284223" y="133603"/>
                </a:lnTo>
                <a:lnTo>
                  <a:pt x="1310833" y="119761"/>
                </a:lnTo>
                <a:close/>
              </a:path>
              <a:path w="1455420" h="265429">
                <a:moveTo>
                  <a:pt x="156463" y="87629"/>
                </a:moveTo>
                <a:lnTo>
                  <a:pt x="137287" y="120523"/>
                </a:lnTo>
                <a:lnTo>
                  <a:pt x="153546" y="130000"/>
                </a:lnTo>
                <a:lnTo>
                  <a:pt x="173197" y="97333"/>
                </a:lnTo>
                <a:lnTo>
                  <a:pt x="156463" y="87629"/>
                </a:lnTo>
                <a:close/>
              </a:path>
              <a:path w="1455420" h="265429">
                <a:moveTo>
                  <a:pt x="219932" y="119761"/>
                </a:moveTo>
                <a:lnTo>
                  <a:pt x="220471" y="120014"/>
                </a:lnTo>
                <a:lnTo>
                  <a:pt x="219932" y="119761"/>
                </a:lnTo>
                <a:close/>
              </a:path>
              <a:path w="1455420" h="265429">
                <a:moveTo>
                  <a:pt x="1267587" y="99313"/>
                </a:moveTo>
                <a:lnTo>
                  <a:pt x="1223771" y="120014"/>
                </a:lnTo>
                <a:lnTo>
                  <a:pt x="1224534" y="119761"/>
                </a:lnTo>
                <a:lnTo>
                  <a:pt x="1310833" y="119761"/>
                </a:lnTo>
                <a:lnTo>
                  <a:pt x="1328165" y="110743"/>
                </a:lnTo>
                <a:lnTo>
                  <a:pt x="1347430" y="99695"/>
                </a:lnTo>
                <a:lnTo>
                  <a:pt x="1266951" y="99695"/>
                </a:lnTo>
                <a:lnTo>
                  <a:pt x="1267587" y="99313"/>
                </a:lnTo>
                <a:close/>
              </a:path>
              <a:path w="1455420" h="265429">
                <a:moveTo>
                  <a:pt x="176529" y="99313"/>
                </a:moveTo>
                <a:lnTo>
                  <a:pt x="177926" y="100075"/>
                </a:lnTo>
                <a:lnTo>
                  <a:pt x="176972" y="99522"/>
                </a:lnTo>
                <a:lnTo>
                  <a:pt x="176529" y="99313"/>
                </a:lnTo>
                <a:close/>
              </a:path>
              <a:path w="1455420" h="265429">
                <a:moveTo>
                  <a:pt x="176972" y="99522"/>
                </a:moveTo>
                <a:lnTo>
                  <a:pt x="177926" y="100075"/>
                </a:lnTo>
                <a:lnTo>
                  <a:pt x="178147" y="100075"/>
                </a:lnTo>
                <a:lnTo>
                  <a:pt x="176972" y="99522"/>
                </a:lnTo>
                <a:close/>
              </a:path>
              <a:path w="1455420" h="265429">
                <a:moveTo>
                  <a:pt x="1385417" y="77215"/>
                </a:moveTo>
                <a:lnTo>
                  <a:pt x="1310259" y="77215"/>
                </a:lnTo>
                <a:lnTo>
                  <a:pt x="1266951" y="99695"/>
                </a:lnTo>
                <a:lnTo>
                  <a:pt x="1347430" y="99695"/>
                </a:lnTo>
                <a:lnTo>
                  <a:pt x="1371345" y="85978"/>
                </a:lnTo>
                <a:lnTo>
                  <a:pt x="1385417" y="77215"/>
                </a:lnTo>
                <a:close/>
              </a:path>
              <a:path w="1455420" h="265429">
                <a:moveTo>
                  <a:pt x="176612" y="99313"/>
                </a:moveTo>
                <a:lnTo>
                  <a:pt x="176972" y="99522"/>
                </a:lnTo>
                <a:lnTo>
                  <a:pt x="176612" y="99313"/>
                </a:lnTo>
                <a:close/>
              </a:path>
              <a:path w="1455420" h="265429">
                <a:moveTo>
                  <a:pt x="179034" y="87629"/>
                </a:moveTo>
                <a:lnTo>
                  <a:pt x="156463" y="87629"/>
                </a:lnTo>
                <a:lnTo>
                  <a:pt x="173197" y="97333"/>
                </a:lnTo>
                <a:lnTo>
                  <a:pt x="179034" y="87629"/>
                </a:lnTo>
                <a:close/>
              </a:path>
              <a:path w="1455420" h="265429">
                <a:moveTo>
                  <a:pt x="1423060" y="53212"/>
                </a:moveTo>
                <a:lnTo>
                  <a:pt x="1352041" y="53212"/>
                </a:lnTo>
                <a:lnTo>
                  <a:pt x="1309496" y="77597"/>
                </a:lnTo>
                <a:lnTo>
                  <a:pt x="1310259" y="77215"/>
                </a:lnTo>
                <a:lnTo>
                  <a:pt x="1385417" y="77215"/>
                </a:lnTo>
                <a:lnTo>
                  <a:pt x="1413764" y="59562"/>
                </a:lnTo>
                <a:lnTo>
                  <a:pt x="1423060" y="53212"/>
                </a:lnTo>
                <a:close/>
              </a:path>
              <a:path w="1455420" h="265429">
                <a:moveTo>
                  <a:pt x="1452345" y="27431"/>
                </a:moveTo>
                <a:lnTo>
                  <a:pt x="1393189" y="27431"/>
                </a:lnTo>
                <a:lnTo>
                  <a:pt x="1351407" y="53466"/>
                </a:lnTo>
                <a:lnTo>
                  <a:pt x="1352041" y="53212"/>
                </a:lnTo>
                <a:lnTo>
                  <a:pt x="1423060" y="53212"/>
                </a:lnTo>
                <a:lnTo>
                  <a:pt x="1455039" y="31368"/>
                </a:lnTo>
                <a:lnTo>
                  <a:pt x="1452345" y="27431"/>
                </a:lnTo>
                <a:close/>
              </a:path>
              <a:path w="1455420" h="265429">
                <a:moveTo>
                  <a:pt x="1433575" y="0"/>
                </a:moveTo>
                <a:lnTo>
                  <a:pt x="1392555" y="27812"/>
                </a:lnTo>
                <a:lnTo>
                  <a:pt x="1393189" y="27431"/>
                </a:lnTo>
                <a:lnTo>
                  <a:pt x="1452345" y="27431"/>
                </a:lnTo>
                <a:lnTo>
                  <a:pt x="1433575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10169BDA-9397-A75F-1037-8DE0CE2F6A28}"/>
              </a:ext>
            </a:extLst>
          </p:cNvPr>
          <p:cNvSpPr txBox="1"/>
          <p:nvPr/>
        </p:nvSpPr>
        <p:spPr>
          <a:xfrm>
            <a:off x="11603999" y="3895014"/>
            <a:ext cx="1924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8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167552-C626-EE69-C071-1174218FA6F1}"/>
              </a:ext>
            </a:extLst>
          </p:cNvPr>
          <p:cNvSpPr txBox="1"/>
          <p:nvPr/>
        </p:nvSpPr>
        <p:spPr>
          <a:xfrm>
            <a:off x="885173" y="2141280"/>
            <a:ext cx="2620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learning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363001-1E84-AB5E-EEE3-465168B0053C}"/>
              </a:ext>
            </a:extLst>
          </p:cNvPr>
          <p:cNvSpPr txBox="1"/>
          <p:nvPr/>
        </p:nvSpPr>
        <p:spPr>
          <a:xfrm>
            <a:off x="2195204" y="4141275"/>
            <a:ext cx="676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Innovation fueled by leaps in (costly) infrastructure: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2C725B-F9FA-7F28-AD6E-D5F18CDED867}"/>
              </a:ext>
            </a:extLst>
          </p:cNvPr>
          <p:cNvSpPr txBox="1"/>
          <p:nvPr/>
        </p:nvSpPr>
        <p:spPr>
          <a:xfrm>
            <a:off x="609999" y="4700583"/>
            <a:ext cx="1043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Clusters with hundreds of machines, each with many HW accelerators (GPUs)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5B7F8-69CC-B400-BF91-D3B600C83B72}"/>
              </a:ext>
            </a:extLst>
          </p:cNvPr>
          <p:cNvSpPr txBox="1"/>
          <p:nvPr/>
        </p:nvSpPr>
        <p:spPr>
          <a:xfrm>
            <a:off x="513018" y="5268262"/>
            <a:ext cx="1043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requirements doubling every 3 months!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068689-3562-9CF8-303F-304ADA53BE28}"/>
              </a:ext>
            </a:extLst>
          </p:cNvPr>
          <p:cNvSpPr txBox="1"/>
          <p:nvPr/>
        </p:nvSpPr>
        <p:spPr>
          <a:xfrm>
            <a:off x="1718701" y="5945658"/>
            <a:ext cx="854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 models is still very time-consuming: days or even weeks!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8672FB-B510-ACAA-5CC9-3591FCBF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3CE7F7-F774-4892-B071-00B5941EA6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97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8792" y="2164257"/>
            <a:ext cx="9831705" cy="3649979"/>
            <a:chOff x="458792" y="2164257"/>
            <a:chExt cx="9831705" cy="3649979"/>
          </a:xfrm>
        </p:grpSpPr>
        <p:sp>
          <p:nvSpPr>
            <p:cNvPr id="3" name="object 3"/>
            <p:cNvSpPr/>
            <p:nvPr/>
          </p:nvSpPr>
          <p:spPr>
            <a:xfrm>
              <a:off x="1320266" y="2164257"/>
              <a:ext cx="8969731" cy="28996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5142" y="3514597"/>
              <a:ext cx="1647825" cy="2292985"/>
            </a:xfrm>
            <a:custGeom>
              <a:avLst/>
              <a:gdLst/>
              <a:ahLst/>
              <a:cxnLst/>
              <a:rect l="l" t="t" r="r" b="b"/>
              <a:pathLst>
                <a:path w="1647825" h="2292985">
                  <a:moveTo>
                    <a:pt x="274615" y="0"/>
                  </a:moveTo>
                  <a:lnTo>
                    <a:pt x="225252" y="4424"/>
                  </a:lnTo>
                  <a:lnTo>
                    <a:pt x="178792" y="17180"/>
                  </a:lnTo>
                  <a:lnTo>
                    <a:pt x="136011" y="37492"/>
                  </a:lnTo>
                  <a:lnTo>
                    <a:pt x="97683" y="64585"/>
                  </a:lnTo>
                  <a:lnTo>
                    <a:pt x="64585" y="97683"/>
                  </a:lnTo>
                  <a:lnTo>
                    <a:pt x="37492" y="136011"/>
                  </a:lnTo>
                  <a:lnTo>
                    <a:pt x="17180" y="178792"/>
                  </a:lnTo>
                  <a:lnTo>
                    <a:pt x="4424" y="225252"/>
                  </a:lnTo>
                  <a:lnTo>
                    <a:pt x="0" y="274615"/>
                  </a:lnTo>
                  <a:lnTo>
                    <a:pt x="0" y="2018281"/>
                  </a:lnTo>
                  <a:lnTo>
                    <a:pt x="4424" y="2067644"/>
                  </a:lnTo>
                  <a:lnTo>
                    <a:pt x="17180" y="2114105"/>
                  </a:lnTo>
                  <a:lnTo>
                    <a:pt x="37492" y="2156887"/>
                  </a:lnTo>
                  <a:lnTo>
                    <a:pt x="64585" y="2195216"/>
                  </a:lnTo>
                  <a:lnTo>
                    <a:pt x="97683" y="2228314"/>
                  </a:lnTo>
                  <a:lnTo>
                    <a:pt x="136011" y="2255407"/>
                  </a:lnTo>
                  <a:lnTo>
                    <a:pt x="178792" y="2275720"/>
                  </a:lnTo>
                  <a:lnTo>
                    <a:pt x="225252" y="2288476"/>
                  </a:lnTo>
                  <a:lnTo>
                    <a:pt x="274615" y="2292901"/>
                  </a:lnTo>
                  <a:lnTo>
                    <a:pt x="1373080" y="2292901"/>
                  </a:lnTo>
                  <a:lnTo>
                    <a:pt x="1422441" y="2288476"/>
                  </a:lnTo>
                  <a:lnTo>
                    <a:pt x="1468899" y="2275720"/>
                  </a:lnTo>
                  <a:lnTo>
                    <a:pt x="1511680" y="2255407"/>
                  </a:lnTo>
                  <a:lnTo>
                    <a:pt x="1550007" y="2228314"/>
                  </a:lnTo>
                  <a:lnTo>
                    <a:pt x="1583105" y="2195216"/>
                  </a:lnTo>
                  <a:lnTo>
                    <a:pt x="1610197" y="2156887"/>
                  </a:lnTo>
                  <a:lnTo>
                    <a:pt x="1630510" y="2114105"/>
                  </a:lnTo>
                  <a:lnTo>
                    <a:pt x="1643266" y="2067644"/>
                  </a:lnTo>
                  <a:lnTo>
                    <a:pt x="1647690" y="2018281"/>
                  </a:lnTo>
                  <a:lnTo>
                    <a:pt x="1647690" y="274615"/>
                  </a:lnTo>
                  <a:lnTo>
                    <a:pt x="1643266" y="225252"/>
                  </a:lnTo>
                  <a:lnTo>
                    <a:pt x="1630510" y="178792"/>
                  </a:lnTo>
                  <a:lnTo>
                    <a:pt x="1610197" y="136011"/>
                  </a:lnTo>
                  <a:lnTo>
                    <a:pt x="1583105" y="97683"/>
                  </a:lnTo>
                  <a:lnTo>
                    <a:pt x="1550007" y="64585"/>
                  </a:lnTo>
                  <a:lnTo>
                    <a:pt x="1511680" y="37492"/>
                  </a:lnTo>
                  <a:lnTo>
                    <a:pt x="1468899" y="17180"/>
                  </a:lnTo>
                  <a:lnTo>
                    <a:pt x="1422441" y="4424"/>
                  </a:lnTo>
                  <a:lnTo>
                    <a:pt x="1373080" y="0"/>
                  </a:lnTo>
                  <a:lnTo>
                    <a:pt x="274615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6977" y="3895915"/>
              <a:ext cx="902969" cy="346710"/>
            </a:xfrm>
            <a:custGeom>
              <a:avLst/>
              <a:gdLst/>
              <a:ahLst/>
              <a:cxnLst/>
              <a:rect l="l" t="t" r="r" b="b"/>
              <a:pathLst>
                <a:path w="902969" h="346710">
                  <a:moveTo>
                    <a:pt x="849626" y="0"/>
                  </a:moveTo>
                  <a:lnTo>
                    <a:pt x="53169" y="0"/>
                  </a:lnTo>
                  <a:lnTo>
                    <a:pt x="32473" y="4179"/>
                  </a:lnTo>
                  <a:lnTo>
                    <a:pt x="15573" y="15576"/>
                  </a:lnTo>
                  <a:lnTo>
                    <a:pt x="4178" y="32479"/>
                  </a:lnTo>
                  <a:lnTo>
                    <a:pt x="0" y="53174"/>
                  </a:lnTo>
                  <a:lnTo>
                    <a:pt x="0" y="292963"/>
                  </a:lnTo>
                  <a:lnTo>
                    <a:pt x="4178" y="313659"/>
                  </a:lnTo>
                  <a:lnTo>
                    <a:pt x="15573" y="330561"/>
                  </a:lnTo>
                  <a:lnTo>
                    <a:pt x="32473" y="341959"/>
                  </a:lnTo>
                  <a:lnTo>
                    <a:pt x="53169" y="346138"/>
                  </a:lnTo>
                  <a:lnTo>
                    <a:pt x="849626" y="346138"/>
                  </a:lnTo>
                  <a:lnTo>
                    <a:pt x="870327" y="341959"/>
                  </a:lnTo>
                  <a:lnTo>
                    <a:pt x="887229" y="330561"/>
                  </a:lnTo>
                  <a:lnTo>
                    <a:pt x="898623" y="313659"/>
                  </a:lnTo>
                  <a:lnTo>
                    <a:pt x="902801" y="292963"/>
                  </a:lnTo>
                  <a:lnTo>
                    <a:pt x="902801" y="53174"/>
                  </a:lnTo>
                  <a:lnTo>
                    <a:pt x="898623" y="32479"/>
                  </a:lnTo>
                  <a:lnTo>
                    <a:pt x="887229" y="15576"/>
                  </a:lnTo>
                  <a:lnTo>
                    <a:pt x="870327" y="4179"/>
                  </a:lnTo>
                  <a:lnTo>
                    <a:pt x="84962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15861"/>
            <a:ext cx="9293861" cy="6758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b="0" dirty="0">
                <a:solidFill>
                  <a:srgbClr val="000000"/>
                </a:solidFill>
                <a:latin typeface="+mn-lt"/>
                <a:cs typeface="Carlito"/>
              </a:rPr>
              <a:t>Challenge </a:t>
            </a:r>
            <a:r>
              <a:rPr lang="en-US" sz="4300" b="0" dirty="0">
                <a:solidFill>
                  <a:srgbClr val="000000"/>
                </a:solidFill>
                <a:latin typeface="+mn-lt"/>
                <a:cs typeface="Carlito"/>
              </a:rPr>
              <a:t>2</a:t>
            </a:r>
            <a:r>
              <a:rPr sz="4300" b="0" dirty="0">
                <a:solidFill>
                  <a:srgbClr val="000000"/>
                </a:solidFill>
                <a:latin typeface="+mn-lt"/>
                <a:cs typeface="Carlito"/>
              </a:rPr>
              <a:t>:</a:t>
            </a:r>
            <a:r>
              <a:rPr lang="en-US" sz="4300" b="0" dirty="0">
                <a:solidFill>
                  <a:srgbClr val="000000"/>
                </a:solidFill>
                <a:latin typeface="+mn-lt"/>
                <a:cs typeface="Carlito"/>
              </a:rPr>
              <a:t> Incomplete Aggregation</a:t>
            </a:r>
            <a:endParaRPr sz="4300" dirty="0">
              <a:latin typeface="+mn-lt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71847" y="5877745"/>
            <a:ext cx="1325880" cy="481330"/>
            <a:chOff x="4471847" y="5877745"/>
            <a:chExt cx="1325880" cy="481330"/>
          </a:xfrm>
        </p:grpSpPr>
        <p:sp>
          <p:nvSpPr>
            <p:cNvPr id="8" name="object 8"/>
            <p:cNvSpPr/>
            <p:nvPr/>
          </p:nvSpPr>
          <p:spPr>
            <a:xfrm>
              <a:off x="4478197" y="5884095"/>
              <a:ext cx="1313180" cy="468630"/>
            </a:xfrm>
            <a:custGeom>
              <a:avLst/>
              <a:gdLst/>
              <a:ahLst/>
              <a:cxnLst/>
              <a:rect l="l" t="t" r="r" b="b"/>
              <a:pathLst>
                <a:path w="1313179" h="468629">
                  <a:moveTo>
                    <a:pt x="78102" y="0"/>
                  </a:moveTo>
                  <a:lnTo>
                    <a:pt x="47701" y="6137"/>
                  </a:lnTo>
                  <a:lnTo>
                    <a:pt x="22875" y="22875"/>
                  </a:lnTo>
                  <a:lnTo>
                    <a:pt x="6137" y="47701"/>
                  </a:lnTo>
                  <a:lnTo>
                    <a:pt x="0" y="78102"/>
                  </a:lnTo>
                  <a:lnTo>
                    <a:pt x="0" y="390507"/>
                  </a:lnTo>
                  <a:lnTo>
                    <a:pt x="6137" y="420907"/>
                  </a:lnTo>
                  <a:lnTo>
                    <a:pt x="22875" y="445733"/>
                  </a:lnTo>
                  <a:lnTo>
                    <a:pt x="47701" y="462471"/>
                  </a:lnTo>
                  <a:lnTo>
                    <a:pt x="78102" y="468609"/>
                  </a:lnTo>
                  <a:lnTo>
                    <a:pt x="1234510" y="468609"/>
                  </a:lnTo>
                  <a:lnTo>
                    <a:pt x="1264909" y="462471"/>
                  </a:lnTo>
                  <a:lnTo>
                    <a:pt x="1289734" y="445733"/>
                  </a:lnTo>
                  <a:lnTo>
                    <a:pt x="1306472" y="420907"/>
                  </a:lnTo>
                  <a:lnTo>
                    <a:pt x="1312610" y="390507"/>
                  </a:lnTo>
                  <a:lnTo>
                    <a:pt x="1312610" y="78102"/>
                  </a:lnTo>
                  <a:lnTo>
                    <a:pt x="1306472" y="47701"/>
                  </a:lnTo>
                  <a:lnTo>
                    <a:pt x="1289734" y="22875"/>
                  </a:lnTo>
                  <a:lnTo>
                    <a:pt x="1264909" y="6137"/>
                  </a:lnTo>
                  <a:lnTo>
                    <a:pt x="1234510" y="0"/>
                  </a:lnTo>
                  <a:lnTo>
                    <a:pt x="78102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60848" y="5928690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398043" y="0"/>
                  </a:moveTo>
                  <a:lnTo>
                    <a:pt x="60934" y="0"/>
                  </a:lnTo>
                  <a:lnTo>
                    <a:pt x="37215" y="4788"/>
                  </a:lnTo>
                  <a:lnTo>
                    <a:pt x="17846" y="17845"/>
                  </a:lnTo>
                  <a:lnTo>
                    <a:pt x="4788" y="37212"/>
                  </a:lnTo>
                  <a:lnTo>
                    <a:pt x="0" y="60928"/>
                  </a:lnTo>
                  <a:lnTo>
                    <a:pt x="0" y="335714"/>
                  </a:lnTo>
                  <a:lnTo>
                    <a:pt x="4788" y="359430"/>
                  </a:lnTo>
                  <a:lnTo>
                    <a:pt x="17846" y="378797"/>
                  </a:lnTo>
                  <a:lnTo>
                    <a:pt x="37215" y="391855"/>
                  </a:lnTo>
                  <a:lnTo>
                    <a:pt x="60934" y="396643"/>
                  </a:lnTo>
                  <a:lnTo>
                    <a:pt x="398043" y="396643"/>
                  </a:lnTo>
                  <a:lnTo>
                    <a:pt x="421762" y="391855"/>
                  </a:lnTo>
                  <a:lnTo>
                    <a:pt x="441131" y="378797"/>
                  </a:lnTo>
                  <a:lnTo>
                    <a:pt x="454189" y="359430"/>
                  </a:lnTo>
                  <a:lnTo>
                    <a:pt x="458977" y="335714"/>
                  </a:lnTo>
                  <a:lnTo>
                    <a:pt x="458977" y="60928"/>
                  </a:lnTo>
                  <a:lnTo>
                    <a:pt x="454189" y="37212"/>
                  </a:lnTo>
                  <a:lnTo>
                    <a:pt x="441131" y="17845"/>
                  </a:lnTo>
                  <a:lnTo>
                    <a:pt x="421762" y="4788"/>
                  </a:lnTo>
                  <a:lnTo>
                    <a:pt x="39804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79121" y="3439414"/>
            <a:ext cx="798195" cy="742511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70"/>
              </a:spcBef>
            </a:pPr>
            <a:r>
              <a:rPr sz="2000" b="1" dirty="0">
                <a:cs typeface="Trebuchet MS"/>
              </a:rPr>
              <a:t>Job 2</a:t>
            </a:r>
            <a:endParaRPr sz="2000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600" b="1" dirty="0">
                <a:cs typeface="Trebuchet MS"/>
              </a:rPr>
              <a:t>Worker 1</a:t>
            </a:r>
            <a:endParaRPr sz="1600" dirty="0"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7239" y="4391583"/>
            <a:ext cx="902969" cy="346710"/>
          </a:xfrm>
          <a:custGeom>
            <a:avLst/>
            <a:gdLst/>
            <a:ahLst/>
            <a:cxnLst/>
            <a:rect l="l" t="t" r="r" b="b"/>
            <a:pathLst>
              <a:path w="902969" h="346710">
                <a:moveTo>
                  <a:pt x="849363" y="0"/>
                </a:moveTo>
                <a:lnTo>
                  <a:pt x="53169" y="0"/>
                </a:lnTo>
                <a:lnTo>
                  <a:pt x="32473" y="4177"/>
                </a:lnTo>
                <a:lnTo>
                  <a:pt x="15573" y="15571"/>
                </a:lnTo>
                <a:lnTo>
                  <a:pt x="4178" y="32473"/>
                </a:lnTo>
                <a:lnTo>
                  <a:pt x="0" y="53174"/>
                </a:lnTo>
                <a:lnTo>
                  <a:pt x="0" y="292963"/>
                </a:lnTo>
                <a:lnTo>
                  <a:pt x="4178" y="313659"/>
                </a:lnTo>
                <a:lnTo>
                  <a:pt x="15573" y="330561"/>
                </a:lnTo>
                <a:lnTo>
                  <a:pt x="32473" y="341959"/>
                </a:lnTo>
                <a:lnTo>
                  <a:pt x="53169" y="346138"/>
                </a:lnTo>
                <a:lnTo>
                  <a:pt x="849363" y="346138"/>
                </a:lnTo>
                <a:lnTo>
                  <a:pt x="870064" y="341959"/>
                </a:lnTo>
                <a:lnTo>
                  <a:pt x="886966" y="330561"/>
                </a:lnTo>
                <a:lnTo>
                  <a:pt x="898360" y="313659"/>
                </a:lnTo>
                <a:lnTo>
                  <a:pt x="902538" y="292963"/>
                </a:lnTo>
                <a:lnTo>
                  <a:pt x="902538" y="53174"/>
                </a:lnTo>
                <a:lnTo>
                  <a:pt x="898360" y="32473"/>
                </a:lnTo>
                <a:lnTo>
                  <a:pt x="886966" y="15571"/>
                </a:lnTo>
                <a:lnTo>
                  <a:pt x="870064" y="4177"/>
                </a:lnTo>
                <a:lnTo>
                  <a:pt x="84936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79253" y="4414011"/>
            <a:ext cx="7981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Worker 2</a:t>
            </a:r>
            <a:endParaRPr sz="1600" dirty="0"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7239" y="4872875"/>
            <a:ext cx="902969" cy="772795"/>
          </a:xfrm>
          <a:custGeom>
            <a:avLst/>
            <a:gdLst/>
            <a:ahLst/>
            <a:cxnLst/>
            <a:rect l="l" t="t" r="r" b="b"/>
            <a:pathLst>
              <a:path w="902969" h="772795">
                <a:moveTo>
                  <a:pt x="902538" y="479450"/>
                </a:moveTo>
                <a:lnTo>
                  <a:pt x="898359" y="458762"/>
                </a:lnTo>
                <a:lnTo>
                  <a:pt x="886955" y="441858"/>
                </a:lnTo>
                <a:lnTo>
                  <a:pt x="870064" y="430466"/>
                </a:lnTo>
                <a:lnTo>
                  <a:pt x="849363" y="426275"/>
                </a:lnTo>
                <a:lnTo>
                  <a:pt x="53162" y="426275"/>
                </a:lnTo>
                <a:lnTo>
                  <a:pt x="32461" y="430466"/>
                </a:lnTo>
                <a:lnTo>
                  <a:pt x="15570" y="441858"/>
                </a:lnTo>
                <a:lnTo>
                  <a:pt x="4178" y="458762"/>
                </a:lnTo>
                <a:lnTo>
                  <a:pt x="0" y="479450"/>
                </a:lnTo>
                <a:lnTo>
                  <a:pt x="0" y="719251"/>
                </a:lnTo>
                <a:lnTo>
                  <a:pt x="4178" y="739940"/>
                </a:lnTo>
                <a:lnTo>
                  <a:pt x="15570" y="756843"/>
                </a:lnTo>
                <a:lnTo>
                  <a:pt x="32461" y="768235"/>
                </a:lnTo>
                <a:lnTo>
                  <a:pt x="53162" y="772414"/>
                </a:lnTo>
                <a:lnTo>
                  <a:pt x="849363" y="772414"/>
                </a:lnTo>
                <a:lnTo>
                  <a:pt x="870064" y="768235"/>
                </a:lnTo>
                <a:lnTo>
                  <a:pt x="886955" y="756843"/>
                </a:lnTo>
                <a:lnTo>
                  <a:pt x="898359" y="739940"/>
                </a:lnTo>
                <a:lnTo>
                  <a:pt x="902538" y="719251"/>
                </a:lnTo>
                <a:lnTo>
                  <a:pt x="902538" y="479450"/>
                </a:lnTo>
                <a:close/>
              </a:path>
              <a:path w="902969" h="772795">
                <a:moveTo>
                  <a:pt x="902538" y="53174"/>
                </a:moveTo>
                <a:lnTo>
                  <a:pt x="898359" y="32486"/>
                </a:lnTo>
                <a:lnTo>
                  <a:pt x="886955" y="15582"/>
                </a:lnTo>
                <a:lnTo>
                  <a:pt x="870064" y="4191"/>
                </a:lnTo>
                <a:lnTo>
                  <a:pt x="849363" y="0"/>
                </a:lnTo>
                <a:lnTo>
                  <a:pt x="53162" y="0"/>
                </a:lnTo>
                <a:lnTo>
                  <a:pt x="32461" y="4191"/>
                </a:lnTo>
                <a:lnTo>
                  <a:pt x="15570" y="15582"/>
                </a:lnTo>
                <a:lnTo>
                  <a:pt x="4178" y="32486"/>
                </a:lnTo>
                <a:lnTo>
                  <a:pt x="0" y="53174"/>
                </a:lnTo>
                <a:lnTo>
                  <a:pt x="0" y="292963"/>
                </a:lnTo>
                <a:lnTo>
                  <a:pt x="4178" y="313664"/>
                </a:lnTo>
                <a:lnTo>
                  <a:pt x="15570" y="330568"/>
                </a:lnTo>
                <a:lnTo>
                  <a:pt x="32461" y="341960"/>
                </a:lnTo>
                <a:lnTo>
                  <a:pt x="53162" y="346138"/>
                </a:lnTo>
                <a:lnTo>
                  <a:pt x="849363" y="346138"/>
                </a:lnTo>
                <a:lnTo>
                  <a:pt x="870064" y="341960"/>
                </a:lnTo>
                <a:lnTo>
                  <a:pt x="886955" y="330568"/>
                </a:lnTo>
                <a:lnTo>
                  <a:pt x="898359" y="313664"/>
                </a:lnTo>
                <a:lnTo>
                  <a:pt x="902538" y="292963"/>
                </a:lnTo>
                <a:lnTo>
                  <a:pt x="902538" y="53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6237" y="4895595"/>
            <a:ext cx="804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......</a:t>
            </a:r>
            <a:endParaRPr sz="1600" dirty="0"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1600" b="1" dirty="0">
                <a:cs typeface="Trebuchet MS"/>
              </a:rPr>
              <a:t>Worker n</a:t>
            </a:r>
            <a:endParaRPr sz="1600" dirty="0"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4572" y="5935942"/>
            <a:ext cx="568325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cs typeface="Trebuchet MS"/>
              </a:rPr>
              <a:t>Job 2</a:t>
            </a:r>
            <a:endParaRPr sz="2000" dirty="0"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50002" y="5957278"/>
            <a:ext cx="281305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cs typeface="Trebuchet MS"/>
              </a:rPr>
              <a:t>PS</a:t>
            </a:r>
            <a:endParaRPr sz="2000" dirty="0"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70602" y="6428920"/>
            <a:ext cx="1028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solidFill>
                  <a:srgbClr val="898989"/>
                </a:solidFill>
                <a:latin typeface="Trebuchet MS"/>
                <a:cs typeface="Trebuchet MS"/>
              </a:rPr>
              <a:t>9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19793" y="4569459"/>
            <a:ext cx="100139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cs typeface="Trebuchet MS"/>
              </a:rPr>
              <a:t>Switch</a:t>
            </a:r>
            <a:endParaRPr sz="2800" dirty="0"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92335" y="2637027"/>
            <a:ext cx="8045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Worker n</a:t>
            </a:r>
            <a:endParaRPr sz="1600" dirty="0"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63212" y="2622804"/>
            <a:ext cx="281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cs typeface="Trebuchet MS"/>
              </a:rPr>
              <a:t>PS</a:t>
            </a:r>
            <a:endParaRPr sz="2000" dirty="0"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3906" y="2147316"/>
            <a:ext cx="134302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912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cs typeface="Trebuchet MS"/>
              </a:rPr>
              <a:t>Job 3</a:t>
            </a:r>
            <a:endParaRPr sz="2000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  <a:tabLst>
                <a:tab pos="1003935" algn="l"/>
              </a:tabLst>
            </a:pPr>
            <a:r>
              <a:rPr sz="1600" b="1" dirty="0">
                <a:cs typeface="Trebuchet MS"/>
              </a:rPr>
              <a:t>Worker 1	......</a:t>
            </a:r>
            <a:endParaRPr sz="1600" dirty="0"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68949" y="2202688"/>
            <a:ext cx="798195" cy="738664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840"/>
              </a:spcBef>
            </a:pPr>
            <a:r>
              <a:rPr sz="2000" b="1" dirty="0">
                <a:cs typeface="Trebuchet MS"/>
              </a:rPr>
              <a:t>Job 1</a:t>
            </a:r>
            <a:endParaRPr sz="2000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b="1" dirty="0">
                <a:cs typeface="Trebuchet MS"/>
              </a:rPr>
              <a:t>Worker 1</a:t>
            </a:r>
            <a:endParaRPr sz="1600" dirty="0"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40295" y="2676651"/>
            <a:ext cx="8045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Worker n</a:t>
            </a:r>
            <a:endParaRPr sz="1600" dirty="0"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75815" y="2656332"/>
            <a:ext cx="35179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cs typeface="Trebuchet MS"/>
              </a:rPr>
              <a:t>PS</a:t>
            </a:r>
            <a:endParaRPr sz="2000" dirty="0"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48450" y="2676651"/>
            <a:ext cx="35179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......</a:t>
            </a:r>
            <a:endParaRPr sz="1600" dirty="0">
              <a:cs typeface="Trebuchet MS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042CD5-0747-4624-A045-B8A89553E110}"/>
              </a:ext>
            </a:extLst>
          </p:cNvPr>
          <p:cNvSpPr/>
          <p:nvPr/>
        </p:nvSpPr>
        <p:spPr>
          <a:xfrm>
            <a:off x="5267670" y="4358926"/>
            <a:ext cx="597419" cy="17787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CA58D2-F6DA-F088-6DB0-DCD7917367FC}"/>
              </a:ext>
            </a:extLst>
          </p:cNvPr>
          <p:cNvCxnSpPr>
            <a:cxnSpLocks/>
          </p:cNvCxnSpPr>
          <p:nvPr/>
        </p:nvCxnSpPr>
        <p:spPr>
          <a:xfrm>
            <a:off x="5420271" y="4532490"/>
            <a:ext cx="70129" cy="13244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loud 39">
                <a:extLst>
                  <a:ext uri="{FF2B5EF4-FFF2-40B4-BE49-F238E27FC236}">
                    <a16:creationId xmlns:a16="http://schemas.microsoft.com/office/drawing/2014/main" id="{0603C4FB-B58C-E586-C938-C06A40B358B8}"/>
                  </a:ext>
                </a:extLst>
              </p:cNvPr>
              <p:cNvSpPr/>
              <p:nvPr/>
            </p:nvSpPr>
            <p:spPr>
              <a:xfrm>
                <a:off x="6474259" y="5157164"/>
                <a:ext cx="2745941" cy="597412"/>
              </a:xfrm>
              <a:prstGeom prst="cloud">
                <a:avLst/>
              </a:prstGeom>
              <a:noFill/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0" name="Cloud 39">
                <a:extLst>
                  <a:ext uri="{FF2B5EF4-FFF2-40B4-BE49-F238E27FC236}">
                    <a16:creationId xmlns:a16="http://schemas.microsoft.com/office/drawing/2014/main" id="{0603C4FB-B58C-E586-C938-C06A40B35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259" y="5157164"/>
                <a:ext cx="2745941" cy="597412"/>
              </a:xfrm>
              <a:prstGeom prst="cloud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FF23F6D-35A9-34FF-C522-144DD150566A}"/>
              </a:ext>
            </a:extLst>
          </p:cNvPr>
          <p:cNvSpPr txBox="1"/>
          <p:nvPr/>
        </p:nvSpPr>
        <p:spPr>
          <a:xfrm>
            <a:off x="2100795" y="5385244"/>
            <a:ext cx="206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dirty="0"/>
              <a:t>retransmission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8082B6-BA82-935E-606B-DDFF672DBE19}"/>
              </a:ext>
            </a:extLst>
          </p:cNvPr>
          <p:cNvCxnSpPr>
            <a:cxnSpLocks/>
          </p:cNvCxnSpPr>
          <p:nvPr/>
        </p:nvCxnSpPr>
        <p:spPr>
          <a:xfrm>
            <a:off x="1734836" y="4069270"/>
            <a:ext cx="3675364" cy="3906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4">
            <a:extLst>
              <a:ext uri="{FF2B5EF4-FFF2-40B4-BE49-F238E27FC236}">
                <a16:creationId xmlns:a16="http://schemas.microsoft.com/office/drawing/2014/main" id="{84746714-065F-F628-B545-8DA5BE256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14865"/>
              </p:ext>
            </p:extLst>
          </p:nvPr>
        </p:nvGraphicFramePr>
        <p:xfrm>
          <a:off x="131172" y="3124636"/>
          <a:ext cx="373901" cy="11179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901">
                  <a:extLst>
                    <a:ext uri="{9D8B030D-6E8A-4147-A177-3AD203B41FA5}">
                      <a16:colId xmlns:a16="http://schemas.microsoft.com/office/drawing/2014/main" val="3959032551"/>
                    </a:ext>
                  </a:extLst>
                </a:gridCol>
              </a:tblGrid>
              <a:tr h="372663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442630"/>
                  </a:ext>
                </a:extLst>
              </a:tr>
              <a:tr h="372663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191750"/>
                  </a:ext>
                </a:extLst>
              </a:tr>
              <a:tr h="37266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6286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629693-D644-206C-8C28-326B496E4069}"/>
              </a:ext>
            </a:extLst>
          </p:cNvPr>
          <p:cNvCxnSpPr>
            <a:cxnSpLocks/>
          </p:cNvCxnSpPr>
          <p:nvPr/>
        </p:nvCxnSpPr>
        <p:spPr>
          <a:xfrm flipV="1">
            <a:off x="1740279" y="4471072"/>
            <a:ext cx="3669921" cy="1175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BFD970-132A-C0AA-DFFF-C8DDE72E7230}"/>
              </a:ext>
            </a:extLst>
          </p:cNvPr>
          <p:cNvCxnSpPr>
            <a:cxnSpLocks/>
          </p:cNvCxnSpPr>
          <p:nvPr/>
        </p:nvCxnSpPr>
        <p:spPr>
          <a:xfrm flipV="1">
            <a:off x="1740279" y="4525610"/>
            <a:ext cx="3669921" cy="5383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3FB75B-1A6F-A8D3-6B61-887EBC38E591}"/>
              </a:ext>
            </a:extLst>
          </p:cNvPr>
          <p:cNvCxnSpPr>
            <a:cxnSpLocks/>
          </p:cNvCxnSpPr>
          <p:nvPr/>
        </p:nvCxnSpPr>
        <p:spPr>
          <a:xfrm flipV="1">
            <a:off x="1740279" y="4509642"/>
            <a:ext cx="3669921" cy="9850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F19136-4629-F1BA-8652-E3A112B5A9DD}"/>
                  </a:ext>
                </a:extLst>
              </p:cNvPr>
              <p:cNvSpPr txBox="1"/>
              <p:nvPr/>
            </p:nvSpPr>
            <p:spPr>
              <a:xfrm>
                <a:off x="2665764" y="417426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F19136-4629-F1BA-8652-E3A112B5A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764" y="4174260"/>
                <a:ext cx="304800" cy="369332"/>
              </a:xfrm>
              <a:prstGeom prst="rect">
                <a:avLst/>
              </a:prstGeom>
              <a:blipFill>
                <a:blip r:embed="rId4"/>
                <a:stretch>
                  <a:fillRect r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ACC96F-C75E-C949-9B02-AB9D8A731A40}"/>
                  </a:ext>
                </a:extLst>
              </p:cNvPr>
              <p:cNvSpPr txBox="1"/>
              <p:nvPr/>
            </p:nvSpPr>
            <p:spPr>
              <a:xfrm>
                <a:off x="2641520" y="4553627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ACC96F-C75E-C949-9B02-AB9D8A731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20" y="4553627"/>
                <a:ext cx="304800" cy="369332"/>
              </a:xfrm>
              <a:prstGeom prst="rect">
                <a:avLst/>
              </a:prstGeom>
              <a:blipFill>
                <a:blip r:embed="rId5"/>
                <a:stretch>
                  <a:fillRect r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EED8CDA-B507-DE6E-B904-8CD1B6B25257}"/>
                  </a:ext>
                </a:extLst>
              </p:cNvPr>
              <p:cNvSpPr txBox="1"/>
              <p:nvPr/>
            </p:nvSpPr>
            <p:spPr>
              <a:xfrm>
                <a:off x="2639683" y="485541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EED8CDA-B507-DE6E-B904-8CD1B6B25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83" y="4855410"/>
                <a:ext cx="304800" cy="369332"/>
              </a:xfrm>
              <a:prstGeom prst="rect">
                <a:avLst/>
              </a:prstGeom>
              <a:blipFill>
                <a:blip r:embed="rId6"/>
                <a:stretch>
                  <a:fillRect r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1FA6696-C0CE-23AA-096E-CF01F9609A42}"/>
                  </a:ext>
                </a:extLst>
              </p:cNvPr>
              <p:cNvSpPr txBox="1"/>
              <p:nvPr/>
            </p:nvSpPr>
            <p:spPr>
              <a:xfrm>
                <a:off x="2683194" y="3796458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1FA6696-C0CE-23AA-096E-CF01F9609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194" y="3796458"/>
                <a:ext cx="304800" cy="369332"/>
              </a:xfrm>
              <a:prstGeom prst="rect">
                <a:avLst/>
              </a:prstGeom>
              <a:blipFill>
                <a:blip r:embed="rId7"/>
                <a:stretch>
                  <a:fillRect r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534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61"/>
            <a:ext cx="512699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b="0" dirty="0">
                <a:solidFill>
                  <a:srgbClr val="000000"/>
                </a:solidFill>
                <a:latin typeface="+mn-lt"/>
                <a:cs typeface="Carlito"/>
              </a:rPr>
              <a:t>Inter-Rack Aggregation</a:t>
            </a:r>
            <a:endParaRPr sz="4300" dirty="0">
              <a:latin typeface="+mn-lt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295" y="1310085"/>
            <a:ext cx="7029450" cy="2566087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cs typeface="Trebuchet MS"/>
              </a:rPr>
              <a:t>Aggregation at every layer of network topology</a:t>
            </a: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cs typeface="Trebuchet MS"/>
              </a:rPr>
              <a:t>Nondeterministic routing, i.e., ECMP</a:t>
            </a:r>
            <a:endParaRPr lang="en-US" sz="2400" dirty="0"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cs typeface="Trebuchet MS"/>
              </a:rPr>
              <a:t>Support two-level aggregation at </a:t>
            </a:r>
            <a:r>
              <a:rPr lang="en-US" sz="2800" dirty="0" err="1">
                <a:cs typeface="Trebuchet MS"/>
              </a:rPr>
              <a:t>ToR</a:t>
            </a:r>
            <a:r>
              <a:rPr lang="en-US" sz="2800" dirty="0">
                <a:cs typeface="Trebuchet MS"/>
              </a:rPr>
              <a:t> switches</a:t>
            </a: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sz="2400" dirty="0">
                <a:cs typeface="Trebuchet MS"/>
              </a:rPr>
              <a:t>Workers and PS(es) locate in different racks</a:t>
            </a: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sz="2400" dirty="0">
                <a:cs typeface="Trebuchet MS"/>
              </a:rPr>
              <a:t>Scale up to 1024 workers</a:t>
            </a:r>
          </a:p>
          <a:p>
            <a:pPr marL="241300" indent="-228600"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endParaRPr sz="2400" dirty="0"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42162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Trebuchet MS"/>
                <a:cs typeface="Trebuchet MS"/>
              </a:rPr>
              <a:t>14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DD63EF-090D-5D8A-3C83-88A2CFDA50FA}"/>
              </a:ext>
            </a:extLst>
          </p:cNvPr>
          <p:cNvSpPr/>
          <p:nvPr/>
        </p:nvSpPr>
        <p:spPr>
          <a:xfrm>
            <a:off x="2971800" y="3589611"/>
            <a:ext cx="4572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Datacenter Network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F98F48-94A2-EF0B-3E5C-4C0D70EA091B}"/>
              </a:ext>
            </a:extLst>
          </p:cNvPr>
          <p:cNvSpPr/>
          <p:nvPr/>
        </p:nvSpPr>
        <p:spPr>
          <a:xfrm>
            <a:off x="2224997" y="4872179"/>
            <a:ext cx="1066800" cy="4572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9FDD94-F595-8ECD-99FE-9AA35A69A5EB}"/>
              </a:ext>
            </a:extLst>
          </p:cNvPr>
          <p:cNvSpPr/>
          <p:nvPr/>
        </p:nvSpPr>
        <p:spPr>
          <a:xfrm>
            <a:off x="4824248" y="4903076"/>
            <a:ext cx="1066800" cy="4572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4E457E-4463-31C3-0D0D-F6A8097A53A2}"/>
              </a:ext>
            </a:extLst>
          </p:cNvPr>
          <p:cNvSpPr/>
          <p:nvPr/>
        </p:nvSpPr>
        <p:spPr>
          <a:xfrm>
            <a:off x="7412989" y="4903076"/>
            <a:ext cx="1066800" cy="4572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90A064-D521-AF3B-1BF0-34F4476A4615}"/>
              </a:ext>
            </a:extLst>
          </p:cNvPr>
          <p:cNvSpPr/>
          <p:nvPr/>
        </p:nvSpPr>
        <p:spPr>
          <a:xfrm>
            <a:off x="1817650" y="6234761"/>
            <a:ext cx="809625" cy="45719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7ACDBC-FF92-BD97-39BC-CADF12CCEFC1}"/>
              </a:ext>
            </a:extLst>
          </p:cNvPr>
          <p:cNvSpPr/>
          <p:nvPr/>
        </p:nvSpPr>
        <p:spPr>
          <a:xfrm>
            <a:off x="2889544" y="6242138"/>
            <a:ext cx="809625" cy="45719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EDD1C1-9494-4DBA-FFAB-E5079A773C75}"/>
              </a:ext>
            </a:extLst>
          </p:cNvPr>
          <p:cNvSpPr/>
          <p:nvPr/>
        </p:nvSpPr>
        <p:spPr>
          <a:xfrm>
            <a:off x="4548023" y="6242137"/>
            <a:ext cx="809625" cy="45719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2AB5FA-23DF-0F0F-EB59-C74B574A589A}"/>
              </a:ext>
            </a:extLst>
          </p:cNvPr>
          <p:cNvSpPr/>
          <p:nvPr/>
        </p:nvSpPr>
        <p:spPr>
          <a:xfrm>
            <a:off x="5551615" y="6234762"/>
            <a:ext cx="809625" cy="45719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809794-BC94-9440-7505-2B64CC7F5997}"/>
              </a:ext>
            </a:extLst>
          </p:cNvPr>
          <p:cNvSpPr/>
          <p:nvPr/>
        </p:nvSpPr>
        <p:spPr>
          <a:xfrm>
            <a:off x="7278395" y="6234761"/>
            <a:ext cx="809625" cy="45719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0121B8-9865-9BC2-5AAF-64220FF97567}"/>
              </a:ext>
            </a:extLst>
          </p:cNvPr>
          <p:cNvSpPr/>
          <p:nvPr/>
        </p:nvSpPr>
        <p:spPr>
          <a:xfrm>
            <a:off x="8213686" y="6234760"/>
            <a:ext cx="809625" cy="45719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F9A166-44A5-147C-F2C5-D4BA5D09BDE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758397" y="4275411"/>
            <a:ext cx="2499403" cy="596768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447C0C-3E86-4E4A-43B8-44BFE16D1208}"/>
              </a:ext>
            </a:extLst>
          </p:cNvPr>
          <p:cNvCxnSpPr>
            <a:stCxn id="5" idx="2"/>
          </p:cNvCxnSpPr>
          <p:nvPr/>
        </p:nvCxnSpPr>
        <p:spPr>
          <a:xfrm>
            <a:off x="5257800" y="4275411"/>
            <a:ext cx="0" cy="681291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15EE60-7369-8D7B-5DD1-D3E8E49BD4C7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5257800" y="4275411"/>
            <a:ext cx="2688589" cy="627665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8F84714-4078-D902-4C84-F48B7C68539F}"/>
              </a:ext>
            </a:extLst>
          </p:cNvPr>
          <p:cNvSpPr/>
          <p:nvPr/>
        </p:nvSpPr>
        <p:spPr>
          <a:xfrm>
            <a:off x="9199143" y="6242136"/>
            <a:ext cx="630657" cy="44982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B10EE3-18B0-5EE3-CB1E-A55775204D5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222463" y="5360276"/>
            <a:ext cx="535934" cy="874485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D29D4-D512-36A4-FC06-96744AAC69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58397" y="5360276"/>
            <a:ext cx="535960" cy="881862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170ECA-52B4-599B-E58B-17959133A3BD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952836" y="5360276"/>
            <a:ext cx="391674" cy="881861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F5FA75-BF9E-1660-A35B-79113C89FC8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357648" y="5360276"/>
            <a:ext cx="598780" cy="874486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1FF3AF-D140-459B-5C34-A96C352F5228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7683208" y="5360276"/>
            <a:ext cx="239533" cy="874485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2ADB704-7DB3-5CF6-9CA8-6BD625D103E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46389" y="5360276"/>
            <a:ext cx="672110" cy="874484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19FC6D-7C8C-13D7-89A7-A7E9840F539A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7946389" y="5360276"/>
            <a:ext cx="1568083" cy="88186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A3F3AC0-DFFE-4316-6FE0-5F393B833DF0}"/>
              </a:ext>
            </a:extLst>
          </p:cNvPr>
          <p:cNvSpPr/>
          <p:nvPr/>
        </p:nvSpPr>
        <p:spPr>
          <a:xfrm>
            <a:off x="1477754" y="5715000"/>
            <a:ext cx="609600" cy="44898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3C9440D-E39C-E8C9-6B70-2A5C019F3D57}"/>
              </a:ext>
            </a:extLst>
          </p:cNvPr>
          <p:cNvSpPr/>
          <p:nvPr/>
        </p:nvSpPr>
        <p:spPr>
          <a:xfrm>
            <a:off x="3393226" y="5715000"/>
            <a:ext cx="609600" cy="44898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C50156C-92CB-4903-04D5-575AE8D71BBE}"/>
              </a:ext>
            </a:extLst>
          </p:cNvPr>
          <p:cNvSpPr/>
          <p:nvPr/>
        </p:nvSpPr>
        <p:spPr>
          <a:xfrm>
            <a:off x="4366020" y="5697296"/>
            <a:ext cx="609600" cy="44898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745E0F-7EA5-28DE-2900-34812BAB9348}"/>
              </a:ext>
            </a:extLst>
          </p:cNvPr>
          <p:cNvSpPr/>
          <p:nvPr/>
        </p:nvSpPr>
        <p:spPr>
          <a:xfrm>
            <a:off x="5980076" y="5697295"/>
            <a:ext cx="609600" cy="44898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95F5F7-826A-4D73-AF13-50B4789DEB9F}"/>
              </a:ext>
            </a:extLst>
          </p:cNvPr>
          <p:cNvSpPr/>
          <p:nvPr/>
        </p:nvSpPr>
        <p:spPr>
          <a:xfrm>
            <a:off x="7006066" y="5719465"/>
            <a:ext cx="609600" cy="44898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CCA7F3-FC2D-28CF-25E3-E6C4C2EDA956}"/>
              </a:ext>
            </a:extLst>
          </p:cNvPr>
          <p:cNvSpPr/>
          <p:nvPr/>
        </p:nvSpPr>
        <p:spPr>
          <a:xfrm>
            <a:off x="8099598" y="5715000"/>
            <a:ext cx="609600" cy="44898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61"/>
            <a:ext cx="512699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b="0" dirty="0">
                <a:solidFill>
                  <a:srgbClr val="000000"/>
                </a:solidFill>
                <a:latin typeface="+mn-lt"/>
                <a:cs typeface="Carlito"/>
              </a:rPr>
              <a:t>Inter-Rack Aggregation</a:t>
            </a:r>
            <a:endParaRPr sz="4300" dirty="0">
              <a:latin typeface="+mn-lt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42162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Trebuchet MS"/>
                <a:cs typeface="Trebuchet MS"/>
              </a:rPr>
              <a:t>14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DD63EF-090D-5D8A-3C83-88A2CFDA50FA}"/>
              </a:ext>
            </a:extLst>
          </p:cNvPr>
          <p:cNvSpPr/>
          <p:nvPr/>
        </p:nvSpPr>
        <p:spPr>
          <a:xfrm>
            <a:off x="2971800" y="3589611"/>
            <a:ext cx="4572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Datacenter Network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F98F48-94A2-EF0B-3E5C-4C0D70EA091B}"/>
              </a:ext>
            </a:extLst>
          </p:cNvPr>
          <p:cNvSpPr/>
          <p:nvPr/>
        </p:nvSpPr>
        <p:spPr>
          <a:xfrm>
            <a:off x="2224997" y="4872179"/>
            <a:ext cx="1066800" cy="4572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9FDD94-F595-8ECD-99FE-9AA35A69A5EB}"/>
              </a:ext>
            </a:extLst>
          </p:cNvPr>
          <p:cNvSpPr/>
          <p:nvPr/>
        </p:nvSpPr>
        <p:spPr>
          <a:xfrm>
            <a:off x="4824248" y="4903076"/>
            <a:ext cx="1066800" cy="4572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4E457E-4463-31C3-0D0D-F6A8097A53A2}"/>
              </a:ext>
            </a:extLst>
          </p:cNvPr>
          <p:cNvSpPr/>
          <p:nvPr/>
        </p:nvSpPr>
        <p:spPr>
          <a:xfrm>
            <a:off x="7412989" y="4903076"/>
            <a:ext cx="1066800" cy="4572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90A064-D521-AF3B-1BF0-34F4476A4615}"/>
              </a:ext>
            </a:extLst>
          </p:cNvPr>
          <p:cNvSpPr/>
          <p:nvPr/>
        </p:nvSpPr>
        <p:spPr>
          <a:xfrm>
            <a:off x="1817650" y="6234761"/>
            <a:ext cx="809625" cy="45719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7ACDBC-FF92-BD97-39BC-CADF12CCEFC1}"/>
              </a:ext>
            </a:extLst>
          </p:cNvPr>
          <p:cNvSpPr/>
          <p:nvPr/>
        </p:nvSpPr>
        <p:spPr>
          <a:xfrm>
            <a:off x="2889544" y="6242138"/>
            <a:ext cx="809625" cy="45719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EDD1C1-9494-4DBA-FFAB-E5079A773C75}"/>
              </a:ext>
            </a:extLst>
          </p:cNvPr>
          <p:cNvSpPr/>
          <p:nvPr/>
        </p:nvSpPr>
        <p:spPr>
          <a:xfrm>
            <a:off x="4548023" y="6242137"/>
            <a:ext cx="809625" cy="45719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2AB5FA-23DF-0F0F-EB59-C74B574A589A}"/>
              </a:ext>
            </a:extLst>
          </p:cNvPr>
          <p:cNvSpPr/>
          <p:nvPr/>
        </p:nvSpPr>
        <p:spPr>
          <a:xfrm>
            <a:off x="5551615" y="6234762"/>
            <a:ext cx="809625" cy="45719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809794-BC94-9440-7505-2B64CC7F5997}"/>
              </a:ext>
            </a:extLst>
          </p:cNvPr>
          <p:cNvSpPr/>
          <p:nvPr/>
        </p:nvSpPr>
        <p:spPr>
          <a:xfrm>
            <a:off x="7278395" y="6234761"/>
            <a:ext cx="809625" cy="45719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0121B8-9865-9BC2-5AAF-64220FF97567}"/>
              </a:ext>
            </a:extLst>
          </p:cNvPr>
          <p:cNvSpPr/>
          <p:nvPr/>
        </p:nvSpPr>
        <p:spPr>
          <a:xfrm>
            <a:off x="8213686" y="6234760"/>
            <a:ext cx="809625" cy="45719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F9A166-44A5-147C-F2C5-D4BA5D09BDE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758397" y="4275411"/>
            <a:ext cx="2499403" cy="596768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447C0C-3E86-4E4A-43B8-44BFE16D1208}"/>
              </a:ext>
            </a:extLst>
          </p:cNvPr>
          <p:cNvCxnSpPr>
            <a:stCxn id="5" idx="2"/>
          </p:cNvCxnSpPr>
          <p:nvPr/>
        </p:nvCxnSpPr>
        <p:spPr>
          <a:xfrm>
            <a:off x="5257800" y="4275411"/>
            <a:ext cx="0" cy="681291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15EE60-7369-8D7B-5DD1-D3E8E49BD4C7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5257800" y="4275411"/>
            <a:ext cx="2688589" cy="627665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8F84714-4078-D902-4C84-F48B7C68539F}"/>
              </a:ext>
            </a:extLst>
          </p:cNvPr>
          <p:cNvSpPr/>
          <p:nvPr/>
        </p:nvSpPr>
        <p:spPr>
          <a:xfrm>
            <a:off x="9199143" y="6242136"/>
            <a:ext cx="630657" cy="44982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B10EE3-18B0-5EE3-CB1E-A55775204D5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222463" y="5360276"/>
            <a:ext cx="535934" cy="874485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D29D4-D512-36A4-FC06-96744AAC69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58397" y="5360276"/>
            <a:ext cx="535960" cy="881862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170ECA-52B4-599B-E58B-17959133A3BD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952836" y="5360276"/>
            <a:ext cx="391674" cy="881861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F5FA75-BF9E-1660-A35B-79113C89FC8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357648" y="5360276"/>
            <a:ext cx="598780" cy="874486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1FF3AF-D140-459B-5C34-A96C352F5228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7683208" y="5360276"/>
            <a:ext cx="239533" cy="874485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2ADB704-7DB3-5CF6-9CA8-6BD625D103E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46389" y="5360276"/>
            <a:ext cx="672110" cy="874484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19FC6D-7C8C-13D7-89A7-A7E9840F539A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7946389" y="5360276"/>
            <a:ext cx="1568083" cy="88186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A3F3AC0-DFFE-4316-6FE0-5F393B833DF0}"/>
              </a:ext>
            </a:extLst>
          </p:cNvPr>
          <p:cNvSpPr/>
          <p:nvPr/>
        </p:nvSpPr>
        <p:spPr>
          <a:xfrm>
            <a:off x="2411182" y="5266012"/>
            <a:ext cx="512995" cy="44898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3C9440D-E39C-E8C9-6B70-2A5C019F3D57}"/>
              </a:ext>
            </a:extLst>
          </p:cNvPr>
          <p:cNvSpPr/>
          <p:nvPr/>
        </p:nvSpPr>
        <p:spPr>
          <a:xfrm>
            <a:off x="2502177" y="5266011"/>
            <a:ext cx="609600" cy="448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1D8FB3-C543-7088-5A25-37D6B42FB9AE}"/>
              </a:ext>
            </a:extLst>
          </p:cNvPr>
          <p:cNvSpPr/>
          <p:nvPr/>
        </p:nvSpPr>
        <p:spPr>
          <a:xfrm>
            <a:off x="4997820" y="5275754"/>
            <a:ext cx="512995" cy="44898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A204B-6B02-0E27-7382-3885E9C73B17}"/>
              </a:ext>
            </a:extLst>
          </p:cNvPr>
          <p:cNvSpPr/>
          <p:nvPr/>
        </p:nvSpPr>
        <p:spPr>
          <a:xfrm>
            <a:off x="5088815" y="5275753"/>
            <a:ext cx="609600" cy="448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DC6439-38D2-65E1-B7A2-A133FA2EF3BF}"/>
              </a:ext>
            </a:extLst>
          </p:cNvPr>
          <p:cNvSpPr/>
          <p:nvPr/>
        </p:nvSpPr>
        <p:spPr>
          <a:xfrm>
            <a:off x="7692225" y="5266012"/>
            <a:ext cx="512995" cy="44898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98BF16-72F3-30CF-C51D-45950C7783EB}"/>
              </a:ext>
            </a:extLst>
          </p:cNvPr>
          <p:cNvSpPr/>
          <p:nvPr/>
        </p:nvSpPr>
        <p:spPr>
          <a:xfrm>
            <a:off x="7783220" y="5266011"/>
            <a:ext cx="609600" cy="448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a6</a:t>
            </a:r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D8FF4A33-A443-64CD-9F71-B072FBF55193}"/>
              </a:ext>
            </a:extLst>
          </p:cNvPr>
          <p:cNvSpPr txBox="1"/>
          <p:nvPr/>
        </p:nvSpPr>
        <p:spPr>
          <a:xfrm>
            <a:off x="851295" y="1310085"/>
            <a:ext cx="7029450" cy="2566087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cs typeface="Trebuchet MS"/>
              </a:rPr>
              <a:t>Aggregation at every layer of network topology</a:t>
            </a: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cs typeface="Trebuchet MS"/>
              </a:rPr>
              <a:t>Nondeterministic routing, i.e., ECMP</a:t>
            </a:r>
            <a:endParaRPr lang="en-US" sz="2400" dirty="0"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cs typeface="Trebuchet MS"/>
              </a:rPr>
              <a:t>Support two-level aggregation at </a:t>
            </a:r>
            <a:r>
              <a:rPr lang="en-US" sz="2800" dirty="0" err="1">
                <a:cs typeface="Trebuchet MS"/>
              </a:rPr>
              <a:t>ToR</a:t>
            </a:r>
            <a:r>
              <a:rPr lang="en-US" sz="2800" dirty="0">
                <a:cs typeface="Trebuchet MS"/>
              </a:rPr>
              <a:t> switches</a:t>
            </a: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sz="2400" dirty="0">
                <a:cs typeface="Trebuchet MS"/>
              </a:rPr>
              <a:t>Workers and PS(es) locate in different racks</a:t>
            </a: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sz="2400" dirty="0">
                <a:cs typeface="Trebuchet MS"/>
              </a:rPr>
              <a:t>Scale up to 1024 workers</a:t>
            </a:r>
          </a:p>
          <a:p>
            <a:pPr marL="241300" indent="-228600"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endParaRPr sz="2400" dirty="0"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42850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61"/>
            <a:ext cx="512699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b="0" dirty="0">
                <a:solidFill>
                  <a:srgbClr val="000000"/>
                </a:solidFill>
                <a:latin typeface="+mn-lt"/>
                <a:cs typeface="Carlito"/>
              </a:rPr>
              <a:t>Inter-Rack Aggregation</a:t>
            </a:r>
            <a:endParaRPr sz="4300" dirty="0">
              <a:latin typeface="+mn-lt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42162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Trebuchet MS"/>
                <a:cs typeface="Trebuchet MS"/>
              </a:rPr>
              <a:t>14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DD63EF-090D-5D8A-3C83-88A2CFDA50FA}"/>
              </a:ext>
            </a:extLst>
          </p:cNvPr>
          <p:cNvSpPr/>
          <p:nvPr/>
        </p:nvSpPr>
        <p:spPr>
          <a:xfrm>
            <a:off x="2971800" y="3589611"/>
            <a:ext cx="4572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Datacenter Network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F98F48-94A2-EF0B-3E5C-4C0D70EA091B}"/>
              </a:ext>
            </a:extLst>
          </p:cNvPr>
          <p:cNvSpPr/>
          <p:nvPr/>
        </p:nvSpPr>
        <p:spPr>
          <a:xfrm>
            <a:off x="2224997" y="4872179"/>
            <a:ext cx="1066800" cy="4572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9FDD94-F595-8ECD-99FE-9AA35A69A5EB}"/>
              </a:ext>
            </a:extLst>
          </p:cNvPr>
          <p:cNvSpPr/>
          <p:nvPr/>
        </p:nvSpPr>
        <p:spPr>
          <a:xfrm>
            <a:off x="4824248" y="4903076"/>
            <a:ext cx="1066800" cy="4572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4E457E-4463-31C3-0D0D-F6A8097A53A2}"/>
              </a:ext>
            </a:extLst>
          </p:cNvPr>
          <p:cNvSpPr/>
          <p:nvPr/>
        </p:nvSpPr>
        <p:spPr>
          <a:xfrm>
            <a:off x="7412989" y="4903076"/>
            <a:ext cx="1066800" cy="4572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90A064-D521-AF3B-1BF0-34F4476A4615}"/>
              </a:ext>
            </a:extLst>
          </p:cNvPr>
          <p:cNvSpPr/>
          <p:nvPr/>
        </p:nvSpPr>
        <p:spPr>
          <a:xfrm>
            <a:off x="1817650" y="6234761"/>
            <a:ext cx="809625" cy="45719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7ACDBC-FF92-BD97-39BC-CADF12CCEFC1}"/>
              </a:ext>
            </a:extLst>
          </p:cNvPr>
          <p:cNvSpPr/>
          <p:nvPr/>
        </p:nvSpPr>
        <p:spPr>
          <a:xfrm>
            <a:off x="2889544" y="6242138"/>
            <a:ext cx="809625" cy="45719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EDD1C1-9494-4DBA-FFAB-E5079A773C75}"/>
              </a:ext>
            </a:extLst>
          </p:cNvPr>
          <p:cNvSpPr/>
          <p:nvPr/>
        </p:nvSpPr>
        <p:spPr>
          <a:xfrm>
            <a:off x="4548023" y="6242137"/>
            <a:ext cx="809625" cy="45719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2AB5FA-23DF-0F0F-EB59-C74B574A589A}"/>
              </a:ext>
            </a:extLst>
          </p:cNvPr>
          <p:cNvSpPr/>
          <p:nvPr/>
        </p:nvSpPr>
        <p:spPr>
          <a:xfrm>
            <a:off x="5551615" y="6234762"/>
            <a:ext cx="809625" cy="45719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809794-BC94-9440-7505-2B64CC7F5997}"/>
              </a:ext>
            </a:extLst>
          </p:cNvPr>
          <p:cNvSpPr/>
          <p:nvPr/>
        </p:nvSpPr>
        <p:spPr>
          <a:xfrm>
            <a:off x="7278395" y="6234761"/>
            <a:ext cx="809625" cy="45719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0121B8-9865-9BC2-5AAF-64220FF97567}"/>
              </a:ext>
            </a:extLst>
          </p:cNvPr>
          <p:cNvSpPr/>
          <p:nvPr/>
        </p:nvSpPr>
        <p:spPr>
          <a:xfrm>
            <a:off x="8213686" y="6234760"/>
            <a:ext cx="809625" cy="45719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F9A166-44A5-147C-F2C5-D4BA5D09BDE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758397" y="4275411"/>
            <a:ext cx="2499403" cy="596768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447C0C-3E86-4E4A-43B8-44BFE16D1208}"/>
              </a:ext>
            </a:extLst>
          </p:cNvPr>
          <p:cNvCxnSpPr>
            <a:stCxn id="5" idx="2"/>
          </p:cNvCxnSpPr>
          <p:nvPr/>
        </p:nvCxnSpPr>
        <p:spPr>
          <a:xfrm>
            <a:off x="5257800" y="4275411"/>
            <a:ext cx="0" cy="681291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15EE60-7369-8D7B-5DD1-D3E8E49BD4C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257800" y="4275411"/>
            <a:ext cx="2688589" cy="627665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8F84714-4078-D902-4C84-F48B7C68539F}"/>
              </a:ext>
            </a:extLst>
          </p:cNvPr>
          <p:cNvSpPr/>
          <p:nvPr/>
        </p:nvSpPr>
        <p:spPr>
          <a:xfrm>
            <a:off x="9199143" y="6242136"/>
            <a:ext cx="630657" cy="44982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B10EE3-18B0-5EE3-CB1E-A55775204D5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222463" y="5360276"/>
            <a:ext cx="535934" cy="874485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D29D4-D512-36A4-FC06-96744AAC69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58397" y="5360276"/>
            <a:ext cx="535960" cy="881862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170ECA-52B4-599B-E58B-17959133A3BD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952836" y="5360276"/>
            <a:ext cx="391674" cy="881861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F5FA75-BF9E-1660-A35B-79113C89FC8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357648" y="5360276"/>
            <a:ext cx="598780" cy="874486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1FF3AF-D140-459B-5C34-A96C352F5228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7683208" y="5360276"/>
            <a:ext cx="239533" cy="874485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2ADB704-7DB3-5CF6-9CA8-6BD625D103E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46389" y="5360276"/>
            <a:ext cx="672110" cy="874484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19FC6D-7C8C-13D7-89A7-A7E9840F539A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7946389" y="5360276"/>
            <a:ext cx="1568083" cy="88186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C0CC322-5F3D-E37A-1D1D-05A2F95D0ED4}"/>
              </a:ext>
            </a:extLst>
          </p:cNvPr>
          <p:cNvSpPr/>
          <p:nvPr/>
        </p:nvSpPr>
        <p:spPr>
          <a:xfrm>
            <a:off x="9514472" y="5715000"/>
            <a:ext cx="2220328" cy="449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a1’+a2’+a5+a6</a:t>
            </a: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654D74E5-8A3E-9CA8-18F2-D2B02F74FD91}"/>
              </a:ext>
            </a:extLst>
          </p:cNvPr>
          <p:cNvSpPr txBox="1"/>
          <p:nvPr/>
        </p:nvSpPr>
        <p:spPr>
          <a:xfrm>
            <a:off x="853237" y="1386035"/>
            <a:ext cx="7029450" cy="2566087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cs typeface="Trebuchet MS"/>
              </a:rPr>
              <a:t>Aggregation at every layer of network topology</a:t>
            </a: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cs typeface="Trebuchet MS"/>
              </a:rPr>
              <a:t>Nondeterministic routing, i.e., ECMP</a:t>
            </a:r>
            <a:endParaRPr lang="en-US" sz="2400" dirty="0"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cs typeface="Trebuchet MS"/>
              </a:rPr>
              <a:t>Support two-level aggregation at </a:t>
            </a:r>
            <a:r>
              <a:rPr lang="en-US" sz="2800" dirty="0" err="1">
                <a:cs typeface="Trebuchet MS"/>
              </a:rPr>
              <a:t>ToR</a:t>
            </a:r>
            <a:r>
              <a:rPr lang="en-US" sz="2800" dirty="0">
                <a:cs typeface="Trebuchet MS"/>
              </a:rPr>
              <a:t> switches</a:t>
            </a: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sz="2400" dirty="0">
                <a:cs typeface="Trebuchet MS"/>
              </a:rPr>
              <a:t>Workers and PS(es) locate in different racks</a:t>
            </a: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sz="2400" dirty="0">
                <a:cs typeface="Trebuchet MS"/>
              </a:rPr>
              <a:t>Scale up to 1024 workers</a:t>
            </a:r>
          </a:p>
          <a:p>
            <a:pPr marL="241300" indent="-228600"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endParaRPr sz="2400" dirty="0"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16832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5E17F5-C246-A925-419C-869637A8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ATP infrastructure setup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9C6DB8-6AB2-434B-C7EE-4F2983233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51338"/>
          </a:xfrm>
        </p:spPr>
        <p:txBody>
          <a:bodyPr/>
          <a:lstStyle/>
          <a:p>
            <a:r>
              <a:rPr lang="en-US" dirty="0"/>
              <a:t>ATP packet format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968EEA-9A04-3049-5761-1A6DD7F35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2127"/>
            <a:ext cx="7391400" cy="3019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38003E-4D8F-A7DD-9CCC-8350F2BCE831}"/>
              </a:ext>
            </a:extLst>
          </p:cNvPr>
          <p:cNvSpPr txBox="1"/>
          <p:nvPr/>
        </p:nvSpPr>
        <p:spPr>
          <a:xfrm>
            <a:off x="6705600" y="3321883"/>
            <a:ext cx="594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Worker’s position in the aggregation hierarchy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CA4144-DA5D-9BF5-095A-4B7575C92FFE}"/>
              </a:ext>
            </a:extLst>
          </p:cNvPr>
          <p:cNvSpPr txBox="1"/>
          <p:nvPr/>
        </p:nvSpPr>
        <p:spPr>
          <a:xfrm>
            <a:off x="6768662" y="3619748"/>
            <a:ext cx="5454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First-level switch’s position at the second edge </a:t>
            </a:r>
          </a:p>
          <a:p>
            <a:r>
              <a:rPr lang="en-US" sz="2200" dirty="0"/>
              <a:t>switch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EBFF78-FA70-98C0-4EC6-1D42CE52A033}"/>
              </a:ext>
            </a:extLst>
          </p:cNvPr>
          <p:cNvSpPr txBox="1"/>
          <p:nvPr/>
        </p:nvSpPr>
        <p:spPr>
          <a:xfrm>
            <a:off x="94594" y="5383751"/>
            <a:ext cx="95985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fanInDegree0: the number of workers attached to the first edge switch</a:t>
            </a:r>
          </a:p>
          <a:p>
            <a:r>
              <a:rPr lang="en-US" sz="2200" dirty="0"/>
              <a:t>fanInDegree1: the number of switches attached to the second edge switch</a:t>
            </a:r>
          </a:p>
          <a:p>
            <a:r>
              <a:rPr lang="en-US" sz="2200" dirty="0" err="1"/>
              <a:t>edgeSwitchIdentifier</a:t>
            </a:r>
            <a:r>
              <a:rPr lang="en-US" sz="2200" dirty="0"/>
              <a:t>=0: packet is </a:t>
            </a:r>
            <a:r>
              <a:rPr lang="en-US" sz="2200" dirty="0" err="1"/>
              <a:t>en</a:t>
            </a:r>
            <a:r>
              <a:rPr lang="en-US" sz="2200" dirty="0"/>
              <a:t>-route to the first edge switch</a:t>
            </a:r>
          </a:p>
          <a:p>
            <a:r>
              <a:rPr lang="en-US" sz="2200" dirty="0" err="1"/>
              <a:t>edgeSwitchIdentifier</a:t>
            </a:r>
            <a:r>
              <a:rPr lang="en-US" sz="2200" dirty="0"/>
              <a:t>=1: packet is </a:t>
            </a:r>
            <a:r>
              <a:rPr lang="en-US" sz="2200" dirty="0" err="1"/>
              <a:t>en</a:t>
            </a:r>
            <a:r>
              <a:rPr lang="en-US" sz="2200" dirty="0"/>
              <a:t>-router to the second edge switch</a:t>
            </a:r>
          </a:p>
        </p:txBody>
      </p:sp>
    </p:spTree>
    <p:extLst>
      <p:ext uri="{BB962C8B-B14F-4D97-AF65-F5344CB8AC3E}">
        <p14:creationId xmlns:p14="http://schemas.microsoft.com/office/powerpoint/2010/main" val="4261065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D024D7-B402-33A7-D970-6F61702A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and congestion control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C40521-2CE1-A7D5-DE97-724D05D8F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52" y="1281181"/>
            <a:ext cx="10515600" cy="4351338"/>
          </a:xfrm>
        </p:spPr>
        <p:txBody>
          <a:bodyPr/>
          <a:lstStyle/>
          <a:p>
            <a:r>
              <a:rPr lang="en-US" dirty="0"/>
              <a:t>Reliability</a:t>
            </a:r>
          </a:p>
          <a:p>
            <a:pPr lvl="1"/>
            <a:r>
              <a:rPr lang="en-US" sz="2600" dirty="0"/>
              <a:t>Packet loss</a:t>
            </a:r>
          </a:p>
          <a:p>
            <a:pPr lvl="2"/>
            <a:r>
              <a:rPr lang="en-US" sz="2400" dirty="0"/>
              <a:t>Retransmission the previous packet after receiving three consecutive parameter other than the expected sequence number</a:t>
            </a:r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D657DAF3-1BAA-6678-3391-6860B54DBD0E}"/>
              </a:ext>
            </a:extLst>
          </p:cNvPr>
          <p:cNvGrpSpPr/>
          <p:nvPr/>
        </p:nvGrpSpPr>
        <p:grpSpPr>
          <a:xfrm>
            <a:off x="1180147" y="2912541"/>
            <a:ext cx="9831705" cy="3649979"/>
            <a:chOff x="458792" y="2164257"/>
            <a:chExt cx="9831705" cy="3649979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3A0F6310-307B-B89C-FEE6-18B13685C005}"/>
                </a:ext>
              </a:extLst>
            </p:cNvPr>
            <p:cNvSpPr/>
            <p:nvPr/>
          </p:nvSpPr>
          <p:spPr>
            <a:xfrm>
              <a:off x="1320266" y="2164257"/>
              <a:ext cx="8969731" cy="28996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EF34ED69-17F9-4BDB-A99C-3A46DB26548E}"/>
                </a:ext>
              </a:extLst>
            </p:cNvPr>
            <p:cNvSpPr/>
            <p:nvPr/>
          </p:nvSpPr>
          <p:spPr>
            <a:xfrm>
              <a:off x="465142" y="3514597"/>
              <a:ext cx="1647825" cy="2292985"/>
            </a:xfrm>
            <a:custGeom>
              <a:avLst/>
              <a:gdLst/>
              <a:ahLst/>
              <a:cxnLst/>
              <a:rect l="l" t="t" r="r" b="b"/>
              <a:pathLst>
                <a:path w="1647825" h="2292985">
                  <a:moveTo>
                    <a:pt x="274615" y="0"/>
                  </a:moveTo>
                  <a:lnTo>
                    <a:pt x="225252" y="4424"/>
                  </a:lnTo>
                  <a:lnTo>
                    <a:pt x="178792" y="17180"/>
                  </a:lnTo>
                  <a:lnTo>
                    <a:pt x="136011" y="37492"/>
                  </a:lnTo>
                  <a:lnTo>
                    <a:pt x="97683" y="64585"/>
                  </a:lnTo>
                  <a:lnTo>
                    <a:pt x="64585" y="97683"/>
                  </a:lnTo>
                  <a:lnTo>
                    <a:pt x="37492" y="136011"/>
                  </a:lnTo>
                  <a:lnTo>
                    <a:pt x="17180" y="178792"/>
                  </a:lnTo>
                  <a:lnTo>
                    <a:pt x="4424" y="225252"/>
                  </a:lnTo>
                  <a:lnTo>
                    <a:pt x="0" y="274615"/>
                  </a:lnTo>
                  <a:lnTo>
                    <a:pt x="0" y="2018281"/>
                  </a:lnTo>
                  <a:lnTo>
                    <a:pt x="4424" y="2067644"/>
                  </a:lnTo>
                  <a:lnTo>
                    <a:pt x="17180" y="2114105"/>
                  </a:lnTo>
                  <a:lnTo>
                    <a:pt x="37492" y="2156887"/>
                  </a:lnTo>
                  <a:lnTo>
                    <a:pt x="64585" y="2195216"/>
                  </a:lnTo>
                  <a:lnTo>
                    <a:pt x="97683" y="2228314"/>
                  </a:lnTo>
                  <a:lnTo>
                    <a:pt x="136011" y="2255407"/>
                  </a:lnTo>
                  <a:lnTo>
                    <a:pt x="178792" y="2275720"/>
                  </a:lnTo>
                  <a:lnTo>
                    <a:pt x="225252" y="2288476"/>
                  </a:lnTo>
                  <a:lnTo>
                    <a:pt x="274615" y="2292901"/>
                  </a:lnTo>
                  <a:lnTo>
                    <a:pt x="1373080" y="2292901"/>
                  </a:lnTo>
                  <a:lnTo>
                    <a:pt x="1422441" y="2288476"/>
                  </a:lnTo>
                  <a:lnTo>
                    <a:pt x="1468899" y="2275720"/>
                  </a:lnTo>
                  <a:lnTo>
                    <a:pt x="1511680" y="2255407"/>
                  </a:lnTo>
                  <a:lnTo>
                    <a:pt x="1550007" y="2228314"/>
                  </a:lnTo>
                  <a:lnTo>
                    <a:pt x="1583105" y="2195216"/>
                  </a:lnTo>
                  <a:lnTo>
                    <a:pt x="1610197" y="2156887"/>
                  </a:lnTo>
                  <a:lnTo>
                    <a:pt x="1630510" y="2114105"/>
                  </a:lnTo>
                  <a:lnTo>
                    <a:pt x="1643266" y="2067644"/>
                  </a:lnTo>
                  <a:lnTo>
                    <a:pt x="1647690" y="2018281"/>
                  </a:lnTo>
                  <a:lnTo>
                    <a:pt x="1647690" y="274615"/>
                  </a:lnTo>
                  <a:lnTo>
                    <a:pt x="1643266" y="225252"/>
                  </a:lnTo>
                  <a:lnTo>
                    <a:pt x="1630510" y="178792"/>
                  </a:lnTo>
                  <a:lnTo>
                    <a:pt x="1610197" y="136011"/>
                  </a:lnTo>
                  <a:lnTo>
                    <a:pt x="1583105" y="97683"/>
                  </a:lnTo>
                  <a:lnTo>
                    <a:pt x="1550007" y="64585"/>
                  </a:lnTo>
                  <a:lnTo>
                    <a:pt x="1511680" y="37492"/>
                  </a:lnTo>
                  <a:lnTo>
                    <a:pt x="1468899" y="17180"/>
                  </a:lnTo>
                  <a:lnTo>
                    <a:pt x="1422441" y="4424"/>
                  </a:lnTo>
                  <a:lnTo>
                    <a:pt x="1373080" y="0"/>
                  </a:lnTo>
                  <a:lnTo>
                    <a:pt x="274615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4B11B479-B86F-C108-1AD8-057746225CE1}"/>
                </a:ext>
              </a:extLst>
            </p:cNvPr>
            <p:cNvSpPr/>
            <p:nvPr/>
          </p:nvSpPr>
          <p:spPr>
            <a:xfrm>
              <a:off x="826977" y="3895915"/>
              <a:ext cx="902969" cy="346710"/>
            </a:xfrm>
            <a:custGeom>
              <a:avLst/>
              <a:gdLst/>
              <a:ahLst/>
              <a:cxnLst/>
              <a:rect l="l" t="t" r="r" b="b"/>
              <a:pathLst>
                <a:path w="902969" h="346710">
                  <a:moveTo>
                    <a:pt x="849626" y="0"/>
                  </a:moveTo>
                  <a:lnTo>
                    <a:pt x="53169" y="0"/>
                  </a:lnTo>
                  <a:lnTo>
                    <a:pt x="32473" y="4179"/>
                  </a:lnTo>
                  <a:lnTo>
                    <a:pt x="15573" y="15576"/>
                  </a:lnTo>
                  <a:lnTo>
                    <a:pt x="4178" y="32479"/>
                  </a:lnTo>
                  <a:lnTo>
                    <a:pt x="0" y="53174"/>
                  </a:lnTo>
                  <a:lnTo>
                    <a:pt x="0" y="292963"/>
                  </a:lnTo>
                  <a:lnTo>
                    <a:pt x="4178" y="313659"/>
                  </a:lnTo>
                  <a:lnTo>
                    <a:pt x="15573" y="330561"/>
                  </a:lnTo>
                  <a:lnTo>
                    <a:pt x="32473" y="341959"/>
                  </a:lnTo>
                  <a:lnTo>
                    <a:pt x="53169" y="346138"/>
                  </a:lnTo>
                  <a:lnTo>
                    <a:pt x="849626" y="346138"/>
                  </a:lnTo>
                  <a:lnTo>
                    <a:pt x="870327" y="341959"/>
                  </a:lnTo>
                  <a:lnTo>
                    <a:pt x="887229" y="330561"/>
                  </a:lnTo>
                  <a:lnTo>
                    <a:pt x="898623" y="313659"/>
                  </a:lnTo>
                  <a:lnTo>
                    <a:pt x="902801" y="292963"/>
                  </a:lnTo>
                  <a:lnTo>
                    <a:pt x="902801" y="53174"/>
                  </a:lnTo>
                  <a:lnTo>
                    <a:pt x="898623" y="32479"/>
                  </a:lnTo>
                  <a:lnTo>
                    <a:pt x="887229" y="15576"/>
                  </a:lnTo>
                  <a:lnTo>
                    <a:pt x="870327" y="4179"/>
                  </a:lnTo>
                  <a:lnTo>
                    <a:pt x="84962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7">
            <a:extLst>
              <a:ext uri="{FF2B5EF4-FFF2-40B4-BE49-F238E27FC236}">
                <a16:creationId xmlns:a16="http://schemas.microsoft.com/office/drawing/2014/main" id="{C7640DB4-19DB-FB75-FF26-9AEE4F474D32}"/>
              </a:ext>
            </a:extLst>
          </p:cNvPr>
          <p:cNvGrpSpPr/>
          <p:nvPr/>
        </p:nvGrpSpPr>
        <p:grpSpPr>
          <a:xfrm>
            <a:off x="5200606" y="6324600"/>
            <a:ext cx="1325880" cy="481330"/>
            <a:chOff x="4471847" y="5877745"/>
            <a:chExt cx="1325880" cy="481330"/>
          </a:xfrm>
        </p:grpSpPr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D10DCECA-20A8-A611-9CDA-CC6AFD1340B7}"/>
                </a:ext>
              </a:extLst>
            </p:cNvPr>
            <p:cNvSpPr/>
            <p:nvPr/>
          </p:nvSpPr>
          <p:spPr>
            <a:xfrm>
              <a:off x="4478197" y="5884095"/>
              <a:ext cx="1313180" cy="468630"/>
            </a:xfrm>
            <a:custGeom>
              <a:avLst/>
              <a:gdLst/>
              <a:ahLst/>
              <a:cxnLst/>
              <a:rect l="l" t="t" r="r" b="b"/>
              <a:pathLst>
                <a:path w="1313179" h="468629">
                  <a:moveTo>
                    <a:pt x="78102" y="0"/>
                  </a:moveTo>
                  <a:lnTo>
                    <a:pt x="47701" y="6137"/>
                  </a:lnTo>
                  <a:lnTo>
                    <a:pt x="22875" y="22875"/>
                  </a:lnTo>
                  <a:lnTo>
                    <a:pt x="6137" y="47701"/>
                  </a:lnTo>
                  <a:lnTo>
                    <a:pt x="0" y="78102"/>
                  </a:lnTo>
                  <a:lnTo>
                    <a:pt x="0" y="390507"/>
                  </a:lnTo>
                  <a:lnTo>
                    <a:pt x="6137" y="420907"/>
                  </a:lnTo>
                  <a:lnTo>
                    <a:pt x="22875" y="445733"/>
                  </a:lnTo>
                  <a:lnTo>
                    <a:pt x="47701" y="462471"/>
                  </a:lnTo>
                  <a:lnTo>
                    <a:pt x="78102" y="468609"/>
                  </a:lnTo>
                  <a:lnTo>
                    <a:pt x="1234510" y="468609"/>
                  </a:lnTo>
                  <a:lnTo>
                    <a:pt x="1264909" y="462471"/>
                  </a:lnTo>
                  <a:lnTo>
                    <a:pt x="1289734" y="445733"/>
                  </a:lnTo>
                  <a:lnTo>
                    <a:pt x="1306472" y="420907"/>
                  </a:lnTo>
                  <a:lnTo>
                    <a:pt x="1312610" y="390507"/>
                  </a:lnTo>
                  <a:lnTo>
                    <a:pt x="1312610" y="78102"/>
                  </a:lnTo>
                  <a:lnTo>
                    <a:pt x="1306472" y="47701"/>
                  </a:lnTo>
                  <a:lnTo>
                    <a:pt x="1289734" y="22875"/>
                  </a:lnTo>
                  <a:lnTo>
                    <a:pt x="1264909" y="6137"/>
                  </a:lnTo>
                  <a:lnTo>
                    <a:pt x="1234510" y="0"/>
                  </a:lnTo>
                  <a:lnTo>
                    <a:pt x="78102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1F5B6310-EB98-A5A7-5F28-3ABE8904AE0A}"/>
                </a:ext>
              </a:extLst>
            </p:cNvPr>
            <p:cNvSpPr/>
            <p:nvPr/>
          </p:nvSpPr>
          <p:spPr>
            <a:xfrm>
              <a:off x="5260848" y="5928690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398043" y="0"/>
                  </a:moveTo>
                  <a:lnTo>
                    <a:pt x="60934" y="0"/>
                  </a:lnTo>
                  <a:lnTo>
                    <a:pt x="37215" y="4788"/>
                  </a:lnTo>
                  <a:lnTo>
                    <a:pt x="17846" y="17845"/>
                  </a:lnTo>
                  <a:lnTo>
                    <a:pt x="4788" y="37212"/>
                  </a:lnTo>
                  <a:lnTo>
                    <a:pt x="0" y="60928"/>
                  </a:lnTo>
                  <a:lnTo>
                    <a:pt x="0" y="335714"/>
                  </a:lnTo>
                  <a:lnTo>
                    <a:pt x="4788" y="359430"/>
                  </a:lnTo>
                  <a:lnTo>
                    <a:pt x="17846" y="378797"/>
                  </a:lnTo>
                  <a:lnTo>
                    <a:pt x="37215" y="391855"/>
                  </a:lnTo>
                  <a:lnTo>
                    <a:pt x="60934" y="396643"/>
                  </a:lnTo>
                  <a:lnTo>
                    <a:pt x="398043" y="396643"/>
                  </a:lnTo>
                  <a:lnTo>
                    <a:pt x="421762" y="391855"/>
                  </a:lnTo>
                  <a:lnTo>
                    <a:pt x="441131" y="378797"/>
                  </a:lnTo>
                  <a:lnTo>
                    <a:pt x="454189" y="359430"/>
                  </a:lnTo>
                  <a:lnTo>
                    <a:pt x="458977" y="335714"/>
                  </a:lnTo>
                  <a:lnTo>
                    <a:pt x="458977" y="60928"/>
                  </a:lnTo>
                  <a:lnTo>
                    <a:pt x="454189" y="37212"/>
                  </a:lnTo>
                  <a:lnTo>
                    <a:pt x="441131" y="17845"/>
                  </a:lnTo>
                  <a:lnTo>
                    <a:pt x="421762" y="4788"/>
                  </a:lnTo>
                  <a:lnTo>
                    <a:pt x="39804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0">
            <a:extLst>
              <a:ext uri="{FF2B5EF4-FFF2-40B4-BE49-F238E27FC236}">
                <a16:creationId xmlns:a16="http://schemas.microsoft.com/office/drawing/2014/main" id="{DAA0947B-A705-0321-D89C-4955FE0B3B6D}"/>
              </a:ext>
            </a:extLst>
          </p:cNvPr>
          <p:cNvSpPr txBox="1"/>
          <p:nvPr/>
        </p:nvSpPr>
        <p:spPr>
          <a:xfrm>
            <a:off x="1600476" y="4187698"/>
            <a:ext cx="798195" cy="742511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70"/>
              </a:spcBef>
            </a:pPr>
            <a:r>
              <a:rPr sz="2000" b="1" dirty="0">
                <a:cs typeface="Trebuchet MS"/>
              </a:rPr>
              <a:t>Job 2</a:t>
            </a:r>
            <a:endParaRPr sz="2000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600" b="1" dirty="0">
                <a:cs typeface="Trebuchet MS"/>
              </a:rPr>
              <a:t>Worker 1</a:t>
            </a:r>
            <a:endParaRPr sz="1600" dirty="0">
              <a:cs typeface="Trebuchet MS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FC69B5C6-499A-E816-CADF-1A1A9F2EAF28}"/>
              </a:ext>
            </a:extLst>
          </p:cNvPr>
          <p:cNvSpPr/>
          <p:nvPr/>
        </p:nvSpPr>
        <p:spPr>
          <a:xfrm>
            <a:off x="1548594" y="5139867"/>
            <a:ext cx="902969" cy="346710"/>
          </a:xfrm>
          <a:custGeom>
            <a:avLst/>
            <a:gdLst/>
            <a:ahLst/>
            <a:cxnLst/>
            <a:rect l="l" t="t" r="r" b="b"/>
            <a:pathLst>
              <a:path w="902969" h="346710">
                <a:moveTo>
                  <a:pt x="849363" y="0"/>
                </a:moveTo>
                <a:lnTo>
                  <a:pt x="53169" y="0"/>
                </a:lnTo>
                <a:lnTo>
                  <a:pt x="32473" y="4177"/>
                </a:lnTo>
                <a:lnTo>
                  <a:pt x="15573" y="15571"/>
                </a:lnTo>
                <a:lnTo>
                  <a:pt x="4178" y="32473"/>
                </a:lnTo>
                <a:lnTo>
                  <a:pt x="0" y="53174"/>
                </a:lnTo>
                <a:lnTo>
                  <a:pt x="0" y="292963"/>
                </a:lnTo>
                <a:lnTo>
                  <a:pt x="4178" y="313659"/>
                </a:lnTo>
                <a:lnTo>
                  <a:pt x="15573" y="330561"/>
                </a:lnTo>
                <a:lnTo>
                  <a:pt x="32473" y="341959"/>
                </a:lnTo>
                <a:lnTo>
                  <a:pt x="53169" y="346138"/>
                </a:lnTo>
                <a:lnTo>
                  <a:pt x="849363" y="346138"/>
                </a:lnTo>
                <a:lnTo>
                  <a:pt x="870064" y="341959"/>
                </a:lnTo>
                <a:lnTo>
                  <a:pt x="886966" y="330561"/>
                </a:lnTo>
                <a:lnTo>
                  <a:pt x="898360" y="313659"/>
                </a:lnTo>
                <a:lnTo>
                  <a:pt x="902538" y="292963"/>
                </a:lnTo>
                <a:lnTo>
                  <a:pt x="902538" y="53174"/>
                </a:lnTo>
                <a:lnTo>
                  <a:pt x="898360" y="32473"/>
                </a:lnTo>
                <a:lnTo>
                  <a:pt x="886966" y="15571"/>
                </a:lnTo>
                <a:lnTo>
                  <a:pt x="870064" y="4177"/>
                </a:lnTo>
                <a:lnTo>
                  <a:pt x="84936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3CEAC40D-5C94-DA02-0118-0ECD483E6132}"/>
              </a:ext>
            </a:extLst>
          </p:cNvPr>
          <p:cNvSpPr txBox="1"/>
          <p:nvPr/>
        </p:nvSpPr>
        <p:spPr>
          <a:xfrm>
            <a:off x="1600608" y="5162295"/>
            <a:ext cx="7981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Worker 2</a:t>
            </a:r>
            <a:endParaRPr sz="1600" dirty="0">
              <a:cs typeface="Trebuchet MS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85319256-4E9B-16CE-5B8C-6A132D7BD576}"/>
              </a:ext>
            </a:extLst>
          </p:cNvPr>
          <p:cNvSpPr/>
          <p:nvPr/>
        </p:nvSpPr>
        <p:spPr>
          <a:xfrm>
            <a:off x="1548594" y="5621159"/>
            <a:ext cx="902969" cy="772795"/>
          </a:xfrm>
          <a:custGeom>
            <a:avLst/>
            <a:gdLst/>
            <a:ahLst/>
            <a:cxnLst/>
            <a:rect l="l" t="t" r="r" b="b"/>
            <a:pathLst>
              <a:path w="902969" h="772795">
                <a:moveTo>
                  <a:pt x="902538" y="479450"/>
                </a:moveTo>
                <a:lnTo>
                  <a:pt x="898359" y="458762"/>
                </a:lnTo>
                <a:lnTo>
                  <a:pt x="886955" y="441858"/>
                </a:lnTo>
                <a:lnTo>
                  <a:pt x="870064" y="430466"/>
                </a:lnTo>
                <a:lnTo>
                  <a:pt x="849363" y="426275"/>
                </a:lnTo>
                <a:lnTo>
                  <a:pt x="53162" y="426275"/>
                </a:lnTo>
                <a:lnTo>
                  <a:pt x="32461" y="430466"/>
                </a:lnTo>
                <a:lnTo>
                  <a:pt x="15570" y="441858"/>
                </a:lnTo>
                <a:lnTo>
                  <a:pt x="4178" y="458762"/>
                </a:lnTo>
                <a:lnTo>
                  <a:pt x="0" y="479450"/>
                </a:lnTo>
                <a:lnTo>
                  <a:pt x="0" y="719251"/>
                </a:lnTo>
                <a:lnTo>
                  <a:pt x="4178" y="739940"/>
                </a:lnTo>
                <a:lnTo>
                  <a:pt x="15570" y="756843"/>
                </a:lnTo>
                <a:lnTo>
                  <a:pt x="32461" y="768235"/>
                </a:lnTo>
                <a:lnTo>
                  <a:pt x="53162" y="772414"/>
                </a:lnTo>
                <a:lnTo>
                  <a:pt x="849363" y="772414"/>
                </a:lnTo>
                <a:lnTo>
                  <a:pt x="870064" y="768235"/>
                </a:lnTo>
                <a:lnTo>
                  <a:pt x="886955" y="756843"/>
                </a:lnTo>
                <a:lnTo>
                  <a:pt x="898359" y="739940"/>
                </a:lnTo>
                <a:lnTo>
                  <a:pt x="902538" y="719251"/>
                </a:lnTo>
                <a:lnTo>
                  <a:pt x="902538" y="479450"/>
                </a:lnTo>
                <a:close/>
              </a:path>
              <a:path w="902969" h="772795">
                <a:moveTo>
                  <a:pt x="902538" y="53174"/>
                </a:moveTo>
                <a:lnTo>
                  <a:pt x="898359" y="32486"/>
                </a:lnTo>
                <a:lnTo>
                  <a:pt x="886955" y="15582"/>
                </a:lnTo>
                <a:lnTo>
                  <a:pt x="870064" y="4191"/>
                </a:lnTo>
                <a:lnTo>
                  <a:pt x="849363" y="0"/>
                </a:lnTo>
                <a:lnTo>
                  <a:pt x="53162" y="0"/>
                </a:lnTo>
                <a:lnTo>
                  <a:pt x="32461" y="4191"/>
                </a:lnTo>
                <a:lnTo>
                  <a:pt x="15570" y="15582"/>
                </a:lnTo>
                <a:lnTo>
                  <a:pt x="4178" y="32486"/>
                </a:lnTo>
                <a:lnTo>
                  <a:pt x="0" y="53174"/>
                </a:lnTo>
                <a:lnTo>
                  <a:pt x="0" y="292963"/>
                </a:lnTo>
                <a:lnTo>
                  <a:pt x="4178" y="313664"/>
                </a:lnTo>
                <a:lnTo>
                  <a:pt x="15570" y="330568"/>
                </a:lnTo>
                <a:lnTo>
                  <a:pt x="32461" y="341960"/>
                </a:lnTo>
                <a:lnTo>
                  <a:pt x="53162" y="346138"/>
                </a:lnTo>
                <a:lnTo>
                  <a:pt x="849363" y="346138"/>
                </a:lnTo>
                <a:lnTo>
                  <a:pt x="870064" y="341960"/>
                </a:lnTo>
                <a:lnTo>
                  <a:pt x="886955" y="330568"/>
                </a:lnTo>
                <a:lnTo>
                  <a:pt x="898359" y="313664"/>
                </a:lnTo>
                <a:lnTo>
                  <a:pt x="902538" y="292963"/>
                </a:lnTo>
                <a:lnTo>
                  <a:pt x="902538" y="53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6E65A33A-B9E3-9020-BD85-F0876465C623}"/>
              </a:ext>
            </a:extLst>
          </p:cNvPr>
          <p:cNvSpPr txBox="1"/>
          <p:nvPr/>
        </p:nvSpPr>
        <p:spPr>
          <a:xfrm>
            <a:off x="1597592" y="5643879"/>
            <a:ext cx="804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......</a:t>
            </a:r>
            <a:endParaRPr sz="1600" dirty="0"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1600" b="1" dirty="0">
                <a:cs typeface="Trebuchet MS"/>
              </a:rPr>
              <a:t>Worker n</a:t>
            </a:r>
            <a:endParaRPr sz="1600" dirty="0">
              <a:cs typeface="Trebuchet MS"/>
            </a:endParaRPr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D76A5F00-5E8E-EBD7-731E-E874FFE90F6E}"/>
              </a:ext>
            </a:extLst>
          </p:cNvPr>
          <p:cNvSpPr txBox="1"/>
          <p:nvPr/>
        </p:nvSpPr>
        <p:spPr>
          <a:xfrm>
            <a:off x="5305927" y="6391491"/>
            <a:ext cx="568325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cs typeface="Trebuchet MS"/>
              </a:rPr>
              <a:t>Job 2</a:t>
            </a:r>
            <a:endParaRPr sz="2000" dirty="0">
              <a:cs typeface="Trebuchet MS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C0AED995-7AD7-0D9D-C5A9-585A09E1DC6C}"/>
              </a:ext>
            </a:extLst>
          </p:cNvPr>
          <p:cNvSpPr txBox="1"/>
          <p:nvPr/>
        </p:nvSpPr>
        <p:spPr>
          <a:xfrm>
            <a:off x="6071357" y="6412827"/>
            <a:ext cx="281305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cs typeface="Trebuchet MS"/>
              </a:rPr>
              <a:t>PS</a:t>
            </a:r>
            <a:endParaRPr sz="2000" dirty="0">
              <a:cs typeface="Trebuchet MS"/>
            </a:endParaRPr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8C95AB98-3351-1520-22AF-A91EF84E0009}"/>
              </a:ext>
            </a:extLst>
          </p:cNvPr>
          <p:cNvSpPr txBox="1"/>
          <p:nvPr/>
        </p:nvSpPr>
        <p:spPr>
          <a:xfrm>
            <a:off x="9741148" y="5317743"/>
            <a:ext cx="100139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cs typeface="Trebuchet MS"/>
              </a:rPr>
              <a:t>Switch</a:t>
            </a:r>
            <a:endParaRPr sz="2800" dirty="0">
              <a:cs typeface="Trebuchet MS"/>
            </a:endParaRPr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B1BA6BCE-B015-F43E-4A6F-D512B5521ECD}"/>
              </a:ext>
            </a:extLst>
          </p:cNvPr>
          <p:cNvSpPr txBox="1"/>
          <p:nvPr/>
        </p:nvSpPr>
        <p:spPr>
          <a:xfrm>
            <a:off x="3713690" y="3385311"/>
            <a:ext cx="8045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Worker n</a:t>
            </a:r>
            <a:endParaRPr sz="1600" dirty="0">
              <a:cs typeface="Trebuchet MS"/>
            </a:endParaRPr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5411CD0C-FA3D-710C-EF48-BB7314217EB0}"/>
              </a:ext>
            </a:extLst>
          </p:cNvPr>
          <p:cNvSpPr txBox="1"/>
          <p:nvPr/>
        </p:nvSpPr>
        <p:spPr>
          <a:xfrm>
            <a:off x="4884567" y="3371088"/>
            <a:ext cx="281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cs typeface="Trebuchet MS"/>
              </a:rPr>
              <a:t>PS</a:t>
            </a:r>
            <a:endParaRPr sz="2000" dirty="0">
              <a:cs typeface="Trebuchet MS"/>
            </a:endParaRPr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9BCBE4F7-8095-5BF2-66D4-AE087AF9914B}"/>
              </a:ext>
            </a:extLst>
          </p:cNvPr>
          <p:cNvSpPr txBox="1"/>
          <p:nvPr/>
        </p:nvSpPr>
        <p:spPr>
          <a:xfrm>
            <a:off x="2155261" y="2895600"/>
            <a:ext cx="134302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912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cs typeface="Trebuchet MS"/>
              </a:rPr>
              <a:t>Job 3</a:t>
            </a:r>
            <a:endParaRPr sz="2000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  <a:tabLst>
                <a:tab pos="1003935" algn="l"/>
              </a:tabLst>
            </a:pPr>
            <a:r>
              <a:rPr sz="1600" b="1" dirty="0">
                <a:cs typeface="Trebuchet MS"/>
              </a:rPr>
              <a:t>Worker 1	......</a:t>
            </a:r>
            <a:endParaRPr sz="1600" dirty="0">
              <a:cs typeface="Trebuchet MS"/>
            </a:endParaRPr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AFA7B4BB-3F8B-3951-F765-DC98500F2AAA}"/>
              </a:ext>
            </a:extLst>
          </p:cNvPr>
          <p:cNvSpPr txBox="1"/>
          <p:nvPr/>
        </p:nvSpPr>
        <p:spPr>
          <a:xfrm>
            <a:off x="6490304" y="2950972"/>
            <a:ext cx="798195" cy="738664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840"/>
              </a:spcBef>
            </a:pPr>
            <a:r>
              <a:rPr sz="2000" b="1" dirty="0">
                <a:cs typeface="Trebuchet MS"/>
              </a:rPr>
              <a:t>Job 1</a:t>
            </a:r>
            <a:endParaRPr sz="2000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b="1" dirty="0">
                <a:cs typeface="Trebuchet MS"/>
              </a:rPr>
              <a:t>Worker 1</a:t>
            </a:r>
            <a:endParaRPr sz="1600" dirty="0">
              <a:cs typeface="Trebuchet MS"/>
            </a:endParaRPr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id="{CCEE6ACE-3D18-2368-FEBB-30E110A15AD5}"/>
              </a:ext>
            </a:extLst>
          </p:cNvPr>
          <p:cNvSpPr txBox="1"/>
          <p:nvPr/>
        </p:nvSpPr>
        <p:spPr>
          <a:xfrm>
            <a:off x="8061650" y="3424935"/>
            <a:ext cx="8045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Worker n</a:t>
            </a:r>
            <a:endParaRPr sz="1600" dirty="0">
              <a:cs typeface="Trebuchet MS"/>
            </a:endParaRPr>
          </a:p>
        </p:txBody>
      </p:sp>
      <p:sp>
        <p:nvSpPr>
          <p:cNvPr id="26" name="object 21">
            <a:extLst>
              <a:ext uri="{FF2B5EF4-FFF2-40B4-BE49-F238E27FC236}">
                <a16:creationId xmlns:a16="http://schemas.microsoft.com/office/drawing/2014/main" id="{64B6C18B-BCDA-5CCB-9065-AF6ADB874CBB}"/>
              </a:ext>
            </a:extLst>
          </p:cNvPr>
          <p:cNvSpPr txBox="1"/>
          <p:nvPr/>
        </p:nvSpPr>
        <p:spPr>
          <a:xfrm>
            <a:off x="9197170" y="3404616"/>
            <a:ext cx="35179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cs typeface="Trebuchet MS"/>
              </a:rPr>
              <a:t>PS</a:t>
            </a:r>
            <a:endParaRPr sz="2000" dirty="0">
              <a:cs typeface="Trebuchet MS"/>
            </a:endParaRPr>
          </a:p>
        </p:txBody>
      </p:sp>
      <p:sp>
        <p:nvSpPr>
          <p:cNvPr id="27" name="object 22">
            <a:extLst>
              <a:ext uri="{FF2B5EF4-FFF2-40B4-BE49-F238E27FC236}">
                <a16:creationId xmlns:a16="http://schemas.microsoft.com/office/drawing/2014/main" id="{73DCEBEA-93AE-C291-11A0-1A6137F2BD80}"/>
              </a:ext>
            </a:extLst>
          </p:cNvPr>
          <p:cNvSpPr txBox="1"/>
          <p:nvPr/>
        </p:nvSpPr>
        <p:spPr>
          <a:xfrm>
            <a:off x="7469805" y="3424935"/>
            <a:ext cx="35179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Trebuchet MS"/>
              </a:rPr>
              <a:t>......</a:t>
            </a:r>
            <a:endParaRPr sz="1600" dirty="0">
              <a:cs typeface="Trebuchet MS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E1FB0B8-F25B-FA26-CC77-C8411EE2C5FC}"/>
              </a:ext>
            </a:extLst>
          </p:cNvPr>
          <p:cNvSpPr/>
          <p:nvPr/>
        </p:nvSpPr>
        <p:spPr>
          <a:xfrm>
            <a:off x="5989025" y="5107210"/>
            <a:ext cx="597419" cy="17787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27ED93-7FEC-3308-C051-24A924A7BF90}"/>
              </a:ext>
            </a:extLst>
          </p:cNvPr>
          <p:cNvCxnSpPr>
            <a:cxnSpLocks/>
          </p:cNvCxnSpPr>
          <p:nvPr/>
        </p:nvCxnSpPr>
        <p:spPr>
          <a:xfrm>
            <a:off x="6141626" y="5280774"/>
            <a:ext cx="50406" cy="9622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loud 29">
                <a:extLst>
                  <a:ext uri="{FF2B5EF4-FFF2-40B4-BE49-F238E27FC236}">
                    <a16:creationId xmlns:a16="http://schemas.microsoft.com/office/drawing/2014/main" id="{EE855D56-13E5-EF14-2EC6-EB54AEB38DA8}"/>
                  </a:ext>
                </a:extLst>
              </p:cNvPr>
              <p:cNvSpPr/>
              <p:nvPr/>
            </p:nvSpPr>
            <p:spPr>
              <a:xfrm>
                <a:off x="7195614" y="5905448"/>
                <a:ext cx="2745941" cy="597412"/>
              </a:xfrm>
              <a:prstGeom prst="cloud">
                <a:avLst/>
              </a:prstGeom>
              <a:noFill/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0" name="Cloud 29">
                <a:extLst>
                  <a:ext uri="{FF2B5EF4-FFF2-40B4-BE49-F238E27FC236}">
                    <a16:creationId xmlns:a16="http://schemas.microsoft.com/office/drawing/2014/main" id="{EE855D56-13E5-EF14-2EC6-EB54AEB38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614" y="5905448"/>
                <a:ext cx="2745941" cy="597412"/>
              </a:xfrm>
              <a:prstGeom prst="cloud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FF653756-8F23-F145-A79C-19136B2E817B}"/>
              </a:ext>
            </a:extLst>
          </p:cNvPr>
          <p:cNvSpPr txBox="1"/>
          <p:nvPr/>
        </p:nvSpPr>
        <p:spPr>
          <a:xfrm>
            <a:off x="2822150" y="6133528"/>
            <a:ext cx="206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dirty="0"/>
              <a:t>retransmission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630052-A96D-D207-2192-FC919A62EFA6}"/>
              </a:ext>
            </a:extLst>
          </p:cNvPr>
          <p:cNvCxnSpPr>
            <a:cxnSpLocks/>
          </p:cNvCxnSpPr>
          <p:nvPr/>
        </p:nvCxnSpPr>
        <p:spPr>
          <a:xfrm>
            <a:off x="2456191" y="4817554"/>
            <a:ext cx="3675364" cy="3906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44">
            <a:extLst>
              <a:ext uri="{FF2B5EF4-FFF2-40B4-BE49-F238E27FC236}">
                <a16:creationId xmlns:a16="http://schemas.microsoft.com/office/drawing/2014/main" id="{06CBEC0C-34EC-6FDB-8812-FB91BCE1B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97274"/>
              </p:ext>
            </p:extLst>
          </p:nvPr>
        </p:nvGraphicFramePr>
        <p:xfrm>
          <a:off x="852527" y="3872920"/>
          <a:ext cx="373901" cy="11179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901">
                  <a:extLst>
                    <a:ext uri="{9D8B030D-6E8A-4147-A177-3AD203B41FA5}">
                      <a16:colId xmlns:a16="http://schemas.microsoft.com/office/drawing/2014/main" val="3959032551"/>
                    </a:ext>
                  </a:extLst>
                </a:gridCol>
              </a:tblGrid>
              <a:tr h="372663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442630"/>
                  </a:ext>
                </a:extLst>
              </a:tr>
              <a:tr h="372663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191750"/>
                  </a:ext>
                </a:extLst>
              </a:tr>
              <a:tr h="37266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6286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728246-8C60-CC32-1ECB-19AA8232DF04}"/>
              </a:ext>
            </a:extLst>
          </p:cNvPr>
          <p:cNvCxnSpPr>
            <a:cxnSpLocks/>
          </p:cNvCxnSpPr>
          <p:nvPr/>
        </p:nvCxnSpPr>
        <p:spPr>
          <a:xfrm flipV="1">
            <a:off x="2461634" y="5219356"/>
            <a:ext cx="3669921" cy="1175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C23317-A7CA-4C9E-DA4A-29A7258BCB54}"/>
              </a:ext>
            </a:extLst>
          </p:cNvPr>
          <p:cNvCxnSpPr>
            <a:cxnSpLocks/>
          </p:cNvCxnSpPr>
          <p:nvPr/>
        </p:nvCxnSpPr>
        <p:spPr>
          <a:xfrm flipV="1">
            <a:off x="2461634" y="5273894"/>
            <a:ext cx="3669921" cy="5383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30E13E-6F86-CA33-EADE-F0E3892DB81B}"/>
              </a:ext>
            </a:extLst>
          </p:cNvPr>
          <p:cNvCxnSpPr>
            <a:cxnSpLocks/>
          </p:cNvCxnSpPr>
          <p:nvPr/>
        </p:nvCxnSpPr>
        <p:spPr>
          <a:xfrm flipV="1">
            <a:off x="2461634" y="5257926"/>
            <a:ext cx="3669921" cy="9850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102D72A-F4AA-83B5-D18E-92C1C93A3338}"/>
                  </a:ext>
                </a:extLst>
              </p:cNvPr>
              <p:cNvSpPr txBox="1"/>
              <p:nvPr/>
            </p:nvSpPr>
            <p:spPr>
              <a:xfrm>
                <a:off x="3387119" y="492254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102D72A-F4AA-83B5-D18E-92C1C93A3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119" y="4922544"/>
                <a:ext cx="304800" cy="369332"/>
              </a:xfrm>
              <a:prstGeom prst="rect">
                <a:avLst/>
              </a:prstGeom>
              <a:blipFill>
                <a:blip r:embed="rId4"/>
                <a:stretch>
                  <a:fillRect r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9A84D4-4A9A-318A-BA0D-B9F758DE9306}"/>
                  </a:ext>
                </a:extLst>
              </p:cNvPr>
              <p:cNvSpPr txBox="1"/>
              <p:nvPr/>
            </p:nvSpPr>
            <p:spPr>
              <a:xfrm>
                <a:off x="3362875" y="5301911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9A84D4-4A9A-318A-BA0D-B9F758DE9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875" y="5301911"/>
                <a:ext cx="304800" cy="369332"/>
              </a:xfrm>
              <a:prstGeom prst="rect">
                <a:avLst/>
              </a:prstGeom>
              <a:blipFill>
                <a:blip r:embed="rId5"/>
                <a:stretch>
                  <a:fillRect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0832A7E-F95F-1637-0E65-C4310FFEFD62}"/>
                  </a:ext>
                </a:extLst>
              </p:cNvPr>
              <p:cNvSpPr txBox="1"/>
              <p:nvPr/>
            </p:nvSpPr>
            <p:spPr>
              <a:xfrm>
                <a:off x="3361038" y="560369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0832A7E-F95F-1637-0E65-C4310FFEF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038" y="5603694"/>
                <a:ext cx="304800" cy="369332"/>
              </a:xfrm>
              <a:prstGeom prst="rect">
                <a:avLst/>
              </a:prstGeom>
              <a:blipFill>
                <a:blip r:embed="rId6"/>
                <a:stretch>
                  <a:fillRect r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6EF9593-12E2-D48E-0574-982CD234CA13}"/>
                  </a:ext>
                </a:extLst>
              </p:cNvPr>
              <p:cNvSpPr txBox="1"/>
              <p:nvPr/>
            </p:nvSpPr>
            <p:spPr>
              <a:xfrm>
                <a:off x="3404549" y="4544742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6EF9593-12E2-D48E-0574-982CD234C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549" y="4544742"/>
                <a:ext cx="304800" cy="369332"/>
              </a:xfrm>
              <a:prstGeom prst="rect">
                <a:avLst/>
              </a:prstGeom>
              <a:blipFill>
                <a:blip r:embed="rId7"/>
                <a:stretch>
                  <a:fillRect r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C1099192-D59B-C78F-F1FC-E5BE2E9FD6BE}"/>
              </a:ext>
            </a:extLst>
          </p:cNvPr>
          <p:cNvSpPr/>
          <p:nvPr/>
        </p:nvSpPr>
        <p:spPr>
          <a:xfrm>
            <a:off x="533400" y="3821587"/>
            <a:ext cx="3984835" cy="2899657"/>
          </a:xfrm>
          <a:prstGeom prst="rect">
            <a:avLst/>
          </a:prstGeom>
          <a:noFill/>
          <a:ln w="254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B6AF0C-A968-0A3C-1B08-B64AC2C646FE}"/>
              </a:ext>
            </a:extLst>
          </p:cNvPr>
          <p:cNvSpPr txBox="1"/>
          <p:nvPr/>
        </p:nvSpPr>
        <p:spPr>
          <a:xfrm>
            <a:off x="6192032" y="1524001"/>
            <a:ext cx="28757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Set resend bit set</a:t>
            </a:r>
          </a:p>
        </p:txBody>
      </p:sp>
    </p:spTree>
    <p:extLst>
      <p:ext uri="{BB962C8B-B14F-4D97-AF65-F5344CB8AC3E}">
        <p14:creationId xmlns:p14="http://schemas.microsoft.com/office/powerpoint/2010/main" val="150240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5E17F5-C246-A925-419C-869637A8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ATP infrastructure setup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9C6DB8-6AB2-434B-C7EE-4F2983233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12289"/>
            <a:ext cx="10515600" cy="4351338"/>
          </a:xfrm>
        </p:spPr>
        <p:txBody>
          <a:bodyPr/>
          <a:lstStyle/>
          <a:p>
            <a:r>
              <a:rPr lang="en-US" dirty="0"/>
              <a:t>ATP packet format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968EEA-9A04-3049-5761-1A6DD7F35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2127"/>
            <a:ext cx="7391400" cy="30194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BA67BE-354F-2C04-96EB-8A4A2A710F5B}"/>
              </a:ext>
            </a:extLst>
          </p:cNvPr>
          <p:cNvSpPr/>
          <p:nvPr/>
        </p:nvSpPr>
        <p:spPr>
          <a:xfrm>
            <a:off x="2133600" y="4495800"/>
            <a:ext cx="28956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E4A036-1EF9-394A-BC7B-8E639B712C8E}"/>
              </a:ext>
            </a:extLst>
          </p:cNvPr>
          <p:cNvSpPr/>
          <p:nvPr/>
        </p:nvSpPr>
        <p:spPr>
          <a:xfrm>
            <a:off x="2743200" y="4038600"/>
            <a:ext cx="533400" cy="3726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62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7181-5B9E-C88D-29DE-5E81998F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ATP switch memory 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5C336-3DAC-FBFA-E781-B6839DA4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DAD5C-9094-47C3-F669-3C708CE83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24000"/>
            <a:ext cx="8206940" cy="3581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AC38CA-F7E8-0B01-9B3C-672AEB377290}"/>
              </a:ext>
            </a:extLst>
          </p:cNvPr>
          <p:cNvSpPr txBox="1"/>
          <p:nvPr/>
        </p:nvSpPr>
        <p:spPr>
          <a:xfrm>
            <a:off x="381000" y="5265683"/>
            <a:ext cx="990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/>
              <a:t>The bitmap field records which workers have already been aggregated to the aggregator’s value field.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7015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4A7A-FA8B-C0B8-3773-3EAF096A6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ECN marks as the primary congestion signal</a:t>
            </a:r>
          </a:p>
          <a:p>
            <a:pPr lvl="2"/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Explicit Congestion Notification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ECN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lvl="2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ECN is marked in switches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lvl="2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ECN notifies workers about the congestion status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Packet loss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When receiving congestion signals, ATP adjusts window sizes</a:t>
            </a: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cs typeface="Trebuchet MS"/>
              </a:rPr>
              <a:t>Improve the floating-point computation</a:t>
            </a: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sz="2400" dirty="0">
                <a:cs typeface="Trebuchet MS"/>
              </a:rPr>
              <a:t>Convert gradients to 32-bit integer at workers by a scaling factor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12D8-5123-2790-B0AF-07F99178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28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903E275-3198-D2AC-AD60-5286BE89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Reliability and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56376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067415" y="6428920"/>
            <a:ext cx="23177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solidFill>
                  <a:srgbClr val="898989"/>
                </a:solidFill>
                <a:latin typeface="Trebuchet MS"/>
                <a:cs typeface="Trebuchet MS"/>
              </a:rPr>
              <a:t>16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61"/>
            <a:ext cx="800100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b="0" dirty="0">
                <a:solidFill>
                  <a:srgbClr val="000000"/>
                </a:solidFill>
                <a:latin typeface="+mn-lt"/>
                <a:cs typeface="Carlito"/>
              </a:rPr>
              <a:t>ATP Implementation and Evaluation</a:t>
            </a:r>
            <a:endParaRPr sz="4300" dirty="0">
              <a:latin typeface="+mn-lt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907" y="1299121"/>
            <a:ext cx="9966960" cy="53422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329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cs typeface="Trebuchet MS"/>
              </a:rPr>
              <a:t>Implementation</a:t>
            </a:r>
          </a:p>
          <a:p>
            <a:pPr marL="698500" lvl="1" indent="-228600">
              <a:lnSpc>
                <a:spcPts val="2815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cs typeface="Trebuchet MS"/>
              </a:rPr>
              <a:t>Replace the networking stack of BytePS at the end host</a:t>
            </a:r>
            <a:endParaRPr lang="en-US" sz="2400" dirty="0">
              <a:cs typeface="Trebuchet MS"/>
            </a:endParaRPr>
          </a:p>
          <a:p>
            <a:pPr marL="1155700" lvl="2" indent="-228600">
              <a:lnSpc>
                <a:spcPts val="2815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sz="2400" dirty="0" err="1"/>
              <a:t>BytePS</a:t>
            </a:r>
            <a:r>
              <a:rPr lang="en-US" sz="2400" dirty="0"/>
              <a:t> is a high performance and general distributed training framework</a:t>
            </a:r>
            <a:endParaRPr sz="2400" dirty="0"/>
          </a:p>
          <a:p>
            <a:pPr marL="698500" marR="5080" lvl="1" indent="-228600">
              <a:lnSpc>
                <a:spcPts val="2300"/>
              </a:lnSpc>
              <a:spcBef>
                <a:spcPts val="52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cs typeface="Trebuchet MS"/>
              </a:rPr>
              <a:t>Use P4 to implement the in-network aggregation service at Barefoot Tofino  switch</a:t>
            </a:r>
            <a:endParaRPr sz="2650" dirty="0">
              <a:cs typeface="Trebuchet MS"/>
            </a:endParaRPr>
          </a:p>
          <a:p>
            <a:pPr marL="241300" indent="-228600">
              <a:lnSpc>
                <a:spcPts val="3329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cs typeface="Trebuchet MS"/>
              </a:rPr>
              <a:t>Evaluation</a:t>
            </a:r>
          </a:p>
          <a:p>
            <a:pPr marL="698500" lvl="1" indent="-228600">
              <a:lnSpc>
                <a:spcPts val="2815"/>
              </a:lnSpc>
              <a:buFont typeface="Arial"/>
              <a:buChar char="•"/>
              <a:tabLst>
                <a:tab pos="698500" algn="l"/>
              </a:tabLst>
            </a:pPr>
            <a:r>
              <a:rPr sz="2400" b="1" dirty="0">
                <a:cs typeface="Trebuchet MS"/>
              </a:rPr>
              <a:t>Setup: </a:t>
            </a:r>
            <a:r>
              <a:rPr sz="2400" dirty="0">
                <a:cs typeface="Trebuchet MS"/>
              </a:rPr>
              <a:t>9 servers, each with one GPU, one 100G NIC</a:t>
            </a:r>
          </a:p>
          <a:p>
            <a:pPr marL="698500" marR="805180" lvl="1" indent="-228600">
              <a:lnSpc>
                <a:spcPts val="2300"/>
              </a:lnSpc>
              <a:spcBef>
                <a:spcPts val="525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1" dirty="0">
                <a:cs typeface="Trebuchet MS"/>
              </a:rPr>
              <a:t>Baseline: </a:t>
            </a:r>
            <a:r>
              <a:rPr sz="2400" dirty="0">
                <a:cs typeface="Trebuchet MS"/>
              </a:rPr>
              <a:t>( BytePS + TCP, BytePS+ RDMA ) x (Nto1, NtoN ), SwitchML,  Horovod+RDMA, </a:t>
            </a:r>
            <a:r>
              <a:rPr sz="2400" dirty="0" err="1">
                <a:cs typeface="Trebuchet MS"/>
              </a:rPr>
              <a:t>Horovod+TCP</a:t>
            </a:r>
            <a:endParaRPr lang="en-US" sz="2400" dirty="0">
              <a:cs typeface="Trebuchet MS"/>
            </a:endParaRPr>
          </a:p>
          <a:p>
            <a:pPr marL="1155700" marR="805180" lvl="2" indent="-228600">
              <a:lnSpc>
                <a:spcPts val="2300"/>
              </a:lnSpc>
              <a:spcBef>
                <a:spcPts val="525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sz="2400" dirty="0" err="1">
                <a:cs typeface="Trebuchet MS"/>
              </a:rPr>
              <a:t>BytePS</a:t>
            </a:r>
            <a:r>
              <a:rPr lang="en-US" sz="2400" dirty="0">
                <a:cs typeface="Trebuchet MS"/>
              </a:rPr>
              <a:t> uses worker-PS architecture</a:t>
            </a:r>
          </a:p>
          <a:p>
            <a:pPr marL="1155700" marR="805180" lvl="2" indent="-228600">
              <a:lnSpc>
                <a:spcPts val="2300"/>
              </a:lnSpc>
              <a:spcBef>
                <a:spcPts val="525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sz="2400" dirty="0" err="1">
                <a:cs typeface="Trebuchet MS"/>
              </a:rPr>
              <a:t>Horovod</a:t>
            </a:r>
            <a:r>
              <a:rPr lang="en-US" sz="2400" dirty="0">
                <a:cs typeface="Trebuchet MS"/>
              </a:rPr>
              <a:t>: a ring all-reduce architecture</a:t>
            </a:r>
            <a:endParaRPr sz="2400" dirty="0">
              <a:cs typeface="Trebuchet MS"/>
            </a:endParaRPr>
          </a:p>
          <a:p>
            <a:pPr marL="698500" lvl="1" indent="-228600">
              <a:lnSpc>
                <a:spcPts val="2770"/>
              </a:lnSpc>
              <a:buFont typeface="Arial"/>
              <a:buChar char="•"/>
              <a:tabLst>
                <a:tab pos="698500" algn="l"/>
              </a:tabLst>
            </a:pPr>
            <a:r>
              <a:rPr sz="2400" b="1" dirty="0">
                <a:cs typeface="Trebuchet MS"/>
              </a:rPr>
              <a:t>Metrics: </a:t>
            </a:r>
            <a:r>
              <a:rPr sz="2400" dirty="0">
                <a:cs typeface="Trebuchet MS"/>
              </a:rPr>
              <a:t>Training Throughput, Time-to-Accuracy</a:t>
            </a:r>
          </a:p>
          <a:p>
            <a:pPr marL="698500" marR="327025" lvl="1" indent="-228600">
              <a:lnSpc>
                <a:spcPts val="2300"/>
              </a:lnSpc>
              <a:spcBef>
                <a:spcPts val="5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1" dirty="0">
                <a:cs typeface="Trebuchet MS"/>
              </a:rPr>
              <a:t>Workloads: </a:t>
            </a:r>
            <a:r>
              <a:rPr sz="2400" dirty="0">
                <a:cs typeface="Trebuchet MS"/>
              </a:rPr>
              <a:t>AlexNet, VGG11, VGG16, VGG19, ResNet50, ResNet101, and  ResNet152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849A-D8BF-E716-5FEE-DEADD44D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81670-CD4D-C97C-D525-5C392F663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methods</a:t>
            </a:r>
          </a:p>
          <a:p>
            <a:pPr lvl="1"/>
            <a:r>
              <a:rPr lang="en-US" dirty="0"/>
              <a:t>Parameter Server (PS)</a:t>
            </a: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42152011-56EA-F7E6-93F4-6D3F9C316C44}"/>
              </a:ext>
            </a:extLst>
          </p:cNvPr>
          <p:cNvGrpSpPr/>
          <p:nvPr/>
        </p:nvGrpSpPr>
        <p:grpSpPr>
          <a:xfrm>
            <a:off x="2788361" y="2720761"/>
            <a:ext cx="4756150" cy="1191260"/>
            <a:chOff x="2680296" y="1955990"/>
            <a:chExt cx="4756150" cy="1191260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57898CBC-0FEA-C8D9-AB13-DD8BC3A92962}"/>
                </a:ext>
              </a:extLst>
            </p:cNvPr>
            <p:cNvSpPr/>
            <p:nvPr/>
          </p:nvSpPr>
          <p:spPr>
            <a:xfrm>
              <a:off x="2680296" y="1955990"/>
              <a:ext cx="4756150" cy="1191260"/>
            </a:xfrm>
            <a:custGeom>
              <a:avLst/>
              <a:gdLst/>
              <a:ahLst/>
              <a:cxnLst/>
              <a:rect l="l" t="t" r="r" b="b"/>
              <a:pathLst>
                <a:path w="4756150" h="1191260">
                  <a:moveTo>
                    <a:pt x="4557522" y="0"/>
                  </a:moveTo>
                  <a:lnTo>
                    <a:pt x="198513" y="0"/>
                  </a:lnTo>
                  <a:lnTo>
                    <a:pt x="152995" y="5242"/>
                  </a:lnTo>
                  <a:lnTo>
                    <a:pt x="111211" y="20176"/>
                  </a:lnTo>
                  <a:lnTo>
                    <a:pt x="74352" y="43610"/>
                  </a:lnTo>
                  <a:lnTo>
                    <a:pt x="43610" y="74352"/>
                  </a:lnTo>
                  <a:lnTo>
                    <a:pt x="20176" y="111211"/>
                  </a:lnTo>
                  <a:lnTo>
                    <a:pt x="5242" y="152995"/>
                  </a:lnTo>
                  <a:lnTo>
                    <a:pt x="0" y="198513"/>
                  </a:lnTo>
                  <a:lnTo>
                    <a:pt x="0" y="992543"/>
                  </a:lnTo>
                  <a:lnTo>
                    <a:pt x="5242" y="1038061"/>
                  </a:lnTo>
                  <a:lnTo>
                    <a:pt x="20176" y="1079845"/>
                  </a:lnTo>
                  <a:lnTo>
                    <a:pt x="43610" y="1116704"/>
                  </a:lnTo>
                  <a:lnTo>
                    <a:pt x="74352" y="1147446"/>
                  </a:lnTo>
                  <a:lnTo>
                    <a:pt x="111211" y="1170880"/>
                  </a:lnTo>
                  <a:lnTo>
                    <a:pt x="152995" y="1185814"/>
                  </a:lnTo>
                  <a:lnTo>
                    <a:pt x="198513" y="1191056"/>
                  </a:lnTo>
                  <a:lnTo>
                    <a:pt x="4557522" y="1191056"/>
                  </a:lnTo>
                  <a:lnTo>
                    <a:pt x="4603040" y="1185814"/>
                  </a:lnTo>
                  <a:lnTo>
                    <a:pt x="4644824" y="1170880"/>
                  </a:lnTo>
                  <a:lnTo>
                    <a:pt x="4681683" y="1147446"/>
                  </a:lnTo>
                  <a:lnTo>
                    <a:pt x="4712425" y="1116704"/>
                  </a:lnTo>
                  <a:lnTo>
                    <a:pt x="4735859" y="1079845"/>
                  </a:lnTo>
                  <a:lnTo>
                    <a:pt x="4750792" y="1038061"/>
                  </a:lnTo>
                  <a:lnTo>
                    <a:pt x="4756035" y="992543"/>
                  </a:lnTo>
                  <a:lnTo>
                    <a:pt x="4756035" y="198513"/>
                  </a:lnTo>
                  <a:lnTo>
                    <a:pt x="4750792" y="152995"/>
                  </a:lnTo>
                  <a:lnTo>
                    <a:pt x="4735859" y="111211"/>
                  </a:lnTo>
                  <a:lnTo>
                    <a:pt x="4712425" y="74352"/>
                  </a:lnTo>
                  <a:lnTo>
                    <a:pt x="4681683" y="43610"/>
                  </a:lnTo>
                  <a:lnTo>
                    <a:pt x="4644824" y="20176"/>
                  </a:lnTo>
                  <a:lnTo>
                    <a:pt x="4603040" y="5242"/>
                  </a:lnTo>
                  <a:lnTo>
                    <a:pt x="4557522" y="0"/>
                  </a:lnTo>
                  <a:close/>
                </a:path>
              </a:pathLst>
            </a:custGeom>
            <a:solidFill>
              <a:srgbClr val="E0EFD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8712725D-7215-59F2-5271-85A3A27E0500}"/>
                </a:ext>
              </a:extLst>
            </p:cNvPr>
            <p:cNvSpPr/>
            <p:nvPr/>
          </p:nvSpPr>
          <p:spPr>
            <a:xfrm>
              <a:off x="4578464" y="2349461"/>
              <a:ext cx="830580" cy="549910"/>
            </a:xfrm>
            <a:custGeom>
              <a:avLst/>
              <a:gdLst/>
              <a:ahLst/>
              <a:cxnLst/>
              <a:rect l="l" t="t" r="r" b="b"/>
              <a:pathLst>
                <a:path w="830579" h="549910">
                  <a:moveTo>
                    <a:pt x="745972" y="0"/>
                  </a:moveTo>
                  <a:lnTo>
                    <a:pt x="84442" y="0"/>
                  </a:lnTo>
                  <a:lnTo>
                    <a:pt x="51568" y="6636"/>
                  </a:lnTo>
                  <a:lnTo>
                    <a:pt x="24728" y="24734"/>
                  </a:lnTo>
                  <a:lnTo>
                    <a:pt x="6634" y="51579"/>
                  </a:lnTo>
                  <a:lnTo>
                    <a:pt x="0" y="84454"/>
                  </a:lnTo>
                  <a:lnTo>
                    <a:pt x="0" y="465277"/>
                  </a:lnTo>
                  <a:lnTo>
                    <a:pt x="6634" y="498150"/>
                  </a:lnTo>
                  <a:lnTo>
                    <a:pt x="24728" y="524991"/>
                  </a:lnTo>
                  <a:lnTo>
                    <a:pt x="51568" y="543085"/>
                  </a:lnTo>
                  <a:lnTo>
                    <a:pt x="84442" y="549719"/>
                  </a:lnTo>
                  <a:lnTo>
                    <a:pt x="745972" y="549719"/>
                  </a:lnTo>
                  <a:lnTo>
                    <a:pt x="778840" y="543085"/>
                  </a:lnTo>
                  <a:lnTo>
                    <a:pt x="805681" y="524991"/>
                  </a:lnTo>
                  <a:lnTo>
                    <a:pt x="823778" y="498150"/>
                  </a:lnTo>
                  <a:lnTo>
                    <a:pt x="830414" y="465277"/>
                  </a:lnTo>
                  <a:lnTo>
                    <a:pt x="830414" y="84454"/>
                  </a:lnTo>
                  <a:lnTo>
                    <a:pt x="823778" y="51579"/>
                  </a:lnTo>
                  <a:lnTo>
                    <a:pt x="805681" y="24734"/>
                  </a:lnTo>
                  <a:lnTo>
                    <a:pt x="778840" y="6636"/>
                  </a:lnTo>
                  <a:lnTo>
                    <a:pt x="745972" y="0"/>
                  </a:lnTo>
                  <a:close/>
                </a:path>
              </a:pathLst>
            </a:custGeom>
            <a:solidFill>
              <a:srgbClr val="BCAED5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object 6">
            <a:extLst>
              <a:ext uri="{FF2B5EF4-FFF2-40B4-BE49-F238E27FC236}">
                <a16:creationId xmlns:a16="http://schemas.microsoft.com/office/drawing/2014/main" id="{8CD62AEF-94BD-9DB3-FD5B-20501322FA71}"/>
              </a:ext>
            </a:extLst>
          </p:cNvPr>
          <p:cNvSpPr txBox="1"/>
          <p:nvPr/>
        </p:nvSpPr>
        <p:spPr>
          <a:xfrm>
            <a:off x="2881884" y="2741399"/>
            <a:ext cx="2431415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rebuchet MS"/>
              </a:rPr>
              <a:t>Parameter Servers (PS)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rebuchet MS"/>
            </a:endParaRPr>
          </a:p>
          <a:p>
            <a:pPr marL="0" marR="5080" lvl="0" indent="0" algn="r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PS</a:t>
            </a:r>
            <a:r>
              <a:rPr kumimoji="0" sz="1800" b="1" i="0" u="none" strike="noStrike" kern="1200" cap="none" spc="-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1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1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8" name="object 7">
            <a:extLst>
              <a:ext uri="{FF2B5EF4-FFF2-40B4-BE49-F238E27FC236}">
                <a16:creationId xmlns:a16="http://schemas.microsoft.com/office/drawing/2014/main" id="{6EDC25DF-0CD5-14E9-332A-EC04926C4CD0}"/>
              </a:ext>
            </a:extLst>
          </p:cNvPr>
          <p:cNvGrpSpPr/>
          <p:nvPr/>
        </p:nvGrpSpPr>
        <p:grpSpPr>
          <a:xfrm>
            <a:off x="2421928" y="5345584"/>
            <a:ext cx="5951855" cy="1302385"/>
            <a:chOff x="2313863" y="4580813"/>
            <a:chExt cx="5951855" cy="1302385"/>
          </a:xfrm>
        </p:grpSpPr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17B72D30-9232-E655-13B1-CCB36F95A253}"/>
                </a:ext>
              </a:extLst>
            </p:cNvPr>
            <p:cNvSpPr/>
            <p:nvPr/>
          </p:nvSpPr>
          <p:spPr>
            <a:xfrm>
              <a:off x="2317038" y="4583988"/>
              <a:ext cx="5945009" cy="12956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278A444C-7A57-2D2D-A3D4-26A5AA31C87B}"/>
                </a:ext>
              </a:extLst>
            </p:cNvPr>
            <p:cNvSpPr/>
            <p:nvPr/>
          </p:nvSpPr>
          <p:spPr>
            <a:xfrm>
              <a:off x="2317038" y="4583988"/>
              <a:ext cx="5945505" cy="1296035"/>
            </a:xfrm>
            <a:custGeom>
              <a:avLst/>
              <a:gdLst/>
              <a:ahLst/>
              <a:cxnLst/>
              <a:rect l="l" t="t" r="r" b="b"/>
              <a:pathLst>
                <a:path w="5945505" h="1296035">
                  <a:moveTo>
                    <a:pt x="215938" y="0"/>
                  </a:moveTo>
                  <a:lnTo>
                    <a:pt x="166425" y="5703"/>
                  </a:lnTo>
                  <a:lnTo>
                    <a:pt x="120973" y="21948"/>
                  </a:lnTo>
                  <a:lnTo>
                    <a:pt x="80879" y="47439"/>
                  </a:lnTo>
                  <a:lnTo>
                    <a:pt x="47439" y="80879"/>
                  </a:lnTo>
                  <a:lnTo>
                    <a:pt x="21948" y="120973"/>
                  </a:lnTo>
                  <a:lnTo>
                    <a:pt x="5703" y="166425"/>
                  </a:lnTo>
                  <a:lnTo>
                    <a:pt x="0" y="215938"/>
                  </a:lnTo>
                  <a:lnTo>
                    <a:pt x="0" y="1079690"/>
                  </a:lnTo>
                  <a:lnTo>
                    <a:pt x="5703" y="1129203"/>
                  </a:lnTo>
                  <a:lnTo>
                    <a:pt x="21948" y="1174655"/>
                  </a:lnTo>
                  <a:lnTo>
                    <a:pt x="47439" y="1214749"/>
                  </a:lnTo>
                  <a:lnTo>
                    <a:pt x="80879" y="1248191"/>
                  </a:lnTo>
                  <a:lnTo>
                    <a:pt x="120973" y="1273682"/>
                  </a:lnTo>
                  <a:lnTo>
                    <a:pt x="166425" y="1289927"/>
                  </a:lnTo>
                  <a:lnTo>
                    <a:pt x="215938" y="1295630"/>
                  </a:lnTo>
                  <a:lnTo>
                    <a:pt x="5729063" y="1295630"/>
                  </a:lnTo>
                  <a:lnTo>
                    <a:pt x="5778576" y="1289927"/>
                  </a:lnTo>
                  <a:lnTo>
                    <a:pt x="5824028" y="1273682"/>
                  </a:lnTo>
                  <a:lnTo>
                    <a:pt x="5864122" y="1248191"/>
                  </a:lnTo>
                  <a:lnTo>
                    <a:pt x="5897563" y="1214749"/>
                  </a:lnTo>
                  <a:lnTo>
                    <a:pt x="5923054" y="1174655"/>
                  </a:lnTo>
                  <a:lnTo>
                    <a:pt x="5939300" y="1129203"/>
                  </a:lnTo>
                  <a:lnTo>
                    <a:pt x="5945003" y="1079690"/>
                  </a:lnTo>
                  <a:lnTo>
                    <a:pt x="5945003" y="215938"/>
                  </a:lnTo>
                  <a:lnTo>
                    <a:pt x="5939300" y="166425"/>
                  </a:lnTo>
                  <a:lnTo>
                    <a:pt x="5923054" y="120973"/>
                  </a:lnTo>
                  <a:lnTo>
                    <a:pt x="5897563" y="80879"/>
                  </a:lnTo>
                  <a:lnTo>
                    <a:pt x="5864122" y="47439"/>
                  </a:lnTo>
                  <a:lnTo>
                    <a:pt x="5824028" y="21948"/>
                  </a:lnTo>
                  <a:lnTo>
                    <a:pt x="5778576" y="5703"/>
                  </a:lnTo>
                  <a:lnTo>
                    <a:pt x="5729063" y="0"/>
                  </a:lnTo>
                  <a:lnTo>
                    <a:pt x="215938" y="0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82817847-23CA-45A0-5A86-758BF233594B}"/>
                </a:ext>
              </a:extLst>
            </p:cNvPr>
            <p:cNvSpPr/>
            <p:nvPr/>
          </p:nvSpPr>
          <p:spPr>
            <a:xfrm>
              <a:off x="2936875" y="4884038"/>
              <a:ext cx="4962525" cy="353060"/>
            </a:xfrm>
            <a:custGeom>
              <a:avLst/>
              <a:gdLst/>
              <a:ahLst/>
              <a:cxnLst/>
              <a:rect l="l" t="t" r="r" b="b"/>
              <a:pathLst>
                <a:path w="4962525" h="353060">
                  <a:moveTo>
                    <a:pt x="1068654" y="58801"/>
                  </a:moveTo>
                  <a:lnTo>
                    <a:pt x="1064031" y="35915"/>
                  </a:lnTo>
                  <a:lnTo>
                    <a:pt x="1051420" y="17233"/>
                  </a:lnTo>
                  <a:lnTo>
                    <a:pt x="1032738" y="4622"/>
                  </a:lnTo>
                  <a:lnTo>
                    <a:pt x="1009853" y="0"/>
                  </a:lnTo>
                  <a:lnTo>
                    <a:pt x="58813" y="0"/>
                  </a:lnTo>
                  <a:lnTo>
                    <a:pt x="35915" y="4622"/>
                  </a:lnTo>
                  <a:lnTo>
                    <a:pt x="17221" y="17233"/>
                  </a:lnTo>
                  <a:lnTo>
                    <a:pt x="4610" y="35915"/>
                  </a:lnTo>
                  <a:lnTo>
                    <a:pt x="0" y="58801"/>
                  </a:lnTo>
                  <a:lnTo>
                    <a:pt x="0" y="294030"/>
                  </a:lnTo>
                  <a:lnTo>
                    <a:pt x="4610" y="316928"/>
                  </a:lnTo>
                  <a:lnTo>
                    <a:pt x="17221" y="335622"/>
                  </a:lnTo>
                  <a:lnTo>
                    <a:pt x="35915" y="348234"/>
                  </a:lnTo>
                  <a:lnTo>
                    <a:pt x="58813" y="352844"/>
                  </a:lnTo>
                  <a:lnTo>
                    <a:pt x="1009853" y="352844"/>
                  </a:lnTo>
                  <a:lnTo>
                    <a:pt x="1032738" y="348234"/>
                  </a:lnTo>
                  <a:lnTo>
                    <a:pt x="1051420" y="335622"/>
                  </a:lnTo>
                  <a:lnTo>
                    <a:pt x="1064031" y="316928"/>
                  </a:lnTo>
                  <a:lnTo>
                    <a:pt x="1068654" y="294030"/>
                  </a:lnTo>
                  <a:lnTo>
                    <a:pt x="1068654" y="58801"/>
                  </a:lnTo>
                  <a:close/>
                </a:path>
                <a:path w="4962525" h="353060">
                  <a:moveTo>
                    <a:pt x="2379230" y="58801"/>
                  </a:moveTo>
                  <a:lnTo>
                    <a:pt x="2374608" y="35915"/>
                  </a:lnTo>
                  <a:lnTo>
                    <a:pt x="2361996" y="17233"/>
                  </a:lnTo>
                  <a:lnTo>
                    <a:pt x="2343315" y="4622"/>
                  </a:lnTo>
                  <a:lnTo>
                    <a:pt x="2320429" y="0"/>
                  </a:lnTo>
                  <a:lnTo>
                    <a:pt x="1369390" y="0"/>
                  </a:lnTo>
                  <a:lnTo>
                    <a:pt x="1346492" y="4622"/>
                  </a:lnTo>
                  <a:lnTo>
                    <a:pt x="1327797" y="17233"/>
                  </a:lnTo>
                  <a:lnTo>
                    <a:pt x="1315186" y="35915"/>
                  </a:lnTo>
                  <a:lnTo>
                    <a:pt x="1310576" y="58801"/>
                  </a:lnTo>
                  <a:lnTo>
                    <a:pt x="1310576" y="294030"/>
                  </a:lnTo>
                  <a:lnTo>
                    <a:pt x="1315186" y="316928"/>
                  </a:lnTo>
                  <a:lnTo>
                    <a:pt x="1327797" y="335622"/>
                  </a:lnTo>
                  <a:lnTo>
                    <a:pt x="1346492" y="348234"/>
                  </a:lnTo>
                  <a:lnTo>
                    <a:pt x="1369390" y="352844"/>
                  </a:lnTo>
                  <a:lnTo>
                    <a:pt x="2320429" y="352844"/>
                  </a:lnTo>
                  <a:lnTo>
                    <a:pt x="2343315" y="348234"/>
                  </a:lnTo>
                  <a:lnTo>
                    <a:pt x="2361996" y="335622"/>
                  </a:lnTo>
                  <a:lnTo>
                    <a:pt x="2374608" y="316928"/>
                  </a:lnTo>
                  <a:lnTo>
                    <a:pt x="2379230" y="294030"/>
                  </a:lnTo>
                  <a:lnTo>
                    <a:pt x="2379230" y="58801"/>
                  </a:lnTo>
                  <a:close/>
                </a:path>
                <a:path w="4962525" h="353060">
                  <a:moveTo>
                    <a:pt x="3661448" y="58801"/>
                  </a:moveTo>
                  <a:lnTo>
                    <a:pt x="3656825" y="35915"/>
                  </a:lnTo>
                  <a:lnTo>
                    <a:pt x="3644214" y="17233"/>
                  </a:lnTo>
                  <a:lnTo>
                    <a:pt x="3625519" y="4622"/>
                  </a:lnTo>
                  <a:lnTo>
                    <a:pt x="3602634" y="0"/>
                  </a:lnTo>
                  <a:lnTo>
                    <a:pt x="2651595" y="0"/>
                  </a:lnTo>
                  <a:lnTo>
                    <a:pt x="2628696" y="4622"/>
                  </a:lnTo>
                  <a:lnTo>
                    <a:pt x="2610015" y="17233"/>
                  </a:lnTo>
                  <a:lnTo>
                    <a:pt x="2597404" y="35915"/>
                  </a:lnTo>
                  <a:lnTo>
                    <a:pt x="2592794" y="58801"/>
                  </a:lnTo>
                  <a:lnTo>
                    <a:pt x="2592794" y="294030"/>
                  </a:lnTo>
                  <a:lnTo>
                    <a:pt x="2597404" y="316928"/>
                  </a:lnTo>
                  <a:lnTo>
                    <a:pt x="2610015" y="335622"/>
                  </a:lnTo>
                  <a:lnTo>
                    <a:pt x="2628696" y="348234"/>
                  </a:lnTo>
                  <a:lnTo>
                    <a:pt x="2651595" y="352844"/>
                  </a:lnTo>
                  <a:lnTo>
                    <a:pt x="3602634" y="352844"/>
                  </a:lnTo>
                  <a:lnTo>
                    <a:pt x="3625519" y="348234"/>
                  </a:lnTo>
                  <a:lnTo>
                    <a:pt x="3644214" y="335622"/>
                  </a:lnTo>
                  <a:lnTo>
                    <a:pt x="3656825" y="316928"/>
                  </a:lnTo>
                  <a:lnTo>
                    <a:pt x="3661448" y="294030"/>
                  </a:lnTo>
                  <a:lnTo>
                    <a:pt x="3661448" y="58801"/>
                  </a:lnTo>
                  <a:close/>
                </a:path>
                <a:path w="4962525" h="353060">
                  <a:moveTo>
                    <a:pt x="4962106" y="58801"/>
                  </a:moveTo>
                  <a:lnTo>
                    <a:pt x="4957483" y="35915"/>
                  </a:lnTo>
                  <a:lnTo>
                    <a:pt x="4944872" y="17233"/>
                  </a:lnTo>
                  <a:lnTo>
                    <a:pt x="4926190" y="4622"/>
                  </a:lnTo>
                  <a:lnTo>
                    <a:pt x="4903305" y="0"/>
                  </a:lnTo>
                  <a:lnTo>
                    <a:pt x="3952265" y="0"/>
                  </a:lnTo>
                  <a:lnTo>
                    <a:pt x="3929367" y="4622"/>
                  </a:lnTo>
                  <a:lnTo>
                    <a:pt x="3910673" y="17233"/>
                  </a:lnTo>
                  <a:lnTo>
                    <a:pt x="3898061" y="35915"/>
                  </a:lnTo>
                  <a:lnTo>
                    <a:pt x="3893451" y="58801"/>
                  </a:lnTo>
                  <a:lnTo>
                    <a:pt x="3893451" y="294030"/>
                  </a:lnTo>
                  <a:lnTo>
                    <a:pt x="3898061" y="316928"/>
                  </a:lnTo>
                  <a:lnTo>
                    <a:pt x="3910673" y="335622"/>
                  </a:lnTo>
                  <a:lnTo>
                    <a:pt x="3929367" y="348234"/>
                  </a:lnTo>
                  <a:lnTo>
                    <a:pt x="3952265" y="352844"/>
                  </a:lnTo>
                  <a:lnTo>
                    <a:pt x="4903305" y="352844"/>
                  </a:lnTo>
                  <a:lnTo>
                    <a:pt x="4926190" y="348234"/>
                  </a:lnTo>
                  <a:lnTo>
                    <a:pt x="4944872" y="335622"/>
                  </a:lnTo>
                  <a:lnTo>
                    <a:pt x="4957483" y="316928"/>
                  </a:lnTo>
                  <a:lnTo>
                    <a:pt x="4962106" y="294030"/>
                  </a:lnTo>
                  <a:lnTo>
                    <a:pt x="4962106" y="58801"/>
                  </a:lnTo>
                  <a:close/>
                </a:path>
              </a:pathLst>
            </a:custGeom>
            <a:solidFill>
              <a:srgbClr val="BCE4E5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CF384612-F02D-0F2F-78B7-F2DBC79D64AA}"/>
                </a:ext>
              </a:extLst>
            </p:cNvPr>
            <p:cNvSpPr/>
            <p:nvPr/>
          </p:nvSpPr>
          <p:spPr>
            <a:xfrm>
              <a:off x="2909646" y="5363806"/>
              <a:ext cx="1087755" cy="432434"/>
            </a:xfrm>
            <a:custGeom>
              <a:avLst/>
              <a:gdLst/>
              <a:ahLst/>
              <a:cxnLst/>
              <a:rect l="l" t="t" r="r" b="b"/>
              <a:pathLst>
                <a:path w="1087754" h="432435">
                  <a:moveTo>
                    <a:pt x="1021054" y="0"/>
                  </a:moveTo>
                  <a:lnTo>
                    <a:pt x="66357" y="0"/>
                  </a:lnTo>
                  <a:lnTo>
                    <a:pt x="40526" y="5214"/>
                  </a:lnTo>
                  <a:lnTo>
                    <a:pt x="19434" y="19434"/>
                  </a:lnTo>
                  <a:lnTo>
                    <a:pt x="5214" y="40526"/>
                  </a:lnTo>
                  <a:lnTo>
                    <a:pt x="0" y="66357"/>
                  </a:lnTo>
                  <a:lnTo>
                    <a:pt x="0" y="365638"/>
                  </a:lnTo>
                  <a:lnTo>
                    <a:pt x="5214" y="391468"/>
                  </a:lnTo>
                  <a:lnTo>
                    <a:pt x="19434" y="412561"/>
                  </a:lnTo>
                  <a:lnTo>
                    <a:pt x="40526" y="426783"/>
                  </a:lnTo>
                  <a:lnTo>
                    <a:pt x="66357" y="431998"/>
                  </a:lnTo>
                  <a:lnTo>
                    <a:pt x="1021054" y="431998"/>
                  </a:lnTo>
                  <a:lnTo>
                    <a:pt x="1046885" y="426783"/>
                  </a:lnTo>
                  <a:lnTo>
                    <a:pt x="1067977" y="412561"/>
                  </a:lnTo>
                  <a:lnTo>
                    <a:pt x="1082197" y="391468"/>
                  </a:lnTo>
                  <a:lnTo>
                    <a:pt x="1087412" y="365638"/>
                  </a:lnTo>
                  <a:lnTo>
                    <a:pt x="1087412" y="66357"/>
                  </a:lnTo>
                  <a:lnTo>
                    <a:pt x="1082197" y="40526"/>
                  </a:lnTo>
                  <a:lnTo>
                    <a:pt x="1067977" y="19434"/>
                  </a:lnTo>
                  <a:lnTo>
                    <a:pt x="1046885" y="5214"/>
                  </a:lnTo>
                  <a:lnTo>
                    <a:pt x="1021054" y="0"/>
                  </a:lnTo>
                  <a:close/>
                </a:path>
              </a:pathLst>
            </a:custGeom>
            <a:solidFill>
              <a:srgbClr val="ADC5E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object 12">
            <a:extLst>
              <a:ext uri="{FF2B5EF4-FFF2-40B4-BE49-F238E27FC236}">
                <a16:creationId xmlns:a16="http://schemas.microsoft.com/office/drawing/2014/main" id="{12D73764-09DC-228E-7C5E-005295764C3F}"/>
              </a:ext>
            </a:extLst>
          </p:cNvPr>
          <p:cNvSpPr txBox="1"/>
          <p:nvPr/>
        </p:nvSpPr>
        <p:spPr>
          <a:xfrm>
            <a:off x="2463546" y="5295623"/>
            <a:ext cx="1685023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Workers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685165" marR="0" lvl="0" indent="0" algn="l" defTabSz="914400" rtl="0" eaLnBrk="1" fontAlgn="auto" latinLnBrk="0" hangingPunct="1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2540" algn="l"/>
              </a:tabLst>
              <a:defRPr/>
            </a:pPr>
            <a:r>
              <a:rPr kumimoji="0" sz="1800" b="1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800" b="1" i="0" u="none" strike="noStrike" kern="1200" cap="none" spc="-135" normalizeH="0" baseline="-23148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1	</a:t>
            </a:r>
            <a:r>
              <a:rPr kumimoji="0" sz="1800" b="1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</a:t>
            </a:r>
            <a:r>
              <a:rPr kumimoji="0" sz="1800" b="1" i="0" u="none" strike="noStrike" kern="1200" cap="none" spc="-135" normalizeH="0" baseline="-23148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1</a:t>
            </a:r>
            <a:endParaRPr kumimoji="0" sz="1800" b="0" i="0" u="none" strike="noStrike" kern="1200" cap="none" spc="0" normalizeH="0" baseline="-23148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6883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Worker1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8F72DA18-ECAD-DA78-AE46-3F2879BC3AC2}"/>
              </a:ext>
            </a:extLst>
          </p:cNvPr>
          <p:cNvSpPr txBox="1"/>
          <p:nvPr/>
        </p:nvSpPr>
        <p:spPr>
          <a:xfrm>
            <a:off x="8704415" y="5613630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rebuchet MS"/>
              </a:rPr>
              <a:t>Gradients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rebuchet MS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AE19AA4A-D2C4-A72C-60BD-4BF9E2D20020}"/>
              </a:ext>
            </a:extLst>
          </p:cNvPr>
          <p:cNvSpPr/>
          <p:nvPr/>
        </p:nvSpPr>
        <p:spPr>
          <a:xfrm>
            <a:off x="4246969" y="6128933"/>
            <a:ext cx="1135380" cy="432434"/>
          </a:xfrm>
          <a:custGeom>
            <a:avLst/>
            <a:gdLst/>
            <a:ahLst/>
            <a:cxnLst/>
            <a:rect l="l" t="t" r="r" b="b"/>
            <a:pathLst>
              <a:path w="1135379" h="432435">
                <a:moveTo>
                  <a:pt x="1068819" y="0"/>
                </a:moveTo>
                <a:lnTo>
                  <a:pt x="66357" y="0"/>
                </a:lnTo>
                <a:lnTo>
                  <a:pt x="40526" y="5215"/>
                </a:lnTo>
                <a:lnTo>
                  <a:pt x="19434" y="19438"/>
                </a:lnTo>
                <a:lnTo>
                  <a:pt x="5214" y="40531"/>
                </a:lnTo>
                <a:lnTo>
                  <a:pt x="0" y="66357"/>
                </a:lnTo>
                <a:lnTo>
                  <a:pt x="0" y="365641"/>
                </a:lnTo>
                <a:lnTo>
                  <a:pt x="5214" y="391472"/>
                </a:lnTo>
                <a:lnTo>
                  <a:pt x="19434" y="412565"/>
                </a:lnTo>
                <a:lnTo>
                  <a:pt x="40526" y="426787"/>
                </a:lnTo>
                <a:lnTo>
                  <a:pt x="66357" y="432001"/>
                </a:lnTo>
                <a:lnTo>
                  <a:pt x="1068819" y="432001"/>
                </a:lnTo>
                <a:lnTo>
                  <a:pt x="1094650" y="426787"/>
                </a:lnTo>
                <a:lnTo>
                  <a:pt x="1115742" y="412565"/>
                </a:lnTo>
                <a:lnTo>
                  <a:pt x="1129962" y="391472"/>
                </a:lnTo>
                <a:lnTo>
                  <a:pt x="1135176" y="365641"/>
                </a:lnTo>
                <a:lnTo>
                  <a:pt x="1135176" y="66357"/>
                </a:lnTo>
                <a:lnTo>
                  <a:pt x="1129962" y="40531"/>
                </a:lnTo>
                <a:lnTo>
                  <a:pt x="1115742" y="19438"/>
                </a:lnTo>
                <a:lnTo>
                  <a:pt x="1094650" y="5215"/>
                </a:lnTo>
                <a:lnTo>
                  <a:pt x="1068819" y="0"/>
                </a:lnTo>
                <a:close/>
              </a:path>
            </a:pathLst>
          </a:custGeom>
          <a:solidFill>
            <a:srgbClr val="ADC5E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1053A340-FBC4-C36A-B7C5-D93E816D5BB7}"/>
              </a:ext>
            </a:extLst>
          </p:cNvPr>
          <p:cNvSpPr txBox="1"/>
          <p:nvPr/>
        </p:nvSpPr>
        <p:spPr>
          <a:xfrm>
            <a:off x="4367390" y="5610582"/>
            <a:ext cx="1062507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679450" algn="l"/>
              </a:tabLst>
              <a:defRPr/>
            </a:pPr>
            <a:r>
              <a:rPr kumimoji="0" sz="1800" b="1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800" b="1" i="0" u="none" strike="noStrike" kern="1200" cap="none" spc="-135" normalizeH="0" baseline="-23148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2	</a:t>
            </a:r>
            <a:r>
              <a:rPr kumimoji="0" sz="1800" b="1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</a:t>
            </a:r>
            <a:r>
              <a:rPr kumimoji="0" sz="1800" b="1" i="0" u="none" strike="noStrike" kern="1200" cap="none" spc="-135" normalizeH="0" baseline="-23148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2</a:t>
            </a:r>
            <a:endParaRPr kumimoji="0" sz="1800" b="0" i="0" u="none" strike="noStrike" kern="1200" cap="none" spc="0" normalizeH="0" baseline="-23148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Worker2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8C6203CC-8395-4FA5-EC9E-3776E9B2EB65}"/>
              </a:ext>
            </a:extLst>
          </p:cNvPr>
          <p:cNvSpPr/>
          <p:nvPr/>
        </p:nvSpPr>
        <p:spPr>
          <a:xfrm>
            <a:off x="5619014" y="6128933"/>
            <a:ext cx="1086485" cy="432434"/>
          </a:xfrm>
          <a:custGeom>
            <a:avLst/>
            <a:gdLst/>
            <a:ahLst/>
            <a:cxnLst/>
            <a:rect l="l" t="t" r="r" b="b"/>
            <a:pathLst>
              <a:path w="1086484" h="432435">
                <a:moveTo>
                  <a:pt x="1020127" y="0"/>
                </a:moveTo>
                <a:lnTo>
                  <a:pt x="66357" y="0"/>
                </a:lnTo>
                <a:lnTo>
                  <a:pt x="40531" y="5215"/>
                </a:lnTo>
                <a:lnTo>
                  <a:pt x="19438" y="19438"/>
                </a:lnTo>
                <a:lnTo>
                  <a:pt x="5215" y="40531"/>
                </a:lnTo>
                <a:lnTo>
                  <a:pt x="0" y="66357"/>
                </a:lnTo>
                <a:lnTo>
                  <a:pt x="0" y="365641"/>
                </a:lnTo>
                <a:lnTo>
                  <a:pt x="5215" y="391472"/>
                </a:lnTo>
                <a:lnTo>
                  <a:pt x="19438" y="412565"/>
                </a:lnTo>
                <a:lnTo>
                  <a:pt x="40531" y="426787"/>
                </a:lnTo>
                <a:lnTo>
                  <a:pt x="66357" y="432001"/>
                </a:lnTo>
                <a:lnTo>
                  <a:pt x="1020127" y="432001"/>
                </a:lnTo>
                <a:lnTo>
                  <a:pt x="1045953" y="426787"/>
                </a:lnTo>
                <a:lnTo>
                  <a:pt x="1067046" y="412565"/>
                </a:lnTo>
                <a:lnTo>
                  <a:pt x="1081269" y="391472"/>
                </a:lnTo>
                <a:lnTo>
                  <a:pt x="1086484" y="365641"/>
                </a:lnTo>
                <a:lnTo>
                  <a:pt x="1086484" y="66357"/>
                </a:lnTo>
                <a:lnTo>
                  <a:pt x="1081269" y="40531"/>
                </a:lnTo>
                <a:lnTo>
                  <a:pt x="1067046" y="19438"/>
                </a:lnTo>
                <a:lnTo>
                  <a:pt x="1045953" y="5215"/>
                </a:lnTo>
                <a:lnTo>
                  <a:pt x="1020127" y="0"/>
                </a:lnTo>
                <a:close/>
              </a:path>
            </a:pathLst>
          </a:custGeom>
          <a:solidFill>
            <a:srgbClr val="ADC5E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3EA7685A-29A5-F536-B130-47778EE5622C}"/>
              </a:ext>
            </a:extLst>
          </p:cNvPr>
          <p:cNvSpPr txBox="1"/>
          <p:nvPr/>
        </p:nvSpPr>
        <p:spPr>
          <a:xfrm>
            <a:off x="5678118" y="5610582"/>
            <a:ext cx="1062507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0875" algn="l"/>
              </a:tabLst>
              <a:defRPr/>
            </a:pPr>
            <a:r>
              <a:rPr kumimoji="0" sz="1800" b="1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800" b="1" i="0" u="none" strike="noStrike" kern="1200" cap="none" spc="-135" normalizeH="0" baseline="-23148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3	</a:t>
            </a:r>
            <a:r>
              <a:rPr kumimoji="0" sz="1800" b="1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</a:t>
            </a:r>
            <a:r>
              <a:rPr kumimoji="0" sz="1800" b="1" i="0" u="none" strike="noStrike" kern="1200" cap="none" spc="-135" normalizeH="0" baseline="-23148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3</a:t>
            </a:r>
            <a:endParaRPr kumimoji="0" sz="1800" b="0" i="0" u="none" strike="noStrike" kern="1200" cap="none" spc="0" normalizeH="0" baseline="-23148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7493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Worker3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2A6F07A1-6B1A-3957-EEC0-4547FEA584DF}"/>
              </a:ext>
            </a:extLst>
          </p:cNvPr>
          <p:cNvSpPr/>
          <p:nvPr/>
        </p:nvSpPr>
        <p:spPr>
          <a:xfrm>
            <a:off x="6894615" y="6128933"/>
            <a:ext cx="1134745" cy="432434"/>
          </a:xfrm>
          <a:custGeom>
            <a:avLst/>
            <a:gdLst/>
            <a:ahLst/>
            <a:cxnLst/>
            <a:rect l="l" t="t" r="r" b="b"/>
            <a:pathLst>
              <a:path w="1134745" h="432435">
                <a:moveTo>
                  <a:pt x="1068349" y="0"/>
                </a:moveTo>
                <a:lnTo>
                  <a:pt x="66357" y="0"/>
                </a:lnTo>
                <a:lnTo>
                  <a:pt x="40526" y="5215"/>
                </a:lnTo>
                <a:lnTo>
                  <a:pt x="19434" y="19438"/>
                </a:lnTo>
                <a:lnTo>
                  <a:pt x="5214" y="40531"/>
                </a:lnTo>
                <a:lnTo>
                  <a:pt x="0" y="66357"/>
                </a:lnTo>
                <a:lnTo>
                  <a:pt x="0" y="365641"/>
                </a:lnTo>
                <a:lnTo>
                  <a:pt x="5214" y="391472"/>
                </a:lnTo>
                <a:lnTo>
                  <a:pt x="19434" y="412565"/>
                </a:lnTo>
                <a:lnTo>
                  <a:pt x="40526" y="426787"/>
                </a:lnTo>
                <a:lnTo>
                  <a:pt x="66357" y="432001"/>
                </a:lnTo>
                <a:lnTo>
                  <a:pt x="1068349" y="432001"/>
                </a:lnTo>
                <a:lnTo>
                  <a:pt x="1094175" y="426787"/>
                </a:lnTo>
                <a:lnTo>
                  <a:pt x="1115267" y="412565"/>
                </a:lnTo>
                <a:lnTo>
                  <a:pt x="1129490" y="391472"/>
                </a:lnTo>
                <a:lnTo>
                  <a:pt x="1134706" y="365641"/>
                </a:lnTo>
                <a:lnTo>
                  <a:pt x="1134706" y="66357"/>
                </a:lnTo>
                <a:lnTo>
                  <a:pt x="1129490" y="40531"/>
                </a:lnTo>
                <a:lnTo>
                  <a:pt x="1115267" y="19438"/>
                </a:lnTo>
                <a:lnTo>
                  <a:pt x="1094175" y="5215"/>
                </a:lnTo>
                <a:lnTo>
                  <a:pt x="1068349" y="0"/>
                </a:lnTo>
                <a:close/>
              </a:path>
            </a:pathLst>
          </a:custGeom>
          <a:solidFill>
            <a:srgbClr val="ADC5E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B32D5DD7-B4A0-4D48-C527-3611C07D177A}"/>
              </a:ext>
            </a:extLst>
          </p:cNvPr>
          <p:cNvSpPr txBox="1"/>
          <p:nvPr/>
        </p:nvSpPr>
        <p:spPr>
          <a:xfrm>
            <a:off x="6978790" y="5610582"/>
            <a:ext cx="105057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0875" algn="l"/>
              </a:tabLst>
              <a:defRPr/>
            </a:pPr>
            <a:r>
              <a:rPr kumimoji="0" sz="1800" b="1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800" b="1" i="0" u="none" strike="noStrike" kern="1200" cap="none" spc="-135" normalizeH="0" baseline="-23148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4	</a:t>
            </a:r>
            <a:r>
              <a:rPr kumimoji="0" sz="1800" b="1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</a:t>
            </a:r>
            <a:r>
              <a:rPr kumimoji="0" sz="1800" b="1" i="0" u="none" strike="noStrike" kern="1200" cap="none" spc="-135" normalizeH="0" baseline="-23148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4</a:t>
            </a:r>
            <a:endParaRPr kumimoji="0" sz="1800" b="0" i="0" u="none" strike="noStrike" kern="1200" cap="none" spc="0" normalizeH="0" baseline="-23148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7366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Worker4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DC9F74-19A0-8E58-D00D-B7C85A551405}"/>
              </a:ext>
            </a:extLst>
          </p:cNvPr>
          <p:cNvCxnSpPr>
            <a:cxnSpLocks/>
          </p:cNvCxnSpPr>
          <p:nvPr/>
        </p:nvCxnSpPr>
        <p:spPr>
          <a:xfrm flipH="1">
            <a:off x="3657600" y="3676842"/>
            <a:ext cx="1282700" cy="188575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E280E-E1E2-6A6A-DB22-499535A495F2}"/>
                  </a:ext>
                </a:extLst>
              </p:cNvPr>
              <p:cNvSpPr txBox="1"/>
              <p:nvPr/>
            </p:nvSpPr>
            <p:spPr>
              <a:xfrm>
                <a:off x="5390851" y="2851075"/>
                <a:ext cx="349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E280E-E1E2-6A6A-DB22-499535A49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851" y="2851075"/>
                <a:ext cx="34987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DA7E28-5CB4-E228-956A-E6391305046F}"/>
              </a:ext>
            </a:extLst>
          </p:cNvPr>
          <p:cNvCxnSpPr>
            <a:cxnSpLocks/>
          </p:cNvCxnSpPr>
          <p:nvPr/>
        </p:nvCxnSpPr>
        <p:spPr>
          <a:xfrm flipH="1">
            <a:off x="4870156" y="3694545"/>
            <a:ext cx="224689" cy="191563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89558B-AB2C-ED61-5F6F-DFCA87D68B67}"/>
              </a:ext>
            </a:extLst>
          </p:cNvPr>
          <p:cNvCxnSpPr>
            <a:cxnSpLocks/>
          </p:cNvCxnSpPr>
          <p:nvPr/>
        </p:nvCxnSpPr>
        <p:spPr>
          <a:xfrm>
            <a:off x="5203963" y="3712124"/>
            <a:ext cx="842635" cy="187612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D9F6A6-066D-E31B-89F8-F4940351C78D}"/>
              </a:ext>
            </a:extLst>
          </p:cNvPr>
          <p:cNvCxnSpPr>
            <a:cxnSpLocks/>
          </p:cNvCxnSpPr>
          <p:nvPr/>
        </p:nvCxnSpPr>
        <p:spPr>
          <a:xfrm>
            <a:off x="5311521" y="3687511"/>
            <a:ext cx="2126895" cy="1900739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E022A45-3F2E-3DE6-0334-7BD237C6FBE0}"/>
                  </a:ext>
                </a:extLst>
              </p:cNvPr>
              <p:cNvSpPr txBox="1"/>
              <p:nvPr/>
            </p:nvSpPr>
            <p:spPr>
              <a:xfrm>
                <a:off x="3050064" y="5588250"/>
                <a:ext cx="349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𝒂</m:t>
                          </m:r>
                        </m:e>
                        <m:sup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E022A45-3F2E-3DE6-0334-7BD237C6F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064" y="5588250"/>
                <a:ext cx="3492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BEAE1B-FDB7-4A1F-1046-6C53D1757E08}"/>
                  </a:ext>
                </a:extLst>
              </p:cNvPr>
              <p:cNvSpPr txBox="1"/>
              <p:nvPr/>
            </p:nvSpPr>
            <p:spPr>
              <a:xfrm>
                <a:off x="4396790" y="5607828"/>
                <a:ext cx="349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𝒂</m:t>
                          </m:r>
                        </m:e>
                        <m:sup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BEAE1B-FDB7-4A1F-1046-6C53D1757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90" y="5607828"/>
                <a:ext cx="3492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B8BF571-2FA0-0BED-5630-8DACC7CC42AC}"/>
                  </a:ext>
                </a:extLst>
              </p:cNvPr>
              <p:cNvSpPr txBox="1"/>
              <p:nvPr/>
            </p:nvSpPr>
            <p:spPr>
              <a:xfrm>
                <a:off x="5666697" y="5610179"/>
                <a:ext cx="349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𝒂</m:t>
                          </m:r>
                        </m:e>
                        <m:sup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B8BF571-2FA0-0BED-5630-8DACC7CC4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697" y="5610179"/>
                <a:ext cx="3492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081ECC-839F-158B-113F-32C0F1565EB9}"/>
                  </a:ext>
                </a:extLst>
              </p:cNvPr>
              <p:cNvSpPr txBox="1"/>
              <p:nvPr/>
            </p:nvSpPr>
            <p:spPr>
              <a:xfrm>
                <a:off x="6955365" y="5611421"/>
                <a:ext cx="349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𝒂</m:t>
                          </m:r>
                        </m:e>
                        <m:sup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081ECC-839F-158B-113F-32C0F1565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365" y="5611421"/>
                <a:ext cx="3492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D21E418-1F4C-9390-471C-74809379801C}"/>
              </a:ext>
            </a:extLst>
          </p:cNvPr>
          <p:cNvSpPr/>
          <p:nvPr/>
        </p:nvSpPr>
        <p:spPr>
          <a:xfrm>
            <a:off x="2555197" y="4192792"/>
            <a:ext cx="6385603" cy="635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Network could be bottleneck for distributed training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9D075B53-9D07-56DD-A728-4EA5908B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3CE7F7-F774-4892-B071-00B5941EA6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70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832C47-9B4D-F2D7-F4A5-1D7D254B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705DF3-D00A-589C-A5D1-54A5C76F9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1400" cy="4351338"/>
          </a:xfrm>
        </p:spPr>
        <p:txBody>
          <a:bodyPr/>
          <a:lstStyle/>
          <a:p>
            <a:r>
              <a:rPr lang="en-US" dirty="0"/>
              <a:t>How does ATP perform compared to state-of-the-art approaches for a single job? (</a:t>
            </a:r>
            <a:r>
              <a:rPr lang="en-US" b="1" dirty="0"/>
              <a:t>Part 1</a:t>
            </a:r>
            <a:r>
              <a:rPr lang="en-US" dirty="0"/>
              <a:t>)</a:t>
            </a:r>
          </a:p>
          <a:p>
            <a:r>
              <a:rPr lang="en-US" dirty="0"/>
              <a:t>How does ATP’s inter-rack aggregation perform compared to an alternate rack-scale service (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Part 2</a:t>
            </a:r>
            <a:r>
              <a:rPr lang="en-US" dirty="0"/>
              <a:t>)</a:t>
            </a:r>
          </a:p>
          <a:p>
            <a:r>
              <a:rPr lang="en-US" dirty="0"/>
              <a:t>What are the overheads of ATP’s loss recovery mechanisms (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Part 3</a:t>
            </a:r>
            <a:r>
              <a:rPr lang="en-US" dirty="0"/>
              <a:t>)</a:t>
            </a:r>
          </a:p>
          <a:p>
            <a:r>
              <a:rPr lang="en-US" dirty="0"/>
              <a:t>How does conversion to integers in ATP affect time to accuracy (</a:t>
            </a:r>
            <a:r>
              <a:rPr lang="en-US" b="1" dirty="0"/>
              <a:t>Part 4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How does dynamic aggregator allocation compare to a centralized static scheme under multi-tenancy (</a:t>
            </a:r>
            <a:r>
              <a:rPr lang="en-US" b="1" dirty="0"/>
              <a:t>Part 5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How effective is ATP’s congestion control (</a:t>
            </a:r>
            <a:r>
              <a:rPr lang="en-US" b="1" dirty="0"/>
              <a:t>Part 6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6687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61"/>
            <a:ext cx="9598661" cy="6758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300" b="0" spc="10" dirty="0">
                <a:solidFill>
                  <a:srgbClr val="000000"/>
                </a:solidFill>
                <a:latin typeface="+mn-lt"/>
                <a:cs typeface="Carlito"/>
              </a:rPr>
              <a:t>Part 1: </a:t>
            </a:r>
            <a:r>
              <a:rPr sz="4300" b="0" spc="10" dirty="0">
                <a:solidFill>
                  <a:srgbClr val="000000"/>
                </a:solidFill>
                <a:latin typeface="+mn-lt"/>
                <a:cs typeface="Carlito"/>
              </a:rPr>
              <a:t>Single </a:t>
            </a:r>
            <a:r>
              <a:rPr sz="4300" b="0" spc="15" dirty="0">
                <a:solidFill>
                  <a:srgbClr val="000000"/>
                </a:solidFill>
                <a:latin typeface="+mn-lt"/>
                <a:cs typeface="Carlito"/>
              </a:rPr>
              <a:t>Job</a:t>
            </a:r>
            <a:r>
              <a:rPr sz="4300" b="0" dirty="0">
                <a:solidFill>
                  <a:srgbClr val="000000"/>
                </a:solidFill>
                <a:latin typeface="+mn-lt"/>
                <a:cs typeface="Carlito"/>
              </a:rPr>
              <a:t> </a:t>
            </a:r>
            <a:r>
              <a:rPr sz="4300" b="0" spc="5" dirty="0">
                <a:solidFill>
                  <a:srgbClr val="000000"/>
                </a:solidFill>
                <a:latin typeface="+mn-lt"/>
                <a:cs typeface="Carlito"/>
              </a:rPr>
              <a:t>Performance</a:t>
            </a:r>
            <a:endParaRPr sz="4300" b="0" dirty="0">
              <a:latin typeface="+mn-lt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1191" y="1926249"/>
            <a:ext cx="9653479" cy="287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092815" y="6428920"/>
            <a:ext cx="18097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solidFill>
                  <a:srgbClr val="898989"/>
                </a:solidFill>
                <a:latin typeface="Trebuchet MS"/>
                <a:cs typeface="Trebuchet MS"/>
              </a:rPr>
              <a:t>17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FCB3C-78C4-E831-D1E0-87C5CED4DC9E}"/>
              </a:ext>
            </a:extLst>
          </p:cNvPr>
          <p:cNvSpPr txBox="1"/>
          <p:nvPr/>
        </p:nvSpPr>
        <p:spPr>
          <a:xfrm>
            <a:off x="872269" y="5194433"/>
            <a:ext cx="1043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ATP achieves the </a:t>
            </a:r>
            <a:r>
              <a:rPr lang="en-US" sz="2400" dirty="0">
                <a:solidFill>
                  <a:srgbClr val="FF0000"/>
                </a:solidFill>
              </a:rPr>
              <a:t>best</a:t>
            </a:r>
            <a:r>
              <a:rPr lang="en-US" sz="2400" dirty="0"/>
              <a:t> performance compared to all other methods for all jobs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DD3EA-42E7-96E6-EBDF-F6E413949CB3}"/>
              </a:ext>
            </a:extLst>
          </p:cNvPr>
          <p:cNvSpPr txBox="1"/>
          <p:nvPr/>
        </p:nvSpPr>
        <p:spPr>
          <a:xfrm>
            <a:off x="895917" y="5772079"/>
            <a:ext cx="101968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cs typeface="Trebuchet MS"/>
              </a:rPr>
              <a:t>ATP gets larger performance gains on network-intensive workloads (VGG)  than the computation-intensive workloads (</a:t>
            </a:r>
            <a:r>
              <a:rPr lang="en-US" sz="2400" dirty="0" err="1">
                <a:solidFill>
                  <a:srgbClr val="FF0000"/>
                </a:solidFill>
                <a:cs typeface="Trebuchet MS"/>
              </a:rPr>
              <a:t>ResNet</a:t>
            </a:r>
            <a:r>
              <a:rPr lang="en-US" sz="2400" dirty="0">
                <a:solidFill>
                  <a:srgbClr val="FF0000"/>
                </a:solidFill>
                <a:cs typeface="Trebuchet MS"/>
              </a:rPr>
              <a:t>).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7A25C8-D474-D989-B9CC-49C2A59E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Multi-rack 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DF284-D6E5-DAEA-23FC-42B7556A6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47925"/>
            <a:ext cx="4124325" cy="1962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1A3556-FB91-C762-401B-1837ED65DB93}"/>
              </a:ext>
            </a:extLst>
          </p:cNvPr>
          <p:cNvSpPr txBox="1"/>
          <p:nvPr/>
        </p:nvSpPr>
        <p:spPr>
          <a:xfrm>
            <a:off x="1066800" y="4800600"/>
            <a:ext cx="3048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Multi-rack topology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11E6DF-204C-14E5-998D-1848E1CAA23A}"/>
              </a:ext>
            </a:extLst>
          </p:cNvPr>
          <p:cNvSpPr txBox="1"/>
          <p:nvPr/>
        </p:nvSpPr>
        <p:spPr>
          <a:xfrm>
            <a:off x="5410200" y="3105834"/>
            <a:ext cx="60960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b="1" i="0" u="none" strike="noStrike" baseline="0" dirty="0">
                <a:solidFill>
                  <a:srgbClr val="FF0000"/>
                </a:solidFill>
              </a:rPr>
              <a:t>PS with RSS receives 3X more traffic</a:t>
            </a:r>
          </a:p>
          <a:p>
            <a:pPr algn="l"/>
            <a:r>
              <a:rPr lang="en-US" sz="2600" b="1" i="0" u="none" strike="noStrike" baseline="0" dirty="0">
                <a:solidFill>
                  <a:srgbClr val="FF0000"/>
                </a:solidFill>
              </a:rPr>
              <a:t>than PS with ATP.</a:t>
            </a:r>
            <a:endParaRPr lang="en-US" sz="2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600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9818-BB09-8FFC-52C4-CC14EEC3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Packet loss recovery overhead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E9D20-D5C5-A11B-5A0B-D2C073F8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6A206E-0B53-853B-249B-09CD86358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74785"/>
            <a:ext cx="7981950" cy="3286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4272E3-938F-55E3-E002-F6BDEBD9DAC0}"/>
              </a:ext>
            </a:extLst>
          </p:cNvPr>
          <p:cNvSpPr txBox="1"/>
          <p:nvPr/>
        </p:nvSpPr>
        <p:spPr>
          <a:xfrm>
            <a:off x="0" y="4876272"/>
            <a:ext cx="845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Throughput is normalized to no loss for varying loss rates</a:t>
            </a:r>
          </a:p>
        </p:txBody>
      </p:sp>
    </p:spTree>
    <p:extLst>
      <p:ext uri="{BB962C8B-B14F-4D97-AF65-F5344CB8AC3E}">
        <p14:creationId xmlns:p14="http://schemas.microsoft.com/office/powerpoint/2010/main" val="2640659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A926-B7C9-0FF6-42FA-3F93465F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4: Time-to-Accuracy (TTA)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A97A9-6B01-1E1E-36B2-49381FA9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5DC203-149D-8842-B2B9-6877FCD65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00200"/>
            <a:ext cx="6667500" cy="3486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90BA68-8EF4-7065-1099-81CAB1557B72}"/>
              </a:ext>
            </a:extLst>
          </p:cNvPr>
          <p:cNvSpPr txBox="1"/>
          <p:nvPr/>
        </p:nvSpPr>
        <p:spPr>
          <a:xfrm>
            <a:off x="4648200" y="4840128"/>
            <a:ext cx="3810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TTA with two VGG16 jobs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362BDB-4F2E-57FC-7F27-A26E1C64DED7}"/>
              </a:ext>
            </a:extLst>
          </p:cNvPr>
          <p:cNvSpPr txBox="1"/>
          <p:nvPr/>
        </p:nvSpPr>
        <p:spPr>
          <a:xfrm>
            <a:off x="685800" y="5405027"/>
            <a:ext cx="1135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/>
              <a:t>ATP outperforms </a:t>
            </a:r>
            <a:r>
              <a:rPr lang="en-US" sz="2400" b="0" i="0" u="none" strike="noStrike" baseline="0" dirty="0" err="1"/>
              <a:t>BytePS</a:t>
            </a:r>
            <a:r>
              <a:rPr lang="en-US" sz="2400" b="0" i="0" u="none" strike="noStrike" baseline="0" dirty="0"/>
              <a:t> and </a:t>
            </a:r>
            <a:r>
              <a:rPr lang="en-US" sz="2400" b="0" i="0" u="none" strike="noStrike" baseline="0" dirty="0" err="1"/>
              <a:t>Horovod</a:t>
            </a:r>
            <a:r>
              <a:rPr lang="en-US" sz="2400" b="0" i="0" u="none" strike="noStrike" baseline="0" dirty="0"/>
              <a:t> and reaches 75% top-5 accuracy 1.20X faster than the fastest </a:t>
            </a:r>
            <a:r>
              <a:rPr lang="en-US" sz="2400" b="0" i="0" u="none" strike="noStrike" baseline="0" dirty="0" err="1"/>
              <a:t>BytePS</a:t>
            </a:r>
            <a:r>
              <a:rPr lang="en-US" sz="2400" b="0" i="0" u="none" strike="noStrike" baseline="0" dirty="0"/>
              <a:t> job, and 1.25X faster than </a:t>
            </a:r>
            <a:r>
              <a:rPr lang="en-US" sz="2400" b="0" i="0" u="none" strike="noStrike" baseline="0" dirty="0" err="1"/>
              <a:t>Horovod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1087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61"/>
            <a:ext cx="10823139" cy="6758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z="4300" b="0" dirty="0">
                <a:solidFill>
                  <a:srgbClr val="000000"/>
                </a:solidFill>
                <a:latin typeface="+mn-lt"/>
                <a:cs typeface="Carlito"/>
              </a:rPr>
              <a:t>Part 5: </a:t>
            </a:r>
            <a:r>
              <a:rPr sz="4300" b="0" dirty="0">
                <a:solidFill>
                  <a:srgbClr val="000000"/>
                </a:solidFill>
                <a:latin typeface="+mn-lt"/>
                <a:cs typeface="Carlito"/>
              </a:rPr>
              <a:t>Multiple Jobs: dynamic (ATP) vs static</a:t>
            </a:r>
            <a:endParaRPr sz="4300" b="0" dirty="0">
              <a:latin typeface="+mn-lt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665" y="1720596"/>
            <a:ext cx="4554220" cy="264559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cs typeface="Trebuchet MS"/>
              </a:rPr>
              <a:t>3 VGG16 Jobs</a:t>
            </a:r>
          </a:p>
          <a:p>
            <a:pPr marL="241300" marR="246379" indent="-228600">
              <a:lnSpc>
                <a:spcPts val="250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cs typeface="Trebuchet MS"/>
              </a:rPr>
              <a:t>Static approach evenly  distributes aggregators to jobs</a:t>
            </a:r>
          </a:p>
          <a:p>
            <a:pPr marL="241300" marR="5080" indent="-228600">
              <a:lnSpc>
                <a:spcPct val="7900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cs typeface="Trebuchet MS"/>
              </a:rPr>
              <a:t>PTA: the number of the  aggregators to make each job to  achieve the peak aggregation  throughput</a:t>
            </a:r>
          </a:p>
        </p:txBody>
      </p:sp>
      <p:sp>
        <p:nvSpPr>
          <p:cNvPr id="4" name="object 4"/>
          <p:cNvSpPr/>
          <p:nvPr/>
        </p:nvSpPr>
        <p:spPr>
          <a:xfrm>
            <a:off x="1550911" y="5186311"/>
            <a:ext cx="8874760" cy="1296035"/>
          </a:xfrm>
          <a:custGeom>
            <a:avLst/>
            <a:gdLst/>
            <a:ahLst/>
            <a:cxnLst/>
            <a:rect l="l" t="t" r="r" b="b"/>
            <a:pathLst>
              <a:path w="8874760" h="1296035">
                <a:moveTo>
                  <a:pt x="0" y="215947"/>
                </a:moveTo>
                <a:lnTo>
                  <a:pt x="5703" y="166432"/>
                </a:lnTo>
                <a:lnTo>
                  <a:pt x="21949" y="120978"/>
                </a:lnTo>
                <a:lnTo>
                  <a:pt x="47440" y="80883"/>
                </a:lnTo>
                <a:lnTo>
                  <a:pt x="80882" y="47441"/>
                </a:lnTo>
                <a:lnTo>
                  <a:pt x="120978" y="21949"/>
                </a:lnTo>
                <a:lnTo>
                  <a:pt x="166431" y="5703"/>
                </a:lnTo>
                <a:lnTo>
                  <a:pt x="215946" y="0"/>
                </a:lnTo>
                <a:lnTo>
                  <a:pt x="8658734" y="0"/>
                </a:lnTo>
                <a:lnTo>
                  <a:pt x="8708247" y="5703"/>
                </a:lnTo>
                <a:lnTo>
                  <a:pt x="8753699" y="21949"/>
                </a:lnTo>
                <a:lnTo>
                  <a:pt x="8793794" y="47441"/>
                </a:lnTo>
                <a:lnTo>
                  <a:pt x="8827235" y="80883"/>
                </a:lnTo>
                <a:lnTo>
                  <a:pt x="8852726" y="120978"/>
                </a:lnTo>
                <a:lnTo>
                  <a:pt x="8868971" y="166432"/>
                </a:lnTo>
                <a:lnTo>
                  <a:pt x="8874675" y="215947"/>
                </a:lnTo>
                <a:lnTo>
                  <a:pt x="8874675" y="1079680"/>
                </a:lnTo>
                <a:lnTo>
                  <a:pt x="8868971" y="1129197"/>
                </a:lnTo>
                <a:lnTo>
                  <a:pt x="8852726" y="1174651"/>
                </a:lnTo>
                <a:lnTo>
                  <a:pt x="8827235" y="1214748"/>
                </a:lnTo>
                <a:lnTo>
                  <a:pt x="8793794" y="1248190"/>
                </a:lnTo>
                <a:lnTo>
                  <a:pt x="8753699" y="1273682"/>
                </a:lnTo>
                <a:lnTo>
                  <a:pt x="8708247" y="1289927"/>
                </a:lnTo>
                <a:lnTo>
                  <a:pt x="8658734" y="1295630"/>
                </a:lnTo>
                <a:lnTo>
                  <a:pt x="215946" y="1295630"/>
                </a:lnTo>
                <a:lnTo>
                  <a:pt x="166431" y="1289927"/>
                </a:lnTo>
                <a:lnTo>
                  <a:pt x="120978" y="1273682"/>
                </a:lnTo>
                <a:lnTo>
                  <a:pt x="80882" y="1248190"/>
                </a:lnTo>
                <a:lnTo>
                  <a:pt x="47440" y="1214748"/>
                </a:lnTo>
                <a:lnTo>
                  <a:pt x="21949" y="1174651"/>
                </a:lnTo>
                <a:lnTo>
                  <a:pt x="5703" y="1129197"/>
                </a:lnTo>
                <a:lnTo>
                  <a:pt x="0" y="1079680"/>
                </a:lnTo>
                <a:lnTo>
                  <a:pt x="0" y="215947"/>
                </a:lnTo>
                <a:close/>
              </a:path>
            </a:pathLst>
          </a:custGeom>
          <a:ln w="508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object 80"/>
              <p:cNvSpPr txBox="1"/>
              <p:nvPr/>
            </p:nvSpPr>
            <p:spPr>
              <a:xfrm>
                <a:off x="1692897" y="5385051"/>
                <a:ext cx="8732774" cy="42319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ts val="3325"/>
                  </a:lnSpc>
                </a:pPr>
                <a:r>
                  <a:rPr lang="en-US" sz="2800" dirty="0">
                    <a:cs typeface="Trebuchet MS"/>
                  </a:rPr>
                  <a:t>When switch memory is sufficient, ATP’s dynamic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≈</m:t>
                    </m:r>
                  </m:oMath>
                </a14:m>
                <a:r>
                  <a:rPr lang="en-US" sz="2800" dirty="0">
                    <a:cs typeface="Trebuchet MS"/>
                  </a:rPr>
                  <a:t> static</a:t>
                </a:r>
                <a:endParaRPr sz="2800" dirty="0">
                  <a:cs typeface="Trebuchet MS"/>
                </a:endParaRPr>
              </a:p>
            </p:txBody>
          </p:sp>
        </mc:Choice>
        <mc:Fallback>
          <p:sp>
            <p:nvSpPr>
              <p:cNvPr id="80" name="object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897" y="5385051"/>
                <a:ext cx="8732774" cy="423193"/>
              </a:xfrm>
              <a:prstGeom prst="rect">
                <a:avLst/>
              </a:prstGeom>
              <a:blipFill>
                <a:blip r:embed="rId2"/>
                <a:stretch>
                  <a:fillRect l="-2374" t="-25714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bject 83"/>
          <p:cNvSpPr txBox="1"/>
          <p:nvPr/>
        </p:nvSpPr>
        <p:spPr>
          <a:xfrm>
            <a:off x="11092815" y="6428920"/>
            <a:ext cx="18097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solidFill>
                  <a:srgbClr val="898989"/>
                </a:solidFill>
                <a:latin typeface="Trebuchet MS"/>
                <a:cs typeface="Trebuchet MS"/>
              </a:rPr>
              <a:t>18</a:t>
            </a:r>
            <a:endParaRPr sz="1200"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object 80">
                <a:extLst>
                  <a:ext uri="{FF2B5EF4-FFF2-40B4-BE49-F238E27FC236}">
                    <a16:creationId xmlns:a16="http://schemas.microsoft.com/office/drawing/2014/main" id="{0DBB1DAC-56F8-D720-5C52-65A11C126834}"/>
                  </a:ext>
                </a:extLst>
              </p:cNvPr>
              <p:cNvSpPr txBox="1"/>
              <p:nvPr/>
            </p:nvSpPr>
            <p:spPr>
              <a:xfrm>
                <a:off x="1729613" y="5953218"/>
                <a:ext cx="8732774" cy="42319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ts val="3325"/>
                  </a:lnSpc>
                </a:pPr>
                <a:r>
                  <a:rPr lang="en-US" sz="2800" dirty="0">
                    <a:cs typeface="Trebuchet MS"/>
                  </a:rPr>
                  <a:t>When switch memory is insufficient, ATP’s dynamic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rebuchet MS"/>
                      </a:rPr>
                      <m:t>&gt;</m:t>
                    </m:r>
                  </m:oMath>
                </a14:m>
                <a:r>
                  <a:rPr lang="en-US" sz="2800" dirty="0">
                    <a:cs typeface="Trebuchet MS"/>
                  </a:rPr>
                  <a:t> static</a:t>
                </a:r>
                <a:endParaRPr sz="2800" dirty="0">
                  <a:cs typeface="Trebuchet MS"/>
                </a:endParaRPr>
              </a:p>
            </p:txBody>
          </p:sp>
        </mc:Choice>
        <mc:Fallback>
          <p:sp>
            <p:nvSpPr>
              <p:cNvPr id="84" name="object 80">
                <a:extLst>
                  <a:ext uri="{FF2B5EF4-FFF2-40B4-BE49-F238E27FC236}">
                    <a16:creationId xmlns:a16="http://schemas.microsoft.com/office/drawing/2014/main" id="{0DBB1DAC-56F8-D720-5C52-65A11C126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613" y="5953218"/>
                <a:ext cx="8732774" cy="423193"/>
              </a:xfrm>
              <a:prstGeom prst="rect">
                <a:avLst/>
              </a:prstGeom>
              <a:blipFill>
                <a:blip r:embed="rId3"/>
                <a:stretch>
                  <a:fillRect l="-2374" t="-26087" r="-698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6" name="Picture 85">
            <a:extLst>
              <a:ext uri="{FF2B5EF4-FFF2-40B4-BE49-F238E27FC236}">
                <a16:creationId xmlns:a16="http://schemas.microsoft.com/office/drawing/2014/main" id="{8B6291C2-23A9-15CA-5888-24BBA28AD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1509302"/>
            <a:ext cx="6190823" cy="307584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1094F-2D9F-A6BE-F1DC-90E74844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1400" cy="1325563"/>
          </a:xfrm>
        </p:spPr>
        <p:txBody>
          <a:bodyPr/>
          <a:lstStyle/>
          <a:p>
            <a:r>
              <a:rPr lang="en-US" dirty="0"/>
              <a:t>Part 6: Effectiveness of ATP’s congestion control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CBB0D3-4DAD-05BA-0E34-E2F721B8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562100"/>
            <a:ext cx="5369476" cy="3314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7CA1A6-A940-C1D6-0163-CF0CD3CAA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67" y="1559472"/>
            <a:ext cx="4899880" cy="3057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B6974C-3695-1601-B192-6B055245E8A0}"/>
              </a:ext>
            </a:extLst>
          </p:cNvPr>
          <p:cNvSpPr txBox="1"/>
          <p:nvPr/>
        </p:nvSpPr>
        <p:spPr>
          <a:xfrm>
            <a:off x="342900" y="5158328"/>
            <a:ext cx="107061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The congestion control of ATP can respond quickly to changes in congestion, and converge to a new bandwidth which is very stable.</a:t>
            </a:r>
          </a:p>
        </p:txBody>
      </p:sp>
    </p:spTree>
    <p:extLst>
      <p:ext uri="{BB962C8B-B14F-4D97-AF65-F5344CB8AC3E}">
        <p14:creationId xmlns:p14="http://schemas.microsoft.com/office/powerpoint/2010/main" val="1969998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49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470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4400" b="0" spc="-330" dirty="0">
                <a:solidFill>
                  <a:srgbClr val="000000"/>
                </a:solidFill>
                <a:latin typeface="Trebuchet MS"/>
                <a:cs typeface="Trebuchet MS"/>
              </a:rPr>
              <a:t>TP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49614" y="615861"/>
            <a:ext cx="216154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20" dirty="0">
                <a:latin typeface="Carlito"/>
                <a:cs typeface="Carlito"/>
              </a:rPr>
              <a:t>S</a:t>
            </a:r>
            <a:r>
              <a:rPr sz="4300" spc="15" dirty="0">
                <a:latin typeface="Carlito"/>
                <a:cs typeface="Carlito"/>
              </a:rPr>
              <a:t>u</a:t>
            </a:r>
            <a:r>
              <a:rPr sz="4300" spc="40" dirty="0">
                <a:latin typeface="Carlito"/>
                <a:cs typeface="Carlito"/>
              </a:rPr>
              <a:t>mm</a:t>
            </a:r>
            <a:r>
              <a:rPr sz="4300" spc="20" dirty="0">
                <a:latin typeface="Carlito"/>
                <a:cs typeface="Carlito"/>
              </a:rPr>
              <a:t>a</a:t>
            </a:r>
            <a:r>
              <a:rPr sz="4300" spc="40" dirty="0">
                <a:latin typeface="Carlito"/>
                <a:cs typeface="Carlito"/>
              </a:rPr>
              <a:t>r</a:t>
            </a:r>
            <a:r>
              <a:rPr sz="4300" spc="-10" dirty="0">
                <a:latin typeface="Carlito"/>
                <a:cs typeface="Carlito"/>
              </a:rPr>
              <a:t>y</a:t>
            </a:r>
            <a:endParaRPr sz="43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795778"/>
            <a:ext cx="9523095" cy="29292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cs typeface="Trebuchet MS"/>
              </a:rPr>
              <a:t>A network service that supports best-effort, dynamic in-network  aggregation aimed at multi-rack, multi-tenant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250" dirty="0"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cs typeface="Trebuchet MS"/>
              </a:rPr>
              <a:t>Co-design end-host and switch logic</a:t>
            </a: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cs typeface="Trebuchet MS"/>
              </a:rPr>
              <a:t>Reliability</a:t>
            </a: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cs typeface="Trebuchet MS"/>
              </a:rPr>
              <a:t>Congestion control</a:t>
            </a: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cs typeface="Trebuchet MS"/>
              </a:rPr>
              <a:t>Dealing with floating point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8529" y="5416803"/>
            <a:ext cx="91033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cs typeface="Trebuchet MS"/>
              </a:rPr>
              <a:t>Opensource: </a:t>
            </a:r>
            <a:r>
              <a:rPr sz="4000" u="heavy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cs typeface="Trebuchet MS"/>
              </a:rPr>
              <a:t>https://github.com/in-ATP/ATP</a:t>
            </a:r>
            <a:endParaRPr sz="4000" dirty="0"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0120" y="451993"/>
            <a:ext cx="1134436" cy="1134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92815" y="6428920"/>
            <a:ext cx="18097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solidFill>
                  <a:srgbClr val="898989"/>
                </a:solidFill>
                <a:latin typeface="Trebuchet MS"/>
                <a:cs typeface="Trebuchet MS"/>
              </a:rPr>
              <a:t>19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154" y="1789683"/>
            <a:ext cx="9414510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cs typeface="Trebuchet MS"/>
              </a:rPr>
              <a:t>Programmable switch offers in-transit packet processing and in-  network state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28275" y="2785160"/>
            <a:ext cx="6520180" cy="1663700"/>
            <a:chOff x="3628275" y="2785160"/>
            <a:chExt cx="6520180" cy="1663700"/>
          </a:xfrm>
        </p:grpSpPr>
        <p:sp>
          <p:nvSpPr>
            <p:cNvPr id="4" name="object 4"/>
            <p:cNvSpPr/>
            <p:nvPr/>
          </p:nvSpPr>
          <p:spPr>
            <a:xfrm>
              <a:off x="3631450" y="2788336"/>
              <a:ext cx="940041" cy="16270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31450" y="2788335"/>
              <a:ext cx="940435" cy="1627505"/>
            </a:xfrm>
            <a:custGeom>
              <a:avLst/>
              <a:gdLst/>
              <a:ahLst/>
              <a:cxnLst/>
              <a:rect l="l" t="t" r="r" b="b"/>
              <a:pathLst>
                <a:path w="940435" h="1627504">
                  <a:moveTo>
                    <a:pt x="0" y="0"/>
                  </a:moveTo>
                  <a:lnTo>
                    <a:pt x="940038" y="0"/>
                  </a:lnTo>
                  <a:lnTo>
                    <a:pt x="940038" y="1627060"/>
                  </a:lnTo>
                  <a:lnTo>
                    <a:pt x="0" y="162706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82720" y="2882341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457200" y="27346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2720" y="2882341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74109" y="2882341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196557" y="273469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74109" y="2882341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82720" y="3125673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457200" y="27346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82720" y="3125673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74109" y="3125673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196557" y="273469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74109" y="3125673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82720" y="3369005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56"/>
                  </a:lnTo>
                  <a:lnTo>
                    <a:pt x="457200" y="27345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82720" y="3369005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74109" y="3369005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56"/>
                  </a:lnTo>
                  <a:lnTo>
                    <a:pt x="196557" y="273456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74109" y="3369005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82720" y="3612337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56"/>
                  </a:lnTo>
                  <a:lnTo>
                    <a:pt x="457200" y="27345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82720" y="3612337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74109" y="3612337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56"/>
                  </a:lnTo>
                  <a:lnTo>
                    <a:pt x="196557" y="273456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74109" y="3612337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82720" y="3855656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457200" y="27346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82720" y="3855656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74109" y="3855656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196557" y="273469"/>
                  </a:lnTo>
                  <a:lnTo>
                    <a:pt x="333286" y="136740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74109" y="3855656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82720" y="4098988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457200" y="27346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82720" y="4098988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74109" y="4098988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196557" y="273469"/>
                  </a:lnTo>
                  <a:lnTo>
                    <a:pt x="333286" y="136740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74109" y="4098988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30711" y="2788336"/>
              <a:ext cx="940041" cy="16270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30711" y="2788335"/>
              <a:ext cx="940435" cy="1627505"/>
            </a:xfrm>
            <a:custGeom>
              <a:avLst/>
              <a:gdLst/>
              <a:ahLst/>
              <a:cxnLst/>
              <a:rect l="l" t="t" r="r" b="b"/>
              <a:pathLst>
                <a:path w="940435" h="1627504">
                  <a:moveTo>
                    <a:pt x="0" y="0"/>
                  </a:moveTo>
                  <a:lnTo>
                    <a:pt x="940038" y="0"/>
                  </a:lnTo>
                  <a:lnTo>
                    <a:pt x="940038" y="1627060"/>
                  </a:lnTo>
                  <a:lnTo>
                    <a:pt x="0" y="162706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81981" y="2882341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457200" y="27346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81981" y="2882341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73370" y="2882341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196557" y="273469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73370" y="2882341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81981" y="3125673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457200" y="27346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81981" y="3125673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373370" y="3125673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196557" y="273469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73370" y="3125673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81981" y="3369005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56"/>
                  </a:lnTo>
                  <a:lnTo>
                    <a:pt x="457200" y="27345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81981" y="3369005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73370" y="3369005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56"/>
                  </a:lnTo>
                  <a:lnTo>
                    <a:pt x="196557" y="273456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73370" y="3369005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881981" y="3612324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457200" y="27346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881981" y="3612324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373370" y="3612324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196557" y="273469"/>
                  </a:lnTo>
                  <a:lnTo>
                    <a:pt x="333286" y="136740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373370" y="3612324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81981" y="3855656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457200" y="27346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881981" y="3855656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373370" y="3855656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196557" y="273469"/>
                  </a:lnTo>
                  <a:lnTo>
                    <a:pt x="333286" y="136740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373370" y="3855656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81981" y="4098988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457200" y="27346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881981" y="4098988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373370" y="4098988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196557" y="273469"/>
                  </a:lnTo>
                  <a:lnTo>
                    <a:pt x="333286" y="136740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373370" y="4098988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71492" y="3514737"/>
              <a:ext cx="276860" cy="196850"/>
            </a:xfrm>
            <a:custGeom>
              <a:avLst/>
              <a:gdLst/>
              <a:ahLst/>
              <a:cxnLst/>
              <a:rect l="l" t="t" r="r" b="b"/>
              <a:pathLst>
                <a:path w="276860" h="196850">
                  <a:moveTo>
                    <a:pt x="178028" y="0"/>
                  </a:moveTo>
                  <a:lnTo>
                    <a:pt x="178028" y="49136"/>
                  </a:lnTo>
                  <a:lnTo>
                    <a:pt x="0" y="49136"/>
                  </a:lnTo>
                  <a:lnTo>
                    <a:pt x="0" y="147408"/>
                  </a:lnTo>
                  <a:lnTo>
                    <a:pt x="178028" y="147408"/>
                  </a:lnTo>
                  <a:lnTo>
                    <a:pt x="178028" y="196545"/>
                  </a:lnTo>
                  <a:lnTo>
                    <a:pt x="276313" y="98272"/>
                  </a:lnTo>
                  <a:lnTo>
                    <a:pt x="17802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571492" y="3514737"/>
              <a:ext cx="276860" cy="196850"/>
            </a:xfrm>
            <a:custGeom>
              <a:avLst/>
              <a:gdLst/>
              <a:ahLst/>
              <a:cxnLst/>
              <a:rect l="l" t="t" r="r" b="b"/>
              <a:pathLst>
                <a:path w="276860" h="196850">
                  <a:moveTo>
                    <a:pt x="0" y="49138"/>
                  </a:moveTo>
                  <a:lnTo>
                    <a:pt x="178032" y="49138"/>
                  </a:lnTo>
                  <a:lnTo>
                    <a:pt x="178032" y="0"/>
                  </a:lnTo>
                  <a:lnTo>
                    <a:pt x="276308" y="98276"/>
                  </a:lnTo>
                  <a:lnTo>
                    <a:pt x="178032" y="196552"/>
                  </a:lnTo>
                  <a:lnTo>
                    <a:pt x="178032" y="147414"/>
                  </a:lnTo>
                  <a:lnTo>
                    <a:pt x="0" y="147414"/>
                  </a:lnTo>
                  <a:lnTo>
                    <a:pt x="0" y="49138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268542" y="2815437"/>
              <a:ext cx="1166495" cy="1627505"/>
            </a:xfrm>
            <a:custGeom>
              <a:avLst/>
              <a:gdLst/>
              <a:ahLst/>
              <a:cxnLst/>
              <a:rect l="l" t="t" r="r" b="b"/>
              <a:pathLst>
                <a:path w="1166495" h="1627504">
                  <a:moveTo>
                    <a:pt x="972070" y="0"/>
                  </a:moveTo>
                  <a:lnTo>
                    <a:pt x="194411" y="0"/>
                  </a:lnTo>
                  <a:lnTo>
                    <a:pt x="149836" y="5134"/>
                  </a:lnTo>
                  <a:lnTo>
                    <a:pt x="108916" y="19761"/>
                  </a:lnTo>
                  <a:lnTo>
                    <a:pt x="72819" y="42712"/>
                  </a:lnTo>
                  <a:lnTo>
                    <a:pt x="42711" y="72821"/>
                  </a:lnTo>
                  <a:lnTo>
                    <a:pt x="19761" y="108921"/>
                  </a:lnTo>
                  <a:lnTo>
                    <a:pt x="5134" y="149844"/>
                  </a:lnTo>
                  <a:lnTo>
                    <a:pt x="0" y="194424"/>
                  </a:lnTo>
                  <a:lnTo>
                    <a:pt x="0" y="1432636"/>
                  </a:lnTo>
                  <a:lnTo>
                    <a:pt x="5134" y="1477216"/>
                  </a:lnTo>
                  <a:lnTo>
                    <a:pt x="19761" y="1518139"/>
                  </a:lnTo>
                  <a:lnTo>
                    <a:pt x="42711" y="1554239"/>
                  </a:lnTo>
                  <a:lnTo>
                    <a:pt x="72819" y="1584347"/>
                  </a:lnTo>
                  <a:lnTo>
                    <a:pt x="108916" y="1607299"/>
                  </a:lnTo>
                  <a:lnTo>
                    <a:pt x="149836" y="1621925"/>
                  </a:lnTo>
                  <a:lnTo>
                    <a:pt x="194411" y="1627060"/>
                  </a:lnTo>
                  <a:lnTo>
                    <a:pt x="972070" y="1627060"/>
                  </a:lnTo>
                  <a:lnTo>
                    <a:pt x="1016650" y="1621925"/>
                  </a:lnTo>
                  <a:lnTo>
                    <a:pt x="1057573" y="1607299"/>
                  </a:lnTo>
                  <a:lnTo>
                    <a:pt x="1093673" y="1584347"/>
                  </a:lnTo>
                  <a:lnTo>
                    <a:pt x="1123782" y="1554239"/>
                  </a:lnTo>
                  <a:lnTo>
                    <a:pt x="1146733" y="1518139"/>
                  </a:lnTo>
                  <a:lnTo>
                    <a:pt x="1161360" y="1477216"/>
                  </a:lnTo>
                  <a:lnTo>
                    <a:pt x="1166495" y="1432636"/>
                  </a:lnTo>
                  <a:lnTo>
                    <a:pt x="1166495" y="194424"/>
                  </a:lnTo>
                  <a:lnTo>
                    <a:pt x="1161360" y="149844"/>
                  </a:lnTo>
                  <a:lnTo>
                    <a:pt x="1146733" y="108921"/>
                  </a:lnTo>
                  <a:lnTo>
                    <a:pt x="1123782" y="72821"/>
                  </a:lnTo>
                  <a:lnTo>
                    <a:pt x="1093673" y="42712"/>
                  </a:lnTo>
                  <a:lnTo>
                    <a:pt x="1057573" y="19761"/>
                  </a:lnTo>
                  <a:lnTo>
                    <a:pt x="1016650" y="5134"/>
                  </a:lnTo>
                  <a:lnTo>
                    <a:pt x="97207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268542" y="2815437"/>
              <a:ext cx="1166495" cy="1627505"/>
            </a:xfrm>
            <a:custGeom>
              <a:avLst/>
              <a:gdLst/>
              <a:ahLst/>
              <a:cxnLst/>
              <a:rect l="l" t="t" r="r" b="b"/>
              <a:pathLst>
                <a:path w="1166495" h="1627504">
                  <a:moveTo>
                    <a:pt x="0" y="194421"/>
                  </a:moveTo>
                  <a:lnTo>
                    <a:pt x="5134" y="149842"/>
                  </a:lnTo>
                  <a:lnTo>
                    <a:pt x="19761" y="108919"/>
                  </a:lnTo>
                  <a:lnTo>
                    <a:pt x="42712" y="72820"/>
                  </a:lnTo>
                  <a:lnTo>
                    <a:pt x="72820" y="42712"/>
                  </a:lnTo>
                  <a:lnTo>
                    <a:pt x="108920" y="19761"/>
                  </a:lnTo>
                  <a:lnTo>
                    <a:pt x="149842" y="5134"/>
                  </a:lnTo>
                  <a:lnTo>
                    <a:pt x="194422" y="0"/>
                  </a:lnTo>
                  <a:lnTo>
                    <a:pt x="972081" y="0"/>
                  </a:lnTo>
                  <a:lnTo>
                    <a:pt x="1016661" y="5134"/>
                  </a:lnTo>
                  <a:lnTo>
                    <a:pt x="1057584" y="19761"/>
                  </a:lnTo>
                  <a:lnTo>
                    <a:pt x="1093682" y="42712"/>
                  </a:lnTo>
                  <a:lnTo>
                    <a:pt x="1123790" y="72820"/>
                  </a:lnTo>
                  <a:lnTo>
                    <a:pt x="1146740" y="108919"/>
                  </a:lnTo>
                  <a:lnTo>
                    <a:pt x="1161366" y="149842"/>
                  </a:lnTo>
                  <a:lnTo>
                    <a:pt x="1166500" y="194421"/>
                  </a:lnTo>
                  <a:lnTo>
                    <a:pt x="1166500" y="1432640"/>
                  </a:lnTo>
                  <a:lnTo>
                    <a:pt x="1161366" y="1477217"/>
                  </a:lnTo>
                  <a:lnTo>
                    <a:pt x="1146740" y="1518139"/>
                  </a:lnTo>
                  <a:lnTo>
                    <a:pt x="1123790" y="1554238"/>
                  </a:lnTo>
                  <a:lnTo>
                    <a:pt x="1093682" y="1584347"/>
                  </a:lnTo>
                  <a:lnTo>
                    <a:pt x="1057584" y="1607298"/>
                  </a:lnTo>
                  <a:lnTo>
                    <a:pt x="1016661" y="1621925"/>
                  </a:lnTo>
                  <a:lnTo>
                    <a:pt x="972081" y="1627060"/>
                  </a:lnTo>
                  <a:lnTo>
                    <a:pt x="194422" y="1627060"/>
                  </a:lnTo>
                  <a:lnTo>
                    <a:pt x="149842" y="1621925"/>
                  </a:lnTo>
                  <a:lnTo>
                    <a:pt x="108920" y="1607298"/>
                  </a:lnTo>
                  <a:lnTo>
                    <a:pt x="72820" y="1584347"/>
                  </a:lnTo>
                  <a:lnTo>
                    <a:pt x="42712" y="1554238"/>
                  </a:lnTo>
                  <a:lnTo>
                    <a:pt x="19761" y="1518139"/>
                  </a:lnTo>
                  <a:lnTo>
                    <a:pt x="5134" y="1477217"/>
                  </a:lnTo>
                  <a:lnTo>
                    <a:pt x="0" y="1432640"/>
                  </a:lnTo>
                  <a:lnTo>
                    <a:pt x="0" y="194421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005482" y="2804972"/>
              <a:ext cx="940028" cy="16270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005483" y="2804972"/>
              <a:ext cx="940435" cy="1627505"/>
            </a:xfrm>
            <a:custGeom>
              <a:avLst/>
              <a:gdLst/>
              <a:ahLst/>
              <a:cxnLst/>
              <a:rect l="l" t="t" r="r" b="b"/>
              <a:pathLst>
                <a:path w="940434" h="1627504">
                  <a:moveTo>
                    <a:pt x="0" y="0"/>
                  </a:moveTo>
                  <a:lnTo>
                    <a:pt x="940038" y="0"/>
                  </a:lnTo>
                  <a:lnTo>
                    <a:pt x="940038" y="1627060"/>
                  </a:lnTo>
                  <a:lnTo>
                    <a:pt x="0" y="162706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056753" y="2898978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457200" y="27346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056753" y="2898978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548129" y="2898978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196557" y="273469"/>
                  </a:lnTo>
                  <a:lnTo>
                    <a:pt x="333286" y="136740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548129" y="2898978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056753" y="3142310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457200" y="27346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056753" y="3142310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548129" y="3142310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196557" y="273469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548129" y="3142310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056753" y="3385642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457200" y="27346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056753" y="3385642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548129" y="3385642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196557" y="273469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548129" y="3385642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056753" y="3628974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457200" y="27346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056753" y="3628974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548129" y="3628974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196557" y="273469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548129" y="3628974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56753" y="3872306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56"/>
                  </a:lnTo>
                  <a:lnTo>
                    <a:pt x="457200" y="27345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056753" y="3872306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548129" y="3872306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56"/>
                  </a:lnTo>
                  <a:lnTo>
                    <a:pt x="196557" y="273456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548129" y="3872306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56753" y="4115638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56"/>
                  </a:lnTo>
                  <a:lnTo>
                    <a:pt x="457200" y="27345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56753" y="4115638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548129" y="4115638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56"/>
                  </a:lnTo>
                  <a:lnTo>
                    <a:pt x="196557" y="273456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548129" y="4115638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204731" y="2804972"/>
              <a:ext cx="940041" cy="16270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204731" y="2804972"/>
              <a:ext cx="940435" cy="1627505"/>
            </a:xfrm>
            <a:custGeom>
              <a:avLst/>
              <a:gdLst/>
              <a:ahLst/>
              <a:cxnLst/>
              <a:rect l="l" t="t" r="r" b="b"/>
              <a:pathLst>
                <a:path w="940434" h="1627504">
                  <a:moveTo>
                    <a:pt x="0" y="0"/>
                  </a:moveTo>
                  <a:lnTo>
                    <a:pt x="940038" y="0"/>
                  </a:lnTo>
                  <a:lnTo>
                    <a:pt x="940038" y="1627060"/>
                  </a:lnTo>
                  <a:lnTo>
                    <a:pt x="0" y="162706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9256001" y="2898978"/>
              <a:ext cx="457834" cy="273685"/>
            </a:xfrm>
            <a:custGeom>
              <a:avLst/>
              <a:gdLst/>
              <a:ahLst/>
              <a:cxnLst/>
              <a:rect l="l" t="t" r="r" b="b"/>
              <a:pathLst>
                <a:path w="457834" h="273685">
                  <a:moveTo>
                    <a:pt x="457212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457212" y="273469"/>
                  </a:lnTo>
                  <a:lnTo>
                    <a:pt x="45721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9256001" y="2898978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9747389" y="2898978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196557" y="273469"/>
                  </a:lnTo>
                  <a:lnTo>
                    <a:pt x="333286" y="136740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747389" y="2898978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9256001" y="3142310"/>
              <a:ext cx="457834" cy="273685"/>
            </a:xfrm>
            <a:custGeom>
              <a:avLst/>
              <a:gdLst/>
              <a:ahLst/>
              <a:cxnLst/>
              <a:rect l="l" t="t" r="r" b="b"/>
              <a:pathLst>
                <a:path w="457834" h="273685">
                  <a:moveTo>
                    <a:pt x="457212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457212" y="273469"/>
                  </a:lnTo>
                  <a:lnTo>
                    <a:pt x="45721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9256001" y="3142310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747389" y="3142310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196557" y="273469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9747389" y="3142310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9256001" y="3385642"/>
              <a:ext cx="457834" cy="273685"/>
            </a:xfrm>
            <a:custGeom>
              <a:avLst/>
              <a:gdLst/>
              <a:ahLst/>
              <a:cxnLst/>
              <a:rect l="l" t="t" r="r" b="b"/>
              <a:pathLst>
                <a:path w="457834" h="273685">
                  <a:moveTo>
                    <a:pt x="457212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457212" y="273469"/>
                  </a:lnTo>
                  <a:lnTo>
                    <a:pt x="45721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9256001" y="3385642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9747389" y="3385642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196557" y="273469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9747389" y="3385642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256001" y="3628974"/>
              <a:ext cx="457834" cy="273685"/>
            </a:xfrm>
            <a:custGeom>
              <a:avLst/>
              <a:gdLst/>
              <a:ahLst/>
              <a:cxnLst/>
              <a:rect l="l" t="t" r="r" b="b"/>
              <a:pathLst>
                <a:path w="457834" h="273685">
                  <a:moveTo>
                    <a:pt x="457212" y="0"/>
                  </a:moveTo>
                  <a:lnTo>
                    <a:pt x="0" y="0"/>
                  </a:lnTo>
                  <a:lnTo>
                    <a:pt x="0" y="273456"/>
                  </a:lnTo>
                  <a:lnTo>
                    <a:pt x="457212" y="273456"/>
                  </a:lnTo>
                  <a:lnTo>
                    <a:pt x="45721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256001" y="3628974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9747389" y="3628974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56"/>
                  </a:lnTo>
                  <a:lnTo>
                    <a:pt x="196557" y="273456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9747389" y="3628974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256001" y="3872306"/>
              <a:ext cx="457834" cy="273685"/>
            </a:xfrm>
            <a:custGeom>
              <a:avLst/>
              <a:gdLst/>
              <a:ahLst/>
              <a:cxnLst/>
              <a:rect l="l" t="t" r="r" b="b"/>
              <a:pathLst>
                <a:path w="457834" h="273685">
                  <a:moveTo>
                    <a:pt x="457212" y="0"/>
                  </a:moveTo>
                  <a:lnTo>
                    <a:pt x="0" y="0"/>
                  </a:lnTo>
                  <a:lnTo>
                    <a:pt x="0" y="273456"/>
                  </a:lnTo>
                  <a:lnTo>
                    <a:pt x="457212" y="273456"/>
                  </a:lnTo>
                  <a:lnTo>
                    <a:pt x="45721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256001" y="3872306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9747389" y="3872306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56"/>
                  </a:lnTo>
                  <a:lnTo>
                    <a:pt x="196557" y="273456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9747389" y="3872306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9256001" y="4115638"/>
              <a:ext cx="457834" cy="273685"/>
            </a:xfrm>
            <a:custGeom>
              <a:avLst/>
              <a:gdLst/>
              <a:ahLst/>
              <a:cxnLst/>
              <a:rect l="l" t="t" r="r" b="b"/>
              <a:pathLst>
                <a:path w="457834" h="273685">
                  <a:moveTo>
                    <a:pt x="457212" y="0"/>
                  </a:moveTo>
                  <a:lnTo>
                    <a:pt x="0" y="0"/>
                  </a:lnTo>
                  <a:lnTo>
                    <a:pt x="0" y="273456"/>
                  </a:lnTo>
                  <a:lnTo>
                    <a:pt x="457212" y="273456"/>
                  </a:lnTo>
                  <a:lnTo>
                    <a:pt x="45721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9256001" y="4115638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747389" y="4115638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56"/>
                  </a:lnTo>
                  <a:lnTo>
                    <a:pt x="196557" y="273456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747389" y="4115638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945511" y="3531374"/>
              <a:ext cx="276860" cy="196850"/>
            </a:xfrm>
            <a:custGeom>
              <a:avLst/>
              <a:gdLst/>
              <a:ahLst/>
              <a:cxnLst/>
              <a:rect l="l" t="t" r="r" b="b"/>
              <a:pathLst>
                <a:path w="276859" h="196850">
                  <a:moveTo>
                    <a:pt x="178041" y="0"/>
                  </a:moveTo>
                  <a:lnTo>
                    <a:pt x="178041" y="49136"/>
                  </a:lnTo>
                  <a:lnTo>
                    <a:pt x="0" y="49136"/>
                  </a:lnTo>
                  <a:lnTo>
                    <a:pt x="0" y="147408"/>
                  </a:lnTo>
                  <a:lnTo>
                    <a:pt x="178041" y="147408"/>
                  </a:lnTo>
                  <a:lnTo>
                    <a:pt x="178041" y="196545"/>
                  </a:lnTo>
                  <a:lnTo>
                    <a:pt x="276313" y="98272"/>
                  </a:lnTo>
                  <a:lnTo>
                    <a:pt x="17804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945511" y="3531374"/>
              <a:ext cx="276860" cy="196850"/>
            </a:xfrm>
            <a:custGeom>
              <a:avLst/>
              <a:gdLst/>
              <a:ahLst/>
              <a:cxnLst/>
              <a:rect l="l" t="t" r="r" b="b"/>
              <a:pathLst>
                <a:path w="276859" h="196850">
                  <a:moveTo>
                    <a:pt x="0" y="49138"/>
                  </a:moveTo>
                  <a:lnTo>
                    <a:pt x="178032" y="49138"/>
                  </a:lnTo>
                  <a:lnTo>
                    <a:pt x="178032" y="0"/>
                  </a:lnTo>
                  <a:lnTo>
                    <a:pt x="276308" y="98276"/>
                  </a:lnTo>
                  <a:lnTo>
                    <a:pt x="178032" y="196552"/>
                  </a:lnTo>
                  <a:lnTo>
                    <a:pt x="178032" y="147414"/>
                  </a:lnTo>
                  <a:lnTo>
                    <a:pt x="0" y="147414"/>
                  </a:lnTo>
                  <a:lnTo>
                    <a:pt x="0" y="49138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6421729" y="3327908"/>
            <a:ext cx="86106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133985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solidFill>
                  <a:srgbClr val="FFFFFF"/>
                </a:solidFill>
                <a:cs typeface="Trebuchet MS"/>
              </a:rPr>
              <a:t>Traffic  Manager</a:t>
            </a:r>
            <a:endParaRPr sz="1800" dirty="0">
              <a:cs typeface="Trebuchet MS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2795447" y="3386937"/>
            <a:ext cx="5223510" cy="647065"/>
            <a:chOff x="2795447" y="3386937"/>
            <a:chExt cx="5223510" cy="647065"/>
          </a:xfrm>
        </p:grpSpPr>
        <p:sp>
          <p:nvSpPr>
            <p:cNvPr id="116" name="object 116"/>
            <p:cNvSpPr/>
            <p:nvPr/>
          </p:nvSpPr>
          <p:spPr>
            <a:xfrm>
              <a:off x="5757926" y="3437813"/>
              <a:ext cx="576580" cy="155575"/>
            </a:xfrm>
            <a:custGeom>
              <a:avLst/>
              <a:gdLst/>
              <a:ahLst/>
              <a:cxnLst/>
              <a:rect l="l" t="t" r="r" b="b"/>
              <a:pathLst>
                <a:path w="576579" h="155575">
                  <a:moveTo>
                    <a:pt x="498906" y="0"/>
                  </a:moveTo>
                  <a:lnTo>
                    <a:pt x="498906" y="38798"/>
                  </a:lnTo>
                  <a:lnTo>
                    <a:pt x="0" y="38798"/>
                  </a:lnTo>
                  <a:lnTo>
                    <a:pt x="0" y="116382"/>
                  </a:lnTo>
                  <a:lnTo>
                    <a:pt x="498906" y="116382"/>
                  </a:lnTo>
                  <a:lnTo>
                    <a:pt x="498906" y="155181"/>
                  </a:lnTo>
                  <a:lnTo>
                    <a:pt x="576491" y="77596"/>
                  </a:lnTo>
                  <a:lnTo>
                    <a:pt x="49890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757926" y="3437813"/>
              <a:ext cx="576580" cy="155575"/>
            </a:xfrm>
            <a:custGeom>
              <a:avLst/>
              <a:gdLst/>
              <a:ahLst/>
              <a:cxnLst/>
              <a:rect l="l" t="t" r="r" b="b"/>
              <a:pathLst>
                <a:path w="576579" h="155575">
                  <a:moveTo>
                    <a:pt x="0" y="38794"/>
                  </a:moveTo>
                  <a:lnTo>
                    <a:pt x="498904" y="38794"/>
                  </a:lnTo>
                  <a:lnTo>
                    <a:pt x="498904" y="0"/>
                  </a:lnTo>
                  <a:lnTo>
                    <a:pt x="576493" y="77589"/>
                  </a:lnTo>
                  <a:lnTo>
                    <a:pt x="498904" y="155178"/>
                  </a:lnTo>
                  <a:lnTo>
                    <a:pt x="498904" y="116384"/>
                  </a:lnTo>
                  <a:lnTo>
                    <a:pt x="0" y="116384"/>
                  </a:lnTo>
                  <a:lnTo>
                    <a:pt x="0" y="38794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764695" y="3872306"/>
              <a:ext cx="576580" cy="155575"/>
            </a:xfrm>
            <a:custGeom>
              <a:avLst/>
              <a:gdLst/>
              <a:ahLst/>
              <a:cxnLst/>
              <a:rect l="l" t="t" r="r" b="b"/>
              <a:pathLst>
                <a:path w="576579" h="155575">
                  <a:moveTo>
                    <a:pt x="498906" y="0"/>
                  </a:moveTo>
                  <a:lnTo>
                    <a:pt x="498906" y="38785"/>
                  </a:lnTo>
                  <a:lnTo>
                    <a:pt x="0" y="38785"/>
                  </a:lnTo>
                  <a:lnTo>
                    <a:pt x="0" y="116382"/>
                  </a:lnTo>
                  <a:lnTo>
                    <a:pt x="498906" y="116382"/>
                  </a:lnTo>
                  <a:lnTo>
                    <a:pt x="498906" y="155168"/>
                  </a:lnTo>
                  <a:lnTo>
                    <a:pt x="576491" y="77584"/>
                  </a:lnTo>
                  <a:lnTo>
                    <a:pt x="49890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764695" y="3872306"/>
              <a:ext cx="576580" cy="155575"/>
            </a:xfrm>
            <a:custGeom>
              <a:avLst/>
              <a:gdLst/>
              <a:ahLst/>
              <a:cxnLst/>
              <a:rect l="l" t="t" r="r" b="b"/>
              <a:pathLst>
                <a:path w="576579" h="155575">
                  <a:moveTo>
                    <a:pt x="0" y="38794"/>
                  </a:moveTo>
                  <a:lnTo>
                    <a:pt x="498904" y="38794"/>
                  </a:lnTo>
                  <a:lnTo>
                    <a:pt x="498904" y="0"/>
                  </a:lnTo>
                  <a:lnTo>
                    <a:pt x="576493" y="77589"/>
                  </a:lnTo>
                  <a:lnTo>
                    <a:pt x="498904" y="155178"/>
                  </a:lnTo>
                  <a:lnTo>
                    <a:pt x="498904" y="116384"/>
                  </a:lnTo>
                  <a:lnTo>
                    <a:pt x="0" y="116384"/>
                  </a:lnTo>
                  <a:lnTo>
                    <a:pt x="0" y="38794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428979" y="3393287"/>
              <a:ext cx="576580" cy="155575"/>
            </a:xfrm>
            <a:custGeom>
              <a:avLst/>
              <a:gdLst/>
              <a:ahLst/>
              <a:cxnLst/>
              <a:rect l="l" t="t" r="r" b="b"/>
              <a:pathLst>
                <a:path w="576579" h="155575">
                  <a:moveTo>
                    <a:pt x="498906" y="0"/>
                  </a:moveTo>
                  <a:lnTo>
                    <a:pt x="498906" y="38785"/>
                  </a:lnTo>
                  <a:lnTo>
                    <a:pt x="0" y="38785"/>
                  </a:lnTo>
                  <a:lnTo>
                    <a:pt x="0" y="116382"/>
                  </a:lnTo>
                  <a:lnTo>
                    <a:pt x="498906" y="116382"/>
                  </a:lnTo>
                  <a:lnTo>
                    <a:pt x="498906" y="155168"/>
                  </a:lnTo>
                  <a:lnTo>
                    <a:pt x="576503" y="77584"/>
                  </a:lnTo>
                  <a:lnTo>
                    <a:pt x="49890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428979" y="3393287"/>
              <a:ext cx="576580" cy="155575"/>
            </a:xfrm>
            <a:custGeom>
              <a:avLst/>
              <a:gdLst/>
              <a:ahLst/>
              <a:cxnLst/>
              <a:rect l="l" t="t" r="r" b="b"/>
              <a:pathLst>
                <a:path w="576579" h="155575">
                  <a:moveTo>
                    <a:pt x="0" y="38794"/>
                  </a:moveTo>
                  <a:lnTo>
                    <a:pt x="498904" y="38794"/>
                  </a:lnTo>
                  <a:lnTo>
                    <a:pt x="498904" y="0"/>
                  </a:lnTo>
                  <a:lnTo>
                    <a:pt x="576493" y="77589"/>
                  </a:lnTo>
                  <a:lnTo>
                    <a:pt x="498904" y="155178"/>
                  </a:lnTo>
                  <a:lnTo>
                    <a:pt x="498904" y="116384"/>
                  </a:lnTo>
                  <a:lnTo>
                    <a:pt x="0" y="116384"/>
                  </a:lnTo>
                  <a:lnTo>
                    <a:pt x="0" y="38794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435748" y="3827767"/>
              <a:ext cx="576580" cy="155575"/>
            </a:xfrm>
            <a:custGeom>
              <a:avLst/>
              <a:gdLst/>
              <a:ahLst/>
              <a:cxnLst/>
              <a:rect l="l" t="t" r="r" b="b"/>
              <a:pathLst>
                <a:path w="576579" h="155575">
                  <a:moveTo>
                    <a:pt x="498906" y="0"/>
                  </a:moveTo>
                  <a:lnTo>
                    <a:pt x="498906" y="38798"/>
                  </a:lnTo>
                  <a:lnTo>
                    <a:pt x="0" y="38798"/>
                  </a:lnTo>
                  <a:lnTo>
                    <a:pt x="0" y="116382"/>
                  </a:lnTo>
                  <a:lnTo>
                    <a:pt x="498906" y="116382"/>
                  </a:lnTo>
                  <a:lnTo>
                    <a:pt x="498906" y="155168"/>
                  </a:lnTo>
                  <a:lnTo>
                    <a:pt x="576491" y="77584"/>
                  </a:lnTo>
                  <a:lnTo>
                    <a:pt x="49890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435748" y="3827767"/>
              <a:ext cx="576580" cy="155575"/>
            </a:xfrm>
            <a:custGeom>
              <a:avLst/>
              <a:gdLst/>
              <a:ahLst/>
              <a:cxnLst/>
              <a:rect l="l" t="t" r="r" b="b"/>
              <a:pathLst>
                <a:path w="576579" h="155575">
                  <a:moveTo>
                    <a:pt x="0" y="38794"/>
                  </a:moveTo>
                  <a:lnTo>
                    <a:pt x="498904" y="38794"/>
                  </a:lnTo>
                  <a:lnTo>
                    <a:pt x="498904" y="0"/>
                  </a:lnTo>
                  <a:lnTo>
                    <a:pt x="576493" y="77589"/>
                  </a:lnTo>
                  <a:lnTo>
                    <a:pt x="498904" y="155178"/>
                  </a:lnTo>
                  <a:lnTo>
                    <a:pt x="498904" y="116384"/>
                  </a:lnTo>
                  <a:lnTo>
                    <a:pt x="0" y="116384"/>
                  </a:lnTo>
                  <a:lnTo>
                    <a:pt x="0" y="38794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801797" y="3548456"/>
              <a:ext cx="817244" cy="179705"/>
            </a:xfrm>
            <a:custGeom>
              <a:avLst/>
              <a:gdLst/>
              <a:ahLst/>
              <a:cxnLst/>
              <a:rect l="l" t="t" r="r" b="b"/>
              <a:pathLst>
                <a:path w="817245" h="179704">
                  <a:moveTo>
                    <a:pt x="727100" y="0"/>
                  </a:moveTo>
                  <a:lnTo>
                    <a:pt x="727100" y="44869"/>
                  </a:lnTo>
                  <a:lnTo>
                    <a:pt x="0" y="44869"/>
                  </a:lnTo>
                  <a:lnTo>
                    <a:pt x="0" y="134607"/>
                  </a:lnTo>
                  <a:lnTo>
                    <a:pt x="727100" y="134607"/>
                  </a:lnTo>
                  <a:lnTo>
                    <a:pt x="727100" y="179463"/>
                  </a:lnTo>
                  <a:lnTo>
                    <a:pt x="816825" y="89738"/>
                  </a:lnTo>
                  <a:lnTo>
                    <a:pt x="7271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801797" y="3548456"/>
              <a:ext cx="817244" cy="179705"/>
            </a:xfrm>
            <a:custGeom>
              <a:avLst/>
              <a:gdLst/>
              <a:ahLst/>
              <a:cxnLst/>
              <a:rect l="l" t="t" r="r" b="b"/>
              <a:pathLst>
                <a:path w="817245" h="179704">
                  <a:moveTo>
                    <a:pt x="0" y="44866"/>
                  </a:moveTo>
                  <a:lnTo>
                    <a:pt x="727101" y="44866"/>
                  </a:lnTo>
                  <a:lnTo>
                    <a:pt x="727101" y="0"/>
                  </a:lnTo>
                  <a:lnTo>
                    <a:pt x="816832" y="89731"/>
                  </a:lnTo>
                  <a:lnTo>
                    <a:pt x="727101" y="179462"/>
                  </a:lnTo>
                  <a:lnTo>
                    <a:pt x="727101" y="134597"/>
                  </a:lnTo>
                  <a:lnTo>
                    <a:pt x="0" y="134597"/>
                  </a:lnTo>
                  <a:lnTo>
                    <a:pt x="0" y="44866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2789758" y="2970276"/>
            <a:ext cx="7531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cs typeface="Trebuchet MS"/>
              </a:rPr>
              <a:t>Packet  Ingress</a:t>
            </a:r>
          </a:p>
        </p:txBody>
      </p:sp>
      <p:sp>
        <p:nvSpPr>
          <p:cNvPr id="127" name="object 127"/>
          <p:cNvSpPr txBox="1"/>
          <p:nvPr/>
        </p:nvSpPr>
        <p:spPr>
          <a:xfrm>
            <a:off x="10291165" y="2970276"/>
            <a:ext cx="75783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cs typeface="Trebuchet MS"/>
              </a:rPr>
              <a:t>Packet  Egress</a:t>
            </a:r>
          </a:p>
        </p:txBody>
      </p:sp>
      <p:sp>
        <p:nvSpPr>
          <p:cNvPr id="155" name="object 155"/>
          <p:cNvSpPr txBox="1"/>
          <p:nvPr/>
        </p:nvSpPr>
        <p:spPr>
          <a:xfrm>
            <a:off x="11170602" y="6428920"/>
            <a:ext cx="1028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solidFill>
                  <a:srgbClr val="898989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4" name="object 154"/>
          <p:cNvSpPr txBox="1">
            <a:spLocks noGrp="1"/>
          </p:cNvSpPr>
          <p:nvPr>
            <p:ph type="title"/>
          </p:nvPr>
        </p:nvSpPr>
        <p:spPr>
          <a:xfrm>
            <a:off x="916939" y="615861"/>
            <a:ext cx="7544434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b="0" dirty="0">
                <a:solidFill>
                  <a:srgbClr val="000000"/>
                </a:solidFill>
                <a:latin typeface="+mn-lt"/>
                <a:cs typeface="Carlito"/>
              </a:rPr>
              <a:t>Trend of In-network Computation</a:t>
            </a:r>
            <a:endParaRPr sz="4300" dirty="0">
              <a:latin typeface="+mn-lt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154" y="1789683"/>
            <a:ext cx="9414510" cy="3911327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cs typeface="Trebuchet MS"/>
              </a:rPr>
              <a:t>Programmable switch offers in-transit packet processing and in-  network state</a:t>
            </a:r>
            <a:endParaRPr lang="en-US" sz="2800" dirty="0">
              <a:cs typeface="Trebuchet MS"/>
            </a:endParaRPr>
          </a:p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endParaRPr lang="en-US" sz="2800" dirty="0">
              <a:cs typeface="Trebuchet MS"/>
            </a:endParaRPr>
          </a:p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endParaRPr lang="en-US" sz="2800" dirty="0">
              <a:cs typeface="Trebuchet MS"/>
            </a:endParaRPr>
          </a:p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endParaRPr lang="en-US" sz="2800" dirty="0">
              <a:cs typeface="Trebuchet MS"/>
            </a:endParaRPr>
          </a:p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endParaRPr lang="en-US" sz="2800" dirty="0">
              <a:cs typeface="Trebuchet MS"/>
            </a:endParaRPr>
          </a:p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endParaRPr lang="en-US" sz="2800" dirty="0">
              <a:cs typeface="Trebuchet MS"/>
            </a:endParaRPr>
          </a:p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cs typeface="Trebuchet MS"/>
              </a:rPr>
              <a:t>Reduce training time by moving gradient aggregation into the  network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28275" y="2785160"/>
            <a:ext cx="6520180" cy="1663700"/>
            <a:chOff x="3628275" y="2785160"/>
            <a:chExt cx="6520180" cy="1663700"/>
          </a:xfrm>
        </p:grpSpPr>
        <p:sp>
          <p:nvSpPr>
            <p:cNvPr id="4" name="object 4"/>
            <p:cNvSpPr/>
            <p:nvPr/>
          </p:nvSpPr>
          <p:spPr>
            <a:xfrm>
              <a:off x="3631450" y="2788336"/>
              <a:ext cx="940041" cy="16270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31450" y="2788335"/>
              <a:ext cx="940435" cy="1627505"/>
            </a:xfrm>
            <a:custGeom>
              <a:avLst/>
              <a:gdLst/>
              <a:ahLst/>
              <a:cxnLst/>
              <a:rect l="l" t="t" r="r" b="b"/>
              <a:pathLst>
                <a:path w="940435" h="1627504">
                  <a:moveTo>
                    <a:pt x="0" y="0"/>
                  </a:moveTo>
                  <a:lnTo>
                    <a:pt x="940038" y="0"/>
                  </a:lnTo>
                  <a:lnTo>
                    <a:pt x="940038" y="1627060"/>
                  </a:lnTo>
                  <a:lnTo>
                    <a:pt x="0" y="162706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82720" y="2882341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457200" y="27346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2720" y="2882341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74109" y="2882341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196557" y="273469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74109" y="2882341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82720" y="3125673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457200" y="27346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82720" y="3125673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74109" y="3125673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196557" y="273469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74109" y="3125673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82720" y="3369005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56"/>
                  </a:lnTo>
                  <a:lnTo>
                    <a:pt x="457200" y="27345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82720" y="3369005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74109" y="3369005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56"/>
                  </a:lnTo>
                  <a:lnTo>
                    <a:pt x="196557" y="273456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74109" y="3369005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82720" y="3612337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56"/>
                  </a:lnTo>
                  <a:lnTo>
                    <a:pt x="457200" y="27345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82720" y="3612337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74109" y="3612337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56"/>
                  </a:lnTo>
                  <a:lnTo>
                    <a:pt x="196557" y="273456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74109" y="3612337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82720" y="3855656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457200" y="27346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82720" y="3855656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74109" y="3855656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196557" y="273469"/>
                  </a:lnTo>
                  <a:lnTo>
                    <a:pt x="333286" y="136740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74109" y="3855656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82720" y="4098988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457200" y="27346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82720" y="4098988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74109" y="4098988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196557" y="273469"/>
                  </a:lnTo>
                  <a:lnTo>
                    <a:pt x="333286" y="136740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74109" y="4098988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30711" y="2788336"/>
              <a:ext cx="940041" cy="16270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30711" y="2788335"/>
              <a:ext cx="940435" cy="1627505"/>
            </a:xfrm>
            <a:custGeom>
              <a:avLst/>
              <a:gdLst/>
              <a:ahLst/>
              <a:cxnLst/>
              <a:rect l="l" t="t" r="r" b="b"/>
              <a:pathLst>
                <a:path w="940435" h="1627504">
                  <a:moveTo>
                    <a:pt x="0" y="0"/>
                  </a:moveTo>
                  <a:lnTo>
                    <a:pt x="940038" y="0"/>
                  </a:lnTo>
                  <a:lnTo>
                    <a:pt x="940038" y="1627060"/>
                  </a:lnTo>
                  <a:lnTo>
                    <a:pt x="0" y="162706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81981" y="2882341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457200" y="27346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81981" y="2882341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73370" y="2882341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196557" y="273469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73370" y="2882341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81981" y="3125673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457200" y="27346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81981" y="3125673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373370" y="3125673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196557" y="273469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73370" y="3125673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81981" y="3369005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56"/>
                  </a:lnTo>
                  <a:lnTo>
                    <a:pt x="457200" y="27345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81981" y="3369005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73370" y="3369005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56"/>
                  </a:lnTo>
                  <a:lnTo>
                    <a:pt x="196557" y="273456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73370" y="3369005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881981" y="3612324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457200" y="27346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881981" y="3612324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373370" y="3612324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196557" y="273469"/>
                  </a:lnTo>
                  <a:lnTo>
                    <a:pt x="333286" y="136740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373370" y="3612324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81981" y="3855656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457200" y="27346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881981" y="3855656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373370" y="3855656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196557" y="273469"/>
                  </a:lnTo>
                  <a:lnTo>
                    <a:pt x="333286" y="136740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373370" y="3855656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81981" y="4098988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457200" y="27346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881981" y="4098988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373370" y="4098988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196557" y="273469"/>
                  </a:lnTo>
                  <a:lnTo>
                    <a:pt x="333286" y="136740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373370" y="4098988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71492" y="3514737"/>
              <a:ext cx="276860" cy="196850"/>
            </a:xfrm>
            <a:custGeom>
              <a:avLst/>
              <a:gdLst/>
              <a:ahLst/>
              <a:cxnLst/>
              <a:rect l="l" t="t" r="r" b="b"/>
              <a:pathLst>
                <a:path w="276860" h="196850">
                  <a:moveTo>
                    <a:pt x="178028" y="0"/>
                  </a:moveTo>
                  <a:lnTo>
                    <a:pt x="178028" y="49136"/>
                  </a:lnTo>
                  <a:lnTo>
                    <a:pt x="0" y="49136"/>
                  </a:lnTo>
                  <a:lnTo>
                    <a:pt x="0" y="147408"/>
                  </a:lnTo>
                  <a:lnTo>
                    <a:pt x="178028" y="147408"/>
                  </a:lnTo>
                  <a:lnTo>
                    <a:pt x="178028" y="196545"/>
                  </a:lnTo>
                  <a:lnTo>
                    <a:pt x="276313" y="98272"/>
                  </a:lnTo>
                  <a:lnTo>
                    <a:pt x="17802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571492" y="3514737"/>
              <a:ext cx="276860" cy="196850"/>
            </a:xfrm>
            <a:custGeom>
              <a:avLst/>
              <a:gdLst/>
              <a:ahLst/>
              <a:cxnLst/>
              <a:rect l="l" t="t" r="r" b="b"/>
              <a:pathLst>
                <a:path w="276860" h="196850">
                  <a:moveTo>
                    <a:pt x="0" y="49138"/>
                  </a:moveTo>
                  <a:lnTo>
                    <a:pt x="178032" y="49138"/>
                  </a:lnTo>
                  <a:lnTo>
                    <a:pt x="178032" y="0"/>
                  </a:lnTo>
                  <a:lnTo>
                    <a:pt x="276308" y="98276"/>
                  </a:lnTo>
                  <a:lnTo>
                    <a:pt x="178032" y="196552"/>
                  </a:lnTo>
                  <a:lnTo>
                    <a:pt x="178032" y="147414"/>
                  </a:lnTo>
                  <a:lnTo>
                    <a:pt x="0" y="147414"/>
                  </a:lnTo>
                  <a:lnTo>
                    <a:pt x="0" y="49138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268542" y="2815437"/>
              <a:ext cx="1166495" cy="1627505"/>
            </a:xfrm>
            <a:custGeom>
              <a:avLst/>
              <a:gdLst/>
              <a:ahLst/>
              <a:cxnLst/>
              <a:rect l="l" t="t" r="r" b="b"/>
              <a:pathLst>
                <a:path w="1166495" h="1627504">
                  <a:moveTo>
                    <a:pt x="972070" y="0"/>
                  </a:moveTo>
                  <a:lnTo>
                    <a:pt x="194411" y="0"/>
                  </a:lnTo>
                  <a:lnTo>
                    <a:pt x="149836" y="5134"/>
                  </a:lnTo>
                  <a:lnTo>
                    <a:pt x="108916" y="19761"/>
                  </a:lnTo>
                  <a:lnTo>
                    <a:pt x="72819" y="42712"/>
                  </a:lnTo>
                  <a:lnTo>
                    <a:pt x="42711" y="72821"/>
                  </a:lnTo>
                  <a:lnTo>
                    <a:pt x="19761" y="108921"/>
                  </a:lnTo>
                  <a:lnTo>
                    <a:pt x="5134" y="149844"/>
                  </a:lnTo>
                  <a:lnTo>
                    <a:pt x="0" y="194424"/>
                  </a:lnTo>
                  <a:lnTo>
                    <a:pt x="0" y="1432636"/>
                  </a:lnTo>
                  <a:lnTo>
                    <a:pt x="5134" y="1477216"/>
                  </a:lnTo>
                  <a:lnTo>
                    <a:pt x="19761" y="1518139"/>
                  </a:lnTo>
                  <a:lnTo>
                    <a:pt x="42711" y="1554239"/>
                  </a:lnTo>
                  <a:lnTo>
                    <a:pt x="72819" y="1584347"/>
                  </a:lnTo>
                  <a:lnTo>
                    <a:pt x="108916" y="1607299"/>
                  </a:lnTo>
                  <a:lnTo>
                    <a:pt x="149836" y="1621925"/>
                  </a:lnTo>
                  <a:lnTo>
                    <a:pt x="194411" y="1627060"/>
                  </a:lnTo>
                  <a:lnTo>
                    <a:pt x="972070" y="1627060"/>
                  </a:lnTo>
                  <a:lnTo>
                    <a:pt x="1016650" y="1621925"/>
                  </a:lnTo>
                  <a:lnTo>
                    <a:pt x="1057573" y="1607299"/>
                  </a:lnTo>
                  <a:lnTo>
                    <a:pt x="1093673" y="1584347"/>
                  </a:lnTo>
                  <a:lnTo>
                    <a:pt x="1123782" y="1554239"/>
                  </a:lnTo>
                  <a:lnTo>
                    <a:pt x="1146733" y="1518139"/>
                  </a:lnTo>
                  <a:lnTo>
                    <a:pt x="1161360" y="1477216"/>
                  </a:lnTo>
                  <a:lnTo>
                    <a:pt x="1166495" y="1432636"/>
                  </a:lnTo>
                  <a:lnTo>
                    <a:pt x="1166495" y="194424"/>
                  </a:lnTo>
                  <a:lnTo>
                    <a:pt x="1161360" y="149844"/>
                  </a:lnTo>
                  <a:lnTo>
                    <a:pt x="1146733" y="108921"/>
                  </a:lnTo>
                  <a:lnTo>
                    <a:pt x="1123782" y="72821"/>
                  </a:lnTo>
                  <a:lnTo>
                    <a:pt x="1093673" y="42712"/>
                  </a:lnTo>
                  <a:lnTo>
                    <a:pt x="1057573" y="19761"/>
                  </a:lnTo>
                  <a:lnTo>
                    <a:pt x="1016650" y="5134"/>
                  </a:lnTo>
                  <a:lnTo>
                    <a:pt x="97207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268542" y="2815437"/>
              <a:ext cx="1166495" cy="1627505"/>
            </a:xfrm>
            <a:custGeom>
              <a:avLst/>
              <a:gdLst/>
              <a:ahLst/>
              <a:cxnLst/>
              <a:rect l="l" t="t" r="r" b="b"/>
              <a:pathLst>
                <a:path w="1166495" h="1627504">
                  <a:moveTo>
                    <a:pt x="0" y="194421"/>
                  </a:moveTo>
                  <a:lnTo>
                    <a:pt x="5134" y="149842"/>
                  </a:lnTo>
                  <a:lnTo>
                    <a:pt x="19761" y="108919"/>
                  </a:lnTo>
                  <a:lnTo>
                    <a:pt x="42712" y="72820"/>
                  </a:lnTo>
                  <a:lnTo>
                    <a:pt x="72820" y="42712"/>
                  </a:lnTo>
                  <a:lnTo>
                    <a:pt x="108920" y="19761"/>
                  </a:lnTo>
                  <a:lnTo>
                    <a:pt x="149842" y="5134"/>
                  </a:lnTo>
                  <a:lnTo>
                    <a:pt x="194422" y="0"/>
                  </a:lnTo>
                  <a:lnTo>
                    <a:pt x="972081" y="0"/>
                  </a:lnTo>
                  <a:lnTo>
                    <a:pt x="1016661" y="5134"/>
                  </a:lnTo>
                  <a:lnTo>
                    <a:pt x="1057584" y="19761"/>
                  </a:lnTo>
                  <a:lnTo>
                    <a:pt x="1093682" y="42712"/>
                  </a:lnTo>
                  <a:lnTo>
                    <a:pt x="1123790" y="72820"/>
                  </a:lnTo>
                  <a:lnTo>
                    <a:pt x="1146740" y="108919"/>
                  </a:lnTo>
                  <a:lnTo>
                    <a:pt x="1161366" y="149842"/>
                  </a:lnTo>
                  <a:lnTo>
                    <a:pt x="1166500" y="194421"/>
                  </a:lnTo>
                  <a:lnTo>
                    <a:pt x="1166500" y="1432640"/>
                  </a:lnTo>
                  <a:lnTo>
                    <a:pt x="1161366" y="1477217"/>
                  </a:lnTo>
                  <a:lnTo>
                    <a:pt x="1146740" y="1518139"/>
                  </a:lnTo>
                  <a:lnTo>
                    <a:pt x="1123790" y="1554238"/>
                  </a:lnTo>
                  <a:lnTo>
                    <a:pt x="1093682" y="1584347"/>
                  </a:lnTo>
                  <a:lnTo>
                    <a:pt x="1057584" y="1607298"/>
                  </a:lnTo>
                  <a:lnTo>
                    <a:pt x="1016661" y="1621925"/>
                  </a:lnTo>
                  <a:lnTo>
                    <a:pt x="972081" y="1627060"/>
                  </a:lnTo>
                  <a:lnTo>
                    <a:pt x="194422" y="1627060"/>
                  </a:lnTo>
                  <a:lnTo>
                    <a:pt x="149842" y="1621925"/>
                  </a:lnTo>
                  <a:lnTo>
                    <a:pt x="108920" y="1607298"/>
                  </a:lnTo>
                  <a:lnTo>
                    <a:pt x="72820" y="1584347"/>
                  </a:lnTo>
                  <a:lnTo>
                    <a:pt x="42712" y="1554238"/>
                  </a:lnTo>
                  <a:lnTo>
                    <a:pt x="19761" y="1518139"/>
                  </a:lnTo>
                  <a:lnTo>
                    <a:pt x="5134" y="1477217"/>
                  </a:lnTo>
                  <a:lnTo>
                    <a:pt x="0" y="1432640"/>
                  </a:lnTo>
                  <a:lnTo>
                    <a:pt x="0" y="194421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005482" y="2804972"/>
              <a:ext cx="940028" cy="16270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005483" y="2804972"/>
              <a:ext cx="940435" cy="1627505"/>
            </a:xfrm>
            <a:custGeom>
              <a:avLst/>
              <a:gdLst/>
              <a:ahLst/>
              <a:cxnLst/>
              <a:rect l="l" t="t" r="r" b="b"/>
              <a:pathLst>
                <a:path w="940434" h="1627504">
                  <a:moveTo>
                    <a:pt x="0" y="0"/>
                  </a:moveTo>
                  <a:lnTo>
                    <a:pt x="940038" y="0"/>
                  </a:lnTo>
                  <a:lnTo>
                    <a:pt x="940038" y="1627060"/>
                  </a:lnTo>
                  <a:lnTo>
                    <a:pt x="0" y="162706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056753" y="2898978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457200" y="27346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056753" y="2898978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548129" y="2898978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196557" y="273469"/>
                  </a:lnTo>
                  <a:lnTo>
                    <a:pt x="333286" y="136740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548129" y="2898978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056753" y="3142310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457200" y="27346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056753" y="3142310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548129" y="3142310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196557" y="273469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548129" y="3142310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056753" y="3385642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457200" y="27346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056753" y="3385642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548129" y="3385642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196557" y="273469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548129" y="3385642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056753" y="3628974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457200" y="27346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056753" y="3628974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548129" y="3628974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196557" y="273469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548129" y="3628974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56753" y="3872306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56"/>
                  </a:lnTo>
                  <a:lnTo>
                    <a:pt x="457200" y="27345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056753" y="3872306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548129" y="3872306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56"/>
                  </a:lnTo>
                  <a:lnTo>
                    <a:pt x="196557" y="273456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548129" y="3872306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56753" y="4115638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457200" y="0"/>
                  </a:moveTo>
                  <a:lnTo>
                    <a:pt x="0" y="0"/>
                  </a:lnTo>
                  <a:lnTo>
                    <a:pt x="0" y="273456"/>
                  </a:lnTo>
                  <a:lnTo>
                    <a:pt x="457200" y="27345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56753" y="4115638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548129" y="4115638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56"/>
                  </a:lnTo>
                  <a:lnTo>
                    <a:pt x="196557" y="273456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548129" y="4115638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204731" y="2804972"/>
              <a:ext cx="940041" cy="16270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204731" y="2804972"/>
              <a:ext cx="940435" cy="1627505"/>
            </a:xfrm>
            <a:custGeom>
              <a:avLst/>
              <a:gdLst/>
              <a:ahLst/>
              <a:cxnLst/>
              <a:rect l="l" t="t" r="r" b="b"/>
              <a:pathLst>
                <a:path w="940434" h="1627504">
                  <a:moveTo>
                    <a:pt x="0" y="0"/>
                  </a:moveTo>
                  <a:lnTo>
                    <a:pt x="940038" y="0"/>
                  </a:lnTo>
                  <a:lnTo>
                    <a:pt x="940038" y="1627060"/>
                  </a:lnTo>
                  <a:lnTo>
                    <a:pt x="0" y="162706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9256001" y="2898978"/>
              <a:ext cx="457834" cy="273685"/>
            </a:xfrm>
            <a:custGeom>
              <a:avLst/>
              <a:gdLst/>
              <a:ahLst/>
              <a:cxnLst/>
              <a:rect l="l" t="t" r="r" b="b"/>
              <a:pathLst>
                <a:path w="457834" h="273685">
                  <a:moveTo>
                    <a:pt x="457212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457212" y="273469"/>
                  </a:lnTo>
                  <a:lnTo>
                    <a:pt x="45721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9256001" y="2898978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9747389" y="2898978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196557" y="273469"/>
                  </a:lnTo>
                  <a:lnTo>
                    <a:pt x="333286" y="136740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747389" y="2898978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9256001" y="3142310"/>
              <a:ext cx="457834" cy="273685"/>
            </a:xfrm>
            <a:custGeom>
              <a:avLst/>
              <a:gdLst/>
              <a:ahLst/>
              <a:cxnLst/>
              <a:rect l="l" t="t" r="r" b="b"/>
              <a:pathLst>
                <a:path w="457834" h="273685">
                  <a:moveTo>
                    <a:pt x="457212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457212" y="273469"/>
                  </a:lnTo>
                  <a:lnTo>
                    <a:pt x="45721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9256001" y="3142310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747389" y="3142310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196557" y="273469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9747389" y="3142310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9256001" y="3385642"/>
              <a:ext cx="457834" cy="273685"/>
            </a:xfrm>
            <a:custGeom>
              <a:avLst/>
              <a:gdLst/>
              <a:ahLst/>
              <a:cxnLst/>
              <a:rect l="l" t="t" r="r" b="b"/>
              <a:pathLst>
                <a:path w="457834" h="273685">
                  <a:moveTo>
                    <a:pt x="457212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457212" y="273469"/>
                  </a:lnTo>
                  <a:lnTo>
                    <a:pt x="45721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9256001" y="3385642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9747389" y="3385642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69"/>
                  </a:lnTo>
                  <a:lnTo>
                    <a:pt x="196557" y="273469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9747389" y="3385642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256001" y="3628974"/>
              <a:ext cx="457834" cy="273685"/>
            </a:xfrm>
            <a:custGeom>
              <a:avLst/>
              <a:gdLst/>
              <a:ahLst/>
              <a:cxnLst/>
              <a:rect l="l" t="t" r="r" b="b"/>
              <a:pathLst>
                <a:path w="457834" h="273685">
                  <a:moveTo>
                    <a:pt x="457212" y="0"/>
                  </a:moveTo>
                  <a:lnTo>
                    <a:pt x="0" y="0"/>
                  </a:lnTo>
                  <a:lnTo>
                    <a:pt x="0" y="273456"/>
                  </a:lnTo>
                  <a:lnTo>
                    <a:pt x="457212" y="273456"/>
                  </a:lnTo>
                  <a:lnTo>
                    <a:pt x="45721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256001" y="3628974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9747389" y="3628974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56"/>
                  </a:lnTo>
                  <a:lnTo>
                    <a:pt x="196557" y="273456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9747389" y="3628974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256001" y="3872306"/>
              <a:ext cx="457834" cy="273685"/>
            </a:xfrm>
            <a:custGeom>
              <a:avLst/>
              <a:gdLst/>
              <a:ahLst/>
              <a:cxnLst/>
              <a:rect l="l" t="t" r="r" b="b"/>
              <a:pathLst>
                <a:path w="457834" h="273685">
                  <a:moveTo>
                    <a:pt x="457212" y="0"/>
                  </a:moveTo>
                  <a:lnTo>
                    <a:pt x="0" y="0"/>
                  </a:lnTo>
                  <a:lnTo>
                    <a:pt x="0" y="273456"/>
                  </a:lnTo>
                  <a:lnTo>
                    <a:pt x="457212" y="273456"/>
                  </a:lnTo>
                  <a:lnTo>
                    <a:pt x="45721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256001" y="3872306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9747389" y="3872306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56"/>
                  </a:lnTo>
                  <a:lnTo>
                    <a:pt x="196557" y="273456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9747389" y="3872306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9256001" y="4115638"/>
              <a:ext cx="457834" cy="273685"/>
            </a:xfrm>
            <a:custGeom>
              <a:avLst/>
              <a:gdLst/>
              <a:ahLst/>
              <a:cxnLst/>
              <a:rect l="l" t="t" r="r" b="b"/>
              <a:pathLst>
                <a:path w="457834" h="273685">
                  <a:moveTo>
                    <a:pt x="457212" y="0"/>
                  </a:moveTo>
                  <a:lnTo>
                    <a:pt x="0" y="0"/>
                  </a:lnTo>
                  <a:lnTo>
                    <a:pt x="0" y="273456"/>
                  </a:lnTo>
                  <a:lnTo>
                    <a:pt x="457212" y="273456"/>
                  </a:lnTo>
                  <a:lnTo>
                    <a:pt x="45721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9256001" y="4115638"/>
              <a:ext cx="457200" cy="273685"/>
            </a:xfrm>
            <a:custGeom>
              <a:avLst/>
              <a:gdLst/>
              <a:ahLst/>
              <a:cxnLst/>
              <a:rect l="l" t="t" r="r" b="b"/>
              <a:pathLst>
                <a:path w="457200" h="273685">
                  <a:moveTo>
                    <a:pt x="0" y="0"/>
                  </a:moveTo>
                  <a:lnTo>
                    <a:pt x="457201" y="0"/>
                  </a:lnTo>
                  <a:lnTo>
                    <a:pt x="457201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747389" y="4115638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196557" y="0"/>
                  </a:moveTo>
                  <a:lnTo>
                    <a:pt x="0" y="0"/>
                  </a:lnTo>
                  <a:lnTo>
                    <a:pt x="0" y="273456"/>
                  </a:lnTo>
                  <a:lnTo>
                    <a:pt x="196557" y="273456"/>
                  </a:lnTo>
                  <a:lnTo>
                    <a:pt x="333286" y="136728"/>
                  </a:lnTo>
                  <a:lnTo>
                    <a:pt x="196557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747389" y="4115638"/>
              <a:ext cx="333375" cy="273685"/>
            </a:xfrm>
            <a:custGeom>
              <a:avLst/>
              <a:gdLst/>
              <a:ahLst/>
              <a:cxnLst/>
              <a:rect l="l" t="t" r="r" b="b"/>
              <a:pathLst>
                <a:path w="333375" h="273685">
                  <a:moveTo>
                    <a:pt x="0" y="0"/>
                  </a:moveTo>
                  <a:lnTo>
                    <a:pt x="196553" y="0"/>
                  </a:lnTo>
                  <a:lnTo>
                    <a:pt x="333286" y="136733"/>
                  </a:lnTo>
                  <a:lnTo>
                    <a:pt x="196553" y="273466"/>
                  </a:lnTo>
                  <a:lnTo>
                    <a:pt x="0" y="2734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945511" y="3531374"/>
              <a:ext cx="276860" cy="196850"/>
            </a:xfrm>
            <a:custGeom>
              <a:avLst/>
              <a:gdLst/>
              <a:ahLst/>
              <a:cxnLst/>
              <a:rect l="l" t="t" r="r" b="b"/>
              <a:pathLst>
                <a:path w="276859" h="196850">
                  <a:moveTo>
                    <a:pt x="178041" y="0"/>
                  </a:moveTo>
                  <a:lnTo>
                    <a:pt x="178041" y="49136"/>
                  </a:lnTo>
                  <a:lnTo>
                    <a:pt x="0" y="49136"/>
                  </a:lnTo>
                  <a:lnTo>
                    <a:pt x="0" y="147408"/>
                  </a:lnTo>
                  <a:lnTo>
                    <a:pt x="178041" y="147408"/>
                  </a:lnTo>
                  <a:lnTo>
                    <a:pt x="178041" y="196545"/>
                  </a:lnTo>
                  <a:lnTo>
                    <a:pt x="276313" y="98272"/>
                  </a:lnTo>
                  <a:lnTo>
                    <a:pt x="17804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945511" y="3531374"/>
              <a:ext cx="276860" cy="196850"/>
            </a:xfrm>
            <a:custGeom>
              <a:avLst/>
              <a:gdLst/>
              <a:ahLst/>
              <a:cxnLst/>
              <a:rect l="l" t="t" r="r" b="b"/>
              <a:pathLst>
                <a:path w="276859" h="196850">
                  <a:moveTo>
                    <a:pt x="0" y="49138"/>
                  </a:moveTo>
                  <a:lnTo>
                    <a:pt x="178032" y="49138"/>
                  </a:lnTo>
                  <a:lnTo>
                    <a:pt x="178032" y="0"/>
                  </a:lnTo>
                  <a:lnTo>
                    <a:pt x="276308" y="98276"/>
                  </a:lnTo>
                  <a:lnTo>
                    <a:pt x="178032" y="196552"/>
                  </a:lnTo>
                  <a:lnTo>
                    <a:pt x="178032" y="147414"/>
                  </a:lnTo>
                  <a:lnTo>
                    <a:pt x="0" y="147414"/>
                  </a:lnTo>
                  <a:lnTo>
                    <a:pt x="0" y="49138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6421729" y="3327908"/>
            <a:ext cx="86106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133985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solidFill>
                  <a:srgbClr val="FFFFFF"/>
                </a:solidFill>
                <a:cs typeface="Trebuchet MS"/>
              </a:rPr>
              <a:t>Traffic  Manager</a:t>
            </a:r>
            <a:endParaRPr sz="1800" dirty="0">
              <a:cs typeface="Trebuchet MS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2795447" y="3386937"/>
            <a:ext cx="5223510" cy="647065"/>
            <a:chOff x="2795447" y="3386937"/>
            <a:chExt cx="5223510" cy="647065"/>
          </a:xfrm>
        </p:grpSpPr>
        <p:sp>
          <p:nvSpPr>
            <p:cNvPr id="116" name="object 116"/>
            <p:cNvSpPr/>
            <p:nvPr/>
          </p:nvSpPr>
          <p:spPr>
            <a:xfrm>
              <a:off x="5757926" y="3437813"/>
              <a:ext cx="576580" cy="155575"/>
            </a:xfrm>
            <a:custGeom>
              <a:avLst/>
              <a:gdLst/>
              <a:ahLst/>
              <a:cxnLst/>
              <a:rect l="l" t="t" r="r" b="b"/>
              <a:pathLst>
                <a:path w="576579" h="155575">
                  <a:moveTo>
                    <a:pt x="498906" y="0"/>
                  </a:moveTo>
                  <a:lnTo>
                    <a:pt x="498906" y="38798"/>
                  </a:lnTo>
                  <a:lnTo>
                    <a:pt x="0" y="38798"/>
                  </a:lnTo>
                  <a:lnTo>
                    <a:pt x="0" y="116382"/>
                  </a:lnTo>
                  <a:lnTo>
                    <a:pt x="498906" y="116382"/>
                  </a:lnTo>
                  <a:lnTo>
                    <a:pt x="498906" y="155181"/>
                  </a:lnTo>
                  <a:lnTo>
                    <a:pt x="576491" y="77596"/>
                  </a:lnTo>
                  <a:lnTo>
                    <a:pt x="49890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757926" y="3437813"/>
              <a:ext cx="576580" cy="155575"/>
            </a:xfrm>
            <a:custGeom>
              <a:avLst/>
              <a:gdLst/>
              <a:ahLst/>
              <a:cxnLst/>
              <a:rect l="l" t="t" r="r" b="b"/>
              <a:pathLst>
                <a:path w="576579" h="155575">
                  <a:moveTo>
                    <a:pt x="0" y="38794"/>
                  </a:moveTo>
                  <a:lnTo>
                    <a:pt x="498904" y="38794"/>
                  </a:lnTo>
                  <a:lnTo>
                    <a:pt x="498904" y="0"/>
                  </a:lnTo>
                  <a:lnTo>
                    <a:pt x="576493" y="77589"/>
                  </a:lnTo>
                  <a:lnTo>
                    <a:pt x="498904" y="155178"/>
                  </a:lnTo>
                  <a:lnTo>
                    <a:pt x="498904" y="116384"/>
                  </a:lnTo>
                  <a:lnTo>
                    <a:pt x="0" y="116384"/>
                  </a:lnTo>
                  <a:lnTo>
                    <a:pt x="0" y="38794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764695" y="3872306"/>
              <a:ext cx="576580" cy="155575"/>
            </a:xfrm>
            <a:custGeom>
              <a:avLst/>
              <a:gdLst/>
              <a:ahLst/>
              <a:cxnLst/>
              <a:rect l="l" t="t" r="r" b="b"/>
              <a:pathLst>
                <a:path w="576579" h="155575">
                  <a:moveTo>
                    <a:pt x="498906" y="0"/>
                  </a:moveTo>
                  <a:lnTo>
                    <a:pt x="498906" y="38785"/>
                  </a:lnTo>
                  <a:lnTo>
                    <a:pt x="0" y="38785"/>
                  </a:lnTo>
                  <a:lnTo>
                    <a:pt x="0" y="116382"/>
                  </a:lnTo>
                  <a:lnTo>
                    <a:pt x="498906" y="116382"/>
                  </a:lnTo>
                  <a:lnTo>
                    <a:pt x="498906" y="155168"/>
                  </a:lnTo>
                  <a:lnTo>
                    <a:pt x="576491" y="77584"/>
                  </a:lnTo>
                  <a:lnTo>
                    <a:pt x="49890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764695" y="3872306"/>
              <a:ext cx="576580" cy="155575"/>
            </a:xfrm>
            <a:custGeom>
              <a:avLst/>
              <a:gdLst/>
              <a:ahLst/>
              <a:cxnLst/>
              <a:rect l="l" t="t" r="r" b="b"/>
              <a:pathLst>
                <a:path w="576579" h="155575">
                  <a:moveTo>
                    <a:pt x="0" y="38794"/>
                  </a:moveTo>
                  <a:lnTo>
                    <a:pt x="498904" y="38794"/>
                  </a:lnTo>
                  <a:lnTo>
                    <a:pt x="498904" y="0"/>
                  </a:lnTo>
                  <a:lnTo>
                    <a:pt x="576493" y="77589"/>
                  </a:lnTo>
                  <a:lnTo>
                    <a:pt x="498904" y="155178"/>
                  </a:lnTo>
                  <a:lnTo>
                    <a:pt x="498904" y="116384"/>
                  </a:lnTo>
                  <a:lnTo>
                    <a:pt x="0" y="116384"/>
                  </a:lnTo>
                  <a:lnTo>
                    <a:pt x="0" y="38794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428979" y="3393287"/>
              <a:ext cx="576580" cy="155575"/>
            </a:xfrm>
            <a:custGeom>
              <a:avLst/>
              <a:gdLst/>
              <a:ahLst/>
              <a:cxnLst/>
              <a:rect l="l" t="t" r="r" b="b"/>
              <a:pathLst>
                <a:path w="576579" h="155575">
                  <a:moveTo>
                    <a:pt x="498906" y="0"/>
                  </a:moveTo>
                  <a:lnTo>
                    <a:pt x="498906" y="38785"/>
                  </a:lnTo>
                  <a:lnTo>
                    <a:pt x="0" y="38785"/>
                  </a:lnTo>
                  <a:lnTo>
                    <a:pt x="0" y="116382"/>
                  </a:lnTo>
                  <a:lnTo>
                    <a:pt x="498906" y="116382"/>
                  </a:lnTo>
                  <a:lnTo>
                    <a:pt x="498906" y="155168"/>
                  </a:lnTo>
                  <a:lnTo>
                    <a:pt x="576503" y="77584"/>
                  </a:lnTo>
                  <a:lnTo>
                    <a:pt x="49890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428979" y="3393287"/>
              <a:ext cx="576580" cy="155575"/>
            </a:xfrm>
            <a:custGeom>
              <a:avLst/>
              <a:gdLst/>
              <a:ahLst/>
              <a:cxnLst/>
              <a:rect l="l" t="t" r="r" b="b"/>
              <a:pathLst>
                <a:path w="576579" h="155575">
                  <a:moveTo>
                    <a:pt x="0" y="38794"/>
                  </a:moveTo>
                  <a:lnTo>
                    <a:pt x="498904" y="38794"/>
                  </a:lnTo>
                  <a:lnTo>
                    <a:pt x="498904" y="0"/>
                  </a:lnTo>
                  <a:lnTo>
                    <a:pt x="576493" y="77589"/>
                  </a:lnTo>
                  <a:lnTo>
                    <a:pt x="498904" y="155178"/>
                  </a:lnTo>
                  <a:lnTo>
                    <a:pt x="498904" y="116384"/>
                  </a:lnTo>
                  <a:lnTo>
                    <a:pt x="0" y="116384"/>
                  </a:lnTo>
                  <a:lnTo>
                    <a:pt x="0" y="38794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435748" y="3827767"/>
              <a:ext cx="576580" cy="155575"/>
            </a:xfrm>
            <a:custGeom>
              <a:avLst/>
              <a:gdLst/>
              <a:ahLst/>
              <a:cxnLst/>
              <a:rect l="l" t="t" r="r" b="b"/>
              <a:pathLst>
                <a:path w="576579" h="155575">
                  <a:moveTo>
                    <a:pt x="498906" y="0"/>
                  </a:moveTo>
                  <a:lnTo>
                    <a:pt x="498906" y="38798"/>
                  </a:lnTo>
                  <a:lnTo>
                    <a:pt x="0" y="38798"/>
                  </a:lnTo>
                  <a:lnTo>
                    <a:pt x="0" y="116382"/>
                  </a:lnTo>
                  <a:lnTo>
                    <a:pt x="498906" y="116382"/>
                  </a:lnTo>
                  <a:lnTo>
                    <a:pt x="498906" y="155168"/>
                  </a:lnTo>
                  <a:lnTo>
                    <a:pt x="576491" y="77584"/>
                  </a:lnTo>
                  <a:lnTo>
                    <a:pt x="49890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435748" y="3827767"/>
              <a:ext cx="576580" cy="155575"/>
            </a:xfrm>
            <a:custGeom>
              <a:avLst/>
              <a:gdLst/>
              <a:ahLst/>
              <a:cxnLst/>
              <a:rect l="l" t="t" r="r" b="b"/>
              <a:pathLst>
                <a:path w="576579" h="155575">
                  <a:moveTo>
                    <a:pt x="0" y="38794"/>
                  </a:moveTo>
                  <a:lnTo>
                    <a:pt x="498904" y="38794"/>
                  </a:lnTo>
                  <a:lnTo>
                    <a:pt x="498904" y="0"/>
                  </a:lnTo>
                  <a:lnTo>
                    <a:pt x="576493" y="77589"/>
                  </a:lnTo>
                  <a:lnTo>
                    <a:pt x="498904" y="155178"/>
                  </a:lnTo>
                  <a:lnTo>
                    <a:pt x="498904" y="116384"/>
                  </a:lnTo>
                  <a:lnTo>
                    <a:pt x="0" y="116384"/>
                  </a:lnTo>
                  <a:lnTo>
                    <a:pt x="0" y="38794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801797" y="3548456"/>
              <a:ext cx="817244" cy="179705"/>
            </a:xfrm>
            <a:custGeom>
              <a:avLst/>
              <a:gdLst/>
              <a:ahLst/>
              <a:cxnLst/>
              <a:rect l="l" t="t" r="r" b="b"/>
              <a:pathLst>
                <a:path w="817245" h="179704">
                  <a:moveTo>
                    <a:pt x="727100" y="0"/>
                  </a:moveTo>
                  <a:lnTo>
                    <a:pt x="727100" y="44869"/>
                  </a:lnTo>
                  <a:lnTo>
                    <a:pt x="0" y="44869"/>
                  </a:lnTo>
                  <a:lnTo>
                    <a:pt x="0" y="134607"/>
                  </a:lnTo>
                  <a:lnTo>
                    <a:pt x="727100" y="134607"/>
                  </a:lnTo>
                  <a:lnTo>
                    <a:pt x="727100" y="179463"/>
                  </a:lnTo>
                  <a:lnTo>
                    <a:pt x="816825" y="89738"/>
                  </a:lnTo>
                  <a:lnTo>
                    <a:pt x="7271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801797" y="3548456"/>
              <a:ext cx="817244" cy="179705"/>
            </a:xfrm>
            <a:custGeom>
              <a:avLst/>
              <a:gdLst/>
              <a:ahLst/>
              <a:cxnLst/>
              <a:rect l="l" t="t" r="r" b="b"/>
              <a:pathLst>
                <a:path w="817245" h="179704">
                  <a:moveTo>
                    <a:pt x="0" y="44866"/>
                  </a:moveTo>
                  <a:lnTo>
                    <a:pt x="727101" y="44866"/>
                  </a:lnTo>
                  <a:lnTo>
                    <a:pt x="727101" y="0"/>
                  </a:lnTo>
                  <a:lnTo>
                    <a:pt x="816832" y="89731"/>
                  </a:lnTo>
                  <a:lnTo>
                    <a:pt x="727101" y="179462"/>
                  </a:lnTo>
                  <a:lnTo>
                    <a:pt x="727101" y="134597"/>
                  </a:lnTo>
                  <a:lnTo>
                    <a:pt x="0" y="134597"/>
                  </a:lnTo>
                  <a:lnTo>
                    <a:pt x="0" y="44866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2789758" y="2970276"/>
            <a:ext cx="7531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cs typeface="Trebuchet MS"/>
              </a:rPr>
              <a:t>Packet  Ingress</a:t>
            </a:r>
          </a:p>
        </p:txBody>
      </p:sp>
      <p:sp>
        <p:nvSpPr>
          <p:cNvPr id="127" name="object 127"/>
          <p:cNvSpPr txBox="1"/>
          <p:nvPr/>
        </p:nvSpPr>
        <p:spPr>
          <a:xfrm>
            <a:off x="10291165" y="2970276"/>
            <a:ext cx="75783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cs typeface="Trebuchet MS"/>
              </a:rPr>
              <a:t>Packet  Egress</a:t>
            </a:r>
          </a:p>
        </p:txBody>
      </p:sp>
      <p:grpSp>
        <p:nvGrpSpPr>
          <p:cNvPr id="128" name="object 128"/>
          <p:cNvGrpSpPr/>
          <p:nvPr/>
        </p:nvGrpSpPr>
        <p:grpSpPr>
          <a:xfrm>
            <a:off x="3496055" y="3310128"/>
            <a:ext cx="7691120" cy="607060"/>
            <a:chOff x="3496055" y="3310128"/>
            <a:chExt cx="7691120" cy="607060"/>
          </a:xfrm>
        </p:grpSpPr>
        <p:sp>
          <p:nvSpPr>
            <p:cNvPr id="129" name="object 129"/>
            <p:cNvSpPr/>
            <p:nvPr/>
          </p:nvSpPr>
          <p:spPr>
            <a:xfrm>
              <a:off x="10150119" y="3548456"/>
              <a:ext cx="1030605" cy="179705"/>
            </a:xfrm>
            <a:custGeom>
              <a:avLst/>
              <a:gdLst/>
              <a:ahLst/>
              <a:cxnLst/>
              <a:rect l="l" t="t" r="r" b="b"/>
              <a:pathLst>
                <a:path w="1030604" h="179704">
                  <a:moveTo>
                    <a:pt x="940396" y="0"/>
                  </a:moveTo>
                  <a:lnTo>
                    <a:pt x="940396" y="44869"/>
                  </a:lnTo>
                  <a:lnTo>
                    <a:pt x="0" y="44869"/>
                  </a:lnTo>
                  <a:lnTo>
                    <a:pt x="0" y="134607"/>
                  </a:lnTo>
                  <a:lnTo>
                    <a:pt x="940396" y="134607"/>
                  </a:lnTo>
                  <a:lnTo>
                    <a:pt x="940396" y="179463"/>
                  </a:lnTo>
                  <a:lnTo>
                    <a:pt x="1030122" y="89738"/>
                  </a:lnTo>
                  <a:lnTo>
                    <a:pt x="94039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0150119" y="3548456"/>
              <a:ext cx="1030605" cy="179705"/>
            </a:xfrm>
            <a:custGeom>
              <a:avLst/>
              <a:gdLst/>
              <a:ahLst/>
              <a:cxnLst/>
              <a:rect l="l" t="t" r="r" b="b"/>
              <a:pathLst>
                <a:path w="1030604" h="179704">
                  <a:moveTo>
                    <a:pt x="0" y="44865"/>
                  </a:moveTo>
                  <a:lnTo>
                    <a:pt x="940395" y="44865"/>
                  </a:lnTo>
                  <a:lnTo>
                    <a:pt x="940395" y="0"/>
                  </a:lnTo>
                  <a:lnTo>
                    <a:pt x="1030130" y="89730"/>
                  </a:lnTo>
                  <a:lnTo>
                    <a:pt x="940395" y="179461"/>
                  </a:lnTo>
                  <a:lnTo>
                    <a:pt x="940395" y="134596"/>
                  </a:lnTo>
                  <a:lnTo>
                    <a:pt x="0" y="134596"/>
                  </a:lnTo>
                  <a:lnTo>
                    <a:pt x="0" y="44865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544823" y="3334512"/>
              <a:ext cx="1103376" cy="4846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496055" y="3310128"/>
              <a:ext cx="1158239" cy="6065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602367" y="3372637"/>
              <a:ext cx="987602" cy="3693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4" name="object 134"/>
          <p:cNvSpPr txBox="1"/>
          <p:nvPr/>
        </p:nvSpPr>
        <p:spPr>
          <a:xfrm>
            <a:off x="3691962" y="3439536"/>
            <a:ext cx="862436" cy="250710"/>
          </a:xfrm>
          <a:prstGeom prst="rect">
            <a:avLst/>
          </a:prstGeom>
          <a:ln w="12700">
            <a:noFill/>
          </a:ln>
        </p:spPr>
        <p:txBody>
          <a:bodyPr vert="horz" wrap="square" lIns="0" tIns="35560" rIns="0" bIns="0" rtlCol="0">
            <a:spAutoFit/>
          </a:bodyPr>
          <a:lstStyle/>
          <a:p>
            <a:pPr marL="10795">
              <a:lnSpc>
                <a:spcPts val="1635"/>
              </a:lnSpc>
              <a:spcBef>
                <a:spcPts val="280"/>
              </a:spcBef>
            </a:pPr>
            <a:r>
              <a:rPr sz="1800" b="1" dirty="0">
                <a:solidFill>
                  <a:schemeClr val="bg1">
                    <a:lumMod val="95000"/>
                  </a:schemeClr>
                </a:solidFill>
                <a:cs typeface="Trebuchet MS"/>
              </a:rPr>
              <a:t>Re</a:t>
            </a: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cs typeface="Trebuchet MS"/>
              </a:rPr>
              <a:t>gister</a:t>
            </a:r>
            <a:endParaRPr sz="1800" dirty="0">
              <a:solidFill>
                <a:schemeClr val="bg1">
                  <a:lumMod val="95000"/>
                </a:schemeClr>
              </a:solidFill>
              <a:cs typeface="Trebuchet MS"/>
            </a:endParaRPr>
          </a:p>
        </p:txBody>
      </p:sp>
      <p:grpSp>
        <p:nvGrpSpPr>
          <p:cNvPr id="136" name="object 136"/>
          <p:cNvGrpSpPr/>
          <p:nvPr/>
        </p:nvGrpSpPr>
        <p:grpSpPr>
          <a:xfrm>
            <a:off x="4742688" y="3300984"/>
            <a:ext cx="1158240" cy="603885"/>
            <a:chOff x="4742688" y="3300984"/>
            <a:chExt cx="1158240" cy="603885"/>
          </a:xfrm>
        </p:grpSpPr>
        <p:sp>
          <p:nvSpPr>
            <p:cNvPr id="137" name="object 137"/>
            <p:cNvSpPr/>
            <p:nvPr/>
          </p:nvSpPr>
          <p:spPr>
            <a:xfrm>
              <a:off x="4791456" y="3322320"/>
              <a:ext cx="1100327" cy="4876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4742688" y="3300984"/>
              <a:ext cx="1158239" cy="6035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4849190" y="3363315"/>
              <a:ext cx="983868" cy="3693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2" name="object 142"/>
          <p:cNvGrpSpPr/>
          <p:nvPr/>
        </p:nvGrpSpPr>
        <p:grpSpPr>
          <a:xfrm>
            <a:off x="7848600" y="3352800"/>
            <a:ext cx="1216660" cy="607060"/>
            <a:chOff x="7848600" y="3352800"/>
            <a:chExt cx="1216660" cy="607060"/>
          </a:xfrm>
        </p:grpSpPr>
        <p:sp>
          <p:nvSpPr>
            <p:cNvPr id="143" name="object 143"/>
            <p:cNvSpPr/>
            <p:nvPr/>
          </p:nvSpPr>
          <p:spPr>
            <a:xfrm>
              <a:off x="7894319" y="3377183"/>
              <a:ext cx="1170431" cy="4876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848600" y="3352800"/>
              <a:ext cx="1158240" cy="60655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954390" y="3417938"/>
              <a:ext cx="1051966" cy="36932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8" name="object 148"/>
          <p:cNvGrpSpPr/>
          <p:nvPr/>
        </p:nvGrpSpPr>
        <p:grpSpPr>
          <a:xfrm>
            <a:off x="9095231" y="3343655"/>
            <a:ext cx="1158240" cy="607060"/>
            <a:chOff x="9095231" y="3343655"/>
            <a:chExt cx="1158240" cy="607060"/>
          </a:xfrm>
        </p:grpSpPr>
        <p:sp>
          <p:nvSpPr>
            <p:cNvPr id="149" name="object 149"/>
            <p:cNvSpPr/>
            <p:nvPr/>
          </p:nvSpPr>
          <p:spPr>
            <a:xfrm>
              <a:off x="9143999" y="3368039"/>
              <a:ext cx="1063752" cy="48768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9095231" y="3343655"/>
              <a:ext cx="1158240" cy="60655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9201213" y="3408616"/>
              <a:ext cx="948905" cy="3693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11170602" y="6428920"/>
            <a:ext cx="1028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solidFill>
                  <a:srgbClr val="898989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4" name="object 154"/>
          <p:cNvSpPr txBox="1">
            <a:spLocks noGrp="1"/>
          </p:cNvSpPr>
          <p:nvPr>
            <p:ph type="title"/>
          </p:nvPr>
        </p:nvSpPr>
        <p:spPr>
          <a:xfrm>
            <a:off x="916939" y="615861"/>
            <a:ext cx="7544434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b="0" dirty="0">
                <a:solidFill>
                  <a:srgbClr val="000000"/>
                </a:solidFill>
                <a:latin typeface="+mn-lt"/>
                <a:cs typeface="Carlito"/>
              </a:rPr>
              <a:t>Trend of In-network Computation</a:t>
            </a:r>
            <a:endParaRPr sz="4300" dirty="0">
              <a:latin typeface="+mn-lt"/>
              <a:cs typeface="Carlito"/>
            </a:endParaRPr>
          </a:p>
        </p:txBody>
      </p:sp>
      <p:sp>
        <p:nvSpPr>
          <p:cNvPr id="156" name="object 134">
            <a:extLst>
              <a:ext uri="{FF2B5EF4-FFF2-40B4-BE49-F238E27FC236}">
                <a16:creationId xmlns:a16="http://schemas.microsoft.com/office/drawing/2014/main" id="{813A4CE8-5721-A3C9-7A82-D9D0D5922F90}"/>
              </a:ext>
            </a:extLst>
          </p:cNvPr>
          <p:cNvSpPr txBox="1"/>
          <p:nvPr/>
        </p:nvSpPr>
        <p:spPr>
          <a:xfrm>
            <a:off x="4947571" y="3429985"/>
            <a:ext cx="862436" cy="250710"/>
          </a:xfrm>
          <a:prstGeom prst="rect">
            <a:avLst/>
          </a:prstGeom>
          <a:ln w="12700">
            <a:noFill/>
          </a:ln>
        </p:spPr>
        <p:txBody>
          <a:bodyPr vert="horz" wrap="square" lIns="0" tIns="35560" rIns="0" bIns="0" rtlCol="0">
            <a:spAutoFit/>
          </a:bodyPr>
          <a:lstStyle/>
          <a:p>
            <a:pPr marL="10795">
              <a:lnSpc>
                <a:spcPts val="1635"/>
              </a:lnSpc>
              <a:spcBef>
                <a:spcPts val="280"/>
              </a:spcBef>
            </a:pPr>
            <a:r>
              <a:rPr sz="1800" b="1" dirty="0">
                <a:solidFill>
                  <a:schemeClr val="bg1">
                    <a:lumMod val="95000"/>
                  </a:schemeClr>
                </a:solidFill>
                <a:cs typeface="Trebuchet MS"/>
              </a:rPr>
              <a:t>Re</a:t>
            </a: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cs typeface="Trebuchet MS"/>
              </a:rPr>
              <a:t>gister</a:t>
            </a:r>
            <a:endParaRPr sz="1800" dirty="0">
              <a:solidFill>
                <a:schemeClr val="bg1">
                  <a:lumMod val="95000"/>
                </a:schemeClr>
              </a:solidFill>
              <a:cs typeface="Trebuchet MS"/>
            </a:endParaRPr>
          </a:p>
        </p:txBody>
      </p:sp>
      <p:sp>
        <p:nvSpPr>
          <p:cNvPr id="157" name="object 134">
            <a:extLst>
              <a:ext uri="{FF2B5EF4-FFF2-40B4-BE49-F238E27FC236}">
                <a16:creationId xmlns:a16="http://schemas.microsoft.com/office/drawing/2014/main" id="{CC112E6B-0C9B-BC45-D5C4-A854E27DD487}"/>
              </a:ext>
            </a:extLst>
          </p:cNvPr>
          <p:cNvSpPr txBox="1"/>
          <p:nvPr/>
        </p:nvSpPr>
        <p:spPr>
          <a:xfrm>
            <a:off x="8082441" y="3476511"/>
            <a:ext cx="862436" cy="250710"/>
          </a:xfrm>
          <a:prstGeom prst="rect">
            <a:avLst/>
          </a:prstGeom>
          <a:ln w="12700">
            <a:noFill/>
          </a:ln>
        </p:spPr>
        <p:txBody>
          <a:bodyPr vert="horz" wrap="square" lIns="0" tIns="35560" rIns="0" bIns="0" rtlCol="0">
            <a:spAutoFit/>
          </a:bodyPr>
          <a:lstStyle/>
          <a:p>
            <a:pPr marL="10795">
              <a:lnSpc>
                <a:spcPts val="1635"/>
              </a:lnSpc>
              <a:spcBef>
                <a:spcPts val="280"/>
              </a:spcBef>
            </a:pPr>
            <a:r>
              <a:rPr sz="1800" b="1" dirty="0">
                <a:solidFill>
                  <a:schemeClr val="bg1">
                    <a:lumMod val="95000"/>
                  </a:schemeClr>
                </a:solidFill>
                <a:cs typeface="Trebuchet MS"/>
              </a:rPr>
              <a:t>Re</a:t>
            </a: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cs typeface="Trebuchet MS"/>
              </a:rPr>
              <a:t>gister</a:t>
            </a:r>
            <a:endParaRPr sz="1800" dirty="0">
              <a:solidFill>
                <a:schemeClr val="bg1">
                  <a:lumMod val="95000"/>
                </a:schemeClr>
              </a:solidFill>
              <a:cs typeface="Trebuchet MS"/>
            </a:endParaRPr>
          </a:p>
        </p:txBody>
      </p:sp>
      <p:sp>
        <p:nvSpPr>
          <p:cNvPr id="158" name="object 134">
            <a:extLst>
              <a:ext uri="{FF2B5EF4-FFF2-40B4-BE49-F238E27FC236}">
                <a16:creationId xmlns:a16="http://schemas.microsoft.com/office/drawing/2014/main" id="{FD68D7FA-D5A6-2A54-9B1F-71A41E9367F4}"/>
              </a:ext>
            </a:extLst>
          </p:cNvPr>
          <p:cNvSpPr txBox="1"/>
          <p:nvPr/>
        </p:nvSpPr>
        <p:spPr>
          <a:xfrm>
            <a:off x="9263299" y="3477610"/>
            <a:ext cx="862436" cy="250710"/>
          </a:xfrm>
          <a:prstGeom prst="rect">
            <a:avLst/>
          </a:prstGeom>
          <a:ln w="12700">
            <a:noFill/>
          </a:ln>
        </p:spPr>
        <p:txBody>
          <a:bodyPr vert="horz" wrap="square" lIns="0" tIns="35560" rIns="0" bIns="0" rtlCol="0">
            <a:spAutoFit/>
          </a:bodyPr>
          <a:lstStyle/>
          <a:p>
            <a:pPr marL="10795">
              <a:lnSpc>
                <a:spcPts val="1635"/>
              </a:lnSpc>
              <a:spcBef>
                <a:spcPts val="280"/>
              </a:spcBef>
            </a:pPr>
            <a:r>
              <a:rPr sz="1800" b="1" dirty="0">
                <a:solidFill>
                  <a:schemeClr val="bg1">
                    <a:lumMod val="95000"/>
                  </a:schemeClr>
                </a:solidFill>
                <a:cs typeface="Trebuchet MS"/>
              </a:rPr>
              <a:t>Re</a:t>
            </a: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cs typeface="Trebuchet MS"/>
              </a:rPr>
              <a:t>gister</a:t>
            </a:r>
            <a:endParaRPr sz="1800" dirty="0">
              <a:solidFill>
                <a:schemeClr val="bg1">
                  <a:lumMod val="95000"/>
                </a:schemeClr>
              </a:solidFill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0063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C944-2611-ED3D-E081-1F80CAD8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In-network aggregation - </a:t>
            </a:r>
            <a:r>
              <a:rPr lang="en-US" dirty="0" err="1"/>
              <a:t>SwitchML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C1E3D-18F4-E8F1-6739-7082C3395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" y="1354111"/>
            <a:ext cx="5317319" cy="4398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C1BF2F-EA68-609A-6877-12DDF24AE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724" y="2743200"/>
            <a:ext cx="5861229" cy="211059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EDFD66-933D-9FD8-FB98-EE8D2D7F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3CE7F7-F774-4892-B071-00B5941EA6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39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C944-2611-ED3D-E081-1F80CAD8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In-network aggregation - </a:t>
            </a:r>
            <a:r>
              <a:rPr lang="en-US" dirty="0" err="1"/>
              <a:t>SwitchML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C1E3D-18F4-E8F1-6739-7082C3395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600200"/>
            <a:ext cx="5317319" cy="439899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EDFD66-933D-9FD8-FB98-EE8D2D7F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3CE7F7-F774-4892-B071-00B5941EA6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100EE-E60E-1A52-033F-ACE0A872A462}"/>
              </a:ext>
            </a:extLst>
          </p:cNvPr>
          <p:cNvSpPr txBox="1"/>
          <p:nvPr/>
        </p:nvSpPr>
        <p:spPr>
          <a:xfrm>
            <a:off x="762000" y="1600200"/>
            <a:ext cx="5867400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Target single-rack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Support multiple jobs by static partitioning of switch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Shortcomings</a:t>
            </a: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3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lang="en-US" sz="2400" b="0" i="0" u="none" strike="noStrike" kern="1200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rebuchet MS"/>
              </a:rPr>
              <a:t>Inefficiently use the switch resources</a:t>
            </a: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3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lang="en-US" sz="2400" dirty="0">
                <a:solidFill>
                  <a:prstClr val="black"/>
                </a:solidFill>
                <a:cs typeface="Trebuchet MS"/>
              </a:rPr>
              <a:t>Does not consider multi-rack settings</a:t>
            </a:r>
            <a:endParaRPr kumimoji="0" lang="en-US" sz="2400" b="0" i="0" u="none" strike="noStrike" kern="1200" cap="none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Trebuchet M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6" name="object 39">
            <a:extLst>
              <a:ext uri="{FF2B5EF4-FFF2-40B4-BE49-F238E27FC236}">
                <a16:creationId xmlns:a16="http://schemas.microsoft.com/office/drawing/2014/main" id="{E013B234-2ECB-1977-4651-43A1F0D12479}"/>
              </a:ext>
            </a:extLst>
          </p:cNvPr>
          <p:cNvSpPr/>
          <p:nvPr/>
        </p:nvSpPr>
        <p:spPr>
          <a:xfrm>
            <a:off x="1268499" y="4389120"/>
            <a:ext cx="4899660" cy="2430780"/>
          </a:xfrm>
          <a:custGeom>
            <a:avLst/>
            <a:gdLst/>
            <a:ahLst/>
            <a:cxnLst/>
            <a:rect l="l" t="t" r="r" b="b"/>
            <a:pathLst>
              <a:path w="4899659" h="2430779">
                <a:moveTo>
                  <a:pt x="4899215" y="0"/>
                </a:moveTo>
                <a:lnTo>
                  <a:pt x="0" y="0"/>
                </a:lnTo>
                <a:lnTo>
                  <a:pt x="0" y="2430703"/>
                </a:lnTo>
                <a:lnTo>
                  <a:pt x="4899215" y="2430703"/>
                </a:lnTo>
                <a:lnTo>
                  <a:pt x="48992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40">
            <a:extLst>
              <a:ext uri="{FF2B5EF4-FFF2-40B4-BE49-F238E27FC236}">
                <a16:creationId xmlns:a16="http://schemas.microsoft.com/office/drawing/2014/main" id="{94513647-AB28-9312-EABB-C000BFEE1E52}"/>
              </a:ext>
            </a:extLst>
          </p:cNvPr>
          <p:cNvGrpSpPr/>
          <p:nvPr/>
        </p:nvGrpSpPr>
        <p:grpSpPr>
          <a:xfrm>
            <a:off x="1794820" y="4650922"/>
            <a:ext cx="4135120" cy="1664970"/>
            <a:chOff x="7471087" y="4284547"/>
            <a:chExt cx="4135120" cy="1664970"/>
          </a:xfrm>
        </p:grpSpPr>
        <p:sp>
          <p:nvSpPr>
            <p:cNvPr id="10" name="object 41">
              <a:extLst>
                <a:ext uri="{FF2B5EF4-FFF2-40B4-BE49-F238E27FC236}">
                  <a16:creationId xmlns:a16="http://schemas.microsoft.com/office/drawing/2014/main" id="{9E7DBA66-E6A3-2B48-B1DC-8717E5254453}"/>
                </a:ext>
              </a:extLst>
            </p:cNvPr>
            <p:cNvSpPr/>
            <p:nvPr/>
          </p:nvSpPr>
          <p:spPr>
            <a:xfrm>
              <a:off x="7485057" y="4298517"/>
              <a:ext cx="4107179" cy="1637030"/>
            </a:xfrm>
            <a:custGeom>
              <a:avLst/>
              <a:gdLst/>
              <a:ahLst/>
              <a:cxnLst/>
              <a:rect l="l" t="t" r="r" b="b"/>
              <a:pathLst>
                <a:path w="4107179" h="1637029">
                  <a:moveTo>
                    <a:pt x="0" y="1636544"/>
                  </a:moveTo>
                  <a:lnTo>
                    <a:pt x="153232" y="1636544"/>
                  </a:lnTo>
                  <a:lnTo>
                    <a:pt x="183878" y="408114"/>
                  </a:lnTo>
                  <a:lnTo>
                    <a:pt x="214525" y="204569"/>
                  </a:lnTo>
                  <a:lnTo>
                    <a:pt x="245172" y="204569"/>
                  </a:lnTo>
                  <a:lnTo>
                    <a:pt x="275817" y="125196"/>
                  </a:lnTo>
                  <a:lnTo>
                    <a:pt x="306464" y="204569"/>
                  </a:lnTo>
                  <a:lnTo>
                    <a:pt x="398404" y="204569"/>
                  </a:lnTo>
                  <a:lnTo>
                    <a:pt x="429052" y="0"/>
                  </a:lnTo>
                  <a:lnTo>
                    <a:pt x="459701" y="204569"/>
                  </a:lnTo>
                  <a:lnTo>
                    <a:pt x="520989" y="204569"/>
                  </a:lnTo>
                  <a:lnTo>
                    <a:pt x="551637" y="0"/>
                  </a:lnTo>
                  <a:lnTo>
                    <a:pt x="582286" y="204569"/>
                  </a:lnTo>
                  <a:lnTo>
                    <a:pt x="643574" y="204569"/>
                  </a:lnTo>
                  <a:lnTo>
                    <a:pt x="674223" y="132566"/>
                  </a:lnTo>
                  <a:lnTo>
                    <a:pt x="704871" y="17700"/>
                  </a:lnTo>
                  <a:lnTo>
                    <a:pt x="735510" y="315791"/>
                  </a:lnTo>
                  <a:lnTo>
                    <a:pt x="766159" y="1636544"/>
                  </a:lnTo>
                  <a:lnTo>
                    <a:pt x="919393" y="1636544"/>
                  </a:lnTo>
                  <a:lnTo>
                    <a:pt x="950041" y="1431772"/>
                  </a:lnTo>
                  <a:lnTo>
                    <a:pt x="980690" y="203757"/>
                  </a:lnTo>
                  <a:lnTo>
                    <a:pt x="1011329" y="204569"/>
                  </a:lnTo>
                  <a:lnTo>
                    <a:pt x="1041978" y="329766"/>
                  </a:lnTo>
                  <a:lnTo>
                    <a:pt x="1072627" y="0"/>
                  </a:lnTo>
                  <a:lnTo>
                    <a:pt x="1103275" y="204569"/>
                  </a:lnTo>
                  <a:lnTo>
                    <a:pt x="1133914" y="204569"/>
                  </a:lnTo>
                  <a:lnTo>
                    <a:pt x="1164563" y="0"/>
                  </a:lnTo>
                  <a:lnTo>
                    <a:pt x="1195212" y="204569"/>
                  </a:lnTo>
                  <a:lnTo>
                    <a:pt x="1225860" y="204569"/>
                  </a:lnTo>
                  <a:lnTo>
                    <a:pt x="1256509" y="0"/>
                  </a:lnTo>
                  <a:lnTo>
                    <a:pt x="1287148" y="204569"/>
                  </a:lnTo>
                  <a:lnTo>
                    <a:pt x="1317797" y="0"/>
                  </a:lnTo>
                  <a:lnTo>
                    <a:pt x="1348446" y="204569"/>
                  </a:lnTo>
                  <a:lnTo>
                    <a:pt x="1379094" y="204569"/>
                  </a:lnTo>
                  <a:lnTo>
                    <a:pt x="1409733" y="0"/>
                  </a:lnTo>
                  <a:lnTo>
                    <a:pt x="1440382" y="204569"/>
                  </a:lnTo>
                  <a:lnTo>
                    <a:pt x="1471031" y="70268"/>
                  </a:lnTo>
                  <a:lnTo>
                    <a:pt x="1501679" y="160082"/>
                  </a:lnTo>
                  <a:lnTo>
                    <a:pt x="1532328" y="1053977"/>
                  </a:lnTo>
                  <a:lnTo>
                    <a:pt x="1562967" y="1636544"/>
                  </a:lnTo>
                  <a:lnTo>
                    <a:pt x="1746850" y="1636544"/>
                  </a:lnTo>
                  <a:lnTo>
                    <a:pt x="1777498" y="1431772"/>
                  </a:lnTo>
                  <a:lnTo>
                    <a:pt x="1808137" y="203757"/>
                  </a:lnTo>
                  <a:lnTo>
                    <a:pt x="1838786" y="204569"/>
                  </a:lnTo>
                  <a:lnTo>
                    <a:pt x="1869435" y="125196"/>
                  </a:lnTo>
                  <a:lnTo>
                    <a:pt x="1900083" y="204569"/>
                  </a:lnTo>
                  <a:lnTo>
                    <a:pt x="1930732" y="204569"/>
                  </a:lnTo>
                  <a:lnTo>
                    <a:pt x="1961371" y="0"/>
                  </a:lnTo>
                  <a:lnTo>
                    <a:pt x="1992020" y="204569"/>
                  </a:lnTo>
                  <a:lnTo>
                    <a:pt x="2083956" y="204569"/>
                  </a:lnTo>
                  <a:lnTo>
                    <a:pt x="2114605" y="0"/>
                  </a:lnTo>
                  <a:lnTo>
                    <a:pt x="2145254" y="204569"/>
                  </a:lnTo>
                  <a:lnTo>
                    <a:pt x="2206542" y="204569"/>
                  </a:lnTo>
                  <a:lnTo>
                    <a:pt x="2237190" y="0"/>
                  </a:lnTo>
                  <a:lnTo>
                    <a:pt x="2267839" y="204569"/>
                  </a:lnTo>
                  <a:lnTo>
                    <a:pt x="2298488" y="70268"/>
                  </a:lnTo>
                  <a:lnTo>
                    <a:pt x="2329136" y="222270"/>
                  </a:lnTo>
                  <a:lnTo>
                    <a:pt x="2359775" y="787219"/>
                  </a:lnTo>
                  <a:lnTo>
                    <a:pt x="2390424" y="1636544"/>
                  </a:lnTo>
                  <a:lnTo>
                    <a:pt x="2543658" y="1636544"/>
                  </a:lnTo>
                  <a:lnTo>
                    <a:pt x="2574306" y="1431772"/>
                  </a:lnTo>
                  <a:lnTo>
                    <a:pt x="2604955" y="203757"/>
                  </a:lnTo>
                  <a:lnTo>
                    <a:pt x="2635594" y="204569"/>
                  </a:lnTo>
                  <a:lnTo>
                    <a:pt x="2666243" y="329766"/>
                  </a:lnTo>
                  <a:lnTo>
                    <a:pt x="2696892" y="0"/>
                  </a:lnTo>
                  <a:lnTo>
                    <a:pt x="2727540" y="204569"/>
                  </a:lnTo>
                  <a:lnTo>
                    <a:pt x="2788828" y="204569"/>
                  </a:lnTo>
                  <a:lnTo>
                    <a:pt x="2819477" y="0"/>
                  </a:lnTo>
                  <a:lnTo>
                    <a:pt x="2850125" y="204569"/>
                  </a:lnTo>
                  <a:lnTo>
                    <a:pt x="2911413" y="204569"/>
                  </a:lnTo>
                  <a:lnTo>
                    <a:pt x="2942062" y="0"/>
                  </a:lnTo>
                  <a:lnTo>
                    <a:pt x="2972711" y="204569"/>
                  </a:lnTo>
                  <a:lnTo>
                    <a:pt x="3064647" y="204569"/>
                  </a:lnTo>
                  <a:lnTo>
                    <a:pt x="3095296" y="70268"/>
                  </a:lnTo>
                  <a:lnTo>
                    <a:pt x="3125944" y="222270"/>
                  </a:lnTo>
                  <a:lnTo>
                    <a:pt x="3156584" y="582650"/>
                  </a:lnTo>
                  <a:lnTo>
                    <a:pt x="3187232" y="1636544"/>
                  </a:lnTo>
                  <a:lnTo>
                    <a:pt x="3340466" y="1636544"/>
                  </a:lnTo>
                  <a:lnTo>
                    <a:pt x="3371115" y="1431772"/>
                  </a:lnTo>
                  <a:lnTo>
                    <a:pt x="3401763" y="203757"/>
                  </a:lnTo>
                  <a:lnTo>
                    <a:pt x="3463051" y="204569"/>
                  </a:lnTo>
                  <a:lnTo>
                    <a:pt x="3524348" y="204569"/>
                  </a:lnTo>
                  <a:lnTo>
                    <a:pt x="3554988" y="0"/>
                  </a:lnTo>
                  <a:lnTo>
                    <a:pt x="3585636" y="204569"/>
                  </a:lnTo>
                  <a:lnTo>
                    <a:pt x="3677582" y="204569"/>
                  </a:lnTo>
                  <a:lnTo>
                    <a:pt x="3708221" y="0"/>
                  </a:lnTo>
                  <a:lnTo>
                    <a:pt x="3738870" y="204569"/>
                  </a:lnTo>
                  <a:lnTo>
                    <a:pt x="3800167" y="204569"/>
                  </a:lnTo>
                  <a:lnTo>
                    <a:pt x="3830807" y="0"/>
                  </a:lnTo>
                  <a:lnTo>
                    <a:pt x="3861455" y="274837"/>
                  </a:lnTo>
                  <a:lnTo>
                    <a:pt x="3892104" y="222270"/>
                  </a:lnTo>
                  <a:lnTo>
                    <a:pt x="3922753" y="582650"/>
                  </a:lnTo>
                  <a:lnTo>
                    <a:pt x="3953401" y="1636544"/>
                  </a:lnTo>
                  <a:lnTo>
                    <a:pt x="4106626" y="1636544"/>
                  </a:lnTo>
                </a:path>
              </a:pathLst>
            </a:custGeom>
            <a:ln w="2778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2">
              <a:extLst>
                <a:ext uri="{FF2B5EF4-FFF2-40B4-BE49-F238E27FC236}">
                  <a16:creationId xmlns:a16="http://schemas.microsoft.com/office/drawing/2014/main" id="{43F176EA-7233-0BD6-A62D-9150E6E116E1}"/>
                </a:ext>
              </a:extLst>
            </p:cNvPr>
            <p:cNvSpPr/>
            <p:nvPr/>
          </p:nvSpPr>
          <p:spPr>
            <a:xfrm>
              <a:off x="7668933" y="470663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43">
              <a:extLst>
                <a:ext uri="{FF2B5EF4-FFF2-40B4-BE49-F238E27FC236}">
                  <a16:creationId xmlns:a16="http://schemas.microsoft.com/office/drawing/2014/main" id="{22AFB52A-B627-BA4E-0D07-D2FC28F4AD4F}"/>
                </a:ext>
              </a:extLst>
            </p:cNvPr>
            <p:cNvSpPr/>
            <p:nvPr/>
          </p:nvSpPr>
          <p:spPr>
            <a:xfrm>
              <a:off x="7668933" y="470663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44">
              <a:extLst>
                <a:ext uri="{FF2B5EF4-FFF2-40B4-BE49-F238E27FC236}">
                  <a16:creationId xmlns:a16="http://schemas.microsoft.com/office/drawing/2014/main" id="{0955349A-F285-4EA1-791A-1D811E291A83}"/>
                </a:ext>
              </a:extLst>
            </p:cNvPr>
            <p:cNvSpPr/>
            <p:nvPr/>
          </p:nvSpPr>
          <p:spPr>
            <a:xfrm>
              <a:off x="7730236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5">
              <a:extLst>
                <a:ext uri="{FF2B5EF4-FFF2-40B4-BE49-F238E27FC236}">
                  <a16:creationId xmlns:a16="http://schemas.microsoft.com/office/drawing/2014/main" id="{D3AF3E7D-6DA1-6E40-7CBF-ADCC73474A1D}"/>
                </a:ext>
              </a:extLst>
            </p:cNvPr>
            <p:cNvSpPr/>
            <p:nvPr/>
          </p:nvSpPr>
          <p:spPr>
            <a:xfrm>
              <a:off x="7730236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46">
              <a:extLst>
                <a:ext uri="{FF2B5EF4-FFF2-40B4-BE49-F238E27FC236}">
                  <a16:creationId xmlns:a16="http://schemas.microsoft.com/office/drawing/2014/main" id="{0F6AD508-9695-5452-232B-68CF1812D060}"/>
                </a:ext>
              </a:extLst>
            </p:cNvPr>
            <p:cNvSpPr/>
            <p:nvPr/>
          </p:nvSpPr>
          <p:spPr>
            <a:xfrm>
              <a:off x="7791526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47">
              <a:extLst>
                <a:ext uri="{FF2B5EF4-FFF2-40B4-BE49-F238E27FC236}">
                  <a16:creationId xmlns:a16="http://schemas.microsoft.com/office/drawing/2014/main" id="{9FCC041C-6660-3491-1F6B-89D343C5BD03}"/>
                </a:ext>
              </a:extLst>
            </p:cNvPr>
            <p:cNvSpPr/>
            <p:nvPr/>
          </p:nvSpPr>
          <p:spPr>
            <a:xfrm>
              <a:off x="7791526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8">
              <a:extLst>
                <a:ext uri="{FF2B5EF4-FFF2-40B4-BE49-F238E27FC236}">
                  <a16:creationId xmlns:a16="http://schemas.microsoft.com/office/drawing/2014/main" id="{15809242-8C9D-399E-7D3C-0BC27198BE9F}"/>
                </a:ext>
              </a:extLst>
            </p:cNvPr>
            <p:cNvSpPr/>
            <p:nvPr/>
          </p:nvSpPr>
          <p:spPr>
            <a:xfrm>
              <a:off x="7852816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49">
              <a:extLst>
                <a:ext uri="{FF2B5EF4-FFF2-40B4-BE49-F238E27FC236}">
                  <a16:creationId xmlns:a16="http://schemas.microsoft.com/office/drawing/2014/main" id="{197B99A3-A84F-D378-0784-BC07E95913D8}"/>
                </a:ext>
              </a:extLst>
            </p:cNvPr>
            <p:cNvSpPr/>
            <p:nvPr/>
          </p:nvSpPr>
          <p:spPr>
            <a:xfrm>
              <a:off x="7852816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50">
              <a:extLst>
                <a:ext uri="{FF2B5EF4-FFF2-40B4-BE49-F238E27FC236}">
                  <a16:creationId xmlns:a16="http://schemas.microsoft.com/office/drawing/2014/main" id="{32766A11-5F57-6B1A-2D91-E51EF2624E97}"/>
                </a:ext>
              </a:extLst>
            </p:cNvPr>
            <p:cNvSpPr/>
            <p:nvPr/>
          </p:nvSpPr>
          <p:spPr>
            <a:xfrm>
              <a:off x="7914106" y="42985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51">
              <a:extLst>
                <a:ext uri="{FF2B5EF4-FFF2-40B4-BE49-F238E27FC236}">
                  <a16:creationId xmlns:a16="http://schemas.microsoft.com/office/drawing/2014/main" id="{36460C05-2435-DF58-8FC0-5FF0D778B93B}"/>
                </a:ext>
              </a:extLst>
            </p:cNvPr>
            <p:cNvSpPr/>
            <p:nvPr/>
          </p:nvSpPr>
          <p:spPr>
            <a:xfrm>
              <a:off x="7914106" y="42985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52">
              <a:extLst>
                <a:ext uri="{FF2B5EF4-FFF2-40B4-BE49-F238E27FC236}">
                  <a16:creationId xmlns:a16="http://schemas.microsoft.com/office/drawing/2014/main" id="{1A63CFE2-0012-0649-B837-E0EBDBB8BD26}"/>
                </a:ext>
              </a:extLst>
            </p:cNvPr>
            <p:cNvSpPr/>
            <p:nvPr/>
          </p:nvSpPr>
          <p:spPr>
            <a:xfrm>
              <a:off x="7975397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53">
              <a:extLst>
                <a:ext uri="{FF2B5EF4-FFF2-40B4-BE49-F238E27FC236}">
                  <a16:creationId xmlns:a16="http://schemas.microsoft.com/office/drawing/2014/main" id="{428FA292-727C-9EEC-E33F-0AAAA41D2855}"/>
                </a:ext>
              </a:extLst>
            </p:cNvPr>
            <p:cNvSpPr/>
            <p:nvPr/>
          </p:nvSpPr>
          <p:spPr>
            <a:xfrm>
              <a:off x="7975397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54">
              <a:extLst>
                <a:ext uri="{FF2B5EF4-FFF2-40B4-BE49-F238E27FC236}">
                  <a16:creationId xmlns:a16="http://schemas.microsoft.com/office/drawing/2014/main" id="{FCD76688-7863-0B31-7349-87B82D5429D4}"/>
                </a:ext>
              </a:extLst>
            </p:cNvPr>
            <p:cNvSpPr/>
            <p:nvPr/>
          </p:nvSpPr>
          <p:spPr>
            <a:xfrm>
              <a:off x="8036699" y="42985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55">
              <a:extLst>
                <a:ext uri="{FF2B5EF4-FFF2-40B4-BE49-F238E27FC236}">
                  <a16:creationId xmlns:a16="http://schemas.microsoft.com/office/drawing/2014/main" id="{9CD81887-096B-D4DA-EB68-3D132F700052}"/>
                </a:ext>
              </a:extLst>
            </p:cNvPr>
            <p:cNvSpPr/>
            <p:nvPr/>
          </p:nvSpPr>
          <p:spPr>
            <a:xfrm>
              <a:off x="8036699" y="42985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56">
              <a:extLst>
                <a:ext uri="{FF2B5EF4-FFF2-40B4-BE49-F238E27FC236}">
                  <a16:creationId xmlns:a16="http://schemas.microsoft.com/office/drawing/2014/main" id="{04F66830-AEC7-E812-5892-B13717ED301B}"/>
                </a:ext>
              </a:extLst>
            </p:cNvPr>
            <p:cNvSpPr/>
            <p:nvPr/>
          </p:nvSpPr>
          <p:spPr>
            <a:xfrm>
              <a:off x="8097990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57">
              <a:extLst>
                <a:ext uri="{FF2B5EF4-FFF2-40B4-BE49-F238E27FC236}">
                  <a16:creationId xmlns:a16="http://schemas.microsoft.com/office/drawing/2014/main" id="{49468773-2A60-C538-760E-6885D5C4708C}"/>
                </a:ext>
              </a:extLst>
            </p:cNvPr>
            <p:cNvSpPr/>
            <p:nvPr/>
          </p:nvSpPr>
          <p:spPr>
            <a:xfrm>
              <a:off x="8097990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8">
              <a:extLst>
                <a:ext uri="{FF2B5EF4-FFF2-40B4-BE49-F238E27FC236}">
                  <a16:creationId xmlns:a16="http://schemas.microsoft.com/office/drawing/2014/main" id="{2E223DDB-4F5B-324D-79B0-66FBDF685598}"/>
                </a:ext>
              </a:extLst>
            </p:cNvPr>
            <p:cNvSpPr/>
            <p:nvPr/>
          </p:nvSpPr>
          <p:spPr>
            <a:xfrm>
              <a:off x="8159280" y="44310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59">
              <a:extLst>
                <a:ext uri="{FF2B5EF4-FFF2-40B4-BE49-F238E27FC236}">
                  <a16:creationId xmlns:a16="http://schemas.microsoft.com/office/drawing/2014/main" id="{F6290EE3-1EFC-A7CA-D1AF-6D75E30D54E5}"/>
                </a:ext>
              </a:extLst>
            </p:cNvPr>
            <p:cNvSpPr/>
            <p:nvPr/>
          </p:nvSpPr>
          <p:spPr>
            <a:xfrm>
              <a:off x="8159280" y="44310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60">
              <a:extLst>
                <a:ext uri="{FF2B5EF4-FFF2-40B4-BE49-F238E27FC236}">
                  <a16:creationId xmlns:a16="http://schemas.microsoft.com/office/drawing/2014/main" id="{90828A71-0B1D-A0EB-091D-370DBF208099}"/>
                </a:ext>
              </a:extLst>
            </p:cNvPr>
            <p:cNvSpPr/>
            <p:nvPr/>
          </p:nvSpPr>
          <p:spPr>
            <a:xfrm>
              <a:off x="8465744" y="450226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61">
              <a:extLst>
                <a:ext uri="{FF2B5EF4-FFF2-40B4-BE49-F238E27FC236}">
                  <a16:creationId xmlns:a16="http://schemas.microsoft.com/office/drawing/2014/main" id="{F34E3DB7-ADC2-49AB-0105-F234D1AF8E41}"/>
                </a:ext>
              </a:extLst>
            </p:cNvPr>
            <p:cNvSpPr/>
            <p:nvPr/>
          </p:nvSpPr>
          <p:spPr>
            <a:xfrm>
              <a:off x="8588337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62">
              <a:extLst>
                <a:ext uri="{FF2B5EF4-FFF2-40B4-BE49-F238E27FC236}">
                  <a16:creationId xmlns:a16="http://schemas.microsoft.com/office/drawing/2014/main" id="{E75A6912-6332-9C72-E876-D73E72D26E10}"/>
                </a:ext>
              </a:extLst>
            </p:cNvPr>
            <p:cNvSpPr/>
            <p:nvPr/>
          </p:nvSpPr>
          <p:spPr>
            <a:xfrm>
              <a:off x="8649627" y="42985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63">
              <a:extLst>
                <a:ext uri="{FF2B5EF4-FFF2-40B4-BE49-F238E27FC236}">
                  <a16:creationId xmlns:a16="http://schemas.microsoft.com/office/drawing/2014/main" id="{FA33CCD5-C4F4-EAB5-123A-DA60365E8AF6}"/>
                </a:ext>
              </a:extLst>
            </p:cNvPr>
            <p:cNvSpPr/>
            <p:nvPr/>
          </p:nvSpPr>
          <p:spPr>
            <a:xfrm>
              <a:off x="8649627" y="42985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64">
              <a:extLst>
                <a:ext uri="{FF2B5EF4-FFF2-40B4-BE49-F238E27FC236}">
                  <a16:creationId xmlns:a16="http://schemas.microsoft.com/office/drawing/2014/main" id="{72DE6A2D-0A78-AF68-EDC5-FAE812B6E161}"/>
                </a:ext>
              </a:extLst>
            </p:cNvPr>
            <p:cNvSpPr/>
            <p:nvPr/>
          </p:nvSpPr>
          <p:spPr>
            <a:xfrm>
              <a:off x="8710917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65">
              <a:extLst>
                <a:ext uri="{FF2B5EF4-FFF2-40B4-BE49-F238E27FC236}">
                  <a16:creationId xmlns:a16="http://schemas.microsoft.com/office/drawing/2014/main" id="{824FF39B-DA4D-D9D8-43FA-94E6DD676D36}"/>
                </a:ext>
              </a:extLst>
            </p:cNvPr>
            <p:cNvSpPr/>
            <p:nvPr/>
          </p:nvSpPr>
          <p:spPr>
            <a:xfrm>
              <a:off x="8710917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66">
              <a:extLst>
                <a:ext uri="{FF2B5EF4-FFF2-40B4-BE49-F238E27FC236}">
                  <a16:creationId xmlns:a16="http://schemas.microsoft.com/office/drawing/2014/main" id="{46DE38B0-A0BA-281A-6B3D-363DEEAB3D6F}"/>
                </a:ext>
              </a:extLst>
            </p:cNvPr>
            <p:cNvSpPr/>
            <p:nvPr/>
          </p:nvSpPr>
          <p:spPr>
            <a:xfrm>
              <a:off x="8772207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67">
              <a:extLst>
                <a:ext uri="{FF2B5EF4-FFF2-40B4-BE49-F238E27FC236}">
                  <a16:creationId xmlns:a16="http://schemas.microsoft.com/office/drawing/2014/main" id="{5FC0E65F-A515-BD89-29CF-E668C37F67E2}"/>
                </a:ext>
              </a:extLst>
            </p:cNvPr>
            <p:cNvSpPr/>
            <p:nvPr/>
          </p:nvSpPr>
          <p:spPr>
            <a:xfrm>
              <a:off x="8772207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68">
              <a:extLst>
                <a:ext uri="{FF2B5EF4-FFF2-40B4-BE49-F238E27FC236}">
                  <a16:creationId xmlns:a16="http://schemas.microsoft.com/office/drawing/2014/main" id="{09200898-D038-0B02-09FC-6EDD4A3C2451}"/>
                </a:ext>
              </a:extLst>
            </p:cNvPr>
            <p:cNvSpPr/>
            <p:nvPr/>
          </p:nvSpPr>
          <p:spPr>
            <a:xfrm>
              <a:off x="8833510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69">
              <a:extLst>
                <a:ext uri="{FF2B5EF4-FFF2-40B4-BE49-F238E27FC236}">
                  <a16:creationId xmlns:a16="http://schemas.microsoft.com/office/drawing/2014/main" id="{00FA69B4-9FC9-9924-ABAD-EAC76B0647D0}"/>
                </a:ext>
              </a:extLst>
            </p:cNvPr>
            <p:cNvSpPr/>
            <p:nvPr/>
          </p:nvSpPr>
          <p:spPr>
            <a:xfrm>
              <a:off x="8833510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70">
              <a:extLst>
                <a:ext uri="{FF2B5EF4-FFF2-40B4-BE49-F238E27FC236}">
                  <a16:creationId xmlns:a16="http://schemas.microsoft.com/office/drawing/2014/main" id="{3EFF99B3-45E4-F012-395E-3546366FD6DC}"/>
                </a:ext>
              </a:extLst>
            </p:cNvPr>
            <p:cNvSpPr/>
            <p:nvPr/>
          </p:nvSpPr>
          <p:spPr>
            <a:xfrm>
              <a:off x="8894800" y="42985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71">
              <a:extLst>
                <a:ext uri="{FF2B5EF4-FFF2-40B4-BE49-F238E27FC236}">
                  <a16:creationId xmlns:a16="http://schemas.microsoft.com/office/drawing/2014/main" id="{B03AFA9E-4123-F0EA-4394-3D8A9994836E}"/>
                </a:ext>
              </a:extLst>
            </p:cNvPr>
            <p:cNvSpPr/>
            <p:nvPr/>
          </p:nvSpPr>
          <p:spPr>
            <a:xfrm>
              <a:off x="8894800" y="42985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72">
              <a:extLst>
                <a:ext uri="{FF2B5EF4-FFF2-40B4-BE49-F238E27FC236}">
                  <a16:creationId xmlns:a16="http://schemas.microsoft.com/office/drawing/2014/main" id="{7DD9E16E-74F3-25CC-0B2A-F9A8B2A54CC5}"/>
                </a:ext>
              </a:extLst>
            </p:cNvPr>
            <p:cNvSpPr/>
            <p:nvPr/>
          </p:nvSpPr>
          <p:spPr>
            <a:xfrm>
              <a:off x="9323844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73">
              <a:extLst>
                <a:ext uri="{FF2B5EF4-FFF2-40B4-BE49-F238E27FC236}">
                  <a16:creationId xmlns:a16="http://schemas.microsoft.com/office/drawing/2014/main" id="{02E71A58-7635-0364-5189-59A65B40A266}"/>
                </a:ext>
              </a:extLst>
            </p:cNvPr>
            <p:cNvSpPr/>
            <p:nvPr/>
          </p:nvSpPr>
          <p:spPr>
            <a:xfrm>
              <a:off x="9385135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74">
              <a:extLst>
                <a:ext uri="{FF2B5EF4-FFF2-40B4-BE49-F238E27FC236}">
                  <a16:creationId xmlns:a16="http://schemas.microsoft.com/office/drawing/2014/main" id="{2C859EEC-7231-4BF3-319D-D974F9AF8030}"/>
                </a:ext>
              </a:extLst>
            </p:cNvPr>
            <p:cNvSpPr/>
            <p:nvPr/>
          </p:nvSpPr>
          <p:spPr>
            <a:xfrm>
              <a:off x="9385135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75">
              <a:extLst>
                <a:ext uri="{FF2B5EF4-FFF2-40B4-BE49-F238E27FC236}">
                  <a16:creationId xmlns:a16="http://schemas.microsoft.com/office/drawing/2014/main" id="{9F054DC8-65B3-F35A-34A3-FA76B9543815}"/>
                </a:ext>
              </a:extLst>
            </p:cNvPr>
            <p:cNvSpPr/>
            <p:nvPr/>
          </p:nvSpPr>
          <p:spPr>
            <a:xfrm>
              <a:off x="9446437" y="42985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76">
              <a:extLst>
                <a:ext uri="{FF2B5EF4-FFF2-40B4-BE49-F238E27FC236}">
                  <a16:creationId xmlns:a16="http://schemas.microsoft.com/office/drawing/2014/main" id="{ABF32E7A-91A4-07FF-2D94-A10AF8F970DB}"/>
                </a:ext>
              </a:extLst>
            </p:cNvPr>
            <p:cNvSpPr/>
            <p:nvPr/>
          </p:nvSpPr>
          <p:spPr>
            <a:xfrm>
              <a:off x="9446437" y="42985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77">
              <a:extLst>
                <a:ext uri="{FF2B5EF4-FFF2-40B4-BE49-F238E27FC236}">
                  <a16:creationId xmlns:a16="http://schemas.microsoft.com/office/drawing/2014/main" id="{26369125-0433-0DAC-8A98-86EA39BB5A6E}"/>
                </a:ext>
              </a:extLst>
            </p:cNvPr>
            <p:cNvSpPr/>
            <p:nvPr/>
          </p:nvSpPr>
          <p:spPr>
            <a:xfrm>
              <a:off x="9507728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78">
              <a:extLst>
                <a:ext uri="{FF2B5EF4-FFF2-40B4-BE49-F238E27FC236}">
                  <a16:creationId xmlns:a16="http://schemas.microsoft.com/office/drawing/2014/main" id="{5B16A297-B03E-F2F6-2505-7A5904A501F6}"/>
                </a:ext>
              </a:extLst>
            </p:cNvPr>
            <p:cNvSpPr/>
            <p:nvPr/>
          </p:nvSpPr>
          <p:spPr>
            <a:xfrm>
              <a:off x="9507728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79">
              <a:extLst>
                <a:ext uri="{FF2B5EF4-FFF2-40B4-BE49-F238E27FC236}">
                  <a16:creationId xmlns:a16="http://schemas.microsoft.com/office/drawing/2014/main" id="{6798F27B-9A94-50FD-43A2-5360BAE22AF5}"/>
                </a:ext>
              </a:extLst>
            </p:cNvPr>
            <p:cNvSpPr/>
            <p:nvPr/>
          </p:nvSpPr>
          <p:spPr>
            <a:xfrm>
              <a:off x="9569018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80">
              <a:extLst>
                <a:ext uri="{FF2B5EF4-FFF2-40B4-BE49-F238E27FC236}">
                  <a16:creationId xmlns:a16="http://schemas.microsoft.com/office/drawing/2014/main" id="{685E7AE3-A2AD-4E66-D837-E07F9615203D}"/>
                </a:ext>
              </a:extLst>
            </p:cNvPr>
            <p:cNvSpPr/>
            <p:nvPr/>
          </p:nvSpPr>
          <p:spPr>
            <a:xfrm>
              <a:off x="9569018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81">
              <a:extLst>
                <a:ext uri="{FF2B5EF4-FFF2-40B4-BE49-F238E27FC236}">
                  <a16:creationId xmlns:a16="http://schemas.microsoft.com/office/drawing/2014/main" id="{E751C5EC-9530-47BB-911C-6333E40176C7}"/>
                </a:ext>
              </a:extLst>
            </p:cNvPr>
            <p:cNvSpPr/>
            <p:nvPr/>
          </p:nvSpPr>
          <p:spPr>
            <a:xfrm>
              <a:off x="9630308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82">
              <a:extLst>
                <a:ext uri="{FF2B5EF4-FFF2-40B4-BE49-F238E27FC236}">
                  <a16:creationId xmlns:a16="http://schemas.microsoft.com/office/drawing/2014/main" id="{C186DAD7-EA65-E878-7C4D-80143CA8E15E}"/>
                </a:ext>
              </a:extLst>
            </p:cNvPr>
            <p:cNvSpPr/>
            <p:nvPr/>
          </p:nvSpPr>
          <p:spPr>
            <a:xfrm>
              <a:off x="9630308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83">
              <a:extLst>
                <a:ext uri="{FF2B5EF4-FFF2-40B4-BE49-F238E27FC236}">
                  <a16:creationId xmlns:a16="http://schemas.microsoft.com/office/drawing/2014/main" id="{5F161639-D092-AB78-EA8F-A8CD596896DB}"/>
                </a:ext>
              </a:extLst>
            </p:cNvPr>
            <p:cNvSpPr/>
            <p:nvPr/>
          </p:nvSpPr>
          <p:spPr>
            <a:xfrm>
              <a:off x="9691611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84">
              <a:extLst>
                <a:ext uri="{FF2B5EF4-FFF2-40B4-BE49-F238E27FC236}">
                  <a16:creationId xmlns:a16="http://schemas.microsoft.com/office/drawing/2014/main" id="{04186147-9911-664F-0473-275D2C926409}"/>
                </a:ext>
              </a:extLst>
            </p:cNvPr>
            <p:cNvSpPr/>
            <p:nvPr/>
          </p:nvSpPr>
          <p:spPr>
            <a:xfrm>
              <a:off x="9691611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85">
              <a:extLst>
                <a:ext uri="{FF2B5EF4-FFF2-40B4-BE49-F238E27FC236}">
                  <a16:creationId xmlns:a16="http://schemas.microsoft.com/office/drawing/2014/main" id="{C55FE510-4404-F9D4-D01C-CB0043B9D3CD}"/>
                </a:ext>
              </a:extLst>
            </p:cNvPr>
            <p:cNvSpPr/>
            <p:nvPr/>
          </p:nvSpPr>
          <p:spPr>
            <a:xfrm>
              <a:off x="9752901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86">
              <a:extLst>
                <a:ext uri="{FF2B5EF4-FFF2-40B4-BE49-F238E27FC236}">
                  <a16:creationId xmlns:a16="http://schemas.microsoft.com/office/drawing/2014/main" id="{D641611F-9DDA-3C20-DBC4-E33FE81093C4}"/>
                </a:ext>
              </a:extLst>
            </p:cNvPr>
            <p:cNvSpPr/>
            <p:nvPr/>
          </p:nvSpPr>
          <p:spPr>
            <a:xfrm>
              <a:off x="9752901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87">
              <a:extLst>
                <a:ext uri="{FF2B5EF4-FFF2-40B4-BE49-F238E27FC236}">
                  <a16:creationId xmlns:a16="http://schemas.microsoft.com/office/drawing/2014/main" id="{D25EFE71-7652-D709-130E-4E6FB5E77336}"/>
                </a:ext>
              </a:extLst>
            </p:cNvPr>
            <p:cNvSpPr/>
            <p:nvPr/>
          </p:nvSpPr>
          <p:spPr>
            <a:xfrm>
              <a:off x="9814191" y="45207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88">
              <a:extLst>
                <a:ext uri="{FF2B5EF4-FFF2-40B4-BE49-F238E27FC236}">
                  <a16:creationId xmlns:a16="http://schemas.microsoft.com/office/drawing/2014/main" id="{2B8547DC-6932-3166-E788-9E4FE5988B47}"/>
                </a:ext>
              </a:extLst>
            </p:cNvPr>
            <p:cNvSpPr/>
            <p:nvPr/>
          </p:nvSpPr>
          <p:spPr>
            <a:xfrm>
              <a:off x="9814191" y="45207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89">
              <a:extLst>
                <a:ext uri="{FF2B5EF4-FFF2-40B4-BE49-F238E27FC236}">
                  <a16:creationId xmlns:a16="http://schemas.microsoft.com/office/drawing/2014/main" id="{5A059BA1-8674-C4EB-FD84-38EBB28F3060}"/>
                </a:ext>
              </a:extLst>
            </p:cNvPr>
            <p:cNvSpPr/>
            <p:nvPr/>
          </p:nvSpPr>
          <p:spPr>
            <a:xfrm>
              <a:off x="10120655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90">
              <a:extLst>
                <a:ext uri="{FF2B5EF4-FFF2-40B4-BE49-F238E27FC236}">
                  <a16:creationId xmlns:a16="http://schemas.microsoft.com/office/drawing/2014/main" id="{1A4F4C46-ADA6-E861-9FD9-6ADC1BB29951}"/>
                </a:ext>
              </a:extLst>
            </p:cNvPr>
            <p:cNvSpPr/>
            <p:nvPr/>
          </p:nvSpPr>
          <p:spPr>
            <a:xfrm>
              <a:off x="10181945" y="42985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91">
              <a:extLst>
                <a:ext uri="{FF2B5EF4-FFF2-40B4-BE49-F238E27FC236}">
                  <a16:creationId xmlns:a16="http://schemas.microsoft.com/office/drawing/2014/main" id="{3818687B-284C-1F76-01BC-48111A530D7B}"/>
                </a:ext>
              </a:extLst>
            </p:cNvPr>
            <p:cNvSpPr/>
            <p:nvPr/>
          </p:nvSpPr>
          <p:spPr>
            <a:xfrm>
              <a:off x="10181945" y="42985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92">
              <a:extLst>
                <a:ext uri="{FF2B5EF4-FFF2-40B4-BE49-F238E27FC236}">
                  <a16:creationId xmlns:a16="http://schemas.microsoft.com/office/drawing/2014/main" id="{7A06E338-1283-B572-7C90-DD5C0B475AF5}"/>
                </a:ext>
              </a:extLst>
            </p:cNvPr>
            <p:cNvSpPr/>
            <p:nvPr/>
          </p:nvSpPr>
          <p:spPr>
            <a:xfrm>
              <a:off x="10243236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93">
              <a:extLst>
                <a:ext uri="{FF2B5EF4-FFF2-40B4-BE49-F238E27FC236}">
                  <a16:creationId xmlns:a16="http://schemas.microsoft.com/office/drawing/2014/main" id="{2270C1CD-9CA9-1366-D68F-E8CCE90694C5}"/>
                </a:ext>
              </a:extLst>
            </p:cNvPr>
            <p:cNvSpPr/>
            <p:nvPr/>
          </p:nvSpPr>
          <p:spPr>
            <a:xfrm>
              <a:off x="10243236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94">
              <a:extLst>
                <a:ext uri="{FF2B5EF4-FFF2-40B4-BE49-F238E27FC236}">
                  <a16:creationId xmlns:a16="http://schemas.microsoft.com/office/drawing/2014/main" id="{B084888F-A348-A043-D4AA-52881934C2AF}"/>
                </a:ext>
              </a:extLst>
            </p:cNvPr>
            <p:cNvSpPr/>
            <p:nvPr/>
          </p:nvSpPr>
          <p:spPr>
            <a:xfrm>
              <a:off x="10304538" y="42985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95">
              <a:extLst>
                <a:ext uri="{FF2B5EF4-FFF2-40B4-BE49-F238E27FC236}">
                  <a16:creationId xmlns:a16="http://schemas.microsoft.com/office/drawing/2014/main" id="{BEEFE493-3AEE-4495-4C77-8774C0359FA0}"/>
                </a:ext>
              </a:extLst>
            </p:cNvPr>
            <p:cNvSpPr/>
            <p:nvPr/>
          </p:nvSpPr>
          <p:spPr>
            <a:xfrm>
              <a:off x="10304538" y="42985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96">
              <a:extLst>
                <a:ext uri="{FF2B5EF4-FFF2-40B4-BE49-F238E27FC236}">
                  <a16:creationId xmlns:a16="http://schemas.microsoft.com/office/drawing/2014/main" id="{B4068275-3063-29F0-17E3-B705BCFFA43B}"/>
                </a:ext>
              </a:extLst>
            </p:cNvPr>
            <p:cNvSpPr/>
            <p:nvPr/>
          </p:nvSpPr>
          <p:spPr>
            <a:xfrm>
              <a:off x="10365829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97">
              <a:extLst>
                <a:ext uri="{FF2B5EF4-FFF2-40B4-BE49-F238E27FC236}">
                  <a16:creationId xmlns:a16="http://schemas.microsoft.com/office/drawing/2014/main" id="{2EDF34AC-5781-7713-C4BF-FE32735B2488}"/>
                </a:ext>
              </a:extLst>
            </p:cNvPr>
            <p:cNvSpPr/>
            <p:nvPr/>
          </p:nvSpPr>
          <p:spPr>
            <a:xfrm>
              <a:off x="10365829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98">
              <a:extLst>
                <a:ext uri="{FF2B5EF4-FFF2-40B4-BE49-F238E27FC236}">
                  <a16:creationId xmlns:a16="http://schemas.microsoft.com/office/drawing/2014/main" id="{C877F48E-D1B9-092B-4C86-C22FB6606773}"/>
                </a:ext>
              </a:extLst>
            </p:cNvPr>
            <p:cNvSpPr/>
            <p:nvPr/>
          </p:nvSpPr>
          <p:spPr>
            <a:xfrm>
              <a:off x="10427119" y="42985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99">
              <a:extLst>
                <a:ext uri="{FF2B5EF4-FFF2-40B4-BE49-F238E27FC236}">
                  <a16:creationId xmlns:a16="http://schemas.microsoft.com/office/drawing/2014/main" id="{11EAB1BA-3A3C-4D58-744B-39CF05838796}"/>
                </a:ext>
              </a:extLst>
            </p:cNvPr>
            <p:cNvSpPr/>
            <p:nvPr/>
          </p:nvSpPr>
          <p:spPr>
            <a:xfrm>
              <a:off x="10427119" y="42985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00">
              <a:extLst>
                <a:ext uri="{FF2B5EF4-FFF2-40B4-BE49-F238E27FC236}">
                  <a16:creationId xmlns:a16="http://schemas.microsoft.com/office/drawing/2014/main" id="{E3530F46-61AB-A58D-0696-5167A7F941A2}"/>
                </a:ext>
              </a:extLst>
            </p:cNvPr>
            <p:cNvSpPr/>
            <p:nvPr/>
          </p:nvSpPr>
          <p:spPr>
            <a:xfrm>
              <a:off x="10488409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01">
              <a:extLst>
                <a:ext uri="{FF2B5EF4-FFF2-40B4-BE49-F238E27FC236}">
                  <a16:creationId xmlns:a16="http://schemas.microsoft.com/office/drawing/2014/main" id="{FD80377D-57CB-7EA4-F809-762F62998F1F}"/>
                </a:ext>
              </a:extLst>
            </p:cNvPr>
            <p:cNvSpPr/>
            <p:nvPr/>
          </p:nvSpPr>
          <p:spPr>
            <a:xfrm>
              <a:off x="10488409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102">
              <a:extLst>
                <a:ext uri="{FF2B5EF4-FFF2-40B4-BE49-F238E27FC236}">
                  <a16:creationId xmlns:a16="http://schemas.microsoft.com/office/drawing/2014/main" id="{CDF09959-D402-D93D-69E0-BC854EF2F488}"/>
                </a:ext>
              </a:extLst>
            </p:cNvPr>
            <p:cNvSpPr/>
            <p:nvPr/>
          </p:nvSpPr>
          <p:spPr>
            <a:xfrm>
              <a:off x="10611002" y="45207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103">
              <a:extLst>
                <a:ext uri="{FF2B5EF4-FFF2-40B4-BE49-F238E27FC236}">
                  <a16:creationId xmlns:a16="http://schemas.microsoft.com/office/drawing/2014/main" id="{D7C17016-DE20-E18E-B103-A69F4A908701}"/>
                </a:ext>
              </a:extLst>
            </p:cNvPr>
            <p:cNvSpPr/>
            <p:nvPr/>
          </p:nvSpPr>
          <p:spPr>
            <a:xfrm>
              <a:off x="10611002" y="45207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104">
              <a:extLst>
                <a:ext uri="{FF2B5EF4-FFF2-40B4-BE49-F238E27FC236}">
                  <a16:creationId xmlns:a16="http://schemas.microsoft.com/office/drawing/2014/main" id="{560AEDA3-98B7-401C-41F6-70993D65AC4B}"/>
                </a:ext>
              </a:extLst>
            </p:cNvPr>
            <p:cNvSpPr/>
            <p:nvPr/>
          </p:nvSpPr>
          <p:spPr>
            <a:xfrm>
              <a:off x="10917466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105">
              <a:extLst>
                <a:ext uri="{FF2B5EF4-FFF2-40B4-BE49-F238E27FC236}">
                  <a16:creationId xmlns:a16="http://schemas.microsoft.com/office/drawing/2014/main" id="{42A50BE7-4261-0B43-5EA9-A2DC998CF044}"/>
                </a:ext>
              </a:extLst>
            </p:cNvPr>
            <p:cNvSpPr/>
            <p:nvPr/>
          </p:nvSpPr>
          <p:spPr>
            <a:xfrm>
              <a:off x="10978756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106">
              <a:extLst>
                <a:ext uri="{FF2B5EF4-FFF2-40B4-BE49-F238E27FC236}">
                  <a16:creationId xmlns:a16="http://schemas.microsoft.com/office/drawing/2014/main" id="{CC94B0AE-EC69-A0AD-B6A8-1C96631053F5}"/>
                </a:ext>
              </a:extLst>
            </p:cNvPr>
            <p:cNvSpPr/>
            <p:nvPr/>
          </p:nvSpPr>
          <p:spPr>
            <a:xfrm>
              <a:off x="10978756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107">
              <a:extLst>
                <a:ext uri="{FF2B5EF4-FFF2-40B4-BE49-F238E27FC236}">
                  <a16:creationId xmlns:a16="http://schemas.microsoft.com/office/drawing/2014/main" id="{06494094-1E7D-AEFB-2D98-847E84B21535}"/>
                </a:ext>
              </a:extLst>
            </p:cNvPr>
            <p:cNvSpPr/>
            <p:nvPr/>
          </p:nvSpPr>
          <p:spPr>
            <a:xfrm>
              <a:off x="11040046" y="42985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108">
              <a:extLst>
                <a:ext uri="{FF2B5EF4-FFF2-40B4-BE49-F238E27FC236}">
                  <a16:creationId xmlns:a16="http://schemas.microsoft.com/office/drawing/2014/main" id="{897E6294-4846-2593-00EE-0468C74B16EB}"/>
                </a:ext>
              </a:extLst>
            </p:cNvPr>
            <p:cNvSpPr/>
            <p:nvPr/>
          </p:nvSpPr>
          <p:spPr>
            <a:xfrm>
              <a:off x="11040046" y="42985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109">
              <a:extLst>
                <a:ext uri="{FF2B5EF4-FFF2-40B4-BE49-F238E27FC236}">
                  <a16:creationId xmlns:a16="http://schemas.microsoft.com/office/drawing/2014/main" id="{A54B202D-3406-12BF-3F81-8761CC93CF65}"/>
                </a:ext>
              </a:extLst>
            </p:cNvPr>
            <p:cNvSpPr/>
            <p:nvPr/>
          </p:nvSpPr>
          <p:spPr>
            <a:xfrm>
              <a:off x="11101349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110">
              <a:extLst>
                <a:ext uri="{FF2B5EF4-FFF2-40B4-BE49-F238E27FC236}">
                  <a16:creationId xmlns:a16="http://schemas.microsoft.com/office/drawing/2014/main" id="{5736B41C-2047-5797-55A7-E4185B7D97C4}"/>
                </a:ext>
              </a:extLst>
            </p:cNvPr>
            <p:cNvSpPr/>
            <p:nvPr/>
          </p:nvSpPr>
          <p:spPr>
            <a:xfrm>
              <a:off x="11101349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111">
              <a:extLst>
                <a:ext uri="{FF2B5EF4-FFF2-40B4-BE49-F238E27FC236}">
                  <a16:creationId xmlns:a16="http://schemas.microsoft.com/office/drawing/2014/main" id="{6E828E98-3587-0547-6265-9BD9408FDCA4}"/>
                </a:ext>
              </a:extLst>
            </p:cNvPr>
            <p:cNvSpPr/>
            <p:nvPr/>
          </p:nvSpPr>
          <p:spPr>
            <a:xfrm>
              <a:off x="11162639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112">
              <a:extLst>
                <a:ext uri="{FF2B5EF4-FFF2-40B4-BE49-F238E27FC236}">
                  <a16:creationId xmlns:a16="http://schemas.microsoft.com/office/drawing/2014/main" id="{F92402A3-AC25-09F0-A830-20B87DF68753}"/>
                </a:ext>
              </a:extLst>
            </p:cNvPr>
            <p:cNvSpPr/>
            <p:nvPr/>
          </p:nvSpPr>
          <p:spPr>
            <a:xfrm>
              <a:off x="11162639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13">
              <a:extLst>
                <a:ext uri="{FF2B5EF4-FFF2-40B4-BE49-F238E27FC236}">
                  <a16:creationId xmlns:a16="http://schemas.microsoft.com/office/drawing/2014/main" id="{200BE893-7160-B6AD-E0FF-1D9C8AC951C6}"/>
                </a:ext>
              </a:extLst>
            </p:cNvPr>
            <p:cNvSpPr/>
            <p:nvPr/>
          </p:nvSpPr>
          <p:spPr>
            <a:xfrm>
              <a:off x="11223930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114">
              <a:extLst>
                <a:ext uri="{FF2B5EF4-FFF2-40B4-BE49-F238E27FC236}">
                  <a16:creationId xmlns:a16="http://schemas.microsoft.com/office/drawing/2014/main" id="{C168F141-8546-B075-A30A-E75D973858C9}"/>
                </a:ext>
              </a:extLst>
            </p:cNvPr>
            <p:cNvSpPr/>
            <p:nvPr/>
          </p:nvSpPr>
          <p:spPr>
            <a:xfrm>
              <a:off x="11223930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115">
              <a:extLst>
                <a:ext uri="{FF2B5EF4-FFF2-40B4-BE49-F238E27FC236}">
                  <a16:creationId xmlns:a16="http://schemas.microsoft.com/office/drawing/2014/main" id="{3D7875A1-84D9-9308-6252-43DD2B911DEB}"/>
                </a:ext>
              </a:extLst>
            </p:cNvPr>
            <p:cNvSpPr/>
            <p:nvPr/>
          </p:nvSpPr>
          <p:spPr>
            <a:xfrm>
              <a:off x="11285220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16">
              <a:extLst>
                <a:ext uri="{FF2B5EF4-FFF2-40B4-BE49-F238E27FC236}">
                  <a16:creationId xmlns:a16="http://schemas.microsoft.com/office/drawing/2014/main" id="{2E73704C-5804-BD1E-3BE4-611767BF063D}"/>
                </a:ext>
              </a:extLst>
            </p:cNvPr>
            <p:cNvSpPr/>
            <p:nvPr/>
          </p:nvSpPr>
          <p:spPr>
            <a:xfrm>
              <a:off x="11285220" y="4503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117">
              <a:extLst>
                <a:ext uri="{FF2B5EF4-FFF2-40B4-BE49-F238E27FC236}">
                  <a16:creationId xmlns:a16="http://schemas.microsoft.com/office/drawing/2014/main" id="{28D311FF-54E1-74A1-FAF9-D25E8F6D7F52}"/>
                </a:ext>
              </a:extLst>
            </p:cNvPr>
            <p:cNvSpPr/>
            <p:nvPr/>
          </p:nvSpPr>
          <p:spPr>
            <a:xfrm>
              <a:off x="11407813" y="488116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7" name="object 118">
            <a:extLst>
              <a:ext uri="{FF2B5EF4-FFF2-40B4-BE49-F238E27FC236}">
                <a16:creationId xmlns:a16="http://schemas.microsoft.com/office/drawing/2014/main" id="{E737FDB0-510C-A043-4932-F31DE463B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383194"/>
              </p:ext>
            </p:extLst>
          </p:nvPr>
        </p:nvGraphicFramePr>
        <p:xfrm>
          <a:off x="1804038" y="4527713"/>
          <a:ext cx="4291962" cy="1769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6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6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1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1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1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8" name="object 119">
            <a:extLst>
              <a:ext uri="{FF2B5EF4-FFF2-40B4-BE49-F238E27FC236}">
                <a16:creationId xmlns:a16="http://schemas.microsoft.com/office/drawing/2014/main" id="{1F7D6911-AC86-7058-6B2A-AD7684FC7FD6}"/>
              </a:ext>
            </a:extLst>
          </p:cNvPr>
          <p:cNvSpPr txBox="1"/>
          <p:nvPr/>
        </p:nvSpPr>
        <p:spPr>
          <a:xfrm>
            <a:off x="1567855" y="4374116"/>
            <a:ext cx="215900" cy="20161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sz="1300" spc="20" dirty="0">
                <a:latin typeface="Arial"/>
                <a:cs typeface="Arial"/>
              </a:rPr>
              <a:t>40</a:t>
            </a:r>
            <a:endParaRPr sz="13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80"/>
              </a:spcBef>
            </a:pPr>
            <a:r>
              <a:rPr sz="1300" spc="20" dirty="0">
                <a:latin typeface="Arial"/>
                <a:cs typeface="Arial"/>
              </a:rPr>
              <a:t>35</a:t>
            </a:r>
            <a:endParaRPr sz="13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80"/>
              </a:spcBef>
            </a:pPr>
            <a:r>
              <a:rPr sz="1300" spc="20" dirty="0">
                <a:latin typeface="Arial"/>
                <a:cs typeface="Arial"/>
              </a:rPr>
              <a:t>30</a:t>
            </a:r>
            <a:endParaRPr sz="13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80"/>
              </a:spcBef>
            </a:pPr>
            <a:r>
              <a:rPr sz="1300" spc="20" dirty="0">
                <a:latin typeface="Arial"/>
                <a:cs typeface="Arial"/>
              </a:rPr>
              <a:t>25</a:t>
            </a:r>
            <a:endParaRPr sz="13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85"/>
              </a:spcBef>
            </a:pPr>
            <a:r>
              <a:rPr sz="1300" spc="20" dirty="0">
                <a:latin typeface="Arial"/>
                <a:cs typeface="Arial"/>
              </a:rPr>
              <a:t>20</a:t>
            </a:r>
            <a:endParaRPr sz="13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80"/>
              </a:spcBef>
            </a:pPr>
            <a:r>
              <a:rPr sz="1300" spc="20" dirty="0">
                <a:latin typeface="Arial"/>
                <a:cs typeface="Arial"/>
              </a:rPr>
              <a:t>15</a:t>
            </a:r>
            <a:endParaRPr sz="13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80"/>
              </a:spcBef>
            </a:pPr>
            <a:r>
              <a:rPr sz="1300" spc="20" dirty="0">
                <a:latin typeface="Arial"/>
                <a:cs typeface="Arial"/>
              </a:rPr>
              <a:t>10</a:t>
            </a:r>
            <a:endParaRPr sz="13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80"/>
              </a:spcBef>
            </a:pPr>
            <a:r>
              <a:rPr sz="1300" spc="25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85"/>
              </a:spcBef>
            </a:pPr>
            <a:r>
              <a:rPr sz="1300" spc="25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89" name="object 120">
            <a:extLst>
              <a:ext uri="{FF2B5EF4-FFF2-40B4-BE49-F238E27FC236}">
                <a16:creationId xmlns:a16="http://schemas.microsoft.com/office/drawing/2014/main" id="{DCB403AF-BF50-2EB1-AACE-B4E1A53C62E5}"/>
              </a:ext>
            </a:extLst>
          </p:cNvPr>
          <p:cNvSpPr txBox="1"/>
          <p:nvPr/>
        </p:nvSpPr>
        <p:spPr>
          <a:xfrm>
            <a:off x="1313348" y="4546193"/>
            <a:ext cx="234950" cy="17411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00"/>
              </a:lnSpc>
            </a:pPr>
            <a:r>
              <a:rPr sz="1650" spc="-30" dirty="0">
                <a:latin typeface="Arial"/>
                <a:cs typeface="Arial"/>
              </a:rPr>
              <a:t>Throughput</a:t>
            </a:r>
            <a:r>
              <a:rPr sz="1650" spc="-55" dirty="0">
                <a:latin typeface="Arial"/>
                <a:cs typeface="Arial"/>
              </a:rPr>
              <a:t> </a:t>
            </a:r>
            <a:r>
              <a:rPr sz="1650" spc="-30" dirty="0">
                <a:latin typeface="Arial"/>
                <a:cs typeface="Arial"/>
              </a:rPr>
              <a:t>(Gbps)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90" name="object 121">
            <a:extLst>
              <a:ext uri="{FF2B5EF4-FFF2-40B4-BE49-F238E27FC236}">
                <a16:creationId xmlns:a16="http://schemas.microsoft.com/office/drawing/2014/main" id="{C4576C05-BD68-668A-853B-61DC325EDD6A}"/>
              </a:ext>
            </a:extLst>
          </p:cNvPr>
          <p:cNvGrpSpPr/>
          <p:nvPr/>
        </p:nvGrpSpPr>
        <p:grpSpPr>
          <a:xfrm>
            <a:off x="2370986" y="5963469"/>
            <a:ext cx="2999740" cy="360045"/>
            <a:chOff x="8047253" y="5597094"/>
            <a:chExt cx="2999740" cy="360045"/>
          </a:xfrm>
        </p:grpSpPr>
        <p:sp>
          <p:nvSpPr>
            <p:cNvPr id="91" name="object 122">
              <a:extLst>
                <a:ext uri="{FF2B5EF4-FFF2-40B4-BE49-F238E27FC236}">
                  <a16:creationId xmlns:a16="http://schemas.microsoft.com/office/drawing/2014/main" id="{8953959C-A483-2B7C-75CE-BD748E97D239}"/>
                </a:ext>
              </a:extLst>
            </p:cNvPr>
            <p:cNvSpPr/>
            <p:nvPr/>
          </p:nvSpPr>
          <p:spPr>
            <a:xfrm>
              <a:off x="8061541" y="5611381"/>
              <a:ext cx="462915" cy="331470"/>
            </a:xfrm>
            <a:custGeom>
              <a:avLst/>
              <a:gdLst/>
              <a:ahLst/>
              <a:cxnLst/>
              <a:rect l="l" t="t" r="r" b="b"/>
              <a:pathLst>
                <a:path w="462915" h="331470">
                  <a:moveTo>
                    <a:pt x="0" y="165488"/>
                  </a:moveTo>
                  <a:lnTo>
                    <a:pt x="6105" y="127543"/>
                  </a:lnTo>
                  <a:lnTo>
                    <a:pt x="23496" y="92710"/>
                  </a:lnTo>
                  <a:lnTo>
                    <a:pt x="50785" y="61983"/>
                  </a:lnTo>
                  <a:lnTo>
                    <a:pt x="86584" y="36355"/>
                  </a:lnTo>
                  <a:lnTo>
                    <a:pt x="129506" y="16820"/>
                  </a:lnTo>
                  <a:lnTo>
                    <a:pt x="178164" y="4370"/>
                  </a:lnTo>
                  <a:lnTo>
                    <a:pt x="231169" y="0"/>
                  </a:lnTo>
                  <a:lnTo>
                    <a:pt x="284174" y="4370"/>
                  </a:lnTo>
                  <a:lnTo>
                    <a:pt x="332831" y="16820"/>
                  </a:lnTo>
                  <a:lnTo>
                    <a:pt x="375753" y="36355"/>
                  </a:lnTo>
                  <a:lnTo>
                    <a:pt x="411552" y="61983"/>
                  </a:lnTo>
                  <a:lnTo>
                    <a:pt x="438841" y="92710"/>
                  </a:lnTo>
                  <a:lnTo>
                    <a:pt x="456232" y="127543"/>
                  </a:lnTo>
                  <a:lnTo>
                    <a:pt x="462338" y="165488"/>
                  </a:lnTo>
                  <a:lnTo>
                    <a:pt x="456232" y="203432"/>
                  </a:lnTo>
                  <a:lnTo>
                    <a:pt x="438841" y="238265"/>
                  </a:lnTo>
                  <a:lnTo>
                    <a:pt x="411552" y="268992"/>
                  </a:lnTo>
                  <a:lnTo>
                    <a:pt x="375753" y="294620"/>
                  </a:lnTo>
                  <a:lnTo>
                    <a:pt x="332831" y="314155"/>
                  </a:lnTo>
                  <a:lnTo>
                    <a:pt x="284174" y="326605"/>
                  </a:lnTo>
                  <a:lnTo>
                    <a:pt x="231169" y="330976"/>
                  </a:lnTo>
                  <a:lnTo>
                    <a:pt x="178164" y="326605"/>
                  </a:lnTo>
                  <a:lnTo>
                    <a:pt x="129506" y="314155"/>
                  </a:lnTo>
                  <a:lnTo>
                    <a:pt x="86584" y="294620"/>
                  </a:lnTo>
                  <a:lnTo>
                    <a:pt x="50785" y="268992"/>
                  </a:lnTo>
                  <a:lnTo>
                    <a:pt x="23496" y="238265"/>
                  </a:lnTo>
                  <a:lnTo>
                    <a:pt x="6105" y="203432"/>
                  </a:lnTo>
                  <a:lnTo>
                    <a:pt x="0" y="165488"/>
                  </a:lnTo>
                  <a:close/>
                </a:path>
              </a:pathLst>
            </a:custGeom>
            <a:ln w="28575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123">
              <a:extLst>
                <a:ext uri="{FF2B5EF4-FFF2-40B4-BE49-F238E27FC236}">
                  <a16:creationId xmlns:a16="http://schemas.microsoft.com/office/drawing/2014/main" id="{219DBEBA-F932-B158-DCA3-1ED580F6EDBE}"/>
                </a:ext>
              </a:extLst>
            </p:cNvPr>
            <p:cNvSpPr/>
            <p:nvPr/>
          </p:nvSpPr>
          <p:spPr>
            <a:xfrm>
              <a:off x="8883561" y="5611381"/>
              <a:ext cx="462915" cy="331470"/>
            </a:xfrm>
            <a:custGeom>
              <a:avLst/>
              <a:gdLst/>
              <a:ahLst/>
              <a:cxnLst/>
              <a:rect l="l" t="t" r="r" b="b"/>
              <a:pathLst>
                <a:path w="462915" h="331470">
                  <a:moveTo>
                    <a:pt x="0" y="165488"/>
                  </a:moveTo>
                  <a:lnTo>
                    <a:pt x="6105" y="127543"/>
                  </a:lnTo>
                  <a:lnTo>
                    <a:pt x="23496" y="92710"/>
                  </a:lnTo>
                  <a:lnTo>
                    <a:pt x="50785" y="61983"/>
                  </a:lnTo>
                  <a:lnTo>
                    <a:pt x="86584" y="36355"/>
                  </a:lnTo>
                  <a:lnTo>
                    <a:pt x="129506" y="16820"/>
                  </a:lnTo>
                  <a:lnTo>
                    <a:pt x="178164" y="4370"/>
                  </a:lnTo>
                  <a:lnTo>
                    <a:pt x="231169" y="0"/>
                  </a:lnTo>
                  <a:lnTo>
                    <a:pt x="284174" y="4370"/>
                  </a:lnTo>
                  <a:lnTo>
                    <a:pt x="332831" y="16820"/>
                  </a:lnTo>
                  <a:lnTo>
                    <a:pt x="375753" y="36355"/>
                  </a:lnTo>
                  <a:lnTo>
                    <a:pt x="411552" y="61983"/>
                  </a:lnTo>
                  <a:lnTo>
                    <a:pt x="438841" y="92710"/>
                  </a:lnTo>
                  <a:lnTo>
                    <a:pt x="456232" y="127543"/>
                  </a:lnTo>
                  <a:lnTo>
                    <a:pt x="462338" y="165488"/>
                  </a:lnTo>
                  <a:lnTo>
                    <a:pt x="456232" y="203432"/>
                  </a:lnTo>
                  <a:lnTo>
                    <a:pt x="438841" y="238265"/>
                  </a:lnTo>
                  <a:lnTo>
                    <a:pt x="411552" y="268992"/>
                  </a:lnTo>
                  <a:lnTo>
                    <a:pt x="375753" y="294620"/>
                  </a:lnTo>
                  <a:lnTo>
                    <a:pt x="332831" y="314155"/>
                  </a:lnTo>
                  <a:lnTo>
                    <a:pt x="284174" y="326605"/>
                  </a:lnTo>
                  <a:lnTo>
                    <a:pt x="231169" y="330976"/>
                  </a:lnTo>
                  <a:lnTo>
                    <a:pt x="178164" y="326605"/>
                  </a:lnTo>
                  <a:lnTo>
                    <a:pt x="129506" y="314155"/>
                  </a:lnTo>
                  <a:lnTo>
                    <a:pt x="86584" y="294620"/>
                  </a:lnTo>
                  <a:lnTo>
                    <a:pt x="50785" y="268992"/>
                  </a:lnTo>
                  <a:lnTo>
                    <a:pt x="23496" y="238265"/>
                  </a:lnTo>
                  <a:lnTo>
                    <a:pt x="6105" y="203432"/>
                  </a:lnTo>
                  <a:lnTo>
                    <a:pt x="0" y="165488"/>
                  </a:lnTo>
                  <a:close/>
                </a:path>
              </a:pathLst>
            </a:custGeom>
            <a:ln w="28575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124">
              <a:extLst>
                <a:ext uri="{FF2B5EF4-FFF2-40B4-BE49-F238E27FC236}">
                  <a16:creationId xmlns:a16="http://schemas.microsoft.com/office/drawing/2014/main" id="{76183A7F-D2E2-2465-8B36-1131AAD990C4}"/>
                </a:ext>
              </a:extLst>
            </p:cNvPr>
            <p:cNvSpPr/>
            <p:nvPr/>
          </p:nvSpPr>
          <p:spPr>
            <a:xfrm>
              <a:off x="9698495" y="5627470"/>
              <a:ext cx="462915" cy="314960"/>
            </a:xfrm>
            <a:custGeom>
              <a:avLst/>
              <a:gdLst/>
              <a:ahLst/>
              <a:cxnLst/>
              <a:rect l="l" t="t" r="r" b="b"/>
              <a:pathLst>
                <a:path w="462915" h="314960">
                  <a:moveTo>
                    <a:pt x="0" y="157444"/>
                  </a:moveTo>
                  <a:lnTo>
                    <a:pt x="23496" y="88204"/>
                  </a:lnTo>
                  <a:lnTo>
                    <a:pt x="50785" y="58970"/>
                  </a:lnTo>
                  <a:lnTo>
                    <a:pt x="86584" y="34588"/>
                  </a:lnTo>
                  <a:lnTo>
                    <a:pt x="129506" y="16002"/>
                  </a:lnTo>
                  <a:lnTo>
                    <a:pt x="178164" y="4158"/>
                  </a:lnTo>
                  <a:lnTo>
                    <a:pt x="231169" y="0"/>
                  </a:lnTo>
                  <a:lnTo>
                    <a:pt x="284174" y="4158"/>
                  </a:lnTo>
                  <a:lnTo>
                    <a:pt x="332831" y="16002"/>
                  </a:lnTo>
                  <a:lnTo>
                    <a:pt x="375753" y="34588"/>
                  </a:lnTo>
                  <a:lnTo>
                    <a:pt x="411552" y="58970"/>
                  </a:lnTo>
                  <a:lnTo>
                    <a:pt x="438841" y="88204"/>
                  </a:lnTo>
                  <a:lnTo>
                    <a:pt x="462338" y="157444"/>
                  </a:lnTo>
                  <a:lnTo>
                    <a:pt x="456232" y="193544"/>
                  </a:lnTo>
                  <a:lnTo>
                    <a:pt x="411552" y="255917"/>
                  </a:lnTo>
                  <a:lnTo>
                    <a:pt x="375753" y="280299"/>
                  </a:lnTo>
                  <a:lnTo>
                    <a:pt x="332831" y="298885"/>
                  </a:lnTo>
                  <a:lnTo>
                    <a:pt x="284174" y="310729"/>
                  </a:lnTo>
                  <a:lnTo>
                    <a:pt x="231169" y="314888"/>
                  </a:lnTo>
                  <a:lnTo>
                    <a:pt x="178164" y="310729"/>
                  </a:lnTo>
                  <a:lnTo>
                    <a:pt x="129506" y="298885"/>
                  </a:lnTo>
                  <a:lnTo>
                    <a:pt x="86584" y="280299"/>
                  </a:lnTo>
                  <a:lnTo>
                    <a:pt x="50785" y="255917"/>
                  </a:lnTo>
                  <a:lnTo>
                    <a:pt x="23496" y="226684"/>
                  </a:lnTo>
                  <a:lnTo>
                    <a:pt x="0" y="157444"/>
                  </a:lnTo>
                  <a:close/>
                </a:path>
              </a:pathLst>
            </a:custGeom>
            <a:ln w="28575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125">
              <a:extLst>
                <a:ext uri="{FF2B5EF4-FFF2-40B4-BE49-F238E27FC236}">
                  <a16:creationId xmlns:a16="http://schemas.microsoft.com/office/drawing/2014/main" id="{623AE750-28DC-6B31-648C-E3425388B349}"/>
                </a:ext>
              </a:extLst>
            </p:cNvPr>
            <p:cNvSpPr/>
            <p:nvPr/>
          </p:nvSpPr>
          <p:spPr>
            <a:xfrm>
              <a:off x="10569804" y="5611381"/>
              <a:ext cx="462915" cy="331470"/>
            </a:xfrm>
            <a:custGeom>
              <a:avLst/>
              <a:gdLst/>
              <a:ahLst/>
              <a:cxnLst/>
              <a:rect l="l" t="t" r="r" b="b"/>
              <a:pathLst>
                <a:path w="462915" h="331470">
                  <a:moveTo>
                    <a:pt x="0" y="165488"/>
                  </a:moveTo>
                  <a:lnTo>
                    <a:pt x="6105" y="127543"/>
                  </a:lnTo>
                  <a:lnTo>
                    <a:pt x="23496" y="92710"/>
                  </a:lnTo>
                  <a:lnTo>
                    <a:pt x="50785" y="61983"/>
                  </a:lnTo>
                  <a:lnTo>
                    <a:pt x="86584" y="36355"/>
                  </a:lnTo>
                  <a:lnTo>
                    <a:pt x="129506" y="16820"/>
                  </a:lnTo>
                  <a:lnTo>
                    <a:pt x="178164" y="4370"/>
                  </a:lnTo>
                  <a:lnTo>
                    <a:pt x="231169" y="0"/>
                  </a:lnTo>
                  <a:lnTo>
                    <a:pt x="284174" y="4370"/>
                  </a:lnTo>
                  <a:lnTo>
                    <a:pt x="332831" y="16820"/>
                  </a:lnTo>
                  <a:lnTo>
                    <a:pt x="375753" y="36355"/>
                  </a:lnTo>
                  <a:lnTo>
                    <a:pt x="411552" y="61983"/>
                  </a:lnTo>
                  <a:lnTo>
                    <a:pt x="438841" y="92710"/>
                  </a:lnTo>
                  <a:lnTo>
                    <a:pt x="456232" y="127543"/>
                  </a:lnTo>
                  <a:lnTo>
                    <a:pt x="462338" y="165488"/>
                  </a:lnTo>
                  <a:lnTo>
                    <a:pt x="456232" y="203432"/>
                  </a:lnTo>
                  <a:lnTo>
                    <a:pt x="438841" y="238265"/>
                  </a:lnTo>
                  <a:lnTo>
                    <a:pt x="411552" y="268992"/>
                  </a:lnTo>
                  <a:lnTo>
                    <a:pt x="375753" y="294620"/>
                  </a:lnTo>
                  <a:lnTo>
                    <a:pt x="332831" y="314155"/>
                  </a:lnTo>
                  <a:lnTo>
                    <a:pt x="284174" y="326605"/>
                  </a:lnTo>
                  <a:lnTo>
                    <a:pt x="231169" y="330976"/>
                  </a:lnTo>
                  <a:lnTo>
                    <a:pt x="178164" y="326605"/>
                  </a:lnTo>
                  <a:lnTo>
                    <a:pt x="129506" y="314155"/>
                  </a:lnTo>
                  <a:lnTo>
                    <a:pt x="86584" y="294620"/>
                  </a:lnTo>
                  <a:lnTo>
                    <a:pt x="50785" y="268992"/>
                  </a:lnTo>
                  <a:lnTo>
                    <a:pt x="23496" y="238265"/>
                  </a:lnTo>
                  <a:lnTo>
                    <a:pt x="6105" y="203432"/>
                  </a:lnTo>
                  <a:lnTo>
                    <a:pt x="0" y="165488"/>
                  </a:lnTo>
                  <a:close/>
                </a:path>
              </a:pathLst>
            </a:custGeom>
            <a:ln w="28575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126">
            <a:extLst>
              <a:ext uri="{FF2B5EF4-FFF2-40B4-BE49-F238E27FC236}">
                <a16:creationId xmlns:a16="http://schemas.microsoft.com/office/drawing/2014/main" id="{A44EE922-6A85-541D-5327-CBE6D1F41EA9}"/>
              </a:ext>
            </a:extLst>
          </p:cNvPr>
          <p:cNvSpPr txBox="1"/>
          <p:nvPr/>
        </p:nvSpPr>
        <p:spPr>
          <a:xfrm>
            <a:off x="1748534" y="6344667"/>
            <a:ext cx="12065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00" spc="25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96" name="object 127">
            <a:extLst>
              <a:ext uri="{FF2B5EF4-FFF2-40B4-BE49-F238E27FC236}">
                <a16:creationId xmlns:a16="http://schemas.microsoft.com/office/drawing/2014/main" id="{2DA6D480-12C1-637C-6B01-ED355A15F635}"/>
              </a:ext>
            </a:extLst>
          </p:cNvPr>
          <p:cNvSpPr txBox="1"/>
          <p:nvPr/>
        </p:nvSpPr>
        <p:spPr>
          <a:xfrm>
            <a:off x="2419583" y="6344667"/>
            <a:ext cx="31115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00" spc="20" dirty="0">
                <a:latin typeface="Arial"/>
                <a:cs typeface="Arial"/>
              </a:rPr>
              <a:t>250</a:t>
            </a:r>
            <a:endParaRPr sz="1300">
              <a:latin typeface="Arial"/>
              <a:cs typeface="Arial"/>
            </a:endParaRPr>
          </a:p>
        </p:txBody>
      </p:sp>
      <p:sp>
        <p:nvSpPr>
          <p:cNvPr id="97" name="object 128">
            <a:extLst>
              <a:ext uri="{FF2B5EF4-FFF2-40B4-BE49-F238E27FC236}">
                <a16:creationId xmlns:a16="http://schemas.microsoft.com/office/drawing/2014/main" id="{4B504270-5D44-68D6-CF2D-1BD74CE0B78E}"/>
              </a:ext>
            </a:extLst>
          </p:cNvPr>
          <p:cNvSpPr txBox="1"/>
          <p:nvPr/>
        </p:nvSpPr>
        <p:spPr>
          <a:xfrm>
            <a:off x="3185752" y="6344667"/>
            <a:ext cx="31115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00" spc="20" dirty="0">
                <a:latin typeface="Arial"/>
                <a:cs typeface="Arial"/>
              </a:rPr>
              <a:t>500</a:t>
            </a:r>
            <a:endParaRPr sz="1300">
              <a:latin typeface="Arial"/>
              <a:cs typeface="Arial"/>
            </a:endParaRPr>
          </a:p>
        </p:txBody>
      </p:sp>
      <p:sp>
        <p:nvSpPr>
          <p:cNvPr id="98" name="object 129">
            <a:extLst>
              <a:ext uri="{FF2B5EF4-FFF2-40B4-BE49-F238E27FC236}">
                <a16:creationId xmlns:a16="http://schemas.microsoft.com/office/drawing/2014/main" id="{C119F076-C974-D82E-8531-8478CBA889E9}"/>
              </a:ext>
            </a:extLst>
          </p:cNvPr>
          <p:cNvSpPr txBox="1"/>
          <p:nvPr/>
        </p:nvSpPr>
        <p:spPr>
          <a:xfrm>
            <a:off x="3500089" y="6344667"/>
            <a:ext cx="90868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184">
              <a:lnSpc>
                <a:spcPts val="1325"/>
              </a:lnSpc>
            </a:pPr>
            <a:r>
              <a:rPr sz="1300" spc="20" dirty="0">
                <a:latin typeface="Arial"/>
                <a:cs typeface="Arial"/>
              </a:rPr>
              <a:t>750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ts val="1880"/>
              </a:lnSpc>
            </a:pPr>
            <a:r>
              <a:rPr sz="1600" spc="20" dirty="0">
                <a:latin typeface="Arial"/>
                <a:cs typeface="Arial"/>
              </a:rPr>
              <a:t>Time(ms)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99" name="object 130">
            <a:extLst>
              <a:ext uri="{FF2B5EF4-FFF2-40B4-BE49-F238E27FC236}">
                <a16:creationId xmlns:a16="http://schemas.microsoft.com/office/drawing/2014/main" id="{BF980F45-F476-7957-5AD0-30120D6E9778}"/>
              </a:ext>
            </a:extLst>
          </p:cNvPr>
          <p:cNvSpPr txBox="1"/>
          <p:nvPr/>
        </p:nvSpPr>
        <p:spPr>
          <a:xfrm>
            <a:off x="4670516" y="6344667"/>
            <a:ext cx="40640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00" spc="20" dirty="0">
                <a:latin typeface="Arial"/>
                <a:cs typeface="Arial"/>
              </a:rPr>
              <a:t>1000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0" name="object 131">
            <a:extLst>
              <a:ext uri="{FF2B5EF4-FFF2-40B4-BE49-F238E27FC236}">
                <a16:creationId xmlns:a16="http://schemas.microsoft.com/office/drawing/2014/main" id="{C3008C53-63A8-637E-A3D3-A45ABD145187}"/>
              </a:ext>
            </a:extLst>
          </p:cNvPr>
          <p:cNvSpPr txBox="1"/>
          <p:nvPr/>
        </p:nvSpPr>
        <p:spPr>
          <a:xfrm>
            <a:off x="5436675" y="6344667"/>
            <a:ext cx="40640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00" spc="20" dirty="0">
                <a:latin typeface="Arial"/>
                <a:cs typeface="Arial"/>
              </a:rPr>
              <a:t>1250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59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5" grpId="0"/>
      <p:bldP spid="96" grpId="0"/>
      <p:bldP spid="97" grpId="0"/>
      <p:bldP spid="98" grpId="0"/>
      <p:bldP spid="99" grpId="0"/>
      <p:bldP spid="1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16939" y="615861"/>
            <a:ext cx="197358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dirty="0">
                <a:cs typeface="Carlito"/>
              </a:rPr>
              <a:t>Key Goal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6625" y="2575052"/>
            <a:ext cx="10799445" cy="22174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algn="ctr">
              <a:lnSpc>
                <a:spcPct val="99800"/>
              </a:lnSpc>
              <a:spcBef>
                <a:spcPts val="110"/>
              </a:spcBef>
            </a:pPr>
            <a:r>
              <a:rPr sz="4800" dirty="0">
                <a:cs typeface="Trebuchet MS"/>
              </a:rPr>
              <a:t>Speed up multiple DT jobs in a cluster while  maximizing the benefits from in-network  multi-switch aggregation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6939" y="615861"/>
            <a:ext cx="167957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b="0" spc="25" dirty="0">
                <a:solidFill>
                  <a:srgbClr val="000000"/>
                </a:solidFill>
                <a:latin typeface="Carlito"/>
                <a:cs typeface="Carlito"/>
              </a:rPr>
              <a:t>Ou</a:t>
            </a:r>
            <a:r>
              <a:rPr sz="4300" b="0" spc="5" dirty="0">
                <a:solidFill>
                  <a:srgbClr val="000000"/>
                </a:solidFill>
                <a:latin typeface="Carlito"/>
                <a:cs typeface="Carlito"/>
              </a:rPr>
              <a:t>t</a:t>
            </a:r>
            <a:r>
              <a:rPr sz="4300" b="0" spc="-20" dirty="0">
                <a:solidFill>
                  <a:srgbClr val="000000"/>
                </a:solidFill>
                <a:latin typeface="Carlito"/>
                <a:cs typeface="Carlito"/>
              </a:rPr>
              <a:t>li</a:t>
            </a:r>
            <a:r>
              <a:rPr sz="4300" b="0" spc="25" dirty="0">
                <a:solidFill>
                  <a:srgbClr val="000000"/>
                </a:solidFill>
                <a:latin typeface="Carlito"/>
                <a:cs typeface="Carlito"/>
              </a:rPr>
              <a:t>n</a:t>
            </a:r>
            <a:r>
              <a:rPr sz="4300" b="0" spc="30" dirty="0">
                <a:solidFill>
                  <a:srgbClr val="000000"/>
                </a:solidFill>
                <a:latin typeface="Carlito"/>
                <a:cs typeface="Carlito"/>
              </a:rPr>
              <a:t>e</a:t>
            </a:r>
            <a:endParaRPr sz="43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5118100" cy="32353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cs typeface="Trebuchet MS"/>
              </a:rPr>
              <a:t>Multi-tenant</a:t>
            </a: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cs typeface="Trebuchet MS"/>
              </a:rPr>
              <a:t>Multi-rack</a:t>
            </a: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cs typeface="Trebuchet MS"/>
              </a:rPr>
              <a:t>Additional challenges</a:t>
            </a: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cs typeface="Trebuchet MS"/>
              </a:rPr>
              <a:t>Reliability</a:t>
            </a: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cs typeface="Trebuchet MS"/>
              </a:rPr>
              <a:t>Congestion control</a:t>
            </a: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cs typeface="Trebuchet MS"/>
              </a:rPr>
              <a:t>Improve floating point computation</a:t>
            </a: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cs typeface="Trebuchet MS"/>
              </a:rPr>
              <a:t>Evaluation</a:t>
            </a:r>
          </a:p>
        </p:txBody>
      </p:sp>
      <p:sp>
        <p:nvSpPr>
          <p:cNvPr id="4" name="object 4"/>
          <p:cNvSpPr/>
          <p:nvPr/>
        </p:nvSpPr>
        <p:spPr>
          <a:xfrm>
            <a:off x="910120" y="451993"/>
            <a:ext cx="1134436" cy="1134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1565</Words>
  <Application>Microsoft Office PowerPoint</Application>
  <PresentationFormat>Widescreen</PresentationFormat>
  <Paragraphs>482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Carlito</vt:lpstr>
      <vt:lpstr>Arial</vt:lpstr>
      <vt:lpstr>Calibri</vt:lpstr>
      <vt:lpstr>Calibri Light</vt:lpstr>
      <vt:lpstr>Cambria Math</vt:lpstr>
      <vt:lpstr>Times New Roman</vt:lpstr>
      <vt:lpstr>Trebuchet MS</vt:lpstr>
      <vt:lpstr>Office Theme</vt:lpstr>
      <vt:lpstr>1_Office Theme</vt:lpstr>
      <vt:lpstr>PowerPoint Presentation</vt:lpstr>
      <vt:lpstr>Background and motivation</vt:lpstr>
      <vt:lpstr>Background and motivation</vt:lpstr>
      <vt:lpstr>Trend of In-network Computation</vt:lpstr>
      <vt:lpstr>Trend of In-network Computation</vt:lpstr>
      <vt:lpstr>In-network aggregation - SwitchML</vt:lpstr>
      <vt:lpstr>In-network aggregation - SwitchML</vt:lpstr>
      <vt:lpstr>PowerPoint Presentation</vt:lpstr>
      <vt:lpstr>Outline</vt:lpstr>
      <vt:lpstr>Multi-tenant: dynamic allocation</vt:lpstr>
      <vt:lpstr>Multi-tenant: dynamic allocation</vt:lpstr>
      <vt:lpstr>Multi-tenant: dynamic allocation</vt:lpstr>
      <vt:lpstr>Multi-tenant: dynamic allocation</vt:lpstr>
      <vt:lpstr>Challenge 1: Heavy Contention</vt:lpstr>
      <vt:lpstr>Challenge 1: Heavy Contention</vt:lpstr>
      <vt:lpstr>Challenge 2: Incomplete Aggregation</vt:lpstr>
      <vt:lpstr>Challenge 2: Incomplete Aggregation</vt:lpstr>
      <vt:lpstr>Challenge 2: Incomplete Aggregation</vt:lpstr>
      <vt:lpstr>Challenge 2: Incomplete Aggregation</vt:lpstr>
      <vt:lpstr>Challenge 2: Incomplete Aggregation</vt:lpstr>
      <vt:lpstr>Inter-Rack Aggregation</vt:lpstr>
      <vt:lpstr>Inter-Rack Aggregation</vt:lpstr>
      <vt:lpstr>Inter-Rack Aggregation</vt:lpstr>
      <vt:lpstr>ATP infrastructure setup</vt:lpstr>
      <vt:lpstr>Reliability and congestion control</vt:lpstr>
      <vt:lpstr>ATP infrastructure setup</vt:lpstr>
      <vt:lpstr>ATP switch memory layout</vt:lpstr>
      <vt:lpstr>Reliability and congestion control</vt:lpstr>
      <vt:lpstr>ATP Implementation and Evaluation</vt:lpstr>
      <vt:lpstr>Evaluation</vt:lpstr>
      <vt:lpstr>Part 1: Single Job Performance</vt:lpstr>
      <vt:lpstr>Part 2: Multi-rack performance</vt:lpstr>
      <vt:lpstr>Part 3: Packet loss recovery overhead</vt:lpstr>
      <vt:lpstr>Part 4: Time-to-Accuracy (TTA)</vt:lpstr>
      <vt:lpstr>Part 5: Multiple Jobs: dynamic (ATP) vs static</vt:lpstr>
      <vt:lpstr>Part 6: Effectiveness of ATP’s congestion control</vt:lpstr>
      <vt:lpstr>ATP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Wang, Minmei</cp:lastModifiedBy>
  <cp:revision>3</cp:revision>
  <dcterms:created xsi:type="dcterms:W3CDTF">2022-11-09T23:01:44Z</dcterms:created>
  <dcterms:modified xsi:type="dcterms:W3CDTF">2022-11-14T23:18:29Z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2021-03-23T00:00:00Z</vt:filetime>
  </property>
  <property fmtid="{D5CDD505-2E9C-101B-9397-08002B2CF9AE}" pid="3" name="LastSaved">
    <vt:filetime>2022-11-09T00:00:00Z</vt:filetime>
  </property>
</Properties>
</file>