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93" r:id="rId11"/>
    <p:sldId id="294" r:id="rId12"/>
    <p:sldId id="291" r:id="rId13"/>
    <p:sldId id="290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95" r:id="rId22"/>
    <p:sldId id="273" r:id="rId23"/>
    <p:sldId id="274" r:id="rId24"/>
    <p:sldId id="292" r:id="rId25"/>
    <p:sldId id="275" r:id="rId26"/>
    <p:sldId id="277" r:id="rId27"/>
    <p:sldId id="296" r:id="rId28"/>
    <p:sldId id="285" r:id="rId29"/>
    <p:sldId id="286" r:id="rId30"/>
    <p:sldId id="287" r:id="rId31"/>
    <p:sldId id="279" r:id="rId32"/>
    <p:sldId id="280" r:id="rId33"/>
    <p:sldId id="281" r:id="rId34"/>
    <p:sldId id="288" r:id="rId35"/>
    <p:sldId id="282" r:id="rId36"/>
    <p:sldId id="289" r:id="rId37"/>
    <p:sldId id="297" r:id="rId38"/>
    <p:sldId id="298" r:id="rId39"/>
    <p:sldId id="283" r:id="rId40"/>
  </p:sldIdLst>
  <p:sldSz cx="12192000" cy="6858000"/>
  <p:notesSz cx="12192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21" autoAdjust="0"/>
    <p:restoredTop sz="85390" autoAdjust="0"/>
  </p:normalViewPr>
  <p:slideViewPr>
    <p:cSldViewPr>
      <p:cViewPr varScale="1">
        <p:scale>
          <a:sx n="53" d="100"/>
          <a:sy n="53" d="100"/>
        </p:scale>
        <p:origin x="41" y="165"/>
      </p:cViewPr>
      <p:guideLst>
        <p:guide orient="horz" pos="2880"/>
        <p:guide pos="2160"/>
      </p:guideLst>
    </p:cSldViewPr>
  </p:slideViewPr>
  <p:notesTextViewPr>
    <p:cViewPr>
      <p:scale>
        <a:sx n="66" d="100"/>
        <a:sy n="66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81CCE0-1543-4602-9AE1-8BF874282CA0}" type="datetimeFigureOut">
              <a:rPr lang="zh-CN" altLang="en-US" smtClean="0"/>
              <a:t>2022/11/16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88975E-FDF7-4FF9-B73C-9AE3EF454C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3411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88975E-FDF7-4FF9-B73C-9AE3EF454C8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51260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Application level throughput, </a:t>
            </a:r>
            <a:r>
              <a:rPr lang="en-US" altLang="zh-CN" b="0" i="0" dirty="0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 the number of useful information bits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88975E-FDF7-4FF9-B73C-9AE3EF454C86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27889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88975E-FDF7-4FF9-B73C-9AE3EF454C86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6320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88975E-FDF7-4FF9-B73C-9AE3EF454C8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40007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88975E-FDF7-4FF9-B73C-9AE3EF454C8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5973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No drops: Hence, no drops property is to state that packets in a given flow that do arrive at their own destination may only be accepted if all packets previously transmitted from</a:t>
            </a:r>
          </a:p>
          <a:p>
            <a:r>
              <a:rPr lang="en-US" altLang="zh-CN" dirty="0"/>
              <a:t>that flow to that destination have already arrived.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A88975E-FDF7-4FF9-B73C-9AE3EF454C8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42881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88975E-FDF7-4FF9-B73C-9AE3EF454C8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65789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88975E-FDF7-4FF9-B73C-9AE3EF454C86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52038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No drops: Hence, no drops property is to state that packets in a given flow that do arrive at their own destination may only be accepted if all packets previously transmitted from</a:t>
            </a:r>
          </a:p>
          <a:p>
            <a:r>
              <a:rPr lang="en-US" altLang="zh-CN" dirty="0"/>
              <a:t>that flow to that destination have already arrived.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88975E-FDF7-4FF9-B73C-9AE3EF454C86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86315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88975E-FDF7-4FF9-B73C-9AE3EF454C86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3232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88975E-FDF7-4FF9-B73C-9AE3EF454C86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0122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96288" y="611124"/>
            <a:ext cx="8999423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+mn-lt"/>
                <a:cs typeface="Trebuchet MS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273630" y="4029964"/>
            <a:ext cx="764473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+mn-lt"/>
                <a:cs typeface="Trebuchet MS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76717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85800" y="609600"/>
            <a:ext cx="5196523" cy="695960"/>
          </a:xfrm>
        </p:spPr>
        <p:txBody>
          <a:bodyPr lIns="0" tIns="0" rIns="0" bIns="0"/>
          <a:lstStyle>
            <a:lvl1pPr>
              <a:defRPr sz="4400" b="0" i="0" baseline="0">
                <a:solidFill>
                  <a:schemeClr val="tx1"/>
                </a:solidFill>
                <a:latin typeface="+mn-lt"/>
                <a:cs typeface="Trebuchet MS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85800" y="1752600"/>
            <a:ext cx="10577195" cy="492443"/>
          </a:xfrm>
        </p:spPr>
        <p:txBody>
          <a:bodyPr lIns="0" tIns="0" rIns="0" bIns="0"/>
          <a:lstStyle>
            <a:lvl1pPr marL="457200" indent="-457200">
              <a:buFont typeface="Wingdings" panose="05000000000000000000" pitchFamily="2" charset="2"/>
              <a:buChar char="§"/>
              <a:defRPr sz="3200" b="0" i="0">
                <a:solidFill>
                  <a:schemeClr val="tx1"/>
                </a:solidFill>
                <a:latin typeface="+mn-lt"/>
                <a:cs typeface="Trebuchet MS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76717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76717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76717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76717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242877" y="611124"/>
            <a:ext cx="1706244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14780" y="1827275"/>
            <a:ext cx="10577195" cy="26257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543665" y="6386448"/>
            <a:ext cx="257175" cy="2425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76717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3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9.png"/><Relationship Id="rId7" Type="http://schemas.openxmlformats.org/officeDocument/2006/relationships/image" Target="../media/image56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7" Type="http://schemas.openxmlformats.org/officeDocument/2006/relationships/image" Target="../media/image65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59.png"/><Relationship Id="rId4" Type="http://schemas.openxmlformats.org/officeDocument/2006/relationships/image" Target="../media/image6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jpg"/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3" Type="http://schemas.openxmlformats.org/officeDocument/2006/relationships/image" Target="../media/image10.jpg"/><Relationship Id="rId7" Type="http://schemas.openxmlformats.org/officeDocument/2006/relationships/image" Target="../media/image14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6.png"/><Relationship Id="rId10" Type="http://schemas.openxmlformats.org/officeDocument/2006/relationships/image" Target="../media/image23.png"/><Relationship Id="rId4" Type="http://schemas.openxmlformats.org/officeDocument/2006/relationships/image" Target="../media/image18.png"/><Relationship Id="rId9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3.png"/><Relationship Id="rId18" Type="http://schemas.openxmlformats.org/officeDocument/2006/relationships/image" Target="../media/image30.png"/><Relationship Id="rId3" Type="http://schemas.openxmlformats.org/officeDocument/2006/relationships/image" Target="../media/image7.png"/><Relationship Id="rId7" Type="http://schemas.openxmlformats.org/officeDocument/2006/relationships/image" Target="../media/image18.png"/><Relationship Id="rId12" Type="http://schemas.openxmlformats.org/officeDocument/2006/relationships/image" Target="../media/image21.png"/><Relationship Id="rId17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2.png"/><Relationship Id="rId5" Type="http://schemas.openxmlformats.org/officeDocument/2006/relationships/image" Target="../media/image6.png"/><Relationship Id="rId15" Type="http://schemas.openxmlformats.org/officeDocument/2006/relationships/image" Target="../media/image25.png"/><Relationship Id="rId10" Type="http://schemas.openxmlformats.org/officeDocument/2006/relationships/image" Target="../media/image27.png"/><Relationship Id="rId19" Type="http://schemas.openxmlformats.org/officeDocument/2006/relationships/image" Target="../media/image31.png"/><Relationship Id="rId4" Type="http://schemas.openxmlformats.org/officeDocument/2006/relationships/image" Target="../media/image17.png"/><Relationship Id="rId9" Type="http://schemas.openxmlformats.org/officeDocument/2006/relationships/image" Target="../media/image26.png"/><Relationship Id="rId1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89963" y="1602740"/>
            <a:ext cx="9271635" cy="176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6850"/>
              </a:lnSpc>
              <a:spcBef>
                <a:spcPts val="100"/>
              </a:spcBef>
            </a:pPr>
            <a:r>
              <a:rPr sz="6000" b="1" dirty="0">
                <a:solidFill>
                  <a:srgbClr val="ED7D31"/>
                </a:solidFill>
                <a:cs typeface="Trebuchet MS"/>
              </a:rPr>
              <a:t>Don’t Yank My Chain:</a:t>
            </a:r>
            <a:endParaRPr sz="6000" dirty="0">
              <a:cs typeface="Trebuchet MS"/>
            </a:endParaRPr>
          </a:p>
          <a:p>
            <a:pPr algn="ctr">
              <a:lnSpc>
                <a:spcPts val="6850"/>
              </a:lnSpc>
            </a:pPr>
            <a:r>
              <a:rPr sz="6000" dirty="0">
                <a:cs typeface="Trebuchet MS"/>
              </a:rPr>
              <a:t>Auditable NF Service Chaining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xfrm>
            <a:off x="2273630" y="4029964"/>
            <a:ext cx="8293925" cy="1004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48080" marR="5080" indent="-876300">
              <a:lnSpc>
                <a:spcPct val="119300"/>
              </a:lnSpc>
              <a:spcBef>
                <a:spcPts val="100"/>
              </a:spcBef>
            </a:pPr>
            <a:r>
              <a:rPr b="1" dirty="0">
                <a:cs typeface="Trebuchet MS"/>
              </a:rPr>
              <a:t>Guyue (Grace) Liu</a:t>
            </a:r>
            <a:r>
              <a:rPr dirty="0"/>
              <a:t>, Hugo Sadok, Anne Kohlbrenner,  Bryan Parno, Vyas Sekar, Justine Sherry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7191629" y="6110005"/>
            <a:ext cx="1372870" cy="627380"/>
            <a:chOff x="7191629" y="6110005"/>
            <a:chExt cx="1372870" cy="627380"/>
          </a:xfrm>
        </p:grpSpPr>
        <p:sp>
          <p:nvSpPr>
            <p:cNvPr id="5" name="object 5"/>
            <p:cNvSpPr/>
            <p:nvPr/>
          </p:nvSpPr>
          <p:spPr>
            <a:xfrm>
              <a:off x="7191629" y="6110008"/>
              <a:ext cx="1372870" cy="627380"/>
            </a:xfrm>
            <a:custGeom>
              <a:avLst/>
              <a:gdLst/>
              <a:ahLst/>
              <a:cxnLst/>
              <a:rect l="l" t="t" r="r" b="b"/>
              <a:pathLst>
                <a:path w="1372870" h="627379">
                  <a:moveTo>
                    <a:pt x="423291" y="420230"/>
                  </a:moveTo>
                  <a:lnTo>
                    <a:pt x="383692" y="363588"/>
                  </a:lnTo>
                  <a:lnTo>
                    <a:pt x="367411" y="375780"/>
                  </a:lnTo>
                  <a:lnTo>
                    <a:pt x="341134" y="388937"/>
                  </a:lnTo>
                  <a:lnTo>
                    <a:pt x="304469" y="399478"/>
                  </a:lnTo>
                  <a:lnTo>
                    <a:pt x="257022" y="403783"/>
                  </a:lnTo>
                  <a:lnTo>
                    <a:pt x="213537" y="398145"/>
                  </a:lnTo>
                  <a:lnTo>
                    <a:pt x="174320" y="382155"/>
                  </a:lnTo>
                  <a:lnTo>
                    <a:pt x="140995" y="357276"/>
                  </a:lnTo>
                  <a:lnTo>
                    <a:pt x="115176" y="324929"/>
                  </a:lnTo>
                  <a:lnTo>
                    <a:pt x="98501" y="286575"/>
                  </a:lnTo>
                  <a:lnTo>
                    <a:pt x="92583" y="243624"/>
                  </a:lnTo>
                  <a:lnTo>
                    <a:pt x="99745" y="189674"/>
                  </a:lnTo>
                  <a:lnTo>
                    <a:pt x="120167" y="144005"/>
                  </a:lnTo>
                  <a:lnTo>
                    <a:pt x="152158" y="108737"/>
                  </a:lnTo>
                  <a:lnTo>
                    <a:pt x="194056" y="86017"/>
                  </a:lnTo>
                  <a:lnTo>
                    <a:pt x="244208" y="77965"/>
                  </a:lnTo>
                  <a:lnTo>
                    <a:pt x="282981" y="81114"/>
                  </a:lnTo>
                  <a:lnTo>
                    <a:pt x="317296" y="90373"/>
                  </a:lnTo>
                  <a:lnTo>
                    <a:pt x="347497" y="105448"/>
                  </a:lnTo>
                  <a:lnTo>
                    <a:pt x="373938" y="126060"/>
                  </a:lnTo>
                  <a:lnTo>
                    <a:pt x="419620" y="66395"/>
                  </a:lnTo>
                  <a:lnTo>
                    <a:pt x="402463" y="49593"/>
                  </a:lnTo>
                  <a:lnTo>
                    <a:pt x="367855" y="27495"/>
                  </a:lnTo>
                  <a:lnTo>
                    <a:pt x="316331" y="8242"/>
                  </a:lnTo>
                  <a:lnTo>
                    <a:pt x="248488" y="0"/>
                  </a:lnTo>
                  <a:lnTo>
                    <a:pt x="195491" y="4991"/>
                  </a:lnTo>
                  <a:lnTo>
                    <a:pt x="147472" y="19278"/>
                  </a:lnTo>
                  <a:lnTo>
                    <a:pt x="105092" y="41795"/>
                  </a:lnTo>
                  <a:lnTo>
                    <a:pt x="68973" y="71501"/>
                  </a:lnTo>
                  <a:lnTo>
                    <a:pt x="39751" y="107340"/>
                  </a:lnTo>
                  <a:lnTo>
                    <a:pt x="18097" y="148259"/>
                  </a:lnTo>
                  <a:lnTo>
                    <a:pt x="4622" y="193230"/>
                  </a:lnTo>
                  <a:lnTo>
                    <a:pt x="0" y="241185"/>
                  </a:lnTo>
                  <a:lnTo>
                    <a:pt x="3937" y="283756"/>
                  </a:lnTo>
                  <a:lnTo>
                    <a:pt x="15367" y="324104"/>
                  </a:lnTo>
                  <a:lnTo>
                    <a:pt x="33718" y="361480"/>
                  </a:lnTo>
                  <a:lnTo>
                    <a:pt x="58394" y="395135"/>
                  </a:lnTo>
                  <a:lnTo>
                    <a:pt x="88823" y="424332"/>
                  </a:lnTo>
                  <a:lnTo>
                    <a:pt x="124421" y="448348"/>
                  </a:lnTo>
                  <a:lnTo>
                    <a:pt x="164604" y="466407"/>
                  </a:lnTo>
                  <a:lnTo>
                    <a:pt x="208788" y="477799"/>
                  </a:lnTo>
                  <a:lnTo>
                    <a:pt x="256400" y="481749"/>
                  </a:lnTo>
                  <a:lnTo>
                    <a:pt x="306362" y="477875"/>
                  </a:lnTo>
                  <a:lnTo>
                    <a:pt x="350570" y="466305"/>
                  </a:lnTo>
                  <a:lnTo>
                    <a:pt x="389420" y="447065"/>
                  </a:lnTo>
                  <a:lnTo>
                    <a:pt x="423291" y="420230"/>
                  </a:lnTo>
                  <a:close/>
                </a:path>
                <a:path w="1372870" h="627379">
                  <a:moveTo>
                    <a:pt x="748512" y="160197"/>
                  </a:moveTo>
                  <a:lnTo>
                    <a:pt x="660209" y="160197"/>
                  </a:lnTo>
                  <a:lnTo>
                    <a:pt x="568845" y="353263"/>
                  </a:lnTo>
                  <a:lnTo>
                    <a:pt x="484187" y="160197"/>
                  </a:lnTo>
                  <a:lnTo>
                    <a:pt x="395897" y="160197"/>
                  </a:lnTo>
                  <a:lnTo>
                    <a:pt x="528053" y="428764"/>
                  </a:lnTo>
                  <a:lnTo>
                    <a:pt x="415366" y="627291"/>
                  </a:lnTo>
                  <a:lnTo>
                    <a:pt x="503072" y="627291"/>
                  </a:lnTo>
                  <a:lnTo>
                    <a:pt x="748512" y="160197"/>
                  </a:lnTo>
                  <a:close/>
                </a:path>
                <a:path w="1372870" h="627379">
                  <a:moveTo>
                    <a:pt x="1067028" y="392391"/>
                  </a:moveTo>
                  <a:lnTo>
                    <a:pt x="874572" y="392391"/>
                  </a:lnTo>
                  <a:lnTo>
                    <a:pt x="874572" y="10121"/>
                  </a:lnTo>
                  <a:lnTo>
                    <a:pt x="788098" y="10121"/>
                  </a:lnTo>
                  <a:lnTo>
                    <a:pt x="788098" y="392391"/>
                  </a:lnTo>
                  <a:lnTo>
                    <a:pt x="788098" y="471131"/>
                  </a:lnTo>
                  <a:lnTo>
                    <a:pt x="1067028" y="471131"/>
                  </a:lnTo>
                  <a:lnTo>
                    <a:pt x="1067028" y="392391"/>
                  </a:lnTo>
                  <a:close/>
                </a:path>
                <a:path w="1372870" h="627379">
                  <a:moveTo>
                    <a:pt x="1372743" y="277126"/>
                  </a:moveTo>
                  <a:lnTo>
                    <a:pt x="1369060" y="234543"/>
                  </a:lnTo>
                  <a:lnTo>
                    <a:pt x="1332623" y="173316"/>
                  </a:lnTo>
                  <a:lnTo>
                    <a:pt x="1295184" y="156794"/>
                  </a:lnTo>
                  <a:lnTo>
                    <a:pt x="1241818" y="151041"/>
                  </a:lnTo>
                  <a:lnTo>
                    <a:pt x="1206512" y="153250"/>
                  </a:lnTo>
                  <a:lnTo>
                    <a:pt x="1175423" y="159118"/>
                  </a:lnTo>
                  <a:lnTo>
                    <a:pt x="1148448" y="167487"/>
                  </a:lnTo>
                  <a:lnTo>
                    <a:pt x="1125486" y="177228"/>
                  </a:lnTo>
                  <a:lnTo>
                    <a:pt x="1148626" y="233273"/>
                  </a:lnTo>
                  <a:lnTo>
                    <a:pt x="1161630" y="228104"/>
                  </a:lnTo>
                  <a:lnTo>
                    <a:pt x="1181366" y="222072"/>
                  </a:lnTo>
                  <a:lnTo>
                    <a:pt x="1206347" y="217081"/>
                  </a:lnTo>
                  <a:lnTo>
                    <a:pt x="1235100" y="214998"/>
                  </a:lnTo>
                  <a:lnTo>
                    <a:pt x="1262697" y="218160"/>
                  </a:lnTo>
                  <a:lnTo>
                    <a:pt x="1281849" y="227025"/>
                  </a:lnTo>
                  <a:lnTo>
                    <a:pt x="1292999" y="240690"/>
                  </a:lnTo>
                  <a:lnTo>
                    <a:pt x="1296619" y="258254"/>
                  </a:lnTo>
                  <a:lnTo>
                    <a:pt x="1296619" y="289915"/>
                  </a:lnTo>
                  <a:lnTo>
                    <a:pt x="1296619" y="348386"/>
                  </a:lnTo>
                  <a:lnTo>
                    <a:pt x="1296619" y="408673"/>
                  </a:lnTo>
                  <a:lnTo>
                    <a:pt x="1284909" y="414007"/>
                  </a:lnTo>
                  <a:lnTo>
                    <a:pt x="1270977" y="418020"/>
                  </a:lnTo>
                  <a:lnTo>
                    <a:pt x="1255090" y="420560"/>
                  </a:lnTo>
                  <a:lnTo>
                    <a:pt x="1237538" y="421436"/>
                  </a:lnTo>
                  <a:lnTo>
                    <a:pt x="1211199" y="417703"/>
                  </a:lnTo>
                  <a:lnTo>
                    <a:pt x="1191260" y="407060"/>
                  </a:lnTo>
                  <a:lnTo>
                    <a:pt x="1178636" y="390359"/>
                  </a:lnTo>
                  <a:lnTo>
                    <a:pt x="1174229" y="368477"/>
                  </a:lnTo>
                  <a:lnTo>
                    <a:pt x="1178979" y="350253"/>
                  </a:lnTo>
                  <a:lnTo>
                    <a:pt x="1191717" y="336880"/>
                  </a:lnTo>
                  <a:lnTo>
                    <a:pt x="1210183" y="328650"/>
                  </a:lnTo>
                  <a:lnTo>
                    <a:pt x="1232077" y="325843"/>
                  </a:lnTo>
                  <a:lnTo>
                    <a:pt x="1251153" y="327825"/>
                  </a:lnTo>
                  <a:lnTo>
                    <a:pt x="1269149" y="333006"/>
                  </a:lnTo>
                  <a:lnTo>
                    <a:pt x="1284732" y="340245"/>
                  </a:lnTo>
                  <a:lnTo>
                    <a:pt x="1296619" y="348386"/>
                  </a:lnTo>
                  <a:lnTo>
                    <a:pt x="1296619" y="289915"/>
                  </a:lnTo>
                  <a:lnTo>
                    <a:pt x="1279982" y="281025"/>
                  </a:lnTo>
                  <a:lnTo>
                    <a:pt x="1259014" y="274535"/>
                  </a:lnTo>
                  <a:lnTo>
                    <a:pt x="1237348" y="270560"/>
                  </a:lnTo>
                  <a:lnTo>
                    <a:pt x="1218653" y="269214"/>
                  </a:lnTo>
                  <a:lnTo>
                    <a:pt x="1174203" y="274510"/>
                  </a:lnTo>
                  <a:lnTo>
                    <a:pt x="1133398" y="291515"/>
                  </a:lnTo>
                  <a:lnTo>
                    <a:pt x="1103566" y="321881"/>
                  </a:lnTo>
                  <a:lnTo>
                    <a:pt x="1091996" y="367271"/>
                  </a:lnTo>
                  <a:lnTo>
                    <a:pt x="1100340" y="410387"/>
                  </a:lnTo>
                  <a:lnTo>
                    <a:pt x="1125867" y="446493"/>
                  </a:lnTo>
                  <a:lnTo>
                    <a:pt x="1169327" y="471309"/>
                  </a:lnTo>
                  <a:lnTo>
                    <a:pt x="1231468" y="480529"/>
                  </a:lnTo>
                  <a:lnTo>
                    <a:pt x="1280502" y="477189"/>
                  </a:lnTo>
                  <a:lnTo>
                    <a:pt x="1320139" y="468426"/>
                  </a:lnTo>
                  <a:lnTo>
                    <a:pt x="1350759" y="456120"/>
                  </a:lnTo>
                  <a:lnTo>
                    <a:pt x="1372743" y="442137"/>
                  </a:lnTo>
                  <a:lnTo>
                    <a:pt x="1372743" y="421436"/>
                  </a:lnTo>
                  <a:lnTo>
                    <a:pt x="1372743" y="325843"/>
                  </a:lnTo>
                  <a:lnTo>
                    <a:pt x="1372743" y="289915"/>
                  </a:lnTo>
                  <a:lnTo>
                    <a:pt x="1372743" y="277126"/>
                  </a:lnTo>
                  <a:close/>
                </a:path>
              </a:pathLst>
            </a:custGeom>
            <a:solidFill>
              <a:srgbClr val="707C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362977" y="6268516"/>
              <a:ext cx="169837" cy="1632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8635631" y="6120522"/>
            <a:ext cx="309880" cy="470534"/>
          </a:xfrm>
          <a:custGeom>
            <a:avLst/>
            <a:gdLst/>
            <a:ahLst/>
            <a:cxnLst/>
            <a:rect l="l" t="t" r="r" b="b"/>
            <a:pathLst>
              <a:path w="309879" h="470534">
                <a:moveTo>
                  <a:pt x="80403" y="0"/>
                </a:moveTo>
                <a:lnTo>
                  <a:pt x="0" y="0"/>
                </a:lnTo>
                <a:lnTo>
                  <a:pt x="0" y="432262"/>
                </a:lnTo>
                <a:lnTo>
                  <a:pt x="32626" y="449974"/>
                </a:lnTo>
                <a:lnTo>
                  <a:pt x="67303" y="461636"/>
                </a:lnTo>
                <a:lnTo>
                  <a:pt x="102437" y="468046"/>
                </a:lnTo>
                <a:lnTo>
                  <a:pt x="136436" y="470005"/>
                </a:lnTo>
                <a:lnTo>
                  <a:pt x="179908" y="465215"/>
                </a:lnTo>
                <a:lnTo>
                  <a:pt x="220523" y="450968"/>
                </a:lnTo>
                <a:lnTo>
                  <a:pt x="256030" y="427452"/>
                </a:lnTo>
                <a:lnTo>
                  <a:pt x="276590" y="403641"/>
                </a:lnTo>
                <a:lnTo>
                  <a:pt x="136436" y="403641"/>
                </a:lnTo>
                <a:lnTo>
                  <a:pt x="117654" y="402763"/>
                </a:lnTo>
                <a:lnTo>
                  <a:pt x="102704" y="400282"/>
                </a:lnTo>
                <a:lnTo>
                  <a:pt x="90612" y="396433"/>
                </a:lnTo>
                <a:lnTo>
                  <a:pt x="80403" y="391447"/>
                </a:lnTo>
                <a:lnTo>
                  <a:pt x="80403" y="231871"/>
                </a:lnTo>
                <a:lnTo>
                  <a:pt x="93969" y="221973"/>
                </a:lnTo>
                <a:lnTo>
                  <a:pt x="111309" y="213838"/>
                </a:lnTo>
                <a:lnTo>
                  <a:pt x="130249" y="208326"/>
                </a:lnTo>
                <a:lnTo>
                  <a:pt x="148615" y="206298"/>
                </a:lnTo>
                <a:lnTo>
                  <a:pt x="283933" y="206298"/>
                </a:lnTo>
                <a:lnTo>
                  <a:pt x="258091" y="173913"/>
                </a:lnTo>
                <a:lnTo>
                  <a:pt x="242779" y="164892"/>
                </a:lnTo>
                <a:lnTo>
                  <a:pt x="80403" y="164892"/>
                </a:lnTo>
                <a:lnTo>
                  <a:pt x="80403" y="0"/>
                </a:lnTo>
                <a:close/>
              </a:path>
              <a:path w="309879" h="470534">
                <a:moveTo>
                  <a:pt x="283933" y="206298"/>
                </a:moveTo>
                <a:lnTo>
                  <a:pt x="148615" y="206298"/>
                </a:lnTo>
                <a:lnTo>
                  <a:pt x="181929" y="214399"/>
                </a:lnTo>
                <a:lnTo>
                  <a:pt x="205936" y="235921"/>
                </a:lnTo>
                <a:lnTo>
                  <a:pt x="220467" y="266690"/>
                </a:lnTo>
                <a:lnTo>
                  <a:pt x="225348" y="302535"/>
                </a:lnTo>
                <a:lnTo>
                  <a:pt x="218994" y="345313"/>
                </a:lnTo>
                <a:lnTo>
                  <a:pt x="200994" y="377071"/>
                </a:lnTo>
                <a:lnTo>
                  <a:pt x="172944" y="396837"/>
                </a:lnTo>
                <a:lnTo>
                  <a:pt x="136436" y="403641"/>
                </a:lnTo>
                <a:lnTo>
                  <a:pt x="276590" y="403641"/>
                </a:lnTo>
                <a:lnTo>
                  <a:pt x="284178" y="394853"/>
                </a:lnTo>
                <a:lnTo>
                  <a:pt x="302717" y="353356"/>
                </a:lnTo>
                <a:lnTo>
                  <a:pt x="309397" y="303150"/>
                </a:lnTo>
                <a:lnTo>
                  <a:pt x="303891" y="254428"/>
                </a:lnTo>
                <a:lnTo>
                  <a:pt x="286984" y="210121"/>
                </a:lnTo>
                <a:lnTo>
                  <a:pt x="283933" y="206298"/>
                </a:lnTo>
                <a:close/>
              </a:path>
              <a:path w="309879" h="470534">
                <a:moveTo>
                  <a:pt x="162013" y="140526"/>
                </a:moveTo>
                <a:lnTo>
                  <a:pt x="141379" y="142622"/>
                </a:lnTo>
                <a:lnTo>
                  <a:pt x="118922" y="148145"/>
                </a:lnTo>
                <a:lnTo>
                  <a:pt x="97609" y="155950"/>
                </a:lnTo>
                <a:lnTo>
                  <a:pt x="80403" y="164892"/>
                </a:lnTo>
                <a:lnTo>
                  <a:pt x="242779" y="164892"/>
                </a:lnTo>
                <a:lnTo>
                  <a:pt x="216629" y="149487"/>
                </a:lnTo>
                <a:lnTo>
                  <a:pt x="162013" y="140526"/>
                </a:lnTo>
                <a:close/>
              </a:path>
            </a:pathLst>
          </a:custGeom>
          <a:solidFill>
            <a:srgbClr val="707C7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9102382" y="6118773"/>
            <a:ext cx="2954020" cy="517525"/>
            <a:chOff x="9102382" y="6118773"/>
            <a:chExt cx="2954020" cy="517525"/>
          </a:xfrm>
        </p:grpSpPr>
        <p:sp>
          <p:nvSpPr>
            <p:cNvPr id="9" name="object 9"/>
            <p:cNvSpPr/>
            <p:nvPr/>
          </p:nvSpPr>
          <p:spPr>
            <a:xfrm>
              <a:off x="10442486" y="6426934"/>
              <a:ext cx="102692" cy="15645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567555" y="6426319"/>
              <a:ext cx="347268" cy="16014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7875" y="6474698"/>
              <a:ext cx="223875" cy="16158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102382" y="6118773"/>
              <a:ext cx="2953956" cy="51750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EF0BB7D1-9D51-4E36-8650-CD92B5AC1433}"/>
              </a:ext>
            </a:extLst>
          </p:cNvPr>
          <p:cNvSpPr txBox="1"/>
          <p:nvPr/>
        </p:nvSpPr>
        <p:spPr>
          <a:xfrm>
            <a:off x="5510611" y="5243548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NSDI 2021</a:t>
            </a:r>
            <a:endParaRPr lang="zh-CN" altLang="en-US" sz="24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BF947-194E-096C-FC19-B0BC2958A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BA76F0-5F94-B7C1-F881-54C1772B6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981200"/>
            <a:ext cx="8229600" cy="3200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9CF018-1BE8-3A00-3A90-5277E9C0FD9C}"/>
              </a:ext>
            </a:extLst>
          </p:cNvPr>
          <p:cNvSpPr txBox="1"/>
          <p:nvPr/>
        </p:nvSpPr>
        <p:spPr>
          <a:xfrm>
            <a:off x="304800" y="5334000"/>
            <a:ext cx="81534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Audit:</a:t>
            </a:r>
          </a:p>
          <a:p>
            <a:pPr marL="457200" indent="-457200">
              <a:buAutoNum type="arabicParenR"/>
            </a:pPr>
            <a:r>
              <a:rPr lang="en-US" sz="2400" dirty="0"/>
              <a:t>The correct and untampered NFs are running correctly</a:t>
            </a:r>
          </a:p>
          <a:p>
            <a:pPr marL="457200" indent="-457200">
              <a:buAutoNum type="arabicParenR"/>
            </a:pPr>
            <a:r>
              <a:rPr lang="en-US" sz="2400" dirty="0"/>
              <a:t>Packets traverse these NFs according to policy</a:t>
            </a:r>
          </a:p>
        </p:txBody>
      </p:sp>
    </p:spTree>
    <p:extLst>
      <p:ext uri="{BB962C8B-B14F-4D97-AF65-F5344CB8AC3E}">
        <p14:creationId xmlns:p14="http://schemas.microsoft.com/office/powerpoint/2010/main" val="2992679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FF912B9-81FE-AC8F-9C83-6A10FBDE25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828800"/>
            <a:ext cx="10501223" cy="33528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849E98E-5143-86F9-0652-E076BF968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5196523" cy="695960"/>
          </a:xfrm>
        </p:spPr>
        <p:txBody>
          <a:bodyPr/>
          <a:lstStyle/>
          <a:p>
            <a:r>
              <a:rPr lang="en-US" dirty="0"/>
              <a:t>System model</a:t>
            </a:r>
          </a:p>
        </p:txBody>
      </p:sp>
    </p:spTree>
    <p:extLst>
      <p:ext uri="{BB962C8B-B14F-4D97-AF65-F5344CB8AC3E}">
        <p14:creationId xmlns:p14="http://schemas.microsoft.com/office/powerpoint/2010/main" val="2016393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1686" y="611124"/>
            <a:ext cx="7644828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What Does Correctness</a:t>
            </a:r>
            <a:r>
              <a:rPr lang="en-US" dirty="0"/>
              <a:t> </a:t>
            </a:r>
            <a:r>
              <a:rPr dirty="0"/>
              <a:t>Mean?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8" y="1789683"/>
            <a:ext cx="9827261" cy="1027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>
              <a:lnSpc>
                <a:spcPct val="1221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dirty="0">
                <a:solidFill>
                  <a:srgbClr val="4472C4"/>
                </a:solidFill>
                <a:cs typeface="Trebuchet MS"/>
              </a:rPr>
              <a:t>Runtime Correctness </a:t>
            </a:r>
            <a:r>
              <a:rPr sz="2800" dirty="0">
                <a:cs typeface="Trebuchet MS"/>
              </a:rPr>
              <a:t>= Network implements the intended NF  forwarding policies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74139" y="2849372"/>
            <a:ext cx="2602230" cy="1013460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105"/>
              </a:spcBef>
              <a:buFont typeface="Arial"/>
              <a:buChar char="•"/>
              <a:tabLst>
                <a:tab pos="241300" algn="l"/>
              </a:tabLst>
            </a:pPr>
            <a:r>
              <a:rPr sz="2400" b="1" dirty="0">
                <a:cs typeface="Trebuchet MS"/>
              </a:rPr>
              <a:t>Packet correctness</a:t>
            </a:r>
            <a:endParaRPr sz="2400" dirty="0"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1010"/>
              </a:spcBef>
              <a:buFont typeface="Arial"/>
              <a:buChar char="•"/>
              <a:tabLst>
                <a:tab pos="241300" algn="l"/>
              </a:tabLst>
            </a:pPr>
            <a:r>
              <a:rPr sz="2400" b="1" dirty="0">
                <a:cs typeface="Trebuchet MS"/>
              </a:rPr>
              <a:t>Flow correctness</a:t>
            </a:r>
            <a:endParaRPr sz="2400" dirty="0"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73863" y="3122079"/>
            <a:ext cx="788035" cy="570230"/>
          </a:xfrm>
          <a:prstGeom prst="rect">
            <a:avLst/>
          </a:prstGeom>
          <a:solidFill>
            <a:srgbClr val="DAE3F3"/>
          </a:solidFill>
          <a:ln w="38100">
            <a:solidFill>
              <a:srgbClr val="2F5597"/>
            </a:solidFill>
          </a:ln>
        </p:spPr>
        <p:txBody>
          <a:bodyPr vert="horz" wrap="square" lIns="0" tIns="135890" rIns="0" bIns="0" rtlCol="0">
            <a:spAutoFit/>
          </a:bodyPr>
          <a:lstStyle/>
          <a:p>
            <a:pPr marL="182880">
              <a:lnSpc>
                <a:spcPct val="100000"/>
              </a:lnSpc>
              <a:spcBef>
                <a:spcPts val="1070"/>
              </a:spcBef>
            </a:pPr>
            <a:r>
              <a:rPr sz="1800" spc="-55" dirty="0">
                <a:latin typeface="Trebuchet MS"/>
                <a:cs typeface="Trebuchet MS"/>
              </a:rPr>
              <a:t>NF</a:t>
            </a:r>
            <a:r>
              <a:rPr sz="1800" spc="-155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98575" y="3122079"/>
            <a:ext cx="788035" cy="570230"/>
          </a:xfrm>
          <a:prstGeom prst="rect">
            <a:avLst/>
          </a:prstGeom>
          <a:solidFill>
            <a:srgbClr val="DAE3F3"/>
          </a:solidFill>
          <a:ln w="38100">
            <a:solidFill>
              <a:srgbClr val="2F5597"/>
            </a:solidFill>
          </a:ln>
        </p:spPr>
        <p:txBody>
          <a:bodyPr vert="horz" wrap="square" lIns="0" tIns="135890" rIns="0" bIns="0" rtlCol="0">
            <a:spAutoFit/>
          </a:bodyPr>
          <a:lstStyle/>
          <a:p>
            <a:pPr marL="182880">
              <a:lnSpc>
                <a:spcPct val="100000"/>
              </a:lnSpc>
              <a:spcBef>
                <a:spcPts val="1070"/>
              </a:spcBef>
            </a:pPr>
            <a:r>
              <a:rPr sz="1800" spc="-55" dirty="0">
                <a:latin typeface="Trebuchet MS"/>
                <a:cs typeface="Trebuchet MS"/>
              </a:rPr>
              <a:t>NF</a:t>
            </a:r>
            <a:r>
              <a:rPr sz="1800" spc="-155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2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231185" y="3122079"/>
            <a:ext cx="788035" cy="570230"/>
          </a:xfrm>
          <a:prstGeom prst="rect">
            <a:avLst/>
          </a:prstGeom>
          <a:solidFill>
            <a:srgbClr val="DAE3F3"/>
          </a:solidFill>
          <a:ln w="38100">
            <a:solidFill>
              <a:srgbClr val="2F5597"/>
            </a:solidFill>
          </a:ln>
        </p:spPr>
        <p:txBody>
          <a:bodyPr vert="horz" wrap="square" lIns="0" tIns="135890" rIns="0" bIns="0" rtlCol="0">
            <a:spAutoFit/>
          </a:bodyPr>
          <a:lstStyle/>
          <a:p>
            <a:pPr marL="182880">
              <a:lnSpc>
                <a:spcPct val="100000"/>
              </a:lnSpc>
              <a:spcBef>
                <a:spcPts val="1070"/>
              </a:spcBef>
            </a:pPr>
            <a:r>
              <a:rPr sz="1800" spc="-55" dirty="0">
                <a:latin typeface="Trebuchet MS"/>
                <a:cs typeface="Trebuchet MS"/>
              </a:rPr>
              <a:t>NF</a:t>
            </a:r>
            <a:r>
              <a:rPr sz="1800" spc="-155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3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861314" y="3407028"/>
            <a:ext cx="837565" cy="0"/>
          </a:xfrm>
          <a:custGeom>
            <a:avLst/>
            <a:gdLst/>
            <a:ahLst/>
            <a:cxnLst/>
            <a:rect l="l" t="t" r="r" b="b"/>
            <a:pathLst>
              <a:path w="837565">
                <a:moveTo>
                  <a:pt x="0" y="0"/>
                </a:moveTo>
                <a:lnTo>
                  <a:pt x="837263" y="1"/>
                </a:lnTo>
              </a:path>
            </a:pathLst>
          </a:custGeom>
          <a:ln w="28575">
            <a:solidFill>
              <a:srgbClr val="3B38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486025" y="3407028"/>
            <a:ext cx="745490" cy="0"/>
          </a:xfrm>
          <a:custGeom>
            <a:avLst/>
            <a:gdLst/>
            <a:ahLst/>
            <a:cxnLst/>
            <a:rect l="l" t="t" r="r" b="b"/>
            <a:pathLst>
              <a:path w="745490">
                <a:moveTo>
                  <a:pt x="0" y="0"/>
                </a:moveTo>
                <a:lnTo>
                  <a:pt x="745160" y="1"/>
                </a:lnTo>
              </a:path>
            </a:pathLst>
          </a:custGeom>
          <a:ln w="28575">
            <a:solidFill>
              <a:srgbClr val="3B38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452935" y="3028911"/>
            <a:ext cx="466090" cy="328295"/>
          </a:xfrm>
          <a:prstGeom prst="rect">
            <a:avLst/>
          </a:prstGeom>
          <a:solidFill>
            <a:srgbClr val="FBE5D6"/>
          </a:solidFill>
          <a:ln w="12700">
            <a:solidFill>
              <a:srgbClr val="000000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99695">
              <a:lnSpc>
                <a:spcPct val="100000"/>
              </a:lnSpc>
              <a:spcBef>
                <a:spcPts val="229"/>
              </a:spcBef>
            </a:pPr>
            <a:r>
              <a:rPr sz="1600" spc="-85" dirty="0">
                <a:latin typeface="Trebuchet MS"/>
                <a:cs typeface="Trebuchet MS"/>
              </a:rPr>
              <a:t>pkt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068951" y="3407028"/>
            <a:ext cx="1005205" cy="0"/>
          </a:xfrm>
          <a:custGeom>
            <a:avLst/>
            <a:gdLst/>
            <a:ahLst/>
            <a:cxnLst/>
            <a:rect l="l" t="t" r="r" b="b"/>
            <a:pathLst>
              <a:path w="1005204">
                <a:moveTo>
                  <a:pt x="0" y="0"/>
                </a:moveTo>
                <a:lnTo>
                  <a:pt x="1004900" y="1"/>
                </a:lnTo>
              </a:path>
            </a:pathLst>
          </a:custGeom>
          <a:ln w="28575">
            <a:solidFill>
              <a:srgbClr val="3B38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988816" y="3407028"/>
            <a:ext cx="606425" cy="0"/>
          </a:xfrm>
          <a:custGeom>
            <a:avLst/>
            <a:gdLst/>
            <a:ahLst/>
            <a:cxnLst/>
            <a:rect l="l" t="t" r="r" b="b"/>
            <a:pathLst>
              <a:path w="606425">
                <a:moveTo>
                  <a:pt x="0" y="0"/>
                </a:moveTo>
                <a:lnTo>
                  <a:pt x="606290" y="1"/>
                </a:lnTo>
              </a:path>
            </a:pathLst>
          </a:custGeom>
          <a:ln w="28575">
            <a:solidFill>
              <a:srgbClr val="3B38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</p:spTree>
    <p:extLst>
      <p:ext uri="{BB962C8B-B14F-4D97-AF65-F5344CB8AC3E}">
        <p14:creationId xmlns:p14="http://schemas.microsoft.com/office/powerpoint/2010/main" val="2734453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05853"/>
            <a:ext cx="820991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90" dirty="0"/>
              <a:t>Correctness</a:t>
            </a:r>
            <a:endParaRPr spc="-190" dirty="0"/>
          </a:p>
        </p:txBody>
      </p:sp>
      <p:sp>
        <p:nvSpPr>
          <p:cNvPr id="3" name="object 3"/>
          <p:cNvSpPr txBox="1"/>
          <p:nvPr/>
        </p:nvSpPr>
        <p:spPr>
          <a:xfrm>
            <a:off x="838200" y="1323809"/>
            <a:ext cx="11122661" cy="4249881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2413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82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300" algn="l"/>
              </a:tabLst>
              <a:defRPr/>
            </a:pPr>
            <a:r>
              <a:rPr kumimoji="0" lang="en-US" sz="2400" b="0" i="0" u="none" strike="noStrike" kern="1200" cap="none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Trebuchet MS"/>
              </a:rPr>
              <a:t>Packet correctness meets </a:t>
            </a:r>
            <a:r>
              <a:rPr kumimoji="0" lang="en-US" sz="2400" b="1" i="0" u="none" strike="noStrike" kern="1200" cap="none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Trebuchet MS"/>
              </a:rPr>
              <a:t>property 1</a:t>
            </a:r>
          </a:p>
          <a:p>
            <a:pPr marL="6985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82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300" algn="l"/>
              </a:tabLst>
              <a:defRPr/>
            </a:pPr>
            <a:r>
              <a:rPr kumimoji="0" lang="en-US" sz="2400" b="0" i="0" u="none" strike="noStrike" kern="1200" cap="none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Trebuchet MS"/>
              </a:rPr>
              <a:t>No injecting packets which were not sent by an </a:t>
            </a:r>
            <a:r>
              <a:rPr kumimoji="0" lang="en-US" sz="2400" b="0" i="0" u="none" strike="noStrike" kern="1200" cap="none" normalizeH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Trebuchet MS"/>
              </a:rPr>
              <a:t>en</a:t>
            </a:r>
            <a:r>
              <a:rPr lang="en-US" sz="2400" dirty="0">
                <a:solidFill>
                  <a:prstClr val="black"/>
                </a:solidFill>
                <a:cs typeface="Trebuchet MS"/>
              </a:rPr>
              <a:t>d host</a:t>
            </a:r>
            <a:endParaRPr kumimoji="0" lang="en-US" sz="2400" b="0" i="0" u="none" strike="noStrike" kern="1200" cap="none" normalizeH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Trebuchet MS"/>
            </a:endParaRPr>
          </a:p>
          <a:p>
            <a:pPr marL="6985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82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300" algn="l"/>
              </a:tabLst>
              <a:defRPr/>
            </a:pPr>
            <a:r>
              <a:rPr kumimoji="0" lang="en-US" sz="2400" b="0" i="0" u="none" strike="noStrike" kern="1200" cap="none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Trebuchet MS"/>
              </a:rPr>
              <a:t>No modifying/corrupting packets between sender and receiver</a:t>
            </a:r>
          </a:p>
          <a:p>
            <a:pPr marL="2413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82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300" algn="l"/>
              </a:tabLst>
              <a:defRPr/>
            </a:pPr>
            <a:r>
              <a:rPr kumimoji="0" lang="en-US" sz="2400" b="0" i="0" u="none" strike="noStrike" kern="1200" cap="none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Trebuchet MS"/>
              </a:rPr>
              <a:t>Flow correctness meets property 1 </a:t>
            </a:r>
            <a:r>
              <a:rPr kumimoji="0" lang="en-US" sz="2400" b="0" i="0" u="none" strike="noStrike" kern="1200" cap="none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Times New Roman" panose="02020603050405020304" pitchFamily="18" charset="0"/>
              </a:rPr>
              <a:t>&amp;</a:t>
            </a:r>
          </a:p>
          <a:p>
            <a:pPr marL="6985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82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300" algn="l"/>
              </a:tabLst>
              <a:defRPr/>
            </a:pPr>
            <a:r>
              <a:rPr kumimoji="0" lang="en-US" sz="2400" b="0" i="0" u="none" strike="noStrike" kern="1200" cap="none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Times New Roman" panose="02020603050405020304" pitchFamily="18" charset="0"/>
              </a:rPr>
              <a:t>Property 2: No drops</a:t>
            </a:r>
          </a:p>
          <a:p>
            <a:pPr marL="6985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82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300" algn="l"/>
              </a:tabLst>
              <a:defRPr/>
            </a:pPr>
            <a:r>
              <a:rPr kumimoji="0" lang="en-US" sz="2400" b="0" i="0" u="none" strike="noStrike" kern="1200" cap="none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Times New Roman" panose="02020603050405020304" pitchFamily="18" charset="0"/>
              </a:rPr>
              <a:t>Property 3: Packets within a flow are not reordered between NFs</a:t>
            </a:r>
          </a:p>
          <a:p>
            <a:pPr marL="6985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82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300" algn="l"/>
              </a:tabLst>
              <a:defRPr/>
            </a:pPr>
            <a:r>
              <a:rPr kumimoji="0" lang="en-US" sz="2400" b="0" i="0" u="none" strike="noStrike" kern="1200" cap="none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Times New Roman" panose="02020603050405020304" pitchFamily="18" charset="0"/>
              </a:rPr>
              <a:t>Property 4: No duplication</a:t>
            </a:r>
          </a:p>
          <a:p>
            <a:pPr marL="6985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82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300" algn="l"/>
              </a:tabLst>
              <a:defRPr/>
            </a:pPr>
            <a:endParaRPr kumimoji="0" lang="en-US" sz="2400" b="0" i="0" u="none" strike="noStrike" kern="1200" cap="none" spc="-3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2413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82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300" algn="l"/>
              </a:tabLst>
              <a:defRPr/>
            </a:pPr>
            <a:endParaRPr kumimoji="0" lang="en-US" sz="2400" b="0" i="0" u="none" strike="noStrike" kern="1200" cap="none" spc="-105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60" name="object 6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srgbClr val="767171"/>
                </a:solidFill>
                <a:effectLst/>
                <a:uLnTx/>
                <a:uFillTx/>
                <a:latin typeface="Trebuchet MS"/>
                <a:ea typeface="+mn-ea"/>
              </a:rPr>
              <a:pPr marL="381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3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sz="1400" b="0" i="0" u="none" strike="noStrike" kern="1200" cap="none" spc="-25" normalizeH="0" baseline="0" noProof="0" dirty="0">
              <a:ln>
                <a:noFill/>
              </a:ln>
              <a:solidFill>
                <a:srgbClr val="767171"/>
              </a:solidFill>
              <a:effectLst/>
              <a:uLnTx/>
              <a:uFillTx/>
              <a:latin typeface="Trebuchet MS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62790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1686" y="611124"/>
            <a:ext cx="7644828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What Does Correctness Mean?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8" y="1789683"/>
            <a:ext cx="9827261" cy="1027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>
              <a:lnSpc>
                <a:spcPct val="1221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dirty="0">
                <a:solidFill>
                  <a:srgbClr val="4472C4"/>
                </a:solidFill>
                <a:cs typeface="Trebuchet MS"/>
              </a:rPr>
              <a:t>Runtime Correctness </a:t>
            </a:r>
            <a:r>
              <a:rPr sz="2800" dirty="0">
                <a:cs typeface="Trebuchet MS"/>
              </a:rPr>
              <a:t>= Network implements the intended NF  forwarding policies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74139" y="2849372"/>
            <a:ext cx="2602230" cy="1013460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105"/>
              </a:spcBef>
              <a:buFont typeface="Arial"/>
              <a:buChar char="•"/>
              <a:tabLst>
                <a:tab pos="241300" algn="l"/>
              </a:tabLst>
            </a:pPr>
            <a:r>
              <a:rPr sz="2400" b="1" dirty="0">
                <a:cs typeface="Trebuchet MS"/>
              </a:rPr>
              <a:t>Packet correctness</a:t>
            </a:r>
            <a:endParaRPr sz="2400" dirty="0"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1010"/>
              </a:spcBef>
              <a:buFont typeface="Arial"/>
              <a:buChar char="•"/>
              <a:tabLst>
                <a:tab pos="241300" algn="l"/>
              </a:tabLst>
            </a:pPr>
            <a:r>
              <a:rPr sz="2400" b="1" dirty="0">
                <a:cs typeface="Trebuchet MS"/>
              </a:rPr>
              <a:t>Flow correctness</a:t>
            </a:r>
            <a:endParaRPr sz="2400" dirty="0"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6939" y="4462778"/>
            <a:ext cx="929957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dirty="0">
                <a:solidFill>
                  <a:srgbClr val="4472C4"/>
                </a:solidFill>
                <a:cs typeface="Trebuchet MS"/>
              </a:rPr>
              <a:t>Offline Auditability </a:t>
            </a:r>
            <a:r>
              <a:rPr sz="2800" dirty="0">
                <a:cs typeface="Trebuchet MS"/>
              </a:rPr>
              <a:t>= Must provide a </a:t>
            </a:r>
            <a:r>
              <a:rPr sz="2800" b="1" dirty="0">
                <a:cs typeface="Trebuchet MS"/>
              </a:rPr>
              <a:t>tamper-proof </a:t>
            </a:r>
            <a:r>
              <a:rPr sz="2800" dirty="0">
                <a:cs typeface="Trebuchet MS"/>
              </a:rPr>
              <a:t>‘audit trail’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073863" y="3122079"/>
            <a:ext cx="788035" cy="570230"/>
          </a:xfrm>
          <a:prstGeom prst="rect">
            <a:avLst/>
          </a:prstGeom>
          <a:solidFill>
            <a:srgbClr val="DAE3F3"/>
          </a:solidFill>
          <a:ln w="38100">
            <a:solidFill>
              <a:srgbClr val="2F5597"/>
            </a:solidFill>
          </a:ln>
        </p:spPr>
        <p:txBody>
          <a:bodyPr vert="horz" wrap="square" lIns="0" tIns="135890" rIns="0" bIns="0" rtlCol="0">
            <a:spAutoFit/>
          </a:bodyPr>
          <a:lstStyle/>
          <a:p>
            <a:pPr marL="182880">
              <a:lnSpc>
                <a:spcPct val="100000"/>
              </a:lnSpc>
              <a:spcBef>
                <a:spcPts val="1070"/>
              </a:spcBef>
            </a:pPr>
            <a:r>
              <a:rPr sz="1800" spc="-55" dirty="0">
                <a:latin typeface="Trebuchet MS"/>
                <a:cs typeface="Trebuchet MS"/>
              </a:rPr>
              <a:t>NF</a:t>
            </a:r>
            <a:r>
              <a:rPr sz="1800" spc="-155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98575" y="3122079"/>
            <a:ext cx="788035" cy="570230"/>
          </a:xfrm>
          <a:prstGeom prst="rect">
            <a:avLst/>
          </a:prstGeom>
          <a:solidFill>
            <a:srgbClr val="DAE3F3"/>
          </a:solidFill>
          <a:ln w="38100">
            <a:solidFill>
              <a:srgbClr val="2F5597"/>
            </a:solidFill>
          </a:ln>
        </p:spPr>
        <p:txBody>
          <a:bodyPr vert="horz" wrap="square" lIns="0" tIns="135890" rIns="0" bIns="0" rtlCol="0">
            <a:spAutoFit/>
          </a:bodyPr>
          <a:lstStyle/>
          <a:p>
            <a:pPr marL="182880">
              <a:lnSpc>
                <a:spcPct val="100000"/>
              </a:lnSpc>
              <a:spcBef>
                <a:spcPts val="1070"/>
              </a:spcBef>
            </a:pPr>
            <a:r>
              <a:rPr sz="1800" spc="-55" dirty="0">
                <a:latin typeface="Trebuchet MS"/>
                <a:cs typeface="Trebuchet MS"/>
              </a:rPr>
              <a:t>NF</a:t>
            </a:r>
            <a:r>
              <a:rPr sz="1800" spc="-155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2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231185" y="3122079"/>
            <a:ext cx="788035" cy="570230"/>
          </a:xfrm>
          <a:prstGeom prst="rect">
            <a:avLst/>
          </a:prstGeom>
          <a:solidFill>
            <a:srgbClr val="DAE3F3"/>
          </a:solidFill>
          <a:ln w="38100">
            <a:solidFill>
              <a:srgbClr val="2F5597"/>
            </a:solidFill>
          </a:ln>
        </p:spPr>
        <p:txBody>
          <a:bodyPr vert="horz" wrap="square" lIns="0" tIns="135890" rIns="0" bIns="0" rtlCol="0">
            <a:spAutoFit/>
          </a:bodyPr>
          <a:lstStyle/>
          <a:p>
            <a:pPr marL="182880">
              <a:lnSpc>
                <a:spcPct val="100000"/>
              </a:lnSpc>
              <a:spcBef>
                <a:spcPts val="1070"/>
              </a:spcBef>
            </a:pPr>
            <a:r>
              <a:rPr sz="1800" spc="-55" dirty="0">
                <a:latin typeface="Trebuchet MS"/>
                <a:cs typeface="Trebuchet MS"/>
              </a:rPr>
              <a:t>NF</a:t>
            </a:r>
            <a:r>
              <a:rPr sz="1800" spc="-155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3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861314" y="3407028"/>
            <a:ext cx="837565" cy="0"/>
          </a:xfrm>
          <a:custGeom>
            <a:avLst/>
            <a:gdLst/>
            <a:ahLst/>
            <a:cxnLst/>
            <a:rect l="l" t="t" r="r" b="b"/>
            <a:pathLst>
              <a:path w="837565">
                <a:moveTo>
                  <a:pt x="0" y="0"/>
                </a:moveTo>
                <a:lnTo>
                  <a:pt x="837263" y="1"/>
                </a:lnTo>
              </a:path>
            </a:pathLst>
          </a:custGeom>
          <a:ln w="28575">
            <a:solidFill>
              <a:srgbClr val="3B38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486025" y="3407028"/>
            <a:ext cx="745490" cy="0"/>
          </a:xfrm>
          <a:custGeom>
            <a:avLst/>
            <a:gdLst/>
            <a:ahLst/>
            <a:cxnLst/>
            <a:rect l="l" t="t" r="r" b="b"/>
            <a:pathLst>
              <a:path w="745490">
                <a:moveTo>
                  <a:pt x="0" y="0"/>
                </a:moveTo>
                <a:lnTo>
                  <a:pt x="745160" y="1"/>
                </a:lnTo>
              </a:path>
            </a:pathLst>
          </a:custGeom>
          <a:ln w="28575">
            <a:solidFill>
              <a:srgbClr val="3B38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452935" y="3028911"/>
            <a:ext cx="466090" cy="328295"/>
          </a:xfrm>
          <a:prstGeom prst="rect">
            <a:avLst/>
          </a:prstGeom>
          <a:solidFill>
            <a:srgbClr val="FBE5D6"/>
          </a:solidFill>
          <a:ln w="12700">
            <a:solidFill>
              <a:srgbClr val="000000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99695">
              <a:lnSpc>
                <a:spcPct val="100000"/>
              </a:lnSpc>
              <a:spcBef>
                <a:spcPts val="229"/>
              </a:spcBef>
            </a:pPr>
            <a:r>
              <a:rPr sz="1600" spc="-85" dirty="0">
                <a:latin typeface="Trebuchet MS"/>
                <a:cs typeface="Trebuchet MS"/>
              </a:rPr>
              <a:t>pkt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068951" y="3407028"/>
            <a:ext cx="1005205" cy="0"/>
          </a:xfrm>
          <a:custGeom>
            <a:avLst/>
            <a:gdLst/>
            <a:ahLst/>
            <a:cxnLst/>
            <a:rect l="l" t="t" r="r" b="b"/>
            <a:pathLst>
              <a:path w="1005204">
                <a:moveTo>
                  <a:pt x="0" y="0"/>
                </a:moveTo>
                <a:lnTo>
                  <a:pt x="1004900" y="1"/>
                </a:lnTo>
              </a:path>
            </a:pathLst>
          </a:custGeom>
          <a:ln w="28575">
            <a:solidFill>
              <a:srgbClr val="3B38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988816" y="3407028"/>
            <a:ext cx="606425" cy="0"/>
          </a:xfrm>
          <a:custGeom>
            <a:avLst/>
            <a:gdLst/>
            <a:ahLst/>
            <a:cxnLst/>
            <a:rect l="l" t="t" r="r" b="b"/>
            <a:pathLst>
              <a:path w="606425">
                <a:moveTo>
                  <a:pt x="0" y="0"/>
                </a:moveTo>
                <a:lnTo>
                  <a:pt x="606290" y="1"/>
                </a:lnTo>
              </a:path>
            </a:pathLst>
          </a:custGeom>
          <a:ln w="28575">
            <a:solidFill>
              <a:srgbClr val="3B38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14</a:t>
            </a:fld>
            <a:endParaRPr spc="-25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15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6600" y="611124"/>
            <a:ext cx="67818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Limitations of Prior Work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821359"/>
            <a:ext cx="9293861" cy="7694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ts val="3225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cs typeface="Trebuchet MS"/>
              </a:rPr>
              <a:t>Long history of work on verifying Internet paths</a:t>
            </a:r>
            <a:r>
              <a:rPr lang="en-US" sz="2800" dirty="0">
                <a:cs typeface="Trebuchet MS"/>
              </a:rPr>
              <a:t> (VRP)</a:t>
            </a:r>
            <a:endParaRPr sz="2800" dirty="0">
              <a:cs typeface="Trebuchet MS"/>
            </a:endParaRPr>
          </a:p>
          <a:p>
            <a:pPr marL="241300">
              <a:lnSpc>
                <a:spcPts val="2745"/>
              </a:lnSpc>
            </a:pPr>
            <a:r>
              <a:rPr sz="2400" dirty="0">
                <a:cs typeface="Trebuchet MS"/>
              </a:rPr>
              <a:t>[</a:t>
            </a:r>
            <a:r>
              <a:rPr sz="2400" dirty="0">
                <a:solidFill>
                  <a:srgbClr val="4472C4"/>
                </a:solidFill>
                <a:cs typeface="Trebuchet MS"/>
              </a:rPr>
              <a:t>EPIC USENIX’20</a:t>
            </a:r>
            <a:r>
              <a:rPr sz="2400" dirty="0">
                <a:cs typeface="Trebuchet MS"/>
              </a:rPr>
              <a:t>, </a:t>
            </a:r>
            <a:r>
              <a:rPr sz="2400" dirty="0">
                <a:solidFill>
                  <a:srgbClr val="4472C4"/>
                </a:solidFill>
                <a:cs typeface="Trebuchet MS"/>
              </a:rPr>
              <a:t>OPT SIGCOMM’14</a:t>
            </a:r>
            <a:r>
              <a:rPr sz="2400" dirty="0">
                <a:cs typeface="Trebuchet MS"/>
              </a:rPr>
              <a:t>, </a:t>
            </a:r>
            <a:r>
              <a:rPr sz="2400" dirty="0">
                <a:solidFill>
                  <a:srgbClr val="4472C4"/>
                </a:solidFill>
                <a:cs typeface="Trebuchet MS"/>
              </a:rPr>
              <a:t>ICING CoNEXT’11</a:t>
            </a:r>
            <a:r>
              <a:rPr sz="2400" dirty="0">
                <a:cs typeface="Trebuchet MS"/>
              </a:rPr>
              <a:t>]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6939" y="3027170"/>
            <a:ext cx="22066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/>
              <a:t>Assumptions: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393287" y="3172625"/>
            <a:ext cx="2522220" cy="752707"/>
          </a:xfrm>
          <a:prstGeom prst="rect">
            <a:avLst/>
          </a:prstGeom>
          <a:solidFill>
            <a:srgbClr val="DAE3F3"/>
          </a:solidFill>
          <a:ln w="12700">
            <a:solidFill>
              <a:srgbClr val="767171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798195" marR="579120" indent="-212090">
              <a:lnSpc>
                <a:spcPct val="100800"/>
              </a:lnSpc>
              <a:spcBef>
                <a:spcPts val="145"/>
              </a:spcBef>
            </a:pPr>
            <a:r>
              <a:rPr sz="2400" dirty="0">
                <a:cs typeface="Trebuchet MS"/>
              </a:rPr>
              <a:t>Immutable  Packets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393287" y="4325239"/>
            <a:ext cx="2522220" cy="758477"/>
          </a:xfrm>
          <a:prstGeom prst="rect">
            <a:avLst/>
          </a:prstGeom>
          <a:solidFill>
            <a:srgbClr val="DAE3F3"/>
          </a:solidFill>
          <a:ln w="12700">
            <a:solidFill>
              <a:srgbClr val="767171"/>
            </a:solidFill>
          </a:ln>
        </p:spPr>
        <p:txBody>
          <a:bodyPr vert="horz" wrap="square" lIns="0" tIns="24130" rIns="0" bIns="0" rtlCol="0">
            <a:spAutoFit/>
          </a:bodyPr>
          <a:lstStyle/>
          <a:p>
            <a:pPr marL="798195" marR="579120" indent="-212090">
              <a:lnSpc>
                <a:spcPct val="100800"/>
              </a:lnSpc>
              <a:spcBef>
                <a:spcPts val="145"/>
              </a:spcBef>
            </a:pPr>
            <a:r>
              <a:rPr sz="2400" dirty="0"/>
              <a:t>Pre-known  Paths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281597" y="5483623"/>
            <a:ext cx="2702714" cy="1131528"/>
          </a:xfrm>
          <a:prstGeom prst="rect">
            <a:avLst/>
          </a:prstGeom>
          <a:solidFill>
            <a:srgbClr val="DAE3F3"/>
          </a:solidFill>
          <a:ln w="12700">
            <a:solidFill>
              <a:srgbClr val="767171"/>
            </a:solidFill>
          </a:ln>
        </p:spPr>
        <p:txBody>
          <a:bodyPr vert="horz" wrap="square" lIns="0" tIns="24130" rIns="0" bIns="0" rtlCol="0">
            <a:spAutoFit/>
          </a:bodyPr>
          <a:lstStyle/>
          <a:p>
            <a:pPr marL="798195" marR="579120" indent="-212090">
              <a:lnSpc>
                <a:spcPct val="100800"/>
              </a:lnSpc>
              <a:spcBef>
                <a:spcPts val="145"/>
              </a:spcBef>
            </a:pPr>
            <a:r>
              <a:rPr lang="en-US" sz="2400" dirty="0"/>
              <a:t>   </a:t>
            </a:r>
            <a:r>
              <a:rPr sz="2400" dirty="0"/>
              <a:t>Stateless</a:t>
            </a:r>
            <a:r>
              <a:rPr lang="en-US" sz="2400" dirty="0"/>
              <a:t> </a:t>
            </a:r>
            <a:r>
              <a:rPr sz="2400" dirty="0"/>
              <a:t>Processing Nodes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41524" y="611124"/>
            <a:ext cx="77114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Assumptions Do Not Hold for NFV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383537"/>
            <a:ext cx="7617461" cy="7694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ts val="3225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cs typeface="Trebuchet MS"/>
              </a:rPr>
              <a:t>Long history of work on verifying Internet paths</a:t>
            </a:r>
          </a:p>
          <a:p>
            <a:pPr marL="241300">
              <a:lnSpc>
                <a:spcPts val="2745"/>
              </a:lnSpc>
            </a:pPr>
            <a:r>
              <a:rPr sz="2400" dirty="0">
                <a:cs typeface="Trebuchet MS"/>
              </a:rPr>
              <a:t>[</a:t>
            </a:r>
            <a:r>
              <a:rPr sz="2400" dirty="0">
                <a:solidFill>
                  <a:srgbClr val="4472C4"/>
                </a:solidFill>
                <a:cs typeface="Trebuchet MS"/>
              </a:rPr>
              <a:t>EPIC USENIX’20</a:t>
            </a:r>
            <a:r>
              <a:rPr sz="2400" dirty="0">
                <a:cs typeface="Trebuchet MS"/>
              </a:rPr>
              <a:t>, </a:t>
            </a:r>
            <a:r>
              <a:rPr sz="2400" dirty="0">
                <a:solidFill>
                  <a:srgbClr val="4472C4"/>
                </a:solidFill>
                <a:cs typeface="Trebuchet MS"/>
              </a:rPr>
              <a:t>OPT SIGCOMM’14</a:t>
            </a:r>
            <a:r>
              <a:rPr sz="2400" dirty="0">
                <a:cs typeface="Trebuchet MS"/>
              </a:rPr>
              <a:t>, </a:t>
            </a:r>
            <a:r>
              <a:rPr sz="2400" dirty="0">
                <a:solidFill>
                  <a:srgbClr val="4472C4"/>
                </a:solidFill>
                <a:cs typeface="Trebuchet MS"/>
              </a:rPr>
              <a:t>ICING CoNEXT’11</a:t>
            </a:r>
            <a:r>
              <a:rPr sz="2400" dirty="0">
                <a:cs typeface="Trebuchet MS"/>
              </a:rPr>
              <a:t>]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24960" y="2296005"/>
            <a:ext cx="22066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95" dirty="0">
                <a:cs typeface="Trebuchet MS"/>
              </a:rPr>
              <a:t>Assumptions:</a:t>
            </a:r>
            <a:endParaRPr sz="2800" dirty="0"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4018" y="3167253"/>
            <a:ext cx="2522220" cy="752707"/>
          </a:xfrm>
          <a:prstGeom prst="rect">
            <a:avLst/>
          </a:prstGeom>
          <a:solidFill>
            <a:srgbClr val="DAE3F3"/>
          </a:solidFill>
          <a:ln w="12700">
            <a:solidFill>
              <a:srgbClr val="767171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798195" marR="579120" indent="-212090">
              <a:lnSpc>
                <a:spcPct val="100800"/>
              </a:lnSpc>
              <a:spcBef>
                <a:spcPts val="145"/>
              </a:spcBef>
            </a:pPr>
            <a:r>
              <a:rPr sz="2400" dirty="0">
                <a:cs typeface="Trebuchet MS"/>
              </a:rPr>
              <a:t>Immutable  Packets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14018" y="4322063"/>
            <a:ext cx="2522220" cy="763029"/>
          </a:xfrm>
          <a:prstGeom prst="rect">
            <a:avLst/>
          </a:prstGeom>
          <a:solidFill>
            <a:srgbClr val="DAE3F3"/>
          </a:solidFill>
          <a:ln w="12700">
            <a:solidFill>
              <a:srgbClr val="767171"/>
            </a:solidFill>
          </a:ln>
        </p:spPr>
        <p:txBody>
          <a:bodyPr vert="horz" wrap="square" lIns="0" tIns="24130" rIns="0" bIns="0" rtlCol="0">
            <a:spAutoFit/>
          </a:bodyPr>
          <a:lstStyle/>
          <a:p>
            <a:pPr marL="923290" marR="582930" indent="-333375">
              <a:lnSpc>
                <a:spcPct val="100000"/>
              </a:lnSpc>
              <a:spcBef>
                <a:spcPts val="190"/>
              </a:spcBef>
            </a:pPr>
            <a:r>
              <a:rPr sz="2400" dirty="0"/>
              <a:t>Pre-known</a:t>
            </a:r>
            <a:r>
              <a:rPr sz="2400" spc="-50" dirty="0">
                <a:latin typeface="Trebuchet MS"/>
                <a:cs typeface="Trebuchet MS"/>
              </a:rPr>
              <a:t>  </a:t>
            </a:r>
            <a:r>
              <a:rPr sz="2400" dirty="0"/>
              <a:t>Paths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219948" y="5476874"/>
            <a:ext cx="2534920" cy="841375"/>
            <a:chOff x="3386937" y="5476875"/>
            <a:chExt cx="2534920" cy="841375"/>
          </a:xfrm>
        </p:grpSpPr>
        <p:sp>
          <p:nvSpPr>
            <p:cNvPr id="8" name="object 8"/>
            <p:cNvSpPr/>
            <p:nvPr/>
          </p:nvSpPr>
          <p:spPr>
            <a:xfrm>
              <a:off x="3393287" y="5483225"/>
              <a:ext cx="2522220" cy="828675"/>
            </a:xfrm>
            <a:custGeom>
              <a:avLst/>
              <a:gdLst/>
              <a:ahLst/>
              <a:cxnLst/>
              <a:rect l="l" t="t" r="r" b="b"/>
              <a:pathLst>
                <a:path w="2522220" h="828675">
                  <a:moveTo>
                    <a:pt x="2521737" y="0"/>
                  </a:moveTo>
                  <a:lnTo>
                    <a:pt x="0" y="0"/>
                  </a:lnTo>
                  <a:lnTo>
                    <a:pt x="0" y="828675"/>
                  </a:lnTo>
                  <a:lnTo>
                    <a:pt x="2521737" y="828675"/>
                  </a:lnTo>
                  <a:lnTo>
                    <a:pt x="2521737" y="0"/>
                  </a:lnTo>
                  <a:close/>
                </a:path>
              </a:pathLst>
            </a:custGeom>
            <a:solidFill>
              <a:srgbClr val="DAE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393287" y="5483225"/>
              <a:ext cx="2522220" cy="828675"/>
            </a:xfrm>
            <a:custGeom>
              <a:avLst/>
              <a:gdLst/>
              <a:ahLst/>
              <a:cxnLst/>
              <a:rect l="l" t="t" r="r" b="b"/>
              <a:pathLst>
                <a:path w="2522220" h="828675">
                  <a:moveTo>
                    <a:pt x="0" y="0"/>
                  </a:moveTo>
                  <a:lnTo>
                    <a:pt x="2521741" y="0"/>
                  </a:lnTo>
                  <a:lnTo>
                    <a:pt x="2521741" y="828675"/>
                  </a:lnTo>
                  <a:lnTo>
                    <a:pt x="0" y="828675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76717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086619" y="3169450"/>
            <a:ext cx="2695182" cy="378758"/>
          </a:xfrm>
          <a:prstGeom prst="rect">
            <a:avLst/>
          </a:prstGeom>
          <a:solidFill>
            <a:srgbClr val="C00000">
              <a:alpha val="19999"/>
            </a:srgbClr>
          </a:solidFill>
          <a:ln w="12700">
            <a:solidFill>
              <a:srgbClr val="767171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12700" marR="5080" indent="537845">
              <a:lnSpc>
                <a:spcPts val="2880"/>
              </a:lnSpc>
              <a:spcBef>
                <a:spcPts val="80"/>
              </a:spcBef>
            </a:pPr>
            <a:r>
              <a:rPr sz="2400" dirty="0"/>
              <a:t>Mutable</a:t>
            </a:r>
            <a:r>
              <a:rPr lang="en-US" sz="2400" dirty="0"/>
              <a:t> Packets</a:t>
            </a:r>
            <a:endParaRPr sz="2400" dirty="0"/>
          </a:p>
        </p:txBody>
      </p:sp>
      <p:sp>
        <p:nvSpPr>
          <p:cNvPr id="11" name="object 11"/>
          <p:cNvSpPr txBox="1"/>
          <p:nvPr/>
        </p:nvSpPr>
        <p:spPr>
          <a:xfrm>
            <a:off x="4086619" y="4322064"/>
            <a:ext cx="2522220" cy="763029"/>
          </a:xfrm>
          <a:prstGeom prst="rect">
            <a:avLst/>
          </a:prstGeom>
          <a:solidFill>
            <a:srgbClr val="C00000">
              <a:alpha val="19999"/>
            </a:srgbClr>
          </a:solidFill>
          <a:ln w="12700">
            <a:solidFill>
              <a:srgbClr val="767171"/>
            </a:solidFill>
          </a:ln>
        </p:spPr>
        <p:txBody>
          <a:bodyPr vert="horz" wrap="square" lIns="0" tIns="24130" rIns="0" bIns="0" rtlCol="0">
            <a:spAutoFit/>
          </a:bodyPr>
          <a:lstStyle/>
          <a:p>
            <a:pPr marL="923290" marR="716280" indent="-199390">
              <a:lnSpc>
                <a:spcPct val="100000"/>
              </a:lnSpc>
              <a:spcBef>
                <a:spcPts val="190"/>
              </a:spcBef>
            </a:pPr>
            <a:r>
              <a:rPr sz="2400" dirty="0">
                <a:cs typeface="Trebuchet MS"/>
              </a:rPr>
              <a:t>Dynamic  Paths</a:t>
            </a:r>
          </a:p>
        </p:txBody>
      </p:sp>
      <p:grpSp>
        <p:nvGrpSpPr>
          <p:cNvPr id="12" name="object 12"/>
          <p:cNvGrpSpPr/>
          <p:nvPr/>
        </p:nvGrpSpPr>
        <p:grpSpPr>
          <a:xfrm>
            <a:off x="4080269" y="5473700"/>
            <a:ext cx="2534920" cy="841375"/>
            <a:chOff x="7467206" y="5473700"/>
            <a:chExt cx="2534920" cy="841375"/>
          </a:xfrm>
        </p:grpSpPr>
        <p:sp>
          <p:nvSpPr>
            <p:cNvPr id="13" name="object 13"/>
            <p:cNvSpPr/>
            <p:nvPr/>
          </p:nvSpPr>
          <p:spPr>
            <a:xfrm>
              <a:off x="7473556" y="5480050"/>
              <a:ext cx="2522220" cy="828675"/>
            </a:xfrm>
            <a:custGeom>
              <a:avLst/>
              <a:gdLst/>
              <a:ahLst/>
              <a:cxnLst/>
              <a:rect l="l" t="t" r="r" b="b"/>
              <a:pathLst>
                <a:path w="2522220" h="828675">
                  <a:moveTo>
                    <a:pt x="2521737" y="0"/>
                  </a:moveTo>
                  <a:lnTo>
                    <a:pt x="0" y="0"/>
                  </a:lnTo>
                  <a:lnTo>
                    <a:pt x="0" y="828675"/>
                  </a:lnTo>
                  <a:lnTo>
                    <a:pt x="2521737" y="828675"/>
                  </a:lnTo>
                  <a:lnTo>
                    <a:pt x="2521737" y="0"/>
                  </a:lnTo>
                  <a:close/>
                </a:path>
              </a:pathLst>
            </a:custGeom>
            <a:solidFill>
              <a:srgbClr val="C00000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473556" y="5480050"/>
              <a:ext cx="2522220" cy="828675"/>
            </a:xfrm>
            <a:custGeom>
              <a:avLst/>
              <a:gdLst/>
              <a:ahLst/>
              <a:cxnLst/>
              <a:rect l="l" t="t" r="r" b="b"/>
              <a:pathLst>
                <a:path w="2522220" h="828675">
                  <a:moveTo>
                    <a:pt x="0" y="0"/>
                  </a:moveTo>
                  <a:lnTo>
                    <a:pt x="2521741" y="0"/>
                  </a:lnTo>
                  <a:lnTo>
                    <a:pt x="2521741" y="828675"/>
                  </a:lnTo>
                  <a:lnTo>
                    <a:pt x="0" y="828675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76717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092603" y="4465827"/>
            <a:ext cx="3860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80" dirty="0">
                <a:solidFill>
                  <a:srgbClr val="2F5597"/>
                </a:solidFill>
                <a:latin typeface="Trebuchet MS"/>
                <a:cs typeface="Trebuchet MS"/>
              </a:rPr>
              <a:t>VS</a:t>
            </a:r>
            <a:endParaRPr sz="2800" dirty="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87917" y="5506573"/>
            <a:ext cx="2194560" cy="76327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indent="537845">
              <a:lnSpc>
                <a:spcPts val="2880"/>
              </a:lnSpc>
              <a:spcBef>
                <a:spcPts val="80"/>
              </a:spcBef>
            </a:pPr>
            <a:r>
              <a:rPr sz="2400" dirty="0"/>
              <a:t>Stateless  Processing Nodes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4250589" y="5506573"/>
            <a:ext cx="2192655" cy="76327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indent="607695">
              <a:lnSpc>
                <a:spcPts val="2880"/>
              </a:lnSpc>
              <a:spcBef>
                <a:spcPts val="80"/>
              </a:spcBef>
            </a:pPr>
            <a:r>
              <a:rPr sz="2400" dirty="0">
                <a:cs typeface="Trebuchet MS"/>
              </a:rPr>
              <a:t>Stateful  Processing Nodes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16</a:t>
            </a:fld>
            <a:endParaRPr spc="-25" dirty="0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40B573E7-0CFA-4658-842B-0412525EF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0105" y="1193371"/>
            <a:ext cx="3504291" cy="2235629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C292680B-3E19-40F6-BF9A-4B0EB83F29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3357" y="3313328"/>
            <a:ext cx="3579579" cy="2099184"/>
          </a:xfrm>
          <a:prstGeom prst="rect">
            <a:avLst/>
          </a:prstGeom>
        </p:spPr>
      </p:pic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D79E0E08-BD20-4BDA-BD4B-F0F13F646823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6608839" y="2460517"/>
            <a:ext cx="1620761" cy="2243062"/>
          </a:xfrm>
          <a:prstGeom prst="straightConnector1">
            <a:avLst/>
          </a:prstGeom>
          <a:ln w="127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38BE862E-BBCC-4F12-8953-ACB4C7876E1C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6705600" y="4362920"/>
            <a:ext cx="1667757" cy="1357131"/>
          </a:xfrm>
          <a:prstGeom prst="straightConnector1">
            <a:avLst/>
          </a:prstGeom>
          <a:ln w="127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76EE828-C852-6EF8-D549-95DF5BFEF666}"/>
              </a:ext>
            </a:extLst>
          </p:cNvPr>
          <p:cNvSpPr txBox="1"/>
          <p:nvPr/>
        </p:nvSpPr>
        <p:spPr>
          <a:xfrm>
            <a:off x="7189551" y="5608049"/>
            <a:ext cx="4724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FIN packet is sent before the data packet that causes the load balancer discards the following data packets.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41524" y="611124"/>
            <a:ext cx="77114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/>
              <a:t>Assumptions Do Not Hold for NFV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5778"/>
            <a:ext cx="8531861" cy="7694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ts val="3225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/>
              <a:t>Long history of work on verifying Internet paths</a:t>
            </a:r>
          </a:p>
          <a:p>
            <a:pPr marL="241300">
              <a:lnSpc>
                <a:spcPts val="2745"/>
              </a:lnSpc>
            </a:pPr>
            <a:r>
              <a:rPr sz="2400" dirty="0">
                <a:solidFill>
                  <a:srgbClr val="00B0F0"/>
                </a:solidFill>
              </a:rPr>
              <a:t>[EPIC USENIX’20, OPT SIGCOMM’14, ICING CoNEXT’11]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6939" y="3027170"/>
            <a:ext cx="22066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95" dirty="0"/>
              <a:t>Assumptions: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393287" y="3172625"/>
            <a:ext cx="2522220" cy="828675"/>
          </a:xfrm>
          <a:prstGeom prst="rect">
            <a:avLst/>
          </a:prstGeom>
          <a:solidFill>
            <a:srgbClr val="DAE3F3"/>
          </a:solidFill>
          <a:ln w="12700">
            <a:solidFill>
              <a:srgbClr val="767171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798195" marR="579120" indent="-212090">
              <a:lnSpc>
                <a:spcPct val="100800"/>
              </a:lnSpc>
              <a:spcBef>
                <a:spcPts val="145"/>
              </a:spcBef>
            </a:pPr>
            <a:r>
              <a:rPr sz="2400" strike="sngStrike" spc="-70" dirty="0">
                <a:latin typeface="Trebuchet MS"/>
                <a:cs typeface="Trebuchet MS"/>
              </a:rPr>
              <a:t>I</a:t>
            </a:r>
            <a:r>
              <a:rPr sz="2400" strike="sngStrike" spc="-80" dirty="0">
                <a:latin typeface="Trebuchet MS"/>
                <a:cs typeface="Trebuchet MS"/>
              </a:rPr>
              <a:t>mm</a:t>
            </a:r>
            <a:r>
              <a:rPr sz="2400" strike="sngStrike" spc="-55" dirty="0">
                <a:latin typeface="Trebuchet MS"/>
                <a:cs typeface="Trebuchet MS"/>
              </a:rPr>
              <a:t>u</a:t>
            </a:r>
            <a:r>
              <a:rPr sz="2400" strike="sngStrike" spc="-185" dirty="0">
                <a:latin typeface="Trebuchet MS"/>
                <a:cs typeface="Trebuchet MS"/>
              </a:rPr>
              <a:t>t</a:t>
            </a:r>
            <a:r>
              <a:rPr sz="2400" strike="sngStrike" spc="-95" dirty="0">
                <a:latin typeface="Trebuchet MS"/>
                <a:cs typeface="Trebuchet MS"/>
              </a:rPr>
              <a:t>ab</a:t>
            </a:r>
            <a:r>
              <a:rPr sz="2400" strike="sngStrike" spc="-130" dirty="0">
                <a:latin typeface="Trebuchet MS"/>
                <a:cs typeface="Trebuchet MS"/>
              </a:rPr>
              <a:t>le </a:t>
            </a:r>
            <a:r>
              <a:rPr sz="2400" strike="noStrike" spc="-105" dirty="0">
                <a:latin typeface="Trebuchet MS"/>
                <a:cs typeface="Trebuchet MS"/>
              </a:rPr>
              <a:t> </a:t>
            </a:r>
            <a:r>
              <a:rPr sz="2400" strike="sngStrike" spc="-140" dirty="0">
                <a:latin typeface="Trebuchet MS"/>
                <a:cs typeface="Trebuchet MS"/>
              </a:rPr>
              <a:t>Packets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386937" y="4318889"/>
            <a:ext cx="2534920" cy="841375"/>
            <a:chOff x="3386937" y="4318889"/>
            <a:chExt cx="2534920" cy="841375"/>
          </a:xfrm>
        </p:grpSpPr>
        <p:sp>
          <p:nvSpPr>
            <p:cNvPr id="7" name="object 7"/>
            <p:cNvSpPr/>
            <p:nvPr/>
          </p:nvSpPr>
          <p:spPr>
            <a:xfrm>
              <a:off x="3393287" y="4325239"/>
              <a:ext cx="1676400" cy="828675"/>
            </a:xfrm>
            <a:custGeom>
              <a:avLst/>
              <a:gdLst/>
              <a:ahLst/>
              <a:cxnLst/>
              <a:rect l="l" t="t" r="r" b="b"/>
              <a:pathLst>
                <a:path w="1676400" h="828675">
                  <a:moveTo>
                    <a:pt x="0" y="828675"/>
                  </a:moveTo>
                  <a:lnTo>
                    <a:pt x="1676400" y="828675"/>
                  </a:lnTo>
                  <a:lnTo>
                    <a:pt x="1676400" y="0"/>
                  </a:lnTo>
                  <a:lnTo>
                    <a:pt x="0" y="0"/>
                  </a:lnTo>
                  <a:lnTo>
                    <a:pt x="0" y="828675"/>
                  </a:lnTo>
                  <a:close/>
                </a:path>
              </a:pathLst>
            </a:custGeom>
            <a:solidFill>
              <a:srgbClr val="DAE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393287" y="4325239"/>
              <a:ext cx="2522220" cy="828675"/>
            </a:xfrm>
            <a:custGeom>
              <a:avLst/>
              <a:gdLst/>
              <a:ahLst/>
              <a:cxnLst/>
              <a:rect l="l" t="t" r="r" b="b"/>
              <a:pathLst>
                <a:path w="2522220" h="828675">
                  <a:moveTo>
                    <a:pt x="0" y="0"/>
                  </a:moveTo>
                  <a:lnTo>
                    <a:pt x="2521741" y="0"/>
                  </a:lnTo>
                  <a:lnTo>
                    <a:pt x="2521741" y="828675"/>
                  </a:lnTo>
                  <a:lnTo>
                    <a:pt x="0" y="828675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76717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980294" y="4577016"/>
              <a:ext cx="1089660" cy="25400"/>
            </a:xfrm>
            <a:custGeom>
              <a:avLst/>
              <a:gdLst/>
              <a:ahLst/>
              <a:cxnLst/>
              <a:rect l="l" t="t" r="r" b="b"/>
              <a:pathLst>
                <a:path w="1089660" h="25400">
                  <a:moveTo>
                    <a:pt x="0" y="25400"/>
                  </a:moveTo>
                  <a:lnTo>
                    <a:pt x="1089393" y="25400"/>
                  </a:lnTo>
                  <a:lnTo>
                    <a:pt x="1089393" y="0"/>
                  </a:lnTo>
                  <a:lnTo>
                    <a:pt x="0" y="0"/>
                  </a:lnTo>
                  <a:lnTo>
                    <a:pt x="0" y="254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970959" y="4336795"/>
            <a:ext cx="12065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0" dirty="0">
                <a:latin typeface="Trebuchet MS"/>
                <a:cs typeface="Trebuchet MS"/>
              </a:rPr>
              <a:t>Pre-know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304080" y="4702555"/>
            <a:ext cx="7010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trike="sngStrike" spc="-165" dirty="0">
                <a:latin typeface="Trebuchet MS"/>
                <a:cs typeface="Trebuchet MS"/>
              </a:rPr>
              <a:t>P</a:t>
            </a:r>
            <a:r>
              <a:rPr sz="2400" strike="sngStrike" spc="-130" dirty="0">
                <a:latin typeface="Trebuchet MS"/>
                <a:cs typeface="Trebuchet MS"/>
              </a:rPr>
              <a:t>a</a:t>
            </a:r>
            <a:r>
              <a:rPr sz="2400" strike="sngStrike" spc="-155" dirty="0">
                <a:latin typeface="Trebuchet MS"/>
                <a:cs typeface="Trebuchet MS"/>
              </a:rPr>
              <a:t>t</a:t>
            </a:r>
            <a:r>
              <a:rPr sz="2400" strike="sngStrike" spc="-55" dirty="0">
                <a:latin typeface="Trebuchet MS"/>
                <a:cs typeface="Trebuchet MS"/>
              </a:rPr>
              <a:t>h</a:t>
            </a:r>
            <a:r>
              <a:rPr sz="2400" strike="sngStrike" spc="-35" dirty="0">
                <a:latin typeface="Trebuchet MS"/>
                <a:cs typeface="Trebuchet MS"/>
              </a:rPr>
              <a:t>s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386937" y="5476875"/>
            <a:ext cx="2534920" cy="841375"/>
            <a:chOff x="3386937" y="5476875"/>
            <a:chExt cx="2534920" cy="841375"/>
          </a:xfrm>
        </p:grpSpPr>
        <p:sp>
          <p:nvSpPr>
            <p:cNvPr id="13" name="object 13"/>
            <p:cNvSpPr/>
            <p:nvPr/>
          </p:nvSpPr>
          <p:spPr>
            <a:xfrm>
              <a:off x="3393287" y="5483225"/>
              <a:ext cx="2522220" cy="828675"/>
            </a:xfrm>
            <a:custGeom>
              <a:avLst/>
              <a:gdLst/>
              <a:ahLst/>
              <a:cxnLst/>
              <a:rect l="l" t="t" r="r" b="b"/>
              <a:pathLst>
                <a:path w="2522220" h="828675">
                  <a:moveTo>
                    <a:pt x="2521737" y="0"/>
                  </a:moveTo>
                  <a:lnTo>
                    <a:pt x="0" y="0"/>
                  </a:lnTo>
                  <a:lnTo>
                    <a:pt x="0" y="828675"/>
                  </a:lnTo>
                  <a:lnTo>
                    <a:pt x="2521737" y="828675"/>
                  </a:lnTo>
                  <a:lnTo>
                    <a:pt x="2521737" y="0"/>
                  </a:lnTo>
                  <a:close/>
                </a:path>
              </a:pathLst>
            </a:custGeom>
            <a:solidFill>
              <a:srgbClr val="DAE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393287" y="5483225"/>
              <a:ext cx="2522220" cy="828675"/>
            </a:xfrm>
            <a:custGeom>
              <a:avLst/>
              <a:gdLst/>
              <a:ahLst/>
              <a:cxnLst/>
              <a:rect l="l" t="t" r="r" b="b"/>
              <a:pathLst>
                <a:path w="2522220" h="828675">
                  <a:moveTo>
                    <a:pt x="0" y="0"/>
                  </a:moveTo>
                  <a:lnTo>
                    <a:pt x="2521741" y="0"/>
                  </a:lnTo>
                  <a:lnTo>
                    <a:pt x="2521741" y="828675"/>
                  </a:lnTo>
                  <a:lnTo>
                    <a:pt x="0" y="828675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76717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7473556" y="3169450"/>
            <a:ext cx="2522220" cy="828675"/>
          </a:xfrm>
          <a:prstGeom prst="rect">
            <a:avLst/>
          </a:prstGeom>
          <a:solidFill>
            <a:srgbClr val="C00000">
              <a:alpha val="19999"/>
            </a:srgbClr>
          </a:solidFill>
          <a:ln w="12700">
            <a:solidFill>
              <a:srgbClr val="767171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798195" marR="729615" indent="-61594">
              <a:lnSpc>
                <a:spcPct val="100800"/>
              </a:lnSpc>
              <a:spcBef>
                <a:spcPts val="145"/>
              </a:spcBef>
            </a:pPr>
            <a:r>
              <a:rPr sz="2400" spc="160" dirty="0">
                <a:latin typeface="Trebuchet MS"/>
                <a:cs typeface="Trebuchet MS"/>
              </a:rPr>
              <a:t>M</a:t>
            </a:r>
            <a:r>
              <a:rPr sz="2400" spc="130" dirty="0">
                <a:latin typeface="Trebuchet MS"/>
                <a:cs typeface="Trebuchet MS"/>
              </a:rPr>
              <a:t>u</a:t>
            </a:r>
            <a:r>
              <a:rPr sz="2400" spc="-185" dirty="0">
                <a:latin typeface="Trebuchet MS"/>
                <a:cs typeface="Trebuchet MS"/>
              </a:rPr>
              <a:t>t</a:t>
            </a:r>
            <a:r>
              <a:rPr sz="2400" spc="-114" dirty="0">
                <a:latin typeface="Trebuchet MS"/>
                <a:cs typeface="Trebuchet MS"/>
              </a:rPr>
              <a:t>a</a:t>
            </a:r>
            <a:r>
              <a:rPr sz="2400" spc="-80" dirty="0">
                <a:latin typeface="Trebuchet MS"/>
                <a:cs typeface="Trebuchet MS"/>
              </a:rPr>
              <a:t>b</a:t>
            </a:r>
            <a:r>
              <a:rPr sz="2400" spc="-165" dirty="0">
                <a:latin typeface="Trebuchet MS"/>
                <a:cs typeface="Trebuchet MS"/>
              </a:rPr>
              <a:t>l</a:t>
            </a:r>
            <a:r>
              <a:rPr sz="2400" spc="-85" dirty="0">
                <a:latin typeface="Trebuchet MS"/>
                <a:cs typeface="Trebuchet MS"/>
              </a:rPr>
              <a:t>e  </a:t>
            </a:r>
            <a:r>
              <a:rPr sz="2400" spc="-140" dirty="0">
                <a:latin typeface="Trebuchet MS"/>
                <a:cs typeface="Trebuchet MS"/>
              </a:rPr>
              <a:t>Packets</a:t>
            </a:r>
            <a:endParaRPr sz="2400" dirty="0">
              <a:latin typeface="Trebuchet MS"/>
              <a:cs typeface="Trebuchet MS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7467206" y="4315714"/>
            <a:ext cx="2534920" cy="841375"/>
            <a:chOff x="7467206" y="4315714"/>
            <a:chExt cx="2534920" cy="841375"/>
          </a:xfrm>
        </p:grpSpPr>
        <p:sp>
          <p:nvSpPr>
            <p:cNvPr id="17" name="object 17"/>
            <p:cNvSpPr/>
            <p:nvPr/>
          </p:nvSpPr>
          <p:spPr>
            <a:xfrm>
              <a:off x="8247456" y="4322064"/>
              <a:ext cx="1748155" cy="828675"/>
            </a:xfrm>
            <a:custGeom>
              <a:avLst/>
              <a:gdLst/>
              <a:ahLst/>
              <a:cxnLst/>
              <a:rect l="l" t="t" r="r" b="b"/>
              <a:pathLst>
                <a:path w="1748154" h="828675">
                  <a:moveTo>
                    <a:pt x="0" y="828675"/>
                  </a:moveTo>
                  <a:lnTo>
                    <a:pt x="1747837" y="828675"/>
                  </a:lnTo>
                  <a:lnTo>
                    <a:pt x="1747837" y="0"/>
                  </a:lnTo>
                  <a:lnTo>
                    <a:pt x="0" y="0"/>
                  </a:lnTo>
                  <a:lnTo>
                    <a:pt x="0" y="828675"/>
                  </a:lnTo>
                  <a:close/>
                </a:path>
              </a:pathLst>
            </a:custGeom>
            <a:solidFill>
              <a:srgbClr val="C00000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473556" y="4322064"/>
              <a:ext cx="2522220" cy="828675"/>
            </a:xfrm>
            <a:custGeom>
              <a:avLst/>
              <a:gdLst/>
              <a:ahLst/>
              <a:cxnLst/>
              <a:rect l="l" t="t" r="r" b="b"/>
              <a:pathLst>
                <a:path w="2522220" h="828675">
                  <a:moveTo>
                    <a:pt x="0" y="0"/>
                  </a:moveTo>
                  <a:lnTo>
                    <a:pt x="2521741" y="0"/>
                  </a:lnTo>
                  <a:lnTo>
                    <a:pt x="2521741" y="828675"/>
                  </a:lnTo>
                  <a:lnTo>
                    <a:pt x="0" y="828675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76717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8372480" y="4333747"/>
            <a:ext cx="9118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" marR="5080" indent="-12065">
              <a:lnSpc>
                <a:spcPct val="100000"/>
              </a:lnSpc>
              <a:spcBef>
                <a:spcPts val="100"/>
              </a:spcBef>
            </a:pPr>
            <a:r>
              <a:rPr sz="2400" spc="-100" dirty="0">
                <a:latin typeface="Trebuchet MS"/>
                <a:cs typeface="Trebuchet MS"/>
              </a:rPr>
              <a:t>y</a:t>
            </a:r>
            <a:r>
              <a:rPr sz="2400" spc="-55" dirty="0">
                <a:latin typeface="Trebuchet MS"/>
                <a:cs typeface="Trebuchet MS"/>
              </a:rPr>
              <a:t>n</a:t>
            </a:r>
            <a:r>
              <a:rPr sz="2400" spc="-114" dirty="0">
                <a:latin typeface="Trebuchet MS"/>
                <a:cs typeface="Trebuchet MS"/>
              </a:rPr>
              <a:t>a</a:t>
            </a:r>
            <a:r>
              <a:rPr sz="2400" spc="-85" dirty="0">
                <a:latin typeface="Trebuchet MS"/>
                <a:cs typeface="Trebuchet MS"/>
              </a:rPr>
              <a:t>m</a:t>
            </a:r>
            <a:r>
              <a:rPr sz="2400" spc="-135" dirty="0">
                <a:latin typeface="Trebuchet MS"/>
                <a:cs typeface="Trebuchet MS"/>
              </a:rPr>
              <a:t>i</a:t>
            </a:r>
            <a:r>
              <a:rPr sz="2400" spc="-130" dirty="0">
                <a:latin typeface="Trebuchet MS"/>
                <a:cs typeface="Trebuchet MS"/>
              </a:rPr>
              <a:t>c  </a:t>
            </a:r>
            <a:r>
              <a:rPr sz="2400" spc="-110" dirty="0">
                <a:latin typeface="Trebuchet MS"/>
                <a:cs typeface="Trebuchet MS"/>
              </a:rPr>
              <a:t>Paths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164440" y="4361033"/>
            <a:ext cx="3221355" cy="568960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25"/>
              </a:spcBef>
              <a:tabLst>
                <a:tab pos="1327150" algn="l"/>
                <a:tab pos="3032760" algn="l"/>
              </a:tabLst>
            </a:pPr>
            <a:r>
              <a:rPr sz="3600" spc="-82" baseline="32407" dirty="0">
                <a:latin typeface="Trebuchet MS"/>
                <a:cs typeface="Trebuchet MS"/>
              </a:rPr>
              <a:t>n	</a:t>
            </a:r>
            <a:r>
              <a:rPr sz="2800" spc="-85" dirty="0">
                <a:solidFill>
                  <a:srgbClr val="2F5597"/>
                </a:solidFill>
                <a:latin typeface="Trebuchet MS"/>
                <a:cs typeface="Trebuchet MS"/>
              </a:rPr>
              <a:t>V</a:t>
            </a:r>
            <a:r>
              <a:rPr sz="2800" spc="-55" dirty="0">
                <a:solidFill>
                  <a:srgbClr val="2F5597"/>
                </a:solidFill>
                <a:latin typeface="Trebuchet MS"/>
                <a:cs typeface="Trebuchet MS"/>
              </a:rPr>
              <a:t>S</a:t>
            </a:r>
            <a:r>
              <a:rPr sz="2800" dirty="0">
                <a:solidFill>
                  <a:srgbClr val="2F5597"/>
                </a:solidFill>
                <a:latin typeface="Trebuchet MS"/>
                <a:cs typeface="Trebuchet MS"/>
              </a:rPr>
              <a:t>	</a:t>
            </a:r>
            <a:r>
              <a:rPr sz="3600" spc="-7" baseline="33564" dirty="0">
                <a:latin typeface="Trebuchet MS"/>
                <a:cs typeface="Trebuchet MS"/>
              </a:rPr>
              <a:t>D</a:t>
            </a:r>
            <a:endParaRPr sz="3600" baseline="33564">
              <a:latin typeface="Trebuchet MS"/>
              <a:cs typeface="Trebuchet MS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7467206" y="5473700"/>
            <a:ext cx="2534920" cy="841375"/>
            <a:chOff x="7467206" y="5473700"/>
            <a:chExt cx="2534920" cy="841375"/>
          </a:xfrm>
        </p:grpSpPr>
        <p:sp>
          <p:nvSpPr>
            <p:cNvPr id="22" name="object 22"/>
            <p:cNvSpPr/>
            <p:nvPr/>
          </p:nvSpPr>
          <p:spPr>
            <a:xfrm>
              <a:off x="7473556" y="5480050"/>
              <a:ext cx="2522220" cy="828675"/>
            </a:xfrm>
            <a:custGeom>
              <a:avLst/>
              <a:gdLst/>
              <a:ahLst/>
              <a:cxnLst/>
              <a:rect l="l" t="t" r="r" b="b"/>
              <a:pathLst>
                <a:path w="2522220" h="828675">
                  <a:moveTo>
                    <a:pt x="2521737" y="0"/>
                  </a:moveTo>
                  <a:lnTo>
                    <a:pt x="0" y="0"/>
                  </a:lnTo>
                  <a:lnTo>
                    <a:pt x="0" y="828675"/>
                  </a:lnTo>
                  <a:lnTo>
                    <a:pt x="2521737" y="828675"/>
                  </a:lnTo>
                  <a:lnTo>
                    <a:pt x="2521737" y="0"/>
                  </a:lnTo>
                  <a:close/>
                </a:path>
              </a:pathLst>
            </a:custGeom>
            <a:solidFill>
              <a:srgbClr val="C00000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473556" y="5480050"/>
              <a:ext cx="2522220" cy="828675"/>
            </a:xfrm>
            <a:custGeom>
              <a:avLst/>
              <a:gdLst/>
              <a:ahLst/>
              <a:cxnLst/>
              <a:rect l="l" t="t" r="r" b="b"/>
              <a:pathLst>
                <a:path w="2522220" h="828675">
                  <a:moveTo>
                    <a:pt x="0" y="0"/>
                  </a:moveTo>
                  <a:lnTo>
                    <a:pt x="2521741" y="0"/>
                  </a:lnTo>
                  <a:lnTo>
                    <a:pt x="2521741" y="828675"/>
                  </a:lnTo>
                  <a:lnTo>
                    <a:pt x="0" y="828675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76717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5063337" y="4126712"/>
            <a:ext cx="3190875" cy="1170305"/>
            <a:chOff x="5063337" y="4126712"/>
            <a:chExt cx="3190875" cy="1170305"/>
          </a:xfrm>
        </p:grpSpPr>
        <p:sp>
          <p:nvSpPr>
            <p:cNvPr id="25" name="object 25"/>
            <p:cNvSpPr/>
            <p:nvPr/>
          </p:nvSpPr>
          <p:spPr>
            <a:xfrm>
              <a:off x="5069687" y="4133062"/>
              <a:ext cx="3178175" cy="1157605"/>
            </a:xfrm>
            <a:custGeom>
              <a:avLst/>
              <a:gdLst/>
              <a:ahLst/>
              <a:cxnLst/>
              <a:rect l="l" t="t" r="r" b="b"/>
              <a:pathLst>
                <a:path w="3178175" h="1157604">
                  <a:moveTo>
                    <a:pt x="3177768" y="0"/>
                  </a:moveTo>
                  <a:lnTo>
                    <a:pt x="0" y="0"/>
                  </a:lnTo>
                  <a:lnTo>
                    <a:pt x="0" y="1157185"/>
                  </a:lnTo>
                  <a:lnTo>
                    <a:pt x="3177768" y="1157185"/>
                  </a:lnTo>
                  <a:lnTo>
                    <a:pt x="3177768" y="0"/>
                  </a:lnTo>
                  <a:close/>
                </a:path>
              </a:pathLst>
            </a:custGeom>
            <a:solidFill>
              <a:srgbClr val="A306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069687" y="4133062"/>
              <a:ext cx="3178175" cy="1157605"/>
            </a:xfrm>
            <a:custGeom>
              <a:avLst/>
              <a:gdLst/>
              <a:ahLst/>
              <a:cxnLst/>
              <a:rect l="l" t="t" r="r" b="b"/>
              <a:pathLst>
                <a:path w="3178175" h="1157604">
                  <a:moveTo>
                    <a:pt x="0" y="0"/>
                  </a:moveTo>
                  <a:lnTo>
                    <a:pt x="3177781" y="0"/>
                  </a:lnTo>
                  <a:lnTo>
                    <a:pt x="3177781" y="1157190"/>
                  </a:lnTo>
                  <a:lnTo>
                    <a:pt x="0" y="115719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5426189" y="4246371"/>
            <a:ext cx="2465705" cy="88519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 indent="38100">
              <a:lnSpc>
                <a:spcPct val="101400"/>
              </a:lnSpc>
              <a:spcBef>
                <a:spcPts val="50"/>
              </a:spcBef>
            </a:pPr>
            <a:r>
              <a:rPr sz="2800" b="1" dirty="0">
                <a:solidFill>
                  <a:srgbClr val="FFFFFF"/>
                </a:solidFill>
                <a:cs typeface="Trebuchet MS"/>
              </a:rPr>
              <a:t>Assumptions do  not hold for NFV</a:t>
            </a:r>
            <a:endParaRPr sz="2800" dirty="0">
              <a:cs typeface="Trebuchet M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557257" y="5509621"/>
            <a:ext cx="2194560" cy="76327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indent="537845">
              <a:lnSpc>
                <a:spcPts val="2880"/>
              </a:lnSpc>
              <a:spcBef>
                <a:spcPts val="80"/>
              </a:spcBef>
            </a:pPr>
            <a:r>
              <a:rPr sz="2400" spc="-114" dirty="0">
                <a:latin typeface="Trebuchet MS"/>
                <a:cs typeface="Trebuchet MS"/>
              </a:rPr>
              <a:t>Stateless  </a:t>
            </a:r>
            <a:r>
              <a:rPr sz="2400" spc="-90" dirty="0">
                <a:latin typeface="Trebuchet MS"/>
                <a:cs typeface="Trebuchet MS"/>
              </a:rPr>
              <a:t>Processing</a:t>
            </a:r>
            <a:r>
              <a:rPr sz="2400" spc="-254" dirty="0">
                <a:latin typeface="Trebuchet MS"/>
                <a:cs typeface="Trebuchet MS"/>
              </a:rPr>
              <a:t> </a:t>
            </a:r>
            <a:r>
              <a:rPr sz="2400" spc="-50" dirty="0">
                <a:latin typeface="Trebuchet MS"/>
                <a:cs typeface="Trebuchet MS"/>
              </a:rPr>
              <a:t>Nodes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637526" y="5506573"/>
            <a:ext cx="2192655" cy="76327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indent="607695">
              <a:lnSpc>
                <a:spcPts val="2880"/>
              </a:lnSpc>
              <a:spcBef>
                <a:spcPts val="80"/>
              </a:spcBef>
            </a:pPr>
            <a:r>
              <a:rPr sz="2400" spc="-135" dirty="0">
                <a:latin typeface="Trebuchet MS"/>
                <a:cs typeface="Trebuchet MS"/>
              </a:rPr>
              <a:t>Stateful  </a:t>
            </a:r>
            <a:r>
              <a:rPr sz="2400" spc="-90" dirty="0">
                <a:latin typeface="Trebuchet MS"/>
                <a:cs typeface="Trebuchet MS"/>
              </a:rPr>
              <a:t>Processing</a:t>
            </a:r>
            <a:r>
              <a:rPr sz="2400" spc="-270" dirty="0">
                <a:latin typeface="Trebuchet MS"/>
                <a:cs typeface="Trebuchet MS"/>
              </a:rPr>
              <a:t> </a:t>
            </a:r>
            <a:r>
              <a:rPr sz="2400" spc="-50" dirty="0">
                <a:latin typeface="Trebuchet MS"/>
                <a:cs typeface="Trebuchet MS"/>
              </a:rPr>
              <a:t>Nodes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17</a:t>
            </a:fld>
            <a:endParaRPr spc="-25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18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5" dirty="0"/>
              <a:t>Outline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70379"/>
            <a:ext cx="3573779" cy="4398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7050" indent="-51435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527050" algn="l"/>
              </a:tabLst>
            </a:pPr>
            <a:r>
              <a:rPr sz="3600" dirty="0">
                <a:solidFill>
                  <a:srgbClr val="AFABAB"/>
                </a:solidFill>
                <a:cs typeface="Trebuchet MS"/>
              </a:rPr>
              <a:t>Motivation</a:t>
            </a:r>
            <a:endParaRPr sz="3600" dirty="0"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AutoNum type="arabicPeriod"/>
            </a:pPr>
            <a:endParaRPr sz="4700" dirty="0">
              <a:cs typeface="Trebuchet MS"/>
            </a:endParaRPr>
          </a:p>
          <a:p>
            <a:pPr marL="527050" indent="-51435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527050" algn="l"/>
              </a:tabLst>
            </a:pPr>
            <a:r>
              <a:rPr sz="3600" dirty="0">
                <a:cs typeface="Trebuchet MS"/>
              </a:rPr>
              <a:t>Our Insight</a:t>
            </a:r>
          </a:p>
          <a:p>
            <a:pPr>
              <a:lnSpc>
                <a:spcPct val="100000"/>
              </a:lnSpc>
              <a:spcBef>
                <a:spcPts val="10"/>
              </a:spcBef>
              <a:buAutoNum type="arabicPeriod"/>
            </a:pPr>
            <a:endParaRPr sz="4700" dirty="0">
              <a:cs typeface="Trebuchet MS"/>
            </a:endParaRPr>
          </a:p>
          <a:p>
            <a:pPr marL="527050" indent="-51435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527050" algn="l"/>
              </a:tabLst>
            </a:pPr>
            <a:r>
              <a:rPr sz="3600" dirty="0">
                <a:cs typeface="Trebuchet MS"/>
              </a:rPr>
              <a:t>AuditBox Design</a:t>
            </a:r>
          </a:p>
          <a:p>
            <a:pPr>
              <a:lnSpc>
                <a:spcPct val="100000"/>
              </a:lnSpc>
              <a:spcBef>
                <a:spcPts val="35"/>
              </a:spcBef>
              <a:buAutoNum type="arabicPeriod"/>
            </a:pPr>
            <a:endParaRPr sz="4700" dirty="0">
              <a:cs typeface="Trebuchet MS"/>
            </a:endParaRPr>
          </a:p>
          <a:p>
            <a:pPr marL="527050" indent="-514350">
              <a:lnSpc>
                <a:spcPct val="100000"/>
              </a:lnSpc>
              <a:buAutoNum type="arabicPeriod"/>
              <a:tabLst>
                <a:tab pos="527050" algn="l"/>
              </a:tabLst>
            </a:pPr>
            <a:r>
              <a:rPr sz="3600" dirty="0">
                <a:cs typeface="Trebuchet MS"/>
              </a:rPr>
              <a:t>Evaluation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9392" y="517652"/>
            <a:ext cx="5212208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dirty="0"/>
              <a:t>Our Observation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5580" y="1909572"/>
            <a:ext cx="104755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cs typeface="Trebuchet MS"/>
              </a:rPr>
              <a:t>The complexity of auditing comes from NFs’ internal processing</a:t>
            </a:r>
          </a:p>
        </p:txBody>
      </p:sp>
      <p:sp>
        <p:nvSpPr>
          <p:cNvPr id="4" name="object 4"/>
          <p:cNvSpPr/>
          <p:nvPr/>
        </p:nvSpPr>
        <p:spPr>
          <a:xfrm>
            <a:off x="2621673" y="2792463"/>
            <a:ext cx="1306830" cy="570230"/>
          </a:xfrm>
          <a:custGeom>
            <a:avLst/>
            <a:gdLst/>
            <a:ahLst/>
            <a:cxnLst/>
            <a:rect l="l" t="t" r="r" b="b"/>
            <a:pathLst>
              <a:path w="1306829" h="570229">
                <a:moveTo>
                  <a:pt x="1306563" y="0"/>
                </a:moveTo>
                <a:lnTo>
                  <a:pt x="0" y="0"/>
                </a:lnTo>
                <a:lnTo>
                  <a:pt x="0" y="569912"/>
                </a:lnTo>
                <a:lnTo>
                  <a:pt x="1306563" y="569912"/>
                </a:lnTo>
                <a:lnTo>
                  <a:pt x="1306563" y="0"/>
                </a:lnTo>
                <a:close/>
              </a:path>
            </a:pathLst>
          </a:custGeom>
          <a:solidFill>
            <a:srgbClr val="FBE5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621673" y="2792463"/>
            <a:ext cx="1306830" cy="570230"/>
          </a:xfrm>
          <a:prstGeom prst="rect">
            <a:avLst/>
          </a:prstGeom>
          <a:ln w="38100">
            <a:solidFill>
              <a:srgbClr val="C00000"/>
            </a:solidFill>
          </a:ln>
        </p:spPr>
        <p:txBody>
          <a:bodyPr vert="horz" wrap="square" lIns="0" tIns="1333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0"/>
              </a:spcBef>
            </a:pPr>
            <a:r>
              <a:rPr sz="1800" spc="-55" dirty="0">
                <a:latin typeface="Trebuchet MS"/>
                <a:cs typeface="Trebuchet MS"/>
              </a:rPr>
              <a:t>NF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210924" y="2792463"/>
            <a:ext cx="1306830" cy="570230"/>
          </a:xfrm>
          <a:custGeom>
            <a:avLst/>
            <a:gdLst/>
            <a:ahLst/>
            <a:cxnLst/>
            <a:rect l="l" t="t" r="r" b="b"/>
            <a:pathLst>
              <a:path w="1306829" h="570229">
                <a:moveTo>
                  <a:pt x="1306575" y="0"/>
                </a:moveTo>
                <a:lnTo>
                  <a:pt x="0" y="0"/>
                </a:lnTo>
                <a:lnTo>
                  <a:pt x="0" y="569912"/>
                </a:lnTo>
                <a:lnTo>
                  <a:pt x="1306575" y="569912"/>
                </a:lnTo>
                <a:lnTo>
                  <a:pt x="1306575" y="0"/>
                </a:lnTo>
                <a:close/>
              </a:path>
            </a:pathLst>
          </a:custGeom>
          <a:solidFill>
            <a:srgbClr val="FBE5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210924" y="2792463"/>
            <a:ext cx="1306830" cy="570230"/>
          </a:xfrm>
          <a:prstGeom prst="rect">
            <a:avLst/>
          </a:prstGeom>
          <a:ln w="38100">
            <a:solidFill>
              <a:srgbClr val="C00000"/>
            </a:solidFill>
          </a:ln>
        </p:spPr>
        <p:txBody>
          <a:bodyPr vert="horz" wrap="square" lIns="0" tIns="1333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0"/>
              </a:spcBef>
            </a:pPr>
            <a:r>
              <a:rPr sz="1800" spc="-55" dirty="0">
                <a:latin typeface="Trebuchet MS"/>
                <a:cs typeface="Trebuchet MS"/>
              </a:rPr>
              <a:t>NF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2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800187" y="2792463"/>
            <a:ext cx="1306830" cy="570230"/>
          </a:xfrm>
          <a:custGeom>
            <a:avLst/>
            <a:gdLst/>
            <a:ahLst/>
            <a:cxnLst/>
            <a:rect l="l" t="t" r="r" b="b"/>
            <a:pathLst>
              <a:path w="1306829" h="570229">
                <a:moveTo>
                  <a:pt x="1306563" y="0"/>
                </a:moveTo>
                <a:lnTo>
                  <a:pt x="0" y="0"/>
                </a:lnTo>
                <a:lnTo>
                  <a:pt x="0" y="569912"/>
                </a:lnTo>
                <a:lnTo>
                  <a:pt x="1306563" y="569912"/>
                </a:lnTo>
                <a:lnTo>
                  <a:pt x="1306563" y="0"/>
                </a:lnTo>
                <a:close/>
              </a:path>
            </a:pathLst>
          </a:custGeom>
          <a:solidFill>
            <a:srgbClr val="FBE5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800187" y="2792463"/>
            <a:ext cx="1306830" cy="570230"/>
          </a:xfrm>
          <a:prstGeom prst="rect">
            <a:avLst/>
          </a:prstGeom>
          <a:ln w="38100">
            <a:solidFill>
              <a:srgbClr val="C00000"/>
            </a:solidFill>
          </a:ln>
        </p:spPr>
        <p:txBody>
          <a:bodyPr vert="horz" wrap="square" lIns="0" tIns="1333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0"/>
              </a:spcBef>
            </a:pPr>
            <a:r>
              <a:rPr sz="1800" spc="-55" dirty="0">
                <a:latin typeface="Trebuchet MS"/>
                <a:cs typeface="Trebuchet MS"/>
              </a:rPr>
              <a:t>NF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3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450335" y="2886455"/>
            <a:ext cx="5657215" cy="571500"/>
            <a:chOff x="3450335" y="2886455"/>
            <a:chExt cx="5657215" cy="571500"/>
          </a:xfrm>
        </p:grpSpPr>
        <p:sp>
          <p:nvSpPr>
            <p:cNvPr id="11" name="object 11"/>
            <p:cNvSpPr/>
            <p:nvPr/>
          </p:nvSpPr>
          <p:spPr>
            <a:xfrm>
              <a:off x="3928236" y="3077426"/>
              <a:ext cx="200025" cy="0"/>
            </a:xfrm>
            <a:custGeom>
              <a:avLst/>
              <a:gdLst/>
              <a:ahLst/>
              <a:cxnLst/>
              <a:rect l="l" t="t" r="r" b="b"/>
              <a:pathLst>
                <a:path w="200025">
                  <a:moveTo>
                    <a:pt x="0" y="0"/>
                  </a:moveTo>
                  <a:lnTo>
                    <a:pt x="199910" y="0"/>
                  </a:lnTo>
                </a:path>
              </a:pathLst>
            </a:custGeom>
            <a:ln w="28576">
              <a:solidFill>
                <a:srgbClr val="3B383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450335" y="2886455"/>
              <a:ext cx="478536" cy="47853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272089" y="3077426"/>
              <a:ext cx="226060" cy="0"/>
            </a:xfrm>
            <a:custGeom>
              <a:avLst/>
              <a:gdLst/>
              <a:ahLst/>
              <a:cxnLst/>
              <a:rect l="l" t="t" r="r" b="b"/>
              <a:pathLst>
                <a:path w="226060">
                  <a:moveTo>
                    <a:pt x="0" y="0"/>
                  </a:moveTo>
                  <a:lnTo>
                    <a:pt x="225526" y="0"/>
                  </a:lnTo>
                </a:path>
              </a:pathLst>
            </a:custGeom>
            <a:ln w="28576">
              <a:solidFill>
                <a:srgbClr val="3B383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128147" y="3015437"/>
              <a:ext cx="144145" cy="123189"/>
            </a:xfrm>
            <a:custGeom>
              <a:avLst/>
              <a:gdLst/>
              <a:ahLst/>
              <a:cxnLst/>
              <a:rect l="l" t="t" r="r" b="b"/>
              <a:pathLst>
                <a:path w="144145" h="123189">
                  <a:moveTo>
                    <a:pt x="143941" y="0"/>
                  </a:moveTo>
                  <a:lnTo>
                    <a:pt x="0" y="0"/>
                  </a:lnTo>
                  <a:lnTo>
                    <a:pt x="0" y="122974"/>
                  </a:lnTo>
                  <a:lnTo>
                    <a:pt x="143941" y="122974"/>
                  </a:lnTo>
                  <a:lnTo>
                    <a:pt x="143941" y="0"/>
                  </a:lnTo>
                  <a:close/>
                </a:path>
              </a:pathLst>
            </a:custGeom>
            <a:solidFill>
              <a:srgbClr val="FBE5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128147" y="3015437"/>
              <a:ext cx="144145" cy="123189"/>
            </a:xfrm>
            <a:custGeom>
              <a:avLst/>
              <a:gdLst/>
              <a:ahLst/>
              <a:cxnLst/>
              <a:rect l="l" t="t" r="r" b="b"/>
              <a:pathLst>
                <a:path w="144145" h="123189">
                  <a:moveTo>
                    <a:pt x="0" y="0"/>
                  </a:moveTo>
                  <a:lnTo>
                    <a:pt x="143933" y="0"/>
                  </a:lnTo>
                  <a:lnTo>
                    <a:pt x="143933" y="122975"/>
                  </a:lnTo>
                  <a:lnTo>
                    <a:pt x="0" y="122975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641545" y="3077426"/>
              <a:ext cx="200025" cy="0"/>
            </a:xfrm>
            <a:custGeom>
              <a:avLst/>
              <a:gdLst/>
              <a:ahLst/>
              <a:cxnLst/>
              <a:rect l="l" t="t" r="r" b="b"/>
              <a:pathLst>
                <a:path w="200025">
                  <a:moveTo>
                    <a:pt x="0" y="0"/>
                  </a:moveTo>
                  <a:lnTo>
                    <a:pt x="199923" y="0"/>
                  </a:lnTo>
                </a:path>
              </a:pathLst>
            </a:custGeom>
            <a:ln w="28576">
              <a:solidFill>
                <a:srgbClr val="3B383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497615" y="3015437"/>
              <a:ext cx="144145" cy="123189"/>
            </a:xfrm>
            <a:custGeom>
              <a:avLst/>
              <a:gdLst/>
              <a:ahLst/>
              <a:cxnLst/>
              <a:rect l="l" t="t" r="r" b="b"/>
              <a:pathLst>
                <a:path w="144145" h="123189">
                  <a:moveTo>
                    <a:pt x="143929" y="0"/>
                  </a:moveTo>
                  <a:lnTo>
                    <a:pt x="0" y="0"/>
                  </a:lnTo>
                  <a:lnTo>
                    <a:pt x="0" y="122974"/>
                  </a:lnTo>
                  <a:lnTo>
                    <a:pt x="143929" y="122974"/>
                  </a:lnTo>
                  <a:lnTo>
                    <a:pt x="143929" y="0"/>
                  </a:lnTo>
                  <a:close/>
                </a:path>
              </a:pathLst>
            </a:custGeom>
            <a:solidFill>
              <a:srgbClr val="FBE5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497615" y="3015437"/>
              <a:ext cx="144145" cy="123189"/>
            </a:xfrm>
            <a:custGeom>
              <a:avLst/>
              <a:gdLst/>
              <a:ahLst/>
              <a:cxnLst/>
              <a:rect l="l" t="t" r="r" b="b"/>
              <a:pathLst>
                <a:path w="144145" h="123189">
                  <a:moveTo>
                    <a:pt x="0" y="0"/>
                  </a:moveTo>
                  <a:lnTo>
                    <a:pt x="143933" y="0"/>
                  </a:lnTo>
                  <a:lnTo>
                    <a:pt x="143933" y="122975"/>
                  </a:lnTo>
                  <a:lnTo>
                    <a:pt x="0" y="122975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985397" y="3077426"/>
              <a:ext cx="1744980" cy="0"/>
            </a:xfrm>
            <a:custGeom>
              <a:avLst/>
              <a:gdLst/>
              <a:ahLst/>
              <a:cxnLst/>
              <a:rect l="l" t="t" r="r" b="b"/>
              <a:pathLst>
                <a:path w="1744979">
                  <a:moveTo>
                    <a:pt x="0" y="0"/>
                  </a:moveTo>
                  <a:lnTo>
                    <a:pt x="225530" y="0"/>
                  </a:lnTo>
                </a:path>
                <a:path w="1744979">
                  <a:moveTo>
                    <a:pt x="1532102" y="0"/>
                  </a:moveTo>
                  <a:lnTo>
                    <a:pt x="1744865" y="0"/>
                  </a:lnTo>
                </a:path>
              </a:pathLst>
            </a:custGeom>
            <a:ln w="28576">
              <a:solidFill>
                <a:srgbClr val="3B383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041135" y="2898647"/>
              <a:ext cx="478536" cy="47853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841468" y="3015437"/>
              <a:ext cx="144145" cy="123189"/>
            </a:xfrm>
            <a:custGeom>
              <a:avLst/>
              <a:gdLst/>
              <a:ahLst/>
              <a:cxnLst/>
              <a:rect l="l" t="t" r="r" b="b"/>
              <a:pathLst>
                <a:path w="144145" h="123189">
                  <a:moveTo>
                    <a:pt x="143929" y="0"/>
                  </a:moveTo>
                  <a:lnTo>
                    <a:pt x="0" y="0"/>
                  </a:lnTo>
                  <a:lnTo>
                    <a:pt x="0" y="122974"/>
                  </a:lnTo>
                  <a:lnTo>
                    <a:pt x="143929" y="122974"/>
                  </a:lnTo>
                  <a:lnTo>
                    <a:pt x="143929" y="0"/>
                  </a:lnTo>
                  <a:close/>
                </a:path>
              </a:pathLst>
            </a:custGeom>
            <a:solidFill>
              <a:srgbClr val="FBE5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841468" y="3015437"/>
              <a:ext cx="144145" cy="123189"/>
            </a:xfrm>
            <a:custGeom>
              <a:avLst/>
              <a:gdLst/>
              <a:ahLst/>
              <a:cxnLst/>
              <a:rect l="l" t="t" r="r" b="b"/>
              <a:pathLst>
                <a:path w="144145" h="123189">
                  <a:moveTo>
                    <a:pt x="0" y="0"/>
                  </a:moveTo>
                  <a:lnTo>
                    <a:pt x="143933" y="0"/>
                  </a:lnTo>
                  <a:lnTo>
                    <a:pt x="143933" y="122975"/>
                  </a:lnTo>
                  <a:lnTo>
                    <a:pt x="0" y="122975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874192" y="3077426"/>
              <a:ext cx="226060" cy="0"/>
            </a:xfrm>
            <a:custGeom>
              <a:avLst/>
              <a:gdLst/>
              <a:ahLst/>
              <a:cxnLst/>
              <a:rect l="l" t="t" r="r" b="b"/>
              <a:pathLst>
                <a:path w="226059">
                  <a:moveTo>
                    <a:pt x="0" y="0"/>
                  </a:moveTo>
                  <a:lnTo>
                    <a:pt x="225526" y="0"/>
                  </a:lnTo>
                </a:path>
              </a:pathLst>
            </a:custGeom>
            <a:ln w="28576">
              <a:solidFill>
                <a:srgbClr val="3B383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730263" y="3015437"/>
              <a:ext cx="144145" cy="123189"/>
            </a:xfrm>
            <a:custGeom>
              <a:avLst/>
              <a:gdLst/>
              <a:ahLst/>
              <a:cxnLst/>
              <a:rect l="l" t="t" r="r" b="b"/>
              <a:pathLst>
                <a:path w="144145" h="123189">
                  <a:moveTo>
                    <a:pt x="143929" y="0"/>
                  </a:moveTo>
                  <a:lnTo>
                    <a:pt x="0" y="0"/>
                  </a:lnTo>
                  <a:lnTo>
                    <a:pt x="0" y="122974"/>
                  </a:lnTo>
                  <a:lnTo>
                    <a:pt x="143929" y="122974"/>
                  </a:lnTo>
                  <a:lnTo>
                    <a:pt x="143929" y="0"/>
                  </a:lnTo>
                  <a:close/>
                </a:path>
              </a:pathLst>
            </a:custGeom>
            <a:solidFill>
              <a:srgbClr val="FBE5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730263" y="3015437"/>
              <a:ext cx="144145" cy="123189"/>
            </a:xfrm>
            <a:custGeom>
              <a:avLst/>
              <a:gdLst/>
              <a:ahLst/>
              <a:cxnLst/>
              <a:rect l="l" t="t" r="r" b="b"/>
              <a:pathLst>
                <a:path w="144145" h="123189">
                  <a:moveTo>
                    <a:pt x="0" y="0"/>
                  </a:moveTo>
                  <a:lnTo>
                    <a:pt x="143933" y="0"/>
                  </a:lnTo>
                  <a:lnTo>
                    <a:pt x="143933" y="122975"/>
                  </a:lnTo>
                  <a:lnTo>
                    <a:pt x="0" y="122975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243660" y="3077426"/>
              <a:ext cx="200025" cy="0"/>
            </a:xfrm>
            <a:custGeom>
              <a:avLst/>
              <a:gdLst/>
              <a:ahLst/>
              <a:cxnLst/>
              <a:rect l="l" t="t" r="r" b="b"/>
              <a:pathLst>
                <a:path w="200025">
                  <a:moveTo>
                    <a:pt x="0" y="0"/>
                  </a:moveTo>
                  <a:lnTo>
                    <a:pt x="199910" y="0"/>
                  </a:lnTo>
                </a:path>
              </a:pathLst>
            </a:custGeom>
            <a:ln w="28576">
              <a:solidFill>
                <a:srgbClr val="3B383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099718" y="3015437"/>
              <a:ext cx="144145" cy="123189"/>
            </a:xfrm>
            <a:custGeom>
              <a:avLst/>
              <a:gdLst/>
              <a:ahLst/>
              <a:cxnLst/>
              <a:rect l="l" t="t" r="r" b="b"/>
              <a:pathLst>
                <a:path w="144145" h="123189">
                  <a:moveTo>
                    <a:pt x="143941" y="0"/>
                  </a:moveTo>
                  <a:lnTo>
                    <a:pt x="0" y="0"/>
                  </a:lnTo>
                  <a:lnTo>
                    <a:pt x="0" y="122974"/>
                  </a:lnTo>
                  <a:lnTo>
                    <a:pt x="143941" y="122974"/>
                  </a:lnTo>
                  <a:lnTo>
                    <a:pt x="143941" y="0"/>
                  </a:lnTo>
                  <a:close/>
                </a:path>
              </a:pathLst>
            </a:custGeom>
            <a:solidFill>
              <a:srgbClr val="FBE5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099718" y="3015437"/>
              <a:ext cx="144145" cy="123189"/>
            </a:xfrm>
            <a:custGeom>
              <a:avLst/>
              <a:gdLst/>
              <a:ahLst/>
              <a:cxnLst/>
              <a:rect l="l" t="t" r="r" b="b"/>
              <a:pathLst>
                <a:path w="144145" h="123189">
                  <a:moveTo>
                    <a:pt x="0" y="0"/>
                  </a:moveTo>
                  <a:lnTo>
                    <a:pt x="143933" y="0"/>
                  </a:lnTo>
                  <a:lnTo>
                    <a:pt x="143933" y="122975"/>
                  </a:lnTo>
                  <a:lnTo>
                    <a:pt x="0" y="122975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587513" y="3077426"/>
              <a:ext cx="212725" cy="0"/>
            </a:xfrm>
            <a:custGeom>
              <a:avLst/>
              <a:gdLst/>
              <a:ahLst/>
              <a:cxnLst/>
              <a:rect l="l" t="t" r="r" b="b"/>
              <a:pathLst>
                <a:path w="212725">
                  <a:moveTo>
                    <a:pt x="0" y="0"/>
                  </a:moveTo>
                  <a:lnTo>
                    <a:pt x="212677" y="0"/>
                  </a:lnTo>
                </a:path>
              </a:pathLst>
            </a:custGeom>
            <a:ln w="28576">
              <a:solidFill>
                <a:srgbClr val="3B383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628888" y="2886455"/>
              <a:ext cx="478535" cy="47548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443571" y="3015437"/>
              <a:ext cx="144145" cy="123189"/>
            </a:xfrm>
            <a:custGeom>
              <a:avLst/>
              <a:gdLst/>
              <a:ahLst/>
              <a:cxnLst/>
              <a:rect l="l" t="t" r="r" b="b"/>
              <a:pathLst>
                <a:path w="144145" h="123189">
                  <a:moveTo>
                    <a:pt x="143941" y="0"/>
                  </a:moveTo>
                  <a:lnTo>
                    <a:pt x="0" y="0"/>
                  </a:lnTo>
                  <a:lnTo>
                    <a:pt x="0" y="122974"/>
                  </a:lnTo>
                  <a:lnTo>
                    <a:pt x="143941" y="122974"/>
                  </a:lnTo>
                  <a:lnTo>
                    <a:pt x="143941" y="0"/>
                  </a:lnTo>
                  <a:close/>
                </a:path>
              </a:pathLst>
            </a:custGeom>
            <a:solidFill>
              <a:srgbClr val="FBE5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443571" y="3015437"/>
              <a:ext cx="144145" cy="123189"/>
            </a:xfrm>
            <a:custGeom>
              <a:avLst/>
              <a:gdLst/>
              <a:ahLst/>
              <a:cxnLst/>
              <a:rect l="l" t="t" r="r" b="b"/>
              <a:pathLst>
                <a:path w="144145" h="123189">
                  <a:moveTo>
                    <a:pt x="0" y="0"/>
                  </a:moveTo>
                  <a:lnTo>
                    <a:pt x="143933" y="0"/>
                  </a:lnTo>
                  <a:lnTo>
                    <a:pt x="143933" y="122975"/>
                  </a:lnTo>
                  <a:lnTo>
                    <a:pt x="0" y="122975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526711" y="3138411"/>
              <a:ext cx="86360" cy="319405"/>
            </a:xfrm>
            <a:custGeom>
              <a:avLst/>
              <a:gdLst/>
              <a:ahLst/>
              <a:cxnLst/>
              <a:rect l="l" t="t" r="r" b="b"/>
              <a:pathLst>
                <a:path w="86360" h="319404">
                  <a:moveTo>
                    <a:pt x="57150" y="233222"/>
                  </a:moveTo>
                  <a:lnTo>
                    <a:pt x="28587" y="233222"/>
                  </a:lnTo>
                  <a:lnTo>
                    <a:pt x="28575" y="318947"/>
                  </a:lnTo>
                  <a:lnTo>
                    <a:pt x="57150" y="318947"/>
                  </a:lnTo>
                  <a:lnTo>
                    <a:pt x="57150" y="233222"/>
                  </a:lnTo>
                  <a:close/>
                </a:path>
                <a:path w="86360" h="319404">
                  <a:moveTo>
                    <a:pt x="57150" y="118922"/>
                  </a:moveTo>
                  <a:lnTo>
                    <a:pt x="28587" y="118922"/>
                  </a:lnTo>
                  <a:lnTo>
                    <a:pt x="28587" y="204647"/>
                  </a:lnTo>
                  <a:lnTo>
                    <a:pt x="57150" y="204647"/>
                  </a:lnTo>
                  <a:lnTo>
                    <a:pt x="57150" y="118922"/>
                  </a:lnTo>
                  <a:close/>
                </a:path>
                <a:path w="86360" h="319404">
                  <a:moveTo>
                    <a:pt x="57150" y="71437"/>
                  </a:moveTo>
                  <a:lnTo>
                    <a:pt x="28587" y="71437"/>
                  </a:lnTo>
                  <a:lnTo>
                    <a:pt x="28587" y="90347"/>
                  </a:lnTo>
                  <a:lnTo>
                    <a:pt x="57150" y="90347"/>
                  </a:lnTo>
                  <a:lnTo>
                    <a:pt x="57150" y="71437"/>
                  </a:lnTo>
                  <a:close/>
                </a:path>
                <a:path w="86360" h="319404">
                  <a:moveTo>
                    <a:pt x="42875" y="0"/>
                  </a:moveTo>
                  <a:lnTo>
                    <a:pt x="0" y="85725"/>
                  </a:lnTo>
                  <a:lnTo>
                    <a:pt x="28587" y="85725"/>
                  </a:lnTo>
                  <a:lnTo>
                    <a:pt x="28587" y="71437"/>
                  </a:lnTo>
                  <a:lnTo>
                    <a:pt x="78593" y="71437"/>
                  </a:lnTo>
                  <a:lnTo>
                    <a:pt x="42875" y="0"/>
                  </a:lnTo>
                  <a:close/>
                </a:path>
                <a:path w="86360" h="319404">
                  <a:moveTo>
                    <a:pt x="78593" y="71437"/>
                  </a:moveTo>
                  <a:lnTo>
                    <a:pt x="57150" y="71437"/>
                  </a:lnTo>
                  <a:lnTo>
                    <a:pt x="57150" y="85725"/>
                  </a:lnTo>
                  <a:lnTo>
                    <a:pt x="85737" y="85725"/>
                  </a:lnTo>
                  <a:lnTo>
                    <a:pt x="78593" y="71437"/>
                  </a:lnTo>
                  <a:close/>
                </a:path>
              </a:pathLst>
            </a:custGeom>
            <a:solidFill>
              <a:srgbClr val="7671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/>
          <p:nvPr/>
        </p:nvSpPr>
        <p:spPr>
          <a:xfrm>
            <a:off x="435863" y="1798320"/>
            <a:ext cx="914400" cy="9144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3671125" y="3477259"/>
            <a:ext cx="1778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(e.g., switch,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OS)</a:t>
            </a:r>
            <a:endParaRPr sz="1800">
              <a:latin typeface="Arial"/>
              <a:cs typeface="Arial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19</a:t>
            </a:fld>
            <a:endParaRPr spc="-2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67903" y="611124"/>
            <a:ext cx="9775762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Network Function Virtualization (NFV)</a:t>
            </a:r>
          </a:p>
        </p:txBody>
      </p:sp>
      <p:sp>
        <p:nvSpPr>
          <p:cNvPr id="3" name="object 3"/>
          <p:cNvSpPr/>
          <p:nvPr/>
        </p:nvSpPr>
        <p:spPr>
          <a:xfrm>
            <a:off x="3636429" y="3200641"/>
            <a:ext cx="595443" cy="819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36927" y="3130829"/>
            <a:ext cx="981163" cy="9811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302233" y="4002735"/>
            <a:ext cx="2182393" cy="6092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770370" y="4781804"/>
            <a:ext cx="280225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cs typeface="Trebuchet MS"/>
              </a:rPr>
              <a:t>Commodity Server</a:t>
            </a:r>
          </a:p>
        </p:txBody>
      </p:sp>
      <p:sp>
        <p:nvSpPr>
          <p:cNvPr id="7" name="object 7"/>
          <p:cNvSpPr/>
          <p:nvPr/>
        </p:nvSpPr>
        <p:spPr>
          <a:xfrm>
            <a:off x="7325106" y="2652941"/>
            <a:ext cx="766445" cy="1268095"/>
          </a:xfrm>
          <a:custGeom>
            <a:avLst/>
            <a:gdLst/>
            <a:ahLst/>
            <a:cxnLst/>
            <a:rect l="l" t="t" r="r" b="b"/>
            <a:pathLst>
              <a:path w="766445" h="1268095">
                <a:moveTo>
                  <a:pt x="766127" y="0"/>
                </a:moveTo>
                <a:lnTo>
                  <a:pt x="0" y="0"/>
                </a:lnTo>
                <a:lnTo>
                  <a:pt x="0" y="1268031"/>
                </a:lnTo>
                <a:lnTo>
                  <a:pt x="766127" y="1268031"/>
                </a:lnTo>
                <a:lnTo>
                  <a:pt x="766127" y="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325106" y="2652941"/>
            <a:ext cx="766445" cy="126809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89865">
              <a:lnSpc>
                <a:spcPct val="100000"/>
              </a:lnSpc>
              <a:spcBef>
                <a:spcPts val="290"/>
              </a:spcBef>
            </a:pPr>
            <a:r>
              <a:rPr sz="2100" spc="150" dirty="0">
                <a:solidFill>
                  <a:srgbClr val="FFFFFF"/>
                </a:solidFill>
                <a:latin typeface="Trebuchet MS"/>
                <a:cs typeface="Trebuchet MS"/>
              </a:rPr>
              <a:t>VM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302233" y="3061820"/>
            <a:ext cx="788997" cy="7889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634094" y="2652941"/>
            <a:ext cx="766445" cy="1268095"/>
          </a:xfrm>
          <a:custGeom>
            <a:avLst/>
            <a:gdLst/>
            <a:ahLst/>
            <a:cxnLst/>
            <a:rect l="l" t="t" r="r" b="b"/>
            <a:pathLst>
              <a:path w="766445" h="1268095">
                <a:moveTo>
                  <a:pt x="766127" y="0"/>
                </a:moveTo>
                <a:lnTo>
                  <a:pt x="0" y="0"/>
                </a:lnTo>
                <a:lnTo>
                  <a:pt x="0" y="1268031"/>
                </a:lnTo>
                <a:lnTo>
                  <a:pt x="766127" y="1268031"/>
                </a:lnTo>
                <a:lnTo>
                  <a:pt x="766127" y="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634094" y="2652941"/>
            <a:ext cx="766445" cy="1268095"/>
          </a:xfrm>
          <a:prstGeom prst="rect">
            <a:avLst/>
          </a:prstGeom>
          <a:ln w="12700">
            <a:solidFill>
              <a:srgbClr val="2F528F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189865">
              <a:lnSpc>
                <a:spcPct val="100000"/>
              </a:lnSpc>
              <a:spcBef>
                <a:spcPts val="290"/>
              </a:spcBef>
            </a:pPr>
            <a:r>
              <a:rPr sz="2100" spc="150" dirty="0">
                <a:solidFill>
                  <a:srgbClr val="FFFFFF"/>
                </a:solidFill>
                <a:latin typeface="Trebuchet MS"/>
                <a:cs typeface="Trebuchet MS"/>
              </a:rPr>
              <a:t>VM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805316" y="3145243"/>
            <a:ext cx="423684" cy="5832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160365" y="3621404"/>
            <a:ext cx="1683385" cy="297180"/>
          </a:xfrm>
          <a:custGeom>
            <a:avLst/>
            <a:gdLst/>
            <a:ahLst/>
            <a:cxnLst/>
            <a:rect l="l" t="t" r="r" b="b"/>
            <a:pathLst>
              <a:path w="1683384" h="297179">
                <a:moveTo>
                  <a:pt x="0" y="74218"/>
                </a:moveTo>
                <a:lnTo>
                  <a:pt x="1534840" y="74218"/>
                </a:lnTo>
                <a:lnTo>
                  <a:pt x="1534840" y="0"/>
                </a:lnTo>
                <a:lnTo>
                  <a:pt x="1683280" y="148436"/>
                </a:lnTo>
                <a:lnTo>
                  <a:pt x="1534840" y="296870"/>
                </a:lnTo>
                <a:lnTo>
                  <a:pt x="1534840" y="222652"/>
                </a:lnTo>
                <a:lnTo>
                  <a:pt x="0" y="222652"/>
                </a:lnTo>
                <a:lnTo>
                  <a:pt x="0" y="7421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527624" y="3070860"/>
            <a:ext cx="7219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229" dirty="0">
                <a:solidFill>
                  <a:srgbClr val="4472C4"/>
                </a:solidFill>
                <a:latin typeface="Trebuchet MS"/>
                <a:cs typeface="Trebuchet MS"/>
              </a:rPr>
              <a:t>N</a:t>
            </a:r>
            <a:r>
              <a:rPr sz="3200" b="1" spc="-195" dirty="0">
                <a:solidFill>
                  <a:srgbClr val="4472C4"/>
                </a:solidFill>
                <a:latin typeface="Trebuchet MS"/>
                <a:cs typeface="Trebuchet MS"/>
              </a:rPr>
              <a:t>F</a:t>
            </a:r>
            <a:r>
              <a:rPr sz="3200" b="1" spc="-100" dirty="0">
                <a:solidFill>
                  <a:srgbClr val="4472C4"/>
                </a:solidFill>
                <a:latin typeface="Trebuchet MS"/>
                <a:cs typeface="Trebuchet MS"/>
              </a:rPr>
              <a:t>V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2</a:t>
            </a:fld>
            <a:endParaRPr spc="-25" dirty="0"/>
          </a:p>
        </p:txBody>
      </p:sp>
      <p:sp>
        <p:nvSpPr>
          <p:cNvPr id="15" name="object 15"/>
          <p:cNvSpPr txBox="1"/>
          <p:nvPr/>
        </p:nvSpPr>
        <p:spPr>
          <a:xfrm>
            <a:off x="2249195" y="4745228"/>
            <a:ext cx="280225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cs typeface="Trebuchet MS"/>
              </a:rPr>
              <a:t>Specialized Appliances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45800" y="517652"/>
            <a:ext cx="310070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dirty="0"/>
              <a:t>Our Insight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5580" y="1909572"/>
            <a:ext cx="1047559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cs typeface="Trebuchet MS"/>
              </a:rPr>
              <a:t>The complexity of auditing comes from NFs’ internal processing</a:t>
            </a:r>
          </a:p>
        </p:txBody>
      </p:sp>
      <p:sp>
        <p:nvSpPr>
          <p:cNvPr id="4" name="object 4"/>
          <p:cNvSpPr/>
          <p:nvPr/>
        </p:nvSpPr>
        <p:spPr>
          <a:xfrm>
            <a:off x="2621673" y="2792463"/>
            <a:ext cx="1306830" cy="570230"/>
          </a:xfrm>
          <a:custGeom>
            <a:avLst/>
            <a:gdLst/>
            <a:ahLst/>
            <a:cxnLst/>
            <a:rect l="l" t="t" r="r" b="b"/>
            <a:pathLst>
              <a:path w="1306829" h="570229">
                <a:moveTo>
                  <a:pt x="1306563" y="0"/>
                </a:moveTo>
                <a:lnTo>
                  <a:pt x="0" y="0"/>
                </a:lnTo>
                <a:lnTo>
                  <a:pt x="0" y="569912"/>
                </a:lnTo>
                <a:lnTo>
                  <a:pt x="1306563" y="569912"/>
                </a:lnTo>
                <a:lnTo>
                  <a:pt x="1306563" y="0"/>
                </a:lnTo>
                <a:close/>
              </a:path>
            </a:pathLst>
          </a:custGeom>
          <a:solidFill>
            <a:srgbClr val="FBE5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621673" y="2792463"/>
            <a:ext cx="1306830" cy="570230"/>
          </a:xfrm>
          <a:prstGeom prst="rect">
            <a:avLst/>
          </a:prstGeom>
          <a:ln w="38100">
            <a:solidFill>
              <a:srgbClr val="C00000"/>
            </a:solidFill>
          </a:ln>
        </p:spPr>
        <p:txBody>
          <a:bodyPr vert="horz" wrap="square" lIns="0" tIns="1333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0"/>
              </a:spcBef>
            </a:pPr>
            <a:r>
              <a:rPr sz="1800" spc="-55" dirty="0">
                <a:latin typeface="Trebuchet MS"/>
                <a:cs typeface="Trebuchet MS"/>
              </a:rPr>
              <a:t>NF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210924" y="2792463"/>
            <a:ext cx="1306830" cy="570230"/>
          </a:xfrm>
          <a:custGeom>
            <a:avLst/>
            <a:gdLst/>
            <a:ahLst/>
            <a:cxnLst/>
            <a:rect l="l" t="t" r="r" b="b"/>
            <a:pathLst>
              <a:path w="1306829" h="570229">
                <a:moveTo>
                  <a:pt x="1306575" y="0"/>
                </a:moveTo>
                <a:lnTo>
                  <a:pt x="0" y="0"/>
                </a:lnTo>
                <a:lnTo>
                  <a:pt x="0" y="569912"/>
                </a:lnTo>
                <a:lnTo>
                  <a:pt x="1306575" y="569912"/>
                </a:lnTo>
                <a:lnTo>
                  <a:pt x="1306575" y="0"/>
                </a:lnTo>
                <a:close/>
              </a:path>
            </a:pathLst>
          </a:custGeom>
          <a:solidFill>
            <a:srgbClr val="FBE5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210924" y="2792463"/>
            <a:ext cx="1306830" cy="570230"/>
          </a:xfrm>
          <a:prstGeom prst="rect">
            <a:avLst/>
          </a:prstGeom>
          <a:ln w="38100">
            <a:solidFill>
              <a:srgbClr val="C00000"/>
            </a:solidFill>
          </a:ln>
        </p:spPr>
        <p:txBody>
          <a:bodyPr vert="horz" wrap="square" lIns="0" tIns="1333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0"/>
              </a:spcBef>
            </a:pPr>
            <a:r>
              <a:rPr sz="1800" spc="-55" dirty="0">
                <a:latin typeface="Trebuchet MS"/>
                <a:cs typeface="Trebuchet MS"/>
              </a:rPr>
              <a:t>NF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2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800187" y="2792463"/>
            <a:ext cx="1306830" cy="570230"/>
          </a:xfrm>
          <a:custGeom>
            <a:avLst/>
            <a:gdLst/>
            <a:ahLst/>
            <a:cxnLst/>
            <a:rect l="l" t="t" r="r" b="b"/>
            <a:pathLst>
              <a:path w="1306829" h="570229">
                <a:moveTo>
                  <a:pt x="1306563" y="0"/>
                </a:moveTo>
                <a:lnTo>
                  <a:pt x="0" y="0"/>
                </a:lnTo>
                <a:lnTo>
                  <a:pt x="0" y="569912"/>
                </a:lnTo>
                <a:lnTo>
                  <a:pt x="1306563" y="569912"/>
                </a:lnTo>
                <a:lnTo>
                  <a:pt x="1306563" y="0"/>
                </a:lnTo>
                <a:close/>
              </a:path>
            </a:pathLst>
          </a:custGeom>
          <a:solidFill>
            <a:srgbClr val="FBE5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800187" y="2792463"/>
            <a:ext cx="1306830" cy="570230"/>
          </a:xfrm>
          <a:prstGeom prst="rect">
            <a:avLst/>
          </a:prstGeom>
          <a:ln w="38100">
            <a:solidFill>
              <a:srgbClr val="C00000"/>
            </a:solidFill>
          </a:ln>
        </p:spPr>
        <p:txBody>
          <a:bodyPr vert="horz" wrap="square" lIns="0" tIns="1333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0"/>
              </a:spcBef>
            </a:pPr>
            <a:r>
              <a:rPr sz="1800" spc="-55" dirty="0">
                <a:latin typeface="Trebuchet MS"/>
                <a:cs typeface="Trebuchet MS"/>
              </a:rPr>
              <a:t>NF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3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450335" y="2886455"/>
            <a:ext cx="5657215" cy="571500"/>
            <a:chOff x="3450335" y="2886455"/>
            <a:chExt cx="5657215" cy="571500"/>
          </a:xfrm>
        </p:grpSpPr>
        <p:sp>
          <p:nvSpPr>
            <p:cNvPr id="11" name="object 11"/>
            <p:cNvSpPr/>
            <p:nvPr/>
          </p:nvSpPr>
          <p:spPr>
            <a:xfrm>
              <a:off x="3928236" y="3077426"/>
              <a:ext cx="200025" cy="0"/>
            </a:xfrm>
            <a:custGeom>
              <a:avLst/>
              <a:gdLst/>
              <a:ahLst/>
              <a:cxnLst/>
              <a:rect l="l" t="t" r="r" b="b"/>
              <a:pathLst>
                <a:path w="200025">
                  <a:moveTo>
                    <a:pt x="0" y="0"/>
                  </a:moveTo>
                  <a:lnTo>
                    <a:pt x="199910" y="0"/>
                  </a:lnTo>
                </a:path>
              </a:pathLst>
            </a:custGeom>
            <a:ln w="28576">
              <a:solidFill>
                <a:srgbClr val="3B383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450335" y="2886455"/>
              <a:ext cx="478536" cy="4785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272089" y="3077426"/>
              <a:ext cx="226060" cy="0"/>
            </a:xfrm>
            <a:custGeom>
              <a:avLst/>
              <a:gdLst/>
              <a:ahLst/>
              <a:cxnLst/>
              <a:rect l="l" t="t" r="r" b="b"/>
              <a:pathLst>
                <a:path w="226060">
                  <a:moveTo>
                    <a:pt x="0" y="0"/>
                  </a:moveTo>
                  <a:lnTo>
                    <a:pt x="225526" y="0"/>
                  </a:lnTo>
                </a:path>
              </a:pathLst>
            </a:custGeom>
            <a:ln w="28576">
              <a:solidFill>
                <a:srgbClr val="3B383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128147" y="3015437"/>
              <a:ext cx="144145" cy="123189"/>
            </a:xfrm>
            <a:custGeom>
              <a:avLst/>
              <a:gdLst/>
              <a:ahLst/>
              <a:cxnLst/>
              <a:rect l="l" t="t" r="r" b="b"/>
              <a:pathLst>
                <a:path w="144145" h="123189">
                  <a:moveTo>
                    <a:pt x="143941" y="0"/>
                  </a:moveTo>
                  <a:lnTo>
                    <a:pt x="0" y="0"/>
                  </a:lnTo>
                  <a:lnTo>
                    <a:pt x="0" y="122974"/>
                  </a:lnTo>
                  <a:lnTo>
                    <a:pt x="143941" y="122974"/>
                  </a:lnTo>
                  <a:lnTo>
                    <a:pt x="143941" y="0"/>
                  </a:lnTo>
                  <a:close/>
                </a:path>
              </a:pathLst>
            </a:custGeom>
            <a:solidFill>
              <a:srgbClr val="FBE5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128147" y="3015437"/>
              <a:ext cx="144145" cy="123189"/>
            </a:xfrm>
            <a:custGeom>
              <a:avLst/>
              <a:gdLst/>
              <a:ahLst/>
              <a:cxnLst/>
              <a:rect l="l" t="t" r="r" b="b"/>
              <a:pathLst>
                <a:path w="144145" h="123189">
                  <a:moveTo>
                    <a:pt x="0" y="0"/>
                  </a:moveTo>
                  <a:lnTo>
                    <a:pt x="143933" y="0"/>
                  </a:lnTo>
                  <a:lnTo>
                    <a:pt x="143933" y="122975"/>
                  </a:lnTo>
                  <a:lnTo>
                    <a:pt x="0" y="122975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641545" y="3077426"/>
              <a:ext cx="200025" cy="0"/>
            </a:xfrm>
            <a:custGeom>
              <a:avLst/>
              <a:gdLst/>
              <a:ahLst/>
              <a:cxnLst/>
              <a:rect l="l" t="t" r="r" b="b"/>
              <a:pathLst>
                <a:path w="200025">
                  <a:moveTo>
                    <a:pt x="0" y="0"/>
                  </a:moveTo>
                  <a:lnTo>
                    <a:pt x="199923" y="0"/>
                  </a:lnTo>
                </a:path>
              </a:pathLst>
            </a:custGeom>
            <a:ln w="28576">
              <a:solidFill>
                <a:srgbClr val="3B383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497615" y="3015437"/>
              <a:ext cx="144145" cy="123189"/>
            </a:xfrm>
            <a:custGeom>
              <a:avLst/>
              <a:gdLst/>
              <a:ahLst/>
              <a:cxnLst/>
              <a:rect l="l" t="t" r="r" b="b"/>
              <a:pathLst>
                <a:path w="144145" h="123189">
                  <a:moveTo>
                    <a:pt x="143929" y="0"/>
                  </a:moveTo>
                  <a:lnTo>
                    <a:pt x="0" y="0"/>
                  </a:lnTo>
                  <a:lnTo>
                    <a:pt x="0" y="122974"/>
                  </a:lnTo>
                  <a:lnTo>
                    <a:pt x="143929" y="122974"/>
                  </a:lnTo>
                  <a:lnTo>
                    <a:pt x="143929" y="0"/>
                  </a:lnTo>
                  <a:close/>
                </a:path>
              </a:pathLst>
            </a:custGeom>
            <a:solidFill>
              <a:srgbClr val="FBE5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497615" y="3015437"/>
              <a:ext cx="144145" cy="123189"/>
            </a:xfrm>
            <a:custGeom>
              <a:avLst/>
              <a:gdLst/>
              <a:ahLst/>
              <a:cxnLst/>
              <a:rect l="l" t="t" r="r" b="b"/>
              <a:pathLst>
                <a:path w="144145" h="123189">
                  <a:moveTo>
                    <a:pt x="0" y="0"/>
                  </a:moveTo>
                  <a:lnTo>
                    <a:pt x="143933" y="0"/>
                  </a:lnTo>
                  <a:lnTo>
                    <a:pt x="143933" y="122975"/>
                  </a:lnTo>
                  <a:lnTo>
                    <a:pt x="0" y="122975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985397" y="3077426"/>
              <a:ext cx="1744980" cy="0"/>
            </a:xfrm>
            <a:custGeom>
              <a:avLst/>
              <a:gdLst/>
              <a:ahLst/>
              <a:cxnLst/>
              <a:rect l="l" t="t" r="r" b="b"/>
              <a:pathLst>
                <a:path w="1744979">
                  <a:moveTo>
                    <a:pt x="0" y="0"/>
                  </a:moveTo>
                  <a:lnTo>
                    <a:pt x="225530" y="0"/>
                  </a:lnTo>
                </a:path>
                <a:path w="1744979">
                  <a:moveTo>
                    <a:pt x="1532102" y="0"/>
                  </a:moveTo>
                  <a:lnTo>
                    <a:pt x="1744865" y="0"/>
                  </a:lnTo>
                </a:path>
              </a:pathLst>
            </a:custGeom>
            <a:ln w="28576">
              <a:solidFill>
                <a:srgbClr val="3B383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041135" y="2898647"/>
              <a:ext cx="478536" cy="47853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841468" y="3015437"/>
              <a:ext cx="144145" cy="123189"/>
            </a:xfrm>
            <a:custGeom>
              <a:avLst/>
              <a:gdLst/>
              <a:ahLst/>
              <a:cxnLst/>
              <a:rect l="l" t="t" r="r" b="b"/>
              <a:pathLst>
                <a:path w="144145" h="123189">
                  <a:moveTo>
                    <a:pt x="143929" y="0"/>
                  </a:moveTo>
                  <a:lnTo>
                    <a:pt x="0" y="0"/>
                  </a:lnTo>
                  <a:lnTo>
                    <a:pt x="0" y="122974"/>
                  </a:lnTo>
                  <a:lnTo>
                    <a:pt x="143929" y="122974"/>
                  </a:lnTo>
                  <a:lnTo>
                    <a:pt x="143929" y="0"/>
                  </a:lnTo>
                  <a:close/>
                </a:path>
              </a:pathLst>
            </a:custGeom>
            <a:solidFill>
              <a:srgbClr val="FBE5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841468" y="3015437"/>
              <a:ext cx="144145" cy="123189"/>
            </a:xfrm>
            <a:custGeom>
              <a:avLst/>
              <a:gdLst/>
              <a:ahLst/>
              <a:cxnLst/>
              <a:rect l="l" t="t" r="r" b="b"/>
              <a:pathLst>
                <a:path w="144145" h="123189">
                  <a:moveTo>
                    <a:pt x="0" y="0"/>
                  </a:moveTo>
                  <a:lnTo>
                    <a:pt x="143933" y="0"/>
                  </a:lnTo>
                  <a:lnTo>
                    <a:pt x="143933" y="122975"/>
                  </a:lnTo>
                  <a:lnTo>
                    <a:pt x="0" y="122975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874192" y="3077426"/>
              <a:ext cx="226060" cy="0"/>
            </a:xfrm>
            <a:custGeom>
              <a:avLst/>
              <a:gdLst/>
              <a:ahLst/>
              <a:cxnLst/>
              <a:rect l="l" t="t" r="r" b="b"/>
              <a:pathLst>
                <a:path w="226059">
                  <a:moveTo>
                    <a:pt x="0" y="0"/>
                  </a:moveTo>
                  <a:lnTo>
                    <a:pt x="225526" y="0"/>
                  </a:lnTo>
                </a:path>
              </a:pathLst>
            </a:custGeom>
            <a:ln w="28576">
              <a:solidFill>
                <a:srgbClr val="3B383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730263" y="3015437"/>
              <a:ext cx="144145" cy="123189"/>
            </a:xfrm>
            <a:custGeom>
              <a:avLst/>
              <a:gdLst/>
              <a:ahLst/>
              <a:cxnLst/>
              <a:rect l="l" t="t" r="r" b="b"/>
              <a:pathLst>
                <a:path w="144145" h="123189">
                  <a:moveTo>
                    <a:pt x="143929" y="0"/>
                  </a:moveTo>
                  <a:lnTo>
                    <a:pt x="0" y="0"/>
                  </a:lnTo>
                  <a:lnTo>
                    <a:pt x="0" y="122974"/>
                  </a:lnTo>
                  <a:lnTo>
                    <a:pt x="143929" y="122974"/>
                  </a:lnTo>
                  <a:lnTo>
                    <a:pt x="143929" y="0"/>
                  </a:lnTo>
                  <a:close/>
                </a:path>
              </a:pathLst>
            </a:custGeom>
            <a:solidFill>
              <a:srgbClr val="FBE5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730263" y="3015437"/>
              <a:ext cx="144145" cy="123189"/>
            </a:xfrm>
            <a:custGeom>
              <a:avLst/>
              <a:gdLst/>
              <a:ahLst/>
              <a:cxnLst/>
              <a:rect l="l" t="t" r="r" b="b"/>
              <a:pathLst>
                <a:path w="144145" h="123189">
                  <a:moveTo>
                    <a:pt x="0" y="0"/>
                  </a:moveTo>
                  <a:lnTo>
                    <a:pt x="143933" y="0"/>
                  </a:lnTo>
                  <a:lnTo>
                    <a:pt x="143933" y="122975"/>
                  </a:lnTo>
                  <a:lnTo>
                    <a:pt x="0" y="122975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243660" y="3077426"/>
              <a:ext cx="200025" cy="0"/>
            </a:xfrm>
            <a:custGeom>
              <a:avLst/>
              <a:gdLst/>
              <a:ahLst/>
              <a:cxnLst/>
              <a:rect l="l" t="t" r="r" b="b"/>
              <a:pathLst>
                <a:path w="200025">
                  <a:moveTo>
                    <a:pt x="0" y="0"/>
                  </a:moveTo>
                  <a:lnTo>
                    <a:pt x="199910" y="0"/>
                  </a:lnTo>
                </a:path>
              </a:pathLst>
            </a:custGeom>
            <a:ln w="28576">
              <a:solidFill>
                <a:srgbClr val="3B383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099718" y="3015437"/>
              <a:ext cx="144145" cy="123189"/>
            </a:xfrm>
            <a:custGeom>
              <a:avLst/>
              <a:gdLst/>
              <a:ahLst/>
              <a:cxnLst/>
              <a:rect l="l" t="t" r="r" b="b"/>
              <a:pathLst>
                <a:path w="144145" h="123189">
                  <a:moveTo>
                    <a:pt x="143941" y="0"/>
                  </a:moveTo>
                  <a:lnTo>
                    <a:pt x="0" y="0"/>
                  </a:lnTo>
                  <a:lnTo>
                    <a:pt x="0" y="122974"/>
                  </a:lnTo>
                  <a:lnTo>
                    <a:pt x="143941" y="122974"/>
                  </a:lnTo>
                  <a:lnTo>
                    <a:pt x="143941" y="0"/>
                  </a:lnTo>
                  <a:close/>
                </a:path>
              </a:pathLst>
            </a:custGeom>
            <a:solidFill>
              <a:srgbClr val="FBE5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099718" y="3015437"/>
              <a:ext cx="144145" cy="123189"/>
            </a:xfrm>
            <a:custGeom>
              <a:avLst/>
              <a:gdLst/>
              <a:ahLst/>
              <a:cxnLst/>
              <a:rect l="l" t="t" r="r" b="b"/>
              <a:pathLst>
                <a:path w="144145" h="123189">
                  <a:moveTo>
                    <a:pt x="0" y="0"/>
                  </a:moveTo>
                  <a:lnTo>
                    <a:pt x="143933" y="0"/>
                  </a:lnTo>
                  <a:lnTo>
                    <a:pt x="143933" y="122975"/>
                  </a:lnTo>
                  <a:lnTo>
                    <a:pt x="0" y="122975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587513" y="3077426"/>
              <a:ext cx="212725" cy="0"/>
            </a:xfrm>
            <a:custGeom>
              <a:avLst/>
              <a:gdLst/>
              <a:ahLst/>
              <a:cxnLst/>
              <a:rect l="l" t="t" r="r" b="b"/>
              <a:pathLst>
                <a:path w="212725">
                  <a:moveTo>
                    <a:pt x="0" y="0"/>
                  </a:moveTo>
                  <a:lnTo>
                    <a:pt x="212677" y="0"/>
                  </a:lnTo>
                </a:path>
              </a:pathLst>
            </a:custGeom>
            <a:ln w="28576">
              <a:solidFill>
                <a:srgbClr val="3B383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628888" y="2886455"/>
              <a:ext cx="478535" cy="4754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443571" y="3015437"/>
              <a:ext cx="144145" cy="123189"/>
            </a:xfrm>
            <a:custGeom>
              <a:avLst/>
              <a:gdLst/>
              <a:ahLst/>
              <a:cxnLst/>
              <a:rect l="l" t="t" r="r" b="b"/>
              <a:pathLst>
                <a:path w="144145" h="123189">
                  <a:moveTo>
                    <a:pt x="143941" y="0"/>
                  </a:moveTo>
                  <a:lnTo>
                    <a:pt x="0" y="0"/>
                  </a:lnTo>
                  <a:lnTo>
                    <a:pt x="0" y="122974"/>
                  </a:lnTo>
                  <a:lnTo>
                    <a:pt x="143941" y="122974"/>
                  </a:lnTo>
                  <a:lnTo>
                    <a:pt x="143941" y="0"/>
                  </a:lnTo>
                  <a:close/>
                </a:path>
              </a:pathLst>
            </a:custGeom>
            <a:solidFill>
              <a:srgbClr val="FBE5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443571" y="3015437"/>
              <a:ext cx="144145" cy="123189"/>
            </a:xfrm>
            <a:custGeom>
              <a:avLst/>
              <a:gdLst/>
              <a:ahLst/>
              <a:cxnLst/>
              <a:rect l="l" t="t" r="r" b="b"/>
              <a:pathLst>
                <a:path w="144145" h="123189">
                  <a:moveTo>
                    <a:pt x="0" y="0"/>
                  </a:moveTo>
                  <a:lnTo>
                    <a:pt x="143933" y="0"/>
                  </a:lnTo>
                  <a:lnTo>
                    <a:pt x="143933" y="122975"/>
                  </a:lnTo>
                  <a:lnTo>
                    <a:pt x="0" y="122975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526711" y="3138411"/>
              <a:ext cx="86360" cy="319405"/>
            </a:xfrm>
            <a:custGeom>
              <a:avLst/>
              <a:gdLst/>
              <a:ahLst/>
              <a:cxnLst/>
              <a:rect l="l" t="t" r="r" b="b"/>
              <a:pathLst>
                <a:path w="86360" h="319404">
                  <a:moveTo>
                    <a:pt x="57150" y="233222"/>
                  </a:moveTo>
                  <a:lnTo>
                    <a:pt x="28587" y="233222"/>
                  </a:lnTo>
                  <a:lnTo>
                    <a:pt x="28575" y="318947"/>
                  </a:lnTo>
                  <a:lnTo>
                    <a:pt x="57150" y="318947"/>
                  </a:lnTo>
                  <a:lnTo>
                    <a:pt x="57150" y="233222"/>
                  </a:lnTo>
                  <a:close/>
                </a:path>
                <a:path w="86360" h="319404">
                  <a:moveTo>
                    <a:pt x="57150" y="118922"/>
                  </a:moveTo>
                  <a:lnTo>
                    <a:pt x="28587" y="118922"/>
                  </a:lnTo>
                  <a:lnTo>
                    <a:pt x="28587" y="204647"/>
                  </a:lnTo>
                  <a:lnTo>
                    <a:pt x="57150" y="204647"/>
                  </a:lnTo>
                  <a:lnTo>
                    <a:pt x="57150" y="118922"/>
                  </a:lnTo>
                  <a:close/>
                </a:path>
                <a:path w="86360" h="319404">
                  <a:moveTo>
                    <a:pt x="57150" y="71437"/>
                  </a:moveTo>
                  <a:lnTo>
                    <a:pt x="28587" y="71437"/>
                  </a:lnTo>
                  <a:lnTo>
                    <a:pt x="28587" y="90347"/>
                  </a:lnTo>
                  <a:lnTo>
                    <a:pt x="57150" y="90347"/>
                  </a:lnTo>
                  <a:lnTo>
                    <a:pt x="57150" y="71437"/>
                  </a:lnTo>
                  <a:close/>
                </a:path>
                <a:path w="86360" h="319404">
                  <a:moveTo>
                    <a:pt x="42875" y="0"/>
                  </a:moveTo>
                  <a:lnTo>
                    <a:pt x="0" y="85725"/>
                  </a:lnTo>
                  <a:lnTo>
                    <a:pt x="28587" y="85725"/>
                  </a:lnTo>
                  <a:lnTo>
                    <a:pt x="28587" y="71437"/>
                  </a:lnTo>
                  <a:lnTo>
                    <a:pt x="78593" y="71437"/>
                  </a:lnTo>
                  <a:lnTo>
                    <a:pt x="42875" y="0"/>
                  </a:lnTo>
                  <a:close/>
                </a:path>
                <a:path w="86360" h="319404">
                  <a:moveTo>
                    <a:pt x="78593" y="71437"/>
                  </a:moveTo>
                  <a:lnTo>
                    <a:pt x="57150" y="71437"/>
                  </a:lnTo>
                  <a:lnTo>
                    <a:pt x="57150" y="85725"/>
                  </a:lnTo>
                  <a:lnTo>
                    <a:pt x="85737" y="85725"/>
                  </a:lnTo>
                  <a:lnTo>
                    <a:pt x="78593" y="71437"/>
                  </a:lnTo>
                  <a:close/>
                </a:path>
              </a:pathLst>
            </a:custGeom>
            <a:solidFill>
              <a:srgbClr val="7671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/>
          <p:nvPr/>
        </p:nvSpPr>
        <p:spPr>
          <a:xfrm>
            <a:off x="435863" y="1798320"/>
            <a:ext cx="914400" cy="9144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3671125" y="3477259"/>
            <a:ext cx="1778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(e.g., switch,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OS)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711818" y="4267999"/>
            <a:ext cx="10307955" cy="2099945"/>
            <a:chOff x="711818" y="4267999"/>
            <a:chExt cx="10307955" cy="2099945"/>
          </a:xfrm>
        </p:grpSpPr>
        <p:sp>
          <p:nvSpPr>
            <p:cNvPr id="37" name="object 37"/>
            <p:cNvSpPr/>
            <p:nvPr/>
          </p:nvSpPr>
          <p:spPr>
            <a:xfrm>
              <a:off x="1251388" y="5238889"/>
              <a:ext cx="9768205" cy="1129030"/>
            </a:xfrm>
            <a:custGeom>
              <a:avLst/>
              <a:gdLst/>
              <a:ahLst/>
              <a:cxnLst/>
              <a:rect l="l" t="t" r="r" b="b"/>
              <a:pathLst>
                <a:path w="9768205" h="1129029">
                  <a:moveTo>
                    <a:pt x="9767982" y="0"/>
                  </a:moveTo>
                  <a:lnTo>
                    <a:pt x="0" y="0"/>
                  </a:lnTo>
                  <a:lnTo>
                    <a:pt x="0" y="1128684"/>
                  </a:lnTo>
                  <a:lnTo>
                    <a:pt x="9767982" y="1128684"/>
                  </a:lnTo>
                  <a:lnTo>
                    <a:pt x="9767982" y="0"/>
                  </a:lnTo>
                  <a:close/>
                </a:path>
              </a:pathLst>
            </a:custGeom>
            <a:solidFill>
              <a:srgbClr val="FFE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1818" y="4870741"/>
              <a:ext cx="1079135" cy="119585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621673" y="4267999"/>
              <a:ext cx="1306830" cy="570230"/>
            </a:xfrm>
            <a:custGeom>
              <a:avLst/>
              <a:gdLst/>
              <a:ahLst/>
              <a:cxnLst/>
              <a:rect l="l" t="t" r="r" b="b"/>
              <a:pathLst>
                <a:path w="1306829" h="570229">
                  <a:moveTo>
                    <a:pt x="1306563" y="0"/>
                  </a:moveTo>
                  <a:lnTo>
                    <a:pt x="0" y="0"/>
                  </a:lnTo>
                  <a:lnTo>
                    <a:pt x="0" y="569912"/>
                  </a:lnTo>
                  <a:lnTo>
                    <a:pt x="1306563" y="569912"/>
                  </a:lnTo>
                  <a:lnTo>
                    <a:pt x="1306563" y="0"/>
                  </a:lnTo>
                  <a:close/>
                </a:path>
              </a:pathLst>
            </a:custGeom>
            <a:solidFill>
              <a:srgbClr val="E2F0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2621673" y="4267999"/>
            <a:ext cx="1306830" cy="570230"/>
          </a:xfrm>
          <a:prstGeom prst="rect">
            <a:avLst/>
          </a:prstGeom>
          <a:ln w="38100">
            <a:solidFill>
              <a:srgbClr val="548235"/>
            </a:solidFill>
          </a:ln>
        </p:spPr>
        <p:txBody>
          <a:bodyPr vert="horz" wrap="square" lIns="0" tIns="1358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70"/>
              </a:spcBef>
            </a:pPr>
            <a:r>
              <a:rPr sz="1800" spc="-55" dirty="0">
                <a:latin typeface="Trebuchet MS"/>
                <a:cs typeface="Trebuchet MS"/>
              </a:rPr>
              <a:t>NF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5210924" y="4267999"/>
            <a:ext cx="1306830" cy="570230"/>
          </a:xfrm>
          <a:custGeom>
            <a:avLst/>
            <a:gdLst/>
            <a:ahLst/>
            <a:cxnLst/>
            <a:rect l="l" t="t" r="r" b="b"/>
            <a:pathLst>
              <a:path w="1306829" h="570229">
                <a:moveTo>
                  <a:pt x="1306575" y="0"/>
                </a:moveTo>
                <a:lnTo>
                  <a:pt x="0" y="0"/>
                </a:lnTo>
                <a:lnTo>
                  <a:pt x="0" y="569912"/>
                </a:lnTo>
                <a:lnTo>
                  <a:pt x="1306575" y="569912"/>
                </a:lnTo>
                <a:lnTo>
                  <a:pt x="1306575" y="0"/>
                </a:lnTo>
                <a:close/>
              </a:path>
            </a:pathLst>
          </a:custGeom>
          <a:solidFill>
            <a:srgbClr val="E2F0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5210924" y="4267999"/>
            <a:ext cx="1306830" cy="570230"/>
          </a:xfrm>
          <a:prstGeom prst="rect">
            <a:avLst/>
          </a:prstGeom>
          <a:ln w="38100">
            <a:solidFill>
              <a:srgbClr val="548235"/>
            </a:solidFill>
          </a:ln>
        </p:spPr>
        <p:txBody>
          <a:bodyPr vert="horz" wrap="square" lIns="0" tIns="1358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70"/>
              </a:spcBef>
            </a:pPr>
            <a:r>
              <a:rPr sz="1800" spc="-55" dirty="0">
                <a:latin typeface="Trebuchet MS"/>
                <a:cs typeface="Trebuchet MS"/>
              </a:rPr>
              <a:t>NF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2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7800187" y="4267999"/>
            <a:ext cx="1306830" cy="570230"/>
          </a:xfrm>
          <a:custGeom>
            <a:avLst/>
            <a:gdLst/>
            <a:ahLst/>
            <a:cxnLst/>
            <a:rect l="l" t="t" r="r" b="b"/>
            <a:pathLst>
              <a:path w="1306829" h="570229">
                <a:moveTo>
                  <a:pt x="1306563" y="0"/>
                </a:moveTo>
                <a:lnTo>
                  <a:pt x="0" y="0"/>
                </a:lnTo>
                <a:lnTo>
                  <a:pt x="0" y="569912"/>
                </a:lnTo>
                <a:lnTo>
                  <a:pt x="1306563" y="569912"/>
                </a:lnTo>
                <a:lnTo>
                  <a:pt x="1306563" y="0"/>
                </a:lnTo>
                <a:close/>
              </a:path>
            </a:pathLst>
          </a:custGeom>
          <a:solidFill>
            <a:srgbClr val="E2F0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7800187" y="4267999"/>
            <a:ext cx="1306830" cy="570230"/>
          </a:xfrm>
          <a:prstGeom prst="rect">
            <a:avLst/>
          </a:prstGeom>
          <a:ln w="38100">
            <a:solidFill>
              <a:srgbClr val="548235"/>
            </a:solidFill>
          </a:ln>
        </p:spPr>
        <p:txBody>
          <a:bodyPr vert="horz" wrap="square" lIns="0" tIns="1358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70"/>
              </a:spcBef>
            </a:pPr>
            <a:r>
              <a:rPr sz="1800" spc="-55" dirty="0">
                <a:latin typeface="Trebuchet MS"/>
                <a:cs typeface="Trebuchet MS"/>
              </a:rPr>
              <a:t>NF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3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3688079" y="3535565"/>
            <a:ext cx="5465445" cy="1101090"/>
            <a:chOff x="3688079" y="3535565"/>
            <a:chExt cx="5465445" cy="1101090"/>
          </a:xfrm>
        </p:grpSpPr>
        <p:sp>
          <p:nvSpPr>
            <p:cNvPr id="46" name="object 46"/>
            <p:cNvSpPr/>
            <p:nvPr/>
          </p:nvSpPr>
          <p:spPr>
            <a:xfrm>
              <a:off x="3688079" y="4178807"/>
              <a:ext cx="271272" cy="27127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294119" y="4166615"/>
              <a:ext cx="268224" cy="26822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8884920" y="4136135"/>
              <a:ext cx="268224" cy="27127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928236" y="4553458"/>
              <a:ext cx="1282700" cy="0"/>
            </a:xfrm>
            <a:custGeom>
              <a:avLst/>
              <a:gdLst/>
              <a:ahLst/>
              <a:cxnLst/>
              <a:rect l="l" t="t" r="r" b="b"/>
              <a:pathLst>
                <a:path w="1282700">
                  <a:moveTo>
                    <a:pt x="0" y="0"/>
                  </a:moveTo>
                  <a:lnTo>
                    <a:pt x="199910" y="0"/>
                  </a:lnTo>
                </a:path>
                <a:path w="1282700">
                  <a:moveTo>
                    <a:pt x="343839" y="0"/>
                  </a:moveTo>
                  <a:lnTo>
                    <a:pt x="569379" y="0"/>
                  </a:lnTo>
                </a:path>
                <a:path w="1282700">
                  <a:moveTo>
                    <a:pt x="713308" y="0"/>
                  </a:moveTo>
                  <a:lnTo>
                    <a:pt x="913231" y="0"/>
                  </a:lnTo>
                </a:path>
                <a:path w="1282700">
                  <a:moveTo>
                    <a:pt x="1057160" y="0"/>
                  </a:moveTo>
                  <a:lnTo>
                    <a:pt x="1282690" y="0"/>
                  </a:lnTo>
                </a:path>
              </a:pathLst>
            </a:custGeom>
            <a:ln w="28576">
              <a:solidFill>
                <a:srgbClr val="3B383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128147" y="4491469"/>
              <a:ext cx="144145" cy="123189"/>
            </a:xfrm>
            <a:custGeom>
              <a:avLst/>
              <a:gdLst/>
              <a:ahLst/>
              <a:cxnLst/>
              <a:rect l="l" t="t" r="r" b="b"/>
              <a:pathLst>
                <a:path w="144145" h="123189">
                  <a:moveTo>
                    <a:pt x="143929" y="0"/>
                  </a:moveTo>
                  <a:lnTo>
                    <a:pt x="0" y="0"/>
                  </a:lnTo>
                  <a:lnTo>
                    <a:pt x="0" y="122974"/>
                  </a:lnTo>
                  <a:lnTo>
                    <a:pt x="143929" y="122974"/>
                  </a:lnTo>
                  <a:lnTo>
                    <a:pt x="143929" y="0"/>
                  </a:lnTo>
                  <a:close/>
                </a:path>
              </a:pathLst>
            </a:custGeom>
            <a:solidFill>
              <a:srgbClr val="FBE5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4128147" y="4491469"/>
              <a:ext cx="144145" cy="123189"/>
            </a:xfrm>
            <a:custGeom>
              <a:avLst/>
              <a:gdLst/>
              <a:ahLst/>
              <a:cxnLst/>
              <a:rect l="l" t="t" r="r" b="b"/>
              <a:pathLst>
                <a:path w="144145" h="123189">
                  <a:moveTo>
                    <a:pt x="0" y="0"/>
                  </a:moveTo>
                  <a:lnTo>
                    <a:pt x="143933" y="0"/>
                  </a:lnTo>
                  <a:lnTo>
                    <a:pt x="143933" y="122975"/>
                  </a:lnTo>
                  <a:lnTo>
                    <a:pt x="0" y="122975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4497616" y="4491469"/>
              <a:ext cx="144145" cy="123189"/>
            </a:xfrm>
            <a:custGeom>
              <a:avLst/>
              <a:gdLst/>
              <a:ahLst/>
              <a:cxnLst/>
              <a:rect l="l" t="t" r="r" b="b"/>
              <a:pathLst>
                <a:path w="144145" h="123189">
                  <a:moveTo>
                    <a:pt x="143929" y="0"/>
                  </a:moveTo>
                  <a:lnTo>
                    <a:pt x="0" y="0"/>
                  </a:lnTo>
                  <a:lnTo>
                    <a:pt x="0" y="122974"/>
                  </a:lnTo>
                  <a:lnTo>
                    <a:pt x="143929" y="122974"/>
                  </a:lnTo>
                  <a:lnTo>
                    <a:pt x="143929" y="0"/>
                  </a:lnTo>
                  <a:close/>
                </a:path>
              </a:pathLst>
            </a:custGeom>
            <a:solidFill>
              <a:srgbClr val="FBE5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4497616" y="4491469"/>
              <a:ext cx="144145" cy="123189"/>
            </a:xfrm>
            <a:custGeom>
              <a:avLst/>
              <a:gdLst/>
              <a:ahLst/>
              <a:cxnLst/>
              <a:rect l="l" t="t" r="r" b="b"/>
              <a:pathLst>
                <a:path w="144145" h="123189">
                  <a:moveTo>
                    <a:pt x="0" y="0"/>
                  </a:moveTo>
                  <a:lnTo>
                    <a:pt x="143933" y="0"/>
                  </a:lnTo>
                  <a:lnTo>
                    <a:pt x="143933" y="122975"/>
                  </a:lnTo>
                  <a:lnTo>
                    <a:pt x="0" y="122975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4841468" y="4491469"/>
              <a:ext cx="144145" cy="123189"/>
            </a:xfrm>
            <a:custGeom>
              <a:avLst/>
              <a:gdLst/>
              <a:ahLst/>
              <a:cxnLst/>
              <a:rect l="l" t="t" r="r" b="b"/>
              <a:pathLst>
                <a:path w="144145" h="123189">
                  <a:moveTo>
                    <a:pt x="143929" y="0"/>
                  </a:moveTo>
                  <a:lnTo>
                    <a:pt x="0" y="0"/>
                  </a:lnTo>
                  <a:lnTo>
                    <a:pt x="0" y="122974"/>
                  </a:lnTo>
                  <a:lnTo>
                    <a:pt x="143929" y="122974"/>
                  </a:lnTo>
                  <a:lnTo>
                    <a:pt x="143929" y="0"/>
                  </a:lnTo>
                  <a:close/>
                </a:path>
              </a:pathLst>
            </a:custGeom>
            <a:solidFill>
              <a:srgbClr val="FBE5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4841468" y="4491469"/>
              <a:ext cx="144145" cy="123189"/>
            </a:xfrm>
            <a:custGeom>
              <a:avLst/>
              <a:gdLst/>
              <a:ahLst/>
              <a:cxnLst/>
              <a:rect l="l" t="t" r="r" b="b"/>
              <a:pathLst>
                <a:path w="144145" h="123189">
                  <a:moveTo>
                    <a:pt x="0" y="0"/>
                  </a:moveTo>
                  <a:lnTo>
                    <a:pt x="143933" y="0"/>
                  </a:lnTo>
                  <a:lnTo>
                    <a:pt x="143933" y="122975"/>
                  </a:lnTo>
                  <a:lnTo>
                    <a:pt x="0" y="122975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530301" y="4569155"/>
              <a:ext cx="1282700" cy="0"/>
            </a:xfrm>
            <a:custGeom>
              <a:avLst/>
              <a:gdLst/>
              <a:ahLst/>
              <a:cxnLst/>
              <a:rect l="l" t="t" r="r" b="b"/>
              <a:pathLst>
                <a:path w="1282700">
                  <a:moveTo>
                    <a:pt x="0" y="0"/>
                  </a:moveTo>
                  <a:lnTo>
                    <a:pt x="199910" y="0"/>
                  </a:lnTo>
                </a:path>
                <a:path w="1282700">
                  <a:moveTo>
                    <a:pt x="343852" y="0"/>
                  </a:moveTo>
                  <a:lnTo>
                    <a:pt x="569379" y="0"/>
                  </a:lnTo>
                </a:path>
                <a:path w="1282700">
                  <a:moveTo>
                    <a:pt x="713308" y="0"/>
                  </a:moveTo>
                  <a:lnTo>
                    <a:pt x="913231" y="0"/>
                  </a:lnTo>
                </a:path>
                <a:path w="1282700">
                  <a:moveTo>
                    <a:pt x="1057160" y="0"/>
                  </a:moveTo>
                  <a:lnTo>
                    <a:pt x="1282690" y="0"/>
                  </a:lnTo>
                </a:path>
              </a:pathLst>
            </a:custGeom>
            <a:ln w="28576">
              <a:solidFill>
                <a:srgbClr val="3B383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6730212" y="4507166"/>
              <a:ext cx="144145" cy="123189"/>
            </a:xfrm>
            <a:custGeom>
              <a:avLst/>
              <a:gdLst/>
              <a:ahLst/>
              <a:cxnLst/>
              <a:rect l="l" t="t" r="r" b="b"/>
              <a:pathLst>
                <a:path w="144145" h="123189">
                  <a:moveTo>
                    <a:pt x="143941" y="0"/>
                  </a:moveTo>
                  <a:lnTo>
                    <a:pt x="0" y="0"/>
                  </a:lnTo>
                  <a:lnTo>
                    <a:pt x="0" y="122974"/>
                  </a:lnTo>
                  <a:lnTo>
                    <a:pt x="143941" y="122974"/>
                  </a:lnTo>
                  <a:lnTo>
                    <a:pt x="143941" y="0"/>
                  </a:lnTo>
                  <a:close/>
                </a:path>
              </a:pathLst>
            </a:custGeom>
            <a:solidFill>
              <a:srgbClr val="FBE5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6730212" y="4507166"/>
              <a:ext cx="144145" cy="123189"/>
            </a:xfrm>
            <a:custGeom>
              <a:avLst/>
              <a:gdLst/>
              <a:ahLst/>
              <a:cxnLst/>
              <a:rect l="l" t="t" r="r" b="b"/>
              <a:pathLst>
                <a:path w="144145" h="123189">
                  <a:moveTo>
                    <a:pt x="0" y="0"/>
                  </a:moveTo>
                  <a:lnTo>
                    <a:pt x="143933" y="0"/>
                  </a:lnTo>
                  <a:lnTo>
                    <a:pt x="143933" y="122975"/>
                  </a:lnTo>
                  <a:lnTo>
                    <a:pt x="0" y="122975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7099680" y="4507166"/>
              <a:ext cx="144145" cy="123189"/>
            </a:xfrm>
            <a:custGeom>
              <a:avLst/>
              <a:gdLst/>
              <a:ahLst/>
              <a:cxnLst/>
              <a:rect l="l" t="t" r="r" b="b"/>
              <a:pathLst>
                <a:path w="144145" h="123189">
                  <a:moveTo>
                    <a:pt x="143929" y="0"/>
                  </a:moveTo>
                  <a:lnTo>
                    <a:pt x="0" y="0"/>
                  </a:lnTo>
                  <a:lnTo>
                    <a:pt x="0" y="122974"/>
                  </a:lnTo>
                  <a:lnTo>
                    <a:pt x="143929" y="122974"/>
                  </a:lnTo>
                  <a:lnTo>
                    <a:pt x="143929" y="0"/>
                  </a:lnTo>
                  <a:close/>
                </a:path>
              </a:pathLst>
            </a:custGeom>
            <a:solidFill>
              <a:srgbClr val="FBE5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7099680" y="4507166"/>
              <a:ext cx="144145" cy="123189"/>
            </a:xfrm>
            <a:custGeom>
              <a:avLst/>
              <a:gdLst/>
              <a:ahLst/>
              <a:cxnLst/>
              <a:rect l="l" t="t" r="r" b="b"/>
              <a:pathLst>
                <a:path w="144145" h="123189">
                  <a:moveTo>
                    <a:pt x="0" y="0"/>
                  </a:moveTo>
                  <a:lnTo>
                    <a:pt x="143933" y="0"/>
                  </a:lnTo>
                  <a:lnTo>
                    <a:pt x="143933" y="122975"/>
                  </a:lnTo>
                  <a:lnTo>
                    <a:pt x="0" y="122975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7443533" y="4507166"/>
              <a:ext cx="144145" cy="123189"/>
            </a:xfrm>
            <a:custGeom>
              <a:avLst/>
              <a:gdLst/>
              <a:ahLst/>
              <a:cxnLst/>
              <a:rect l="l" t="t" r="r" b="b"/>
              <a:pathLst>
                <a:path w="144145" h="123189">
                  <a:moveTo>
                    <a:pt x="143929" y="0"/>
                  </a:moveTo>
                  <a:lnTo>
                    <a:pt x="0" y="0"/>
                  </a:lnTo>
                  <a:lnTo>
                    <a:pt x="0" y="122974"/>
                  </a:lnTo>
                  <a:lnTo>
                    <a:pt x="143929" y="122974"/>
                  </a:lnTo>
                  <a:lnTo>
                    <a:pt x="143929" y="0"/>
                  </a:lnTo>
                  <a:close/>
                </a:path>
              </a:pathLst>
            </a:custGeom>
            <a:solidFill>
              <a:srgbClr val="FBE5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7443533" y="4507166"/>
              <a:ext cx="144145" cy="123189"/>
            </a:xfrm>
            <a:custGeom>
              <a:avLst/>
              <a:gdLst/>
              <a:ahLst/>
              <a:cxnLst/>
              <a:rect l="l" t="t" r="r" b="b"/>
              <a:pathLst>
                <a:path w="144145" h="123189">
                  <a:moveTo>
                    <a:pt x="0" y="0"/>
                  </a:moveTo>
                  <a:lnTo>
                    <a:pt x="143933" y="0"/>
                  </a:lnTo>
                  <a:lnTo>
                    <a:pt x="143933" y="122975"/>
                  </a:lnTo>
                  <a:lnTo>
                    <a:pt x="0" y="122975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5803900" y="3541915"/>
              <a:ext cx="238760" cy="596900"/>
            </a:xfrm>
            <a:custGeom>
              <a:avLst/>
              <a:gdLst/>
              <a:ahLst/>
              <a:cxnLst/>
              <a:rect l="l" t="t" r="r" b="b"/>
              <a:pathLst>
                <a:path w="238760" h="596900">
                  <a:moveTo>
                    <a:pt x="0" y="477570"/>
                  </a:moveTo>
                  <a:lnTo>
                    <a:pt x="59665" y="477570"/>
                  </a:lnTo>
                  <a:lnTo>
                    <a:pt x="59665" y="0"/>
                  </a:lnTo>
                  <a:lnTo>
                    <a:pt x="178997" y="0"/>
                  </a:lnTo>
                  <a:lnTo>
                    <a:pt x="178997" y="477570"/>
                  </a:lnTo>
                  <a:lnTo>
                    <a:pt x="238662" y="477570"/>
                  </a:lnTo>
                  <a:lnTo>
                    <a:pt x="119331" y="596900"/>
                  </a:lnTo>
                  <a:lnTo>
                    <a:pt x="0" y="477570"/>
                  </a:lnTo>
                  <a:close/>
                </a:path>
              </a:pathLst>
            </a:custGeom>
            <a:ln w="12700">
              <a:solidFill>
                <a:srgbClr val="3B383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1576870" y="5327953"/>
            <a:ext cx="9138285" cy="850900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 marR="5080" indent="135255">
              <a:lnSpc>
                <a:spcPts val="3190"/>
              </a:lnSpc>
              <a:spcBef>
                <a:spcPts val="254"/>
              </a:spcBef>
            </a:pPr>
            <a:r>
              <a:rPr sz="2800" spc="-95" dirty="0">
                <a:cs typeface="Arial"/>
              </a:rPr>
              <a:t>Run </a:t>
            </a:r>
            <a:r>
              <a:rPr sz="2800" spc="-110" dirty="0">
                <a:cs typeface="Arial"/>
              </a:rPr>
              <a:t>NFs </a:t>
            </a:r>
            <a:r>
              <a:rPr sz="2800" spc="-45" dirty="0">
                <a:cs typeface="Arial"/>
              </a:rPr>
              <a:t>within </a:t>
            </a:r>
            <a:r>
              <a:rPr sz="2800" spc="-85" dirty="0">
                <a:cs typeface="Arial"/>
              </a:rPr>
              <a:t>Trusted </a:t>
            </a:r>
            <a:r>
              <a:rPr sz="2800" spc="-60" dirty="0">
                <a:cs typeface="Arial"/>
              </a:rPr>
              <a:t>Execution </a:t>
            </a:r>
            <a:r>
              <a:rPr sz="2800" spc="-70" dirty="0">
                <a:cs typeface="Arial"/>
              </a:rPr>
              <a:t>Environment </a:t>
            </a:r>
            <a:r>
              <a:rPr sz="2800" spc="-165" dirty="0">
                <a:cs typeface="Arial"/>
              </a:rPr>
              <a:t>(TEEs), </a:t>
            </a:r>
            <a:r>
              <a:rPr sz="2800" spc="-45" dirty="0">
                <a:cs typeface="Arial"/>
              </a:rPr>
              <a:t>and </a:t>
            </a:r>
            <a:r>
              <a:rPr sz="2800" spc="-70" dirty="0">
                <a:cs typeface="Arial"/>
              </a:rPr>
              <a:t>only </a:t>
            </a:r>
            <a:r>
              <a:rPr sz="2800" spc="-40" dirty="0">
                <a:cs typeface="Arial"/>
              </a:rPr>
              <a:t>audit </a:t>
            </a:r>
            <a:r>
              <a:rPr sz="2800" spc="-35" dirty="0">
                <a:cs typeface="Arial"/>
              </a:rPr>
              <a:t>actions between </a:t>
            </a:r>
            <a:r>
              <a:rPr sz="2800" spc="-110" dirty="0">
                <a:cs typeface="Arial"/>
              </a:rPr>
              <a:t>NFs </a:t>
            </a:r>
            <a:r>
              <a:rPr sz="2800" spc="-65" dirty="0">
                <a:cs typeface="Arial"/>
              </a:rPr>
              <a:t>over </a:t>
            </a:r>
            <a:r>
              <a:rPr sz="2800" spc="-40" dirty="0">
                <a:cs typeface="Arial"/>
              </a:rPr>
              <a:t>the </a:t>
            </a:r>
            <a:r>
              <a:rPr sz="2800" spc="-30" dirty="0">
                <a:cs typeface="Arial"/>
              </a:rPr>
              <a:t>untrusted</a:t>
            </a:r>
            <a:r>
              <a:rPr sz="2800" spc="365" dirty="0">
                <a:cs typeface="Arial"/>
              </a:rPr>
              <a:t> </a:t>
            </a:r>
            <a:r>
              <a:rPr sz="2800" spc="-15" dirty="0">
                <a:cs typeface="Arial"/>
              </a:rPr>
              <a:t>network.</a:t>
            </a:r>
            <a:endParaRPr sz="2800" dirty="0">
              <a:cs typeface="Arial"/>
            </a:endParaRPr>
          </a:p>
        </p:txBody>
      </p:sp>
      <p:sp>
        <p:nvSpPr>
          <p:cNvPr id="65" name="object 6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20</a:t>
            </a:fld>
            <a:endParaRPr spc="-25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11DC9-01D7-E6A6-4394-BBB9BF6A0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9296400" cy="1354217"/>
          </a:xfrm>
        </p:spPr>
        <p:txBody>
          <a:bodyPr/>
          <a:lstStyle/>
          <a:p>
            <a:r>
              <a:rPr lang="en-US" dirty="0"/>
              <a:t>TEE: Trusted Execution Environment</a:t>
            </a:r>
          </a:p>
        </p:txBody>
      </p:sp>
      <p:pic>
        <p:nvPicPr>
          <p:cNvPr id="1026" name="Picture 2" descr="OP-TEE · GitHub">
            <a:extLst>
              <a:ext uri="{FF2B5EF4-FFF2-40B4-BE49-F238E27FC236}">
                <a16:creationId xmlns:a16="http://schemas.microsoft.com/office/drawing/2014/main" id="{854634E8-D6D0-D02E-55A8-8AAA1BB57B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963817"/>
            <a:ext cx="2639291" cy="2639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8F83271-ECE1-3140-8C1B-11A16CBB2BC3}"/>
              </a:ext>
            </a:extLst>
          </p:cNvPr>
          <p:cNvSpPr txBox="1"/>
          <p:nvPr/>
        </p:nvSpPr>
        <p:spPr>
          <a:xfrm>
            <a:off x="3124200" y="4724400"/>
            <a:ext cx="914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/>
              <a:t>TEE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97D96A-D243-96D9-FCF1-FEF97BF91E3E}"/>
              </a:ext>
            </a:extLst>
          </p:cNvPr>
          <p:cNvSpPr txBox="1"/>
          <p:nvPr/>
        </p:nvSpPr>
        <p:spPr>
          <a:xfrm>
            <a:off x="5205844" y="3182778"/>
            <a:ext cx="630035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/>
              <a:t>Code and data: confidentiality and integrity</a:t>
            </a:r>
          </a:p>
        </p:txBody>
      </p:sp>
    </p:spTree>
    <p:extLst>
      <p:ext uri="{BB962C8B-B14F-4D97-AF65-F5344CB8AC3E}">
        <p14:creationId xmlns:p14="http://schemas.microsoft.com/office/powerpoint/2010/main" val="16023708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45800" y="517652"/>
            <a:ext cx="310070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135" dirty="0"/>
              <a:t>Our</a:t>
            </a:r>
            <a:r>
              <a:rPr sz="5400" spc="-465" dirty="0"/>
              <a:t> </a:t>
            </a:r>
            <a:r>
              <a:rPr sz="5400" spc="-190" dirty="0"/>
              <a:t>Insight</a:t>
            </a:r>
            <a:endParaRPr sz="5400" dirty="0"/>
          </a:p>
        </p:txBody>
      </p:sp>
      <p:grpSp>
        <p:nvGrpSpPr>
          <p:cNvPr id="3" name="object 3"/>
          <p:cNvGrpSpPr/>
          <p:nvPr/>
        </p:nvGrpSpPr>
        <p:grpSpPr>
          <a:xfrm>
            <a:off x="711818" y="2773413"/>
            <a:ext cx="10307955" cy="3594735"/>
            <a:chOff x="711818" y="2773413"/>
            <a:chExt cx="10307955" cy="3594735"/>
          </a:xfrm>
        </p:grpSpPr>
        <p:sp>
          <p:nvSpPr>
            <p:cNvPr id="4" name="object 4"/>
            <p:cNvSpPr/>
            <p:nvPr/>
          </p:nvSpPr>
          <p:spPr>
            <a:xfrm>
              <a:off x="2621673" y="2792463"/>
              <a:ext cx="1306830" cy="570230"/>
            </a:xfrm>
            <a:custGeom>
              <a:avLst/>
              <a:gdLst/>
              <a:ahLst/>
              <a:cxnLst/>
              <a:rect l="l" t="t" r="r" b="b"/>
              <a:pathLst>
                <a:path w="1306829" h="570229">
                  <a:moveTo>
                    <a:pt x="1306563" y="0"/>
                  </a:moveTo>
                  <a:lnTo>
                    <a:pt x="0" y="0"/>
                  </a:lnTo>
                  <a:lnTo>
                    <a:pt x="0" y="569912"/>
                  </a:lnTo>
                  <a:lnTo>
                    <a:pt x="1306563" y="569912"/>
                  </a:lnTo>
                  <a:lnTo>
                    <a:pt x="1306563" y="0"/>
                  </a:lnTo>
                  <a:close/>
                </a:path>
              </a:pathLst>
            </a:custGeom>
            <a:solidFill>
              <a:srgbClr val="FBE5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621673" y="2792463"/>
              <a:ext cx="1306830" cy="570230"/>
            </a:xfrm>
            <a:custGeom>
              <a:avLst/>
              <a:gdLst/>
              <a:ahLst/>
              <a:cxnLst/>
              <a:rect l="l" t="t" r="r" b="b"/>
              <a:pathLst>
                <a:path w="1306829" h="570229">
                  <a:moveTo>
                    <a:pt x="0" y="0"/>
                  </a:moveTo>
                  <a:lnTo>
                    <a:pt x="1306570" y="0"/>
                  </a:lnTo>
                  <a:lnTo>
                    <a:pt x="1306570" y="569912"/>
                  </a:lnTo>
                  <a:lnTo>
                    <a:pt x="0" y="569912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928237" y="3077426"/>
              <a:ext cx="200025" cy="0"/>
            </a:xfrm>
            <a:custGeom>
              <a:avLst/>
              <a:gdLst/>
              <a:ahLst/>
              <a:cxnLst/>
              <a:rect l="l" t="t" r="r" b="b"/>
              <a:pathLst>
                <a:path w="200025">
                  <a:moveTo>
                    <a:pt x="0" y="0"/>
                  </a:moveTo>
                  <a:lnTo>
                    <a:pt x="199910" y="0"/>
                  </a:lnTo>
                </a:path>
              </a:pathLst>
            </a:custGeom>
            <a:ln w="28576">
              <a:solidFill>
                <a:srgbClr val="3B383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450336" y="2886455"/>
              <a:ext cx="478536" cy="4785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272089" y="3077426"/>
              <a:ext cx="226060" cy="0"/>
            </a:xfrm>
            <a:custGeom>
              <a:avLst/>
              <a:gdLst/>
              <a:ahLst/>
              <a:cxnLst/>
              <a:rect l="l" t="t" r="r" b="b"/>
              <a:pathLst>
                <a:path w="226060">
                  <a:moveTo>
                    <a:pt x="0" y="0"/>
                  </a:moveTo>
                  <a:lnTo>
                    <a:pt x="225526" y="0"/>
                  </a:lnTo>
                </a:path>
              </a:pathLst>
            </a:custGeom>
            <a:ln w="28576">
              <a:solidFill>
                <a:srgbClr val="3B383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128147" y="3015437"/>
              <a:ext cx="144145" cy="123189"/>
            </a:xfrm>
            <a:custGeom>
              <a:avLst/>
              <a:gdLst/>
              <a:ahLst/>
              <a:cxnLst/>
              <a:rect l="l" t="t" r="r" b="b"/>
              <a:pathLst>
                <a:path w="144145" h="123189">
                  <a:moveTo>
                    <a:pt x="143941" y="0"/>
                  </a:moveTo>
                  <a:lnTo>
                    <a:pt x="0" y="0"/>
                  </a:lnTo>
                  <a:lnTo>
                    <a:pt x="0" y="122974"/>
                  </a:lnTo>
                  <a:lnTo>
                    <a:pt x="143941" y="122974"/>
                  </a:lnTo>
                  <a:lnTo>
                    <a:pt x="143941" y="0"/>
                  </a:lnTo>
                  <a:close/>
                </a:path>
              </a:pathLst>
            </a:custGeom>
            <a:solidFill>
              <a:srgbClr val="FBE5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128147" y="3015437"/>
              <a:ext cx="144145" cy="123189"/>
            </a:xfrm>
            <a:custGeom>
              <a:avLst/>
              <a:gdLst/>
              <a:ahLst/>
              <a:cxnLst/>
              <a:rect l="l" t="t" r="r" b="b"/>
              <a:pathLst>
                <a:path w="144145" h="123189">
                  <a:moveTo>
                    <a:pt x="0" y="0"/>
                  </a:moveTo>
                  <a:lnTo>
                    <a:pt x="143933" y="0"/>
                  </a:lnTo>
                  <a:lnTo>
                    <a:pt x="143933" y="122975"/>
                  </a:lnTo>
                  <a:lnTo>
                    <a:pt x="0" y="122975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641545" y="3077426"/>
              <a:ext cx="200025" cy="0"/>
            </a:xfrm>
            <a:custGeom>
              <a:avLst/>
              <a:gdLst/>
              <a:ahLst/>
              <a:cxnLst/>
              <a:rect l="l" t="t" r="r" b="b"/>
              <a:pathLst>
                <a:path w="200025">
                  <a:moveTo>
                    <a:pt x="0" y="0"/>
                  </a:moveTo>
                  <a:lnTo>
                    <a:pt x="199923" y="0"/>
                  </a:lnTo>
                </a:path>
              </a:pathLst>
            </a:custGeom>
            <a:ln w="28576">
              <a:solidFill>
                <a:srgbClr val="3B383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497616" y="3015437"/>
              <a:ext cx="144145" cy="123189"/>
            </a:xfrm>
            <a:custGeom>
              <a:avLst/>
              <a:gdLst/>
              <a:ahLst/>
              <a:cxnLst/>
              <a:rect l="l" t="t" r="r" b="b"/>
              <a:pathLst>
                <a:path w="144145" h="123189">
                  <a:moveTo>
                    <a:pt x="143929" y="0"/>
                  </a:moveTo>
                  <a:lnTo>
                    <a:pt x="0" y="0"/>
                  </a:lnTo>
                  <a:lnTo>
                    <a:pt x="0" y="122974"/>
                  </a:lnTo>
                  <a:lnTo>
                    <a:pt x="143929" y="122974"/>
                  </a:lnTo>
                  <a:lnTo>
                    <a:pt x="143929" y="0"/>
                  </a:lnTo>
                  <a:close/>
                </a:path>
              </a:pathLst>
            </a:custGeom>
            <a:solidFill>
              <a:srgbClr val="FBE5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497616" y="3015437"/>
              <a:ext cx="144145" cy="123189"/>
            </a:xfrm>
            <a:custGeom>
              <a:avLst/>
              <a:gdLst/>
              <a:ahLst/>
              <a:cxnLst/>
              <a:rect l="l" t="t" r="r" b="b"/>
              <a:pathLst>
                <a:path w="144145" h="123189">
                  <a:moveTo>
                    <a:pt x="0" y="0"/>
                  </a:moveTo>
                  <a:lnTo>
                    <a:pt x="143933" y="0"/>
                  </a:lnTo>
                  <a:lnTo>
                    <a:pt x="143933" y="122975"/>
                  </a:lnTo>
                  <a:lnTo>
                    <a:pt x="0" y="122975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210924" y="2792463"/>
              <a:ext cx="1306830" cy="570230"/>
            </a:xfrm>
            <a:custGeom>
              <a:avLst/>
              <a:gdLst/>
              <a:ahLst/>
              <a:cxnLst/>
              <a:rect l="l" t="t" r="r" b="b"/>
              <a:pathLst>
                <a:path w="1306829" h="570229">
                  <a:moveTo>
                    <a:pt x="1306575" y="0"/>
                  </a:moveTo>
                  <a:lnTo>
                    <a:pt x="0" y="0"/>
                  </a:lnTo>
                  <a:lnTo>
                    <a:pt x="0" y="569912"/>
                  </a:lnTo>
                  <a:lnTo>
                    <a:pt x="1306575" y="569912"/>
                  </a:lnTo>
                  <a:lnTo>
                    <a:pt x="1306575" y="0"/>
                  </a:lnTo>
                  <a:close/>
                </a:path>
              </a:pathLst>
            </a:custGeom>
            <a:solidFill>
              <a:srgbClr val="FBE5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210924" y="2792463"/>
              <a:ext cx="1306830" cy="570230"/>
            </a:xfrm>
            <a:custGeom>
              <a:avLst/>
              <a:gdLst/>
              <a:ahLst/>
              <a:cxnLst/>
              <a:rect l="l" t="t" r="r" b="b"/>
              <a:pathLst>
                <a:path w="1306829" h="570229">
                  <a:moveTo>
                    <a:pt x="0" y="0"/>
                  </a:moveTo>
                  <a:lnTo>
                    <a:pt x="1306570" y="0"/>
                  </a:lnTo>
                  <a:lnTo>
                    <a:pt x="1306570" y="569912"/>
                  </a:lnTo>
                  <a:lnTo>
                    <a:pt x="0" y="569912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985397" y="3077426"/>
              <a:ext cx="1744980" cy="0"/>
            </a:xfrm>
            <a:custGeom>
              <a:avLst/>
              <a:gdLst/>
              <a:ahLst/>
              <a:cxnLst/>
              <a:rect l="l" t="t" r="r" b="b"/>
              <a:pathLst>
                <a:path w="1744979">
                  <a:moveTo>
                    <a:pt x="0" y="0"/>
                  </a:moveTo>
                  <a:lnTo>
                    <a:pt x="225530" y="0"/>
                  </a:lnTo>
                </a:path>
                <a:path w="1744979">
                  <a:moveTo>
                    <a:pt x="1532102" y="0"/>
                  </a:moveTo>
                  <a:lnTo>
                    <a:pt x="1744865" y="0"/>
                  </a:lnTo>
                </a:path>
              </a:pathLst>
            </a:custGeom>
            <a:ln w="28576">
              <a:solidFill>
                <a:srgbClr val="3B383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041135" y="2898647"/>
              <a:ext cx="478536" cy="47853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41468" y="3015437"/>
              <a:ext cx="144145" cy="123189"/>
            </a:xfrm>
            <a:custGeom>
              <a:avLst/>
              <a:gdLst/>
              <a:ahLst/>
              <a:cxnLst/>
              <a:rect l="l" t="t" r="r" b="b"/>
              <a:pathLst>
                <a:path w="144145" h="123189">
                  <a:moveTo>
                    <a:pt x="143929" y="0"/>
                  </a:moveTo>
                  <a:lnTo>
                    <a:pt x="0" y="0"/>
                  </a:lnTo>
                  <a:lnTo>
                    <a:pt x="0" y="122974"/>
                  </a:lnTo>
                  <a:lnTo>
                    <a:pt x="143929" y="122974"/>
                  </a:lnTo>
                  <a:lnTo>
                    <a:pt x="143929" y="0"/>
                  </a:lnTo>
                  <a:close/>
                </a:path>
              </a:pathLst>
            </a:custGeom>
            <a:solidFill>
              <a:srgbClr val="FBE5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841468" y="3015437"/>
              <a:ext cx="144145" cy="123189"/>
            </a:xfrm>
            <a:custGeom>
              <a:avLst/>
              <a:gdLst/>
              <a:ahLst/>
              <a:cxnLst/>
              <a:rect l="l" t="t" r="r" b="b"/>
              <a:pathLst>
                <a:path w="144145" h="123189">
                  <a:moveTo>
                    <a:pt x="0" y="0"/>
                  </a:moveTo>
                  <a:lnTo>
                    <a:pt x="143933" y="0"/>
                  </a:lnTo>
                  <a:lnTo>
                    <a:pt x="143933" y="122975"/>
                  </a:lnTo>
                  <a:lnTo>
                    <a:pt x="0" y="122975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874192" y="3077426"/>
              <a:ext cx="226060" cy="0"/>
            </a:xfrm>
            <a:custGeom>
              <a:avLst/>
              <a:gdLst/>
              <a:ahLst/>
              <a:cxnLst/>
              <a:rect l="l" t="t" r="r" b="b"/>
              <a:pathLst>
                <a:path w="226059">
                  <a:moveTo>
                    <a:pt x="0" y="0"/>
                  </a:moveTo>
                  <a:lnTo>
                    <a:pt x="225526" y="0"/>
                  </a:lnTo>
                </a:path>
              </a:pathLst>
            </a:custGeom>
            <a:ln w="28576">
              <a:solidFill>
                <a:srgbClr val="3B383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730263" y="3015437"/>
              <a:ext cx="144145" cy="123189"/>
            </a:xfrm>
            <a:custGeom>
              <a:avLst/>
              <a:gdLst/>
              <a:ahLst/>
              <a:cxnLst/>
              <a:rect l="l" t="t" r="r" b="b"/>
              <a:pathLst>
                <a:path w="144145" h="123189">
                  <a:moveTo>
                    <a:pt x="143929" y="0"/>
                  </a:moveTo>
                  <a:lnTo>
                    <a:pt x="0" y="0"/>
                  </a:lnTo>
                  <a:lnTo>
                    <a:pt x="0" y="122974"/>
                  </a:lnTo>
                  <a:lnTo>
                    <a:pt x="143929" y="122974"/>
                  </a:lnTo>
                  <a:lnTo>
                    <a:pt x="143929" y="0"/>
                  </a:lnTo>
                  <a:close/>
                </a:path>
              </a:pathLst>
            </a:custGeom>
            <a:solidFill>
              <a:srgbClr val="FBE5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730263" y="3015437"/>
              <a:ext cx="144145" cy="123189"/>
            </a:xfrm>
            <a:custGeom>
              <a:avLst/>
              <a:gdLst/>
              <a:ahLst/>
              <a:cxnLst/>
              <a:rect l="l" t="t" r="r" b="b"/>
              <a:pathLst>
                <a:path w="144145" h="123189">
                  <a:moveTo>
                    <a:pt x="0" y="0"/>
                  </a:moveTo>
                  <a:lnTo>
                    <a:pt x="143933" y="0"/>
                  </a:lnTo>
                  <a:lnTo>
                    <a:pt x="143933" y="122975"/>
                  </a:lnTo>
                  <a:lnTo>
                    <a:pt x="0" y="122975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243660" y="3077426"/>
              <a:ext cx="200025" cy="0"/>
            </a:xfrm>
            <a:custGeom>
              <a:avLst/>
              <a:gdLst/>
              <a:ahLst/>
              <a:cxnLst/>
              <a:rect l="l" t="t" r="r" b="b"/>
              <a:pathLst>
                <a:path w="200025">
                  <a:moveTo>
                    <a:pt x="0" y="0"/>
                  </a:moveTo>
                  <a:lnTo>
                    <a:pt x="199910" y="0"/>
                  </a:lnTo>
                </a:path>
              </a:pathLst>
            </a:custGeom>
            <a:ln w="28576">
              <a:solidFill>
                <a:srgbClr val="3B383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099719" y="3015437"/>
              <a:ext cx="144145" cy="123189"/>
            </a:xfrm>
            <a:custGeom>
              <a:avLst/>
              <a:gdLst/>
              <a:ahLst/>
              <a:cxnLst/>
              <a:rect l="l" t="t" r="r" b="b"/>
              <a:pathLst>
                <a:path w="144145" h="123189">
                  <a:moveTo>
                    <a:pt x="143941" y="0"/>
                  </a:moveTo>
                  <a:lnTo>
                    <a:pt x="0" y="0"/>
                  </a:lnTo>
                  <a:lnTo>
                    <a:pt x="0" y="122974"/>
                  </a:lnTo>
                  <a:lnTo>
                    <a:pt x="143941" y="122974"/>
                  </a:lnTo>
                  <a:lnTo>
                    <a:pt x="143941" y="0"/>
                  </a:lnTo>
                  <a:close/>
                </a:path>
              </a:pathLst>
            </a:custGeom>
            <a:solidFill>
              <a:srgbClr val="FBE5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099719" y="3015437"/>
              <a:ext cx="144145" cy="123189"/>
            </a:xfrm>
            <a:custGeom>
              <a:avLst/>
              <a:gdLst/>
              <a:ahLst/>
              <a:cxnLst/>
              <a:rect l="l" t="t" r="r" b="b"/>
              <a:pathLst>
                <a:path w="144145" h="123189">
                  <a:moveTo>
                    <a:pt x="0" y="0"/>
                  </a:moveTo>
                  <a:lnTo>
                    <a:pt x="143933" y="0"/>
                  </a:lnTo>
                  <a:lnTo>
                    <a:pt x="143933" y="122975"/>
                  </a:lnTo>
                  <a:lnTo>
                    <a:pt x="0" y="122975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800187" y="2792463"/>
              <a:ext cx="1306830" cy="570230"/>
            </a:xfrm>
            <a:custGeom>
              <a:avLst/>
              <a:gdLst/>
              <a:ahLst/>
              <a:cxnLst/>
              <a:rect l="l" t="t" r="r" b="b"/>
              <a:pathLst>
                <a:path w="1306829" h="570229">
                  <a:moveTo>
                    <a:pt x="1306563" y="0"/>
                  </a:moveTo>
                  <a:lnTo>
                    <a:pt x="0" y="0"/>
                  </a:lnTo>
                  <a:lnTo>
                    <a:pt x="0" y="569912"/>
                  </a:lnTo>
                  <a:lnTo>
                    <a:pt x="1306563" y="569912"/>
                  </a:lnTo>
                  <a:lnTo>
                    <a:pt x="1306563" y="0"/>
                  </a:lnTo>
                  <a:close/>
                </a:path>
              </a:pathLst>
            </a:custGeom>
            <a:solidFill>
              <a:srgbClr val="FBE5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800187" y="2792463"/>
              <a:ext cx="1306830" cy="570230"/>
            </a:xfrm>
            <a:custGeom>
              <a:avLst/>
              <a:gdLst/>
              <a:ahLst/>
              <a:cxnLst/>
              <a:rect l="l" t="t" r="r" b="b"/>
              <a:pathLst>
                <a:path w="1306829" h="570229">
                  <a:moveTo>
                    <a:pt x="0" y="0"/>
                  </a:moveTo>
                  <a:lnTo>
                    <a:pt x="1306570" y="0"/>
                  </a:lnTo>
                  <a:lnTo>
                    <a:pt x="1306570" y="569912"/>
                  </a:lnTo>
                  <a:lnTo>
                    <a:pt x="0" y="569912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587513" y="3077426"/>
              <a:ext cx="212725" cy="0"/>
            </a:xfrm>
            <a:custGeom>
              <a:avLst/>
              <a:gdLst/>
              <a:ahLst/>
              <a:cxnLst/>
              <a:rect l="l" t="t" r="r" b="b"/>
              <a:pathLst>
                <a:path w="212725">
                  <a:moveTo>
                    <a:pt x="0" y="0"/>
                  </a:moveTo>
                  <a:lnTo>
                    <a:pt x="212677" y="0"/>
                  </a:lnTo>
                </a:path>
              </a:pathLst>
            </a:custGeom>
            <a:ln w="28576">
              <a:solidFill>
                <a:srgbClr val="3B383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628887" y="2886455"/>
              <a:ext cx="478535" cy="4754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443571" y="3015437"/>
              <a:ext cx="144145" cy="123189"/>
            </a:xfrm>
            <a:custGeom>
              <a:avLst/>
              <a:gdLst/>
              <a:ahLst/>
              <a:cxnLst/>
              <a:rect l="l" t="t" r="r" b="b"/>
              <a:pathLst>
                <a:path w="144145" h="123189">
                  <a:moveTo>
                    <a:pt x="143941" y="0"/>
                  </a:moveTo>
                  <a:lnTo>
                    <a:pt x="0" y="0"/>
                  </a:lnTo>
                  <a:lnTo>
                    <a:pt x="0" y="122974"/>
                  </a:lnTo>
                  <a:lnTo>
                    <a:pt x="143941" y="122974"/>
                  </a:lnTo>
                  <a:lnTo>
                    <a:pt x="143941" y="0"/>
                  </a:lnTo>
                  <a:close/>
                </a:path>
              </a:pathLst>
            </a:custGeom>
            <a:solidFill>
              <a:srgbClr val="FBE5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443571" y="3015437"/>
              <a:ext cx="144145" cy="123189"/>
            </a:xfrm>
            <a:custGeom>
              <a:avLst/>
              <a:gdLst/>
              <a:ahLst/>
              <a:cxnLst/>
              <a:rect l="l" t="t" r="r" b="b"/>
              <a:pathLst>
                <a:path w="144145" h="123189">
                  <a:moveTo>
                    <a:pt x="0" y="0"/>
                  </a:moveTo>
                  <a:lnTo>
                    <a:pt x="143933" y="0"/>
                  </a:lnTo>
                  <a:lnTo>
                    <a:pt x="143933" y="122975"/>
                  </a:lnTo>
                  <a:lnTo>
                    <a:pt x="0" y="122975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526711" y="3138411"/>
              <a:ext cx="86360" cy="319405"/>
            </a:xfrm>
            <a:custGeom>
              <a:avLst/>
              <a:gdLst/>
              <a:ahLst/>
              <a:cxnLst/>
              <a:rect l="l" t="t" r="r" b="b"/>
              <a:pathLst>
                <a:path w="86360" h="319404">
                  <a:moveTo>
                    <a:pt x="57150" y="233222"/>
                  </a:moveTo>
                  <a:lnTo>
                    <a:pt x="28587" y="233222"/>
                  </a:lnTo>
                  <a:lnTo>
                    <a:pt x="28575" y="318947"/>
                  </a:lnTo>
                  <a:lnTo>
                    <a:pt x="57150" y="318947"/>
                  </a:lnTo>
                  <a:lnTo>
                    <a:pt x="57150" y="233222"/>
                  </a:lnTo>
                  <a:close/>
                </a:path>
                <a:path w="86360" h="319404">
                  <a:moveTo>
                    <a:pt x="57150" y="118922"/>
                  </a:moveTo>
                  <a:lnTo>
                    <a:pt x="28587" y="118922"/>
                  </a:lnTo>
                  <a:lnTo>
                    <a:pt x="28587" y="204647"/>
                  </a:lnTo>
                  <a:lnTo>
                    <a:pt x="57150" y="204647"/>
                  </a:lnTo>
                  <a:lnTo>
                    <a:pt x="57150" y="118922"/>
                  </a:lnTo>
                  <a:close/>
                </a:path>
                <a:path w="86360" h="319404">
                  <a:moveTo>
                    <a:pt x="57150" y="71437"/>
                  </a:moveTo>
                  <a:lnTo>
                    <a:pt x="28587" y="71437"/>
                  </a:lnTo>
                  <a:lnTo>
                    <a:pt x="28587" y="90347"/>
                  </a:lnTo>
                  <a:lnTo>
                    <a:pt x="57150" y="90347"/>
                  </a:lnTo>
                  <a:lnTo>
                    <a:pt x="57150" y="71437"/>
                  </a:lnTo>
                  <a:close/>
                </a:path>
                <a:path w="86360" h="319404">
                  <a:moveTo>
                    <a:pt x="42875" y="0"/>
                  </a:moveTo>
                  <a:lnTo>
                    <a:pt x="0" y="85725"/>
                  </a:lnTo>
                  <a:lnTo>
                    <a:pt x="28587" y="85725"/>
                  </a:lnTo>
                  <a:lnTo>
                    <a:pt x="28587" y="71437"/>
                  </a:lnTo>
                  <a:lnTo>
                    <a:pt x="78593" y="71437"/>
                  </a:lnTo>
                  <a:lnTo>
                    <a:pt x="42875" y="0"/>
                  </a:lnTo>
                  <a:close/>
                </a:path>
                <a:path w="86360" h="319404">
                  <a:moveTo>
                    <a:pt x="78593" y="71437"/>
                  </a:moveTo>
                  <a:lnTo>
                    <a:pt x="57150" y="71437"/>
                  </a:lnTo>
                  <a:lnTo>
                    <a:pt x="57150" y="85725"/>
                  </a:lnTo>
                  <a:lnTo>
                    <a:pt x="85737" y="85725"/>
                  </a:lnTo>
                  <a:lnTo>
                    <a:pt x="78593" y="71437"/>
                  </a:lnTo>
                  <a:close/>
                </a:path>
              </a:pathLst>
            </a:custGeom>
            <a:solidFill>
              <a:srgbClr val="7671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251388" y="5238889"/>
              <a:ext cx="9768205" cy="1129030"/>
            </a:xfrm>
            <a:custGeom>
              <a:avLst/>
              <a:gdLst/>
              <a:ahLst/>
              <a:cxnLst/>
              <a:rect l="l" t="t" r="r" b="b"/>
              <a:pathLst>
                <a:path w="9768205" h="1129029">
                  <a:moveTo>
                    <a:pt x="9767982" y="0"/>
                  </a:moveTo>
                  <a:lnTo>
                    <a:pt x="0" y="0"/>
                  </a:lnTo>
                  <a:lnTo>
                    <a:pt x="0" y="1128684"/>
                  </a:lnTo>
                  <a:lnTo>
                    <a:pt x="9767982" y="1128684"/>
                  </a:lnTo>
                  <a:lnTo>
                    <a:pt x="9767982" y="0"/>
                  </a:lnTo>
                  <a:close/>
                </a:path>
              </a:pathLst>
            </a:custGeom>
            <a:solidFill>
              <a:srgbClr val="FFE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11818" y="4870742"/>
              <a:ext cx="1079135" cy="119585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621673" y="4268000"/>
              <a:ext cx="1306830" cy="570230"/>
            </a:xfrm>
            <a:custGeom>
              <a:avLst/>
              <a:gdLst/>
              <a:ahLst/>
              <a:cxnLst/>
              <a:rect l="l" t="t" r="r" b="b"/>
              <a:pathLst>
                <a:path w="1306829" h="570229">
                  <a:moveTo>
                    <a:pt x="1306563" y="0"/>
                  </a:moveTo>
                  <a:lnTo>
                    <a:pt x="0" y="0"/>
                  </a:lnTo>
                  <a:lnTo>
                    <a:pt x="0" y="569912"/>
                  </a:lnTo>
                  <a:lnTo>
                    <a:pt x="1306563" y="569912"/>
                  </a:lnTo>
                  <a:lnTo>
                    <a:pt x="1306563" y="0"/>
                  </a:lnTo>
                  <a:close/>
                </a:path>
              </a:pathLst>
            </a:custGeom>
            <a:solidFill>
              <a:srgbClr val="E2F0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621673" y="4268000"/>
              <a:ext cx="1306830" cy="570230"/>
            </a:xfrm>
            <a:custGeom>
              <a:avLst/>
              <a:gdLst/>
              <a:ahLst/>
              <a:cxnLst/>
              <a:rect l="l" t="t" r="r" b="b"/>
              <a:pathLst>
                <a:path w="1306829" h="570229">
                  <a:moveTo>
                    <a:pt x="0" y="0"/>
                  </a:moveTo>
                  <a:lnTo>
                    <a:pt x="1306570" y="0"/>
                  </a:lnTo>
                  <a:lnTo>
                    <a:pt x="1306570" y="569912"/>
                  </a:lnTo>
                  <a:lnTo>
                    <a:pt x="0" y="569912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5482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210924" y="4268000"/>
              <a:ext cx="1306830" cy="570230"/>
            </a:xfrm>
            <a:custGeom>
              <a:avLst/>
              <a:gdLst/>
              <a:ahLst/>
              <a:cxnLst/>
              <a:rect l="l" t="t" r="r" b="b"/>
              <a:pathLst>
                <a:path w="1306829" h="570229">
                  <a:moveTo>
                    <a:pt x="1306575" y="0"/>
                  </a:moveTo>
                  <a:lnTo>
                    <a:pt x="0" y="0"/>
                  </a:lnTo>
                  <a:lnTo>
                    <a:pt x="0" y="569912"/>
                  </a:lnTo>
                  <a:lnTo>
                    <a:pt x="1306575" y="569912"/>
                  </a:lnTo>
                  <a:lnTo>
                    <a:pt x="1306575" y="0"/>
                  </a:lnTo>
                  <a:close/>
                </a:path>
              </a:pathLst>
            </a:custGeom>
            <a:solidFill>
              <a:srgbClr val="E2F0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210924" y="4268000"/>
              <a:ext cx="1306830" cy="570230"/>
            </a:xfrm>
            <a:custGeom>
              <a:avLst/>
              <a:gdLst/>
              <a:ahLst/>
              <a:cxnLst/>
              <a:rect l="l" t="t" r="r" b="b"/>
              <a:pathLst>
                <a:path w="1306829" h="570229">
                  <a:moveTo>
                    <a:pt x="0" y="0"/>
                  </a:moveTo>
                  <a:lnTo>
                    <a:pt x="1306570" y="0"/>
                  </a:lnTo>
                  <a:lnTo>
                    <a:pt x="1306570" y="569912"/>
                  </a:lnTo>
                  <a:lnTo>
                    <a:pt x="0" y="569912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5482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800187" y="4268000"/>
              <a:ext cx="1306830" cy="570230"/>
            </a:xfrm>
            <a:custGeom>
              <a:avLst/>
              <a:gdLst/>
              <a:ahLst/>
              <a:cxnLst/>
              <a:rect l="l" t="t" r="r" b="b"/>
              <a:pathLst>
                <a:path w="1306829" h="570229">
                  <a:moveTo>
                    <a:pt x="1306563" y="0"/>
                  </a:moveTo>
                  <a:lnTo>
                    <a:pt x="0" y="0"/>
                  </a:lnTo>
                  <a:lnTo>
                    <a:pt x="0" y="569912"/>
                  </a:lnTo>
                  <a:lnTo>
                    <a:pt x="1306563" y="569912"/>
                  </a:lnTo>
                  <a:lnTo>
                    <a:pt x="1306563" y="0"/>
                  </a:lnTo>
                  <a:close/>
                </a:path>
              </a:pathLst>
            </a:custGeom>
            <a:solidFill>
              <a:srgbClr val="E2F0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800187" y="4268000"/>
              <a:ext cx="1306830" cy="570230"/>
            </a:xfrm>
            <a:custGeom>
              <a:avLst/>
              <a:gdLst/>
              <a:ahLst/>
              <a:cxnLst/>
              <a:rect l="l" t="t" r="r" b="b"/>
              <a:pathLst>
                <a:path w="1306829" h="570229">
                  <a:moveTo>
                    <a:pt x="0" y="0"/>
                  </a:moveTo>
                  <a:lnTo>
                    <a:pt x="1306570" y="0"/>
                  </a:lnTo>
                  <a:lnTo>
                    <a:pt x="1306570" y="569912"/>
                  </a:lnTo>
                  <a:lnTo>
                    <a:pt x="0" y="569912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5482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/>
          <p:nvPr/>
        </p:nvSpPr>
        <p:spPr>
          <a:xfrm>
            <a:off x="-25161" y="1360443"/>
            <a:ext cx="914400" cy="9144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3051911" y="4391659"/>
            <a:ext cx="56248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01595" algn="l"/>
                <a:tab pos="5191125" algn="l"/>
              </a:tabLst>
            </a:pPr>
            <a:r>
              <a:rPr sz="1800" spc="-55" dirty="0">
                <a:latin typeface="Trebuchet MS"/>
                <a:cs typeface="Trebuchet MS"/>
              </a:rPr>
              <a:t>NF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1	</a:t>
            </a:r>
            <a:r>
              <a:rPr sz="1800" spc="-55" dirty="0">
                <a:latin typeface="Trebuchet MS"/>
                <a:cs typeface="Trebuchet MS"/>
              </a:rPr>
              <a:t>NF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2	</a:t>
            </a:r>
            <a:r>
              <a:rPr sz="1800" spc="-55" dirty="0">
                <a:latin typeface="Trebuchet MS"/>
                <a:cs typeface="Trebuchet MS"/>
              </a:rPr>
              <a:t>NF</a:t>
            </a:r>
            <a:r>
              <a:rPr sz="1800" spc="-204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3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711818" y="1894547"/>
            <a:ext cx="11149601" cy="3472179"/>
            <a:chOff x="1784604" y="1894547"/>
            <a:chExt cx="10076815" cy="3472179"/>
          </a:xfrm>
        </p:grpSpPr>
        <p:sp>
          <p:nvSpPr>
            <p:cNvPr id="44" name="object 44"/>
            <p:cNvSpPr/>
            <p:nvPr/>
          </p:nvSpPr>
          <p:spPr>
            <a:xfrm>
              <a:off x="3688080" y="4178808"/>
              <a:ext cx="271272" cy="27127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294119" y="4166616"/>
              <a:ext cx="268224" cy="26822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884920" y="4136136"/>
              <a:ext cx="268224" cy="27127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928236" y="4553458"/>
              <a:ext cx="1282700" cy="0"/>
            </a:xfrm>
            <a:custGeom>
              <a:avLst/>
              <a:gdLst/>
              <a:ahLst/>
              <a:cxnLst/>
              <a:rect l="l" t="t" r="r" b="b"/>
              <a:pathLst>
                <a:path w="1282700">
                  <a:moveTo>
                    <a:pt x="0" y="0"/>
                  </a:moveTo>
                  <a:lnTo>
                    <a:pt x="199910" y="0"/>
                  </a:lnTo>
                </a:path>
                <a:path w="1282700">
                  <a:moveTo>
                    <a:pt x="343839" y="0"/>
                  </a:moveTo>
                  <a:lnTo>
                    <a:pt x="569379" y="0"/>
                  </a:lnTo>
                </a:path>
                <a:path w="1282700">
                  <a:moveTo>
                    <a:pt x="713308" y="0"/>
                  </a:moveTo>
                  <a:lnTo>
                    <a:pt x="913231" y="0"/>
                  </a:lnTo>
                </a:path>
                <a:path w="1282700">
                  <a:moveTo>
                    <a:pt x="1057160" y="0"/>
                  </a:moveTo>
                  <a:lnTo>
                    <a:pt x="1282690" y="0"/>
                  </a:lnTo>
                </a:path>
              </a:pathLst>
            </a:custGeom>
            <a:ln w="28576">
              <a:solidFill>
                <a:srgbClr val="3B383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128147" y="4491469"/>
              <a:ext cx="144145" cy="123189"/>
            </a:xfrm>
            <a:custGeom>
              <a:avLst/>
              <a:gdLst/>
              <a:ahLst/>
              <a:cxnLst/>
              <a:rect l="l" t="t" r="r" b="b"/>
              <a:pathLst>
                <a:path w="144145" h="123189">
                  <a:moveTo>
                    <a:pt x="143929" y="0"/>
                  </a:moveTo>
                  <a:lnTo>
                    <a:pt x="0" y="0"/>
                  </a:lnTo>
                  <a:lnTo>
                    <a:pt x="0" y="122974"/>
                  </a:lnTo>
                  <a:lnTo>
                    <a:pt x="143929" y="122974"/>
                  </a:lnTo>
                  <a:lnTo>
                    <a:pt x="143929" y="0"/>
                  </a:lnTo>
                  <a:close/>
                </a:path>
              </a:pathLst>
            </a:custGeom>
            <a:solidFill>
              <a:srgbClr val="FBE5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128147" y="4491469"/>
              <a:ext cx="144145" cy="123189"/>
            </a:xfrm>
            <a:custGeom>
              <a:avLst/>
              <a:gdLst/>
              <a:ahLst/>
              <a:cxnLst/>
              <a:rect l="l" t="t" r="r" b="b"/>
              <a:pathLst>
                <a:path w="144145" h="123189">
                  <a:moveTo>
                    <a:pt x="0" y="0"/>
                  </a:moveTo>
                  <a:lnTo>
                    <a:pt x="143933" y="0"/>
                  </a:lnTo>
                  <a:lnTo>
                    <a:pt x="143933" y="122975"/>
                  </a:lnTo>
                  <a:lnTo>
                    <a:pt x="0" y="122975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497616" y="4491469"/>
              <a:ext cx="144145" cy="123189"/>
            </a:xfrm>
            <a:custGeom>
              <a:avLst/>
              <a:gdLst/>
              <a:ahLst/>
              <a:cxnLst/>
              <a:rect l="l" t="t" r="r" b="b"/>
              <a:pathLst>
                <a:path w="144145" h="123189">
                  <a:moveTo>
                    <a:pt x="143929" y="0"/>
                  </a:moveTo>
                  <a:lnTo>
                    <a:pt x="0" y="0"/>
                  </a:lnTo>
                  <a:lnTo>
                    <a:pt x="0" y="122974"/>
                  </a:lnTo>
                  <a:lnTo>
                    <a:pt x="143929" y="122974"/>
                  </a:lnTo>
                  <a:lnTo>
                    <a:pt x="143929" y="0"/>
                  </a:lnTo>
                  <a:close/>
                </a:path>
              </a:pathLst>
            </a:custGeom>
            <a:solidFill>
              <a:srgbClr val="FBE5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4497616" y="4491469"/>
              <a:ext cx="144145" cy="123189"/>
            </a:xfrm>
            <a:custGeom>
              <a:avLst/>
              <a:gdLst/>
              <a:ahLst/>
              <a:cxnLst/>
              <a:rect l="l" t="t" r="r" b="b"/>
              <a:pathLst>
                <a:path w="144145" h="123189">
                  <a:moveTo>
                    <a:pt x="0" y="0"/>
                  </a:moveTo>
                  <a:lnTo>
                    <a:pt x="143933" y="0"/>
                  </a:lnTo>
                  <a:lnTo>
                    <a:pt x="143933" y="122975"/>
                  </a:lnTo>
                  <a:lnTo>
                    <a:pt x="0" y="122975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4841468" y="4491469"/>
              <a:ext cx="144145" cy="123189"/>
            </a:xfrm>
            <a:custGeom>
              <a:avLst/>
              <a:gdLst/>
              <a:ahLst/>
              <a:cxnLst/>
              <a:rect l="l" t="t" r="r" b="b"/>
              <a:pathLst>
                <a:path w="144145" h="123189">
                  <a:moveTo>
                    <a:pt x="143929" y="0"/>
                  </a:moveTo>
                  <a:lnTo>
                    <a:pt x="0" y="0"/>
                  </a:lnTo>
                  <a:lnTo>
                    <a:pt x="0" y="122974"/>
                  </a:lnTo>
                  <a:lnTo>
                    <a:pt x="143929" y="122974"/>
                  </a:lnTo>
                  <a:lnTo>
                    <a:pt x="143929" y="0"/>
                  </a:lnTo>
                  <a:close/>
                </a:path>
              </a:pathLst>
            </a:custGeom>
            <a:solidFill>
              <a:srgbClr val="FBE5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4841468" y="4491469"/>
              <a:ext cx="144145" cy="123189"/>
            </a:xfrm>
            <a:custGeom>
              <a:avLst/>
              <a:gdLst/>
              <a:ahLst/>
              <a:cxnLst/>
              <a:rect l="l" t="t" r="r" b="b"/>
              <a:pathLst>
                <a:path w="144145" h="123189">
                  <a:moveTo>
                    <a:pt x="0" y="0"/>
                  </a:moveTo>
                  <a:lnTo>
                    <a:pt x="143933" y="0"/>
                  </a:lnTo>
                  <a:lnTo>
                    <a:pt x="143933" y="122975"/>
                  </a:lnTo>
                  <a:lnTo>
                    <a:pt x="0" y="122975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530301" y="4569155"/>
              <a:ext cx="1282700" cy="0"/>
            </a:xfrm>
            <a:custGeom>
              <a:avLst/>
              <a:gdLst/>
              <a:ahLst/>
              <a:cxnLst/>
              <a:rect l="l" t="t" r="r" b="b"/>
              <a:pathLst>
                <a:path w="1282700">
                  <a:moveTo>
                    <a:pt x="0" y="0"/>
                  </a:moveTo>
                  <a:lnTo>
                    <a:pt x="199910" y="0"/>
                  </a:lnTo>
                </a:path>
                <a:path w="1282700">
                  <a:moveTo>
                    <a:pt x="343852" y="0"/>
                  </a:moveTo>
                  <a:lnTo>
                    <a:pt x="569379" y="0"/>
                  </a:lnTo>
                </a:path>
                <a:path w="1282700">
                  <a:moveTo>
                    <a:pt x="713308" y="0"/>
                  </a:moveTo>
                  <a:lnTo>
                    <a:pt x="913231" y="0"/>
                  </a:lnTo>
                </a:path>
                <a:path w="1282700">
                  <a:moveTo>
                    <a:pt x="1057160" y="0"/>
                  </a:moveTo>
                  <a:lnTo>
                    <a:pt x="1282690" y="0"/>
                  </a:lnTo>
                </a:path>
              </a:pathLst>
            </a:custGeom>
            <a:ln w="28576">
              <a:solidFill>
                <a:srgbClr val="3B383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730212" y="4507166"/>
              <a:ext cx="144145" cy="123189"/>
            </a:xfrm>
            <a:custGeom>
              <a:avLst/>
              <a:gdLst/>
              <a:ahLst/>
              <a:cxnLst/>
              <a:rect l="l" t="t" r="r" b="b"/>
              <a:pathLst>
                <a:path w="144145" h="123189">
                  <a:moveTo>
                    <a:pt x="143941" y="0"/>
                  </a:moveTo>
                  <a:lnTo>
                    <a:pt x="0" y="0"/>
                  </a:lnTo>
                  <a:lnTo>
                    <a:pt x="0" y="122974"/>
                  </a:lnTo>
                  <a:lnTo>
                    <a:pt x="143941" y="122974"/>
                  </a:lnTo>
                  <a:lnTo>
                    <a:pt x="143941" y="0"/>
                  </a:lnTo>
                  <a:close/>
                </a:path>
              </a:pathLst>
            </a:custGeom>
            <a:solidFill>
              <a:srgbClr val="FBE5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730212" y="4507166"/>
              <a:ext cx="144145" cy="123189"/>
            </a:xfrm>
            <a:custGeom>
              <a:avLst/>
              <a:gdLst/>
              <a:ahLst/>
              <a:cxnLst/>
              <a:rect l="l" t="t" r="r" b="b"/>
              <a:pathLst>
                <a:path w="144145" h="123189">
                  <a:moveTo>
                    <a:pt x="0" y="0"/>
                  </a:moveTo>
                  <a:lnTo>
                    <a:pt x="143933" y="0"/>
                  </a:lnTo>
                  <a:lnTo>
                    <a:pt x="143933" y="122975"/>
                  </a:lnTo>
                  <a:lnTo>
                    <a:pt x="0" y="122975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7099681" y="4507166"/>
              <a:ext cx="144145" cy="123189"/>
            </a:xfrm>
            <a:custGeom>
              <a:avLst/>
              <a:gdLst/>
              <a:ahLst/>
              <a:cxnLst/>
              <a:rect l="l" t="t" r="r" b="b"/>
              <a:pathLst>
                <a:path w="144145" h="123189">
                  <a:moveTo>
                    <a:pt x="143929" y="0"/>
                  </a:moveTo>
                  <a:lnTo>
                    <a:pt x="0" y="0"/>
                  </a:lnTo>
                  <a:lnTo>
                    <a:pt x="0" y="122974"/>
                  </a:lnTo>
                  <a:lnTo>
                    <a:pt x="143929" y="122974"/>
                  </a:lnTo>
                  <a:lnTo>
                    <a:pt x="143929" y="0"/>
                  </a:lnTo>
                  <a:close/>
                </a:path>
              </a:pathLst>
            </a:custGeom>
            <a:solidFill>
              <a:srgbClr val="FBE5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7099681" y="4507166"/>
              <a:ext cx="144145" cy="123189"/>
            </a:xfrm>
            <a:custGeom>
              <a:avLst/>
              <a:gdLst/>
              <a:ahLst/>
              <a:cxnLst/>
              <a:rect l="l" t="t" r="r" b="b"/>
              <a:pathLst>
                <a:path w="144145" h="123189">
                  <a:moveTo>
                    <a:pt x="0" y="0"/>
                  </a:moveTo>
                  <a:lnTo>
                    <a:pt x="143933" y="0"/>
                  </a:lnTo>
                  <a:lnTo>
                    <a:pt x="143933" y="122975"/>
                  </a:lnTo>
                  <a:lnTo>
                    <a:pt x="0" y="122975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7443533" y="4507166"/>
              <a:ext cx="144145" cy="123189"/>
            </a:xfrm>
            <a:custGeom>
              <a:avLst/>
              <a:gdLst/>
              <a:ahLst/>
              <a:cxnLst/>
              <a:rect l="l" t="t" r="r" b="b"/>
              <a:pathLst>
                <a:path w="144145" h="123189">
                  <a:moveTo>
                    <a:pt x="143929" y="0"/>
                  </a:moveTo>
                  <a:lnTo>
                    <a:pt x="0" y="0"/>
                  </a:lnTo>
                  <a:lnTo>
                    <a:pt x="0" y="122974"/>
                  </a:lnTo>
                  <a:lnTo>
                    <a:pt x="143929" y="122974"/>
                  </a:lnTo>
                  <a:lnTo>
                    <a:pt x="143929" y="0"/>
                  </a:lnTo>
                  <a:close/>
                </a:path>
              </a:pathLst>
            </a:custGeom>
            <a:solidFill>
              <a:srgbClr val="FBE5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7443533" y="4507166"/>
              <a:ext cx="144145" cy="123189"/>
            </a:xfrm>
            <a:custGeom>
              <a:avLst/>
              <a:gdLst/>
              <a:ahLst/>
              <a:cxnLst/>
              <a:rect l="l" t="t" r="r" b="b"/>
              <a:pathLst>
                <a:path w="144145" h="123189">
                  <a:moveTo>
                    <a:pt x="0" y="0"/>
                  </a:moveTo>
                  <a:lnTo>
                    <a:pt x="143933" y="0"/>
                  </a:lnTo>
                  <a:lnTo>
                    <a:pt x="143933" y="122975"/>
                  </a:lnTo>
                  <a:lnTo>
                    <a:pt x="0" y="122975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803900" y="3541915"/>
              <a:ext cx="238760" cy="596900"/>
            </a:xfrm>
            <a:custGeom>
              <a:avLst/>
              <a:gdLst/>
              <a:ahLst/>
              <a:cxnLst/>
              <a:rect l="l" t="t" r="r" b="b"/>
              <a:pathLst>
                <a:path w="238760" h="596900">
                  <a:moveTo>
                    <a:pt x="0" y="477570"/>
                  </a:moveTo>
                  <a:lnTo>
                    <a:pt x="59665" y="477570"/>
                  </a:lnTo>
                  <a:lnTo>
                    <a:pt x="59665" y="0"/>
                  </a:lnTo>
                  <a:lnTo>
                    <a:pt x="178997" y="0"/>
                  </a:lnTo>
                  <a:lnTo>
                    <a:pt x="178997" y="477570"/>
                  </a:lnTo>
                  <a:lnTo>
                    <a:pt x="238662" y="477570"/>
                  </a:lnTo>
                  <a:lnTo>
                    <a:pt x="119331" y="596900"/>
                  </a:lnTo>
                  <a:lnTo>
                    <a:pt x="0" y="477570"/>
                  </a:lnTo>
                  <a:close/>
                </a:path>
              </a:pathLst>
            </a:custGeom>
            <a:ln w="12700">
              <a:solidFill>
                <a:srgbClr val="3B383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790954" y="1900897"/>
              <a:ext cx="10064115" cy="3459479"/>
            </a:xfrm>
            <a:custGeom>
              <a:avLst/>
              <a:gdLst/>
              <a:ahLst/>
              <a:cxnLst/>
              <a:rect l="l" t="t" r="r" b="b"/>
              <a:pathLst>
                <a:path w="10064115" h="3459479">
                  <a:moveTo>
                    <a:pt x="4193158" y="2967837"/>
                  </a:moveTo>
                  <a:lnTo>
                    <a:pt x="1677263" y="2967837"/>
                  </a:lnTo>
                  <a:lnTo>
                    <a:pt x="2686672" y="3459378"/>
                  </a:lnTo>
                  <a:lnTo>
                    <a:pt x="4193158" y="2967837"/>
                  </a:lnTo>
                  <a:close/>
                </a:path>
                <a:path w="10064115" h="3459479">
                  <a:moveTo>
                    <a:pt x="9568942" y="0"/>
                  </a:moveTo>
                  <a:lnTo>
                    <a:pt x="494652" y="0"/>
                  </a:lnTo>
                  <a:lnTo>
                    <a:pt x="447013" y="2264"/>
                  </a:lnTo>
                  <a:lnTo>
                    <a:pt x="400656" y="8919"/>
                  </a:lnTo>
                  <a:lnTo>
                    <a:pt x="355787" y="19757"/>
                  </a:lnTo>
                  <a:lnTo>
                    <a:pt x="312614" y="34571"/>
                  </a:lnTo>
                  <a:lnTo>
                    <a:pt x="271345" y="53154"/>
                  </a:lnTo>
                  <a:lnTo>
                    <a:pt x="232185" y="75298"/>
                  </a:lnTo>
                  <a:lnTo>
                    <a:pt x="195343" y="100797"/>
                  </a:lnTo>
                  <a:lnTo>
                    <a:pt x="161026" y="129442"/>
                  </a:lnTo>
                  <a:lnTo>
                    <a:pt x="129442" y="161026"/>
                  </a:lnTo>
                  <a:lnTo>
                    <a:pt x="100797" y="195343"/>
                  </a:lnTo>
                  <a:lnTo>
                    <a:pt x="75298" y="232185"/>
                  </a:lnTo>
                  <a:lnTo>
                    <a:pt x="53154" y="271345"/>
                  </a:lnTo>
                  <a:lnTo>
                    <a:pt x="34571" y="312614"/>
                  </a:lnTo>
                  <a:lnTo>
                    <a:pt x="19757" y="355787"/>
                  </a:lnTo>
                  <a:lnTo>
                    <a:pt x="8919" y="400656"/>
                  </a:lnTo>
                  <a:lnTo>
                    <a:pt x="2264" y="447013"/>
                  </a:lnTo>
                  <a:lnTo>
                    <a:pt x="0" y="494652"/>
                  </a:lnTo>
                  <a:lnTo>
                    <a:pt x="0" y="2473197"/>
                  </a:lnTo>
                  <a:lnTo>
                    <a:pt x="2264" y="2520823"/>
                  </a:lnTo>
                  <a:lnTo>
                    <a:pt x="8919" y="2567180"/>
                  </a:lnTo>
                  <a:lnTo>
                    <a:pt x="19757" y="2612049"/>
                  </a:lnTo>
                  <a:lnTo>
                    <a:pt x="34571" y="2655222"/>
                  </a:lnTo>
                  <a:lnTo>
                    <a:pt x="53154" y="2696492"/>
                  </a:lnTo>
                  <a:lnTo>
                    <a:pt x="75298" y="2735652"/>
                  </a:lnTo>
                  <a:lnTo>
                    <a:pt x="100797" y="2772493"/>
                  </a:lnTo>
                  <a:lnTo>
                    <a:pt x="129442" y="2806810"/>
                  </a:lnTo>
                  <a:lnTo>
                    <a:pt x="161026" y="2838395"/>
                  </a:lnTo>
                  <a:lnTo>
                    <a:pt x="195343" y="2867040"/>
                  </a:lnTo>
                  <a:lnTo>
                    <a:pt x="232185" y="2892538"/>
                  </a:lnTo>
                  <a:lnTo>
                    <a:pt x="271345" y="2914683"/>
                  </a:lnTo>
                  <a:lnTo>
                    <a:pt x="312614" y="2933265"/>
                  </a:lnTo>
                  <a:lnTo>
                    <a:pt x="355787" y="2948080"/>
                  </a:lnTo>
                  <a:lnTo>
                    <a:pt x="400656" y="2958918"/>
                  </a:lnTo>
                  <a:lnTo>
                    <a:pt x="447013" y="2965573"/>
                  </a:lnTo>
                  <a:lnTo>
                    <a:pt x="494652" y="2967837"/>
                  </a:lnTo>
                  <a:lnTo>
                    <a:pt x="9568942" y="2967837"/>
                  </a:lnTo>
                  <a:lnTo>
                    <a:pt x="9616578" y="2965573"/>
                  </a:lnTo>
                  <a:lnTo>
                    <a:pt x="9662933" y="2958918"/>
                  </a:lnTo>
                  <a:lnTo>
                    <a:pt x="9707800" y="2948080"/>
                  </a:lnTo>
                  <a:lnTo>
                    <a:pt x="9750972" y="2933265"/>
                  </a:lnTo>
                  <a:lnTo>
                    <a:pt x="9792240" y="2914683"/>
                  </a:lnTo>
                  <a:lnTo>
                    <a:pt x="9831399" y="2892538"/>
                  </a:lnTo>
                  <a:lnTo>
                    <a:pt x="9868240" y="2867040"/>
                  </a:lnTo>
                  <a:lnTo>
                    <a:pt x="9902556" y="2838395"/>
                  </a:lnTo>
                  <a:lnTo>
                    <a:pt x="9934140" y="2806810"/>
                  </a:lnTo>
                  <a:lnTo>
                    <a:pt x="9962785" y="2772493"/>
                  </a:lnTo>
                  <a:lnTo>
                    <a:pt x="9988283" y="2735652"/>
                  </a:lnTo>
                  <a:lnTo>
                    <a:pt x="10010427" y="2696492"/>
                  </a:lnTo>
                  <a:lnTo>
                    <a:pt x="10029010" y="2655222"/>
                  </a:lnTo>
                  <a:lnTo>
                    <a:pt x="10043824" y="2612049"/>
                  </a:lnTo>
                  <a:lnTo>
                    <a:pt x="10054662" y="2567180"/>
                  </a:lnTo>
                  <a:lnTo>
                    <a:pt x="10061317" y="2520823"/>
                  </a:lnTo>
                  <a:lnTo>
                    <a:pt x="10063580" y="2473197"/>
                  </a:lnTo>
                  <a:lnTo>
                    <a:pt x="10063581" y="494652"/>
                  </a:lnTo>
                  <a:lnTo>
                    <a:pt x="10061317" y="447013"/>
                  </a:lnTo>
                  <a:lnTo>
                    <a:pt x="10054662" y="400656"/>
                  </a:lnTo>
                  <a:lnTo>
                    <a:pt x="10043824" y="355787"/>
                  </a:lnTo>
                  <a:lnTo>
                    <a:pt x="10029010" y="312614"/>
                  </a:lnTo>
                  <a:lnTo>
                    <a:pt x="10010427" y="271345"/>
                  </a:lnTo>
                  <a:lnTo>
                    <a:pt x="9988283" y="232185"/>
                  </a:lnTo>
                  <a:lnTo>
                    <a:pt x="9962785" y="195343"/>
                  </a:lnTo>
                  <a:lnTo>
                    <a:pt x="9934140" y="161026"/>
                  </a:lnTo>
                  <a:lnTo>
                    <a:pt x="9902556" y="129442"/>
                  </a:lnTo>
                  <a:lnTo>
                    <a:pt x="9868240" y="100797"/>
                  </a:lnTo>
                  <a:lnTo>
                    <a:pt x="9831399" y="75298"/>
                  </a:lnTo>
                  <a:lnTo>
                    <a:pt x="9792240" y="53154"/>
                  </a:lnTo>
                  <a:lnTo>
                    <a:pt x="9750972" y="34571"/>
                  </a:lnTo>
                  <a:lnTo>
                    <a:pt x="9707800" y="19757"/>
                  </a:lnTo>
                  <a:lnTo>
                    <a:pt x="9662933" y="8919"/>
                  </a:lnTo>
                  <a:lnTo>
                    <a:pt x="9616578" y="2264"/>
                  </a:lnTo>
                  <a:lnTo>
                    <a:pt x="9568942" y="0"/>
                  </a:lnTo>
                  <a:close/>
                </a:path>
              </a:pathLst>
            </a:custGeom>
            <a:solidFill>
              <a:srgbClr val="DAE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790954" y="1900897"/>
              <a:ext cx="10064115" cy="3459479"/>
            </a:xfrm>
            <a:custGeom>
              <a:avLst/>
              <a:gdLst/>
              <a:ahLst/>
              <a:cxnLst/>
              <a:rect l="l" t="t" r="r" b="b"/>
              <a:pathLst>
                <a:path w="10064115" h="3459479">
                  <a:moveTo>
                    <a:pt x="0" y="494650"/>
                  </a:moveTo>
                  <a:lnTo>
                    <a:pt x="2264" y="447012"/>
                  </a:lnTo>
                  <a:lnTo>
                    <a:pt x="8919" y="400655"/>
                  </a:lnTo>
                  <a:lnTo>
                    <a:pt x="19757" y="355786"/>
                  </a:lnTo>
                  <a:lnTo>
                    <a:pt x="34571" y="312613"/>
                  </a:lnTo>
                  <a:lnTo>
                    <a:pt x="53154" y="271344"/>
                  </a:lnTo>
                  <a:lnTo>
                    <a:pt x="75298" y="232184"/>
                  </a:lnTo>
                  <a:lnTo>
                    <a:pt x="100796" y="195343"/>
                  </a:lnTo>
                  <a:lnTo>
                    <a:pt x="129441" y="161026"/>
                  </a:lnTo>
                  <a:lnTo>
                    <a:pt x="161026" y="129441"/>
                  </a:lnTo>
                  <a:lnTo>
                    <a:pt x="195343" y="100796"/>
                  </a:lnTo>
                  <a:lnTo>
                    <a:pt x="232184" y="75298"/>
                  </a:lnTo>
                  <a:lnTo>
                    <a:pt x="271344" y="53154"/>
                  </a:lnTo>
                  <a:lnTo>
                    <a:pt x="312613" y="34571"/>
                  </a:lnTo>
                  <a:lnTo>
                    <a:pt x="355786" y="19757"/>
                  </a:lnTo>
                  <a:lnTo>
                    <a:pt x="400655" y="8919"/>
                  </a:lnTo>
                  <a:lnTo>
                    <a:pt x="447012" y="2264"/>
                  </a:lnTo>
                  <a:lnTo>
                    <a:pt x="494650" y="0"/>
                  </a:lnTo>
                  <a:lnTo>
                    <a:pt x="1677260" y="0"/>
                  </a:lnTo>
                  <a:lnTo>
                    <a:pt x="4193162" y="0"/>
                  </a:lnTo>
                  <a:lnTo>
                    <a:pt x="9568935" y="0"/>
                  </a:lnTo>
                  <a:lnTo>
                    <a:pt x="9616574" y="2264"/>
                  </a:lnTo>
                  <a:lnTo>
                    <a:pt x="9662931" y="8919"/>
                  </a:lnTo>
                  <a:lnTo>
                    <a:pt x="9707801" y="19757"/>
                  </a:lnTo>
                  <a:lnTo>
                    <a:pt x="9750975" y="34571"/>
                  </a:lnTo>
                  <a:lnTo>
                    <a:pt x="9792246" y="53154"/>
                  </a:lnTo>
                  <a:lnTo>
                    <a:pt x="9831407" y="75298"/>
                  </a:lnTo>
                  <a:lnTo>
                    <a:pt x="9868250" y="100796"/>
                  </a:lnTo>
                  <a:lnTo>
                    <a:pt x="9902569" y="129441"/>
                  </a:lnTo>
                  <a:lnTo>
                    <a:pt x="9934155" y="161026"/>
                  </a:lnTo>
                  <a:lnTo>
                    <a:pt x="9962802" y="195343"/>
                  </a:lnTo>
                  <a:lnTo>
                    <a:pt x="9988302" y="232184"/>
                  </a:lnTo>
                  <a:lnTo>
                    <a:pt x="10010447" y="271344"/>
                  </a:lnTo>
                  <a:lnTo>
                    <a:pt x="10029031" y="312613"/>
                  </a:lnTo>
                  <a:lnTo>
                    <a:pt x="10043846" y="355786"/>
                  </a:lnTo>
                  <a:lnTo>
                    <a:pt x="10054685" y="400655"/>
                  </a:lnTo>
                  <a:lnTo>
                    <a:pt x="10061341" y="447012"/>
                  </a:lnTo>
                  <a:lnTo>
                    <a:pt x="10063605" y="494650"/>
                  </a:lnTo>
                  <a:lnTo>
                    <a:pt x="10063605" y="1731240"/>
                  </a:lnTo>
                  <a:lnTo>
                    <a:pt x="10063605" y="2473201"/>
                  </a:lnTo>
                  <a:lnTo>
                    <a:pt x="10061341" y="2520828"/>
                  </a:lnTo>
                  <a:lnTo>
                    <a:pt x="10054685" y="2567184"/>
                  </a:lnTo>
                  <a:lnTo>
                    <a:pt x="10043846" y="2612052"/>
                  </a:lnTo>
                  <a:lnTo>
                    <a:pt x="10029031" y="2655224"/>
                  </a:lnTo>
                  <a:lnTo>
                    <a:pt x="10010447" y="2696494"/>
                  </a:lnTo>
                  <a:lnTo>
                    <a:pt x="9988302" y="2735653"/>
                  </a:lnTo>
                  <a:lnTo>
                    <a:pt x="9962802" y="2772495"/>
                  </a:lnTo>
                  <a:lnTo>
                    <a:pt x="9934155" y="2806812"/>
                  </a:lnTo>
                  <a:lnTo>
                    <a:pt x="9902569" y="2838397"/>
                  </a:lnTo>
                  <a:lnTo>
                    <a:pt x="9868250" y="2867042"/>
                  </a:lnTo>
                  <a:lnTo>
                    <a:pt x="9831407" y="2892541"/>
                  </a:lnTo>
                  <a:lnTo>
                    <a:pt x="9792246" y="2914685"/>
                  </a:lnTo>
                  <a:lnTo>
                    <a:pt x="9750975" y="2933269"/>
                  </a:lnTo>
                  <a:lnTo>
                    <a:pt x="9707801" y="2948083"/>
                  </a:lnTo>
                  <a:lnTo>
                    <a:pt x="9662931" y="2958922"/>
                  </a:lnTo>
                  <a:lnTo>
                    <a:pt x="9616574" y="2965577"/>
                  </a:lnTo>
                  <a:lnTo>
                    <a:pt x="9568935" y="2967841"/>
                  </a:lnTo>
                  <a:lnTo>
                    <a:pt x="4193162" y="2967841"/>
                  </a:lnTo>
                  <a:lnTo>
                    <a:pt x="2686671" y="3459371"/>
                  </a:lnTo>
                  <a:lnTo>
                    <a:pt x="1677260" y="2967841"/>
                  </a:lnTo>
                  <a:lnTo>
                    <a:pt x="494650" y="2967841"/>
                  </a:lnTo>
                  <a:lnTo>
                    <a:pt x="447012" y="2965577"/>
                  </a:lnTo>
                  <a:lnTo>
                    <a:pt x="400655" y="2958922"/>
                  </a:lnTo>
                  <a:lnTo>
                    <a:pt x="355786" y="2948083"/>
                  </a:lnTo>
                  <a:lnTo>
                    <a:pt x="312613" y="2933269"/>
                  </a:lnTo>
                  <a:lnTo>
                    <a:pt x="271344" y="2914685"/>
                  </a:lnTo>
                  <a:lnTo>
                    <a:pt x="232184" y="2892541"/>
                  </a:lnTo>
                  <a:lnTo>
                    <a:pt x="195343" y="2867042"/>
                  </a:lnTo>
                  <a:lnTo>
                    <a:pt x="161026" y="2838397"/>
                  </a:lnTo>
                  <a:lnTo>
                    <a:pt x="129441" y="2806812"/>
                  </a:lnTo>
                  <a:lnTo>
                    <a:pt x="100796" y="2772495"/>
                  </a:lnTo>
                  <a:lnTo>
                    <a:pt x="75298" y="2735653"/>
                  </a:lnTo>
                  <a:lnTo>
                    <a:pt x="53154" y="2696494"/>
                  </a:lnTo>
                  <a:lnTo>
                    <a:pt x="34571" y="2655224"/>
                  </a:lnTo>
                  <a:lnTo>
                    <a:pt x="19757" y="2612052"/>
                  </a:lnTo>
                  <a:lnTo>
                    <a:pt x="8919" y="2567184"/>
                  </a:lnTo>
                  <a:lnTo>
                    <a:pt x="2264" y="2520828"/>
                  </a:lnTo>
                  <a:lnTo>
                    <a:pt x="0" y="2473191"/>
                  </a:lnTo>
                  <a:lnTo>
                    <a:pt x="0" y="1731240"/>
                  </a:lnTo>
                  <a:lnTo>
                    <a:pt x="0" y="49465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 txBox="1">
            <a:spLocks noGrp="1"/>
          </p:cNvSpPr>
          <p:nvPr>
            <p:ph type="body" idx="1"/>
          </p:nvPr>
        </p:nvSpPr>
        <p:spPr>
          <a:xfrm>
            <a:off x="999591" y="2071057"/>
            <a:ext cx="12344400" cy="23171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12165" marR="55880" indent="-749300">
              <a:lnSpc>
                <a:spcPct val="116900"/>
              </a:lnSpc>
              <a:spcBef>
                <a:spcPts val="100"/>
              </a:spcBef>
            </a:pPr>
            <a:r>
              <a:rPr lang="en-US" sz="3200" dirty="0"/>
              <a:t>Prior Work: </a:t>
            </a:r>
            <a:r>
              <a:rPr lang="en-US" sz="3200" dirty="0" err="1"/>
              <a:t>SafeBricks</a:t>
            </a:r>
            <a:r>
              <a:rPr lang="en-US" sz="3200" dirty="0"/>
              <a:t> [NSDI’18], </a:t>
            </a:r>
            <a:r>
              <a:rPr lang="en-US" sz="3200" dirty="0" err="1"/>
              <a:t>ShieldBox</a:t>
            </a:r>
            <a:r>
              <a:rPr lang="en-US" sz="3200" dirty="0"/>
              <a:t> [SOSR’18], </a:t>
            </a:r>
          </a:p>
          <a:p>
            <a:pPr marL="812165" marR="55880" indent="-749300">
              <a:lnSpc>
                <a:spcPct val="116900"/>
              </a:lnSpc>
              <a:spcBef>
                <a:spcPts val="100"/>
              </a:spcBef>
            </a:pPr>
            <a:r>
              <a:rPr lang="en-US" sz="3200" dirty="0"/>
              <a:t>LightBox [CCS’19], </a:t>
            </a:r>
            <a:r>
              <a:rPr lang="en-US" sz="3200" dirty="0" err="1"/>
              <a:t>etc</a:t>
            </a:r>
            <a:endParaRPr lang="en-US" sz="3200" dirty="0"/>
          </a:p>
          <a:p>
            <a:pPr marL="812165" marR="55880" indent="-749300">
              <a:lnSpc>
                <a:spcPct val="116900"/>
              </a:lnSpc>
              <a:spcBef>
                <a:spcPts val="100"/>
              </a:spcBef>
            </a:pPr>
            <a:r>
              <a:rPr lang="en-US" sz="3200" dirty="0"/>
              <a:t>Prior work focuses on securing individual NFs on a single </a:t>
            </a:r>
            <a:r>
              <a:rPr sz="3200" dirty="0"/>
              <a:t>server, </a:t>
            </a:r>
            <a:endParaRPr lang="en-US" sz="3200" dirty="0"/>
          </a:p>
          <a:p>
            <a:pPr marL="812165" marR="55880" indent="-749300">
              <a:lnSpc>
                <a:spcPct val="116900"/>
              </a:lnSpc>
              <a:spcBef>
                <a:spcPts val="100"/>
              </a:spcBef>
            </a:pPr>
            <a:r>
              <a:rPr sz="3200" dirty="0">
                <a:solidFill>
                  <a:srgbClr val="C00000"/>
                </a:solidFill>
              </a:rPr>
              <a:t>not auditing the entire service chain across servers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1576870" y="5327953"/>
            <a:ext cx="9138285" cy="850900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 marR="5080" indent="135255">
              <a:lnSpc>
                <a:spcPts val="3190"/>
              </a:lnSpc>
              <a:spcBef>
                <a:spcPts val="254"/>
              </a:spcBef>
            </a:pPr>
            <a:r>
              <a:rPr sz="2800" spc="-95" dirty="0">
                <a:latin typeface="Arial"/>
                <a:cs typeface="Arial"/>
              </a:rPr>
              <a:t>Run </a:t>
            </a:r>
            <a:r>
              <a:rPr sz="2800" spc="-110" dirty="0">
                <a:latin typeface="Arial"/>
                <a:cs typeface="Arial"/>
              </a:rPr>
              <a:t>NFs </a:t>
            </a:r>
            <a:r>
              <a:rPr sz="2800" spc="-45" dirty="0">
                <a:latin typeface="Arial"/>
                <a:cs typeface="Arial"/>
              </a:rPr>
              <a:t>within </a:t>
            </a:r>
            <a:r>
              <a:rPr sz="2800" spc="-85" dirty="0">
                <a:latin typeface="Arial"/>
                <a:cs typeface="Arial"/>
              </a:rPr>
              <a:t>Trusted </a:t>
            </a:r>
            <a:r>
              <a:rPr sz="2800" spc="-60" dirty="0">
                <a:latin typeface="Arial"/>
                <a:cs typeface="Arial"/>
              </a:rPr>
              <a:t>Execution </a:t>
            </a:r>
            <a:r>
              <a:rPr sz="2800" spc="-70" dirty="0">
                <a:latin typeface="Arial"/>
                <a:cs typeface="Arial"/>
              </a:rPr>
              <a:t>Environment </a:t>
            </a:r>
            <a:r>
              <a:rPr sz="2800" spc="-165" dirty="0">
                <a:latin typeface="Arial"/>
                <a:cs typeface="Arial"/>
              </a:rPr>
              <a:t>(TEEs), </a:t>
            </a:r>
            <a:r>
              <a:rPr sz="2800" spc="-45" dirty="0">
                <a:latin typeface="Arial"/>
                <a:cs typeface="Arial"/>
              </a:rPr>
              <a:t>and  </a:t>
            </a:r>
            <a:r>
              <a:rPr sz="2800" spc="-70" dirty="0">
                <a:latin typeface="Arial"/>
                <a:cs typeface="Arial"/>
              </a:rPr>
              <a:t>only </a:t>
            </a:r>
            <a:r>
              <a:rPr sz="2800" spc="-40" dirty="0">
                <a:latin typeface="Arial"/>
                <a:cs typeface="Arial"/>
              </a:rPr>
              <a:t>audit </a:t>
            </a:r>
            <a:r>
              <a:rPr sz="2800" spc="-35" dirty="0">
                <a:latin typeface="Arial"/>
                <a:cs typeface="Arial"/>
              </a:rPr>
              <a:t>actions between </a:t>
            </a:r>
            <a:r>
              <a:rPr sz="2800" spc="-110" dirty="0">
                <a:latin typeface="Arial"/>
                <a:cs typeface="Arial"/>
              </a:rPr>
              <a:t>NFs </a:t>
            </a:r>
            <a:r>
              <a:rPr sz="2800" spc="-65" dirty="0">
                <a:latin typeface="Arial"/>
                <a:cs typeface="Arial"/>
              </a:rPr>
              <a:t>over </a:t>
            </a:r>
            <a:r>
              <a:rPr sz="2800" spc="-40" dirty="0">
                <a:latin typeface="Arial"/>
                <a:cs typeface="Arial"/>
              </a:rPr>
              <a:t>the </a:t>
            </a:r>
            <a:r>
              <a:rPr sz="2800" spc="-30" dirty="0">
                <a:latin typeface="Arial"/>
                <a:cs typeface="Arial"/>
              </a:rPr>
              <a:t>untrusted</a:t>
            </a:r>
            <a:r>
              <a:rPr sz="2800" spc="365" dirty="0">
                <a:latin typeface="Arial"/>
                <a:cs typeface="Arial"/>
              </a:rPr>
              <a:t> </a:t>
            </a:r>
            <a:r>
              <a:rPr sz="2800" spc="-15" dirty="0">
                <a:latin typeface="Arial"/>
                <a:cs typeface="Arial"/>
              </a:rPr>
              <a:t>network.</a:t>
            </a:r>
            <a:endParaRPr sz="2800">
              <a:latin typeface="Arial"/>
              <a:cs typeface="Arial"/>
            </a:endParaRPr>
          </a:p>
        </p:txBody>
      </p:sp>
      <p:sp>
        <p:nvSpPr>
          <p:cNvPr id="66" name="object 6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22</a:t>
            </a:fld>
            <a:endParaRPr spc="-25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41773" y="611124"/>
            <a:ext cx="310896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Threat</a:t>
            </a:r>
            <a:r>
              <a:rPr spc="-400" dirty="0"/>
              <a:t> </a:t>
            </a:r>
            <a:r>
              <a:rPr spc="-10" dirty="0"/>
              <a:t>Model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69349" y="3368471"/>
            <a:ext cx="9871710" cy="1663064"/>
            <a:chOff x="869349" y="3368471"/>
            <a:chExt cx="9871710" cy="1663064"/>
          </a:xfrm>
        </p:grpSpPr>
        <p:sp>
          <p:nvSpPr>
            <p:cNvPr id="4" name="object 4"/>
            <p:cNvSpPr/>
            <p:nvPr/>
          </p:nvSpPr>
          <p:spPr>
            <a:xfrm>
              <a:off x="888399" y="3387521"/>
              <a:ext cx="9833610" cy="0"/>
            </a:xfrm>
            <a:custGeom>
              <a:avLst/>
              <a:gdLst/>
              <a:ahLst/>
              <a:cxnLst/>
              <a:rect l="l" t="t" r="r" b="b"/>
              <a:pathLst>
                <a:path w="9833610">
                  <a:moveTo>
                    <a:pt x="0" y="0"/>
                  </a:moveTo>
                  <a:lnTo>
                    <a:pt x="9833415" y="1"/>
                  </a:lnTo>
                </a:path>
              </a:pathLst>
            </a:custGeom>
            <a:ln w="38100">
              <a:solidFill>
                <a:srgbClr val="76717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15335" y="3873411"/>
              <a:ext cx="1294130" cy="1157605"/>
            </a:xfrm>
            <a:custGeom>
              <a:avLst/>
              <a:gdLst/>
              <a:ahLst/>
              <a:cxnLst/>
              <a:rect l="l" t="t" r="r" b="b"/>
              <a:pathLst>
                <a:path w="1294129" h="1157604">
                  <a:moveTo>
                    <a:pt x="1293736" y="0"/>
                  </a:moveTo>
                  <a:lnTo>
                    <a:pt x="0" y="0"/>
                  </a:lnTo>
                  <a:lnTo>
                    <a:pt x="0" y="1157566"/>
                  </a:lnTo>
                  <a:lnTo>
                    <a:pt x="1293736" y="1157566"/>
                  </a:lnTo>
                  <a:lnTo>
                    <a:pt x="1293736" y="0"/>
                  </a:lnTo>
                  <a:close/>
                </a:path>
              </a:pathLst>
            </a:custGeom>
            <a:solidFill>
              <a:srgbClr val="E2F0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916939" y="1920746"/>
            <a:ext cx="1175385" cy="88519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1400"/>
              </a:lnSpc>
              <a:spcBef>
                <a:spcPts val="50"/>
              </a:spcBef>
            </a:pPr>
            <a:r>
              <a:rPr sz="2800" i="1" dirty="0">
                <a:solidFill>
                  <a:srgbClr val="7F7F7F"/>
                </a:solidFill>
                <a:latin typeface="Arial"/>
                <a:cs typeface="Arial"/>
              </a:rPr>
              <a:t>C</a:t>
            </a:r>
            <a:r>
              <a:rPr sz="2800" i="1" spc="5" dirty="0">
                <a:solidFill>
                  <a:srgbClr val="7F7F7F"/>
                </a:solidFill>
                <a:latin typeface="Arial"/>
                <a:cs typeface="Arial"/>
              </a:rPr>
              <a:t>on</a:t>
            </a:r>
            <a:r>
              <a:rPr sz="2800" i="1" spc="-5" dirty="0">
                <a:solidFill>
                  <a:srgbClr val="7F7F7F"/>
                </a:solidFill>
                <a:latin typeface="Arial"/>
                <a:cs typeface="Arial"/>
              </a:rPr>
              <a:t>t</a:t>
            </a:r>
            <a:r>
              <a:rPr sz="2800" i="1" spc="5" dirty="0">
                <a:solidFill>
                  <a:srgbClr val="7F7F7F"/>
                </a:solidFill>
                <a:latin typeface="Arial"/>
                <a:cs typeface="Arial"/>
              </a:rPr>
              <a:t>ro</a:t>
            </a:r>
            <a:r>
              <a:rPr sz="2800" i="1" dirty="0">
                <a:solidFill>
                  <a:srgbClr val="7F7F7F"/>
                </a:solidFill>
                <a:latin typeface="Arial"/>
                <a:cs typeface="Arial"/>
              </a:rPr>
              <a:t>l  Plane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67139" y="4255515"/>
            <a:ext cx="936625" cy="88519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1400"/>
              </a:lnSpc>
              <a:spcBef>
                <a:spcPts val="50"/>
              </a:spcBef>
            </a:pPr>
            <a:r>
              <a:rPr sz="2800" i="1" dirty="0">
                <a:solidFill>
                  <a:srgbClr val="7F7F7F"/>
                </a:solidFill>
                <a:latin typeface="Arial"/>
                <a:cs typeface="Arial"/>
              </a:rPr>
              <a:t>Data  </a:t>
            </a:r>
            <a:r>
              <a:rPr sz="2800" i="1" spc="-5" dirty="0">
                <a:solidFill>
                  <a:srgbClr val="7F7F7F"/>
                </a:solidFill>
                <a:latin typeface="Arial"/>
                <a:cs typeface="Arial"/>
              </a:rPr>
              <a:t>P</a:t>
            </a:r>
            <a:r>
              <a:rPr sz="2800" i="1" dirty="0">
                <a:solidFill>
                  <a:srgbClr val="7F7F7F"/>
                </a:solidFill>
                <a:latin typeface="Arial"/>
                <a:cs typeface="Arial"/>
              </a:rPr>
              <a:t>l</a:t>
            </a:r>
            <a:r>
              <a:rPr sz="2800" i="1" spc="5" dirty="0">
                <a:solidFill>
                  <a:srgbClr val="7F7F7F"/>
                </a:solidFill>
                <a:latin typeface="Arial"/>
                <a:cs typeface="Arial"/>
              </a:rPr>
              <a:t>an</a:t>
            </a:r>
            <a:r>
              <a:rPr sz="2800" i="1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808046" y="5942110"/>
            <a:ext cx="3625850" cy="850265"/>
            <a:chOff x="2808046" y="5942110"/>
            <a:chExt cx="3625850" cy="850265"/>
          </a:xfrm>
        </p:grpSpPr>
        <p:sp>
          <p:nvSpPr>
            <p:cNvPr id="9" name="object 9"/>
            <p:cNvSpPr/>
            <p:nvPr/>
          </p:nvSpPr>
          <p:spPr>
            <a:xfrm>
              <a:off x="2814396" y="5948460"/>
              <a:ext cx="3613150" cy="837565"/>
            </a:xfrm>
            <a:custGeom>
              <a:avLst/>
              <a:gdLst/>
              <a:ahLst/>
              <a:cxnLst/>
              <a:rect l="l" t="t" r="r" b="b"/>
              <a:pathLst>
                <a:path w="3613150" h="837565">
                  <a:moveTo>
                    <a:pt x="3612921" y="0"/>
                  </a:moveTo>
                  <a:lnTo>
                    <a:pt x="0" y="0"/>
                  </a:lnTo>
                  <a:lnTo>
                    <a:pt x="0" y="837022"/>
                  </a:lnTo>
                  <a:lnTo>
                    <a:pt x="3612921" y="837022"/>
                  </a:lnTo>
                  <a:lnTo>
                    <a:pt x="3612921" y="0"/>
                  </a:lnTo>
                  <a:close/>
                </a:path>
              </a:pathLst>
            </a:custGeom>
            <a:solidFill>
              <a:srgbClr val="A306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814396" y="5948460"/>
              <a:ext cx="3613150" cy="837565"/>
            </a:xfrm>
            <a:custGeom>
              <a:avLst/>
              <a:gdLst/>
              <a:ahLst/>
              <a:cxnLst/>
              <a:rect l="l" t="t" r="r" b="b"/>
              <a:pathLst>
                <a:path w="3613150" h="837565">
                  <a:moveTo>
                    <a:pt x="0" y="0"/>
                  </a:moveTo>
                  <a:lnTo>
                    <a:pt x="3612932" y="0"/>
                  </a:lnTo>
                  <a:lnTo>
                    <a:pt x="3612932" y="837023"/>
                  </a:lnTo>
                  <a:lnTo>
                    <a:pt x="0" y="837023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345307" y="6007100"/>
            <a:ext cx="25514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Untrusted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Network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621684" y="5684596"/>
            <a:ext cx="1959610" cy="391795"/>
          </a:xfrm>
          <a:custGeom>
            <a:avLst/>
            <a:gdLst/>
            <a:ahLst/>
            <a:cxnLst/>
            <a:rect l="l" t="t" r="r" b="b"/>
            <a:pathLst>
              <a:path w="1959610" h="391795">
                <a:moveTo>
                  <a:pt x="77114" y="77101"/>
                </a:moveTo>
                <a:lnTo>
                  <a:pt x="70688" y="64249"/>
                </a:lnTo>
                <a:lnTo>
                  <a:pt x="38557" y="0"/>
                </a:lnTo>
                <a:lnTo>
                  <a:pt x="0" y="77101"/>
                </a:lnTo>
                <a:lnTo>
                  <a:pt x="25704" y="77101"/>
                </a:lnTo>
                <a:lnTo>
                  <a:pt x="25704" y="298500"/>
                </a:lnTo>
                <a:lnTo>
                  <a:pt x="0" y="298500"/>
                </a:lnTo>
                <a:lnTo>
                  <a:pt x="38557" y="375602"/>
                </a:lnTo>
                <a:lnTo>
                  <a:pt x="70688" y="311353"/>
                </a:lnTo>
                <a:lnTo>
                  <a:pt x="77114" y="298500"/>
                </a:lnTo>
                <a:lnTo>
                  <a:pt x="51409" y="298500"/>
                </a:lnTo>
                <a:lnTo>
                  <a:pt x="51409" y="77101"/>
                </a:lnTo>
                <a:lnTo>
                  <a:pt x="77114" y="77101"/>
                </a:lnTo>
                <a:close/>
              </a:path>
              <a:path w="1959610" h="391795">
                <a:moveTo>
                  <a:pt x="1959343" y="93052"/>
                </a:moveTo>
                <a:lnTo>
                  <a:pt x="1952917" y="80213"/>
                </a:lnTo>
                <a:lnTo>
                  <a:pt x="1920786" y="15951"/>
                </a:lnTo>
                <a:lnTo>
                  <a:pt x="1882241" y="93052"/>
                </a:lnTo>
                <a:lnTo>
                  <a:pt x="1907933" y="93052"/>
                </a:lnTo>
                <a:lnTo>
                  <a:pt x="1907933" y="314452"/>
                </a:lnTo>
                <a:lnTo>
                  <a:pt x="1882241" y="314452"/>
                </a:lnTo>
                <a:lnTo>
                  <a:pt x="1920786" y="391553"/>
                </a:lnTo>
                <a:lnTo>
                  <a:pt x="1952904" y="327304"/>
                </a:lnTo>
                <a:lnTo>
                  <a:pt x="1959343" y="314452"/>
                </a:lnTo>
                <a:lnTo>
                  <a:pt x="1933638" y="314452"/>
                </a:lnTo>
                <a:lnTo>
                  <a:pt x="1933638" y="93052"/>
                </a:lnTo>
                <a:lnTo>
                  <a:pt x="1959343" y="930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564503" y="3889870"/>
            <a:ext cx="1294130" cy="937260"/>
          </a:xfrm>
          <a:custGeom>
            <a:avLst/>
            <a:gdLst/>
            <a:ahLst/>
            <a:cxnLst/>
            <a:rect l="l" t="t" r="r" b="b"/>
            <a:pathLst>
              <a:path w="1294129" h="937260">
                <a:moveTo>
                  <a:pt x="1293736" y="0"/>
                </a:moveTo>
                <a:lnTo>
                  <a:pt x="0" y="0"/>
                </a:lnTo>
                <a:lnTo>
                  <a:pt x="0" y="937018"/>
                </a:lnTo>
                <a:lnTo>
                  <a:pt x="1293736" y="937018"/>
                </a:lnTo>
                <a:lnTo>
                  <a:pt x="1293736" y="0"/>
                </a:lnTo>
                <a:close/>
              </a:path>
            </a:pathLst>
          </a:custGeom>
          <a:solidFill>
            <a:srgbClr val="E2F0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564503" y="3889870"/>
            <a:ext cx="1294130" cy="937260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horz" wrap="square" lIns="0" tIns="59054" rIns="0" bIns="0" rtlCol="0">
            <a:spAutoFit/>
          </a:bodyPr>
          <a:lstStyle/>
          <a:p>
            <a:pPr marL="157480" marR="149225" algn="ctr">
              <a:lnSpc>
                <a:spcPct val="99400"/>
              </a:lnSpc>
              <a:spcBef>
                <a:spcPts val="464"/>
              </a:spcBef>
            </a:pPr>
            <a:r>
              <a:rPr sz="1800" dirty="0">
                <a:latin typeface="Arial"/>
                <a:cs typeface="Arial"/>
              </a:rPr>
              <a:t>Intel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SGX  Enclave  (trusted)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680959" y="3770376"/>
            <a:ext cx="268224" cy="268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172269" y="4006164"/>
            <a:ext cx="961390" cy="33909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306070">
              <a:lnSpc>
                <a:spcPct val="100000"/>
              </a:lnSpc>
              <a:spcBef>
                <a:spcPts val="350"/>
              </a:spcBef>
            </a:pPr>
            <a:r>
              <a:rPr sz="1800" dirty="0">
                <a:latin typeface="Arial"/>
                <a:cs typeface="Arial"/>
              </a:rPr>
              <a:t>NF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130040" y="3755135"/>
            <a:ext cx="268224" cy="2682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015335" y="3873411"/>
            <a:ext cx="1294130" cy="1157605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00">
              <a:latin typeface="Times New Roman"/>
              <a:cs typeface="Times New Roman"/>
            </a:endParaRPr>
          </a:p>
          <a:p>
            <a:pPr marL="438784">
              <a:lnSpc>
                <a:spcPct val="100000"/>
              </a:lnSpc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Shim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017901" y="5145582"/>
            <a:ext cx="1287780" cy="525780"/>
          </a:xfrm>
          <a:prstGeom prst="rect">
            <a:avLst/>
          </a:prstGeom>
          <a:solidFill>
            <a:srgbClr val="A30605"/>
          </a:solidFill>
          <a:ln w="28575">
            <a:solidFill>
              <a:srgbClr val="787878"/>
            </a:solidFill>
          </a:ln>
        </p:spPr>
        <p:txBody>
          <a:bodyPr vert="horz" wrap="square" lIns="0" tIns="99060" rIns="0" bIns="0" rtlCol="0">
            <a:spAutoFit/>
          </a:bodyPr>
          <a:lstStyle/>
          <a:p>
            <a:pPr marL="311785">
              <a:lnSpc>
                <a:spcPct val="100000"/>
              </a:lnSpc>
              <a:spcBef>
                <a:spcPts val="780"/>
              </a:spcBef>
            </a:pPr>
            <a:r>
              <a:rPr sz="2000" spc="-60" dirty="0">
                <a:solidFill>
                  <a:srgbClr val="FFFFFF"/>
                </a:solidFill>
                <a:latin typeface="Trebuchet MS"/>
                <a:cs typeface="Trebuchet MS"/>
              </a:rPr>
              <a:t>Host</a:t>
            </a:r>
            <a:r>
              <a:rPr sz="2000" spc="-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40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endParaRPr sz="2000">
              <a:latin typeface="Trebuchet MS"/>
              <a:cs typeface="Trebuchet MS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904219" y="3876624"/>
            <a:ext cx="1322705" cy="1186180"/>
            <a:chOff x="4904219" y="3876624"/>
            <a:chExt cx="1322705" cy="1186180"/>
          </a:xfrm>
        </p:grpSpPr>
        <p:sp>
          <p:nvSpPr>
            <p:cNvPr id="21" name="object 21"/>
            <p:cNvSpPr/>
            <p:nvPr/>
          </p:nvSpPr>
          <p:spPr>
            <a:xfrm>
              <a:off x="4918506" y="3890911"/>
              <a:ext cx="1294130" cy="1157605"/>
            </a:xfrm>
            <a:custGeom>
              <a:avLst/>
              <a:gdLst/>
              <a:ahLst/>
              <a:cxnLst/>
              <a:rect l="l" t="t" r="r" b="b"/>
              <a:pathLst>
                <a:path w="1294129" h="1157604">
                  <a:moveTo>
                    <a:pt x="1293736" y="0"/>
                  </a:moveTo>
                  <a:lnTo>
                    <a:pt x="0" y="0"/>
                  </a:lnTo>
                  <a:lnTo>
                    <a:pt x="0" y="1157566"/>
                  </a:lnTo>
                  <a:lnTo>
                    <a:pt x="1293736" y="1157566"/>
                  </a:lnTo>
                  <a:lnTo>
                    <a:pt x="1293736" y="0"/>
                  </a:lnTo>
                  <a:close/>
                </a:path>
              </a:pathLst>
            </a:custGeom>
            <a:solidFill>
              <a:srgbClr val="E2F0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918506" y="3890911"/>
              <a:ext cx="1294130" cy="1157605"/>
            </a:xfrm>
            <a:custGeom>
              <a:avLst/>
              <a:gdLst/>
              <a:ahLst/>
              <a:cxnLst/>
              <a:rect l="l" t="t" r="r" b="b"/>
              <a:pathLst>
                <a:path w="1294129" h="1157604">
                  <a:moveTo>
                    <a:pt x="0" y="0"/>
                  </a:moveTo>
                  <a:lnTo>
                    <a:pt x="1293740" y="0"/>
                  </a:lnTo>
                  <a:lnTo>
                    <a:pt x="1293740" y="1157560"/>
                  </a:lnTo>
                  <a:lnTo>
                    <a:pt x="0" y="1157560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5075440" y="4023664"/>
            <a:ext cx="961390" cy="33909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306070">
              <a:lnSpc>
                <a:spcPct val="100000"/>
              </a:lnSpc>
              <a:spcBef>
                <a:spcPts val="355"/>
              </a:spcBef>
            </a:pPr>
            <a:r>
              <a:rPr sz="1800" dirty="0">
                <a:latin typeface="Arial"/>
                <a:cs typeface="Arial"/>
              </a:rPr>
              <a:t>NF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035040" y="3770376"/>
            <a:ext cx="268224" cy="2712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4914188" y="5153380"/>
            <a:ext cx="1300480" cy="525780"/>
          </a:xfrm>
          <a:prstGeom prst="rect">
            <a:avLst/>
          </a:prstGeom>
          <a:solidFill>
            <a:srgbClr val="A30605"/>
          </a:solidFill>
          <a:ln w="28575">
            <a:solidFill>
              <a:srgbClr val="787878"/>
            </a:solidFill>
          </a:ln>
        </p:spPr>
        <p:txBody>
          <a:bodyPr vert="horz" wrap="square" lIns="0" tIns="97155" rIns="0" bIns="0" rtlCol="0">
            <a:spAutoFit/>
          </a:bodyPr>
          <a:lstStyle/>
          <a:p>
            <a:pPr marL="300355">
              <a:lnSpc>
                <a:spcPct val="100000"/>
              </a:lnSpc>
              <a:spcBef>
                <a:spcPts val="765"/>
              </a:spcBef>
            </a:pPr>
            <a:r>
              <a:rPr sz="2000" spc="-60" dirty="0">
                <a:solidFill>
                  <a:srgbClr val="FFFFFF"/>
                </a:solidFill>
                <a:latin typeface="Trebuchet MS"/>
                <a:cs typeface="Trebuchet MS"/>
              </a:rPr>
              <a:t>Host</a:t>
            </a:r>
            <a:r>
              <a:rPr sz="2000" spc="-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1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490415" y="4340859"/>
            <a:ext cx="2971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320" dirty="0">
                <a:latin typeface="Trebuchet MS"/>
                <a:cs typeface="Trebuchet MS"/>
              </a:rPr>
              <a:t>...</a:t>
            </a:r>
            <a:endParaRPr sz="2800">
              <a:latin typeface="Trebuchet MS"/>
              <a:cs typeface="Trebuchet MS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2158682" y="2744927"/>
            <a:ext cx="2949575" cy="1097915"/>
            <a:chOff x="2158682" y="2744927"/>
            <a:chExt cx="2949575" cy="1097915"/>
          </a:xfrm>
        </p:grpSpPr>
        <p:sp>
          <p:nvSpPr>
            <p:cNvPr id="28" name="object 28"/>
            <p:cNvSpPr/>
            <p:nvPr/>
          </p:nvSpPr>
          <p:spPr>
            <a:xfrm>
              <a:off x="3506000" y="2751277"/>
              <a:ext cx="175895" cy="1085215"/>
            </a:xfrm>
            <a:custGeom>
              <a:avLst/>
              <a:gdLst/>
              <a:ahLst/>
              <a:cxnLst/>
              <a:rect l="l" t="t" r="r" b="b"/>
              <a:pathLst>
                <a:path w="175895" h="1085214">
                  <a:moveTo>
                    <a:pt x="87820" y="0"/>
                  </a:moveTo>
                  <a:lnTo>
                    <a:pt x="0" y="87820"/>
                  </a:lnTo>
                  <a:lnTo>
                    <a:pt x="43903" y="87820"/>
                  </a:lnTo>
                  <a:lnTo>
                    <a:pt x="43903" y="997267"/>
                  </a:lnTo>
                  <a:lnTo>
                    <a:pt x="0" y="997267"/>
                  </a:lnTo>
                  <a:lnTo>
                    <a:pt x="87820" y="1085087"/>
                  </a:lnTo>
                  <a:lnTo>
                    <a:pt x="175640" y="997267"/>
                  </a:lnTo>
                  <a:lnTo>
                    <a:pt x="131724" y="997267"/>
                  </a:lnTo>
                  <a:lnTo>
                    <a:pt x="131724" y="87820"/>
                  </a:lnTo>
                  <a:lnTo>
                    <a:pt x="175640" y="87820"/>
                  </a:lnTo>
                  <a:lnTo>
                    <a:pt x="87820" y="0"/>
                  </a:lnTo>
                  <a:close/>
                </a:path>
              </a:pathLst>
            </a:custGeom>
            <a:solidFill>
              <a:srgbClr val="E2F0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506000" y="2751277"/>
              <a:ext cx="175895" cy="1085215"/>
            </a:xfrm>
            <a:custGeom>
              <a:avLst/>
              <a:gdLst/>
              <a:ahLst/>
              <a:cxnLst/>
              <a:rect l="l" t="t" r="r" b="b"/>
              <a:pathLst>
                <a:path w="175895" h="1085214">
                  <a:moveTo>
                    <a:pt x="0" y="87820"/>
                  </a:moveTo>
                  <a:lnTo>
                    <a:pt x="87820" y="0"/>
                  </a:lnTo>
                  <a:lnTo>
                    <a:pt x="175640" y="87820"/>
                  </a:lnTo>
                  <a:lnTo>
                    <a:pt x="131730" y="87820"/>
                  </a:lnTo>
                  <a:lnTo>
                    <a:pt x="131730" y="997262"/>
                  </a:lnTo>
                  <a:lnTo>
                    <a:pt x="175640" y="997262"/>
                  </a:lnTo>
                  <a:lnTo>
                    <a:pt x="87820" y="1085080"/>
                  </a:lnTo>
                  <a:lnTo>
                    <a:pt x="0" y="997262"/>
                  </a:lnTo>
                  <a:lnTo>
                    <a:pt x="43910" y="997262"/>
                  </a:lnTo>
                  <a:lnTo>
                    <a:pt x="43910" y="87820"/>
                  </a:lnTo>
                  <a:lnTo>
                    <a:pt x="0" y="87820"/>
                  </a:lnTo>
                  <a:close/>
                </a:path>
              </a:pathLst>
            </a:custGeom>
            <a:ln w="12700">
              <a:solidFill>
                <a:srgbClr val="7878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158682" y="3086100"/>
              <a:ext cx="2949575" cy="400685"/>
            </a:xfrm>
            <a:custGeom>
              <a:avLst/>
              <a:gdLst/>
              <a:ahLst/>
              <a:cxnLst/>
              <a:rect l="l" t="t" r="r" b="b"/>
              <a:pathLst>
                <a:path w="2949575" h="400685">
                  <a:moveTo>
                    <a:pt x="2949054" y="0"/>
                  </a:moveTo>
                  <a:lnTo>
                    <a:pt x="0" y="0"/>
                  </a:lnTo>
                  <a:lnTo>
                    <a:pt x="0" y="400113"/>
                  </a:lnTo>
                  <a:lnTo>
                    <a:pt x="2949054" y="400113"/>
                  </a:lnTo>
                  <a:lnTo>
                    <a:pt x="294905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2645778" y="3107436"/>
            <a:ext cx="19748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Secure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Channels</a:t>
            </a:r>
            <a:endParaRPr sz="20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689923" y="1875866"/>
            <a:ext cx="2633980" cy="881380"/>
          </a:xfrm>
          <a:custGeom>
            <a:avLst/>
            <a:gdLst/>
            <a:ahLst/>
            <a:cxnLst/>
            <a:rect l="l" t="t" r="r" b="b"/>
            <a:pathLst>
              <a:path w="2633979" h="881380">
                <a:moveTo>
                  <a:pt x="2633560" y="0"/>
                </a:moveTo>
                <a:lnTo>
                  <a:pt x="0" y="0"/>
                </a:lnTo>
                <a:lnTo>
                  <a:pt x="0" y="880821"/>
                </a:lnTo>
                <a:lnTo>
                  <a:pt x="2633560" y="880821"/>
                </a:lnTo>
                <a:lnTo>
                  <a:pt x="2633560" y="0"/>
                </a:lnTo>
                <a:close/>
              </a:path>
            </a:pathLst>
          </a:custGeom>
          <a:solidFill>
            <a:srgbClr val="E2F0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2689923" y="1875866"/>
            <a:ext cx="2633980" cy="881380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horz" wrap="square" lIns="0" tIns="66675" rIns="0" bIns="0" rtlCol="0">
            <a:spAutoFit/>
          </a:bodyPr>
          <a:lstStyle/>
          <a:p>
            <a:pPr marL="365125">
              <a:lnSpc>
                <a:spcPct val="100000"/>
              </a:lnSpc>
              <a:spcBef>
                <a:spcPts val="525"/>
              </a:spcBef>
            </a:pPr>
            <a:r>
              <a:rPr sz="2800" dirty="0">
                <a:latin typeface="Arial"/>
                <a:cs typeface="Arial"/>
              </a:rPr>
              <a:t>Controller</a:t>
            </a:r>
            <a:endParaRPr sz="2800">
              <a:latin typeface="Arial"/>
              <a:cs typeface="Arial"/>
            </a:endParaRPr>
          </a:p>
          <a:p>
            <a:pPr marL="615950">
              <a:lnSpc>
                <a:spcPct val="100000"/>
              </a:lnSpc>
              <a:spcBef>
                <a:spcPts val="30"/>
              </a:spcBef>
            </a:pPr>
            <a:r>
              <a:rPr sz="2000" spc="-5" dirty="0">
                <a:latin typeface="Arial"/>
                <a:cs typeface="Arial"/>
              </a:rPr>
              <a:t>(trusted)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4716157" y="2039111"/>
            <a:ext cx="548640" cy="657860"/>
            <a:chOff x="4716157" y="2039111"/>
            <a:chExt cx="548640" cy="657860"/>
          </a:xfrm>
        </p:grpSpPr>
        <p:sp>
          <p:nvSpPr>
            <p:cNvPr id="35" name="object 35"/>
            <p:cNvSpPr/>
            <p:nvPr/>
          </p:nvSpPr>
          <p:spPr>
            <a:xfrm>
              <a:off x="4716157" y="2076107"/>
              <a:ext cx="548640" cy="621030"/>
            </a:xfrm>
            <a:custGeom>
              <a:avLst/>
              <a:gdLst/>
              <a:ahLst/>
              <a:cxnLst/>
              <a:rect l="l" t="t" r="r" b="b"/>
              <a:pathLst>
                <a:path w="548639" h="621030">
                  <a:moveTo>
                    <a:pt x="548322" y="0"/>
                  </a:moveTo>
                  <a:lnTo>
                    <a:pt x="0" y="0"/>
                  </a:lnTo>
                  <a:lnTo>
                    <a:pt x="0" y="620712"/>
                  </a:lnTo>
                  <a:lnTo>
                    <a:pt x="548322" y="620712"/>
                  </a:lnTo>
                  <a:lnTo>
                    <a:pt x="54832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736592" y="2039111"/>
              <a:ext cx="493775" cy="49072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4716157" y="2076107"/>
            <a:ext cx="548640" cy="621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 marL="62865">
              <a:lnSpc>
                <a:spcPts val="1660"/>
              </a:lnSpc>
              <a:spcBef>
                <a:spcPts val="1270"/>
              </a:spcBef>
            </a:pPr>
            <a:r>
              <a:rPr sz="1400" spc="-75" dirty="0">
                <a:latin typeface="Trebuchet MS"/>
                <a:cs typeface="Trebuchet MS"/>
              </a:rPr>
              <a:t>Policy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6516623" y="5504688"/>
            <a:ext cx="819912" cy="7802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7303198" y="5551932"/>
            <a:ext cx="246507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2275" marR="5080" indent="-410209">
              <a:lnSpc>
                <a:spcPct val="100000"/>
              </a:lnSpc>
              <a:spcBef>
                <a:spcPts val="100"/>
              </a:spcBef>
            </a:pPr>
            <a:r>
              <a:rPr sz="2000" spc="-120" dirty="0">
                <a:solidFill>
                  <a:srgbClr val="C00000"/>
                </a:solidFill>
                <a:latin typeface="Trebuchet MS"/>
                <a:cs typeface="Trebuchet MS"/>
              </a:rPr>
              <a:t>Rewrite, </a:t>
            </a:r>
            <a:r>
              <a:rPr sz="2000" spc="-105" dirty="0">
                <a:solidFill>
                  <a:srgbClr val="C00000"/>
                </a:solidFill>
                <a:latin typeface="Trebuchet MS"/>
                <a:cs typeface="Trebuchet MS"/>
              </a:rPr>
              <a:t>drop, </a:t>
            </a:r>
            <a:r>
              <a:rPr sz="2000" spc="-145" dirty="0">
                <a:solidFill>
                  <a:srgbClr val="C00000"/>
                </a:solidFill>
                <a:latin typeface="Trebuchet MS"/>
                <a:cs typeface="Trebuchet MS"/>
              </a:rPr>
              <a:t>inject,</a:t>
            </a:r>
            <a:r>
              <a:rPr sz="2000" spc="-30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000" spc="-55" dirty="0">
                <a:solidFill>
                  <a:srgbClr val="C00000"/>
                </a:solidFill>
                <a:latin typeface="Trebuchet MS"/>
                <a:cs typeface="Trebuchet MS"/>
              </a:rPr>
              <a:t>or  </a:t>
            </a:r>
            <a:r>
              <a:rPr sz="2000" spc="-85" dirty="0">
                <a:solidFill>
                  <a:srgbClr val="C00000"/>
                </a:solidFill>
                <a:latin typeface="Trebuchet MS"/>
                <a:cs typeface="Trebuchet MS"/>
              </a:rPr>
              <a:t>reorder</a:t>
            </a:r>
            <a:r>
              <a:rPr sz="2000" spc="-16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000" spc="-105" dirty="0">
                <a:solidFill>
                  <a:srgbClr val="C00000"/>
                </a:solidFill>
                <a:latin typeface="Trebuchet MS"/>
                <a:cs typeface="Trebuchet MS"/>
              </a:rPr>
              <a:t>packets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23</a:t>
            </a:fld>
            <a:endParaRPr spc="-25" dirty="0"/>
          </a:p>
        </p:txBody>
      </p:sp>
      <p:sp>
        <p:nvSpPr>
          <p:cNvPr id="41" name="object 41"/>
          <p:cNvSpPr txBox="1"/>
          <p:nvPr/>
        </p:nvSpPr>
        <p:spPr>
          <a:xfrm>
            <a:off x="3291332" y="6398952"/>
            <a:ext cx="2660015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(e.g.,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switches,</a:t>
            </a:r>
            <a:r>
              <a:rPr sz="20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routers)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25F9831C-EEB8-497F-A764-D798FC1A8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066800"/>
            <a:ext cx="6858000" cy="5671639"/>
          </a:xfrm>
          <a:prstGeom prst="rect">
            <a:avLst/>
          </a:prstGeom>
        </p:spPr>
      </p:pic>
      <p:sp>
        <p:nvSpPr>
          <p:cNvPr id="8" name="object 2">
            <a:extLst>
              <a:ext uri="{FF2B5EF4-FFF2-40B4-BE49-F238E27FC236}">
                <a16:creationId xmlns:a16="http://schemas.microsoft.com/office/drawing/2014/main" id="{E4D44D3B-BF26-476C-AB0B-2990ED1D8DB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45647" y="229326"/>
            <a:ext cx="310070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5400" spc="-135" dirty="0"/>
              <a:t>AuditBox</a:t>
            </a:r>
            <a:endParaRPr sz="54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5CE3E01-8BBE-465D-9D7D-606E913ED4D7}"/>
              </a:ext>
            </a:extLst>
          </p:cNvPr>
          <p:cNvSpPr txBox="1"/>
          <p:nvPr/>
        </p:nvSpPr>
        <p:spPr>
          <a:xfrm>
            <a:off x="8839200" y="692965"/>
            <a:ext cx="3124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 deployment and management</a:t>
            </a:r>
            <a:endParaRPr lang="zh-CN" alt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44A8951A-6176-46B5-ADA2-322296C61603}"/>
              </a:ext>
            </a:extLst>
          </p:cNvPr>
          <p:cNvCxnSpPr>
            <a:endCxn id="9" idx="1"/>
          </p:cNvCxnSpPr>
          <p:nvPr/>
        </p:nvCxnSpPr>
        <p:spPr>
          <a:xfrm flipV="1">
            <a:off x="6095999" y="1077686"/>
            <a:ext cx="2743201" cy="384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33478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80585" y="611124"/>
            <a:ext cx="38303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Design Overview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69349" y="3368471"/>
            <a:ext cx="9871710" cy="1677035"/>
            <a:chOff x="869349" y="3368471"/>
            <a:chExt cx="9871710" cy="1677035"/>
          </a:xfrm>
        </p:grpSpPr>
        <p:sp>
          <p:nvSpPr>
            <p:cNvPr id="4" name="object 4"/>
            <p:cNvSpPr/>
            <p:nvPr/>
          </p:nvSpPr>
          <p:spPr>
            <a:xfrm>
              <a:off x="888399" y="3387521"/>
              <a:ext cx="9833610" cy="0"/>
            </a:xfrm>
            <a:custGeom>
              <a:avLst/>
              <a:gdLst/>
              <a:ahLst/>
              <a:cxnLst/>
              <a:rect l="l" t="t" r="r" b="b"/>
              <a:pathLst>
                <a:path w="9833610">
                  <a:moveTo>
                    <a:pt x="0" y="0"/>
                  </a:moveTo>
                  <a:lnTo>
                    <a:pt x="9833415" y="1"/>
                  </a:lnTo>
                </a:path>
              </a:pathLst>
            </a:custGeom>
            <a:ln w="38100">
              <a:solidFill>
                <a:srgbClr val="76717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15335" y="3873411"/>
              <a:ext cx="1294130" cy="1157605"/>
            </a:xfrm>
            <a:custGeom>
              <a:avLst/>
              <a:gdLst/>
              <a:ahLst/>
              <a:cxnLst/>
              <a:rect l="l" t="t" r="r" b="b"/>
              <a:pathLst>
                <a:path w="1294129" h="1157604">
                  <a:moveTo>
                    <a:pt x="1293736" y="0"/>
                  </a:moveTo>
                  <a:lnTo>
                    <a:pt x="0" y="0"/>
                  </a:lnTo>
                  <a:lnTo>
                    <a:pt x="0" y="1157566"/>
                  </a:lnTo>
                  <a:lnTo>
                    <a:pt x="1293736" y="1157566"/>
                  </a:lnTo>
                  <a:lnTo>
                    <a:pt x="1293736" y="0"/>
                  </a:lnTo>
                  <a:close/>
                </a:path>
              </a:pathLst>
            </a:custGeom>
            <a:solidFill>
              <a:srgbClr val="E2F0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15335" y="3873411"/>
              <a:ext cx="1294130" cy="1157605"/>
            </a:xfrm>
            <a:custGeom>
              <a:avLst/>
              <a:gdLst/>
              <a:ahLst/>
              <a:cxnLst/>
              <a:rect l="l" t="t" r="r" b="b"/>
              <a:pathLst>
                <a:path w="1294129" h="1157604">
                  <a:moveTo>
                    <a:pt x="0" y="0"/>
                  </a:moveTo>
                  <a:lnTo>
                    <a:pt x="1293740" y="0"/>
                  </a:lnTo>
                  <a:lnTo>
                    <a:pt x="1293740" y="1157560"/>
                  </a:lnTo>
                  <a:lnTo>
                    <a:pt x="0" y="1157560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916939" y="1920746"/>
            <a:ext cx="1175385" cy="88519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1400"/>
              </a:lnSpc>
              <a:spcBef>
                <a:spcPts val="50"/>
              </a:spcBef>
            </a:pPr>
            <a:r>
              <a:rPr sz="2800" i="1" dirty="0">
                <a:solidFill>
                  <a:srgbClr val="7F7F7F"/>
                </a:solidFill>
                <a:latin typeface="Arial"/>
                <a:cs typeface="Arial"/>
              </a:rPr>
              <a:t>C</a:t>
            </a:r>
            <a:r>
              <a:rPr sz="2800" i="1" spc="5" dirty="0">
                <a:solidFill>
                  <a:srgbClr val="7F7F7F"/>
                </a:solidFill>
                <a:latin typeface="Arial"/>
                <a:cs typeface="Arial"/>
              </a:rPr>
              <a:t>on</a:t>
            </a:r>
            <a:r>
              <a:rPr sz="2800" i="1" spc="-5" dirty="0">
                <a:solidFill>
                  <a:srgbClr val="7F7F7F"/>
                </a:solidFill>
                <a:latin typeface="Arial"/>
                <a:cs typeface="Arial"/>
              </a:rPr>
              <a:t>t</a:t>
            </a:r>
            <a:r>
              <a:rPr sz="2800" i="1" spc="5" dirty="0">
                <a:solidFill>
                  <a:srgbClr val="7F7F7F"/>
                </a:solidFill>
                <a:latin typeface="Arial"/>
                <a:cs typeface="Arial"/>
              </a:rPr>
              <a:t>ro</a:t>
            </a:r>
            <a:r>
              <a:rPr sz="2800" i="1" dirty="0">
                <a:solidFill>
                  <a:srgbClr val="7F7F7F"/>
                </a:solidFill>
                <a:latin typeface="Arial"/>
                <a:cs typeface="Arial"/>
              </a:rPr>
              <a:t>l  Plane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67139" y="4255515"/>
            <a:ext cx="936625" cy="88519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1400"/>
              </a:lnSpc>
              <a:spcBef>
                <a:spcPts val="50"/>
              </a:spcBef>
            </a:pPr>
            <a:r>
              <a:rPr sz="2800" i="1" dirty="0">
                <a:solidFill>
                  <a:srgbClr val="7F7F7F"/>
                </a:solidFill>
                <a:latin typeface="Arial"/>
                <a:cs typeface="Arial"/>
              </a:rPr>
              <a:t>Data  </a:t>
            </a:r>
            <a:r>
              <a:rPr sz="2800" i="1" spc="-5" dirty="0">
                <a:solidFill>
                  <a:srgbClr val="7F7F7F"/>
                </a:solidFill>
                <a:latin typeface="Arial"/>
                <a:cs typeface="Arial"/>
              </a:rPr>
              <a:t>P</a:t>
            </a:r>
            <a:r>
              <a:rPr sz="2800" i="1" dirty="0">
                <a:solidFill>
                  <a:srgbClr val="7F7F7F"/>
                </a:solidFill>
                <a:latin typeface="Arial"/>
                <a:cs typeface="Arial"/>
              </a:rPr>
              <a:t>l</a:t>
            </a:r>
            <a:r>
              <a:rPr sz="2800" i="1" spc="5" dirty="0">
                <a:solidFill>
                  <a:srgbClr val="7F7F7F"/>
                </a:solidFill>
                <a:latin typeface="Arial"/>
                <a:cs typeface="Arial"/>
              </a:rPr>
              <a:t>an</a:t>
            </a:r>
            <a:r>
              <a:rPr sz="2800" i="1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808046" y="5684587"/>
            <a:ext cx="3625850" cy="1107440"/>
            <a:chOff x="2808046" y="5684587"/>
            <a:chExt cx="3625850" cy="1107440"/>
          </a:xfrm>
        </p:grpSpPr>
        <p:sp>
          <p:nvSpPr>
            <p:cNvPr id="10" name="object 10"/>
            <p:cNvSpPr/>
            <p:nvPr/>
          </p:nvSpPr>
          <p:spPr>
            <a:xfrm>
              <a:off x="2814396" y="5948460"/>
              <a:ext cx="3613150" cy="837565"/>
            </a:xfrm>
            <a:custGeom>
              <a:avLst/>
              <a:gdLst/>
              <a:ahLst/>
              <a:cxnLst/>
              <a:rect l="l" t="t" r="r" b="b"/>
              <a:pathLst>
                <a:path w="3613150" h="837565">
                  <a:moveTo>
                    <a:pt x="3612921" y="0"/>
                  </a:moveTo>
                  <a:lnTo>
                    <a:pt x="0" y="0"/>
                  </a:lnTo>
                  <a:lnTo>
                    <a:pt x="0" y="837022"/>
                  </a:lnTo>
                  <a:lnTo>
                    <a:pt x="3612921" y="837022"/>
                  </a:lnTo>
                  <a:lnTo>
                    <a:pt x="3612921" y="0"/>
                  </a:lnTo>
                  <a:close/>
                </a:path>
              </a:pathLst>
            </a:custGeom>
            <a:solidFill>
              <a:srgbClr val="A306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814396" y="5948460"/>
              <a:ext cx="3613150" cy="837565"/>
            </a:xfrm>
            <a:custGeom>
              <a:avLst/>
              <a:gdLst/>
              <a:ahLst/>
              <a:cxnLst/>
              <a:rect l="l" t="t" r="r" b="b"/>
              <a:pathLst>
                <a:path w="3613150" h="837565">
                  <a:moveTo>
                    <a:pt x="0" y="0"/>
                  </a:moveTo>
                  <a:lnTo>
                    <a:pt x="3612932" y="0"/>
                  </a:lnTo>
                  <a:lnTo>
                    <a:pt x="3612932" y="837023"/>
                  </a:lnTo>
                  <a:lnTo>
                    <a:pt x="0" y="837023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621684" y="5684595"/>
              <a:ext cx="1959610" cy="391795"/>
            </a:xfrm>
            <a:custGeom>
              <a:avLst/>
              <a:gdLst/>
              <a:ahLst/>
              <a:cxnLst/>
              <a:rect l="l" t="t" r="r" b="b"/>
              <a:pathLst>
                <a:path w="1959610" h="391795">
                  <a:moveTo>
                    <a:pt x="77114" y="77101"/>
                  </a:moveTo>
                  <a:lnTo>
                    <a:pt x="70688" y="64249"/>
                  </a:lnTo>
                  <a:lnTo>
                    <a:pt x="38557" y="0"/>
                  </a:lnTo>
                  <a:lnTo>
                    <a:pt x="0" y="77101"/>
                  </a:lnTo>
                  <a:lnTo>
                    <a:pt x="25704" y="77101"/>
                  </a:lnTo>
                  <a:lnTo>
                    <a:pt x="25704" y="298500"/>
                  </a:lnTo>
                  <a:lnTo>
                    <a:pt x="0" y="298500"/>
                  </a:lnTo>
                  <a:lnTo>
                    <a:pt x="38557" y="375602"/>
                  </a:lnTo>
                  <a:lnTo>
                    <a:pt x="70688" y="311353"/>
                  </a:lnTo>
                  <a:lnTo>
                    <a:pt x="77114" y="298500"/>
                  </a:lnTo>
                  <a:lnTo>
                    <a:pt x="51409" y="298500"/>
                  </a:lnTo>
                  <a:lnTo>
                    <a:pt x="51409" y="77101"/>
                  </a:lnTo>
                  <a:lnTo>
                    <a:pt x="77114" y="77101"/>
                  </a:lnTo>
                  <a:close/>
                </a:path>
                <a:path w="1959610" h="391795">
                  <a:moveTo>
                    <a:pt x="1959343" y="93052"/>
                  </a:moveTo>
                  <a:lnTo>
                    <a:pt x="1952917" y="80213"/>
                  </a:lnTo>
                  <a:lnTo>
                    <a:pt x="1920786" y="15951"/>
                  </a:lnTo>
                  <a:lnTo>
                    <a:pt x="1882241" y="93052"/>
                  </a:lnTo>
                  <a:lnTo>
                    <a:pt x="1907933" y="93052"/>
                  </a:lnTo>
                  <a:lnTo>
                    <a:pt x="1907933" y="314452"/>
                  </a:lnTo>
                  <a:lnTo>
                    <a:pt x="1882241" y="314452"/>
                  </a:lnTo>
                  <a:lnTo>
                    <a:pt x="1920786" y="391553"/>
                  </a:lnTo>
                  <a:lnTo>
                    <a:pt x="1952904" y="327304"/>
                  </a:lnTo>
                  <a:lnTo>
                    <a:pt x="1959343" y="314452"/>
                  </a:lnTo>
                  <a:lnTo>
                    <a:pt x="1933638" y="314452"/>
                  </a:lnTo>
                  <a:lnTo>
                    <a:pt x="1933638" y="93052"/>
                  </a:lnTo>
                  <a:lnTo>
                    <a:pt x="1959343" y="930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6564503" y="3889870"/>
            <a:ext cx="1294130" cy="937260"/>
          </a:xfrm>
          <a:custGeom>
            <a:avLst/>
            <a:gdLst/>
            <a:ahLst/>
            <a:cxnLst/>
            <a:rect l="l" t="t" r="r" b="b"/>
            <a:pathLst>
              <a:path w="1294129" h="937260">
                <a:moveTo>
                  <a:pt x="1293736" y="0"/>
                </a:moveTo>
                <a:lnTo>
                  <a:pt x="0" y="0"/>
                </a:lnTo>
                <a:lnTo>
                  <a:pt x="0" y="937018"/>
                </a:lnTo>
                <a:lnTo>
                  <a:pt x="1293736" y="937018"/>
                </a:lnTo>
                <a:lnTo>
                  <a:pt x="1293736" y="0"/>
                </a:lnTo>
                <a:close/>
              </a:path>
            </a:pathLst>
          </a:custGeom>
          <a:solidFill>
            <a:srgbClr val="E2F0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564503" y="3889870"/>
            <a:ext cx="1294130" cy="937260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horz" wrap="square" lIns="0" tIns="59054" rIns="0" bIns="0" rtlCol="0">
            <a:spAutoFit/>
          </a:bodyPr>
          <a:lstStyle/>
          <a:p>
            <a:pPr marL="157480" marR="149225" algn="ctr">
              <a:lnSpc>
                <a:spcPct val="99400"/>
              </a:lnSpc>
              <a:spcBef>
                <a:spcPts val="464"/>
              </a:spcBef>
            </a:pPr>
            <a:r>
              <a:rPr sz="1800" dirty="0">
                <a:latin typeface="Arial"/>
                <a:cs typeface="Arial"/>
              </a:rPr>
              <a:t>Intel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SGX  Enclave  (trusted)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680959" y="3770376"/>
            <a:ext cx="268224" cy="268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172269" y="4006164"/>
            <a:ext cx="961390" cy="33909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306070">
              <a:lnSpc>
                <a:spcPct val="100000"/>
              </a:lnSpc>
              <a:spcBef>
                <a:spcPts val="350"/>
              </a:spcBef>
            </a:pPr>
            <a:r>
              <a:rPr sz="1800" dirty="0">
                <a:latin typeface="Arial"/>
                <a:cs typeface="Arial"/>
              </a:rPr>
              <a:t>NF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454412" y="4686752"/>
            <a:ext cx="461009" cy="2273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70"/>
              </a:lnSpc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Shim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017901" y="5145582"/>
            <a:ext cx="1287780" cy="525780"/>
          </a:xfrm>
          <a:prstGeom prst="rect">
            <a:avLst/>
          </a:prstGeom>
          <a:solidFill>
            <a:srgbClr val="A30605"/>
          </a:solidFill>
          <a:ln w="28575">
            <a:solidFill>
              <a:srgbClr val="787878"/>
            </a:solidFill>
          </a:ln>
        </p:spPr>
        <p:txBody>
          <a:bodyPr vert="horz" wrap="square" lIns="0" tIns="99060" rIns="0" bIns="0" rtlCol="0">
            <a:spAutoFit/>
          </a:bodyPr>
          <a:lstStyle/>
          <a:p>
            <a:pPr marL="311785">
              <a:lnSpc>
                <a:spcPct val="100000"/>
              </a:lnSpc>
              <a:spcBef>
                <a:spcPts val="780"/>
              </a:spcBef>
            </a:pPr>
            <a:r>
              <a:rPr sz="2000" spc="-60" dirty="0">
                <a:solidFill>
                  <a:srgbClr val="FFFFFF"/>
                </a:solidFill>
                <a:latin typeface="Trebuchet MS"/>
                <a:cs typeface="Trebuchet MS"/>
              </a:rPr>
              <a:t>Host</a:t>
            </a:r>
            <a:r>
              <a:rPr sz="2000" spc="-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40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endParaRPr sz="2000">
              <a:latin typeface="Trebuchet MS"/>
              <a:cs typeface="Trebuchet MS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904219" y="3876624"/>
            <a:ext cx="1322705" cy="1186180"/>
            <a:chOff x="4904219" y="3876624"/>
            <a:chExt cx="1322705" cy="1186180"/>
          </a:xfrm>
        </p:grpSpPr>
        <p:sp>
          <p:nvSpPr>
            <p:cNvPr id="20" name="object 20"/>
            <p:cNvSpPr/>
            <p:nvPr/>
          </p:nvSpPr>
          <p:spPr>
            <a:xfrm>
              <a:off x="4918506" y="3890911"/>
              <a:ext cx="1294130" cy="1157605"/>
            </a:xfrm>
            <a:custGeom>
              <a:avLst/>
              <a:gdLst/>
              <a:ahLst/>
              <a:cxnLst/>
              <a:rect l="l" t="t" r="r" b="b"/>
              <a:pathLst>
                <a:path w="1294129" h="1157604">
                  <a:moveTo>
                    <a:pt x="1293736" y="0"/>
                  </a:moveTo>
                  <a:lnTo>
                    <a:pt x="0" y="0"/>
                  </a:lnTo>
                  <a:lnTo>
                    <a:pt x="0" y="1157566"/>
                  </a:lnTo>
                  <a:lnTo>
                    <a:pt x="1293736" y="1157566"/>
                  </a:lnTo>
                  <a:lnTo>
                    <a:pt x="1293736" y="0"/>
                  </a:lnTo>
                  <a:close/>
                </a:path>
              </a:pathLst>
            </a:custGeom>
            <a:solidFill>
              <a:srgbClr val="E2F0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918506" y="3890911"/>
              <a:ext cx="1294130" cy="1157605"/>
            </a:xfrm>
            <a:custGeom>
              <a:avLst/>
              <a:gdLst/>
              <a:ahLst/>
              <a:cxnLst/>
              <a:rect l="l" t="t" r="r" b="b"/>
              <a:pathLst>
                <a:path w="1294129" h="1157604">
                  <a:moveTo>
                    <a:pt x="0" y="0"/>
                  </a:moveTo>
                  <a:lnTo>
                    <a:pt x="1293740" y="0"/>
                  </a:lnTo>
                  <a:lnTo>
                    <a:pt x="1293740" y="1157560"/>
                  </a:lnTo>
                  <a:lnTo>
                    <a:pt x="0" y="1157560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4130040" y="2246401"/>
            <a:ext cx="2774315" cy="1777364"/>
            <a:chOff x="4130040" y="2246401"/>
            <a:chExt cx="2774315" cy="1777364"/>
          </a:xfrm>
        </p:grpSpPr>
        <p:sp>
          <p:nvSpPr>
            <p:cNvPr id="23" name="object 23"/>
            <p:cNvSpPr/>
            <p:nvPr/>
          </p:nvSpPr>
          <p:spPr>
            <a:xfrm>
              <a:off x="4130040" y="3755136"/>
              <a:ext cx="268224" cy="2682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915154" y="2246401"/>
              <a:ext cx="1988820" cy="86360"/>
            </a:xfrm>
            <a:custGeom>
              <a:avLst/>
              <a:gdLst/>
              <a:ahLst/>
              <a:cxnLst/>
              <a:rect l="l" t="t" r="r" b="b"/>
              <a:pathLst>
                <a:path w="1988820" h="86360">
                  <a:moveTo>
                    <a:pt x="1903056" y="57162"/>
                  </a:moveTo>
                  <a:lnTo>
                    <a:pt x="1903056" y="85737"/>
                  </a:lnTo>
                  <a:lnTo>
                    <a:pt x="1960206" y="57162"/>
                  </a:lnTo>
                  <a:lnTo>
                    <a:pt x="1903056" y="57162"/>
                  </a:lnTo>
                  <a:close/>
                </a:path>
                <a:path w="1988820" h="86360">
                  <a:moveTo>
                    <a:pt x="1903056" y="28587"/>
                  </a:moveTo>
                  <a:lnTo>
                    <a:pt x="1903056" y="57162"/>
                  </a:lnTo>
                  <a:lnTo>
                    <a:pt x="1917344" y="57162"/>
                  </a:lnTo>
                  <a:lnTo>
                    <a:pt x="1917344" y="28587"/>
                  </a:lnTo>
                  <a:lnTo>
                    <a:pt x="1903056" y="28587"/>
                  </a:lnTo>
                  <a:close/>
                </a:path>
                <a:path w="1988820" h="86360">
                  <a:moveTo>
                    <a:pt x="1903056" y="0"/>
                  </a:moveTo>
                  <a:lnTo>
                    <a:pt x="1903056" y="28587"/>
                  </a:lnTo>
                  <a:lnTo>
                    <a:pt x="1917344" y="28587"/>
                  </a:lnTo>
                  <a:lnTo>
                    <a:pt x="1917344" y="57162"/>
                  </a:lnTo>
                  <a:lnTo>
                    <a:pt x="1960232" y="57150"/>
                  </a:lnTo>
                  <a:lnTo>
                    <a:pt x="1988781" y="42875"/>
                  </a:lnTo>
                  <a:lnTo>
                    <a:pt x="1903056" y="0"/>
                  </a:lnTo>
                  <a:close/>
                </a:path>
                <a:path w="1988820" h="86360">
                  <a:moveTo>
                    <a:pt x="0" y="28575"/>
                  </a:moveTo>
                  <a:lnTo>
                    <a:pt x="0" y="57150"/>
                  </a:lnTo>
                  <a:lnTo>
                    <a:pt x="1903056" y="57162"/>
                  </a:lnTo>
                  <a:lnTo>
                    <a:pt x="1903056" y="28587"/>
                  </a:lnTo>
                  <a:lnTo>
                    <a:pt x="0" y="285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5075440" y="4023664"/>
            <a:ext cx="961390" cy="33909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306070">
              <a:lnSpc>
                <a:spcPct val="100000"/>
              </a:lnSpc>
              <a:spcBef>
                <a:spcPts val="355"/>
              </a:spcBef>
            </a:pPr>
            <a:r>
              <a:rPr sz="1800" dirty="0">
                <a:latin typeface="Arial"/>
                <a:cs typeface="Arial"/>
              </a:rPr>
              <a:t>NF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035040" y="3770376"/>
            <a:ext cx="268224" cy="2712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4914188" y="5153380"/>
            <a:ext cx="1300480" cy="525780"/>
          </a:xfrm>
          <a:prstGeom prst="rect">
            <a:avLst/>
          </a:prstGeom>
          <a:solidFill>
            <a:srgbClr val="A30605"/>
          </a:solidFill>
          <a:ln w="28575">
            <a:solidFill>
              <a:srgbClr val="787878"/>
            </a:solidFill>
          </a:ln>
        </p:spPr>
        <p:txBody>
          <a:bodyPr vert="horz" wrap="square" lIns="0" tIns="97155" rIns="0" bIns="0" rtlCol="0">
            <a:spAutoFit/>
          </a:bodyPr>
          <a:lstStyle/>
          <a:p>
            <a:pPr marL="300355">
              <a:lnSpc>
                <a:spcPct val="100000"/>
              </a:lnSpc>
              <a:spcBef>
                <a:spcPts val="765"/>
              </a:spcBef>
            </a:pPr>
            <a:r>
              <a:rPr sz="2000" spc="-60" dirty="0">
                <a:solidFill>
                  <a:srgbClr val="FFFFFF"/>
                </a:solidFill>
                <a:latin typeface="Trebuchet MS"/>
                <a:cs typeface="Trebuchet MS"/>
              </a:rPr>
              <a:t>Host</a:t>
            </a:r>
            <a:r>
              <a:rPr sz="2000" spc="-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1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490415" y="4340859"/>
            <a:ext cx="2971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320" dirty="0">
                <a:latin typeface="Trebuchet MS"/>
                <a:cs typeface="Trebuchet MS"/>
              </a:rPr>
              <a:t>...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564503" y="5200154"/>
            <a:ext cx="5273675" cy="527067"/>
          </a:xfrm>
          <a:prstGeom prst="rect">
            <a:avLst/>
          </a:prstGeom>
          <a:ln w="38100">
            <a:solidFill>
              <a:srgbClr val="2F5597"/>
            </a:solidFill>
          </a:ln>
        </p:spPr>
        <p:txBody>
          <a:bodyPr vert="horz" wrap="square" lIns="0" tIns="952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50"/>
              </a:spcBef>
            </a:pPr>
            <a:r>
              <a:rPr sz="2800" b="1" dirty="0">
                <a:solidFill>
                  <a:srgbClr val="2F5597"/>
                </a:solidFill>
                <a:cs typeface="Trebuchet MS"/>
              </a:rPr>
              <a:t>Runtime Correctness:</a:t>
            </a:r>
            <a:endParaRPr sz="2800" dirty="0">
              <a:cs typeface="Trebuchet M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785050" y="2598420"/>
            <a:ext cx="159131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Ad</a:t>
            </a:r>
            <a:r>
              <a:rPr sz="2000" spc="-5" dirty="0">
                <a:latin typeface="Arial"/>
                <a:cs typeface="Arial"/>
              </a:rPr>
              <a:t>m</a:t>
            </a:r>
            <a:r>
              <a:rPr sz="2000" spc="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-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/  </a:t>
            </a:r>
            <a:r>
              <a:rPr sz="2000" spc="-5" dirty="0">
                <a:latin typeface="Arial"/>
                <a:cs typeface="Arial"/>
              </a:rPr>
              <a:t>Auditor</a:t>
            </a:r>
            <a:endParaRPr sz="20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7074407" y="1850135"/>
            <a:ext cx="758951" cy="762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5613336" y="2001659"/>
            <a:ext cx="1046480" cy="646430"/>
          </a:xfrm>
          <a:prstGeom prst="rect">
            <a:avLst/>
          </a:prstGeom>
          <a:solidFill>
            <a:srgbClr val="E2F0D9"/>
          </a:solidFill>
        </p:spPr>
        <p:txBody>
          <a:bodyPr vert="horz" wrap="square" lIns="0" tIns="41275" rIns="0" bIns="0" rtlCol="0">
            <a:spAutoFit/>
          </a:bodyPr>
          <a:lstStyle/>
          <a:p>
            <a:pPr marL="216535" marR="208279" indent="16510">
              <a:lnSpc>
                <a:spcPts val="2180"/>
              </a:lnSpc>
              <a:spcBef>
                <a:spcPts val="325"/>
              </a:spcBef>
            </a:pPr>
            <a:r>
              <a:rPr sz="2000" spc="-5" dirty="0">
                <a:latin typeface="Arial"/>
                <a:cs typeface="Arial"/>
              </a:rPr>
              <a:t>Audit  </a:t>
            </a:r>
            <a:r>
              <a:rPr sz="2000" spc="-75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il</a:t>
            </a:r>
            <a:r>
              <a:rPr sz="2000" dirty="0"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687828" y="1901189"/>
            <a:ext cx="3141345" cy="947439"/>
          </a:xfrm>
          <a:prstGeom prst="rect">
            <a:avLst/>
          </a:prstGeom>
          <a:ln w="38100">
            <a:solidFill>
              <a:srgbClr val="2F5597"/>
            </a:solidFill>
          </a:ln>
        </p:spPr>
        <p:txBody>
          <a:bodyPr vert="horz" wrap="square" lIns="0" tIns="90170" rIns="0" bIns="0" rtlCol="0">
            <a:spAutoFit/>
          </a:bodyPr>
          <a:lstStyle/>
          <a:p>
            <a:pPr marL="523875" marR="106680" indent="-409575">
              <a:lnSpc>
                <a:spcPct val="101400"/>
              </a:lnSpc>
              <a:spcBef>
                <a:spcPts val="710"/>
              </a:spcBef>
            </a:pPr>
            <a:r>
              <a:rPr sz="2800" b="1" dirty="0">
                <a:solidFill>
                  <a:srgbClr val="2F5597"/>
                </a:solidFill>
                <a:cs typeface="Trebuchet MS"/>
              </a:rPr>
              <a:t>Offline Auditability</a:t>
            </a:r>
            <a:r>
              <a:rPr sz="2800" dirty="0">
                <a:solidFill>
                  <a:srgbClr val="2F5597"/>
                </a:solidFill>
                <a:cs typeface="Trebuchet MS"/>
              </a:rPr>
              <a:t>:  Secret Logging</a:t>
            </a:r>
            <a:endParaRPr sz="2800" dirty="0">
              <a:cs typeface="Trebuchet MS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173666" y="4595101"/>
            <a:ext cx="961390" cy="339090"/>
          </a:xfrm>
          <a:prstGeom prst="rect">
            <a:avLst/>
          </a:prstGeom>
          <a:solidFill>
            <a:srgbClr val="548235"/>
          </a:solidFill>
          <a:ln w="12700">
            <a:solidFill>
              <a:srgbClr val="000000"/>
            </a:solidFill>
          </a:ln>
        </p:spPr>
        <p:txBody>
          <a:bodyPr vert="horz" wrap="square" lIns="0" tIns="72390" rIns="0" bIns="0" rtlCol="0">
            <a:spAutoFit/>
          </a:bodyPr>
          <a:lstStyle/>
          <a:p>
            <a:pPr marL="280670">
              <a:lnSpc>
                <a:spcPct val="100000"/>
              </a:lnSpc>
              <a:spcBef>
                <a:spcPts val="570"/>
              </a:spcBef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Shim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2689923" y="1875866"/>
            <a:ext cx="2633980" cy="2719705"/>
            <a:chOff x="2689923" y="1875866"/>
            <a:chExt cx="2633980" cy="2719705"/>
          </a:xfrm>
        </p:grpSpPr>
        <p:sp>
          <p:nvSpPr>
            <p:cNvPr id="36" name="object 36"/>
            <p:cNvSpPr/>
            <p:nvPr/>
          </p:nvSpPr>
          <p:spPr>
            <a:xfrm>
              <a:off x="3615004" y="4344720"/>
              <a:ext cx="76746" cy="25038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689923" y="1875866"/>
              <a:ext cx="2633980" cy="881380"/>
            </a:xfrm>
            <a:custGeom>
              <a:avLst/>
              <a:gdLst/>
              <a:ahLst/>
              <a:cxnLst/>
              <a:rect l="l" t="t" r="r" b="b"/>
              <a:pathLst>
                <a:path w="2633979" h="881380">
                  <a:moveTo>
                    <a:pt x="2633560" y="0"/>
                  </a:moveTo>
                  <a:lnTo>
                    <a:pt x="0" y="0"/>
                  </a:lnTo>
                  <a:lnTo>
                    <a:pt x="0" y="880821"/>
                  </a:lnTo>
                  <a:lnTo>
                    <a:pt x="2633560" y="880821"/>
                  </a:lnTo>
                  <a:lnTo>
                    <a:pt x="2633560" y="0"/>
                  </a:lnTo>
                  <a:close/>
                </a:path>
              </a:pathLst>
            </a:custGeom>
            <a:solidFill>
              <a:srgbClr val="E2F0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5076825" y="4612589"/>
            <a:ext cx="961390" cy="339090"/>
          </a:xfrm>
          <a:prstGeom prst="rect">
            <a:avLst/>
          </a:prstGeom>
          <a:solidFill>
            <a:srgbClr val="548235"/>
          </a:solidFill>
          <a:ln w="12700">
            <a:solidFill>
              <a:srgbClr val="000000"/>
            </a:solidFill>
          </a:ln>
        </p:spPr>
        <p:txBody>
          <a:bodyPr vert="horz" wrap="square" lIns="0" tIns="73025" rIns="0" bIns="0" rtlCol="0">
            <a:spAutoFit/>
          </a:bodyPr>
          <a:lstStyle/>
          <a:p>
            <a:pPr marL="280670">
              <a:lnSpc>
                <a:spcPct val="100000"/>
              </a:lnSpc>
              <a:spcBef>
                <a:spcPts val="575"/>
              </a:spcBef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Shim</a:t>
            </a:r>
            <a:endParaRPr sz="160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5518175" y="4362221"/>
            <a:ext cx="76746" cy="25036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8653056" y="3841241"/>
            <a:ext cx="3141345" cy="970137"/>
          </a:xfrm>
          <a:prstGeom prst="rect">
            <a:avLst/>
          </a:prstGeom>
          <a:ln w="38100">
            <a:solidFill>
              <a:srgbClr val="2F5597"/>
            </a:solidFill>
          </a:ln>
        </p:spPr>
        <p:txBody>
          <a:bodyPr vert="horz" wrap="square" lIns="0" tIns="946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45"/>
              </a:spcBef>
            </a:pPr>
            <a:r>
              <a:rPr sz="2800" b="1" dirty="0">
                <a:solidFill>
                  <a:srgbClr val="2F5597"/>
                </a:solidFill>
                <a:cs typeface="Trebuchet MS"/>
              </a:rPr>
              <a:t>Trusted NFs:</a:t>
            </a:r>
            <a:endParaRPr sz="2800" dirty="0">
              <a:cs typeface="Trebuchet MS"/>
            </a:endParaRPr>
          </a:p>
          <a:p>
            <a:pPr marL="635" algn="ctr">
              <a:lnSpc>
                <a:spcPct val="100000"/>
              </a:lnSpc>
              <a:spcBef>
                <a:spcPts val="50"/>
              </a:spcBef>
            </a:pPr>
            <a:r>
              <a:rPr sz="2800" dirty="0">
                <a:solidFill>
                  <a:srgbClr val="2F5597"/>
                </a:solidFill>
                <a:cs typeface="Trebuchet MS"/>
              </a:rPr>
              <a:t>Verification shim</a:t>
            </a:r>
            <a:endParaRPr sz="2800" dirty="0">
              <a:cs typeface="Trebuchet M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689923" y="1875866"/>
            <a:ext cx="2633980" cy="881380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horz" wrap="square" lIns="0" tIns="66675" rIns="0" bIns="0" rtlCol="0">
            <a:spAutoFit/>
          </a:bodyPr>
          <a:lstStyle/>
          <a:p>
            <a:pPr marL="365125">
              <a:lnSpc>
                <a:spcPct val="100000"/>
              </a:lnSpc>
              <a:spcBef>
                <a:spcPts val="525"/>
              </a:spcBef>
            </a:pPr>
            <a:r>
              <a:rPr sz="2800" dirty="0">
                <a:latin typeface="Arial"/>
                <a:cs typeface="Arial"/>
              </a:rPr>
              <a:t>Controller</a:t>
            </a:r>
            <a:endParaRPr sz="2800">
              <a:latin typeface="Arial"/>
              <a:cs typeface="Arial"/>
            </a:endParaRPr>
          </a:p>
          <a:p>
            <a:pPr marL="615950">
              <a:lnSpc>
                <a:spcPct val="100000"/>
              </a:lnSpc>
              <a:spcBef>
                <a:spcPts val="30"/>
              </a:spcBef>
            </a:pPr>
            <a:r>
              <a:rPr sz="2000" spc="-5" dirty="0">
                <a:latin typeface="Arial"/>
                <a:cs typeface="Arial"/>
              </a:rPr>
              <a:t>(trusted)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2158682" y="2744927"/>
            <a:ext cx="2949575" cy="1097915"/>
            <a:chOff x="2158682" y="2744927"/>
            <a:chExt cx="2949575" cy="1097915"/>
          </a:xfrm>
        </p:grpSpPr>
        <p:sp>
          <p:nvSpPr>
            <p:cNvPr id="43" name="object 43"/>
            <p:cNvSpPr/>
            <p:nvPr/>
          </p:nvSpPr>
          <p:spPr>
            <a:xfrm>
              <a:off x="3506000" y="2751277"/>
              <a:ext cx="175895" cy="1085215"/>
            </a:xfrm>
            <a:custGeom>
              <a:avLst/>
              <a:gdLst/>
              <a:ahLst/>
              <a:cxnLst/>
              <a:rect l="l" t="t" r="r" b="b"/>
              <a:pathLst>
                <a:path w="175895" h="1085214">
                  <a:moveTo>
                    <a:pt x="87820" y="0"/>
                  </a:moveTo>
                  <a:lnTo>
                    <a:pt x="0" y="87820"/>
                  </a:lnTo>
                  <a:lnTo>
                    <a:pt x="43903" y="87820"/>
                  </a:lnTo>
                  <a:lnTo>
                    <a:pt x="43903" y="997267"/>
                  </a:lnTo>
                  <a:lnTo>
                    <a:pt x="0" y="997267"/>
                  </a:lnTo>
                  <a:lnTo>
                    <a:pt x="87820" y="1085087"/>
                  </a:lnTo>
                  <a:lnTo>
                    <a:pt x="175640" y="997267"/>
                  </a:lnTo>
                  <a:lnTo>
                    <a:pt x="131724" y="997267"/>
                  </a:lnTo>
                  <a:lnTo>
                    <a:pt x="131724" y="87820"/>
                  </a:lnTo>
                  <a:lnTo>
                    <a:pt x="175640" y="87820"/>
                  </a:lnTo>
                  <a:lnTo>
                    <a:pt x="87820" y="0"/>
                  </a:lnTo>
                  <a:close/>
                </a:path>
              </a:pathLst>
            </a:custGeom>
            <a:solidFill>
              <a:srgbClr val="E2F0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506000" y="2751277"/>
              <a:ext cx="175895" cy="1085215"/>
            </a:xfrm>
            <a:custGeom>
              <a:avLst/>
              <a:gdLst/>
              <a:ahLst/>
              <a:cxnLst/>
              <a:rect l="l" t="t" r="r" b="b"/>
              <a:pathLst>
                <a:path w="175895" h="1085214">
                  <a:moveTo>
                    <a:pt x="0" y="87820"/>
                  </a:moveTo>
                  <a:lnTo>
                    <a:pt x="87820" y="0"/>
                  </a:lnTo>
                  <a:lnTo>
                    <a:pt x="175640" y="87820"/>
                  </a:lnTo>
                  <a:lnTo>
                    <a:pt x="131730" y="87820"/>
                  </a:lnTo>
                  <a:lnTo>
                    <a:pt x="131730" y="997262"/>
                  </a:lnTo>
                  <a:lnTo>
                    <a:pt x="175640" y="997262"/>
                  </a:lnTo>
                  <a:lnTo>
                    <a:pt x="87820" y="1085080"/>
                  </a:lnTo>
                  <a:lnTo>
                    <a:pt x="0" y="997262"/>
                  </a:lnTo>
                  <a:lnTo>
                    <a:pt x="43910" y="997262"/>
                  </a:lnTo>
                  <a:lnTo>
                    <a:pt x="43910" y="87820"/>
                  </a:lnTo>
                  <a:lnTo>
                    <a:pt x="0" y="87820"/>
                  </a:lnTo>
                  <a:close/>
                </a:path>
              </a:pathLst>
            </a:custGeom>
            <a:ln w="12700">
              <a:solidFill>
                <a:srgbClr val="7878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158682" y="3086100"/>
              <a:ext cx="2949575" cy="400685"/>
            </a:xfrm>
            <a:custGeom>
              <a:avLst/>
              <a:gdLst/>
              <a:ahLst/>
              <a:cxnLst/>
              <a:rect l="l" t="t" r="r" b="b"/>
              <a:pathLst>
                <a:path w="2949575" h="400685">
                  <a:moveTo>
                    <a:pt x="2949054" y="0"/>
                  </a:moveTo>
                  <a:lnTo>
                    <a:pt x="0" y="0"/>
                  </a:lnTo>
                  <a:lnTo>
                    <a:pt x="0" y="400113"/>
                  </a:lnTo>
                  <a:lnTo>
                    <a:pt x="2949054" y="400113"/>
                  </a:lnTo>
                  <a:lnTo>
                    <a:pt x="294905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2645778" y="3107436"/>
            <a:ext cx="19748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Secure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Channels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4716157" y="2039111"/>
            <a:ext cx="548640" cy="657860"/>
            <a:chOff x="4716157" y="2039111"/>
            <a:chExt cx="548640" cy="657860"/>
          </a:xfrm>
        </p:grpSpPr>
        <p:sp>
          <p:nvSpPr>
            <p:cNvPr id="48" name="object 48"/>
            <p:cNvSpPr/>
            <p:nvPr/>
          </p:nvSpPr>
          <p:spPr>
            <a:xfrm>
              <a:off x="4716157" y="2076107"/>
              <a:ext cx="548640" cy="621030"/>
            </a:xfrm>
            <a:custGeom>
              <a:avLst/>
              <a:gdLst/>
              <a:ahLst/>
              <a:cxnLst/>
              <a:rect l="l" t="t" r="r" b="b"/>
              <a:pathLst>
                <a:path w="548639" h="621030">
                  <a:moveTo>
                    <a:pt x="548322" y="0"/>
                  </a:moveTo>
                  <a:lnTo>
                    <a:pt x="0" y="0"/>
                  </a:lnTo>
                  <a:lnTo>
                    <a:pt x="0" y="620712"/>
                  </a:lnTo>
                  <a:lnTo>
                    <a:pt x="548322" y="620712"/>
                  </a:lnTo>
                  <a:lnTo>
                    <a:pt x="54832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736592" y="2039111"/>
              <a:ext cx="493775" cy="49072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4716157" y="2076107"/>
            <a:ext cx="548640" cy="621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 marL="62865">
              <a:lnSpc>
                <a:spcPts val="1660"/>
              </a:lnSpc>
              <a:spcBef>
                <a:spcPts val="1270"/>
              </a:spcBef>
            </a:pPr>
            <a:r>
              <a:rPr sz="1400" spc="-75" dirty="0">
                <a:latin typeface="Trebuchet MS"/>
                <a:cs typeface="Trebuchet MS"/>
              </a:rPr>
              <a:t>Policy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6709549" y="5732522"/>
            <a:ext cx="5091430" cy="8966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325"/>
              </a:lnSpc>
            </a:pPr>
            <a:r>
              <a:rPr sz="2800" dirty="0">
                <a:solidFill>
                  <a:srgbClr val="2F5597"/>
                </a:solidFill>
                <a:cs typeface="Trebuchet MS"/>
              </a:rPr>
              <a:t>A hop-by-hop verification protocol</a:t>
            </a:r>
            <a:endParaRPr sz="2800" dirty="0">
              <a:cs typeface="Trebuchet MS"/>
            </a:endParaRPr>
          </a:p>
          <a:p>
            <a:pPr marR="30480" algn="r">
              <a:lnSpc>
                <a:spcPct val="100000"/>
              </a:lnSpc>
              <a:spcBef>
                <a:spcPts val="1855"/>
              </a:spcBef>
            </a:pPr>
            <a:fld id="{81D60167-4931-47E6-BA6A-407CBD079E47}" type="slidenum">
              <a:rPr sz="1400" spc="-25" dirty="0">
                <a:solidFill>
                  <a:srgbClr val="767171"/>
                </a:solidFill>
                <a:latin typeface="Trebuchet MS"/>
                <a:cs typeface="Trebuchet MS"/>
              </a:rPr>
              <a:t>25</a:t>
            </a:fld>
            <a:endParaRPr sz="1400" dirty="0">
              <a:latin typeface="Trebuchet MS"/>
              <a:cs typeface="Trebuchet MS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291332" y="6035972"/>
            <a:ext cx="2660015" cy="672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675">
              <a:lnSpc>
                <a:spcPts val="2755"/>
              </a:lnSpc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Untrusted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Network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(e.g.,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switches,</a:t>
            </a:r>
            <a:r>
              <a:rPr sz="20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routers)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90877" y="611124"/>
            <a:ext cx="820991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5" dirty="0"/>
              <a:t>NF </a:t>
            </a:r>
            <a:r>
              <a:rPr spc="-160" dirty="0"/>
              <a:t>Hop-by-hop </a:t>
            </a:r>
            <a:r>
              <a:rPr spc="-229" dirty="0"/>
              <a:t>Verification</a:t>
            </a:r>
            <a:r>
              <a:rPr spc="-700" dirty="0"/>
              <a:t> </a:t>
            </a:r>
            <a:r>
              <a:rPr spc="-190" dirty="0"/>
              <a:t>Protocol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8200" y="1323809"/>
            <a:ext cx="11122661" cy="3088025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2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cs typeface="Trebuchet MS"/>
              </a:rPr>
              <a:t>A </a:t>
            </a:r>
            <a:r>
              <a:rPr sz="2400" b="1" dirty="0">
                <a:solidFill>
                  <a:srgbClr val="4472C4"/>
                </a:solidFill>
                <a:cs typeface="Trebuchet MS"/>
              </a:rPr>
              <a:t>shim </a:t>
            </a:r>
            <a:r>
              <a:rPr sz="2400" dirty="0">
                <a:cs typeface="Trebuchet MS"/>
              </a:rPr>
              <a:t>in each enclave implements the protocol</a:t>
            </a:r>
            <a:endParaRPr lang="en-US" sz="2400" dirty="0">
              <a:cs typeface="Trebuchet MS"/>
            </a:endParaRPr>
          </a:p>
          <a:p>
            <a:pPr marL="698500" lvl="1" indent="-228600">
              <a:spcBef>
                <a:spcPts val="82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400" dirty="0">
                <a:cs typeface="Trebuchet MS"/>
              </a:rPr>
              <a:t>Determines the correct next-hop NF according to a policy it received from the controller </a:t>
            </a:r>
          </a:p>
          <a:p>
            <a:pPr marL="698500" lvl="1" indent="-228600">
              <a:spcBef>
                <a:spcPts val="82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altLang="zh-CN" sz="2400" dirty="0"/>
              <a:t>Checks each incoming packet to verify that the packet has not been improperly</a:t>
            </a:r>
          </a:p>
          <a:p>
            <a:pPr algn="l"/>
            <a:r>
              <a:rPr lang="en-US" altLang="zh-CN" sz="2400" dirty="0"/>
              <a:t>          routed or modified</a:t>
            </a:r>
          </a:p>
          <a:p>
            <a:pPr marL="698500" lvl="1" indent="-228600">
              <a:spcBef>
                <a:spcPts val="82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altLang="zh-CN" sz="2400" dirty="0"/>
              <a:t>Logs any packets to local storage</a:t>
            </a:r>
            <a:endParaRPr lang="zh-CN" altLang="en-US" sz="2400" dirty="0"/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cs typeface="Trebuchet MS"/>
              </a:rPr>
              <a:t>Leverage </a:t>
            </a:r>
            <a:r>
              <a:rPr sz="2400" b="1" dirty="0">
                <a:solidFill>
                  <a:srgbClr val="4472C4"/>
                </a:solidFill>
                <a:cs typeface="Trebuchet MS"/>
              </a:rPr>
              <a:t>transitive trust </a:t>
            </a:r>
            <a:r>
              <a:rPr sz="2400" dirty="0">
                <a:cs typeface="Trebuchet MS"/>
              </a:rPr>
              <a:t>to verify packets and enforce policy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6984657" y="6054966"/>
            <a:ext cx="1787525" cy="554355"/>
            <a:chOff x="6984657" y="5083568"/>
            <a:chExt cx="1787525" cy="554355"/>
          </a:xfrm>
        </p:grpSpPr>
        <p:sp>
          <p:nvSpPr>
            <p:cNvPr id="5" name="object 5"/>
            <p:cNvSpPr/>
            <p:nvPr/>
          </p:nvSpPr>
          <p:spPr>
            <a:xfrm>
              <a:off x="6998944" y="5097856"/>
              <a:ext cx="1758950" cy="525780"/>
            </a:xfrm>
            <a:custGeom>
              <a:avLst/>
              <a:gdLst/>
              <a:ahLst/>
              <a:cxnLst/>
              <a:rect l="l" t="t" r="r" b="b"/>
              <a:pathLst>
                <a:path w="1758950" h="525779">
                  <a:moveTo>
                    <a:pt x="1758607" y="0"/>
                  </a:moveTo>
                  <a:lnTo>
                    <a:pt x="0" y="0"/>
                  </a:lnTo>
                  <a:lnTo>
                    <a:pt x="0" y="525465"/>
                  </a:lnTo>
                  <a:lnTo>
                    <a:pt x="1758607" y="525465"/>
                  </a:lnTo>
                  <a:lnTo>
                    <a:pt x="1758607" y="0"/>
                  </a:lnTo>
                  <a:close/>
                </a:path>
              </a:pathLst>
            </a:custGeom>
            <a:solidFill>
              <a:srgbClr val="D0C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998944" y="5097856"/>
              <a:ext cx="1758950" cy="525780"/>
            </a:xfrm>
            <a:custGeom>
              <a:avLst/>
              <a:gdLst/>
              <a:ahLst/>
              <a:cxnLst/>
              <a:rect l="l" t="t" r="r" b="b"/>
              <a:pathLst>
                <a:path w="1758950" h="525779">
                  <a:moveTo>
                    <a:pt x="0" y="0"/>
                  </a:moveTo>
                  <a:lnTo>
                    <a:pt x="1758611" y="0"/>
                  </a:lnTo>
                  <a:lnTo>
                    <a:pt x="1758611" y="525463"/>
                  </a:lnTo>
                  <a:lnTo>
                    <a:pt x="0" y="525463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7878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013232" y="6154522"/>
            <a:ext cx="17303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2765">
              <a:lnSpc>
                <a:spcPct val="100000"/>
              </a:lnSpc>
              <a:spcBef>
                <a:spcPts val="100"/>
              </a:spcBef>
            </a:pPr>
            <a:r>
              <a:rPr sz="2000" spc="-60" dirty="0">
                <a:solidFill>
                  <a:srgbClr val="FFFFFF"/>
                </a:solidFill>
                <a:latin typeface="Trebuchet MS"/>
                <a:cs typeface="Trebuchet MS"/>
              </a:rPr>
              <a:t>Host</a:t>
            </a:r>
            <a:r>
              <a:rPr sz="200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40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2000">
              <a:latin typeface="Trebuchet MS"/>
              <a:cs typeface="Trebuchet M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984657" y="4593057"/>
            <a:ext cx="1239520" cy="1346200"/>
            <a:chOff x="6984657" y="3621659"/>
            <a:chExt cx="1239520" cy="1346200"/>
          </a:xfrm>
        </p:grpSpPr>
        <p:sp>
          <p:nvSpPr>
            <p:cNvPr id="9" name="object 9"/>
            <p:cNvSpPr/>
            <p:nvPr/>
          </p:nvSpPr>
          <p:spPr>
            <a:xfrm>
              <a:off x="6998944" y="3635946"/>
              <a:ext cx="1210945" cy="1317625"/>
            </a:xfrm>
            <a:custGeom>
              <a:avLst/>
              <a:gdLst/>
              <a:ahLst/>
              <a:cxnLst/>
              <a:rect l="l" t="t" r="r" b="b"/>
              <a:pathLst>
                <a:path w="1210945" h="1317625">
                  <a:moveTo>
                    <a:pt x="1210805" y="0"/>
                  </a:moveTo>
                  <a:lnTo>
                    <a:pt x="0" y="0"/>
                  </a:lnTo>
                  <a:lnTo>
                    <a:pt x="0" y="1317409"/>
                  </a:lnTo>
                  <a:lnTo>
                    <a:pt x="1210805" y="1317409"/>
                  </a:lnTo>
                  <a:lnTo>
                    <a:pt x="1210805" y="0"/>
                  </a:lnTo>
                  <a:close/>
                </a:path>
              </a:pathLst>
            </a:custGeom>
            <a:solidFill>
              <a:srgbClr val="E2F0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998944" y="3635946"/>
              <a:ext cx="1210945" cy="1317625"/>
            </a:xfrm>
            <a:custGeom>
              <a:avLst/>
              <a:gdLst/>
              <a:ahLst/>
              <a:cxnLst/>
              <a:rect l="l" t="t" r="r" b="b"/>
              <a:pathLst>
                <a:path w="1210945" h="1317625">
                  <a:moveTo>
                    <a:pt x="0" y="0"/>
                  </a:moveTo>
                  <a:lnTo>
                    <a:pt x="1210810" y="0"/>
                  </a:lnTo>
                  <a:lnTo>
                    <a:pt x="1210810" y="1317410"/>
                  </a:lnTo>
                  <a:lnTo>
                    <a:pt x="0" y="1317410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3857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7237641" y="4628490"/>
            <a:ext cx="7334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0" dirty="0">
                <a:latin typeface="Trebuchet MS"/>
                <a:cs typeface="Trebuchet MS"/>
              </a:rPr>
              <a:t>E</a:t>
            </a:r>
            <a:r>
              <a:rPr sz="1800" spc="-60" dirty="0">
                <a:latin typeface="Trebuchet MS"/>
                <a:cs typeface="Trebuchet MS"/>
              </a:rPr>
              <a:t>n</a:t>
            </a:r>
            <a:r>
              <a:rPr sz="1800" spc="-135" dirty="0">
                <a:latin typeface="Trebuchet MS"/>
                <a:cs typeface="Trebuchet MS"/>
              </a:rPr>
              <a:t>c</a:t>
            </a:r>
            <a:r>
              <a:rPr sz="1800" spc="-125" dirty="0">
                <a:latin typeface="Trebuchet MS"/>
                <a:cs typeface="Trebuchet MS"/>
              </a:rPr>
              <a:t>l</a:t>
            </a:r>
            <a:r>
              <a:rPr sz="1800" spc="-85" dirty="0">
                <a:latin typeface="Trebuchet MS"/>
                <a:cs typeface="Trebuchet MS"/>
              </a:rPr>
              <a:t>a</a:t>
            </a:r>
            <a:r>
              <a:rPr sz="1800" spc="-75" dirty="0">
                <a:latin typeface="Trebuchet MS"/>
                <a:cs typeface="Trebuchet MS"/>
              </a:rPr>
              <a:t>v</a:t>
            </a:r>
            <a:r>
              <a:rPr sz="1800" spc="-90" dirty="0">
                <a:latin typeface="Trebuchet MS"/>
                <a:cs typeface="Trebuchet MS"/>
              </a:rPr>
              <a:t>e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7166571" y="4966233"/>
            <a:ext cx="901065" cy="388620"/>
            <a:chOff x="7166571" y="3994835"/>
            <a:chExt cx="901065" cy="388620"/>
          </a:xfrm>
        </p:grpSpPr>
        <p:sp>
          <p:nvSpPr>
            <p:cNvPr id="13" name="object 13"/>
            <p:cNvSpPr/>
            <p:nvPr/>
          </p:nvSpPr>
          <p:spPr>
            <a:xfrm>
              <a:off x="7176096" y="4004360"/>
              <a:ext cx="882015" cy="369570"/>
            </a:xfrm>
            <a:custGeom>
              <a:avLst/>
              <a:gdLst/>
              <a:ahLst/>
              <a:cxnLst/>
              <a:rect l="l" t="t" r="r" b="b"/>
              <a:pathLst>
                <a:path w="882015" h="369570">
                  <a:moveTo>
                    <a:pt x="881735" y="0"/>
                  </a:moveTo>
                  <a:lnTo>
                    <a:pt x="0" y="0"/>
                  </a:lnTo>
                  <a:lnTo>
                    <a:pt x="0" y="369328"/>
                  </a:lnTo>
                  <a:lnTo>
                    <a:pt x="881735" y="369328"/>
                  </a:lnTo>
                  <a:lnTo>
                    <a:pt x="881735" y="0"/>
                  </a:lnTo>
                  <a:close/>
                </a:path>
              </a:pathLst>
            </a:custGeom>
            <a:solidFill>
              <a:srgbClr val="DAE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176096" y="4004360"/>
              <a:ext cx="882015" cy="369570"/>
            </a:xfrm>
            <a:custGeom>
              <a:avLst/>
              <a:gdLst/>
              <a:ahLst/>
              <a:cxnLst/>
              <a:rect l="l" t="t" r="r" b="b"/>
              <a:pathLst>
                <a:path w="882015" h="369570">
                  <a:moveTo>
                    <a:pt x="0" y="0"/>
                  </a:moveTo>
                  <a:lnTo>
                    <a:pt x="881743" y="0"/>
                  </a:lnTo>
                  <a:lnTo>
                    <a:pt x="881743" y="369332"/>
                  </a:lnTo>
                  <a:lnTo>
                    <a:pt x="0" y="369332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7185621" y="4997298"/>
            <a:ext cx="8629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7015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Trebuchet MS"/>
                <a:cs typeface="Trebuchet MS"/>
              </a:rPr>
              <a:t>NF2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155657" y="4461357"/>
            <a:ext cx="5168900" cy="2190115"/>
            <a:chOff x="3155657" y="3489959"/>
            <a:chExt cx="5168900" cy="2190115"/>
          </a:xfrm>
        </p:grpSpPr>
        <p:sp>
          <p:nvSpPr>
            <p:cNvPr id="17" name="object 17"/>
            <p:cNvSpPr/>
            <p:nvPr/>
          </p:nvSpPr>
          <p:spPr>
            <a:xfrm>
              <a:off x="8055863" y="3489959"/>
              <a:ext cx="268224" cy="2682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169945" y="5140324"/>
              <a:ext cx="1758950" cy="525780"/>
            </a:xfrm>
            <a:custGeom>
              <a:avLst/>
              <a:gdLst/>
              <a:ahLst/>
              <a:cxnLst/>
              <a:rect l="l" t="t" r="r" b="b"/>
              <a:pathLst>
                <a:path w="1758950" h="525779">
                  <a:moveTo>
                    <a:pt x="1758619" y="0"/>
                  </a:moveTo>
                  <a:lnTo>
                    <a:pt x="0" y="0"/>
                  </a:lnTo>
                  <a:lnTo>
                    <a:pt x="0" y="525462"/>
                  </a:lnTo>
                  <a:lnTo>
                    <a:pt x="1758619" y="525462"/>
                  </a:lnTo>
                  <a:lnTo>
                    <a:pt x="1758619" y="0"/>
                  </a:lnTo>
                  <a:close/>
                </a:path>
              </a:pathLst>
            </a:custGeom>
            <a:solidFill>
              <a:srgbClr val="D0C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169945" y="5140324"/>
              <a:ext cx="1758950" cy="525780"/>
            </a:xfrm>
            <a:custGeom>
              <a:avLst/>
              <a:gdLst/>
              <a:ahLst/>
              <a:cxnLst/>
              <a:rect l="l" t="t" r="r" b="b"/>
              <a:pathLst>
                <a:path w="1758950" h="525779">
                  <a:moveTo>
                    <a:pt x="0" y="0"/>
                  </a:moveTo>
                  <a:lnTo>
                    <a:pt x="1758611" y="0"/>
                  </a:lnTo>
                  <a:lnTo>
                    <a:pt x="1758611" y="525463"/>
                  </a:lnTo>
                  <a:lnTo>
                    <a:pt x="0" y="525463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7878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3184232" y="6197194"/>
            <a:ext cx="17303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2765">
              <a:lnSpc>
                <a:spcPct val="100000"/>
              </a:lnSpc>
              <a:spcBef>
                <a:spcPts val="100"/>
              </a:spcBef>
            </a:pPr>
            <a:r>
              <a:rPr sz="2000" spc="-60" dirty="0">
                <a:solidFill>
                  <a:srgbClr val="FFFFFF"/>
                </a:solidFill>
                <a:latin typeface="Trebuchet MS"/>
                <a:cs typeface="Trebuchet MS"/>
              </a:rPr>
              <a:t>Host</a:t>
            </a:r>
            <a:r>
              <a:rPr sz="200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40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endParaRPr sz="2000">
              <a:latin typeface="Trebuchet MS"/>
              <a:cs typeface="Trebuchet MS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3155657" y="4635525"/>
            <a:ext cx="1239520" cy="1346200"/>
            <a:chOff x="3155657" y="3664127"/>
            <a:chExt cx="1239520" cy="1346200"/>
          </a:xfrm>
        </p:grpSpPr>
        <p:sp>
          <p:nvSpPr>
            <p:cNvPr id="22" name="object 22"/>
            <p:cNvSpPr/>
            <p:nvPr/>
          </p:nvSpPr>
          <p:spPr>
            <a:xfrm>
              <a:off x="3169945" y="3678415"/>
              <a:ext cx="1210945" cy="1317625"/>
            </a:xfrm>
            <a:custGeom>
              <a:avLst/>
              <a:gdLst/>
              <a:ahLst/>
              <a:cxnLst/>
              <a:rect l="l" t="t" r="r" b="b"/>
              <a:pathLst>
                <a:path w="1210945" h="1317625">
                  <a:moveTo>
                    <a:pt x="1210805" y="0"/>
                  </a:moveTo>
                  <a:lnTo>
                    <a:pt x="0" y="0"/>
                  </a:lnTo>
                  <a:lnTo>
                    <a:pt x="0" y="1317409"/>
                  </a:lnTo>
                  <a:lnTo>
                    <a:pt x="1210805" y="1317409"/>
                  </a:lnTo>
                  <a:lnTo>
                    <a:pt x="1210805" y="0"/>
                  </a:lnTo>
                  <a:close/>
                </a:path>
              </a:pathLst>
            </a:custGeom>
            <a:solidFill>
              <a:srgbClr val="E2F0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169945" y="3678415"/>
              <a:ext cx="1210945" cy="1317625"/>
            </a:xfrm>
            <a:custGeom>
              <a:avLst/>
              <a:gdLst/>
              <a:ahLst/>
              <a:cxnLst/>
              <a:rect l="l" t="t" r="r" b="b"/>
              <a:pathLst>
                <a:path w="1210945" h="1317625">
                  <a:moveTo>
                    <a:pt x="0" y="0"/>
                  </a:moveTo>
                  <a:lnTo>
                    <a:pt x="1210810" y="0"/>
                  </a:lnTo>
                  <a:lnTo>
                    <a:pt x="1210810" y="1317410"/>
                  </a:lnTo>
                  <a:lnTo>
                    <a:pt x="0" y="1317410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3857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3408641" y="4671162"/>
            <a:ext cx="7334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0" dirty="0">
                <a:latin typeface="Trebuchet MS"/>
                <a:cs typeface="Trebuchet MS"/>
              </a:rPr>
              <a:t>E</a:t>
            </a:r>
            <a:r>
              <a:rPr sz="1800" spc="-60" dirty="0">
                <a:latin typeface="Trebuchet MS"/>
                <a:cs typeface="Trebuchet MS"/>
              </a:rPr>
              <a:t>n</a:t>
            </a:r>
            <a:r>
              <a:rPr sz="1800" spc="-135" dirty="0">
                <a:latin typeface="Trebuchet MS"/>
                <a:cs typeface="Trebuchet MS"/>
              </a:rPr>
              <a:t>c</a:t>
            </a:r>
            <a:r>
              <a:rPr sz="1800" spc="-125" dirty="0">
                <a:latin typeface="Trebuchet MS"/>
                <a:cs typeface="Trebuchet MS"/>
              </a:rPr>
              <a:t>l</a:t>
            </a:r>
            <a:r>
              <a:rPr sz="1800" spc="-85" dirty="0">
                <a:latin typeface="Trebuchet MS"/>
                <a:cs typeface="Trebuchet MS"/>
              </a:rPr>
              <a:t>a</a:t>
            </a:r>
            <a:r>
              <a:rPr sz="1800" spc="-75" dirty="0">
                <a:latin typeface="Trebuchet MS"/>
                <a:cs typeface="Trebuchet MS"/>
              </a:rPr>
              <a:t>v</a:t>
            </a:r>
            <a:r>
              <a:rPr sz="1800" spc="-90" dirty="0">
                <a:latin typeface="Trebuchet MS"/>
                <a:cs typeface="Trebuchet MS"/>
              </a:rPr>
              <a:t>e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3337572" y="5008702"/>
            <a:ext cx="901065" cy="388620"/>
            <a:chOff x="3337572" y="4037304"/>
            <a:chExt cx="901065" cy="388620"/>
          </a:xfrm>
        </p:grpSpPr>
        <p:sp>
          <p:nvSpPr>
            <p:cNvPr id="26" name="object 26"/>
            <p:cNvSpPr/>
            <p:nvPr/>
          </p:nvSpPr>
          <p:spPr>
            <a:xfrm>
              <a:off x="3347097" y="4046829"/>
              <a:ext cx="882015" cy="369570"/>
            </a:xfrm>
            <a:custGeom>
              <a:avLst/>
              <a:gdLst/>
              <a:ahLst/>
              <a:cxnLst/>
              <a:rect l="l" t="t" r="r" b="b"/>
              <a:pathLst>
                <a:path w="882014" h="369570">
                  <a:moveTo>
                    <a:pt x="881748" y="0"/>
                  </a:moveTo>
                  <a:lnTo>
                    <a:pt x="0" y="0"/>
                  </a:lnTo>
                  <a:lnTo>
                    <a:pt x="0" y="369328"/>
                  </a:lnTo>
                  <a:lnTo>
                    <a:pt x="881748" y="369328"/>
                  </a:lnTo>
                  <a:lnTo>
                    <a:pt x="881748" y="0"/>
                  </a:lnTo>
                  <a:close/>
                </a:path>
              </a:pathLst>
            </a:custGeom>
            <a:solidFill>
              <a:srgbClr val="DAE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347097" y="4046829"/>
              <a:ext cx="882015" cy="369570"/>
            </a:xfrm>
            <a:custGeom>
              <a:avLst/>
              <a:gdLst/>
              <a:ahLst/>
              <a:cxnLst/>
              <a:rect l="l" t="t" r="r" b="b"/>
              <a:pathLst>
                <a:path w="882014" h="369570">
                  <a:moveTo>
                    <a:pt x="0" y="0"/>
                  </a:moveTo>
                  <a:lnTo>
                    <a:pt x="881743" y="0"/>
                  </a:lnTo>
                  <a:lnTo>
                    <a:pt x="881743" y="369332"/>
                  </a:lnTo>
                  <a:lnTo>
                    <a:pt x="0" y="369332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3356622" y="5039969"/>
            <a:ext cx="8629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7015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Trebuchet MS"/>
                <a:cs typeface="Trebuchet MS"/>
              </a:rPr>
              <a:t>NF1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1475054" y="4504030"/>
            <a:ext cx="9177655" cy="2103120"/>
            <a:chOff x="1475054" y="3532632"/>
            <a:chExt cx="9177655" cy="2103120"/>
          </a:xfrm>
        </p:grpSpPr>
        <p:sp>
          <p:nvSpPr>
            <p:cNvPr id="30" name="object 30"/>
            <p:cNvSpPr/>
            <p:nvPr/>
          </p:nvSpPr>
          <p:spPr>
            <a:xfrm>
              <a:off x="4227575" y="3532632"/>
              <a:ext cx="268224" cy="26822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503629" y="4801158"/>
              <a:ext cx="662305" cy="805815"/>
            </a:xfrm>
            <a:custGeom>
              <a:avLst/>
              <a:gdLst/>
              <a:ahLst/>
              <a:cxnLst/>
              <a:rect l="l" t="t" r="r" b="b"/>
              <a:pathLst>
                <a:path w="662305" h="805814">
                  <a:moveTo>
                    <a:pt x="0" y="0"/>
                  </a:moveTo>
                  <a:lnTo>
                    <a:pt x="662194" y="0"/>
                  </a:lnTo>
                  <a:lnTo>
                    <a:pt x="662194" y="805401"/>
                  </a:lnTo>
                  <a:lnTo>
                    <a:pt x="0" y="805401"/>
                  </a:lnTo>
                  <a:lnTo>
                    <a:pt x="0" y="0"/>
                  </a:lnTo>
                  <a:close/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513319" y="5118798"/>
              <a:ext cx="662305" cy="0"/>
            </a:xfrm>
            <a:custGeom>
              <a:avLst/>
              <a:gdLst/>
              <a:ahLst/>
              <a:cxnLst/>
              <a:rect l="l" t="t" r="r" b="b"/>
              <a:pathLst>
                <a:path w="662305">
                  <a:moveTo>
                    <a:pt x="0" y="0"/>
                  </a:moveTo>
                  <a:lnTo>
                    <a:pt x="662194" y="1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734058" y="4825936"/>
              <a:ext cx="0" cy="293370"/>
            </a:xfrm>
            <a:custGeom>
              <a:avLst/>
              <a:gdLst/>
              <a:ahLst/>
              <a:cxnLst/>
              <a:rect l="l" t="t" r="r" b="b"/>
              <a:pathLst>
                <a:path h="293370">
                  <a:moveTo>
                    <a:pt x="0" y="0"/>
                  </a:moveTo>
                  <a:lnTo>
                    <a:pt x="1" y="292873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954784" y="4825936"/>
              <a:ext cx="0" cy="293370"/>
            </a:xfrm>
            <a:custGeom>
              <a:avLst/>
              <a:gdLst/>
              <a:ahLst/>
              <a:cxnLst/>
              <a:rect l="l" t="t" r="r" b="b"/>
              <a:pathLst>
                <a:path h="293370">
                  <a:moveTo>
                    <a:pt x="0" y="0"/>
                  </a:moveTo>
                  <a:lnTo>
                    <a:pt x="1" y="292873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9787039" y="5144643"/>
              <a:ext cx="851535" cy="462280"/>
            </a:xfrm>
            <a:custGeom>
              <a:avLst/>
              <a:gdLst/>
              <a:ahLst/>
              <a:cxnLst/>
              <a:rect l="l" t="t" r="r" b="b"/>
              <a:pathLst>
                <a:path w="851534" h="462279">
                  <a:moveTo>
                    <a:pt x="851115" y="0"/>
                  </a:moveTo>
                  <a:lnTo>
                    <a:pt x="0" y="0"/>
                  </a:lnTo>
                  <a:lnTo>
                    <a:pt x="0" y="461923"/>
                  </a:lnTo>
                  <a:lnTo>
                    <a:pt x="851115" y="461923"/>
                  </a:lnTo>
                  <a:lnTo>
                    <a:pt x="851115" y="0"/>
                  </a:lnTo>
                  <a:close/>
                </a:path>
              </a:pathLst>
            </a:custGeom>
            <a:solidFill>
              <a:srgbClr val="D0C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9787039" y="5144643"/>
              <a:ext cx="851535" cy="462280"/>
            </a:xfrm>
            <a:custGeom>
              <a:avLst/>
              <a:gdLst/>
              <a:ahLst/>
              <a:cxnLst/>
              <a:rect l="l" t="t" r="r" b="b"/>
              <a:pathLst>
                <a:path w="851534" h="462279">
                  <a:moveTo>
                    <a:pt x="0" y="0"/>
                  </a:moveTo>
                  <a:lnTo>
                    <a:pt x="851113" y="0"/>
                  </a:lnTo>
                  <a:lnTo>
                    <a:pt x="851113" y="461921"/>
                  </a:lnTo>
                  <a:lnTo>
                    <a:pt x="0" y="461921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7878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9787039" y="4608918"/>
              <a:ext cx="446405" cy="462280"/>
            </a:xfrm>
            <a:custGeom>
              <a:avLst/>
              <a:gdLst/>
              <a:ahLst/>
              <a:cxnLst/>
              <a:rect l="l" t="t" r="r" b="b"/>
              <a:pathLst>
                <a:path w="446404" h="462279">
                  <a:moveTo>
                    <a:pt x="446024" y="0"/>
                  </a:moveTo>
                  <a:lnTo>
                    <a:pt x="0" y="0"/>
                  </a:lnTo>
                  <a:lnTo>
                    <a:pt x="0" y="461924"/>
                  </a:lnTo>
                  <a:lnTo>
                    <a:pt x="446024" y="461924"/>
                  </a:lnTo>
                  <a:lnTo>
                    <a:pt x="446024" y="0"/>
                  </a:lnTo>
                  <a:close/>
                </a:path>
              </a:pathLst>
            </a:custGeom>
            <a:solidFill>
              <a:srgbClr val="E2F0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9787039" y="4608918"/>
              <a:ext cx="446405" cy="462280"/>
            </a:xfrm>
            <a:custGeom>
              <a:avLst/>
              <a:gdLst/>
              <a:ahLst/>
              <a:cxnLst/>
              <a:rect l="l" t="t" r="r" b="b"/>
              <a:pathLst>
                <a:path w="446404" h="462279">
                  <a:moveTo>
                    <a:pt x="0" y="0"/>
                  </a:moveTo>
                  <a:lnTo>
                    <a:pt x="446023" y="0"/>
                  </a:lnTo>
                  <a:lnTo>
                    <a:pt x="446023" y="461921"/>
                  </a:lnTo>
                  <a:lnTo>
                    <a:pt x="0" y="461921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3857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0104119" y="4489704"/>
              <a:ext cx="268224" cy="26822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1532204" y="6076289"/>
            <a:ext cx="6051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6510" algn="ctr">
              <a:lnSpc>
                <a:spcPct val="100000"/>
              </a:lnSpc>
              <a:spcBef>
                <a:spcPts val="100"/>
              </a:spcBef>
            </a:pPr>
            <a:r>
              <a:rPr sz="2400" spc="-100" dirty="0">
                <a:latin typeface="Trebuchet MS"/>
                <a:cs typeface="Trebuchet MS"/>
              </a:rPr>
              <a:t>P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1734311" y="5461101"/>
            <a:ext cx="2508885" cy="588645"/>
            <a:chOff x="1734311" y="4489703"/>
            <a:chExt cx="2508885" cy="588645"/>
          </a:xfrm>
        </p:grpSpPr>
        <p:sp>
          <p:nvSpPr>
            <p:cNvPr id="42" name="object 42"/>
            <p:cNvSpPr/>
            <p:nvPr/>
          </p:nvSpPr>
          <p:spPr>
            <a:xfrm>
              <a:off x="3347097" y="4560658"/>
              <a:ext cx="882015" cy="339090"/>
            </a:xfrm>
            <a:custGeom>
              <a:avLst/>
              <a:gdLst/>
              <a:ahLst/>
              <a:cxnLst/>
              <a:rect l="l" t="t" r="r" b="b"/>
              <a:pathLst>
                <a:path w="882014" h="339089">
                  <a:moveTo>
                    <a:pt x="881748" y="0"/>
                  </a:moveTo>
                  <a:lnTo>
                    <a:pt x="0" y="0"/>
                  </a:lnTo>
                  <a:lnTo>
                    <a:pt x="0" y="338556"/>
                  </a:lnTo>
                  <a:lnTo>
                    <a:pt x="881748" y="338556"/>
                  </a:lnTo>
                  <a:lnTo>
                    <a:pt x="881748" y="0"/>
                  </a:lnTo>
                  <a:close/>
                </a:path>
              </a:pathLst>
            </a:custGeom>
            <a:solidFill>
              <a:srgbClr val="FBE5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347097" y="4560658"/>
              <a:ext cx="882015" cy="339090"/>
            </a:xfrm>
            <a:custGeom>
              <a:avLst/>
              <a:gdLst/>
              <a:ahLst/>
              <a:cxnLst/>
              <a:rect l="l" t="t" r="r" b="b"/>
              <a:pathLst>
                <a:path w="882014" h="339089">
                  <a:moveTo>
                    <a:pt x="0" y="0"/>
                  </a:moveTo>
                  <a:lnTo>
                    <a:pt x="881743" y="0"/>
                  </a:lnTo>
                  <a:lnTo>
                    <a:pt x="881743" y="338554"/>
                  </a:lnTo>
                  <a:lnTo>
                    <a:pt x="0" y="338554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ED7D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734311" y="4489703"/>
              <a:ext cx="765048" cy="58826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3347097" y="5532056"/>
            <a:ext cx="882015" cy="33909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236854">
              <a:lnSpc>
                <a:spcPct val="100000"/>
              </a:lnSpc>
              <a:spcBef>
                <a:spcPts val="265"/>
              </a:spcBef>
            </a:pPr>
            <a:r>
              <a:rPr sz="1600" spc="-55" dirty="0">
                <a:latin typeface="Trebuchet MS"/>
                <a:cs typeface="Trebuchet MS"/>
              </a:rPr>
              <a:t>Shim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7161809" y="5474894"/>
            <a:ext cx="910590" cy="367665"/>
            <a:chOff x="7161809" y="4503496"/>
            <a:chExt cx="910590" cy="367665"/>
          </a:xfrm>
        </p:grpSpPr>
        <p:sp>
          <p:nvSpPr>
            <p:cNvPr id="47" name="object 47"/>
            <p:cNvSpPr/>
            <p:nvPr/>
          </p:nvSpPr>
          <p:spPr>
            <a:xfrm>
              <a:off x="7176096" y="4517783"/>
              <a:ext cx="882015" cy="339090"/>
            </a:xfrm>
            <a:custGeom>
              <a:avLst/>
              <a:gdLst/>
              <a:ahLst/>
              <a:cxnLst/>
              <a:rect l="l" t="t" r="r" b="b"/>
              <a:pathLst>
                <a:path w="882015" h="339089">
                  <a:moveTo>
                    <a:pt x="881735" y="0"/>
                  </a:moveTo>
                  <a:lnTo>
                    <a:pt x="0" y="0"/>
                  </a:lnTo>
                  <a:lnTo>
                    <a:pt x="0" y="338543"/>
                  </a:lnTo>
                  <a:lnTo>
                    <a:pt x="881735" y="338543"/>
                  </a:lnTo>
                  <a:lnTo>
                    <a:pt x="881735" y="0"/>
                  </a:lnTo>
                  <a:close/>
                </a:path>
              </a:pathLst>
            </a:custGeom>
            <a:solidFill>
              <a:srgbClr val="FBE5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176096" y="4517783"/>
              <a:ext cx="882015" cy="339090"/>
            </a:xfrm>
            <a:custGeom>
              <a:avLst/>
              <a:gdLst/>
              <a:ahLst/>
              <a:cxnLst/>
              <a:rect l="l" t="t" r="r" b="b"/>
              <a:pathLst>
                <a:path w="882015" h="339089">
                  <a:moveTo>
                    <a:pt x="0" y="0"/>
                  </a:moveTo>
                  <a:lnTo>
                    <a:pt x="881743" y="0"/>
                  </a:lnTo>
                  <a:lnTo>
                    <a:pt x="881743" y="338554"/>
                  </a:lnTo>
                  <a:lnTo>
                    <a:pt x="0" y="338554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ED7D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7176096" y="5489181"/>
            <a:ext cx="882015" cy="33909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236854">
              <a:lnSpc>
                <a:spcPct val="100000"/>
              </a:lnSpc>
              <a:spcBef>
                <a:spcPts val="265"/>
              </a:spcBef>
            </a:pPr>
            <a:r>
              <a:rPr sz="1600" spc="-55" dirty="0">
                <a:latin typeface="Trebuchet MS"/>
                <a:cs typeface="Trebuchet MS"/>
              </a:rPr>
              <a:t>Shim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1979409" y="5203825"/>
            <a:ext cx="4232910" cy="1501775"/>
            <a:chOff x="1979409" y="4232427"/>
            <a:chExt cx="4232910" cy="1501775"/>
          </a:xfrm>
        </p:grpSpPr>
        <p:sp>
          <p:nvSpPr>
            <p:cNvPr id="51" name="object 51"/>
            <p:cNvSpPr/>
            <p:nvPr/>
          </p:nvSpPr>
          <p:spPr>
            <a:xfrm>
              <a:off x="1979409" y="4232427"/>
              <a:ext cx="3848735" cy="1340485"/>
            </a:xfrm>
            <a:custGeom>
              <a:avLst/>
              <a:gdLst/>
              <a:ahLst/>
              <a:cxnLst/>
              <a:rect l="l" t="t" r="r" b="b"/>
              <a:pathLst>
                <a:path w="3848735" h="1340485">
                  <a:moveTo>
                    <a:pt x="152400" y="1272209"/>
                  </a:moveTo>
                  <a:lnTo>
                    <a:pt x="0" y="1272209"/>
                  </a:lnTo>
                  <a:lnTo>
                    <a:pt x="0" y="1310309"/>
                  </a:lnTo>
                  <a:lnTo>
                    <a:pt x="152400" y="1310309"/>
                  </a:lnTo>
                  <a:lnTo>
                    <a:pt x="152400" y="1272209"/>
                  </a:lnTo>
                  <a:close/>
                </a:path>
                <a:path w="3848735" h="1340485">
                  <a:moveTo>
                    <a:pt x="419100" y="1272209"/>
                  </a:moveTo>
                  <a:lnTo>
                    <a:pt x="266700" y="1272209"/>
                  </a:lnTo>
                  <a:lnTo>
                    <a:pt x="266700" y="1310309"/>
                  </a:lnTo>
                  <a:lnTo>
                    <a:pt x="419100" y="1310309"/>
                  </a:lnTo>
                  <a:lnTo>
                    <a:pt x="419100" y="1272209"/>
                  </a:lnTo>
                  <a:close/>
                </a:path>
                <a:path w="3848735" h="1340485">
                  <a:moveTo>
                    <a:pt x="685800" y="1272209"/>
                  </a:moveTo>
                  <a:lnTo>
                    <a:pt x="533400" y="1272209"/>
                  </a:lnTo>
                  <a:lnTo>
                    <a:pt x="533400" y="1310309"/>
                  </a:lnTo>
                  <a:lnTo>
                    <a:pt x="685800" y="1310309"/>
                  </a:lnTo>
                  <a:lnTo>
                    <a:pt x="685800" y="1272209"/>
                  </a:lnTo>
                  <a:close/>
                </a:path>
                <a:path w="3848735" h="1340485">
                  <a:moveTo>
                    <a:pt x="952500" y="1272209"/>
                  </a:moveTo>
                  <a:lnTo>
                    <a:pt x="800100" y="1272209"/>
                  </a:lnTo>
                  <a:lnTo>
                    <a:pt x="800100" y="1310309"/>
                  </a:lnTo>
                  <a:lnTo>
                    <a:pt x="952500" y="1310309"/>
                  </a:lnTo>
                  <a:lnTo>
                    <a:pt x="952500" y="1272209"/>
                  </a:lnTo>
                  <a:close/>
                </a:path>
                <a:path w="3848735" h="1340485">
                  <a:moveTo>
                    <a:pt x="1219200" y="1272209"/>
                  </a:moveTo>
                  <a:lnTo>
                    <a:pt x="1066800" y="1272209"/>
                  </a:lnTo>
                  <a:lnTo>
                    <a:pt x="1066800" y="1310309"/>
                  </a:lnTo>
                  <a:lnTo>
                    <a:pt x="1219200" y="1310309"/>
                  </a:lnTo>
                  <a:lnTo>
                    <a:pt x="1219200" y="1272209"/>
                  </a:lnTo>
                  <a:close/>
                </a:path>
                <a:path w="3848735" h="1340485">
                  <a:moveTo>
                    <a:pt x="1485899" y="1272209"/>
                  </a:moveTo>
                  <a:lnTo>
                    <a:pt x="1333499" y="1272209"/>
                  </a:lnTo>
                  <a:lnTo>
                    <a:pt x="1333499" y="1310309"/>
                  </a:lnTo>
                  <a:lnTo>
                    <a:pt x="1485899" y="1310309"/>
                  </a:lnTo>
                  <a:lnTo>
                    <a:pt x="1485899" y="1272209"/>
                  </a:lnTo>
                  <a:close/>
                </a:path>
                <a:path w="3848735" h="1340485">
                  <a:moveTo>
                    <a:pt x="1603006" y="1272209"/>
                  </a:moveTo>
                  <a:lnTo>
                    <a:pt x="1600199" y="1272209"/>
                  </a:lnTo>
                  <a:lnTo>
                    <a:pt x="1600199" y="1310309"/>
                  </a:lnTo>
                  <a:lnTo>
                    <a:pt x="1641106" y="1310309"/>
                  </a:lnTo>
                  <a:lnTo>
                    <a:pt x="1641106" y="1291259"/>
                  </a:lnTo>
                  <a:lnTo>
                    <a:pt x="1603006" y="1291259"/>
                  </a:lnTo>
                  <a:lnTo>
                    <a:pt x="1603006" y="1272209"/>
                  </a:lnTo>
                  <a:close/>
                </a:path>
                <a:path w="3848735" h="1340485">
                  <a:moveTo>
                    <a:pt x="1641106" y="1160729"/>
                  </a:moveTo>
                  <a:lnTo>
                    <a:pt x="1603006" y="1160729"/>
                  </a:lnTo>
                  <a:lnTo>
                    <a:pt x="1603006" y="1291259"/>
                  </a:lnTo>
                  <a:lnTo>
                    <a:pt x="1622056" y="1272209"/>
                  </a:lnTo>
                  <a:lnTo>
                    <a:pt x="1641106" y="1272209"/>
                  </a:lnTo>
                  <a:lnTo>
                    <a:pt x="1641106" y="1160729"/>
                  </a:lnTo>
                  <a:close/>
                </a:path>
                <a:path w="3848735" h="1340485">
                  <a:moveTo>
                    <a:pt x="1641106" y="1272209"/>
                  </a:moveTo>
                  <a:lnTo>
                    <a:pt x="1622056" y="1272209"/>
                  </a:lnTo>
                  <a:lnTo>
                    <a:pt x="1603006" y="1291259"/>
                  </a:lnTo>
                  <a:lnTo>
                    <a:pt x="1641106" y="1291259"/>
                  </a:lnTo>
                  <a:lnTo>
                    <a:pt x="1641106" y="1272209"/>
                  </a:lnTo>
                  <a:close/>
                </a:path>
                <a:path w="3848735" h="1340485">
                  <a:moveTo>
                    <a:pt x="1641106" y="894029"/>
                  </a:moveTo>
                  <a:lnTo>
                    <a:pt x="1603006" y="894029"/>
                  </a:lnTo>
                  <a:lnTo>
                    <a:pt x="1603006" y="1046429"/>
                  </a:lnTo>
                  <a:lnTo>
                    <a:pt x="1641106" y="1046429"/>
                  </a:lnTo>
                  <a:lnTo>
                    <a:pt x="1641106" y="894029"/>
                  </a:lnTo>
                  <a:close/>
                </a:path>
                <a:path w="3848735" h="1340485">
                  <a:moveTo>
                    <a:pt x="1641106" y="627329"/>
                  </a:moveTo>
                  <a:lnTo>
                    <a:pt x="1603006" y="627329"/>
                  </a:lnTo>
                  <a:lnTo>
                    <a:pt x="1603006" y="779729"/>
                  </a:lnTo>
                  <a:lnTo>
                    <a:pt x="1641106" y="779729"/>
                  </a:lnTo>
                  <a:lnTo>
                    <a:pt x="1641106" y="627329"/>
                  </a:lnTo>
                  <a:close/>
                </a:path>
                <a:path w="3848735" h="1340485">
                  <a:moveTo>
                    <a:pt x="1641106" y="360629"/>
                  </a:moveTo>
                  <a:lnTo>
                    <a:pt x="1603006" y="360629"/>
                  </a:lnTo>
                  <a:lnTo>
                    <a:pt x="1603006" y="513029"/>
                  </a:lnTo>
                  <a:lnTo>
                    <a:pt x="1641106" y="513029"/>
                  </a:lnTo>
                  <a:lnTo>
                    <a:pt x="1641106" y="360629"/>
                  </a:lnTo>
                  <a:close/>
                </a:path>
                <a:path w="3848735" h="1340485">
                  <a:moveTo>
                    <a:pt x="1641106" y="93929"/>
                  </a:moveTo>
                  <a:lnTo>
                    <a:pt x="1603006" y="93929"/>
                  </a:lnTo>
                  <a:lnTo>
                    <a:pt x="1603006" y="246329"/>
                  </a:lnTo>
                  <a:lnTo>
                    <a:pt x="1641106" y="246329"/>
                  </a:lnTo>
                  <a:lnTo>
                    <a:pt x="1641106" y="93929"/>
                  </a:lnTo>
                  <a:close/>
                </a:path>
                <a:path w="3848735" h="1340485">
                  <a:moveTo>
                    <a:pt x="1813890" y="0"/>
                  </a:moveTo>
                  <a:lnTo>
                    <a:pt x="1661490" y="0"/>
                  </a:lnTo>
                  <a:lnTo>
                    <a:pt x="1661490" y="38100"/>
                  </a:lnTo>
                  <a:lnTo>
                    <a:pt x="1813890" y="38100"/>
                  </a:lnTo>
                  <a:lnTo>
                    <a:pt x="1813890" y="0"/>
                  </a:lnTo>
                  <a:close/>
                </a:path>
                <a:path w="3848735" h="1340485">
                  <a:moveTo>
                    <a:pt x="1944916" y="19050"/>
                  </a:moveTo>
                  <a:lnTo>
                    <a:pt x="1944916" y="135674"/>
                  </a:lnTo>
                  <a:lnTo>
                    <a:pt x="1983016" y="135674"/>
                  </a:lnTo>
                  <a:lnTo>
                    <a:pt x="1983016" y="38100"/>
                  </a:lnTo>
                  <a:lnTo>
                    <a:pt x="1963966" y="38100"/>
                  </a:lnTo>
                  <a:lnTo>
                    <a:pt x="1944916" y="19050"/>
                  </a:lnTo>
                  <a:close/>
                </a:path>
                <a:path w="3848735" h="1340485">
                  <a:moveTo>
                    <a:pt x="1983016" y="0"/>
                  </a:moveTo>
                  <a:lnTo>
                    <a:pt x="1928190" y="0"/>
                  </a:lnTo>
                  <a:lnTo>
                    <a:pt x="1928190" y="38100"/>
                  </a:lnTo>
                  <a:lnTo>
                    <a:pt x="1944916" y="38100"/>
                  </a:lnTo>
                  <a:lnTo>
                    <a:pt x="1944916" y="19050"/>
                  </a:lnTo>
                  <a:lnTo>
                    <a:pt x="1983016" y="19050"/>
                  </a:lnTo>
                  <a:lnTo>
                    <a:pt x="1983016" y="0"/>
                  </a:lnTo>
                  <a:close/>
                </a:path>
                <a:path w="3848735" h="1340485">
                  <a:moveTo>
                    <a:pt x="1983016" y="19050"/>
                  </a:moveTo>
                  <a:lnTo>
                    <a:pt x="1944916" y="19050"/>
                  </a:lnTo>
                  <a:lnTo>
                    <a:pt x="1963966" y="38100"/>
                  </a:lnTo>
                  <a:lnTo>
                    <a:pt x="1983016" y="38100"/>
                  </a:lnTo>
                  <a:lnTo>
                    <a:pt x="1983016" y="19050"/>
                  </a:lnTo>
                  <a:close/>
                </a:path>
                <a:path w="3848735" h="1340485">
                  <a:moveTo>
                    <a:pt x="1983016" y="249974"/>
                  </a:moveTo>
                  <a:lnTo>
                    <a:pt x="1944916" y="249974"/>
                  </a:lnTo>
                  <a:lnTo>
                    <a:pt x="1944916" y="402374"/>
                  </a:lnTo>
                  <a:lnTo>
                    <a:pt x="1983016" y="402374"/>
                  </a:lnTo>
                  <a:lnTo>
                    <a:pt x="1983016" y="249974"/>
                  </a:lnTo>
                  <a:close/>
                </a:path>
                <a:path w="3848735" h="1340485">
                  <a:moveTo>
                    <a:pt x="1983016" y="516674"/>
                  </a:moveTo>
                  <a:lnTo>
                    <a:pt x="1944916" y="516674"/>
                  </a:lnTo>
                  <a:lnTo>
                    <a:pt x="1944916" y="669074"/>
                  </a:lnTo>
                  <a:lnTo>
                    <a:pt x="1983016" y="669074"/>
                  </a:lnTo>
                  <a:lnTo>
                    <a:pt x="1983016" y="516674"/>
                  </a:lnTo>
                  <a:close/>
                </a:path>
                <a:path w="3848735" h="1340485">
                  <a:moveTo>
                    <a:pt x="1983016" y="783374"/>
                  </a:moveTo>
                  <a:lnTo>
                    <a:pt x="1944916" y="783374"/>
                  </a:lnTo>
                  <a:lnTo>
                    <a:pt x="1944916" y="935774"/>
                  </a:lnTo>
                  <a:lnTo>
                    <a:pt x="1983016" y="935774"/>
                  </a:lnTo>
                  <a:lnTo>
                    <a:pt x="1983016" y="783374"/>
                  </a:lnTo>
                  <a:close/>
                </a:path>
                <a:path w="3848735" h="1340485">
                  <a:moveTo>
                    <a:pt x="1983016" y="1050074"/>
                  </a:moveTo>
                  <a:lnTo>
                    <a:pt x="1944916" y="1050074"/>
                  </a:lnTo>
                  <a:lnTo>
                    <a:pt x="1944916" y="1202474"/>
                  </a:lnTo>
                  <a:lnTo>
                    <a:pt x="1983016" y="1202474"/>
                  </a:lnTo>
                  <a:lnTo>
                    <a:pt x="1983016" y="1050074"/>
                  </a:lnTo>
                  <a:close/>
                </a:path>
                <a:path w="3848735" h="1340485">
                  <a:moveTo>
                    <a:pt x="2149830" y="1264259"/>
                  </a:moveTo>
                  <a:lnTo>
                    <a:pt x="1997430" y="1264259"/>
                  </a:lnTo>
                  <a:lnTo>
                    <a:pt x="1997430" y="1302359"/>
                  </a:lnTo>
                  <a:lnTo>
                    <a:pt x="2149830" y="1302359"/>
                  </a:lnTo>
                  <a:lnTo>
                    <a:pt x="2149830" y="1264259"/>
                  </a:lnTo>
                  <a:close/>
                </a:path>
                <a:path w="3848735" h="1340485">
                  <a:moveTo>
                    <a:pt x="2416530" y="1264259"/>
                  </a:moveTo>
                  <a:lnTo>
                    <a:pt x="2264130" y="1264259"/>
                  </a:lnTo>
                  <a:lnTo>
                    <a:pt x="2264130" y="1302359"/>
                  </a:lnTo>
                  <a:lnTo>
                    <a:pt x="2416530" y="1302359"/>
                  </a:lnTo>
                  <a:lnTo>
                    <a:pt x="2416530" y="1264259"/>
                  </a:lnTo>
                  <a:close/>
                </a:path>
                <a:path w="3848735" h="1340485">
                  <a:moveTo>
                    <a:pt x="2683230" y="1264259"/>
                  </a:moveTo>
                  <a:lnTo>
                    <a:pt x="2530830" y="1264259"/>
                  </a:lnTo>
                  <a:lnTo>
                    <a:pt x="2530830" y="1302359"/>
                  </a:lnTo>
                  <a:lnTo>
                    <a:pt x="2683230" y="1302359"/>
                  </a:lnTo>
                  <a:lnTo>
                    <a:pt x="2683230" y="1264259"/>
                  </a:lnTo>
                  <a:close/>
                </a:path>
                <a:path w="3848735" h="1340485">
                  <a:moveTo>
                    <a:pt x="2949930" y="1264259"/>
                  </a:moveTo>
                  <a:lnTo>
                    <a:pt x="2797530" y="1264259"/>
                  </a:lnTo>
                  <a:lnTo>
                    <a:pt x="2797530" y="1302359"/>
                  </a:lnTo>
                  <a:lnTo>
                    <a:pt x="2949930" y="1302359"/>
                  </a:lnTo>
                  <a:lnTo>
                    <a:pt x="2949930" y="1264259"/>
                  </a:lnTo>
                  <a:close/>
                </a:path>
                <a:path w="3848735" h="1340485">
                  <a:moveTo>
                    <a:pt x="3216630" y="1264259"/>
                  </a:moveTo>
                  <a:lnTo>
                    <a:pt x="3064230" y="1264259"/>
                  </a:lnTo>
                  <a:lnTo>
                    <a:pt x="3064230" y="1302359"/>
                  </a:lnTo>
                  <a:lnTo>
                    <a:pt x="3216630" y="1302359"/>
                  </a:lnTo>
                  <a:lnTo>
                    <a:pt x="3216630" y="1264259"/>
                  </a:lnTo>
                  <a:close/>
                </a:path>
                <a:path w="3848735" h="1340485">
                  <a:moveTo>
                    <a:pt x="3483330" y="1264259"/>
                  </a:moveTo>
                  <a:lnTo>
                    <a:pt x="3330930" y="1264259"/>
                  </a:lnTo>
                  <a:lnTo>
                    <a:pt x="3330930" y="1302359"/>
                  </a:lnTo>
                  <a:lnTo>
                    <a:pt x="3483330" y="1302359"/>
                  </a:lnTo>
                  <a:lnTo>
                    <a:pt x="3483330" y="1264259"/>
                  </a:lnTo>
                  <a:close/>
                </a:path>
                <a:path w="3848735" h="1340485">
                  <a:moveTo>
                    <a:pt x="3734130" y="1226159"/>
                  </a:moveTo>
                  <a:lnTo>
                    <a:pt x="3734130" y="1340459"/>
                  </a:lnTo>
                  <a:lnTo>
                    <a:pt x="3810330" y="1302359"/>
                  </a:lnTo>
                  <a:lnTo>
                    <a:pt x="3750030" y="1302359"/>
                  </a:lnTo>
                  <a:lnTo>
                    <a:pt x="3750030" y="1264259"/>
                  </a:lnTo>
                  <a:lnTo>
                    <a:pt x="3810330" y="1264259"/>
                  </a:lnTo>
                  <a:lnTo>
                    <a:pt x="3734130" y="1226159"/>
                  </a:lnTo>
                  <a:close/>
                </a:path>
                <a:path w="3848735" h="1340485">
                  <a:moveTo>
                    <a:pt x="3734130" y="1264259"/>
                  </a:moveTo>
                  <a:lnTo>
                    <a:pt x="3597630" y="1264259"/>
                  </a:lnTo>
                  <a:lnTo>
                    <a:pt x="3597630" y="1302359"/>
                  </a:lnTo>
                  <a:lnTo>
                    <a:pt x="3734130" y="1302359"/>
                  </a:lnTo>
                  <a:lnTo>
                    <a:pt x="3734130" y="1264259"/>
                  </a:lnTo>
                  <a:close/>
                </a:path>
                <a:path w="3848735" h="1340485">
                  <a:moveTo>
                    <a:pt x="3810330" y="1264259"/>
                  </a:moveTo>
                  <a:lnTo>
                    <a:pt x="3750030" y="1264259"/>
                  </a:lnTo>
                  <a:lnTo>
                    <a:pt x="3750030" y="1302359"/>
                  </a:lnTo>
                  <a:lnTo>
                    <a:pt x="3810330" y="1302359"/>
                  </a:lnTo>
                  <a:lnTo>
                    <a:pt x="3848430" y="1283309"/>
                  </a:lnTo>
                  <a:lnTo>
                    <a:pt x="3810330" y="1264259"/>
                  </a:lnTo>
                  <a:close/>
                </a:path>
              </a:pathLst>
            </a:custGeom>
            <a:solidFill>
              <a:srgbClr val="2E7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5520956" y="4899634"/>
              <a:ext cx="662305" cy="805815"/>
            </a:xfrm>
            <a:custGeom>
              <a:avLst/>
              <a:gdLst/>
              <a:ahLst/>
              <a:cxnLst/>
              <a:rect l="l" t="t" r="r" b="b"/>
              <a:pathLst>
                <a:path w="662304" h="805814">
                  <a:moveTo>
                    <a:pt x="0" y="0"/>
                  </a:moveTo>
                  <a:lnTo>
                    <a:pt x="662194" y="0"/>
                  </a:lnTo>
                  <a:lnTo>
                    <a:pt x="662194" y="805401"/>
                  </a:lnTo>
                  <a:lnTo>
                    <a:pt x="0" y="805401"/>
                  </a:lnTo>
                  <a:lnTo>
                    <a:pt x="0" y="0"/>
                  </a:lnTo>
                  <a:close/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530659" y="5217274"/>
              <a:ext cx="662305" cy="0"/>
            </a:xfrm>
            <a:custGeom>
              <a:avLst/>
              <a:gdLst/>
              <a:ahLst/>
              <a:cxnLst/>
              <a:rect l="l" t="t" r="r" b="b"/>
              <a:pathLst>
                <a:path w="662304">
                  <a:moveTo>
                    <a:pt x="0" y="0"/>
                  </a:moveTo>
                  <a:lnTo>
                    <a:pt x="662194" y="1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5751385" y="4924399"/>
              <a:ext cx="0" cy="293370"/>
            </a:xfrm>
            <a:custGeom>
              <a:avLst/>
              <a:gdLst/>
              <a:ahLst/>
              <a:cxnLst/>
              <a:rect l="l" t="t" r="r" b="b"/>
              <a:pathLst>
                <a:path h="293370">
                  <a:moveTo>
                    <a:pt x="0" y="0"/>
                  </a:moveTo>
                  <a:lnTo>
                    <a:pt x="1" y="292873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5972111" y="4924399"/>
              <a:ext cx="0" cy="293370"/>
            </a:xfrm>
            <a:custGeom>
              <a:avLst/>
              <a:gdLst/>
              <a:ahLst/>
              <a:cxnLst/>
              <a:rect l="l" t="t" r="r" b="b"/>
              <a:pathLst>
                <a:path h="293370">
                  <a:moveTo>
                    <a:pt x="0" y="0"/>
                  </a:moveTo>
                  <a:lnTo>
                    <a:pt x="1" y="292873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5549531" y="6173826"/>
            <a:ext cx="6051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0820">
              <a:lnSpc>
                <a:spcPct val="100000"/>
              </a:lnSpc>
              <a:spcBef>
                <a:spcPts val="100"/>
              </a:spcBef>
            </a:pPr>
            <a:r>
              <a:rPr sz="2400" spc="-170" dirty="0">
                <a:latin typeface="Trebuchet MS"/>
                <a:cs typeface="Trebuchet MS"/>
              </a:rPr>
              <a:t>P’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5748528" y="5201691"/>
            <a:ext cx="3992879" cy="1340485"/>
            <a:chOff x="5748528" y="4230293"/>
            <a:chExt cx="3992879" cy="1340485"/>
          </a:xfrm>
        </p:grpSpPr>
        <p:sp>
          <p:nvSpPr>
            <p:cNvPr id="58" name="object 58"/>
            <p:cNvSpPr/>
            <p:nvPr/>
          </p:nvSpPr>
          <p:spPr>
            <a:xfrm>
              <a:off x="5748528" y="4501895"/>
              <a:ext cx="765048" cy="58826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5892977" y="4230293"/>
              <a:ext cx="3848735" cy="1340485"/>
            </a:xfrm>
            <a:custGeom>
              <a:avLst/>
              <a:gdLst/>
              <a:ahLst/>
              <a:cxnLst/>
              <a:rect l="l" t="t" r="r" b="b"/>
              <a:pathLst>
                <a:path w="3848734" h="1340485">
                  <a:moveTo>
                    <a:pt x="152400" y="1272209"/>
                  </a:moveTo>
                  <a:lnTo>
                    <a:pt x="0" y="1272209"/>
                  </a:lnTo>
                  <a:lnTo>
                    <a:pt x="0" y="1310309"/>
                  </a:lnTo>
                  <a:lnTo>
                    <a:pt x="152400" y="1310309"/>
                  </a:lnTo>
                  <a:lnTo>
                    <a:pt x="152400" y="1272209"/>
                  </a:lnTo>
                  <a:close/>
                </a:path>
                <a:path w="3848734" h="1340485">
                  <a:moveTo>
                    <a:pt x="419100" y="1272209"/>
                  </a:moveTo>
                  <a:lnTo>
                    <a:pt x="266700" y="1272209"/>
                  </a:lnTo>
                  <a:lnTo>
                    <a:pt x="266700" y="1310309"/>
                  </a:lnTo>
                  <a:lnTo>
                    <a:pt x="419100" y="1310309"/>
                  </a:lnTo>
                  <a:lnTo>
                    <a:pt x="419100" y="1272209"/>
                  </a:lnTo>
                  <a:close/>
                </a:path>
                <a:path w="3848734" h="1340485">
                  <a:moveTo>
                    <a:pt x="685800" y="1272209"/>
                  </a:moveTo>
                  <a:lnTo>
                    <a:pt x="533400" y="1272209"/>
                  </a:lnTo>
                  <a:lnTo>
                    <a:pt x="533400" y="1310309"/>
                  </a:lnTo>
                  <a:lnTo>
                    <a:pt x="685800" y="1310309"/>
                  </a:lnTo>
                  <a:lnTo>
                    <a:pt x="685800" y="1272209"/>
                  </a:lnTo>
                  <a:close/>
                </a:path>
                <a:path w="3848734" h="1340485">
                  <a:moveTo>
                    <a:pt x="952500" y="1272209"/>
                  </a:moveTo>
                  <a:lnTo>
                    <a:pt x="800100" y="1272209"/>
                  </a:lnTo>
                  <a:lnTo>
                    <a:pt x="800100" y="1310309"/>
                  </a:lnTo>
                  <a:lnTo>
                    <a:pt x="952500" y="1310309"/>
                  </a:lnTo>
                  <a:lnTo>
                    <a:pt x="952500" y="1272209"/>
                  </a:lnTo>
                  <a:close/>
                </a:path>
                <a:path w="3848734" h="1340485">
                  <a:moveTo>
                    <a:pt x="1219200" y="1272209"/>
                  </a:moveTo>
                  <a:lnTo>
                    <a:pt x="1066800" y="1272209"/>
                  </a:lnTo>
                  <a:lnTo>
                    <a:pt x="1066800" y="1310309"/>
                  </a:lnTo>
                  <a:lnTo>
                    <a:pt x="1219200" y="1310309"/>
                  </a:lnTo>
                  <a:lnTo>
                    <a:pt x="1219200" y="1272209"/>
                  </a:lnTo>
                  <a:close/>
                </a:path>
                <a:path w="3848734" h="1340485">
                  <a:moveTo>
                    <a:pt x="1485900" y="1272209"/>
                  </a:moveTo>
                  <a:lnTo>
                    <a:pt x="1333500" y="1272209"/>
                  </a:lnTo>
                  <a:lnTo>
                    <a:pt x="1333500" y="1310309"/>
                  </a:lnTo>
                  <a:lnTo>
                    <a:pt x="1485900" y="1310309"/>
                  </a:lnTo>
                  <a:lnTo>
                    <a:pt x="1485900" y="1272209"/>
                  </a:lnTo>
                  <a:close/>
                </a:path>
                <a:path w="3848734" h="1340485">
                  <a:moveTo>
                    <a:pt x="1603019" y="1272209"/>
                  </a:moveTo>
                  <a:lnTo>
                    <a:pt x="1600200" y="1272209"/>
                  </a:lnTo>
                  <a:lnTo>
                    <a:pt x="1600200" y="1310309"/>
                  </a:lnTo>
                  <a:lnTo>
                    <a:pt x="1641119" y="1310309"/>
                  </a:lnTo>
                  <a:lnTo>
                    <a:pt x="1641119" y="1291259"/>
                  </a:lnTo>
                  <a:lnTo>
                    <a:pt x="1603019" y="1291259"/>
                  </a:lnTo>
                  <a:lnTo>
                    <a:pt x="1603019" y="1272209"/>
                  </a:lnTo>
                  <a:close/>
                </a:path>
                <a:path w="3848734" h="1340485">
                  <a:moveTo>
                    <a:pt x="1641119" y="1160729"/>
                  </a:moveTo>
                  <a:lnTo>
                    <a:pt x="1603019" y="1160729"/>
                  </a:lnTo>
                  <a:lnTo>
                    <a:pt x="1603019" y="1291259"/>
                  </a:lnTo>
                  <a:lnTo>
                    <a:pt x="1622069" y="1272209"/>
                  </a:lnTo>
                  <a:lnTo>
                    <a:pt x="1641119" y="1272209"/>
                  </a:lnTo>
                  <a:lnTo>
                    <a:pt x="1641119" y="1160729"/>
                  </a:lnTo>
                  <a:close/>
                </a:path>
                <a:path w="3848734" h="1340485">
                  <a:moveTo>
                    <a:pt x="1641119" y="1272209"/>
                  </a:moveTo>
                  <a:lnTo>
                    <a:pt x="1622069" y="1272209"/>
                  </a:lnTo>
                  <a:lnTo>
                    <a:pt x="1603019" y="1291259"/>
                  </a:lnTo>
                  <a:lnTo>
                    <a:pt x="1641119" y="1291259"/>
                  </a:lnTo>
                  <a:lnTo>
                    <a:pt x="1641119" y="1272209"/>
                  </a:lnTo>
                  <a:close/>
                </a:path>
                <a:path w="3848734" h="1340485">
                  <a:moveTo>
                    <a:pt x="1641119" y="894029"/>
                  </a:moveTo>
                  <a:lnTo>
                    <a:pt x="1603019" y="894029"/>
                  </a:lnTo>
                  <a:lnTo>
                    <a:pt x="1603019" y="1046429"/>
                  </a:lnTo>
                  <a:lnTo>
                    <a:pt x="1641119" y="1046429"/>
                  </a:lnTo>
                  <a:lnTo>
                    <a:pt x="1641119" y="894029"/>
                  </a:lnTo>
                  <a:close/>
                </a:path>
                <a:path w="3848734" h="1340485">
                  <a:moveTo>
                    <a:pt x="1641119" y="627329"/>
                  </a:moveTo>
                  <a:lnTo>
                    <a:pt x="1603019" y="627329"/>
                  </a:lnTo>
                  <a:lnTo>
                    <a:pt x="1603019" y="779729"/>
                  </a:lnTo>
                  <a:lnTo>
                    <a:pt x="1641119" y="779729"/>
                  </a:lnTo>
                  <a:lnTo>
                    <a:pt x="1641119" y="627329"/>
                  </a:lnTo>
                  <a:close/>
                </a:path>
                <a:path w="3848734" h="1340485">
                  <a:moveTo>
                    <a:pt x="1641119" y="360629"/>
                  </a:moveTo>
                  <a:lnTo>
                    <a:pt x="1603019" y="360629"/>
                  </a:lnTo>
                  <a:lnTo>
                    <a:pt x="1603019" y="513029"/>
                  </a:lnTo>
                  <a:lnTo>
                    <a:pt x="1641119" y="513029"/>
                  </a:lnTo>
                  <a:lnTo>
                    <a:pt x="1641119" y="360629"/>
                  </a:lnTo>
                  <a:close/>
                </a:path>
                <a:path w="3848734" h="1340485">
                  <a:moveTo>
                    <a:pt x="1641119" y="93929"/>
                  </a:moveTo>
                  <a:lnTo>
                    <a:pt x="1603019" y="93929"/>
                  </a:lnTo>
                  <a:lnTo>
                    <a:pt x="1603019" y="246329"/>
                  </a:lnTo>
                  <a:lnTo>
                    <a:pt x="1641119" y="246329"/>
                  </a:lnTo>
                  <a:lnTo>
                    <a:pt x="1641119" y="93929"/>
                  </a:lnTo>
                  <a:close/>
                </a:path>
                <a:path w="3848734" h="1340485">
                  <a:moveTo>
                    <a:pt x="1813890" y="0"/>
                  </a:moveTo>
                  <a:lnTo>
                    <a:pt x="1661490" y="0"/>
                  </a:lnTo>
                  <a:lnTo>
                    <a:pt x="1661490" y="38100"/>
                  </a:lnTo>
                  <a:lnTo>
                    <a:pt x="1813890" y="38100"/>
                  </a:lnTo>
                  <a:lnTo>
                    <a:pt x="1813890" y="0"/>
                  </a:lnTo>
                  <a:close/>
                </a:path>
                <a:path w="3848734" h="1340485">
                  <a:moveTo>
                    <a:pt x="1944916" y="19050"/>
                  </a:moveTo>
                  <a:lnTo>
                    <a:pt x="1944916" y="135674"/>
                  </a:lnTo>
                  <a:lnTo>
                    <a:pt x="1983016" y="135674"/>
                  </a:lnTo>
                  <a:lnTo>
                    <a:pt x="1983016" y="38100"/>
                  </a:lnTo>
                  <a:lnTo>
                    <a:pt x="1963966" y="38100"/>
                  </a:lnTo>
                  <a:lnTo>
                    <a:pt x="1944916" y="19050"/>
                  </a:lnTo>
                  <a:close/>
                </a:path>
                <a:path w="3848734" h="1340485">
                  <a:moveTo>
                    <a:pt x="1983016" y="0"/>
                  </a:moveTo>
                  <a:lnTo>
                    <a:pt x="1928190" y="0"/>
                  </a:lnTo>
                  <a:lnTo>
                    <a:pt x="1928190" y="38100"/>
                  </a:lnTo>
                  <a:lnTo>
                    <a:pt x="1944916" y="38100"/>
                  </a:lnTo>
                  <a:lnTo>
                    <a:pt x="1944916" y="19050"/>
                  </a:lnTo>
                  <a:lnTo>
                    <a:pt x="1983016" y="19050"/>
                  </a:lnTo>
                  <a:lnTo>
                    <a:pt x="1983016" y="0"/>
                  </a:lnTo>
                  <a:close/>
                </a:path>
                <a:path w="3848734" h="1340485">
                  <a:moveTo>
                    <a:pt x="1983016" y="19050"/>
                  </a:moveTo>
                  <a:lnTo>
                    <a:pt x="1944916" y="19050"/>
                  </a:lnTo>
                  <a:lnTo>
                    <a:pt x="1963966" y="38100"/>
                  </a:lnTo>
                  <a:lnTo>
                    <a:pt x="1983016" y="38100"/>
                  </a:lnTo>
                  <a:lnTo>
                    <a:pt x="1983016" y="19050"/>
                  </a:lnTo>
                  <a:close/>
                </a:path>
                <a:path w="3848734" h="1340485">
                  <a:moveTo>
                    <a:pt x="1983016" y="249974"/>
                  </a:moveTo>
                  <a:lnTo>
                    <a:pt x="1944916" y="249974"/>
                  </a:lnTo>
                  <a:lnTo>
                    <a:pt x="1944916" y="402374"/>
                  </a:lnTo>
                  <a:lnTo>
                    <a:pt x="1983016" y="402374"/>
                  </a:lnTo>
                  <a:lnTo>
                    <a:pt x="1983016" y="249974"/>
                  </a:lnTo>
                  <a:close/>
                </a:path>
                <a:path w="3848734" h="1340485">
                  <a:moveTo>
                    <a:pt x="1983016" y="516674"/>
                  </a:moveTo>
                  <a:lnTo>
                    <a:pt x="1944916" y="516674"/>
                  </a:lnTo>
                  <a:lnTo>
                    <a:pt x="1944916" y="669074"/>
                  </a:lnTo>
                  <a:lnTo>
                    <a:pt x="1983016" y="669074"/>
                  </a:lnTo>
                  <a:lnTo>
                    <a:pt x="1983016" y="516674"/>
                  </a:lnTo>
                  <a:close/>
                </a:path>
                <a:path w="3848734" h="1340485">
                  <a:moveTo>
                    <a:pt x="1983016" y="783374"/>
                  </a:moveTo>
                  <a:lnTo>
                    <a:pt x="1944916" y="783374"/>
                  </a:lnTo>
                  <a:lnTo>
                    <a:pt x="1944916" y="935774"/>
                  </a:lnTo>
                  <a:lnTo>
                    <a:pt x="1983016" y="935774"/>
                  </a:lnTo>
                  <a:lnTo>
                    <a:pt x="1983016" y="783374"/>
                  </a:lnTo>
                  <a:close/>
                </a:path>
                <a:path w="3848734" h="1340485">
                  <a:moveTo>
                    <a:pt x="1983016" y="1050074"/>
                  </a:moveTo>
                  <a:lnTo>
                    <a:pt x="1944916" y="1050074"/>
                  </a:lnTo>
                  <a:lnTo>
                    <a:pt x="1944916" y="1202474"/>
                  </a:lnTo>
                  <a:lnTo>
                    <a:pt x="1983016" y="1202474"/>
                  </a:lnTo>
                  <a:lnTo>
                    <a:pt x="1983016" y="1050074"/>
                  </a:lnTo>
                  <a:close/>
                </a:path>
                <a:path w="3848734" h="1340485">
                  <a:moveTo>
                    <a:pt x="2149830" y="1264259"/>
                  </a:moveTo>
                  <a:lnTo>
                    <a:pt x="1997430" y="1264259"/>
                  </a:lnTo>
                  <a:lnTo>
                    <a:pt x="1997430" y="1302359"/>
                  </a:lnTo>
                  <a:lnTo>
                    <a:pt x="2149830" y="1302359"/>
                  </a:lnTo>
                  <a:lnTo>
                    <a:pt x="2149830" y="1264259"/>
                  </a:lnTo>
                  <a:close/>
                </a:path>
                <a:path w="3848734" h="1340485">
                  <a:moveTo>
                    <a:pt x="2416530" y="1264259"/>
                  </a:moveTo>
                  <a:lnTo>
                    <a:pt x="2264130" y="1264259"/>
                  </a:lnTo>
                  <a:lnTo>
                    <a:pt x="2264130" y="1302359"/>
                  </a:lnTo>
                  <a:lnTo>
                    <a:pt x="2416530" y="1302359"/>
                  </a:lnTo>
                  <a:lnTo>
                    <a:pt x="2416530" y="1264259"/>
                  </a:lnTo>
                  <a:close/>
                </a:path>
                <a:path w="3848734" h="1340485">
                  <a:moveTo>
                    <a:pt x="2683230" y="1264259"/>
                  </a:moveTo>
                  <a:lnTo>
                    <a:pt x="2530830" y="1264259"/>
                  </a:lnTo>
                  <a:lnTo>
                    <a:pt x="2530830" y="1302359"/>
                  </a:lnTo>
                  <a:lnTo>
                    <a:pt x="2683230" y="1302359"/>
                  </a:lnTo>
                  <a:lnTo>
                    <a:pt x="2683230" y="1264259"/>
                  </a:lnTo>
                  <a:close/>
                </a:path>
                <a:path w="3848734" h="1340485">
                  <a:moveTo>
                    <a:pt x="2949930" y="1264259"/>
                  </a:moveTo>
                  <a:lnTo>
                    <a:pt x="2797530" y="1264259"/>
                  </a:lnTo>
                  <a:lnTo>
                    <a:pt x="2797530" y="1302359"/>
                  </a:lnTo>
                  <a:lnTo>
                    <a:pt x="2949930" y="1302359"/>
                  </a:lnTo>
                  <a:lnTo>
                    <a:pt x="2949930" y="1264259"/>
                  </a:lnTo>
                  <a:close/>
                </a:path>
                <a:path w="3848734" h="1340485">
                  <a:moveTo>
                    <a:pt x="3216630" y="1264259"/>
                  </a:moveTo>
                  <a:lnTo>
                    <a:pt x="3064230" y="1264259"/>
                  </a:lnTo>
                  <a:lnTo>
                    <a:pt x="3064230" y="1302359"/>
                  </a:lnTo>
                  <a:lnTo>
                    <a:pt x="3216630" y="1302359"/>
                  </a:lnTo>
                  <a:lnTo>
                    <a:pt x="3216630" y="1264259"/>
                  </a:lnTo>
                  <a:close/>
                </a:path>
                <a:path w="3848734" h="1340485">
                  <a:moveTo>
                    <a:pt x="3483330" y="1264259"/>
                  </a:moveTo>
                  <a:lnTo>
                    <a:pt x="3330930" y="1264259"/>
                  </a:lnTo>
                  <a:lnTo>
                    <a:pt x="3330930" y="1302359"/>
                  </a:lnTo>
                  <a:lnTo>
                    <a:pt x="3483330" y="1302359"/>
                  </a:lnTo>
                  <a:lnTo>
                    <a:pt x="3483330" y="1264259"/>
                  </a:lnTo>
                  <a:close/>
                </a:path>
                <a:path w="3848734" h="1340485">
                  <a:moveTo>
                    <a:pt x="3734130" y="1226159"/>
                  </a:moveTo>
                  <a:lnTo>
                    <a:pt x="3734130" y="1340459"/>
                  </a:lnTo>
                  <a:lnTo>
                    <a:pt x="3810330" y="1302359"/>
                  </a:lnTo>
                  <a:lnTo>
                    <a:pt x="3750030" y="1302359"/>
                  </a:lnTo>
                  <a:lnTo>
                    <a:pt x="3750030" y="1264259"/>
                  </a:lnTo>
                  <a:lnTo>
                    <a:pt x="3810330" y="1264259"/>
                  </a:lnTo>
                  <a:lnTo>
                    <a:pt x="3734130" y="1226159"/>
                  </a:lnTo>
                  <a:close/>
                </a:path>
                <a:path w="3848734" h="1340485">
                  <a:moveTo>
                    <a:pt x="3734130" y="1264259"/>
                  </a:moveTo>
                  <a:lnTo>
                    <a:pt x="3597630" y="1264259"/>
                  </a:lnTo>
                  <a:lnTo>
                    <a:pt x="3597630" y="1302359"/>
                  </a:lnTo>
                  <a:lnTo>
                    <a:pt x="3734130" y="1302359"/>
                  </a:lnTo>
                  <a:lnTo>
                    <a:pt x="3734130" y="1264259"/>
                  </a:lnTo>
                  <a:close/>
                </a:path>
                <a:path w="3848734" h="1340485">
                  <a:moveTo>
                    <a:pt x="3810330" y="1264259"/>
                  </a:moveTo>
                  <a:lnTo>
                    <a:pt x="3750030" y="1264259"/>
                  </a:lnTo>
                  <a:lnTo>
                    <a:pt x="3750030" y="1302359"/>
                  </a:lnTo>
                  <a:lnTo>
                    <a:pt x="3810330" y="1302359"/>
                  </a:lnTo>
                  <a:lnTo>
                    <a:pt x="3848430" y="1283309"/>
                  </a:lnTo>
                  <a:lnTo>
                    <a:pt x="3810330" y="1264259"/>
                  </a:lnTo>
                  <a:close/>
                </a:path>
              </a:pathLst>
            </a:custGeom>
            <a:solidFill>
              <a:srgbClr val="2E7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26</a:t>
            </a:fld>
            <a:endParaRPr spc="-25" dirty="0"/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0A10335D-39DA-4B0F-90B7-D8A05B2B1E93}"/>
              </a:ext>
            </a:extLst>
          </p:cNvPr>
          <p:cNvCxnSpPr/>
          <p:nvPr/>
        </p:nvCxnSpPr>
        <p:spPr>
          <a:xfrm flipV="1">
            <a:off x="7971066" y="4729580"/>
            <a:ext cx="944334" cy="999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4032EE60-AA8D-4C1B-AE54-9CCDA4941E12}"/>
              </a:ext>
            </a:extLst>
          </p:cNvPr>
          <p:cNvSpPr txBox="1"/>
          <p:nvPr/>
        </p:nvSpPr>
        <p:spPr>
          <a:xfrm>
            <a:off x="9020708" y="3683966"/>
            <a:ext cx="3167725" cy="1754326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arenBoth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Check: validates the received packets</a:t>
            </a:r>
          </a:p>
          <a:p>
            <a:pPr marL="342900" indent="-342900">
              <a:buAutoNum type="arabicParenBoth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</a:p>
          <a:p>
            <a:pPr marL="342900" indent="-342900">
              <a:buAutoNum type="arabicParenBoth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Updates the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AuditTrailer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arenBoth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</a:p>
          <a:p>
            <a:pPr marL="342900" indent="-342900">
              <a:buAutoNum type="arabicParenBoth"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87E5-F885-3821-AFE6-7DA2496B9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AuditBox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8EFC40-6F11-9068-E5ED-F8A4A79DE2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24000"/>
            <a:ext cx="9201150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7124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05853"/>
            <a:ext cx="820991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90" dirty="0"/>
              <a:t>Correctness</a:t>
            </a:r>
            <a:endParaRPr spc="-190" dirty="0"/>
          </a:p>
        </p:txBody>
      </p:sp>
      <p:sp>
        <p:nvSpPr>
          <p:cNvPr id="3" name="object 3"/>
          <p:cNvSpPr txBox="1"/>
          <p:nvPr/>
        </p:nvSpPr>
        <p:spPr>
          <a:xfrm>
            <a:off x="838200" y="1323809"/>
            <a:ext cx="11122661" cy="4249881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2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400" dirty="0">
                <a:cs typeface="Trebuchet MS"/>
              </a:rPr>
              <a:t>Packet correctness meets property 1</a:t>
            </a:r>
          </a:p>
          <a:p>
            <a:pPr marL="698500" lvl="1" indent="-228600">
              <a:spcBef>
                <a:spcPts val="82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400" dirty="0">
                <a:cs typeface="Trebuchet MS"/>
              </a:rPr>
              <a:t>No injecting packets</a:t>
            </a:r>
          </a:p>
          <a:p>
            <a:pPr marL="698500" lvl="1" indent="-228600">
              <a:spcBef>
                <a:spcPts val="82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400" dirty="0">
                <a:cs typeface="Trebuchet MS"/>
              </a:rPr>
              <a:t>No modifying/corrupting packets between sender and receiver</a:t>
            </a:r>
          </a:p>
          <a:p>
            <a:pPr marL="241300" indent="-228600">
              <a:spcBef>
                <a:spcPts val="82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400" dirty="0">
                <a:cs typeface="Trebuchet MS"/>
              </a:rPr>
              <a:t>Flow correctness meets property 1 </a:t>
            </a:r>
            <a:r>
              <a:rPr lang="en-US" sz="2400" dirty="0">
                <a:cs typeface="Times New Roman" panose="02020603050405020304" pitchFamily="18" charset="0"/>
              </a:rPr>
              <a:t>&amp;</a:t>
            </a:r>
          </a:p>
          <a:p>
            <a:pPr marL="698500" lvl="1" indent="-228600">
              <a:spcBef>
                <a:spcPts val="82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400" spc="-30" dirty="0">
                <a:cs typeface="Times New Roman" panose="02020603050405020304" pitchFamily="18" charset="0"/>
              </a:rPr>
              <a:t>Property 2: No drops</a:t>
            </a:r>
          </a:p>
          <a:p>
            <a:pPr marL="698500" lvl="1" indent="-228600">
              <a:spcBef>
                <a:spcPts val="82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400" spc="-30" dirty="0">
                <a:cs typeface="Times New Roman" panose="02020603050405020304" pitchFamily="18" charset="0"/>
              </a:rPr>
              <a:t>Property 3: Packets within a flow are not reordered between NFs</a:t>
            </a:r>
          </a:p>
          <a:p>
            <a:pPr marL="698500" lvl="1" indent="-228600">
              <a:spcBef>
                <a:spcPts val="82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400" spc="-30" dirty="0">
                <a:cs typeface="Times New Roman" panose="02020603050405020304" pitchFamily="18" charset="0"/>
              </a:rPr>
              <a:t>Property 4: No duplication</a:t>
            </a:r>
          </a:p>
          <a:p>
            <a:pPr marL="698500" lvl="1" indent="-228600">
              <a:spcBef>
                <a:spcPts val="820"/>
              </a:spcBef>
              <a:buFont typeface="Arial"/>
              <a:buChar char="•"/>
              <a:tabLst>
                <a:tab pos="241300" algn="l"/>
              </a:tabLst>
            </a:pPr>
            <a:endParaRPr lang="en-US" sz="2400" spc="-30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820"/>
              </a:spcBef>
              <a:buFont typeface="Arial"/>
              <a:buChar char="•"/>
              <a:tabLst>
                <a:tab pos="241300" algn="l"/>
              </a:tabLst>
            </a:pPr>
            <a:endParaRPr lang="en-US" sz="2400" spc="-105" dirty="0">
              <a:latin typeface="Trebuchet MS"/>
              <a:cs typeface="Trebuchet MS"/>
            </a:endParaRPr>
          </a:p>
        </p:txBody>
      </p:sp>
      <p:sp>
        <p:nvSpPr>
          <p:cNvPr id="60" name="object 6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28</a:t>
            </a:fld>
            <a:endParaRPr spc="-25" dirty="0"/>
          </a:p>
        </p:txBody>
      </p:sp>
    </p:spTree>
    <p:extLst>
      <p:ext uri="{BB962C8B-B14F-4D97-AF65-F5344CB8AC3E}">
        <p14:creationId xmlns:p14="http://schemas.microsoft.com/office/powerpoint/2010/main" val="2320251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05853"/>
            <a:ext cx="820991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90" dirty="0"/>
              <a:t>Packet correctness protocol</a:t>
            </a:r>
            <a:endParaRPr spc="-190" dirty="0"/>
          </a:p>
        </p:txBody>
      </p:sp>
      <p:sp>
        <p:nvSpPr>
          <p:cNvPr id="3" name="object 3"/>
          <p:cNvSpPr txBox="1"/>
          <p:nvPr/>
        </p:nvSpPr>
        <p:spPr>
          <a:xfrm>
            <a:off x="838200" y="1323809"/>
            <a:ext cx="11122661" cy="1890261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2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400" spc="-30" dirty="0">
                <a:cs typeface="Trebuchet MS"/>
              </a:rPr>
              <a:t>The packet does not been modified. </a:t>
            </a:r>
          </a:p>
          <a:p>
            <a:pPr marL="241300" indent="-228600">
              <a:lnSpc>
                <a:spcPct val="100000"/>
              </a:lnSpc>
              <a:spcBef>
                <a:spcPts val="82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400" spc="-30" dirty="0">
                <a:cs typeface="Trebuchet MS"/>
              </a:rPr>
              <a:t>The packet is sent from the sender the receiver</a:t>
            </a:r>
          </a:p>
          <a:p>
            <a:pPr marL="12700">
              <a:lnSpc>
                <a:spcPct val="100000"/>
              </a:lnSpc>
              <a:spcBef>
                <a:spcPts val="820"/>
              </a:spcBef>
              <a:tabLst>
                <a:tab pos="241300" algn="l"/>
              </a:tabLst>
            </a:pPr>
            <a:r>
              <a:rPr lang="en-US" sz="2400" spc="-30" dirty="0">
                <a:cs typeface="Trebuchet MS"/>
              </a:rPr>
              <a:t>  </a:t>
            </a:r>
          </a:p>
          <a:p>
            <a:pPr marL="241300" indent="-228600">
              <a:lnSpc>
                <a:spcPct val="100000"/>
              </a:lnSpc>
              <a:spcBef>
                <a:spcPts val="820"/>
              </a:spcBef>
              <a:buFont typeface="Arial"/>
              <a:buChar char="•"/>
              <a:tabLst>
                <a:tab pos="241300" algn="l"/>
              </a:tabLst>
            </a:pPr>
            <a:endParaRPr lang="en-US" sz="2400" spc="-105" dirty="0">
              <a:latin typeface="Trebuchet MS"/>
              <a:cs typeface="Trebuchet MS"/>
            </a:endParaRPr>
          </a:p>
        </p:txBody>
      </p:sp>
      <p:sp>
        <p:nvSpPr>
          <p:cNvPr id="60" name="object 6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29</a:t>
            </a:fld>
            <a:endParaRPr spc="-25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EDFD273-F297-4F8A-95CB-3134378AF1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607" y="2533650"/>
            <a:ext cx="6515100" cy="17907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8A4E685-1DB9-4E5D-9738-07752F474E4F}"/>
              </a:ext>
            </a:extLst>
          </p:cNvPr>
          <p:cNvSpPr txBox="1"/>
          <p:nvPr/>
        </p:nvSpPr>
        <p:spPr>
          <a:xfrm>
            <a:off x="304800" y="5257800"/>
            <a:ext cx="754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 authentication code: data integrity and authenticity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324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60218" y="611124"/>
            <a:ext cx="8560181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+mn-lt"/>
              </a:rPr>
              <a:t>Academia Efforts To Promote NFV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56773" y="3737368"/>
            <a:ext cx="10961370" cy="325755"/>
            <a:chOff x="856773" y="3737368"/>
            <a:chExt cx="10961370" cy="325755"/>
          </a:xfrm>
        </p:grpSpPr>
        <p:sp>
          <p:nvSpPr>
            <p:cNvPr id="4" name="object 4"/>
            <p:cNvSpPr/>
            <p:nvPr/>
          </p:nvSpPr>
          <p:spPr>
            <a:xfrm>
              <a:off x="875793" y="3948734"/>
              <a:ext cx="10942320" cy="114300"/>
            </a:xfrm>
            <a:custGeom>
              <a:avLst/>
              <a:gdLst/>
              <a:ahLst/>
              <a:cxnLst/>
              <a:rect l="l" t="t" r="r" b="b"/>
              <a:pathLst>
                <a:path w="10942320" h="114300">
                  <a:moveTo>
                    <a:pt x="10904312" y="38074"/>
                  </a:moveTo>
                  <a:lnTo>
                    <a:pt x="10846954" y="38074"/>
                  </a:lnTo>
                  <a:lnTo>
                    <a:pt x="10847017" y="76174"/>
                  </a:lnTo>
                  <a:lnTo>
                    <a:pt x="10827984" y="76204"/>
                  </a:lnTo>
                  <a:lnTo>
                    <a:pt x="10828044" y="114300"/>
                  </a:lnTo>
                  <a:lnTo>
                    <a:pt x="10942255" y="56972"/>
                  </a:lnTo>
                  <a:lnTo>
                    <a:pt x="10904312" y="38074"/>
                  </a:lnTo>
                  <a:close/>
                </a:path>
                <a:path w="10942320" h="114300">
                  <a:moveTo>
                    <a:pt x="10827925" y="38104"/>
                  </a:moveTo>
                  <a:lnTo>
                    <a:pt x="0" y="55333"/>
                  </a:lnTo>
                  <a:lnTo>
                    <a:pt x="60" y="93433"/>
                  </a:lnTo>
                  <a:lnTo>
                    <a:pt x="10827984" y="76204"/>
                  </a:lnTo>
                  <a:lnTo>
                    <a:pt x="10827925" y="38104"/>
                  </a:lnTo>
                  <a:close/>
                </a:path>
                <a:path w="10942320" h="114300">
                  <a:moveTo>
                    <a:pt x="10846954" y="38074"/>
                  </a:moveTo>
                  <a:lnTo>
                    <a:pt x="10827925" y="38104"/>
                  </a:lnTo>
                  <a:lnTo>
                    <a:pt x="10827984" y="76204"/>
                  </a:lnTo>
                  <a:lnTo>
                    <a:pt x="10847017" y="76174"/>
                  </a:lnTo>
                  <a:lnTo>
                    <a:pt x="10846954" y="38074"/>
                  </a:lnTo>
                  <a:close/>
                </a:path>
                <a:path w="10942320" h="114300">
                  <a:moveTo>
                    <a:pt x="10827866" y="0"/>
                  </a:moveTo>
                  <a:lnTo>
                    <a:pt x="10827925" y="38104"/>
                  </a:lnTo>
                  <a:lnTo>
                    <a:pt x="10904312" y="38074"/>
                  </a:lnTo>
                  <a:lnTo>
                    <a:pt x="10827866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75823" y="3737368"/>
              <a:ext cx="0" cy="285750"/>
            </a:xfrm>
            <a:custGeom>
              <a:avLst/>
              <a:gdLst/>
              <a:ahLst/>
              <a:cxnLst/>
              <a:rect l="l" t="t" r="r" b="b"/>
              <a:pathLst>
                <a:path h="285750">
                  <a:moveTo>
                    <a:pt x="0" y="0"/>
                  </a:moveTo>
                  <a:lnTo>
                    <a:pt x="1" y="285750"/>
                  </a:lnTo>
                </a:path>
              </a:pathLst>
            </a:custGeom>
            <a:ln w="3810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165273" y="3737368"/>
              <a:ext cx="0" cy="285750"/>
            </a:xfrm>
            <a:custGeom>
              <a:avLst/>
              <a:gdLst/>
              <a:ahLst/>
              <a:cxnLst/>
              <a:rect l="l" t="t" r="r" b="b"/>
              <a:pathLst>
                <a:path h="285750">
                  <a:moveTo>
                    <a:pt x="0" y="0"/>
                  </a:moveTo>
                  <a:lnTo>
                    <a:pt x="1" y="285750"/>
                  </a:lnTo>
                </a:path>
              </a:pathLst>
            </a:custGeom>
            <a:ln w="3810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454717" y="3737368"/>
              <a:ext cx="0" cy="285750"/>
            </a:xfrm>
            <a:custGeom>
              <a:avLst/>
              <a:gdLst/>
              <a:ahLst/>
              <a:cxnLst/>
              <a:rect l="l" t="t" r="r" b="b"/>
              <a:pathLst>
                <a:path h="285750">
                  <a:moveTo>
                    <a:pt x="0" y="0"/>
                  </a:moveTo>
                  <a:lnTo>
                    <a:pt x="1" y="285750"/>
                  </a:lnTo>
                </a:path>
              </a:pathLst>
            </a:custGeom>
            <a:ln w="3810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744161" y="3737368"/>
              <a:ext cx="0" cy="285750"/>
            </a:xfrm>
            <a:custGeom>
              <a:avLst/>
              <a:gdLst/>
              <a:ahLst/>
              <a:cxnLst/>
              <a:rect l="l" t="t" r="r" b="b"/>
              <a:pathLst>
                <a:path h="285750">
                  <a:moveTo>
                    <a:pt x="0" y="0"/>
                  </a:moveTo>
                  <a:lnTo>
                    <a:pt x="1" y="285750"/>
                  </a:lnTo>
                </a:path>
              </a:pathLst>
            </a:custGeom>
            <a:ln w="3810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323061" y="3737368"/>
              <a:ext cx="0" cy="285750"/>
            </a:xfrm>
            <a:custGeom>
              <a:avLst/>
              <a:gdLst/>
              <a:ahLst/>
              <a:cxnLst/>
              <a:rect l="l" t="t" r="r" b="b"/>
              <a:pathLst>
                <a:path h="285750">
                  <a:moveTo>
                    <a:pt x="0" y="0"/>
                  </a:moveTo>
                  <a:lnTo>
                    <a:pt x="1" y="285750"/>
                  </a:lnTo>
                </a:path>
              </a:pathLst>
            </a:custGeom>
            <a:ln w="3810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612505" y="3737368"/>
              <a:ext cx="0" cy="285750"/>
            </a:xfrm>
            <a:custGeom>
              <a:avLst/>
              <a:gdLst/>
              <a:ahLst/>
              <a:cxnLst/>
              <a:rect l="l" t="t" r="r" b="b"/>
              <a:pathLst>
                <a:path h="285750">
                  <a:moveTo>
                    <a:pt x="0" y="0"/>
                  </a:moveTo>
                  <a:lnTo>
                    <a:pt x="1" y="285750"/>
                  </a:lnTo>
                </a:path>
              </a:pathLst>
            </a:custGeom>
            <a:ln w="3810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901948" y="3737368"/>
              <a:ext cx="0" cy="285750"/>
            </a:xfrm>
            <a:custGeom>
              <a:avLst/>
              <a:gdLst/>
              <a:ahLst/>
              <a:cxnLst/>
              <a:rect l="l" t="t" r="r" b="b"/>
              <a:pathLst>
                <a:path h="285750">
                  <a:moveTo>
                    <a:pt x="0" y="0"/>
                  </a:moveTo>
                  <a:lnTo>
                    <a:pt x="1" y="285750"/>
                  </a:lnTo>
                </a:path>
              </a:pathLst>
            </a:custGeom>
            <a:ln w="3810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1191392" y="3737368"/>
              <a:ext cx="0" cy="285750"/>
            </a:xfrm>
            <a:custGeom>
              <a:avLst/>
              <a:gdLst/>
              <a:ahLst/>
              <a:cxnLst/>
              <a:rect l="l" t="t" r="r" b="b"/>
              <a:pathLst>
                <a:path h="285750">
                  <a:moveTo>
                    <a:pt x="0" y="0"/>
                  </a:moveTo>
                  <a:lnTo>
                    <a:pt x="1" y="285750"/>
                  </a:lnTo>
                </a:path>
              </a:pathLst>
            </a:custGeom>
            <a:ln w="3810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033605" y="3737368"/>
              <a:ext cx="0" cy="285750"/>
            </a:xfrm>
            <a:custGeom>
              <a:avLst/>
              <a:gdLst/>
              <a:ahLst/>
              <a:cxnLst/>
              <a:rect l="l" t="t" r="r" b="b"/>
              <a:pathLst>
                <a:path h="285750">
                  <a:moveTo>
                    <a:pt x="0" y="0"/>
                  </a:moveTo>
                  <a:lnTo>
                    <a:pt x="1" y="285750"/>
                  </a:lnTo>
                </a:path>
              </a:pathLst>
            </a:custGeom>
            <a:ln w="3810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77946" y="2621787"/>
            <a:ext cx="521334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70" dirty="0">
                <a:latin typeface="Trebuchet MS"/>
                <a:cs typeface="Trebuchet MS"/>
              </a:rPr>
              <a:t>C</a:t>
            </a:r>
            <a:r>
              <a:rPr sz="1600" spc="-55" dirty="0">
                <a:latin typeface="Trebuchet MS"/>
                <a:cs typeface="Trebuchet MS"/>
              </a:rPr>
              <a:t>o</a:t>
            </a:r>
            <a:r>
              <a:rPr sz="1600" spc="220" dirty="0">
                <a:latin typeface="Trebuchet MS"/>
                <a:cs typeface="Trebuchet MS"/>
              </a:rPr>
              <a:t>M</a:t>
            </a:r>
            <a:r>
              <a:rPr sz="1600" spc="-55" dirty="0">
                <a:latin typeface="Trebuchet MS"/>
                <a:cs typeface="Trebuchet MS"/>
              </a:rPr>
              <a:t>b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3</a:t>
            </a:fld>
            <a:endParaRPr spc="-25" dirty="0"/>
          </a:p>
        </p:txBody>
      </p:sp>
      <p:sp>
        <p:nvSpPr>
          <p:cNvPr id="15" name="object 15"/>
          <p:cNvSpPr txBox="1"/>
          <p:nvPr/>
        </p:nvSpPr>
        <p:spPr>
          <a:xfrm>
            <a:off x="3046082" y="1990851"/>
            <a:ext cx="808990" cy="87630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92075">
              <a:lnSpc>
                <a:spcPts val="1900"/>
              </a:lnSpc>
              <a:spcBef>
                <a:spcPts val="180"/>
              </a:spcBef>
            </a:pPr>
            <a:r>
              <a:rPr sz="1600" spc="-85" dirty="0">
                <a:latin typeface="Trebuchet MS"/>
                <a:cs typeface="Trebuchet MS"/>
              </a:rPr>
              <a:t>ClickOS  </a:t>
            </a:r>
            <a:r>
              <a:rPr sz="1600" spc="-105" dirty="0">
                <a:latin typeface="Trebuchet MS"/>
                <a:cs typeface="Trebuchet MS"/>
              </a:rPr>
              <a:t>[</a:t>
            </a:r>
            <a:r>
              <a:rPr sz="1600" spc="10" dirty="0">
                <a:latin typeface="Trebuchet MS"/>
                <a:cs typeface="Trebuchet MS"/>
              </a:rPr>
              <a:t>N</a:t>
            </a:r>
            <a:r>
              <a:rPr sz="1600" spc="-35" dirty="0">
                <a:latin typeface="Trebuchet MS"/>
                <a:cs typeface="Trebuchet MS"/>
              </a:rPr>
              <a:t>S</a:t>
            </a:r>
            <a:r>
              <a:rPr sz="1600" dirty="0">
                <a:latin typeface="Trebuchet MS"/>
                <a:cs typeface="Trebuchet MS"/>
              </a:rPr>
              <a:t>D</a:t>
            </a:r>
            <a:r>
              <a:rPr sz="1600" spc="-50" dirty="0">
                <a:latin typeface="Trebuchet MS"/>
                <a:cs typeface="Trebuchet MS"/>
              </a:rPr>
              <a:t>I</a:t>
            </a:r>
            <a:r>
              <a:rPr sz="1600" spc="-110" dirty="0">
                <a:latin typeface="Trebuchet MS"/>
                <a:cs typeface="Trebuchet MS"/>
              </a:rPr>
              <a:t>’1</a:t>
            </a:r>
            <a:r>
              <a:rPr sz="1600" spc="-30" dirty="0">
                <a:latin typeface="Trebuchet MS"/>
                <a:cs typeface="Trebuchet MS"/>
              </a:rPr>
              <a:t>4</a:t>
            </a:r>
            <a:r>
              <a:rPr sz="1600" spc="-100" dirty="0">
                <a:latin typeface="Trebuchet MS"/>
                <a:cs typeface="Trebuchet MS"/>
              </a:rPr>
              <a:t>]</a:t>
            </a:r>
            <a:endParaRPr sz="1600">
              <a:latin typeface="Trebuchet MS"/>
              <a:cs typeface="Trebuchet MS"/>
            </a:endParaRPr>
          </a:p>
          <a:p>
            <a:pPr marL="42545">
              <a:lnSpc>
                <a:spcPct val="100000"/>
              </a:lnSpc>
              <a:spcBef>
                <a:spcPts val="894"/>
              </a:spcBef>
            </a:pPr>
            <a:r>
              <a:rPr sz="1600" spc="-70" dirty="0">
                <a:latin typeface="Trebuchet MS"/>
                <a:cs typeface="Trebuchet MS"/>
              </a:rPr>
              <a:t>Flowtags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733842" y="2594355"/>
            <a:ext cx="10020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40" dirty="0">
                <a:latin typeface="Trebuchet MS"/>
                <a:cs typeface="Trebuchet MS"/>
              </a:rPr>
              <a:t>S</a:t>
            </a:r>
            <a:r>
              <a:rPr sz="1600" spc="-55" dirty="0">
                <a:latin typeface="Trebuchet MS"/>
                <a:cs typeface="Trebuchet MS"/>
              </a:rPr>
              <a:t>p</a:t>
            </a:r>
            <a:r>
              <a:rPr sz="1600" spc="-110" dirty="0">
                <a:latin typeface="Trebuchet MS"/>
                <a:cs typeface="Trebuchet MS"/>
              </a:rPr>
              <a:t>l</a:t>
            </a:r>
            <a:r>
              <a:rPr sz="1600" spc="-95" dirty="0">
                <a:latin typeface="Trebuchet MS"/>
                <a:cs typeface="Trebuchet MS"/>
              </a:rPr>
              <a:t>i</a:t>
            </a:r>
            <a:r>
              <a:rPr sz="1600" spc="-100" dirty="0">
                <a:latin typeface="Trebuchet MS"/>
                <a:cs typeface="Trebuchet MS"/>
              </a:rPr>
              <a:t>t</a:t>
            </a:r>
            <a:r>
              <a:rPr sz="1600" spc="-235" dirty="0">
                <a:latin typeface="Trebuchet MS"/>
                <a:cs typeface="Trebuchet MS"/>
              </a:rPr>
              <a:t>/</a:t>
            </a:r>
            <a:r>
              <a:rPr sz="1600" spc="225" dirty="0">
                <a:latin typeface="Trebuchet MS"/>
                <a:cs typeface="Trebuchet MS"/>
              </a:rPr>
              <a:t>M</a:t>
            </a:r>
            <a:r>
              <a:rPr sz="1600" spc="-85" dirty="0">
                <a:latin typeface="Trebuchet MS"/>
                <a:cs typeface="Trebuchet MS"/>
              </a:rPr>
              <a:t>e</a:t>
            </a:r>
            <a:r>
              <a:rPr sz="1600" spc="-80" dirty="0">
                <a:latin typeface="Trebuchet MS"/>
                <a:cs typeface="Trebuchet MS"/>
              </a:rPr>
              <a:t>r</a:t>
            </a:r>
            <a:r>
              <a:rPr sz="1600" spc="-70" dirty="0">
                <a:latin typeface="Trebuchet MS"/>
                <a:cs typeface="Trebuchet MS"/>
              </a:rPr>
              <a:t>g</a:t>
            </a:r>
            <a:r>
              <a:rPr sz="1600" spc="-80" dirty="0">
                <a:latin typeface="Trebuchet MS"/>
                <a:cs typeface="Trebuchet MS"/>
              </a:rPr>
              <a:t>e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732792" y="1981707"/>
            <a:ext cx="829310" cy="88201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18415">
              <a:lnSpc>
                <a:spcPts val="1900"/>
              </a:lnSpc>
              <a:spcBef>
                <a:spcPts val="180"/>
              </a:spcBef>
            </a:pPr>
            <a:r>
              <a:rPr sz="1600" spc="-35" dirty="0">
                <a:latin typeface="Trebuchet MS"/>
                <a:cs typeface="Trebuchet MS"/>
              </a:rPr>
              <a:t>Ne</a:t>
            </a:r>
            <a:r>
              <a:rPr sz="1600" spc="-100" dirty="0">
                <a:latin typeface="Trebuchet MS"/>
                <a:cs typeface="Trebuchet MS"/>
              </a:rPr>
              <a:t>t</a:t>
            </a:r>
            <a:r>
              <a:rPr sz="1600" spc="-35" dirty="0">
                <a:latin typeface="Trebuchet MS"/>
                <a:cs typeface="Trebuchet MS"/>
              </a:rPr>
              <a:t>B</a:t>
            </a:r>
            <a:r>
              <a:rPr sz="1600" spc="-90" dirty="0">
                <a:latin typeface="Trebuchet MS"/>
                <a:cs typeface="Trebuchet MS"/>
              </a:rPr>
              <a:t>r</a:t>
            </a:r>
            <a:r>
              <a:rPr sz="1600" spc="-70" dirty="0">
                <a:latin typeface="Trebuchet MS"/>
                <a:cs typeface="Trebuchet MS"/>
              </a:rPr>
              <a:t>i</a:t>
            </a:r>
            <a:r>
              <a:rPr sz="1600" spc="-125" dirty="0">
                <a:latin typeface="Trebuchet MS"/>
                <a:cs typeface="Trebuchet MS"/>
              </a:rPr>
              <a:t>c</a:t>
            </a:r>
            <a:r>
              <a:rPr sz="1600" spc="-100" dirty="0">
                <a:latin typeface="Trebuchet MS"/>
                <a:cs typeface="Trebuchet MS"/>
              </a:rPr>
              <a:t>k</a:t>
            </a:r>
            <a:r>
              <a:rPr sz="1600" spc="-20" dirty="0">
                <a:latin typeface="Trebuchet MS"/>
                <a:cs typeface="Trebuchet MS"/>
              </a:rPr>
              <a:t>s  </a:t>
            </a:r>
            <a:r>
              <a:rPr sz="1600" spc="-65" dirty="0">
                <a:latin typeface="Trebuchet MS"/>
                <a:cs typeface="Trebuchet MS"/>
              </a:rPr>
              <a:t>[OSDI’16]</a:t>
            </a:r>
            <a:endParaRPr sz="1600">
              <a:latin typeface="Trebuchet MS"/>
              <a:cs typeface="Trebuchet MS"/>
            </a:endParaRPr>
          </a:p>
          <a:p>
            <a:pPr marL="46990">
              <a:lnSpc>
                <a:spcPct val="100000"/>
              </a:lnSpc>
              <a:spcBef>
                <a:spcPts val="940"/>
              </a:spcBef>
            </a:pPr>
            <a:r>
              <a:rPr sz="1600" spc="-55" dirty="0">
                <a:latin typeface="Trebuchet MS"/>
                <a:cs typeface="Trebuchet MS"/>
              </a:rPr>
              <a:t>OpenBox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712025" y="1981707"/>
            <a:ext cx="1267460" cy="8610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488950">
              <a:lnSpc>
                <a:spcPts val="1900"/>
              </a:lnSpc>
              <a:spcBef>
                <a:spcPts val="180"/>
              </a:spcBef>
            </a:pPr>
            <a:r>
              <a:rPr sz="1600" spc="-55" dirty="0">
                <a:latin typeface="Trebuchet MS"/>
                <a:cs typeface="Trebuchet MS"/>
              </a:rPr>
              <a:t>NFP  </a:t>
            </a:r>
            <a:r>
              <a:rPr sz="1600" spc="-105" dirty="0">
                <a:latin typeface="Trebuchet MS"/>
                <a:cs typeface="Trebuchet MS"/>
              </a:rPr>
              <a:t>[</a:t>
            </a:r>
            <a:r>
              <a:rPr sz="1600" spc="-35" dirty="0">
                <a:latin typeface="Trebuchet MS"/>
                <a:cs typeface="Trebuchet MS"/>
              </a:rPr>
              <a:t>S</a:t>
            </a:r>
            <a:r>
              <a:rPr sz="1600" spc="-50" dirty="0">
                <a:latin typeface="Trebuchet MS"/>
                <a:cs typeface="Trebuchet MS"/>
              </a:rPr>
              <a:t>I</a:t>
            </a:r>
            <a:r>
              <a:rPr sz="1600" spc="-75" dirty="0">
                <a:latin typeface="Trebuchet MS"/>
                <a:cs typeface="Trebuchet MS"/>
              </a:rPr>
              <a:t>G</a:t>
            </a:r>
            <a:r>
              <a:rPr sz="1600" spc="-125" dirty="0">
                <a:latin typeface="Trebuchet MS"/>
                <a:cs typeface="Trebuchet MS"/>
              </a:rPr>
              <a:t>C</a:t>
            </a:r>
            <a:r>
              <a:rPr sz="1600" spc="-20" dirty="0">
                <a:latin typeface="Trebuchet MS"/>
                <a:cs typeface="Trebuchet MS"/>
              </a:rPr>
              <a:t>O</a:t>
            </a:r>
            <a:r>
              <a:rPr sz="1600" spc="220" dirty="0">
                <a:latin typeface="Trebuchet MS"/>
                <a:cs typeface="Trebuchet MS"/>
              </a:rPr>
              <a:t>MM</a:t>
            </a:r>
            <a:r>
              <a:rPr sz="1600" spc="-110" dirty="0">
                <a:latin typeface="Trebuchet MS"/>
                <a:cs typeface="Trebuchet MS"/>
              </a:rPr>
              <a:t>’1</a:t>
            </a:r>
            <a:r>
              <a:rPr sz="1600" spc="-30" dirty="0">
                <a:latin typeface="Trebuchet MS"/>
                <a:cs typeface="Trebuchet MS"/>
              </a:rPr>
              <a:t>7</a:t>
            </a:r>
            <a:r>
              <a:rPr sz="1600" spc="-100" dirty="0">
                <a:latin typeface="Trebuchet MS"/>
                <a:cs typeface="Trebuchet MS"/>
              </a:rPr>
              <a:t>]</a:t>
            </a:r>
            <a:endParaRPr sz="1600">
              <a:latin typeface="Trebuchet MS"/>
              <a:cs typeface="Trebuchet MS"/>
            </a:endParaRPr>
          </a:p>
          <a:p>
            <a:pPr marL="471170">
              <a:lnSpc>
                <a:spcPct val="100000"/>
              </a:lnSpc>
              <a:spcBef>
                <a:spcPts val="775"/>
              </a:spcBef>
            </a:pPr>
            <a:r>
              <a:rPr sz="1600" spc="-40" dirty="0">
                <a:latin typeface="Trebuchet MS"/>
                <a:cs typeface="Trebuchet MS"/>
              </a:rPr>
              <a:t>mOS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918990" y="2030475"/>
            <a:ext cx="808990" cy="85471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6985" algn="ctr">
              <a:lnSpc>
                <a:spcPts val="1900"/>
              </a:lnSpc>
              <a:spcBef>
                <a:spcPts val="180"/>
              </a:spcBef>
            </a:pPr>
            <a:r>
              <a:rPr sz="1600" spc="-15" dirty="0">
                <a:latin typeface="Trebuchet MS"/>
                <a:cs typeface="Trebuchet MS"/>
              </a:rPr>
              <a:t>NetSMC  </a:t>
            </a:r>
            <a:r>
              <a:rPr sz="1600" spc="-105" dirty="0">
                <a:latin typeface="Trebuchet MS"/>
                <a:cs typeface="Trebuchet MS"/>
              </a:rPr>
              <a:t>[</a:t>
            </a:r>
            <a:r>
              <a:rPr sz="1600" spc="10" dirty="0">
                <a:latin typeface="Trebuchet MS"/>
                <a:cs typeface="Trebuchet MS"/>
              </a:rPr>
              <a:t>N</a:t>
            </a:r>
            <a:r>
              <a:rPr sz="1600" spc="-35" dirty="0">
                <a:latin typeface="Trebuchet MS"/>
                <a:cs typeface="Trebuchet MS"/>
              </a:rPr>
              <a:t>S</a:t>
            </a:r>
            <a:r>
              <a:rPr sz="1600" dirty="0">
                <a:latin typeface="Trebuchet MS"/>
                <a:cs typeface="Trebuchet MS"/>
              </a:rPr>
              <a:t>D</a:t>
            </a:r>
            <a:r>
              <a:rPr sz="1600" spc="-50" dirty="0">
                <a:latin typeface="Trebuchet MS"/>
                <a:cs typeface="Trebuchet MS"/>
              </a:rPr>
              <a:t>I</a:t>
            </a:r>
            <a:r>
              <a:rPr sz="1600" spc="-110" dirty="0">
                <a:latin typeface="Trebuchet MS"/>
                <a:cs typeface="Trebuchet MS"/>
              </a:rPr>
              <a:t>’2</a:t>
            </a:r>
            <a:r>
              <a:rPr sz="1600" spc="-30" dirty="0">
                <a:latin typeface="Trebuchet MS"/>
                <a:cs typeface="Trebuchet MS"/>
              </a:rPr>
              <a:t>0</a:t>
            </a:r>
            <a:r>
              <a:rPr sz="1600" spc="-100" dirty="0">
                <a:latin typeface="Trebuchet MS"/>
                <a:cs typeface="Trebuchet MS"/>
              </a:rPr>
              <a:t>]</a:t>
            </a:r>
            <a:endParaRPr sz="1600">
              <a:latin typeface="Trebuchet MS"/>
              <a:cs typeface="Trebuchet MS"/>
            </a:endParaRPr>
          </a:p>
          <a:p>
            <a:pPr marL="8255" algn="ctr">
              <a:lnSpc>
                <a:spcPct val="100000"/>
              </a:lnSpc>
              <a:spcBef>
                <a:spcPts val="725"/>
              </a:spcBef>
            </a:pPr>
            <a:r>
              <a:rPr sz="1600" spc="-135" dirty="0">
                <a:latin typeface="Trebuchet MS"/>
                <a:cs typeface="Trebuchet MS"/>
              </a:rPr>
              <a:t>FTC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728286" y="2600451"/>
            <a:ext cx="22923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0" dirty="0">
                <a:latin typeface="Trebuchet MS"/>
                <a:cs typeface="Trebuchet MS"/>
              </a:rPr>
              <a:t>E2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559607" y="2027427"/>
            <a:ext cx="862965" cy="85788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36830" marR="5080" indent="8255" algn="ctr">
              <a:lnSpc>
                <a:spcPts val="1900"/>
              </a:lnSpc>
              <a:spcBef>
                <a:spcPts val="180"/>
              </a:spcBef>
            </a:pPr>
            <a:r>
              <a:rPr sz="1600" spc="-55" dirty="0">
                <a:latin typeface="Trebuchet MS"/>
                <a:cs typeface="Trebuchet MS"/>
              </a:rPr>
              <a:t>Vigor  </a:t>
            </a:r>
            <a:r>
              <a:rPr sz="1600" spc="-105" dirty="0">
                <a:latin typeface="Trebuchet MS"/>
                <a:cs typeface="Trebuchet MS"/>
              </a:rPr>
              <a:t>[</a:t>
            </a:r>
            <a:r>
              <a:rPr sz="1600" spc="-35" dirty="0">
                <a:latin typeface="Trebuchet MS"/>
                <a:cs typeface="Trebuchet MS"/>
              </a:rPr>
              <a:t>S</a:t>
            </a:r>
            <a:r>
              <a:rPr sz="1600" spc="-20" dirty="0">
                <a:latin typeface="Trebuchet MS"/>
                <a:cs typeface="Trebuchet MS"/>
              </a:rPr>
              <a:t>O</a:t>
            </a:r>
            <a:r>
              <a:rPr sz="1600" spc="-35" dirty="0">
                <a:latin typeface="Trebuchet MS"/>
                <a:cs typeface="Trebuchet MS"/>
              </a:rPr>
              <a:t>SP</a:t>
            </a:r>
            <a:r>
              <a:rPr sz="1600" spc="-110" dirty="0">
                <a:latin typeface="Trebuchet MS"/>
                <a:cs typeface="Trebuchet MS"/>
              </a:rPr>
              <a:t>’1</a:t>
            </a:r>
            <a:r>
              <a:rPr sz="1600" spc="-30" dirty="0">
                <a:latin typeface="Trebuchet MS"/>
                <a:cs typeface="Trebuchet MS"/>
              </a:rPr>
              <a:t>9</a:t>
            </a:r>
            <a:r>
              <a:rPr sz="1600" spc="-100" dirty="0">
                <a:latin typeface="Trebuchet MS"/>
                <a:cs typeface="Trebuchet MS"/>
              </a:rPr>
              <a:t>]</a:t>
            </a:r>
            <a:endParaRPr sz="1600">
              <a:latin typeface="Trebuchet MS"/>
              <a:cs typeface="Trebuchet MS"/>
            </a:endParaRPr>
          </a:p>
          <a:p>
            <a:pPr marR="5080" algn="ctr">
              <a:lnSpc>
                <a:spcPct val="100000"/>
              </a:lnSpc>
              <a:spcBef>
                <a:spcPts val="750"/>
              </a:spcBef>
            </a:pPr>
            <a:r>
              <a:rPr sz="1600" spc="-85" dirty="0">
                <a:latin typeface="Trebuchet MS"/>
                <a:cs typeface="Trebuchet MS"/>
              </a:rPr>
              <a:t>FlowBlaze</a:t>
            </a:r>
            <a:endParaRPr sz="1600">
              <a:latin typeface="Trebuchet MS"/>
              <a:cs typeface="Trebuchet MS"/>
            </a:endParaRPr>
          </a:p>
        </p:txBody>
      </p:sp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178974" y="2857571"/>
          <a:ext cx="11791312" cy="16652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0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36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75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43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04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2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182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4255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23667">
                <a:tc>
                  <a:txBody>
                    <a:bodyPr/>
                    <a:lstStyle/>
                    <a:p>
                      <a:pPr marL="29083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600" spc="-60" dirty="0">
                          <a:latin typeface="Trebuchet MS"/>
                          <a:cs typeface="Trebuchet MS"/>
                        </a:rPr>
                        <a:t>[NSDI’12]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17780" marB="0"/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ts val="1845"/>
                        </a:lnSpc>
                      </a:pPr>
                      <a:r>
                        <a:rPr sz="1600" spc="-60" dirty="0">
                          <a:latin typeface="Trebuchet MS"/>
                          <a:cs typeface="Trebuchet MS"/>
                        </a:rPr>
                        <a:t>[NSDI’13]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7470" algn="ctr">
                        <a:lnSpc>
                          <a:spcPts val="1864"/>
                        </a:lnSpc>
                      </a:pPr>
                      <a:r>
                        <a:rPr sz="1600" spc="-60" dirty="0">
                          <a:latin typeface="Trebuchet MS"/>
                          <a:cs typeface="Trebuchet MS"/>
                        </a:rPr>
                        <a:t>[NSDI’14]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7320" algn="ctr">
                        <a:lnSpc>
                          <a:spcPts val="1914"/>
                        </a:lnSpc>
                      </a:pPr>
                      <a:r>
                        <a:rPr sz="1600" spc="-65" dirty="0">
                          <a:latin typeface="Trebuchet MS"/>
                          <a:cs typeface="Trebuchet MS"/>
                        </a:rPr>
                        <a:t>[SOSP’15]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ts val="1845"/>
                        </a:lnSpc>
                      </a:pPr>
                      <a:r>
                        <a:rPr sz="1600" spc="-25" dirty="0">
                          <a:latin typeface="Trebuchet MS"/>
                          <a:cs typeface="Trebuchet MS"/>
                        </a:rPr>
                        <a:t>[SIGCOMM’16]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64795" algn="r">
                        <a:lnSpc>
                          <a:spcPts val="1700"/>
                        </a:lnSpc>
                      </a:pPr>
                      <a:r>
                        <a:rPr sz="1600" spc="-5" dirty="0">
                          <a:latin typeface="Trebuchet MS"/>
                          <a:cs typeface="Trebuchet MS"/>
                        </a:rPr>
                        <a:t>[</a:t>
                      </a:r>
                      <a:r>
                        <a:rPr sz="1600" dirty="0">
                          <a:latin typeface="Trebuchet MS"/>
                          <a:cs typeface="Trebuchet MS"/>
                        </a:rPr>
                        <a:t>NSD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1600" dirty="0">
                          <a:latin typeface="Trebuchet MS"/>
                          <a:cs typeface="Trebuchet MS"/>
                        </a:rPr>
                        <a:t>’17]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725"/>
                        </a:lnSpc>
                      </a:pPr>
                      <a:r>
                        <a:rPr sz="1600" spc="-5" dirty="0">
                          <a:latin typeface="Trebuchet MS"/>
                          <a:cs typeface="Trebuchet MS"/>
                        </a:rPr>
                        <a:t>[</a:t>
                      </a:r>
                      <a:r>
                        <a:rPr sz="1600" dirty="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1600" dirty="0">
                          <a:latin typeface="Trebuchet MS"/>
                          <a:cs typeface="Trebuchet MS"/>
                        </a:rPr>
                        <a:t>G</a:t>
                      </a:r>
                      <a:r>
                        <a:rPr sz="1600" spc="-20" dirty="0">
                          <a:latin typeface="Trebuchet MS"/>
                          <a:cs typeface="Trebuchet MS"/>
                        </a:rPr>
                        <a:t>C</a:t>
                      </a:r>
                      <a:r>
                        <a:rPr sz="1600" dirty="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sz="1600" spc="-10" dirty="0">
                          <a:latin typeface="Trebuchet MS"/>
                          <a:cs typeface="Trebuchet MS"/>
                        </a:rPr>
                        <a:t>MM</a:t>
                      </a:r>
                      <a:r>
                        <a:rPr sz="1600" dirty="0">
                          <a:latin typeface="Trebuchet MS"/>
                          <a:cs typeface="Trebuchet MS"/>
                        </a:rPr>
                        <a:t>’18]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891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600" spc="-60" dirty="0">
                          <a:latin typeface="Trebuchet MS"/>
                          <a:cs typeface="Trebuchet MS"/>
                        </a:rPr>
                        <a:t>[NSDI’19]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14604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spc="-5" dirty="0">
                          <a:latin typeface="Trebuchet MS"/>
                          <a:cs typeface="Trebuchet MS"/>
                        </a:rPr>
                        <a:t>[</a:t>
                      </a:r>
                      <a:r>
                        <a:rPr sz="1600" dirty="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1600" dirty="0">
                          <a:latin typeface="Trebuchet MS"/>
                          <a:cs typeface="Trebuchet MS"/>
                        </a:rPr>
                        <a:t>G</a:t>
                      </a:r>
                      <a:r>
                        <a:rPr sz="1600" spc="-20" dirty="0">
                          <a:latin typeface="Trebuchet MS"/>
                          <a:cs typeface="Trebuchet MS"/>
                        </a:rPr>
                        <a:t>C</a:t>
                      </a:r>
                      <a:r>
                        <a:rPr sz="1600" dirty="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sz="1600" spc="-10" dirty="0">
                          <a:latin typeface="Trebuchet MS"/>
                          <a:cs typeface="Trebuchet MS"/>
                        </a:rPr>
                        <a:t>MM</a:t>
                      </a:r>
                      <a:r>
                        <a:rPr sz="1600" dirty="0">
                          <a:latin typeface="Trebuchet MS"/>
                          <a:cs typeface="Trebuchet MS"/>
                        </a:rPr>
                        <a:t>’20]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1143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704">
                <a:tc>
                  <a:txBody>
                    <a:bodyPr/>
                    <a:lstStyle/>
                    <a:p>
                      <a:pPr marL="31242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600" spc="-55" dirty="0">
                          <a:latin typeface="Trebuchet MS"/>
                          <a:cs typeface="Trebuchet MS"/>
                        </a:rPr>
                        <a:t>Aplomb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8100" marB="0"/>
                </a:tc>
                <a:tc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600" spc="-25" dirty="0">
                          <a:latin typeface="Trebuchet MS"/>
                          <a:cs typeface="Trebuchet MS"/>
                        </a:rPr>
                        <a:t>SIMPLE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8100" marB="0"/>
                </a:tc>
                <a:tc>
                  <a:txBody>
                    <a:bodyPr/>
                    <a:lstStyle/>
                    <a:p>
                      <a:pPr marR="6921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600" spc="5" dirty="0">
                          <a:latin typeface="Trebuchet MS"/>
                          <a:cs typeface="Trebuchet MS"/>
                        </a:rPr>
                        <a:t>NetVM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8100" marB="0"/>
                </a:tc>
                <a:tc>
                  <a:txBody>
                    <a:bodyPr/>
                    <a:lstStyle/>
                    <a:p>
                      <a:pPr marL="15621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600" spc="-20" dirty="0">
                          <a:latin typeface="Trebuchet MS"/>
                          <a:cs typeface="Trebuchet MS"/>
                        </a:rPr>
                        <a:t>FTMB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8100" marB="0"/>
                </a:tc>
                <a:tc>
                  <a:txBody>
                    <a:bodyPr/>
                    <a:lstStyle/>
                    <a:p>
                      <a:pPr marL="44323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600" spc="-80" dirty="0">
                          <a:latin typeface="Trebuchet MS"/>
                          <a:cs typeface="Trebuchet MS"/>
                        </a:rPr>
                        <a:t>BUZZ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8100" marB="0"/>
                </a:tc>
                <a:tc>
                  <a:txBody>
                    <a:bodyPr/>
                    <a:lstStyle/>
                    <a:p>
                      <a:pPr marR="288290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sz="1600" spc="-20" dirty="0">
                          <a:latin typeface="Trebuchet MS"/>
                          <a:cs typeface="Trebuchet MS"/>
                        </a:rPr>
                        <a:t>tat</a:t>
                      </a:r>
                      <a:r>
                        <a:rPr sz="1600" dirty="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sz="1600" dirty="0">
                          <a:latin typeface="Trebuchet MS"/>
                          <a:cs typeface="Trebuchet MS"/>
                        </a:rPr>
                        <a:t>ess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8100" marB="0"/>
                </a:tc>
                <a:tc>
                  <a:txBody>
                    <a:bodyPr/>
                    <a:lstStyle/>
                    <a:p>
                      <a:pPr marL="27749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600" spc="-80" dirty="0">
                          <a:latin typeface="Trebuchet MS"/>
                          <a:cs typeface="Trebuchet MS"/>
                        </a:rPr>
                        <a:t>SafeBricks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8100" marB="0"/>
                </a:tc>
                <a:tc>
                  <a:txBody>
                    <a:bodyPr/>
                    <a:lstStyle/>
                    <a:p>
                      <a:pPr marL="41783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600" spc="-114" dirty="0">
                          <a:latin typeface="Trebuchet MS"/>
                          <a:cs typeface="Trebuchet MS"/>
                        </a:rPr>
                        <a:t>BOLT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8100" marB="0"/>
                </a:tc>
                <a:tc>
                  <a:txBody>
                    <a:bodyPr/>
                    <a:lstStyle/>
                    <a:p>
                      <a:pPr marL="299085">
                        <a:lnSpc>
                          <a:spcPts val="1855"/>
                        </a:lnSpc>
                        <a:spcBef>
                          <a:spcPts val="395"/>
                        </a:spcBef>
                      </a:pPr>
                      <a:r>
                        <a:rPr sz="1600" spc="-40" dirty="0">
                          <a:latin typeface="Trebuchet MS"/>
                          <a:cs typeface="Trebuchet MS"/>
                        </a:rPr>
                        <a:t>Microscope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5016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7587">
                <a:tc>
                  <a:txBody>
                    <a:bodyPr/>
                    <a:lstStyle/>
                    <a:p>
                      <a:pPr marL="31750">
                        <a:lnSpc>
                          <a:spcPts val="1764"/>
                        </a:lnSpc>
                      </a:pPr>
                      <a:r>
                        <a:rPr sz="1600" spc="-25" dirty="0">
                          <a:latin typeface="Trebuchet MS"/>
                          <a:cs typeface="Trebuchet MS"/>
                        </a:rPr>
                        <a:t>[SIGCOMM’12]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9685" algn="ctr">
                        <a:lnSpc>
                          <a:spcPts val="1764"/>
                        </a:lnSpc>
                      </a:pPr>
                      <a:r>
                        <a:rPr sz="1600" spc="-25" dirty="0">
                          <a:latin typeface="Trebuchet MS"/>
                          <a:cs typeface="Trebuchet MS"/>
                        </a:rPr>
                        <a:t>[SIGCOMM’13]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7470" algn="ctr">
                        <a:lnSpc>
                          <a:spcPts val="1764"/>
                        </a:lnSpc>
                      </a:pPr>
                      <a:r>
                        <a:rPr sz="1600" spc="-60" dirty="0">
                          <a:latin typeface="Trebuchet MS"/>
                          <a:cs typeface="Trebuchet MS"/>
                        </a:rPr>
                        <a:t>[NSDI’14]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6845" algn="ctr">
                        <a:lnSpc>
                          <a:spcPts val="1764"/>
                        </a:lnSpc>
                      </a:pPr>
                      <a:r>
                        <a:rPr sz="1600" spc="-25" dirty="0">
                          <a:latin typeface="Trebuchet MS"/>
                          <a:cs typeface="Trebuchet MS"/>
                        </a:rPr>
                        <a:t>[SIGCOMM’15]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4160">
                        <a:lnSpc>
                          <a:spcPts val="1764"/>
                        </a:lnSpc>
                      </a:pPr>
                      <a:r>
                        <a:rPr sz="1600" spc="-60" dirty="0">
                          <a:latin typeface="Trebuchet MS"/>
                          <a:cs typeface="Trebuchet MS"/>
                        </a:rPr>
                        <a:t>[NSDI’16]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64795" algn="r">
                        <a:lnSpc>
                          <a:spcPts val="1764"/>
                        </a:lnSpc>
                      </a:pPr>
                      <a:r>
                        <a:rPr sz="1600" spc="-5" dirty="0">
                          <a:latin typeface="Trebuchet MS"/>
                          <a:cs typeface="Trebuchet MS"/>
                        </a:rPr>
                        <a:t>[</a:t>
                      </a:r>
                      <a:r>
                        <a:rPr sz="1600" dirty="0">
                          <a:latin typeface="Trebuchet MS"/>
                          <a:cs typeface="Trebuchet MS"/>
                        </a:rPr>
                        <a:t>NSD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1600" dirty="0">
                          <a:latin typeface="Trebuchet MS"/>
                          <a:cs typeface="Trebuchet MS"/>
                        </a:rPr>
                        <a:t>’17]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2415">
                        <a:lnSpc>
                          <a:spcPts val="1764"/>
                        </a:lnSpc>
                      </a:pPr>
                      <a:r>
                        <a:rPr sz="1600" spc="-60" dirty="0">
                          <a:latin typeface="Trebuchet MS"/>
                          <a:cs typeface="Trebuchet MS"/>
                        </a:rPr>
                        <a:t>[NSDI’18]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3365">
                        <a:lnSpc>
                          <a:spcPts val="1764"/>
                        </a:lnSpc>
                      </a:pPr>
                      <a:r>
                        <a:rPr sz="1600" spc="-60" dirty="0">
                          <a:latin typeface="Trebuchet MS"/>
                          <a:cs typeface="Trebuchet MS"/>
                        </a:rPr>
                        <a:t>[NSDI’19]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864"/>
                        </a:lnSpc>
                      </a:pPr>
                      <a:r>
                        <a:rPr sz="1600" spc="-5" dirty="0">
                          <a:latin typeface="Trebuchet MS"/>
                          <a:cs typeface="Trebuchet MS"/>
                        </a:rPr>
                        <a:t>[</a:t>
                      </a:r>
                      <a:r>
                        <a:rPr sz="1600" dirty="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1600" dirty="0">
                          <a:latin typeface="Trebuchet MS"/>
                          <a:cs typeface="Trebuchet MS"/>
                        </a:rPr>
                        <a:t>G</a:t>
                      </a:r>
                      <a:r>
                        <a:rPr sz="1600" spc="-20" dirty="0">
                          <a:latin typeface="Trebuchet MS"/>
                          <a:cs typeface="Trebuchet MS"/>
                        </a:rPr>
                        <a:t>C</a:t>
                      </a:r>
                      <a:r>
                        <a:rPr sz="1600" dirty="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sz="1600" spc="-10" dirty="0">
                          <a:latin typeface="Trebuchet MS"/>
                          <a:cs typeface="Trebuchet MS"/>
                        </a:rPr>
                        <a:t>MM</a:t>
                      </a:r>
                      <a:r>
                        <a:rPr sz="1600" dirty="0">
                          <a:latin typeface="Trebuchet MS"/>
                          <a:cs typeface="Trebuchet MS"/>
                        </a:rPr>
                        <a:t>’20]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7130">
                <a:tc>
                  <a:txBody>
                    <a:bodyPr/>
                    <a:lstStyle/>
                    <a:p>
                      <a:pPr marL="436880">
                        <a:lnSpc>
                          <a:spcPct val="100000"/>
                        </a:lnSpc>
                        <a:spcBef>
                          <a:spcPts val="1375"/>
                        </a:spcBef>
                      </a:pPr>
                      <a:r>
                        <a:rPr sz="2000" b="1" spc="-165" dirty="0">
                          <a:solidFill>
                            <a:srgbClr val="4472C4"/>
                          </a:solidFill>
                          <a:latin typeface="Trebuchet MS"/>
                          <a:cs typeface="Trebuchet MS"/>
                        </a:rPr>
                        <a:t>2012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746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3510" algn="ctr">
                        <a:lnSpc>
                          <a:spcPct val="100000"/>
                        </a:lnSpc>
                        <a:spcBef>
                          <a:spcPts val="1375"/>
                        </a:spcBef>
                      </a:pPr>
                      <a:r>
                        <a:rPr sz="2000" b="1" spc="-165" dirty="0">
                          <a:solidFill>
                            <a:srgbClr val="4472C4"/>
                          </a:solidFill>
                          <a:latin typeface="Trebuchet MS"/>
                          <a:cs typeface="Trebuchet MS"/>
                        </a:rPr>
                        <a:t>2014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746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2729">
                        <a:lnSpc>
                          <a:spcPct val="100000"/>
                        </a:lnSpc>
                        <a:spcBef>
                          <a:spcPts val="1375"/>
                        </a:spcBef>
                      </a:pPr>
                      <a:r>
                        <a:rPr sz="2000" b="1" spc="-165" dirty="0">
                          <a:solidFill>
                            <a:srgbClr val="4472C4"/>
                          </a:solidFill>
                          <a:latin typeface="Trebuchet MS"/>
                          <a:cs typeface="Trebuchet MS"/>
                        </a:rPr>
                        <a:t>2016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746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1785">
                        <a:lnSpc>
                          <a:spcPct val="100000"/>
                        </a:lnSpc>
                        <a:spcBef>
                          <a:spcPts val="1375"/>
                        </a:spcBef>
                      </a:pPr>
                      <a:r>
                        <a:rPr sz="2000" b="1" spc="-165" dirty="0">
                          <a:solidFill>
                            <a:srgbClr val="4472C4"/>
                          </a:solidFill>
                          <a:latin typeface="Trebuchet MS"/>
                          <a:cs typeface="Trebuchet MS"/>
                        </a:rPr>
                        <a:t>2018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746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5915">
                        <a:lnSpc>
                          <a:spcPct val="100000"/>
                        </a:lnSpc>
                        <a:spcBef>
                          <a:spcPts val="1375"/>
                        </a:spcBef>
                      </a:pPr>
                      <a:r>
                        <a:rPr sz="2000" b="1" spc="-165" dirty="0">
                          <a:solidFill>
                            <a:srgbClr val="4472C4"/>
                          </a:solidFill>
                          <a:latin typeface="Trebuchet MS"/>
                          <a:cs typeface="Trebuchet MS"/>
                        </a:rPr>
                        <a:t>2020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7462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3" name="object 23"/>
          <p:cNvSpPr txBox="1"/>
          <p:nvPr/>
        </p:nvSpPr>
        <p:spPr>
          <a:xfrm>
            <a:off x="8242884" y="1990851"/>
            <a:ext cx="980440" cy="85788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93980" marR="94615" indent="7620" algn="ctr">
              <a:lnSpc>
                <a:spcPts val="1900"/>
              </a:lnSpc>
              <a:spcBef>
                <a:spcPts val="180"/>
              </a:spcBef>
            </a:pPr>
            <a:r>
              <a:rPr sz="1600" spc="-20" dirty="0">
                <a:latin typeface="Trebuchet MS"/>
                <a:cs typeface="Trebuchet MS"/>
              </a:rPr>
              <a:t>Metron  </a:t>
            </a:r>
            <a:r>
              <a:rPr sz="1600" spc="-105" dirty="0">
                <a:latin typeface="Trebuchet MS"/>
                <a:cs typeface="Trebuchet MS"/>
              </a:rPr>
              <a:t>[</a:t>
            </a:r>
            <a:r>
              <a:rPr sz="1600" spc="10" dirty="0">
                <a:latin typeface="Trebuchet MS"/>
                <a:cs typeface="Trebuchet MS"/>
              </a:rPr>
              <a:t>N</a:t>
            </a:r>
            <a:r>
              <a:rPr sz="1600" spc="-35" dirty="0">
                <a:latin typeface="Trebuchet MS"/>
                <a:cs typeface="Trebuchet MS"/>
              </a:rPr>
              <a:t>S</a:t>
            </a:r>
            <a:r>
              <a:rPr sz="1600" dirty="0">
                <a:latin typeface="Trebuchet MS"/>
                <a:cs typeface="Trebuchet MS"/>
              </a:rPr>
              <a:t>D</a:t>
            </a:r>
            <a:r>
              <a:rPr sz="1600" spc="-50" dirty="0">
                <a:latin typeface="Trebuchet MS"/>
                <a:cs typeface="Trebuchet MS"/>
              </a:rPr>
              <a:t>I</a:t>
            </a:r>
            <a:r>
              <a:rPr sz="1600" spc="-110" dirty="0">
                <a:latin typeface="Trebuchet MS"/>
                <a:cs typeface="Trebuchet MS"/>
              </a:rPr>
              <a:t>’1</a:t>
            </a:r>
            <a:r>
              <a:rPr sz="1600" spc="-30" dirty="0">
                <a:latin typeface="Trebuchet MS"/>
                <a:cs typeface="Trebuchet MS"/>
              </a:rPr>
              <a:t>8</a:t>
            </a:r>
            <a:r>
              <a:rPr sz="1600" spc="-100" dirty="0">
                <a:latin typeface="Trebuchet MS"/>
                <a:cs typeface="Trebuchet MS"/>
              </a:rPr>
              <a:t>]</a:t>
            </a:r>
            <a:endParaRPr sz="16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750"/>
              </a:spcBef>
            </a:pPr>
            <a:r>
              <a:rPr sz="1600" spc="90" dirty="0">
                <a:latin typeface="Trebuchet MS"/>
                <a:cs typeface="Trebuchet MS"/>
              </a:rPr>
              <a:t>M</a:t>
            </a:r>
            <a:r>
              <a:rPr sz="1600" spc="35" dirty="0">
                <a:latin typeface="Trebuchet MS"/>
                <a:cs typeface="Trebuchet MS"/>
              </a:rPr>
              <a:t>i</a:t>
            </a:r>
            <a:r>
              <a:rPr sz="1600" spc="-125" dirty="0">
                <a:latin typeface="Trebuchet MS"/>
                <a:cs typeface="Trebuchet MS"/>
              </a:rPr>
              <a:t>c</a:t>
            </a:r>
            <a:r>
              <a:rPr sz="1600" spc="-90" dirty="0">
                <a:latin typeface="Trebuchet MS"/>
                <a:cs typeface="Trebuchet MS"/>
              </a:rPr>
              <a:t>r</a:t>
            </a:r>
            <a:r>
              <a:rPr sz="1600" spc="-10" dirty="0">
                <a:latin typeface="Trebuchet MS"/>
                <a:cs typeface="Trebuchet MS"/>
              </a:rPr>
              <a:t>o</a:t>
            </a:r>
            <a:r>
              <a:rPr sz="1600" spc="-60" dirty="0">
                <a:latin typeface="Trebuchet MS"/>
                <a:cs typeface="Trebuchet MS"/>
              </a:rPr>
              <a:t>b</a:t>
            </a:r>
            <a:r>
              <a:rPr sz="1600" spc="-45" dirty="0">
                <a:latin typeface="Trebuchet MS"/>
                <a:cs typeface="Trebuchet MS"/>
              </a:rPr>
              <a:t>o</a:t>
            </a:r>
            <a:r>
              <a:rPr sz="1600" spc="-160" dirty="0">
                <a:latin typeface="Trebuchet MS"/>
                <a:cs typeface="Trebuchet MS"/>
              </a:rPr>
              <a:t>x</a:t>
            </a:r>
            <a:r>
              <a:rPr sz="1600" spc="-80" dirty="0">
                <a:latin typeface="Trebuchet MS"/>
                <a:cs typeface="Trebuchet MS"/>
              </a:rPr>
              <a:t>e</a:t>
            </a:r>
            <a:r>
              <a:rPr sz="1600" spc="-25" dirty="0">
                <a:latin typeface="Trebuchet MS"/>
                <a:cs typeface="Trebuchet MS"/>
              </a:rPr>
              <a:t>s</a:t>
            </a:r>
            <a:endParaRPr sz="1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05853"/>
            <a:ext cx="820991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90" dirty="0"/>
              <a:t>Flow correctness protocol</a:t>
            </a:r>
            <a:endParaRPr spc="-190" dirty="0"/>
          </a:p>
        </p:txBody>
      </p:sp>
      <p:sp>
        <p:nvSpPr>
          <p:cNvPr id="3" name="object 3"/>
          <p:cNvSpPr txBox="1"/>
          <p:nvPr/>
        </p:nvSpPr>
        <p:spPr>
          <a:xfrm>
            <a:off x="838200" y="1323809"/>
            <a:ext cx="11122661" cy="1890261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2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400" spc="-30" dirty="0">
                <a:cs typeface="Trebuchet MS"/>
              </a:rPr>
              <a:t>The packet does not been modified. </a:t>
            </a:r>
          </a:p>
          <a:p>
            <a:pPr marL="241300" indent="-228600">
              <a:lnSpc>
                <a:spcPct val="100000"/>
              </a:lnSpc>
              <a:spcBef>
                <a:spcPts val="82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400" spc="-30" dirty="0">
                <a:cs typeface="Trebuchet MS"/>
              </a:rPr>
              <a:t>The packet is sent from the sender the receiver</a:t>
            </a:r>
          </a:p>
          <a:p>
            <a:pPr marL="241300" indent="-228600">
              <a:lnSpc>
                <a:spcPct val="100000"/>
              </a:lnSpc>
              <a:spcBef>
                <a:spcPts val="82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400" spc="-30" dirty="0">
                <a:cs typeface="Trebuchet MS"/>
              </a:rPr>
              <a:t>No drops, no packet reordering, no duplication  </a:t>
            </a:r>
          </a:p>
          <a:p>
            <a:pPr marL="241300" indent="-228600">
              <a:lnSpc>
                <a:spcPct val="100000"/>
              </a:lnSpc>
              <a:spcBef>
                <a:spcPts val="820"/>
              </a:spcBef>
              <a:buFont typeface="Arial"/>
              <a:buChar char="•"/>
              <a:tabLst>
                <a:tab pos="241300" algn="l"/>
              </a:tabLst>
            </a:pPr>
            <a:endParaRPr lang="en-US" sz="2400" spc="-105" dirty="0">
              <a:latin typeface="Trebuchet MS"/>
              <a:cs typeface="Trebuchet MS"/>
            </a:endParaRPr>
          </a:p>
        </p:txBody>
      </p:sp>
      <p:sp>
        <p:nvSpPr>
          <p:cNvPr id="60" name="object 6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30</a:t>
            </a:fld>
            <a:endParaRPr spc="-25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8FDC657-84FE-4DAA-9329-5ADD0F395D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2800968"/>
            <a:ext cx="6238875" cy="168592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B72C058-65AC-4E1B-81F9-950788A2CC25}"/>
              </a:ext>
            </a:extLst>
          </p:cNvPr>
          <p:cNvSpPr txBox="1"/>
          <p:nvPr/>
        </p:nvSpPr>
        <p:spPr>
          <a:xfrm>
            <a:off x="914401" y="4648200"/>
            <a:ext cx="8915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seqNum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sending NF maintains </a:t>
            </a:r>
            <a:r>
              <a:rPr lang="en-US" altLang="zh-CN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incrementing per-flow counter for each flow</a:t>
            </a:r>
          </a:p>
          <a:p>
            <a:pPr algn="l"/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dstNF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a table showing the next expected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seqNum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each flow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342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08059" y="611124"/>
            <a:ext cx="7576184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Optimization</a:t>
            </a:r>
            <a:r>
              <a:rPr lang="en-US" dirty="0"/>
              <a:t>: </a:t>
            </a:r>
            <a:r>
              <a:rPr dirty="0"/>
              <a:t>Updatable GMAC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43659" y="3680730"/>
            <a:ext cx="6466840" cy="1921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24940" algn="ctr">
              <a:lnSpc>
                <a:spcPts val="2075"/>
              </a:lnSpc>
              <a:tabLst>
                <a:tab pos="5253990" algn="l"/>
              </a:tabLst>
            </a:pPr>
            <a:r>
              <a:rPr sz="2700" spc="-135" baseline="-10802" dirty="0">
                <a:latin typeface="Trebuchet MS"/>
                <a:cs typeface="Trebuchet MS"/>
              </a:rPr>
              <a:t>Enclave	</a:t>
            </a:r>
            <a:r>
              <a:rPr sz="1800" spc="-90" dirty="0">
                <a:latin typeface="Trebuchet MS"/>
                <a:cs typeface="Trebuchet MS"/>
              </a:rPr>
              <a:t>Enclave</a:t>
            </a:r>
            <a:endParaRPr sz="1800">
              <a:latin typeface="Trebuchet MS"/>
              <a:cs typeface="Trebuchet MS"/>
            </a:endParaRPr>
          </a:p>
          <a:p>
            <a:pPr marL="1450975" algn="ctr">
              <a:lnSpc>
                <a:spcPct val="100000"/>
              </a:lnSpc>
              <a:spcBef>
                <a:spcPts val="740"/>
              </a:spcBef>
              <a:tabLst>
                <a:tab pos="5280025" algn="l"/>
              </a:tabLst>
            </a:pPr>
            <a:r>
              <a:rPr sz="2700" spc="-75" baseline="-10802" dirty="0">
                <a:latin typeface="Trebuchet MS"/>
                <a:cs typeface="Trebuchet MS"/>
              </a:rPr>
              <a:t>NF1	</a:t>
            </a:r>
            <a:r>
              <a:rPr sz="1800" spc="-50" dirty="0">
                <a:latin typeface="Trebuchet MS"/>
                <a:cs typeface="Trebuchet MS"/>
              </a:rPr>
              <a:t>NF2</a:t>
            </a:r>
            <a:endParaRPr sz="1800">
              <a:latin typeface="Trebuchet MS"/>
              <a:cs typeface="Trebuchet MS"/>
            </a:endParaRPr>
          </a:p>
          <a:p>
            <a:pPr marL="1450975" algn="ctr">
              <a:lnSpc>
                <a:spcPct val="100000"/>
              </a:lnSpc>
              <a:spcBef>
                <a:spcPts val="1880"/>
              </a:spcBef>
              <a:tabLst>
                <a:tab pos="5280025" algn="l"/>
              </a:tabLst>
            </a:pPr>
            <a:r>
              <a:rPr sz="2400" spc="-82" baseline="-12152" dirty="0">
                <a:latin typeface="Trebuchet MS"/>
                <a:cs typeface="Trebuchet MS"/>
              </a:rPr>
              <a:t>Shim	</a:t>
            </a:r>
            <a:r>
              <a:rPr sz="1600" spc="-55" dirty="0">
                <a:latin typeface="Trebuchet MS"/>
                <a:cs typeface="Trebuchet MS"/>
              </a:rPr>
              <a:t>Shim</a:t>
            </a:r>
            <a:endParaRPr sz="1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3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tabLst>
                <a:tab pos="1973580" algn="l"/>
                <a:tab pos="4017010" algn="l"/>
                <a:tab pos="5802630" algn="l"/>
              </a:tabLst>
            </a:pPr>
            <a:r>
              <a:rPr sz="3600" spc="-150" baseline="4629" dirty="0">
                <a:latin typeface="Trebuchet MS"/>
                <a:cs typeface="Trebuchet MS"/>
              </a:rPr>
              <a:t>P	</a:t>
            </a:r>
            <a:r>
              <a:rPr sz="3000" spc="-89" baseline="-9722" dirty="0">
                <a:solidFill>
                  <a:srgbClr val="FFFFFF"/>
                </a:solidFill>
                <a:latin typeface="Trebuchet MS"/>
                <a:cs typeface="Trebuchet MS"/>
              </a:rPr>
              <a:t>Host</a:t>
            </a:r>
            <a:r>
              <a:rPr sz="3000" spc="-225" baseline="-9722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60" baseline="-9722" dirty="0">
                <a:solidFill>
                  <a:srgbClr val="FFFFFF"/>
                </a:solidFill>
                <a:latin typeface="Trebuchet MS"/>
                <a:cs typeface="Trebuchet MS"/>
              </a:rPr>
              <a:t>1	</a:t>
            </a:r>
            <a:r>
              <a:rPr sz="3600" spc="-254" baseline="-12731" dirty="0">
                <a:latin typeface="Trebuchet MS"/>
                <a:cs typeface="Trebuchet MS"/>
              </a:rPr>
              <a:t>P’	</a:t>
            </a:r>
            <a:r>
              <a:rPr sz="2000" spc="-60" dirty="0">
                <a:solidFill>
                  <a:srgbClr val="FFFFFF"/>
                </a:solidFill>
                <a:latin typeface="Trebuchet MS"/>
                <a:cs typeface="Trebuchet MS"/>
              </a:rPr>
              <a:t>Host</a:t>
            </a:r>
            <a:r>
              <a:rPr sz="2000" spc="-2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40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20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475054" y="3489959"/>
            <a:ext cx="9177655" cy="2244090"/>
            <a:chOff x="1475054" y="3489959"/>
            <a:chExt cx="9177655" cy="2244090"/>
          </a:xfrm>
        </p:grpSpPr>
        <p:sp>
          <p:nvSpPr>
            <p:cNvPr id="5" name="object 5"/>
            <p:cNvSpPr/>
            <p:nvPr/>
          </p:nvSpPr>
          <p:spPr>
            <a:xfrm>
              <a:off x="6998944" y="5097856"/>
              <a:ext cx="1758950" cy="525780"/>
            </a:xfrm>
            <a:custGeom>
              <a:avLst/>
              <a:gdLst/>
              <a:ahLst/>
              <a:cxnLst/>
              <a:rect l="l" t="t" r="r" b="b"/>
              <a:pathLst>
                <a:path w="1758950" h="525779">
                  <a:moveTo>
                    <a:pt x="1758607" y="0"/>
                  </a:moveTo>
                  <a:lnTo>
                    <a:pt x="0" y="0"/>
                  </a:lnTo>
                  <a:lnTo>
                    <a:pt x="0" y="525465"/>
                  </a:lnTo>
                  <a:lnTo>
                    <a:pt x="1758607" y="525465"/>
                  </a:lnTo>
                  <a:lnTo>
                    <a:pt x="1758607" y="0"/>
                  </a:lnTo>
                  <a:close/>
                </a:path>
              </a:pathLst>
            </a:custGeom>
            <a:solidFill>
              <a:srgbClr val="D0C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998944" y="5097856"/>
              <a:ext cx="1758950" cy="525780"/>
            </a:xfrm>
            <a:custGeom>
              <a:avLst/>
              <a:gdLst/>
              <a:ahLst/>
              <a:cxnLst/>
              <a:rect l="l" t="t" r="r" b="b"/>
              <a:pathLst>
                <a:path w="1758950" h="525779">
                  <a:moveTo>
                    <a:pt x="0" y="0"/>
                  </a:moveTo>
                  <a:lnTo>
                    <a:pt x="1758611" y="0"/>
                  </a:lnTo>
                  <a:lnTo>
                    <a:pt x="1758611" y="525463"/>
                  </a:lnTo>
                  <a:lnTo>
                    <a:pt x="0" y="525463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7878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998944" y="3635946"/>
              <a:ext cx="1210945" cy="1317625"/>
            </a:xfrm>
            <a:custGeom>
              <a:avLst/>
              <a:gdLst/>
              <a:ahLst/>
              <a:cxnLst/>
              <a:rect l="l" t="t" r="r" b="b"/>
              <a:pathLst>
                <a:path w="1210945" h="1317625">
                  <a:moveTo>
                    <a:pt x="1210805" y="0"/>
                  </a:moveTo>
                  <a:lnTo>
                    <a:pt x="0" y="0"/>
                  </a:lnTo>
                  <a:lnTo>
                    <a:pt x="0" y="1317409"/>
                  </a:lnTo>
                  <a:lnTo>
                    <a:pt x="1210805" y="1317409"/>
                  </a:lnTo>
                  <a:lnTo>
                    <a:pt x="1210805" y="0"/>
                  </a:lnTo>
                  <a:close/>
                </a:path>
              </a:pathLst>
            </a:custGeom>
            <a:solidFill>
              <a:srgbClr val="E2F0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998944" y="3635946"/>
              <a:ext cx="1210945" cy="1317625"/>
            </a:xfrm>
            <a:custGeom>
              <a:avLst/>
              <a:gdLst/>
              <a:ahLst/>
              <a:cxnLst/>
              <a:rect l="l" t="t" r="r" b="b"/>
              <a:pathLst>
                <a:path w="1210945" h="1317625">
                  <a:moveTo>
                    <a:pt x="0" y="0"/>
                  </a:moveTo>
                  <a:lnTo>
                    <a:pt x="1210810" y="0"/>
                  </a:lnTo>
                  <a:lnTo>
                    <a:pt x="1210810" y="1317410"/>
                  </a:lnTo>
                  <a:lnTo>
                    <a:pt x="0" y="1317410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3857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176096" y="4004360"/>
              <a:ext cx="882015" cy="369570"/>
            </a:xfrm>
            <a:custGeom>
              <a:avLst/>
              <a:gdLst/>
              <a:ahLst/>
              <a:cxnLst/>
              <a:rect l="l" t="t" r="r" b="b"/>
              <a:pathLst>
                <a:path w="882015" h="369570">
                  <a:moveTo>
                    <a:pt x="881735" y="0"/>
                  </a:moveTo>
                  <a:lnTo>
                    <a:pt x="0" y="0"/>
                  </a:lnTo>
                  <a:lnTo>
                    <a:pt x="0" y="369328"/>
                  </a:lnTo>
                  <a:lnTo>
                    <a:pt x="881735" y="369328"/>
                  </a:lnTo>
                  <a:lnTo>
                    <a:pt x="881735" y="0"/>
                  </a:lnTo>
                  <a:close/>
                </a:path>
              </a:pathLst>
            </a:custGeom>
            <a:solidFill>
              <a:srgbClr val="DAE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176096" y="4004360"/>
              <a:ext cx="882015" cy="369570"/>
            </a:xfrm>
            <a:custGeom>
              <a:avLst/>
              <a:gdLst/>
              <a:ahLst/>
              <a:cxnLst/>
              <a:rect l="l" t="t" r="r" b="b"/>
              <a:pathLst>
                <a:path w="882015" h="369570">
                  <a:moveTo>
                    <a:pt x="0" y="0"/>
                  </a:moveTo>
                  <a:lnTo>
                    <a:pt x="881743" y="0"/>
                  </a:lnTo>
                  <a:lnTo>
                    <a:pt x="881743" y="369332"/>
                  </a:lnTo>
                  <a:lnTo>
                    <a:pt x="0" y="369332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055864" y="3489959"/>
              <a:ext cx="268224" cy="26822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176096" y="4517783"/>
              <a:ext cx="882015" cy="339090"/>
            </a:xfrm>
            <a:custGeom>
              <a:avLst/>
              <a:gdLst/>
              <a:ahLst/>
              <a:cxnLst/>
              <a:rect l="l" t="t" r="r" b="b"/>
              <a:pathLst>
                <a:path w="882015" h="339089">
                  <a:moveTo>
                    <a:pt x="881735" y="0"/>
                  </a:moveTo>
                  <a:lnTo>
                    <a:pt x="0" y="0"/>
                  </a:lnTo>
                  <a:lnTo>
                    <a:pt x="0" y="338543"/>
                  </a:lnTo>
                  <a:lnTo>
                    <a:pt x="881735" y="338543"/>
                  </a:lnTo>
                  <a:lnTo>
                    <a:pt x="881735" y="0"/>
                  </a:lnTo>
                  <a:close/>
                </a:path>
              </a:pathLst>
            </a:custGeom>
            <a:solidFill>
              <a:srgbClr val="FBE5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176096" y="4517783"/>
              <a:ext cx="882015" cy="339090"/>
            </a:xfrm>
            <a:custGeom>
              <a:avLst/>
              <a:gdLst/>
              <a:ahLst/>
              <a:cxnLst/>
              <a:rect l="l" t="t" r="r" b="b"/>
              <a:pathLst>
                <a:path w="882015" h="339089">
                  <a:moveTo>
                    <a:pt x="0" y="0"/>
                  </a:moveTo>
                  <a:lnTo>
                    <a:pt x="881743" y="0"/>
                  </a:lnTo>
                  <a:lnTo>
                    <a:pt x="881743" y="338554"/>
                  </a:lnTo>
                  <a:lnTo>
                    <a:pt x="0" y="338554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ED7D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169945" y="5140324"/>
              <a:ext cx="1758950" cy="525780"/>
            </a:xfrm>
            <a:custGeom>
              <a:avLst/>
              <a:gdLst/>
              <a:ahLst/>
              <a:cxnLst/>
              <a:rect l="l" t="t" r="r" b="b"/>
              <a:pathLst>
                <a:path w="1758950" h="525779">
                  <a:moveTo>
                    <a:pt x="1758619" y="0"/>
                  </a:moveTo>
                  <a:lnTo>
                    <a:pt x="0" y="0"/>
                  </a:lnTo>
                  <a:lnTo>
                    <a:pt x="0" y="525462"/>
                  </a:lnTo>
                  <a:lnTo>
                    <a:pt x="1758619" y="525462"/>
                  </a:lnTo>
                  <a:lnTo>
                    <a:pt x="1758619" y="0"/>
                  </a:lnTo>
                  <a:close/>
                </a:path>
              </a:pathLst>
            </a:custGeom>
            <a:solidFill>
              <a:srgbClr val="D0C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169945" y="5140324"/>
              <a:ext cx="1758950" cy="525780"/>
            </a:xfrm>
            <a:custGeom>
              <a:avLst/>
              <a:gdLst/>
              <a:ahLst/>
              <a:cxnLst/>
              <a:rect l="l" t="t" r="r" b="b"/>
              <a:pathLst>
                <a:path w="1758950" h="525779">
                  <a:moveTo>
                    <a:pt x="0" y="0"/>
                  </a:moveTo>
                  <a:lnTo>
                    <a:pt x="1758611" y="0"/>
                  </a:lnTo>
                  <a:lnTo>
                    <a:pt x="1758611" y="525463"/>
                  </a:lnTo>
                  <a:lnTo>
                    <a:pt x="0" y="525463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7878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169945" y="3678415"/>
              <a:ext cx="1210945" cy="1317625"/>
            </a:xfrm>
            <a:custGeom>
              <a:avLst/>
              <a:gdLst/>
              <a:ahLst/>
              <a:cxnLst/>
              <a:rect l="l" t="t" r="r" b="b"/>
              <a:pathLst>
                <a:path w="1210945" h="1317625">
                  <a:moveTo>
                    <a:pt x="1210805" y="0"/>
                  </a:moveTo>
                  <a:lnTo>
                    <a:pt x="0" y="0"/>
                  </a:lnTo>
                  <a:lnTo>
                    <a:pt x="0" y="1317409"/>
                  </a:lnTo>
                  <a:lnTo>
                    <a:pt x="1210805" y="1317409"/>
                  </a:lnTo>
                  <a:lnTo>
                    <a:pt x="1210805" y="0"/>
                  </a:lnTo>
                  <a:close/>
                </a:path>
              </a:pathLst>
            </a:custGeom>
            <a:solidFill>
              <a:srgbClr val="E2F0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169945" y="3678415"/>
              <a:ext cx="1210945" cy="1317625"/>
            </a:xfrm>
            <a:custGeom>
              <a:avLst/>
              <a:gdLst/>
              <a:ahLst/>
              <a:cxnLst/>
              <a:rect l="l" t="t" r="r" b="b"/>
              <a:pathLst>
                <a:path w="1210945" h="1317625">
                  <a:moveTo>
                    <a:pt x="0" y="0"/>
                  </a:moveTo>
                  <a:lnTo>
                    <a:pt x="1210810" y="0"/>
                  </a:lnTo>
                  <a:lnTo>
                    <a:pt x="1210810" y="1317410"/>
                  </a:lnTo>
                  <a:lnTo>
                    <a:pt x="0" y="1317410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3857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347097" y="4046829"/>
              <a:ext cx="882015" cy="369570"/>
            </a:xfrm>
            <a:custGeom>
              <a:avLst/>
              <a:gdLst/>
              <a:ahLst/>
              <a:cxnLst/>
              <a:rect l="l" t="t" r="r" b="b"/>
              <a:pathLst>
                <a:path w="882014" h="369570">
                  <a:moveTo>
                    <a:pt x="881748" y="0"/>
                  </a:moveTo>
                  <a:lnTo>
                    <a:pt x="0" y="0"/>
                  </a:lnTo>
                  <a:lnTo>
                    <a:pt x="0" y="369328"/>
                  </a:lnTo>
                  <a:lnTo>
                    <a:pt x="881748" y="369328"/>
                  </a:lnTo>
                  <a:lnTo>
                    <a:pt x="881748" y="0"/>
                  </a:lnTo>
                  <a:close/>
                </a:path>
              </a:pathLst>
            </a:custGeom>
            <a:solidFill>
              <a:srgbClr val="DAE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347097" y="4046829"/>
              <a:ext cx="882015" cy="369570"/>
            </a:xfrm>
            <a:custGeom>
              <a:avLst/>
              <a:gdLst/>
              <a:ahLst/>
              <a:cxnLst/>
              <a:rect l="l" t="t" r="r" b="b"/>
              <a:pathLst>
                <a:path w="882014" h="369570">
                  <a:moveTo>
                    <a:pt x="0" y="0"/>
                  </a:moveTo>
                  <a:lnTo>
                    <a:pt x="881743" y="0"/>
                  </a:lnTo>
                  <a:lnTo>
                    <a:pt x="881743" y="369332"/>
                  </a:lnTo>
                  <a:lnTo>
                    <a:pt x="0" y="369332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227575" y="3532631"/>
              <a:ext cx="268224" cy="2682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347097" y="4560658"/>
              <a:ext cx="882015" cy="339090"/>
            </a:xfrm>
            <a:custGeom>
              <a:avLst/>
              <a:gdLst/>
              <a:ahLst/>
              <a:cxnLst/>
              <a:rect l="l" t="t" r="r" b="b"/>
              <a:pathLst>
                <a:path w="882014" h="339089">
                  <a:moveTo>
                    <a:pt x="881748" y="0"/>
                  </a:moveTo>
                  <a:lnTo>
                    <a:pt x="0" y="0"/>
                  </a:lnTo>
                  <a:lnTo>
                    <a:pt x="0" y="338556"/>
                  </a:lnTo>
                  <a:lnTo>
                    <a:pt x="881748" y="338556"/>
                  </a:lnTo>
                  <a:lnTo>
                    <a:pt x="881748" y="0"/>
                  </a:lnTo>
                  <a:close/>
                </a:path>
              </a:pathLst>
            </a:custGeom>
            <a:solidFill>
              <a:srgbClr val="FBE5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347097" y="4560658"/>
              <a:ext cx="882015" cy="339090"/>
            </a:xfrm>
            <a:custGeom>
              <a:avLst/>
              <a:gdLst/>
              <a:ahLst/>
              <a:cxnLst/>
              <a:rect l="l" t="t" r="r" b="b"/>
              <a:pathLst>
                <a:path w="882014" h="339089">
                  <a:moveTo>
                    <a:pt x="0" y="0"/>
                  </a:moveTo>
                  <a:lnTo>
                    <a:pt x="881743" y="0"/>
                  </a:lnTo>
                  <a:lnTo>
                    <a:pt x="881743" y="338554"/>
                  </a:lnTo>
                  <a:lnTo>
                    <a:pt x="0" y="338554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ED7D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503629" y="4801158"/>
              <a:ext cx="662305" cy="805815"/>
            </a:xfrm>
            <a:custGeom>
              <a:avLst/>
              <a:gdLst/>
              <a:ahLst/>
              <a:cxnLst/>
              <a:rect l="l" t="t" r="r" b="b"/>
              <a:pathLst>
                <a:path w="662305" h="805814">
                  <a:moveTo>
                    <a:pt x="0" y="0"/>
                  </a:moveTo>
                  <a:lnTo>
                    <a:pt x="662194" y="0"/>
                  </a:lnTo>
                  <a:lnTo>
                    <a:pt x="662194" y="805401"/>
                  </a:lnTo>
                  <a:lnTo>
                    <a:pt x="0" y="805401"/>
                  </a:lnTo>
                  <a:lnTo>
                    <a:pt x="0" y="0"/>
                  </a:lnTo>
                  <a:close/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513319" y="5118798"/>
              <a:ext cx="662305" cy="0"/>
            </a:xfrm>
            <a:custGeom>
              <a:avLst/>
              <a:gdLst/>
              <a:ahLst/>
              <a:cxnLst/>
              <a:rect l="l" t="t" r="r" b="b"/>
              <a:pathLst>
                <a:path w="662305">
                  <a:moveTo>
                    <a:pt x="0" y="0"/>
                  </a:moveTo>
                  <a:lnTo>
                    <a:pt x="662194" y="1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734058" y="4825936"/>
              <a:ext cx="0" cy="293370"/>
            </a:xfrm>
            <a:custGeom>
              <a:avLst/>
              <a:gdLst/>
              <a:ahLst/>
              <a:cxnLst/>
              <a:rect l="l" t="t" r="r" b="b"/>
              <a:pathLst>
                <a:path h="293370">
                  <a:moveTo>
                    <a:pt x="0" y="0"/>
                  </a:moveTo>
                  <a:lnTo>
                    <a:pt x="1" y="292873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954784" y="4825936"/>
              <a:ext cx="0" cy="293370"/>
            </a:xfrm>
            <a:custGeom>
              <a:avLst/>
              <a:gdLst/>
              <a:ahLst/>
              <a:cxnLst/>
              <a:rect l="l" t="t" r="r" b="b"/>
              <a:pathLst>
                <a:path h="293370">
                  <a:moveTo>
                    <a:pt x="0" y="0"/>
                  </a:moveTo>
                  <a:lnTo>
                    <a:pt x="1" y="292873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734312" y="4489703"/>
              <a:ext cx="765048" cy="58826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979409" y="4232427"/>
              <a:ext cx="3848735" cy="1340485"/>
            </a:xfrm>
            <a:custGeom>
              <a:avLst/>
              <a:gdLst/>
              <a:ahLst/>
              <a:cxnLst/>
              <a:rect l="l" t="t" r="r" b="b"/>
              <a:pathLst>
                <a:path w="3848735" h="1340485">
                  <a:moveTo>
                    <a:pt x="152400" y="1272209"/>
                  </a:moveTo>
                  <a:lnTo>
                    <a:pt x="0" y="1272209"/>
                  </a:lnTo>
                  <a:lnTo>
                    <a:pt x="0" y="1310309"/>
                  </a:lnTo>
                  <a:lnTo>
                    <a:pt x="152400" y="1310309"/>
                  </a:lnTo>
                  <a:lnTo>
                    <a:pt x="152400" y="1272209"/>
                  </a:lnTo>
                  <a:close/>
                </a:path>
                <a:path w="3848735" h="1340485">
                  <a:moveTo>
                    <a:pt x="419100" y="1272209"/>
                  </a:moveTo>
                  <a:lnTo>
                    <a:pt x="266700" y="1272209"/>
                  </a:lnTo>
                  <a:lnTo>
                    <a:pt x="266700" y="1310309"/>
                  </a:lnTo>
                  <a:lnTo>
                    <a:pt x="419100" y="1310309"/>
                  </a:lnTo>
                  <a:lnTo>
                    <a:pt x="419100" y="1272209"/>
                  </a:lnTo>
                  <a:close/>
                </a:path>
                <a:path w="3848735" h="1340485">
                  <a:moveTo>
                    <a:pt x="685800" y="1272209"/>
                  </a:moveTo>
                  <a:lnTo>
                    <a:pt x="533400" y="1272209"/>
                  </a:lnTo>
                  <a:lnTo>
                    <a:pt x="533400" y="1310309"/>
                  </a:lnTo>
                  <a:lnTo>
                    <a:pt x="685800" y="1310309"/>
                  </a:lnTo>
                  <a:lnTo>
                    <a:pt x="685800" y="1272209"/>
                  </a:lnTo>
                  <a:close/>
                </a:path>
                <a:path w="3848735" h="1340485">
                  <a:moveTo>
                    <a:pt x="952500" y="1272209"/>
                  </a:moveTo>
                  <a:lnTo>
                    <a:pt x="800100" y="1272209"/>
                  </a:lnTo>
                  <a:lnTo>
                    <a:pt x="800100" y="1310309"/>
                  </a:lnTo>
                  <a:lnTo>
                    <a:pt x="952500" y="1310309"/>
                  </a:lnTo>
                  <a:lnTo>
                    <a:pt x="952500" y="1272209"/>
                  </a:lnTo>
                  <a:close/>
                </a:path>
                <a:path w="3848735" h="1340485">
                  <a:moveTo>
                    <a:pt x="1219200" y="1272209"/>
                  </a:moveTo>
                  <a:lnTo>
                    <a:pt x="1066800" y="1272209"/>
                  </a:lnTo>
                  <a:lnTo>
                    <a:pt x="1066800" y="1310309"/>
                  </a:lnTo>
                  <a:lnTo>
                    <a:pt x="1219200" y="1310309"/>
                  </a:lnTo>
                  <a:lnTo>
                    <a:pt x="1219200" y="1272209"/>
                  </a:lnTo>
                  <a:close/>
                </a:path>
                <a:path w="3848735" h="1340485">
                  <a:moveTo>
                    <a:pt x="1485899" y="1272209"/>
                  </a:moveTo>
                  <a:lnTo>
                    <a:pt x="1333499" y="1272209"/>
                  </a:lnTo>
                  <a:lnTo>
                    <a:pt x="1333499" y="1310309"/>
                  </a:lnTo>
                  <a:lnTo>
                    <a:pt x="1485899" y="1310309"/>
                  </a:lnTo>
                  <a:lnTo>
                    <a:pt x="1485899" y="1272209"/>
                  </a:lnTo>
                  <a:close/>
                </a:path>
                <a:path w="3848735" h="1340485">
                  <a:moveTo>
                    <a:pt x="1603006" y="1272209"/>
                  </a:moveTo>
                  <a:lnTo>
                    <a:pt x="1600199" y="1272209"/>
                  </a:lnTo>
                  <a:lnTo>
                    <a:pt x="1600199" y="1310309"/>
                  </a:lnTo>
                  <a:lnTo>
                    <a:pt x="1641106" y="1310309"/>
                  </a:lnTo>
                  <a:lnTo>
                    <a:pt x="1641106" y="1291259"/>
                  </a:lnTo>
                  <a:lnTo>
                    <a:pt x="1603006" y="1291259"/>
                  </a:lnTo>
                  <a:lnTo>
                    <a:pt x="1603006" y="1272209"/>
                  </a:lnTo>
                  <a:close/>
                </a:path>
                <a:path w="3848735" h="1340485">
                  <a:moveTo>
                    <a:pt x="1641106" y="1160729"/>
                  </a:moveTo>
                  <a:lnTo>
                    <a:pt x="1603006" y="1160729"/>
                  </a:lnTo>
                  <a:lnTo>
                    <a:pt x="1603006" y="1291259"/>
                  </a:lnTo>
                  <a:lnTo>
                    <a:pt x="1622056" y="1272209"/>
                  </a:lnTo>
                  <a:lnTo>
                    <a:pt x="1641106" y="1272209"/>
                  </a:lnTo>
                  <a:lnTo>
                    <a:pt x="1641106" y="1160729"/>
                  </a:lnTo>
                  <a:close/>
                </a:path>
                <a:path w="3848735" h="1340485">
                  <a:moveTo>
                    <a:pt x="1641106" y="1272209"/>
                  </a:moveTo>
                  <a:lnTo>
                    <a:pt x="1622056" y="1272209"/>
                  </a:lnTo>
                  <a:lnTo>
                    <a:pt x="1603006" y="1291259"/>
                  </a:lnTo>
                  <a:lnTo>
                    <a:pt x="1641106" y="1291259"/>
                  </a:lnTo>
                  <a:lnTo>
                    <a:pt x="1641106" y="1272209"/>
                  </a:lnTo>
                  <a:close/>
                </a:path>
                <a:path w="3848735" h="1340485">
                  <a:moveTo>
                    <a:pt x="1641106" y="894029"/>
                  </a:moveTo>
                  <a:lnTo>
                    <a:pt x="1603006" y="894029"/>
                  </a:lnTo>
                  <a:lnTo>
                    <a:pt x="1603006" y="1046429"/>
                  </a:lnTo>
                  <a:lnTo>
                    <a:pt x="1641106" y="1046429"/>
                  </a:lnTo>
                  <a:lnTo>
                    <a:pt x="1641106" y="894029"/>
                  </a:lnTo>
                  <a:close/>
                </a:path>
                <a:path w="3848735" h="1340485">
                  <a:moveTo>
                    <a:pt x="1641106" y="627329"/>
                  </a:moveTo>
                  <a:lnTo>
                    <a:pt x="1603006" y="627329"/>
                  </a:lnTo>
                  <a:lnTo>
                    <a:pt x="1603006" y="779729"/>
                  </a:lnTo>
                  <a:lnTo>
                    <a:pt x="1641106" y="779729"/>
                  </a:lnTo>
                  <a:lnTo>
                    <a:pt x="1641106" y="627329"/>
                  </a:lnTo>
                  <a:close/>
                </a:path>
                <a:path w="3848735" h="1340485">
                  <a:moveTo>
                    <a:pt x="1641106" y="360629"/>
                  </a:moveTo>
                  <a:lnTo>
                    <a:pt x="1603006" y="360629"/>
                  </a:lnTo>
                  <a:lnTo>
                    <a:pt x="1603006" y="513029"/>
                  </a:lnTo>
                  <a:lnTo>
                    <a:pt x="1641106" y="513029"/>
                  </a:lnTo>
                  <a:lnTo>
                    <a:pt x="1641106" y="360629"/>
                  </a:lnTo>
                  <a:close/>
                </a:path>
                <a:path w="3848735" h="1340485">
                  <a:moveTo>
                    <a:pt x="1641106" y="93929"/>
                  </a:moveTo>
                  <a:lnTo>
                    <a:pt x="1603006" y="93929"/>
                  </a:lnTo>
                  <a:lnTo>
                    <a:pt x="1603006" y="246329"/>
                  </a:lnTo>
                  <a:lnTo>
                    <a:pt x="1641106" y="246329"/>
                  </a:lnTo>
                  <a:lnTo>
                    <a:pt x="1641106" y="93929"/>
                  </a:lnTo>
                  <a:close/>
                </a:path>
                <a:path w="3848735" h="1340485">
                  <a:moveTo>
                    <a:pt x="1813890" y="0"/>
                  </a:moveTo>
                  <a:lnTo>
                    <a:pt x="1661490" y="0"/>
                  </a:lnTo>
                  <a:lnTo>
                    <a:pt x="1661490" y="38100"/>
                  </a:lnTo>
                  <a:lnTo>
                    <a:pt x="1813890" y="38100"/>
                  </a:lnTo>
                  <a:lnTo>
                    <a:pt x="1813890" y="0"/>
                  </a:lnTo>
                  <a:close/>
                </a:path>
                <a:path w="3848735" h="1340485">
                  <a:moveTo>
                    <a:pt x="1944916" y="19050"/>
                  </a:moveTo>
                  <a:lnTo>
                    <a:pt x="1944916" y="135674"/>
                  </a:lnTo>
                  <a:lnTo>
                    <a:pt x="1983016" y="135674"/>
                  </a:lnTo>
                  <a:lnTo>
                    <a:pt x="1983016" y="38100"/>
                  </a:lnTo>
                  <a:lnTo>
                    <a:pt x="1963966" y="38100"/>
                  </a:lnTo>
                  <a:lnTo>
                    <a:pt x="1944916" y="19050"/>
                  </a:lnTo>
                  <a:close/>
                </a:path>
                <a:path w="3848735" h="1340485">
                  <a:moveTo>
                    <a:pt x="1983016" y="0"/>
                  </a:moveTo>
                  <a:lnTo>
                    <a:pt x="1928190" y="0"/>
                  </a:lnTo>
                  <a:lnTo>
                    <a:pt x="1928190" y="38100"/>
                  </a:lnTo>
                  <a:lnTo>
                    <a:pt x="1944916" y="38100"/>
                  </a:lnTo>
                  <a:lnTo>
                    <a:pt x="1944916" y="19050"/>
                  </a:lnTo>
                  <a:lnTo>
                    <a:pt x="1983016" y="19050"/>
                  </a:lnTo>
                  <a:lnTo>
                    <a:pt x="1983016" y="0"/>
                  </a:lnTo>
                  <a:close/>
                </a:path>
                <a:path w="3848735" h="1340485">
                  <a:moveTo>
                    <a:pt x="1983016" y="19050"/>
                  </a:moveTo>
                  <a:lnTo>
                    <a:pt x="1944916" y="19050"/>
                  </a:lnTo>
                  <a:lnTo>
                    <a:pt x="1963966" y="38100"/>
                  </a:lnTo>
                  <a:lnTo>
                    <a:pt x="1983016" y="38100"/>
                  </a:lnTo>
                  <a:lnTo>
                    <a:pt x="1983016" y="19050"/>
                  </a:lnTo>
                  <a:close/>
                </a:path>
                <a:path w="3848735" h="1340485">
                  <a:moveTo>
                    <a:pt x="1983016" y="249974"/>
                  </a:moveTo>
                  <a:lnTo>
                    <a:pt x="1944916" y="249974"/>
                  </a:lnTo>
                  <a:lnTo>
                    <a:pt x="1944916" y="402374"/>
                  </a:lnTo>
                  <a:lnTo>
                    <a:pt x="1983016" y="402374"/>
                  </a:lnTo>
                  <a:lnTo>
                    <a:pt x="1983016" y="249974"/>
                  </a:lnTo>
                  <a:close/>
                </a:path>
                <a:path w="3848735" h="1340485">
                  <a:moveTo>
                    <a:pt x="1983016" y="516674"/>
                  </a:moveTo>
                  <a:lnTo>
                    <a:pt x="1944916" y="516674"/>
                  </a:lnTo>
                  <a:lnTo>
                    <a:pt x="1944916" y="669074"/>
                  </a:lnTo>
                  <a:lnTo>
                    <a:pt x="1983016" y="669074"/>
                  </a:lnTo>
                  <a:lnTo>
                    <a:pt x="1983016" y="516674"/>
                  </a:lnTo>
                  <a:close/>
                </a:path>
                <a:path w="3848735" h="1340485">
                  <a:moveTo>
                    <a:pt x="1983016" y="783374"/>
                  </a:moveTo>
                  <a:lnTo>
                    <a:pt x="1944916" y="783374"/>
                  </a:lnTo>
                  <a:lnTo>
                    <a:pt x="1944916" y="935774"/>
                  </a:lnTo>
                  <a:lnTo>
                    <a:pt x="1983016" y="935774"/>
                  </a:lnTo>
                  <a:lnTo>
                    <a:pt x="1983016" y="783374"/>
                  </a:lnTo>
                  <a:close/>
                </a:path>
                <a:path w="3848735" h="1340485">
                  <a:moveTo>
                    <a:pt x="1983016" y="1050074"/>
                  </a:moveTo>
                  <a:lnTo>
                    <a:pt x="1944916" y="1050074"/>
                  </a:lnTo>
                  <a:lnTo>
                    <a:pt x="1944916" y="1202474"/>
                  </a:lnTo>
                  <a:lnTo>
                    <a:pt x="1983016" y="1202474"/>
                  </a:lnTo>
                  <a:lnTo>
                    <a:pt x="1983016" y="1050074"/>
                  </a:lnTo>
                  <a:close/>
                </a:path>
                <a:path w="3848735" h="1340485">
                  <a:moveTo>
                    <a:pt x="2149830" y="1264259"/>
                  </a:moveTo>
                  <a:lnTo>
                    <a:pt x="1997430" y="1264259"/>
                  </a:lnTo>
                  <a:lnTo>
                    <a:pt x="1997430" y="1302359"/>
                  </a:lnTo>
                  <a:lnTo>
                    <a:pt x="2149830" y="1302359"/>
                  </a:lnTo>
                  <a:lnTo>
                    <a:pt x="2149830" y="1264259"/>
                  </a:lnTo>
                  <a:close/>
                </a:path>
                <a:path w="3848735" h="1340485">
                  <a:moveTo>
                    <a:pt x="2416530" y="1264259"/>
                  </a:moveTo>
                  <a:lnTo>
                    <a:pt x="2264130" y="1264259"/>
                  </a:lnTo>
                  <a:lnTo>
                    <a:pt x="2264130" y="1302359"/>
                  </a:lnTo>
                  <a:lnTo>
                    <a:pt x="2416530" y="1302359"/>
                  </a:lnTo>
                  <a:lnTo>
                    <a:pt x="2416530" y="1264259"/>
                  </a:lnTo>
                  <a:close/>
                </a:path>
                <a:path w="3848735" h="1340485">
                  <a:moveTo>
                    <a:pt x="2683230" y="1264259"/>
                  </a:moveTo>
                  <a:lnTo>
                    <a:pt x="2530830" y="1264259"/>
                  </a:lnTo>
                  <a:lnTo>
                    <a:pt x="2530830" y="1302359"/>
                  </a:lnTo>
                  <a:lnTo>
                    <a:pt x="2683230" y="1302359"/>
                  </a:lnTo>
                  <a:lnTo>
                    <a:pt x="2683230" y="1264259"/>
                  </a:lnTo>
                  <a:close/>
                </a:path>
                <a:path w="3848735" h="1340485">
                  <a:moveTo>
                    <a:pt x="2949930" y="1264259"/>
                  </a:moveTo>
                  <a:lnTo>
                    <a:pt x="2797530" y="1264259"/>
                  </a:lnTo>
                  <a:lnTo>
                    <a:pt x="2797530" y="1302359"/>
                  </a:lnTo>
                  <a:lnTo>
                    <a:pt x="2949930" y="1302359"/>
                  </a:lnTo>
                  <a:lnTo>
                    <a:pt x="2949930" y="1264259"/>
                  </a:lnTo>
                  <a:close/>
                </a:path>
                <a:path w="3848735" h="1340485">
                  <a:moveTo>
                    <a:pt x="3216630" y="1264259"/>
                  </a:moveTo>
                  <a:lnTo>
                    <a:pt x="3064230" y="1264259"/>
                  </a:lnTo>
                  <a:lnTo>
                    <a:pt x="3064230" y="1302359"/>
                  </a:lnTo>
                  <a:lnTo>
                    <a:pt x="3216630" y="1302359"/>
                  </a:lnTo>
                  <a:lnTo>
                    <a:pt x="3216630" y="1264259"/>
                  </a:lnTo>
                  <a:close/>
                </a:path>
                <a:path w="3848735" h="1340485">
                  <a:moveTo>
                    <a:pt x="3483330" y="1264259"/>
                  </a:moveTo>
                  <a:lnTo>
                    <a:pt x="3330930" y="1264259"/>
                  </a:lnTo>
                  <a:lnTo>
                    <a:pt x="3330930" y="1302359"/>
                  </a:lnTo>
                  <a:lnTo>
                    <a:pt x="3483330" y="1302359"/>
                  </a:lnTo>
                  <a:lnTo>
                    <a:pt x="3483330" y="1264259"/>
                  </a:lnTo>
                  <a:close/>
                </a:path>
                <a:path w="3848735" h="1340485">
                  <a:moveTo>
                    <a:pt x="3734130" y="1226159"/>
                  </a:moveTo>
                  <a:lnTo>
                    <a:pt x="3734130" y="1340459"/>
                  </a:lnTo>
                  <a:lnTo>
                    <a:pt x="3810330" y="1302359"/>
                  </a:lnTo>
                  <a:lnTo>
                    <a:pt x="3750030" y="1302359"/>
                  </a:lnTo>
                  <a:lnTo>
                    <a:pt x="3750030" y="1264259"/>
                  </a:lnTo>
                  <a:lnTo>
                    <a:pt x="3810330" y="1264259"/>
                  </a:lnTo>
                  <a:lnTo>
                    <a:pt x="3734130" y="1226159"/>
                  </a:lnTo>
                  <a:close/>
                </a:path>
                <a:path w="3848735" h="1340485">
                  <a:moveTo>
                    <a:pt x="3734130" y="1264259"/>
                  </a:moveTo>
                  <a:lnTo>
                    <a:pt x="3597630" y="1264259"/>
                  </a:lnTo>
                  <a:lnTo>
                    <a:pt x="3597630" y="1302359"/>
                  </a:lnTo>
                  <a:lnTo>
                    <a:pt x="3734130" y="1302359"/>
                  </a:lnTo>
                  <a:lnTo>
                    <a:pt x="3734130" y="1264259"/>
                  </a:lnTo>
                  <a:close/>
                </a:path>
                <a:path w="3848735" h="1340485">
                  <a:moveTo>
                    <a:pt x="3810330" y="1264259"/>
                  </a:moveTo>
                  <a:lnTo>
                    <a:pt x="3750030" y="1264259"/>
                  </a:lnTo>
                  <a:lnTo>
                    <a:pt x="3750030" y="1302359"/>
                  </a:lnTo>
                  <a:lnTo>
                    <a:pt x="3810330" y="1302359"/>
                  </a:lnTo>
                  <a:lnTo>
                    <a:pt x="3848430" y="1283309"/>
                  </a:lnTo>
                  <a:lnTo>
                    <a:pt x="3810330" y="1264259"/>
                  </a:lnTo>
                  <a:close/>
                </a:path>
              </a:pathLst>
            </a:custGeom>
            <a:solidFill>
              <a:srgbClr val="2E7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520956" y="4899634"/>
              <a:ext cx="662305" cy="805815"/>
            </a:xfrm>
            <a:custGeom>
              <a:avLst/>
              <a:gdLst/>
              <a:ahLst/>
              <a:cxnLst/>
              <a:rect l="l" t="t" r="r" b="b"/>
              <a:pathLst>
                <a:path w="662304" h="805814">
                  <a:moveTo>
                    <a:pt x="0" y="0"/>
                  </a:moveTo>
                  <a:lnTo>
                    <a:pt x="662194" y="0"/>
                  </a:lnTo>
                  <a:lnTo>
                    <a:pt x="662194" y="805401"/>
                  </a:lnTo>
                  <a:lnTo>
                    <a:pt x="0" y="805401"/>
                  </a:lnTo>
                  <a:lnTo>
                    <a:pt x="0" y="0"/>
                  </a:lnTo>
                  <a:close/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530659" y="5217274"/>
              <a:ext cx="662305" cy="0"/>
            </a:xfrm>
            <a:custGeom>
              <a:avLst/>
              <a:gdLst/>
              <a:ahLst/>
              <a:cxnLst/>
              <a:rect l="l" t="t" r="r" b="b"/>
              <a:pathLst>
                <a:path w="662304">
                  <a:moveTo>
                    <a:pt x="0" y="0"/>
                  </a:moveTo>
                  <a:lnTo>
                    <a:pt x="662194" y="1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751385" y="4924399"/>
              <a:ext cx="0" cy="293370"/>
            </a:xfrm>
            <a:custGeom>
              <a:avLst/>
              <a:gdLst/>
              <a:ahLst/>
              <a:cxnLst/>
              <a:rect l="l" t="t" r="r" b="b"/>
              <a:pathLst>
                <a:path h="293370">
                  <a:moveTo>
                    <a:pt x="0" y="0"/>
                  </a:moveTo>
                  <a:lnTo>
                    <a:pt x="1" y="292873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972111" y="4924399"/>
              <a:ext cx="0" cy="293370"/>
            </a:xfrm>
            <a:custGeom>
              <a:avLst/>
              <a:gdLst/>
              <a:ahLst/>
              <a:cxnLst/>
              <a:rect l="l" t="t" r="r" b="b"/>
              <a:pathLst>
                <a:path h="293370">
                  <a:moveTo>
                    <a:pt x="0" y="0"/>
                  </a:moveTo>
                  <a:lnTo>
                    <a:pt x="1" y="292873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9787039" y="5144642"/>
              <a:ext cx="851535" cy="462280"/>
            </a:xfrm>
            <a:custGeom>
              <a:avLst/>
              <a:gdLst/>
              <a:ahLst/>
              <a:cxnLst/>
              <a:rect l="l" t="t" r="r" b="b"/>
              <a:pathLst>
                <a:path w="851534" h="462279">
                  <a:moveTo>
                    <a:pt x="851115" y="0"/>
                  </a:moveTo>
                  <a:lnTo>
                    <a:pt x="0" y="0"/>
                  </a:lnTo>
                  <a:lnTo>
                    <a:pt x="0" y="461923"/>
                  </a:lnTo>
                  <a:lnTo>
                    <a:pt x="851115" y="461923"/>
                  </a:lnTo>
                  <a:lnTo>
                    <a:pt x="851115" y="0"/>
                  </a:lnTo>
                  <a:close/>
                </a:path>
              </a:pathLst>
            </a:custGeom>
            <a:solidFill>
              <a:srgbClr val="D0C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9787039" y="5144642"/>
              <a:ext cx="851535" cy="462280"/>
            </a:xfrm>
            <a:custGeom>
              <a:avLst/>
              <a:gdLst/>
              <a:ahLst/>
              <a:cxnLst/>
              <a:rect l="l" t="t" r="r" b="b"/>
              <a:pathLst>
                <a:path w="851534" h="462279">
                  <a:moveTo>
                    <a:pt x="0" y="0"/>
                  </a:moveTo>
                  <a:lnTo>
                    <a:pt x="851113" y="0"/>
                  </a:lnTo>
                  <a:lnTo>
                    <a:pt x="851113" y="461921"/>
                  </a:lnTo>
                  <a:lnTo>
                    <a:pt x="0" y="461921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7878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9787039" y="4608918"/>
              <a:ext cx="446405" cy="462280"/>
            </a:xfrm>
            <a:custGeom>
              <a:avLst/>
              <a:gdLst/>
              <a:ahLst/>
              <a:cxnLst/>
              <a:rect l="l" t="t" r="r" b="b"/>
              <a:pathLst>
                <a:path w="446404" h="462279">
                  <a:moveTo>
                    <a:pt x="446024" y="0"/>
                  </a:moveTo>
                  <a:lnTo>
                    <a:pt x="0" y="0"/>
                  </a:lnTo>
                  <a:lnTo>
                    <a:pt x="0" y="461924"/>
                  </a:lnTo>
                  <a:lnTo>
                    <a:pt x="446024" y="461924"/>
                  </a:lnTo>
                  <a:lnTo>
                    <a:pt x="446024" y="0"/>
                  </a:lnTo>
                  <a:close/>
                </a:path>
              </a:pathLst>
            </a:custGeom>
            <a:solidFill>
              <a:srgbClr val="E2F0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9787039" y="4608918"/>
              <a:ext cx="446405" cy="462280"/>
            </a:xfrm>
            <a:custGeom>
              <a:avLst/>
              <a:gdLst/>
              <a:ahLst/>
              <a:cxnLst/>
              <a:rect l="l" t="t" r="r" b="b"/>
              <a:pathLst>
                <a:path w="446404" h="462279">
                  <a:moveTo>
                    <a:pt x="0" y="0"/>
                  </a:moveTo>
                  <a:lnTo>
                    <a:pt x="446023" y="0"/>
                  </a:lnTo>
                  <a:lnTo>
                    <a:pt x="446023" y="461921"/>
                  </a:lnTo>
                  <a:lnTo>
                    <a:pt x="0" y="461921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3857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0104119" y="4489703"/>
              <a:ext cx="268224" cy="26822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8" name="object 38"/>
          <p:cNvGrpSpPr/>
          <p:nvPr/>
        </p:nvGrpSpPr>
        <p:grpSpPr>
          <a:xfrm>
            <a:off x="0" y="2822714"/>
            <a:ext cx="11353800" cy="4035425"/>
            <a:chOff x="0" y="2822714"/>
            <a:chExt cx="11353800" cy="4035425"/>
          </a:xfrm>
        </p:grpSpPr>
        <p:sp>
          <p:nvSpPr>
            <p:cNvPr id="39" name="object 39"/>
            <p:cNvSpPr/>
            <p:nvPr/>
          </p:nvSpPr>
          <p:spPr>
            <a:xfrm>
              <a:off x="5748528" y="4501895"/>
              <a:ext cx="765048" cy="58826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892977" y="4230293"/>
              <a:ext cx="3848735" cy="1340485"/>
            </a:xfrm>
            <a:custGeom>
              <a:avLst/>
              <a:gdLst/>
              <a:ahLst/>
              <a:cxnLst/>
              <a:rect l="l" t="t" r="r" b="b"/>
              <a:pathLst>
                <a:path w="3848735" h="1340485">
                  <a:moveTo>
                    <a:pt x="152400" y="1272209"/>
                  </a:moveTo>
                  <a:lnTo>
                    <a:pt x="0" y="1272209"/>
                  </a:lnTo>
                  <a:lnTo>
                    <a:pt x="0" y="1310309"/>
                  </a:lnTo>
                  <a:lnTo>
                    <a:pt x="152400" y="1310309"/>
                  </a:lnTo>
                  <a:lnTo>
                    <a:pt x="152400" y="1272209"/>
                  </a:lnTo>
                  <a:close/>
                </a:path>
                <a:path w="3848735" h="1340485">
                  <a:moveTo>
                    <a:pt x="419100" y="1272209"/>
                  </a:moveTo>
                  <a:lnTo>
                    <a:pt x="266700" y="1272209"/>
                  </a:lnTo>
                  <a:lnTo>
                    <a:pt x="266700" y="1310309"/>
                  </a:lnTo>
                  <a:lnTo>
                    <a:pt x="419100" y="1310309"/>
                  </a:lnTo>
                  <a:lnTo>
                    <a:pt x="419100" y="1272209"/>
                  </a:lnTo>
                  <a:close/>
                </a:path>
                <a:path w="3848735" h="1340485">
                  <a:moveTo>
                    <a:pt x="685800" y="1272209"/>
                  </a:moveTo>
                  <a:lnTo>
                    <a:pt x="533400" y="1272209"/>
                  </a:lnTo>
                  <a:lnTo>
                    <a:pt x="533400" y="1310309"/>
                  </a:lnTo>
                  <a:lnTo>
                    <a:pt x="685800" y="1310309"/>
                  </a:lnTo>
                  <a:lnTo>
                    <a:pt x="685800" y="1272209"/>
                  </a:lnTo>
                  <a:close/>
                </a:path>
                <a:path w="3848735" h="1340485">
                  <a:moveTo>
                    <a:pt x="952500" y="1272209"/>
                  </a:moveTo>
                  <a:lnTo>
                    <a:pt x="800100" y="1272209"/>
                  </a:lnTo>
                  <a:lnTo>
                    <a:pt x="800100" y="1310309"/>
                  </a:lnTo>
                  <a:lnTo>
                    <a:pt x="952500" y="1310309"/>
                  </a:lnTo>
                  <a:lnTo>
                    <a:pt x="952500" y="1272209"/>
                  </a:lnTo>
                  <a:close/>
                </a:path>
                <a:path w="3848735" h="1340485">
                  <a:moveTo>
                    <a:pt x="1219200" y="1272209"/>
                  </a:moveTo>
                  <a:lnTo>
                    <a:pt x="1066800" y="1272209"/>
                  </a:lnTo>
                  <a:lnTo>
                    <a:pt x="1066800" y="1310309"/>
                  </a:lnTo>
                  <a:lnTo>
                    <a:pt x="1219200" y="1310309"/>
                  </a:lnTo>
                  <a:lnTo>
                    <a:pt x="1219200" y="1272209"/>
                  </a:lnTo>
                  <a:close/>
                </a:path>
                <a:path w="3848735" h="1340485">
                  <a:moveTo>
                    <a:pt x="1485900" y="1272209"/>
                  </a:moveTo>
                  <a:lnTo>
                    <a:pt x="1333500" y="1272209"/>
                  </a:lnTo>
                  <a:lnTo>
                    <a:pt x="1333500" y="1310309"/>
                  </a:lnTo>
                  <a:lnTo>
                    <a:pt x="1485900" y="1310309"/>
                  </a:lnTo>
                  <a:lnTo>
                    <a:pt x="1485900" y="1272209"/>
                  </a:lnTo>
                  <a:close/>
                </a:path>
                <a:path w="3848735" h="1340485">
                  <a:moveTo>
                    <a:pt x="1603019" y="1272209"/>
                  </a:moveTo>
                  <a:lnTo>
                    <a:pt x="1600200" y="1272209"/>
                  </a:lnTo>
                  <a:lnTo>
                    <a:pt x="1600200" y="1310309"/>
                  </a:lnTo>
                  <a:lnTo>
                    <a:pt x="1641119" y="1310309"/>
                  </a:lnTo>
                  <a:lnTo>
                    <a:pt x="1641119" y="1291259"/>
                  </a:lnTo>
                  <a:lnTo>
                    <a:pt x="1603019" y="1291259"/>
                  </a:lnTo>
                  <a:lnTo>
                    <a:pt x="1603019" y="1272209"/>
                  </a:lnTo>
                  <a:close/>
                </a:path>
                <a:path w="3848735" h="1340485">
                  <a:moveTo>
                    <a:pt x="1641119" y="1160729"/>
                  </a:moveTo>
                  <a:lnTo>
                    <a:pt x="1603019" y="1160729"/>
                  </a:lnTo>
                  <a:lnTo>
                    <a:pt x="1603019" y="1291259"/>
                  </a:lnTo>
                  <a:lnTo>
                    <a:pt x="1622069" y="1272209"/>
                  </a:lnTo>
                  <a:lnTo>
                    <a:pt x="1641119" y="1272209"/>
                  </a:lnTo>
                  <a:lnTo>
                    <a:pt x="1641119" y="1160729"/>
                  </a:lnTo>
                  <a:close/>
                </a:path>
                <a:path w="3848735" h="1340485">
                  <a:moveTo>
                    <a:pt x="1641119" y="1272209"/>
                  </a:moveTo>
                  <a:lnTo>
                    <a:pt x="1622069" y="1272209"/>
                  </a:lnTo>
                  <a:lnTo>
                    <a:pt x="1603019" y="1291259"/>
                  </a:lnTo>
                  <a:lnTo>
                    <a:pt x="1641119" y="1291259"/>
                  </a:lnTo>
                  <a:lnTo>
                    <a:pt x="1641119" y="1272209"/>
                  </a:lnTo>
                  <a:close/>
                </a:path>
                <a:path w="3848735" h="1340485">
                  <a:moveTo>
                    <a:pt x="1641119" y="894029"/>
                  </a:moveTo>
                  <a:lnTo>
                    <a:pt x="1603019" y="894029"/>
                  </a:lnTo>
                  <a:lnTo>
                    <a:pt x="1603019" y="1046429"/>
                  </a:lnTo>
                  <a:lnTo>
                    <a:pt x="1641119" y="1046429"/>
                  </a:lnTo>
                  <a:lnTo>
                    <a:pt x="1641119" y="894029"/>
                  </a:lnTo>
                  <a:close/>
                </a:path>
                <a:path w="3848735" h="1340485">
                  <a:moveTo>
                    <a:pt x="1641119" y="627329"/>
                  </a:moveTo>
                  <a:lnTo>
                    <a:pt x="1603019" y="627329"/>
                  </a:lnTo>
                  <a:lnTo>
                    <a:pt x="1603019" y="779729"/>
                  </a:lnTo>
                  <a:lnTo>
                    <a:pt x="1641119" y="779729"/>
                  </a:lnTo>
                  <a:lnTo>
                    <a:pt x="1641119" y="627329"/>
                  </a:lnTo>
                  <a:close/>
                </a:path>
                <a:path w="3848735" h="1340485">
                  <a:moveTo>
                    <a:pt x="1641119" y="360629"/>
                  </a:moveTo>
                  <a:lnTo>
                    <a:pt x="1603019" y="360629"/>
                  </a:lnTo>
                  <a:lnTo>
                    <a:pt x="1603019" y="513029"/>
                  </a:lnTo>
                  <a:lnTo>
                    <a:pt x="1641119" y="513029"/>
                  </a:lnTo>
                  <a:lnTo>
                    <a:pt x="1641119" y="360629"/>
                  </a:lnTo>
                  <a:close/>
                </a:path>
                <a:path w="3848735" h="1340485">
                  <a:moveTo>
                    <a:pt x="1641119" y="93929"/>
                  </a:moveTo>
                  <a:lnTo>
                    <a:pt x="1603019" y="93929"/>
                  </a:lnTo>
                  <a:lnTo>
                    <a:pt x="1603019" y="246329"/>
                  </a:lnTo>
                  <a:lnTo>
                    <a:pt x="1641119" y="246329"/>
                  </a:lnTo>
                  <a:lnTo>
                    <a:pt x="1641119" y="93929"/>
                  </a:lnTo>
                  <a:close/>
                </a:path>
                <a:path w="3848735" h="1340485">
                  <a:moveTo>
                    <a:pt x="1813890" y="0"/>
                  </a:moveTo>
                  <a:lnTo>
                    <a:pt x="1661490" y="0"/>
                  </a:lnTo>
                  <a:lnTo>
                    <a:pt x="1661490" y="38100"/>
                  </a:lnTo>
                  <a:lnTo>
                    <a:pt x="1813890" y="38100"/>
                  </a:lnTo>
                  <a:lnTo>
                    <a:pt x="1813890" y="0"/>
                  </a:lnTo>
                  <a:close/>
                </a:path>
                <a:path w="3848735" h="1340485">
                  <a:moveTo>
                    <a:pt x="1944916" y="19050"/>
                  </a:moveTo>
                  <a:lnTo>
                    <a:pt x="1944916" y="135674"/>
                  </a:lnTo>
                  <a:lnTo>
                    <a:pt x="1983016" y="135674"/>
                  </a:lnTo>
                  <a:lnTo>
                    <a:pt x="1983016" y="38100"/>
                  </a:lnTo>
                  <a:lnTo>
                    <a:pt x="1963966" y="38100"/>
                  </a:lnTo>
                  <a:lnTo>
                    <a:pt x="1944916" y="19050"/>
                  </a:lnTo>
                  <a:close/>
                </a:path>
                <a:path w="3848735" h="1340485">
                  <a:moveTo>
                    <a:pt x="1983016" y="0"/>
                  </a:moveTo>
                  <a:lnTo>
                    <a:pt x="1928190" y="0"/>
                  </a:lnTo>
                  <a:lnTo>
                    <a:pt x="1928190" y="38100"/>
                  </a:lnTo>
                  <a:lnTo>
                    <a:pt x="1944916" y="38100"/>
                  </a:lnTo>
                  <a:lnTo>
                    <a:pt x="1944916" y="19050"/>
                  </a:lnTo>
                  <a:lnTo>
                    <a:pt x="1983016" y="19050"/>
                  </a:lnTo>
                  <a:lnTo>
                    <a:pt x="1983016" y="0"/>
                  </a:lnTo>
                  <a:close/>
                </a:path>
                <a:path w="3848735" h="1340485">
                  <a:moveTo>
                    <a:pt x="1983016" y="19050"/>
                  </a:moveTo>
                  <a:lnTo>
                    <a:pt x="1944916" y="19050"/>
                  </a:lnTo>
                  <a:lnTo>
                    <a:pt x="1963966" y="38100"/>
                  </a:lnTo>
                  <a:lnTo>
                    <a:pt x="1983016" y="38100"/>
                  </a:lnTo>
                  <a:lnTo>
                    <a:pt x="1983016" y="19050"/>
                  </a:lnTo>
                  <a:close/>
                </a:path>
                <a:path w="3848735" h="1340485">
                  <a:moveTo>
                    <a:pt x="1983016" y="249974"/>
                  </a:moveTo>
                  <a:lnTo>
                    <a:pt x="1944916" y="249974"/>
                  </a:lnTo>
                  <a:lnTo>
                    <a:pt x="1944916" y="402374"/>
                  </a:lnTo>
                  <a:lnTo>
                    <a:pt x="1983016" y="402374"/>
                  </a:lnTo>
                  <a:lnTo>
                    <a:pt x="1983016" y="249974"/>
                  </a:lnTo>
                  <a:close/>
                </a:path>
                <a:path w="3848735" h="1340485">
                  <a:moveTo>
                    <a:pt x="1983016" y="516674"/>
                  </a:moveTo>
                  <a:lnTo>
                    <a:pt x="1944916" y="516674"/>
                  </a:lnTo>
                  <a:lnTo>
                    <a:pt x="1944916" y="669074"/>
                  </a:lnTo>
                  <a:lnTo>
                    <a:pt x="1983016" y="669074"/>
                  </a:lnTo>
                  <a:lnTo>
                    <a:pt x="1983016" y="516674"/>
                  </a:lnTo>
                  <a:close/>
                </a:path>
                <a:path w="3848735" h="1340485">
                  <a:moveTo>
                    <a:pt x="1983016" y="783374"/>
                  </a:moveTo>
                  <a:lnTo>
                    <a:pt x="1944916" y="783374"/>
                  </a:lnTo>
                  <a:lnTo>
                    <a:pt x="1944916" y="935774"/>
                  </a:lnTo>
                  <a:lnTo>
                    <a:pt x="1983016" y="935774"/>
                  </a:lnTo>
                  <a:lnTo>
                    <a:pt x="1983016" y="783374"/>
                  </a:lnTo>
                  <a:close/>
                </a:path>
                <a:path w="3848735" h="1340485">
                  <a:moveTo>
                    <a:pt x="1983016" y="1050074"/>
                  </a:moveTo>
                  <a:lnTo>
                    <a:pt x="1944916" y="1050074"/>
                  </a:lnTo>
                  <a:lnTo>
                    <a:pt x="1944916" y="1202474"/>
                  </a:lnTo>
                  <a:lnTo>
                    <a:pt x="1983016" y="1202474"/>
                  </a:lnTo>
                  <a:lnTo>
                    <a:pt x="1983016" y="1050074"/>
                  </a:lnTo>
                  <a:close/>
                </a:path>
                <a:path w="3848735" h="1340485">
                  <a:moveTo>
                    <a:pt x="2149830" y="1264259"/>
                  </a:moveTo>
                  <a:lnTo>
                    <a:pt x="1997430" y="1264259"/>
                  </a:lnTo>
                  <a:lnTo>
                    <a:pt x="1997430" y="1302359"/>
                  </a:lnTo>
                  <a:lnTo>
                    <a:pt x="2149830" y="1302359"/>
                  </a:lnTo>
                  <a:lnTo>
                    <a:pt x="2149830" y="1264259"/>
                  </a:lnTo>
                  <a:close/>
                </a:path>
                <a:path w="3848735" h="1340485">
                  <a:moveTo>
                    <a:pt x="2416530" y="1264259"/>
                  </a:moveTo>
                  <a:lnTo>
                    <a:pt x="2264130" y="1264259"/>
                  </a:lnTo>
                  <a:lnTo>
                    <a:pt x="2264130" y="1302359"/>
                  </a:lnTo>
                  <a:lnTo>
                    <a:pt x="2416530" y="1302359"/>
                  </a:lnTo>
                  <a:lnTo>
                    <a:pt x="2416530" y="1264259"/>
                  </a:lnTo>
                  <a:close/>
                </a:path>
                <a:path w="3848735" h="1340485">
                  <a:moveTo>
                    <a:pt x="2683230" y="1264259"/>
                  </a:moveTo>
                  <a:lnTo>
                    <a:pt x="2530830" y="1264259"/>
                  </a:lnTo>
                  <a:lnTo>
                    <a:pt x="2530830" y="1302359"/>
                  </a:lnTo>
                  <a:lnTo>
                    <a:pt x="2683230" y="1302359"/>
                  </a:lnTo>
                  <a:lnTo>
                    <a:pt x="2683230" y="1264259"/>
                  </a:lnTo>
                  <a:close/>
                </a:path>
                <a:path w="3848735" h="1340485">
                  <a:moveTo>
                    <a:pt x="2949930" y="1264259"/>
                  </a:moveTo>
                  <a:lnTo>
                    <a:pt x="2797530" y="1264259"/>
                  </a:lnTo>
                  <a:lnTo>
                    <a:pt x="2797530" y="1302359"/>
                  </a:lnTo>
                  <a:lnTo>
                    <a:pt x="2949930" y="1302359"/>
                  </a:lnTo>
                  <a:lnTo>
                    <a:pt x="2949930" y="1264259"/>
                  </a:lnTo>
                  <a:close/>
                </a:path>
                <a:path w="3848735" h="1340485">
                  <a:moveTo>
                    <a:pt x="3216630" y="1264259"/>
                  </a:moveTo>
                  <a:lnTo>
                    <a:pt x="3064230" y="1264259"/>
                  </a:lnTo>
                  <a:lnTo>
                    <a:pt x="3064230" y="1302359"/>
                  </a:lnTo>
                  <a:lnTo>
                    <a:pt x="3216630" y="1302359"/>
                  </a:lnTo>
                  <a:lnTo>
                    <a:pt x="3216630" y="1264259"/>
                  </a:lnTo>
                  <a:close/>
                </a:path>
                <a:path w="3848735" h="1340485">
                  <a:moveTo>
                    <a:pt x="3483330" y="1264259"/>
                  </a:moveTo>
                  <a:lnTo>
                    <a:pt x="3330930" y="1264259"/>
                  </a:lnTo>
                  <a:lnTo>
                    <a:pt x="3330930" y="1302359"/>
                  </a:lnTo>
                  <a:lnTo>
                    <a:pt x="3483330" y="1302359"/>
                  </a:lnTo>
                  <a:lnTo>
                    <a:pt x="3483330" y="1264259"/>
                  </a:lnTo>
                  <a:close/>
                </a:path>
                <a:path w="3848735" h="1340485">
                  <a:moveTo>
                    <a:pt x="3734130" y="1226159"/>
                  </a:moveTo>
                  <a:lnTo>
                    <a:pt x="3734130" y="1340459"/>
                  </a:lnTo>
                  <a:lnTo>
                    <a:pt x="3810330" y="1302359"/>
                  </a:lnTo>
                  <a:lnTo>
                    <a:pt x="3750030" y="1302359"/>
                  </a:lnTo>
                  <a:lnTo>
                    <a:pt x="3750030" y="1264259"/>
                  </a:lnTo>
                  <a:lnTo>
                    <a:pt x="3810330" y="1264259"/>
                  </a:lnTo>
                  <a:lnTo>
                    <a:pt x="3734130" y="1226159"/>
                  </a:lnTo>
                  <a:close/>
                </a:path>
                <a:path w="3848735" h="1340485">
                  <a:moveTo>
                    <a:pt x="3734130" y="1264259"/>
                  </a:moveTo>
                  <a:lnTo>
                    <a:pt x="3597630" y="1264259"/>
                  </a:lnTo>
                  <a:lnTo>
                    <a:pt x="3597630" y="1302359"/>
                  </a:lnTo>
                  <a:lnTo>
                    <a:pt x="3734130" y="1302359"/>
                  </a:lnTo>
                  <a:lnTo>
                    <a:pt x="3734130" y="1264259"/>
                  </a:lnTo>
                  <a:close/>
                </a:path>
                <a:path w="3848735" h="1340485">
                  <a:moveTo>
                    <a:pt x="3810330" y="1264259"/>
                  </a:moveTo>
                  <a:lnTo>
                    <a:pt x="3750030" y="1264259"/>
                  </a:lnTo>
                  <a:lnTo>
                    <a:pt x="3750030" y="1302359"/>
                  </a:lnTo>
                  <a:lnTo>
                    <a:pt x="3810330" y="1302359"/>
                  </a:lnTo>
                  <a:lnTo>
                    <a:pt x="3848430" y="1283309"/>
                  </a:lnTo>
                  <a:lnTo>
                    <a:pt x="3810330" y="1264259"/>
                  </a:lnTo>
                  <a:close/>
                </a:path>
              </a:pathLst>
            </a:custGeom>
            <a:solidFill>
              <a:srgbClr val="2E7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0" y="2822714"/>
              <a:ext cx="11353800" cy="4035425"/>
            </a:xfrm>
            <a:custGeom>
              <a:avLst/>
              <a:gdLst/>
              <a:ahLst/>
              <a:cxnLst/>
              <a:rect l="l" t="t" r="r" b="b"/>
              <a:pathLst>
                <a:path w="11353800" h="4035425">
                  <a:moveTo>
                    <a:pt x="11353800" y="0"/>
                  </a:moveTo>
                  <a:lnTo>
                    <a:pt x="0" y="0"/>
                  </a:lnTo>
                  <a:lnTo>
                    <a:pt x="0" y="666356"/>
                  </a:lnTo>
                  <a:lnTo>
                    <a:pt x="0" y="4035285"/>
                  </a:lnTo>
                  <a:lnTo>
                    <a:pt x="11353800" y="4035285"/>
                  </a:lnTo>
                  <a:lnTo>
                    <a:pt x="11353800" y="666356"/>
                  </a:lnTo>
                  <a:lnTo>
                    <a:pt x="11353800" y="0"/>
                  </a:lnTo>
                  <a:close/>
                </a:path>
              </a:pathLst>
            </a:custGeom>
            <a:solidFill>
              <a:srgbClr val="FFFFFF">
                <a:alpha val="850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023442" y="5092573"/>
              <a:ext cx="1758950" cy="525780"/>
            </a:xfrm>
            <a:custGeom>
              <a:avLst/>
              <a:gdLst/>
              <a:ahLst/>
              <a:cxnLst/>
              <a:rect l="l" t="t" r="r" b="b"/>
              <a:pathLst>
                <a:path w="1758950" h="525779">
                  <a:moveTo>
                    <a:pt x="1758619" y="0"/>
                  </a:moveTo>
                  <a:lnTo>
                    <a:pt x="0" y="0"/>
                  </a:lnTo>
                  <a:lnTo>
                    <a:pt x="0" y="525462"/>
                  </a:lnTo>
                  <a:lnTo>
                    <a:pt x="1758619" y="525462"/>
                  </a:lnTo>
                  <a:lnTo>
                    <a:pt x="1758619" y="0"/>
                  </a:lnTo>
                  <a:close/>
                </a:path>
              </a:pathLst>
            </a:custGeom>
            <a:solidFill>
              <a:srgbClr val="D0C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023442" y="5092573"/>
              <a:ext cx="1758950" cy="525780"/>
            </a:xfrm>
            <a:custGeom>
              <a:avLst/>
              <a:gdLst/>
              <a:ahLst/>
              <a:cxnLst/>
              <a:rect l="l" t="t" r="r" b="b"/>
              <a:pathLst>
                <a:path w="1758950" h="525779">
                  <a:moveTo>
                    <a:pt x="0" y="0"/>
                  </a:moveTo>
                  <a:lnTo>
                    <a:pt x="1758611" y="0"/>
                  </a:lnTo>
                  <a:lnTo>
                    <a:pt x="1758611" y="525463"/>
                  </a:lnTo>
                  <a:lnTo>
                    <a:pt x="0" y="525463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7878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7558265" y="5177028"/>
            <a:ext cx="6896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60" dirty="0">
                <a:solidFill>
                  <a:srgbClr val="FFFFFF"/>
                </a:solidFill>
                <a:latin typeface="Trebuchet MS"/>
                <a:cs typeface="Trebuchet MS"/>
              </a:rPr>
              <a:t>Host</a:t>
            </a:r>
            <a:r>
              <a:rPr sz="2000" spc="-2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40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endParaRPr sz="2000">
              <a:latin typeface="Trebuchet MS"/>
              <a:cs typeface="Trebuchet MS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6989279" y="3616375"/>
            <a:ext cx="1239520" cy="1346200"/>
            <a:chOff x="6989279" y="3616375"/>
            <a:chExt cx="1239520" cy="1346200"/>
          </a:xfrm>
        </p:grpSpPr>
        <p:sp>
          <p:nvSpPr>
            <p:cNvPr id="46" name="object 46"/>
            <p:cNvSpPr/>
            <p:nvPr/>
          </p:nvSpPr>
          <p:spPr>
            <a:xfrm>
              <a:off x="7003567" y="3630663"/>
              <a:ext cx="1210945" cy="1317625"/>
            </a:xfrm>
            <a:custGeom>
              <a:avLst/>
              <a:gdLst/>
              <a:ahLst/>
              <a:cxnLst/>
              <a:rect l="l" t="t" r="r" b="b"/>
              <a:pathLst>
                <a:path w="1210945" h="1317625">
                  <a:moveTo>
                    <a:pt x="1210805" y="0"/>
                  </a:moveTo>
                  <a:lnTo>
                    <a:pt x="0" y="0"/>
                  </a:lnTo>
                  <a:lnTo>
                    <a:pt x="0" y="1317409"/>
                  </a:lnTo>
                  <a:lnTo>
                    <a:pt x="1210805" y="1317409"/>
                  </a:lnTo>
                  <a:lnTo>
                    <a:pt x="1210805" y="0"/>
                  </a:lnTo>
                  <a:close/>
                </a:path>
              </a:pathLst>
            </a:custGeom>
            <a:solidFill>
              <a:srgbClr val="E2F0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003567" y="3630663"/>
              <a:ext cx="1210945" cy="1317625"/>
            </a:xfrm>
            <a:custGeom>
              <a:avLst/>
              <a:gdLst/>
              <a:ahLst/>
              <a:cxnLst/>
              <a:rect l="l" t="t" r="r" b="b"/>
              <a:pathLst>
                <a:path w="1210945" h="1317625">
                  <a:moveTo>
                    <a:pt x="0" y="0"/>
                  </a:moveTo>
                  <a:lnTo>
                    <a:pt x="1210810" y="0"/>
                  </a:lnTo>
                  <a:lnTo>
                    <a:pt x="1210810" y="1317410"/>
                  </a:lnTo>
                  <a:lnTo>
                    <a:pt x="0" y="1317410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3857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180719" y="4018953"/>
              <a:ext cx="882015" cy="369570"/>
            </a:xfrm>
            <a:custGeom>
              <a:avLst/>
              <a:gdLst/>
              <a:ahLst/>
              <a:cxnLst/>
              <a:rect l="l" t="t" r="r" b="b"/>
              <a:pathLst>
                <a:path w="882015" h="369570">
                  <a:moveTo>
                    <a:pt x="881748" y="0"/>
                  </a:moveTo>
                  <a:lnTo>
                    <a:pt x="0" y="0"/>
                  </a:lnTo>
                  <a:lnTo>
                    <a:pt x="0" y="369328"/>
                  </a:lnTo>
                  <a:lnTo>
                    <a:pt x="881748" y="369328"/>
                  </a:lnTo>
                  <a:lnTo>
                    <a:pt x="881748" y="0"/>
                  </a:lnTo>
                  <a:close/>
                </a:path>
              </a:pathLst>
            </a:custGeom>
            <a:solidFill>
              <a:srgbClr val="DAE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180719" y="4018953"/>
              <a:ext cx="882015" cy="369570"/>
            </a:xfrm>
            <a:custGeom>
              <a:avLst/>
              <a:gdLst/>
              <a:ahLst/>
              <a:cxnLst/>
              <a:rect l="l" t="t" r="r" b="b"/>
              <a:pathLst>
                <a:path w="882015" h="369570">
                  <a:moveTo>
                    <a:pt x="0" y="0"/>
                  </a:moveTo>
                  <a:lnTo>
                    <a:pt x="881743" y="0"/>
                  </a:lnTo>
                  <a:lnTo>
                    <a:pt x="881743" y="369332"/>
                  </a:lnTo>
                  <a:lnTo>
                    <a:pt x="0" y="369332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7242264" y="3538219"/>
            <a:ext cx="733425" cy="800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4945" marR="5080" indent="-182880">
              <a:lnSpc>
                <a:spcPct val="141100"/>
              </a:lnSpc>
              <a:spcBef>
                <a:spcPts val="100"/>
              </a:spcBef>
            </a:pPr>
            <a:r>
              <a:rPr sz="1800" spc="-70" dirty="0">
                <a:latin typeface="Trebuchet MS"/>
                <a:cs typeface="Trebuchet MS"/>
              </a:rPr>
              <a:t>E</a:t>
            </a:r>
            <a:r>
              <a:rPr sz="1800" spc="-60" dirty="0">
                <a:latin typeface="Trebuchet MS"/>
                <a:cs typeface="Trebuchet MS"/>
              </a:rPr>
              <a:t>n</a:t>
            </a:r>
            <a:r>
              <a:rPr sz="1800" spc="-135" dirty="0">
                <a:latin typeface="Trebuchet MS"/>
                <a:cs typeface="Trebuchet MS"/>
              </a:rPr>
              <a:t>c</a:t>
            </a:r>
            <a:r>
              <a:rPr sz="1800" spc="-125" dirty="0">
                <a:latin typeface="Trebuchet MS"/>
                <a:cs typeface="Trebuchet MS"/>
              </a:rPr>
              <a:t>l</a:t>
            </a:r>
            <a:r>
              <a:rPr sz="1800" spc="-85" dirty="0">
                <a:latin typeface="Trebuchet MS"/>
                <a:cs typeface="Trebuchet MS"/>
              </a:rPr>
              <a:t>a</a:t>
            </a:r>
            <a:r>
              <a:rPr sz="1800" spc="-75" dirty="0">
                <a:latin typeface="Trebuchet MS"/>
                <a:cs typeface="Trebuchet MS"/>
              </a:rPr>
              <a:t>v</a:t>
            </a:r>
            <a:r>
              <a:rPr sz="1800" spc="-65" dirty="0">
                <a:latin typeface="Trebuchet MS"/>
                <a:cs typeface="Trebuchet MS"/>
              </a:rPr>
              <a:t>e  </a:t>
            </a:r>
            <a:r>
              <a:rPr sz="1800" spc="-50" dirty="0">
                <a:latin typeface="Trebuchet MS"/>
                <a:cs typeface="Trebuchet MS"/>
              </a:rPr>
              <a:t>NF1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5865964" y="3505200"/>
            <a:ext cx="3848735" cy="2075814"/>
            <a:chOff x="5865964" y="3505200"/>
            <a:chExt cx="3848735" cy="2075814"/>
          </a:xfrm>
        </p:grpSpPr>
        <p:sp>
          <p:nvSpPr>
            <p:cNvPr id="52" name="object 52"/>
            <p:cNvSpPr/>
            <p:nvPr/>
          </p:nvSpPr>
          <p:spPr>
            <a:xfrm>
              <a:off x="8061959" y="3505200"/>
              <a:ext cx="268224" cy="26822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7210399" y="4549647"/>
              <a:ext cx="882015" cy="339090"/>
            </a:xfrm>
            <a:custGeom>
              <a:avLst/>
              <a:gdLst/>
              <a:ahLst/>
              <a:cxnLst/>
              <a:rect l="l" t="t" r="r" b="b"/>
              <a:pathLst>
                <a:path w="882015" h="339089">
                  <a:moveTo>
                    <a:pt x="881748" y="0"/>
                  </a:moveTo>
                  <a:lnTo>
                    <a:pt x="0" y="0"/>
                  </a:lnTo>
                  <a:lnTo>
                    <a:pt x="0" y="338556"/>
                  </a:lnTo>
                  <a:lnTo>
                    <a:pt x="881748" y="338556"/>
                  </a:lnTo>
                  <a:lnTo>
                    <a:pt x="881748" y="0"/>
                  </a:lnTo>
                  <a:close/>
                </a:path>
              </a:pathLst>
            </a:custGeom>
            <a:solidFill>
              <a:srgbClr val="FBE5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7210399" y="4549647"/>
              <a:ext cx="882015" cy="339090"/>
            </a:xfrm>
            <a:custGeom>
              <a:avLst/>
              <a:gdLst/>
              <a:ahLst/>
              <a:cxnLst/>
              <a:rect l="l" t="t" r="r" b="b"/>
              <a:pathLst>
                <a:path w="882015" h="339089">
                  <a:moveTo>
                    <a:pt x="0" y="0"/>
                  </a:moveTo>
                  <a:lnTo>
                    <a:pt x="881743" y="0"/>
                  </a:lnTo>
                  <a:lnTo>
                    <a:pt x="881743" y="338554"/>
                  </a:lnTo>
                  <a:lnTo>
                    <a:pt x="0" y="338554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ED7D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5865964" y="4240123"/>
              <a:ext cx="3848735" cy="1340485"/>
            </a:xfrm>
            <a:custGeom>
              <a:avLst/>
              <a:gdLst/>
              <a:ahLst/>
              <a:cxnLst/>
              <a:rect l="l" t="t" r="r" b="b"/>
              <a:pathLst>
                <a:path w="3848734" h="1340485">
                  <a:moveTo>
                    <a:pt x="152400" y="1272197"/>
                  </a:moveTo>
                  <a:lnTo>
                    <a:pt x="0" y="1272197"/>
                  </a:lnTo>
                  <a:lnTo>
                    <a:pt x="0" y="1310297"/>
                  </a:lnTo>
                  <a:lnTo>
                    <a:pt x="152400" y="1310297"/>
                  </a:lnTo>
                  <a:lnTo>
                    <a:pt x="152400" y="1272197"/>
                  </a:lnTo>
                  <a:close/>
                </a:path>
                <a:path w="3848734" h="1340485">
                  <a:moveTo>
                    <a:pt x="419100" y="1272197"/>
                  </a:moveTo>
                  <a:lnTo>
                    <a:pt x="266700" y="1272197"/>
                  </a:lnTo>
                  <a:lnTo>
                    <a:pt x="266700" y="1310297"/>
                  </a:lnTo>
                  <a:lnTo>
                    <a:pt x="419100" y="1310297"/>
                  </a:lnTo>
                  <a:lnTo>
                    <a:pt x="419100" y="1272197"/>
                  </a:lnTo>
                  <a:close/>
                </a:path>
                <a:path w="3848734" h="1340485">
                  <a:moveTo>
                    <a:pt x="685799" y="1272197"/>
                  </a:moveTo>
                  <a:lnTo>
                    <a:pt x="533400" y="1272197"/>
                  </a:lnTo>
                  <a:lnTo>
                    <a:pt x="533400" y="1310297"/>
                  </a:lnTo>
                  <a:lnTo>
                    <a:pt x="685799" y="1310297"/>
                  </a:lnTo>
                  <a:lnTo>
                    <a:pt x="685799" y="1272197"/>
                  </a:lnTo>
                  <a:close/>
                </a:path>
                <a:path w="3848734" h="1340485">
                  <a:moveTo>
                    <a:pt x="952499" y="1272197"/>
                  </a:moveTo>
                  <a:lnTo>
                    <a:pt x="800099" y="1272197"/>
                  </a:lnTo>
                  <a:lnTo>
                    <a:pt x="800099" y="1310297"/>
                  </a:lnTo>
                  <a:lnTo>
                    <a:pt x="952499" y="1310297"/>
                  </a:lnTo>
                  <a:lnTo>
                    <a:pt x="952499" y="1272197"/>
                  </a:lnTo>
                  <a:close/>
                </a:path>
                <a:path w="3848734" h="1340485">
                  <a:moveTo>
                    <a:pt x="1219199" y="1272197"/>
                  </a:moveTo>
                  <a:lnTo>
                    <a:pt x="1066799" y="1272197"/>
                  </a:lnTo>
                  <a:lnTo>
                    <a:pt x="1066799" y="1310297"/>
                  </a:lnTo>
                  <a:lnTo>
                    <a:pt x="1219199" y="1310297"/>
                  </a:lnTo>
                  <a:lnTo>
                    <a:pt x="1219199" y="1272197"/>
                  </a:lnTo>
                  <a:close/>
                </a:path>
                <a:path w="3848734" h="1340485">
                  <a:moveTo>
                    <a:pt x="1485899" y="1272197"/>
                  </a:moveTo>
                  <a:lnTo>
                    <a:pt x="1333499" y="1272197"/>
                  </a:lnTo>
                  <a:lnTo>
                    <a:pt x="1333499" y="1310297"/>
                  </a:lnTo>
                  <a:lnTo>
                    <a:pt x="1485899" y="1310297"/>
                  </a:lnTo>
                  <a:lnTo>
                    <a:pt x="1485899" y="1272197"/>
                  </a:lnTo>
                  <a:close/>
                </a:path>
                <a:path w="3848734" h="1340485">
                  <a:moveTo>
                    <a:pt x="1603019" y="1272197"/>
                  </a:moveTo>
                  <a:lnTo>
                    <a:pt x="1600199" y="1272197"/>
                  </a:lnTo>
                  <a:lnTo>
                    <a:pt x="1600199" y="1310297"/>
                  </a:lnTo>
                  <a:lnTo>
                    <a:pt x="1641119" y="1310297"/>
                  </a:lnTo>
                  <a:lnTo>
                    <a:pt x="1641119" y="1291247"/>
                  </a:lnTo>
                  <a:lnTo>
                    <a:pt x="1603019" y="1291247"/>
                  </a:lnTo>
                  <a:lnTo>
                    <a:pt x="1603019" y="1272197"/>
                  </a:lnTo>
                  <a:close/>
                </a:path>
                <a:path w="3848734" h="1340485">
                  <a:moveTo>
                    <a:pt x="1641119" y="1160716"/>
                  </a:moveTo>
                  <a:lnTo>
                    <a:pt x="1603019" y="1160716"/>
                  </a:lnTo>
                  <a:lnTo>
                    <a:pt x="1603019" y="1291247"/>
                  </a:lnTo>
                  <a:lnTo>
                    <a:pt x="1622069" y="1272197"/>
                  </a:lnTo>
                  <a:lnTo>
                    <a:pt x="1641119" y="1272197"/>
                  </a:lnTo>
                  <a:lnTo>
                    <a:pt x="1641119" y="1160716"/>
                  </a:lnTo>
                  <a:close/>
                </a:path>
                <a:path w="3848734" h="1340485">
                  <a:moveTo>
                    <a:pt x="1641119" y="1272197"/>
                  </a:moveTo>
                  <a:lnTo>
                    <a:pt x="1622069" y="1272197"/>
                  </a:lnTo>
                  <a:lnTo>
                    <a:pt x="1603019" y="1291247"/>
                  </a:lnTo>
                  <a:lnTo>
                    <a:pt x="1641119" y="1291247"/>
                  </a:lnTo>
                  <a:lnTo>
                    <a:pt x="1641119" y="1272197"/>
                  </a:lnTo>
                  <a:close/>
                </a:path>
                <a:path w="3848734" h="1340485">
                  <a:moveTo>
                    <a:pt x="1641119" y="894016"/>
                  </a:moveTo>
                  <a:lnTo>
                    <a:pt x="1603019" y="894016"/>
                  </a:lnTo>
                  <a:lnTo>
                    <a:pt x="1603019" y="1046416"/>
                  </a:lnTo>
                  <a:lnTo>
                    <a:pt x="1641119" y="1046416"/>
                  </a:lnTo>
                  <a:lnTo>
                    <a:pt x="1641119" y="894016"/>
                  </a:lnTo>
                  <a:close/>
                </a:path>
                <a:path w="3848734" h="1340485">
                  <a:moveTo>
                    <a:pt x="1641119" y="627316"/>
                  </a:moveTo>
                  <a:lnTo>
                    <a:pt x="1603019" y="627316"/>
                  </a:lnTo>
                  <a:lnTo>
                    <a:pt x="1603019" y="779716"/>
                  </a:lnTo>
                  <a:lnTo>
                    <a:pt x="1641119" y="779716"/>
                  </a:lnTo>
                  <a:lnTo>
                    <a:pt x="1641119" y="627316"/>
                  </a:lnTo>
                  <a:close/>
                </a:path>
                <a:path w="3848734" h="1340485">
                  <a:moveTo>
                    <a:pt x="1641119" y="360616"/>
                  </a:moveTo>
                  <a:lnTo>
                    <a:pt x="1603019" y="360616"/>
                  </a:lnTo>
                  <a:lnTo>
                    <a:pt x="1603019" y="513016"/>
                  </a:lnTo>
                  <a:lnTo>
                    <a:pt x="1641119" y="513016"/>
                  </a:lnTo>
                  <a:lnTo>
                    <a:pt x="1641119" y="360616"/>
                  </a:lnTo>
                  <a:close/>
                </a:path>
                <a:path w="3848734" h="1340485">
                  <a:moveTo>
                    <a:pt x="1641119" y="93916"/>
                  </a:moveTo>
                  <a:lnTo>
                    <a:pt x="1603019" y="93916"/>
                  </a:lnTo>
                  <a:lnTo>
                    <a:pt x="1603019" y="246316"/>
                  </a:lnTo>
                  <a:lnTo>
                    <a:pt x="1641119" y="246316"/>
                  </a:lnTo>
                  <a:lnTo>
                    <a:pt x="1641119" y="93916"/>
                  </a:lnTo>
                  <a:close/>
                </a:path>
                <a:path w="3848734" h="1340485">
                  <a:moveTo>
                    <a:pt x="1813890" y="0"/>
                  </a:moveTo>
                  <a:lnTo>
                    <a:pt x="1661490" y="0"/>
                  </a:lnTo>
                  <a:lnTo>
                    <a:pt x="1661490" y="38100"/>
                  </a:lnTo>
                  <a:lnTo>
                    <a:pt x="1813890" y="38100"/>
                  </a:lnTo>
                  <a:lnTo>
                    <a:pt x="1813890" y="0"/>
                  </a:lnTo>
                  <a:close/>
                </a:path>
                <a:path w="3848734" h="1340485">
                  <a:moveTo>
                    <a:pt x="1944928" y="19050"/>
                  </a:moveTo>
                  <a:lnTo>
                    <a:pt x="1944928" y="135661"/>
                  </a:lnTo>
                  <a:lnTo>
                    <a:pt x="1983028" y="135661"/>
                  </a:lnTo>
                  <a:lnTo>
                    <a:pt x="1983028" y="38100"/>
                  </a:lnTo>
                  <a:lnTo>
                    <a:pt x="1963978" y="38100"/>
                  </a:lnTo>
                  <a:lnTo>
                    <a:pt x="1944928" y="19050"/>
                  </a:lnTo>
                  <a:close/>
                </a:path>
                <a:path w="3848734" h="1340485">
                  <a:moveTo>
                    <a:pt x="1983028" y="0"/>
                  </a:moveTo>
                  <a:lnTo>
                    <a:pt x="1928190" y="0"/>
                  </a:lnTo>
                  <a:lnTo>
                    <a:pt x="1928190" y="38100"/>
                  </a:lnTo>
                  <a:lnTo>
                    <a:pt x="1944928" y="38100"/>
                  </a:lnTo>
                  <a:lnTo>
                    <a:pt x="1944928" y="19050"/>
                  </a:lnTo>
                  <a:lnTo>
                    <a:pt x="1983028" y="19050"/>
                  </a:lnTo>
                  <a:lnTo>
                    <a:pt x="1983028" y="0"/>
                  </a:lnTo>
                  <a:close/>
                </a:path>
                <a:path w="3848734" h="1340485">
                  <a:moveTo>
                    <a:pt x="1983028" y="19050"/>
                  </a:moveTo>
                  <a:lnTo>
                    <a:pt x="1944928" y="19050"/>
                  </a:lnTo>
                  <a:lnTo>
                    <a:pt x="1963978" y="38100"/>
                  </a:lnTo>
                  <a:lnTo>
                    <a:pt x="1983028" y="38100"/>
                  </a:lnTo>
                  <a:lnTo>
                    <a:pt x="1983028" y="19050"/>
                  </a:lnTo>
                  <a:close/>
                </a:path>
                <a:path w="3848734" h="1340485">
                  <a:moveTo>
                    <a:pt x="1983028" y="249961"/>
                  </a:moveTo>
                  <a:lnTo>
                    <a:pt x="1944928" y="249961"/>
                  </a:lnTo>
                  <a:lnTo>
                    <a:pt x="1944928" y="402361"/>
                  </a:lnTo>
                  <a:lnTo>
                    <a:pt x="1983028" y="402361"/>
                  </a:lnTo>
                  <a:lnTo>
                    <a:pt x="1983028" y="249961"/>
                  </a:lnTo>
                  <a:close/>
                </a:path>
                <a:path w="3848734" h="1340485">
                  <a:moveTo>
                    <a:pt x="1983028" y="516661"/>
                  </a:moveTo>
                  <a:lnTo>
                    <a:pt x="1944928" y="516661"/>
                  </a:lnTo>
                  <a:lnTo>
                    <a:pt x="1944928" y="669061"/>
                  </a:lnTo>
                  <a:lnTo>
                    <a:pt x="1983028" y="669061"/>
                  </a:lnTo>
                  <a:lnTo>
                    <a:pt x="1983028" y="516661"/>
                  </a:lnTo>
                  <a:close/>
                </a:path>
                <a:path w="3848734" h="1340485">
                  <a:moveTo>
                    <a:pt x="1983028" y="783361"/>
                  </a:moveTo>
                  <a:lnTo>
                    <a:pt x="1944928" y="783361"/>
                  </a:lnTo>
                  <a:lnTo>
                    <a:pt x="1944928" y="935761"/>
                  </a:lnTo>
                  <a:lnTo>
                    <a:pt x="1983028" y="935761"/>
                  </a:lnTo>
                  <a:lnTo>
                    <a:pt x="1983028" y="783361"/>
                  </a:lnTo>
                  <a:close/>
                </a:path>
                <a:path w="3848734" h="1340485">
                  <a:moveTo>
                    <a:pt x="1983028" y="1050061"/>
                  </a:moveTo>
                  <a:lnTo>
                    <a:pt x="1944928" y="1050061"/>
                  </a:lnTo>
                  <a:lnTo>
                    <a:pt x="1944928" y="1202461"/>
                  </a:lnTo>
                  <a:lnTo>
                    <a:pt x="1983028" y="1202461"/>
                  </a:lnTo>
                  <a:lnTo>
                    <a:pt x="1983028" y="1050061"/>
                  </a:lnTo>
                  <a:close/>
                </a:path>
                <a:path w="3848734" h="1340485">
                  <a:moveTo>
                    <a:pt x="2149843" y="1264246"/>
                  </a:moveTo>
                  <a:lnTo>
                    <a:pt x="1997443" y="1264246"/>
                  </a:lnTo>
                  <a:lnTo>
                    <a:pt x="1997443" y="1302346"/>
                  </a:lnTo>
                  <a:lnTo>
                    <a:pt x="2149843" y="1302346"/>
                  </a:lnTo>
                  <a:lnTo>
                    <a:pt x="2149843" y="1264246"/>
                  </a:lnTo>
                  <a:close/>
                </a:path>
                <a:path w="3848734" h="1340485">
                  <a:moveTo>
                    <a:pt x="2416543" y="1264246"/>
                  </a:moveTo>
                  <a:lnTo>
                    <a:pt x="2264143" y="1264246"/>
                  </a:lnTo>
                  <a:lnTo>
                    <a:pt x="2264143" y="1302346"/>
                  </a:lnTo>
                  <a:lnTo>
                    <a:pt x="2416543" y="1302346"/>
                  </a:lnTo>
                  <a:lnTo>
                    <a:pt x="2416543" y="1264246"/>
                  </a:lnTo>
                  <a:close/>
                </a:path>
                <a:path w="3848734" h="1340485">
                  <a:moveTo>
                    <a:pt x="2683243" y="1264246"/>
                  </a:moveTo>
                  <a:lnTo>
                    <a:pt x="2530843" y="1264246"/>
                  </a:lnTo>
                  <a:lnTo>
                    <a:pt x="2530843" y="1302346"/>
                  </a:lnTo>
                  <a:lnTo>
                    <a:pt x="2683243" y="1302346"/>
                  </a:lnTo>
                  <a:lnTo>
                    <a:pt x="2683243" y="1264246"/>
                  </a:lnTo>
                  <a:close/>
                </a:path>
                <a:path w="3848734" h="1340485">
                  <a:moveTo>
                    <a:pt x="2949943" y="1264246"/>
                  </a:moveTo>
                  <a:lnTo>
                    <a:pt x="2797543" y="1264246"/>
                  </a:lnTo>
                  <a:lnTo>
                    <a:pt x="2797543" y="1302346"/>
                  </a:lnTo>
                  <a:lnTo>
                    <a:pt x="2949943" y="1302346"/>
                  </a:lnTo>
                  <a:lnTo>
                    <a:pt x="2949943" y="1264246"/>
                  </a:lnTo>
                  <a:close/>
                </a:path>
                <a:path w="3848734" h="1340485">
                  <a:moveTo>
                    <a:pt x="3216643" y="1264246"/>
                  </a:moveTo>
                  <a:lnTo>
                    <a:pt x="3064243" y="1264246"/>
                  </a:lnTo>
                  <a:lnTo>
                    <a:pt x="3064243" y="1302346"/>
                  </a:lnTo>
                  <a:lnTo>
                    <a:pt x="3216643" y="1302346"/>
                  </a:lnTo>
                  <a:lnTo>
                    <a:pt x="3216643" y="1264246"/>
                  </a:lnTo>
                  <a:close/>
                </a:path>
                <a:path w="3848734" h="1340485">
                  <a:moveTo>
                    <a:pt x="3483343" y="1264246"/>
                  </a:moveTo>
                  <a:lnTo>
                    <a:pt x="3330943" y="1264246"/>
                  </a:lnTo>
                  <a:lnTo>
                    <a:pt x="3330943" y="1302346"/>
                  </a:lnTo>
                  <a:lnTo>
                    <a:pt x="3483343" y="1302346"/>
                  </a:lnTo>
                  <a:lnTo>
                    <a:pt x="3483343" y="1264246"/>
                  </a:lnTo>
                  <a:close/>
                </a:path>
                <a:path w="3848734" h="1340485">
                  <a:moveTo>
                    <a:pt x="3734130" y="1226146"/>
                  </a:moveTo>
                  <a:lnTo>
                    <a:pt x="3734130" y="1340446"/>
                  </a:lnTo>
                  <a:lnTo>
                    <a:pt x="3810330" y="1302346"/>
                  </a:lnTo>
                  <a:lnTo>
                    <a:pt x="3750043" y="1302346"/>
                  </a:lnTo>
                  <a:lnTo>
                    <a:pt x="3750043" y="1264246"/>
                  </a:lnTo>
                  <a:lnTo>
                    <a:pt x="3810330" y="1264246"/>
                  </a:lnTo>
                  <a:lnTo>
                    <a:pt x="3734130" y="1226146"/>
                  </a:lnTo>
                  <a:close/>
                </a:path>
                <a:path w="3848734" h="1340485">
                  <a:moveTo>
                    <a:pt x="3734130" y="1264246"/>
                  </a:moveTo>
                  <a:lnTo>
                    <a:pt x="3597643" y="1264246"/>
                  </a:lnTo>
                  <a:lnTo>
                    <a:pt x="3597643" y="1302346"/>
                  </a:lnTo>
                  <a:lnTo>
                    <a:pt x="3734130" y="1302346"/>
                  </a:lnTo>
                  <a:lnTo>
                    <a:pt x="3734130" y="1264246"/>
                  </a:lnTo>
                  <a:close/>
                </a:path>
                <a:path w="3848734" h="1340485">
                  <a:moveTo>
                    <a:pt x="3810330" y="1264246"/>
                  </a:moveTo>
                  <a:lnTo>
                    <a:pt x="3750043" y="1264246"/>
                  </a:lnTo>
                  <a:lnTo>
                    <a:pt x="3750043" y="1302346"/>
                  </a:lnTo>
                  <a:lnTo>
                    <a:pt x="3810330" y="1302346"/>
                  </a:lnTo>
                  <a:lnTo>
                    <a:pt x="3848430" y="1283296"/>
                  </a:lnTo>
                  <a:lnTo>
                    <a:pt x="3810330" y="1264246"/>
                  </a:lnTo>
                  <a:close/>
                </a:path>
              </a:pathLst>
            </a:custGeom>
            <a:solidFill>
              <a:srgbClr val="2E7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783603" y="4488802"/>
              <a:ext cx="485140" cy="447040"/>
            </a:xfrm>
            <a:custGeom>
              <a:avLst/>
              <a:gdLst/>
              <a:ahLst/>
              <a:cxnLst/>
              <a:rect l="l" t="t" r="r" b="b"/>
              <a:pathLst>
                <a:path w="485140" h="447039">
                  <a:moveTo>
                    <a:pt x="242557" y="0"/>
                  </a:moveTo>
                  <a:lnTo>
                    <a:pt x="193673" y="4539"/>
                  </a:lnTo>
                  <a:lnTo>
                    <a:pt x="148143" y="17559"/>
                  </a:lnTo>
                  <a:lnTo>
                    <a:pt x="106941" y="38161"/>
                  </a:lnTo>
                  <a:lnTo>
                    <a:pt x="71043" y="65446"/>
                  </a:lnTo>
                  <a:lnTo>
                    <a:pt x="41425" y="98516"/>
                  </a:lnTo>
                  <a:lnTo>
                    <a:pt x="19061" y="136474"/>
                  </a:lnTo>
                  <a:lnTo>
                    <a:pt x="4927" y="178420"/>
                  </a:lnTo>
                  <a:lnTo>
                    <a:pt x="0" y="223456"/>
                  </a:lnTo>
                  <a:lnTo>
                    <a:pt x="4927" y="268493"/>
                  </a:lnTo>
                  <a:lnTo>
                    <a:pt x="19061" y="310440"/>
                  </a:lnTo>
                  <a:lnTo>
                    <a:pt x="41425" y="348400"/>
                  </a:lnTo>
                  <a:lnTo>
                    <a:pt x="71043" y="381473"/>
                  </a:lnTo>
                  <a:lnTo>
                    <a:pt x="106941" y="408760"/>
                  </a:lnTo>
                  <a:lnTo>
                    <a:pt x="148143" y="429364"/>
                  </a:lnTo>
                  <a:lnTo>
                    <a:pt x="193673" y="442385"/>
                  </a:lnTo>
                  <a:lnTo>
                    <a:pt x="242557" y="446925"/>
                  </a:lnTo>
                  <a:lnTo>
                    <a:pt x="291444" y="442385"/>
                  </a:lnTo>
                  <a:lnTo>
                    <a:pt x="336978" y="429364"/>
                  </a:lnTo>
                  <a:lnTo>
                    <a:pt x="378182" y="408760"/>
                  </a:lnTo>
                  <a:lnTo>
                    <a:pt x="414081" y="381473"/>
                  </a:lnTo>
                  <a:lnTo>
                    <a:pt x="443701" y="348400"/>
                  </a:lnTo>
                  <a:lnTo>
                    <a:pt x="466065" y="310440"/>
                  </a:lnTo>
                  <a:lnTo>
                    <a:pt x="480199" y="268493"/>
                  </a:lnTo>
                  <a:lnTo>
                    <a:pt x="485127" y="223456"/>
                  </a:lnTo>
                  <a:lnTo>
                    <a:pt x="480199" y="178420"/>
                  </a:lnTo>
                  <a:lnTo>
                    <a:pt x="466065" y="136474"/>
                  </a:lnTo>
                  <a:lnTo>
                    <a:pt x="443701" y="98516"/>
                  </a:lnTo>
                  <a:lnTo>
                    <a:pt x="414081" y="65446"/>
                  </a:lnTo>
                  <a:lnTo>
                    <a:pt x="378182" y="38161"/>
                  </a:lnTo>
                  <a:lnTo>
                    <a:pt x="336978" y="17559"/>
                  </a:lnTo>
                  <a:lnTo>
                    <a:pt x="291444" y="4539"/>
                  </a:lnTo>
                  <a:lnTo>
                    <a:pt x="242557" y="0"/>
                  </a:lnTo>
                  <a:close/>
                </a:path>
              </a:pathLst>
            </a:custGeom>
            <a:solidFill>
              <a:srgbClr val="A306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6783603" y="4488802"/>
              <a:ext cx="485140" cy="447040"/>
            </a:xfrm>
            <a:custGeom>
              <a:avLst/>
              <a:gdLst/>
              <a:ahLst/>
              <a:cxnLst/>
              <a:rect l="l" t="t" r="r" b="b"/>
              <a:pathLst>
                <a:path w="485140" h="447039">
                  <a:moveTo>
                    <a:pt x="0" y="223462"/>
                  </a:moveTo>
                  <a:lnTo>
                    <a:pt x="4928" y="178426"/>
                  </a:lnTo>
                  <a:lnTo>
                    <a:pt x="19061" y="136480"/>
                  </a:lnTo>
                  <a:lnTo>
                    <a:pt x="41425" y="98522"/>
                  </a:lnTo>
                  <a:lnTo>
                    <a:pt x="71044" y="65450"/>
                  </a:lnTo>
                  <a:lnTo>
                    <a:pt x="106943" y="38163"/>
                  </a:lnTo>
                  <a:lnTo>
                    <a:pt x="148146" y="17560"/>
                  </a:lnTo>
                  <a:lnTo>
                    <a:pt x="193677" y="4539"/>
                  </a:lnTo>
                  <a:lnTo>
                    <a:pt x="242562" y="0"/>
                  </a:lnTo>
                  <a:lnTo>
                    <a:pt x="291447" y="4539"/>
                  </a:lnTo>
                  <a:lnTo>
                    <a:pt x="336978" y="17560"/>
                  </a:lnTo>
                  <a:lnTo>
                    <a:pt x="378181" y="38163"/>
                  </a:lnTo>
                  <a:lnTo>
                    <a:pt x="414080" y="65450"/>
                  </a:lnTo>
                  <a:lnTo>
                    <a:pt x="443699" y="98522"/>
                  </a:lnTo>
                  <a:lnTo>
                    <a:pt x="466063" y="136480"/>
                  </a:lnTo>
                  <a:lnTo>
                    <a:pt x="480197" y="178426"/>
                  </a:lnTo>
                  <a:lnTo>
                    <a:pt x="485125" y="223462"/>
                  </a:lnTo>
                  <a:lnTo>
                    <a:pt x="480197" y="268497"/>
                  </a:lnTo>
                  <a:lnTo>
                    <a:pt x="466063" y="310443"/>
                  </a:lnTo>
                  <a:lnTo>
                    <a:pt x="443699" y="348402"/>
                  </a:lnTo>
                  <a:lnTo>
                    <a:pt x="414080" y="381474"/>
                  </a:lnTo>
                  <a:lnTo>
                    <a:pt x="378181" y="408761"/>
                  </a:lnTo>
                  <a:lnTo>
                    <a:pt x="336978" y="429364"/>
                  </a:lnTo>
                  <a:lnTo>
                    <a:pt x="291447" y="442385"/>
                  </a:lnTo>
                  <a:lnTo>
                    <a:pt x="242562" y="446925"/>
                  </a:lnTo>
                  <a:lnTo>
                    <a:pt x="193677" y="442385"/>
                  </a:lnTo>
                  <a:lnTo>
                    <a:pt x="148146" y="429364"/>
                  </a:lnTo>
                  <a:lnTo>
                    <a:pt x="106943" y="408761"/>
                  </a:lnTo>
                  <a:lnTo>
                    <a:pt x="71044" y="381474"/>
                  </a:lnTo>
                  <a:lnTo>
                    <a:pt x="41425" y="348402"/>
                  </a:lnTo>
                  <a:lnTo>
                    <a:pt x="19061" y="310443"/>
                  </a:lnTo>
                  <a:lnTo>
                    <a:pt x="4928" y="268497"/>
                  </a:lnTo>
                  <a:lnTo>
                    <a:pt x="0" y="223462"/>
                  </a:lnTo>
                  <a:close/>
                </a:path>
              </a:pathLst>
            </a:custGeom>
            <a:ln w="12700">
              <a:solidFill>
                <a:srgbClr val="A306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6955523" y="4550155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3102508" y="4160696"/>
            <a:ext cx="3666490" cy="1191895"/>
            <a:chOff x="3140303" y="4166742"/>
            <a:chExt cx="3666490" cy="1191895"/>
          </a:xfrm>
        </p:grpSpPr>
        <p:sp>
          <p:nvSpPr>
            <p:cNvPr id="60" name="object 60"/>
            <p:cNvSpPr/>
            <p:nvPr/>
          </p:nvSpPr>
          <p:spPr>
            <a:xfrm>
              <a:off x="3159353" y="4185792"/>
              <a:ext cx="3628390" cy="1153795"/>
            </a:xfrm>
            <a:custGeom>
              <a:avLst/>
              <a:gdLst/>
              <a:ahLst/>
              <a:cxnLst/>
              <a:rect l="l" t="t" r="r" b="b"/>
              <a:pathLst>
                <a:path w="3628390" h="1153795">
                  <a:moveTo>
                    <a:pt x="3628275" y="0"/>
                  </a:moveTo>
                  <a:lnTo>
                    <a:pt x="0" y="0"/>
                  </a:lnTo>
                  <a:lnTo>
                    <a:pt x="0" y="1153210"/>
                  </a:lnTo>
                  <a:lnTo>
                    <a:pt x="3628275" y="1153210"/>
                  </a:lnTo>
                  <a:lnTo>
                    <a:pt x="36282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159353" y="4185792"/>
              <a:ext cx="3628390" cy="1153795"/>
            </a:xfrm>
            <a:custGeom>
              <a:avLst/>
              <a:gdLst/>
              <a:ahLst/>
              <a:cxnLst/>
              <a:rect l="l" t="t" r="r" b="b"/>
              <a:pathLst>
                <a:path w="3628390" h="1153795">
                  <a:moveTo>
                    <a:pt x="0" y="0"/>
                  </a:moveTo>
                  <a:lnTo>
                    <a:pt x="3628282" y="0"/>
                  </a:lnTo>
                  <a:lnTo>
                    <a:pt x="3628282" y="1153210"/>
                  </a:lnTo>
                  <a:lnTo>
                    <a:pt x="0" y="1153210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A306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3178403" y="4358132"/>
            <a:ext cx="3590290" cy="7600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74295" marR="67310" indent="130175">
              <a:lnSpc>
                <a:spcPct val="100800"/>
              </a:lnSpc>
              <a:spcBef>
                <a:spcPts val="75"/>
              </a:spcBef>
            </a:pPr>
            <a:r>
              <a:rPr sz="2400" dirty="0">
                <a:cs typeface="Trebuchet MS"/>
              </a:rPr>
              <a:t>Verify an incoming packet  by checking the AuditTrailer</a:t>
            </a:r>
          </a:p>
        </p:txBody>
      </p:sp>
      <p:grpSp>
        <p:nvGrpSpPr>
          <p:cNvPr id="63" name="object 63"/>
          <p:cNvGrpSpPr/>
          <p:nvPr/>
        </p:nvGrpSpPr>
        <p:grpSpPr>
          <a:xfrm>
            <a:off x="8004708" y="4477829"/>
            <a:ext cx="497840" cy="459740"/>
            <a:chOff x="8004708" y="4477829"/>
            <a:chExt cx="497840" cy="459740"/>
          </a:xfrm>
        </p:grpSpPr>
        <p:sp>
          <p:nvSpPr>
            <p:cNvPr id="64" name="object 64"/>
            <p:cNvSpPr/>
            <p:nvPr/>
          </p:nvSpPr>
          <p:spPr>
            <a:xfrm>
              <a:off x="8011058" y="4484179"/>
              <a:ext cx="485140" cy="447040"/>
            </a:xfrm>
            <a:custGeom>
              <a:avLst/>
              <a:gdLst/>
              <a:ahLst/>
              <a:cxnLst/>
              <a:rect l="l" t="t" r="r" b="b"/>
              <a:pathLst>
                <a:path w="485140" h="447039">
                  <a:moveTo>
                    <a:pt x="242557" y="0"/>
                  </a:moveTo>
                  <a:lnTo>
                    <a:pt x="193673" y="4539"/>
                  </a:lnTo>
                  <a:lnTo>
                    <a:pt x="148143" y="17559"/>
                  </a:lnTo>
                  <a:lnTo>
                    <a:pt x="106941" y="38161"/>
                  </a:lnTo>
                  <a:lnTo>
                    <a:pt x="71043" y="65446"/>
                  </a:lnTo>
                  <a:lnTo>
                    <a:pt x="41425" y="98516"/>
                  </a:lnTo>
                  <a:lnTo>
                    <a:pt x="19061" y="136474"/>
                  </a:lnTo>
                  <a:lnTo>
                    <a:pt x="4927" y="178420"/>
                  </a:lnTo>
                  <a:lnTo>
                    <a:pt x="0" y="223456"/>
                  </a:lnTo>
                  <a:lnTo>
                    <a:pt x="4927" y="268493"/>
                  </a:lnTo>
                  <a:lnTo>
                    <a:pt x="19061" y="310440"/>
                  </a:lnTo>
                  <a:lnTo>
                    <a:pt x="41425" y="348400"/>
                  </a:lnTo>
                  <a:lnTo>
                    <a:pt x="71043" y="381473"/>
                  </a:lnTo>
                  <a:lnTo>
                    <a:pt x="106941" y="408760"/>
                  </a:lnTo>
                  <a:lnTo>
                    <a:pt x="148143" y="429364"/>
                  </a:lnTo>
                  <a:lnTo>
                    <a:pt x="193673" y="442385"/>
                  </a:lnTo>
                  <a:lnTo>
                    <a:pt x="242557" y="446925"/>
                  </a:lnTo>
                  <a:lnTo>
                    <a:pt x="291440" y="442385"/>
                  </a:lnTo>
                  <a:lnTo>
                    <a:pt x="336971" y="429364"/>
                  </a:lnTo>
                  <a:lnTo>
                    <a:pt x="378172" y="408760"/>
                  </a:lnTo>
                  <a:lnTo>
                    <a:pt x="414070" y="381473"/>
                  </a:lnTo>
                  <a:lnTo>
                    <a:pt x="443689" y="348400"/>
                  </a:lnTo>
                  <a:lnTo>
                    <a:pt x="466053" y="310440"/>
                  </a:lnTo>
                  <a:lnTo>
                    <a:pt x="480186" y="268493"/>
                  </a:lnTo>
                  <a:lnTo>
                    <a:pt x="485114" y="223456"/>
                  </a:lnTo>
                  <a:lnTo>
                    <a:pt x="480186" y="178420"/>
                  </a:lnTo>
                  <a:lnTo>
                    <a:pt x="466053" y="136474"/>
                  </a:lnTo>
                  <a:lnTo>
                    <a:pt x="443689" y="98516"/>
                  </a:lnTo>
                  <a:lnTo>
                    <a:pt x="414070" y="65446"/>
                  </a:lnTo>
                  <a:lnTo>
                    <a:pt x="378172" y="38161"/>
                  </a:lnTo>
                  <a:lnTo>
                    <a:pt x="336971" y="17559"/>
                  </a:lnTo>
                  <a:lnTo>
                    <a:pt x="291440" y="4539"/>
                  </a:lnTo>
                  <a:lnTo>
                    <a:pt x="242557" y="0"/>
                  </a:lnTo>
                  <a:close/>
                </a:path>
              </a:pathLst>
            </a:custGeom>
            <a:solidFill>
              <a:srgbClr val="A306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8011058" y="4484179"/>
              <a:ext cx="485140" cy="447040"/>
            </a:xfrm>
            <a:custGeom>
              <a:avLst/>
              <a:gdLst/>
              <a:ahLst/>
              <a:cxnLst/>
              <a:rect l="l" t="t" r="r" b="b"/>
              <a:pathLst>
                <a:path w="485140" h="447039">
                  <a:moveTo>
                    <a:pt x="0" y="223462"/>
                  </a:moveTo>
                  <a:lnTo>
                    <a:pt x="4928" y="178426"/>
                  </a:lnTo>
                  <a:lnTo>
                    <a:pt x="19061" y="136480"/>
                  </a:lnTo>
                  <a:lnTo>
                    <a:pt x="41425" y="98522"/>
                  </a:lnTo>
                  <a:lnTo>
                    <a:pt x="71044" y="65450"/>
                  </a:lnTo>
                  <a:lnTo>
                    <a:pt x="106943" y="38163"/>
                  </a:lnTo>
                  <a:lnTo>
                    <a:pt x="148146" y="17560"/>
                  </a:lnTo>
                  <a:lnTo>
                    <a:pt x="193677" y="4539"/>
                  </a:lnTo>
                  <a:lnTo>
                    <a:pt x="242562" y="0"/>
                  </a:lnTo>
                  <a:lnTo>
                    <a:pt x="291447" y="4539"/>
                  </a:lnTo>
                  <a:lnTo>
                    <a:pt x="336978" y="17560"/>
                  </a:lnTo>
                  <a:lnTo>
                    <a:pt x="378181" y="38163"/>
                  </a:lnTo>
                  <a:lnTo>
                    <a:pt x="414080" y="65450"/>
                  </a:lnTo>
                  <a:lnTo>
                    <a:pt x="443699" y="98522"/>
                  </a:lnTo>
                  <a:lnTo>
                    <a:pt x="466063" y="136480"/>
                  </a:lnTo>
                  <a:lnTo>
                    <a:pt x="480197" y="178426"/>
                  </a:lnTo>
                  <a:lnTo>
                    <a:pt x="485125" y="223462"/>
                  </a:lnTo>
                  <a:lnTo>
                    <a:pt x="480197" y="268497"/>
                  </a:lnTo>
                  <a:lnTo>
                    <a:pt x="466063" y="310443"/>
                  </a:lnTo>
                  <a:lnTo>
                    <a:pt x="443699" y="348402"/>
                  </a:lnTo>
                  <a:lnTo>
                    <a:pt x="414080" y="381474"/>
                  </a:lnTo>
                  <a:lnTo>
                    <a:pt x="378181" y="408761"/>
                  </a:lnTo>
                  <a:lnTo>
                    <a:pt x="336978" y="429364"/>
                  </a:lnTo>
                  <a:lnTo>
                    <a:pt x="291447" y="442385"/>
                  </a:lnTo>
                  <a:lnTo>
                    <a:pt x="242562" y="446925"/>
                  </a:lnTo>
                  <a:lnTo>
                    <a:pt x="193677" y="442385"/>
                  </a:lnTo>
                  <a:lnTo>
                    <a:pt x="148146" y="429364"/>
                  </a:lnTo>
                  <a:lnTo>
                    <a:pt x="106943" y="408761"/>
                  </a:lnTo>
                  <a:lnTo>
                    <a:pt x="71044" y="381474"/>
                  </a:lnTo>
                  <a:lnTo>
                    <a:pt x="41425" y="348402"/>
                  </a:lnTo>
                  <a:lnTo>
                    <a:pt x="19061" y="310443"/>
                  </a:lnTo>
                  <a:lnTo>
                    <a:pt x="4928" y="268497"/>
                  </a:lnTo>
                  <a:lnTo>
                    <a:pt x="0" y="223462"/>
                  </a:lnTo>
                  <a:close/>
                </a:path>
              </a:pathLst>
            </a:custGeom>
            <a:ln w="12700">
              <a:solidFill>
                <a:srgbClr val="A306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6" name="object 66"/>
          <p:cNvSpPr txBox="1"/>
          <p:nvPr/>
        </p:nvSpPr>
        <p:spPr>
          <a:xfrm>
            <a:off x="7434580" y="4544059"/>
            <a:ext cx="89026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60730" algn="l"/>
              </a:tabLst>
            </a:pPr>
            <a:r>
              <a:rPr sz="1600" spc="-35" dirty="0">
                <a:latin typeface="Trebuchet MS"/>
                <a:cs typeface="Trebuchet MS"/>
              </a:rPr>
              <a:t>S</a:t>
            </a:r>
            <a:r>
              <a:rPr sz="1600" spc="-45" dirty="0">
                <a:latin typeface="Trebuchet MS"/>
                <a:cs typeface="Trebuchet MS"/>
              </a:rPr>
              <a:t>h</a:t>
            </a:r>
            <a:r>
              <a:rPr sz="1600" spc="-95" dirty="0">
                <a:latin typeface="Trebuchet MS"/>
                <a:cs typeface="Trebuchet MS"/>
              </a:rPr>
              <a:t>i</a:t>
            </a:r>
            <a:r>
              <a:rPr sz="1600" spc="-50" dirty="0">
                <a:latin typeface="Trebuchet MS"/>
                <a:cs typeface="Trebuchet MS"/>
              </a:rPr>
              <a:t>m</a:t>
            </a:r>
            <a:r>
              <a:rPr sz="1600" dirty="0">
                <a:latin typeface="Trebuchet MS"/>
                <a:cs typeface="Trebuchet MS"/>
              </a:rPr>
              <a:t>	</a:t>
            </a:r>
            <a:r>
              <a:rPr sz="1800" spc="-35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67" name="object 67"/>
          <p:cNvGrpSpPr/>
          <p:nvPr/>
        </p:nvGrpSpPr>
        <p:grpSpPr>
          <a:xfrm>
            <a:off x="8477757" y="4160697"/>
            <a:ext cx="3528695" cy="1191895"/>
            <a:chOff x="8477757" y="4160697"/>
            <a:chExt cx="3528695" cy="1191895"/>
          </a:xfrm>
        </p:grpSpPr>
        <p:sp>
          <p:nvSpPr>
            <p:cNvPr id="68" name="object 68"/>
            <p:cNvSpPr/>
            <p:nvPr/>
          </p:nvSpPr>
          <p:spPr>
            <a:xfrm>
              <a:off x="8496807" y="4179747"/>
              <a:ext cx="3490595" cy="1153795"/>
            </a:xfrm>
            <a:custGeom>
              <a:avLst/>
              <a:gdLst/>
              <a:ahLst/>
              <a:cxnLst/>
              <a:rect l="l" t="t" r="r" b="b"/>
              <a:pathLst>
                <a:path w="3490595" h="1153795">
                  <a:moveTo>
                    <a:pt x="3490099" y="0"/>
                  </a:moveTo>
                  <a:lnTo>
                    <a:pt x="0" y="0"/>
                  </a:lnTo>
                  <a:lnTo>
                    <a:pt x="0" y="1153210"/>
                  </a:lnTo>
                  <a:lnTo>
                    <a:pt x="3490099" y="1153210"/>
                  </a:lnTo>
                  <a:lnTo>
                    <a:pt x="34900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8496807" y="4179747"/>
              <a:ext cx="3490595" cy="1153795"/>
            </a:xfrm>
            <a:custGeom>
              <a:avLst/>
              <a:gdLst/>
              <a:ahLst/>
              <a:cxnLst/>
              <a:rect l="l" t="t" r="r" b="b"/>
              <a:pathLst>
                <a:path w="3490595" h="1153795">
                  <a:moveTo>
                    <a:pt x="0" y="0"/>
                  </a:moveTo>
                  <a:lnTo>
                    <a:pt x="3490101" y="0"/>
                  </a:lnTo>
                  <a:lnTo>
                    <a:pt x="3490101" y="1153210"/>
                  </a:lnTo>
                  <a:lnTo>
                    <a:pt x="0" y="1153210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A306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0" name="object 70"/>
          <p:cNvSpPr txBox="1"/>
          <p:nvPr/>
        </p:nvSpPr>
        <p:spPr>
          <a:xfrm>
            <a:off x="8515857" y="4352035"/>
            <a:ext cx="3452495" cy="7600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548005" marR="72390" indent="-469265">
              <a:lnSpc>
                <a:spcPct val="100800"/>
              </a:lnSpc>
              <a:spcBef>
                <a:spcPts val="75"/>
              </a:spcBef>
            </a:pPr>
            <a:r>
              <a:rPr sz="2400" dirty="0">
                <a:cs typeface="Trebuchet MS"/>
              </a:rPr>
              <a:t>Update the AuditTrailer on  an outgoing packet</a:t>
            </a:r>
          </a:p>
        </p:txBody>
      </p:sp>
      <p:sp>
        <p:nvSpPr>
          <p:cNvPr id="71" name="object 71"/>
          <p:cNvSpPr/>
          <p:nvPr/>
        </p:nvSpPr>
        <p:spPr>
          <a:xfrm>
            <a:off x="2955086" y="2266556"/>
            <a:ext cx="9032240" cy="1223010"/>
          </a:xfrm>
          <a:custGeom>
            <a:avLst/>
            <a:gdLst/>
            <a:ahLst/>
            <a:cxnLst/>
            <a:rect l="l" t="t" r="r" b="b"/>
            <a:pathLst>
              <a:path w="9032240" h="1223010">
                <a:moveTo>
                  <a:pt x="9031820" y="0"/>
                </a:moveTo>
                <a:lnTo>
                  <a:pt x="0" y="0"/>
                </a:lnTo>
                <a:lnTo>
                  <a:pt x="0" y="1222514"/>
                </a:lnTo>
                <a:lnTo>
                  <a:pt x="9031820" y="1222514"/>
                </a:lnTo>
                <a:lnTo>
                  <a:pt x="90318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 txBox="1"/>
          <p:nvPr/>
        </p:nvSpPr>
        <p:spPr>
          <a:xfrm>
            <a:off x="3324923" y="2411475"/>
            <a:ext cx="8294370" cy="88519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2663190" marR="5080" indent="-2651125">
              <a:lnSpc>
                <a:spcPct val="101400"/>
              </a:lnSpc>
              <a:spcBef>
                <a:spcPts val="50"/>
              </a:spcBef>
            </a:pPr>
            <a:r>
              <a:rPr sz="2800" b="1" i="1" dirty="0">
                <a:solidFill>
                  <a:srgbClr val="4472C4"/>
                </a:solidFill>
                <a:cs typeface="Carlito"/>
              </a:rPr>
              <a:t>Reuse </a:t>
            </a:r>
            <a:r>
              <a:rPr sz="2800" dirty="0">
                <a:solidFill>
                  <a:srgbClr val="4472C4"/>
                </a:solidFill>
                <a:cs typeface="Trebuchet MS"/>
              </a:rPr>
              <a:t>the first GMAC when computing the second GMAC  to reduce overheads</a:t>
            </a:r>
            <a:endParaRPr sz="2800" dirty="0">
              <a:cs typeface="Trebuchet MS"/>
            </a:endParaRPr>
          </a:p>
        </p:txBody>
      </p:sp>
      <p:sp>
        <p:nvSpPr>
          <p:cNvPr id="73" name="object 7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31</a:t>
            </a:fld>
            <a:endParaRPr spc="-25" dirty="0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CD5CC0FE-FA04-4818-889A-B15219CE53D2}"/>
              </a:ext>
            </a:extLst>
          </p:cNvPr>
          <p:cNvSpPr txBox="1"/>
          <p:nvPr/>
        </p:nvSpPr>
        <p:spPr>
          <a:xfrm>
            <a:off x="1999933" y="6031432"/>
            <a:ext cx="94488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200" b="1" dirty="0"/>
              <a:t>T</a:t>
            </a:r>
            <a:r>
              <a:rPr lang="en-US" altLang="zh-CN" sz="2200" b="1" i="0" u="none" strike="noStrike" baseline="0" dirty="0"/>
              <a:t>he second MAC’s cost is proportional to the number of modified data blocks.</a:t>
            </a:r>
            <a:endParaRPr lang="zh-CN" altLang="en-US" sz="2200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9F8DFD9-DF6D-28B6-4ED0-1E6E312B6175}"/>
              </a:ext>
            </a:extLst>
          </p:cNvPr>
          <p:cNvSpPr txBox="1"/>
          <p:nvPr/>
        </p:nvSpPr>
        <p:spPr>
          <a:xfrm>
            <a:off x="1877961" y="1699254"/>
            <a:ext cx="861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GMAC: Galois message authentication code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32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5" dirty="0"/>
              <a:t>Outline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70379"/>
            <a:ext cx="3573779" cy="4398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7050" indent="-51435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527050" algn="l"/>
              </a:tabLst>
            </a:pPr>
            <a:r>
              <a:rPr sz="3600" dirty="0">
                <a:solidFill>
                  <a:srgbClr val="AFABAB"/>
                </a:solidFill>
                <a:cs typeface="Trebuchet MS"/>
              </a:rPr>
              <a:t>Motivation</a:t>
            </a:r>
            <a:endParaRPr sz="3600" dirty="0"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AutoNum type="arabicPeriod"/>
            </a:pPr>
            <a:endParaRPr sz="4700" dirty="0">
              <a:cs typeface="Trebuchet MS"/>
            </a:endParaRPr>
          </a:p>
          <a:p>
            <a:pPr marL="527050" indent="-51435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527050" algn="l"/>
              </a:tabLst>
            </a:pPr>
            <a:r>
              <a:rPr sz="3600" dirty="0">
                <a:solidFill>
                  <a:srgbClr val="AFABAB"/>
                </a:solidFill>
                <a:cs typeface="Trebuchet MS"/>
              </a:rPr>
              <a:t>Our Insight</a:t>
            </a:r>
            <a:endParaRPr sz="3600" dirty="0"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AutoNum type="arabicPeriod"/>
            </a:pPr>
            <a:endParaRPr sz="4700" dirty="0">
              <a:cs typeface="Trebuchet MS"/>
            </a:endParaRPr>
          </a:p>
          <a:p>
            <a:pPr marL="527050" indent="-51435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527050" algn="l"/>
              </a:tabLst>
            </a:pPr>
            <a:r>
              <a:rPr sz="3600" dirty="0">
                <a:solidFill>
                  <a:srgbClr val="AFABAB"/>
                </a:solidFill>
                <a:cs typeface="Trebuchet MS"/>
              </a:rPr>
              <a:t>AuditBox Design</a:t>
            </a:r>
            <a:endParaRPr sz="3600" dirty="0"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AutoNum type="arabicPeriod"/>
            </a:pPr>
            <a:endParaRPr sz="4700" dirty="0">
              <a:cs typeface="Trebuchet MS"/>
            </a:endParaRPr>
          </a:p>
          <a:p>
            <a:pPr marL="527050" indent="-514350">
              <a:lnSpc>
                <a:spcPct val="100000"/>
              </a:lnSpc>
              <a:buAutoNum type="arabicPeriod"/>
              <a:tabLst>
                <a:tab pos="527050" algn="l"/>
              </a:tabLst>
            </a:pPr>
            <a:r>
              <a:rPr sz="3600" dirty="0">
                <a:cs typeface="Trebuchet MS"/>
              </a:rPr>
              <a:t>Evaluation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33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01946" y="611124"/>
            <a:ext cx="2388235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4" dirty="0"/>
              <a:t>Evaluation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5778"/>
            <a:ext cx="10110470" cy="3721532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219710" indent="-228600">
              <a:lnSpc>
                <a:spcPts val="3000"/>
              </a:lnSpc>
              <a:spcBef>
                <a:spcPts val="5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dirty="0">
                <a:solidFill>
                  <a:srgbClr val="4472C4"/>
                </a:solidFill>
                <a:cs typeface="Trebuchet MS"/>
              </a:rPr>
              <a:t>Proofs: </a:t>
            </a:r>
            <a:r>
              <a:rPr sz="2800" dirty="0">
                <a:cs typeface="Trebuchet MS"/>
              </a:rPr>
              <a:t>We provide </a:t>
            </a:r>
            <a:r>
              <a:rPr sz="2800" b="1" dirty="0">
                <a:cs typeface="Trebuchet MS"/>
              </a:rPr>
              <a:t>security proofs </a:t>
            </a:r>
            <a:r>
              <a:rPr sz="2800" dirty="0">
                <a:cs typeface="Trebuchet MS"/>
              </a:rPr>
              <a:t>that AuditBox can achieve both  runtime correctness and offline auditability</a:t>
            </a: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4472C4"/>
              </a:buClr>
              <a:buFont typeface="Arial"/>
              <a:buChar char="•"/>
            </a:pPr>
            <a:endParaRPr sz="4350" dirty="0">
              <a:cs typeface="Trebuchet MS"/>
            </a:endParaRPr>
          </a:p>
          <a:p>
            <a:pPr marL="241300" marR="5080" indent="-228600">
              <a:lnSpc>
                <a:spcPts val="3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b="1" dirty="0">
                <a:solidFill>
                  <a:srgbClr val="4472C4"/>
                </a:solidFill>
                <a:cs typeface="Trebuchet MS"/>
              </a:rPr>
              <a:t>Functionality Evaluation: </a:t>
            </a:r>
            <a:r>
              <a:rPr sz="2800" dirty="0">
                <a:cs typeface="Trebuchet MS"/>
              </a:rPr>
              <a:t>AuditBox correctly detects a broad class of  policy violations</a:t>
            </a:r>
          </a:p>
          <a:p>
            <a:pPr>
              <a:lnSpc>
                <a:spcPct val="100000"/>
              </a:lnSpc>
              <a:buClr>
                <a:srgbClr val="4472C4"/>
              </a:buClr>
              <a:buFont typeface="Arial"/>
              <a:buChar char="•"/>
            </a:pPr>
            <a:endParaRPr sz="4250" dirty="0">
              <a:cs typeface="Trebuchet MS"/>
            </a:endParaRPr>
          </a:p>
          <a:p>
            <a:pPr marL="241300" marR="116205" indent="-228600">
              <a:lnSpc>
                <a:spcPts val="3100"/>
              </a:lnSpc>
              <a:buFont typeface="Arial"/>
              <a:buChar char="•"/>
              <a:tabLst>
                <a:tab pos="241300" algn="l"/>
              </a:tabLst>
            </a:pPr>
            <a:r>
              <a:rPr sz="2800" b="1" dirty="0">
                <a:solidFill>
                  <a:srgbClr val="4472C4"/>
                </a:solidFill>
                <a:cs typeface="Trebuchet MS"/>
              </a:rPr>
              <a:t>Performance Evaluation</a:t>
            </a:r>
            <a:r>
              <a:rPr sz="2800" dirty="0">
                <a:solidFill>
                  <a:srgbClr val="4472C4"/>
                </a:solidFill>
                <a:cs typeface="Trebuchet MS"/>
              </a:rPr>
              <a:t>: </a:t>
            </a:r>
            <a:r>
              <a:rPr sz="2800" dirty="0">
                <a:cs typeface="Trebuchet MS"/>
              </a:rPr>
              <a:t>AuditBox enables </a:t>
            </a:r>
            <a:r>
              <a:rPr sz="2800" b="1" dirty="0">
                <a:cs typeface="Trebuchet MS"/>
              </a:rPr>
              <a:t>auditing </a:t>
            </a:r>
            <a:r>
              <a:rPr sz="2800" dirty="0">
                <a:cs typeface="Trebuchet MS"/>
              </a:rPr>
              <a:t>for unmodified  NFs with </a:t>
            </a:r>
            <a:r>
              <a:rPr sz="2800" b="1" dirty="0">
                <a:cs typeface="Trebuchet MS"/>
              </a:rPr>
              <a:t>low overhead</a:t>
            </a:r>
            <a:endParaRPr sz="2800" dirty="0">
              <a:cs typeface="Trebuchet M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34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89147" y="533400"/>
            <a:ext cx="5766054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Functionality Evaluation</a:t>
            </a:r>
            <a:endParaRPr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234A8EB-DAD0-423E-859C-10E4DBF73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1447800"/>
            <a:ext cx="6853237" cy="4624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6295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81032" y="611124"/>
            <a:ext cx="7910767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5" dirty="0"/>
              <a:t>Evaluation: </a:t>
            </a:r>
            <a:r>
              <a:rPr lang="en-US" spc="-225" dirty="0"/>
              <a:t>a single </a:t>
            </a:r>
            <a:r>
              <a:rPr spc="-135" dirty="0"/>
              <a:t>NF</a:t>
            </a:r>
            <a:r>
              <a:rPr lang="en-US" spc="-135" dirty="0"/>
              <a:t> goodput</a:t>
            </a:r>
            <a:endParaRPr spc="-135" dirty="0"/>
          </a:p>
        </p:txBody>
      </p:sp>
      <p:sp>
        <p:nvSpPr>
          <p:cNvPr id="44" name="object 4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35</a:t>
            </a:fld>
            <a:endParaRPr spc="-25" dirty="0"/>
          </a:p>
        </p:txBody>
      </p:sp>
      <p:pic>
        <p:nvPicPr>
          <p:cNvPr id="46" name="图片 45">
            <a:extLst>
              <a:ext uri="{FF2B5EF4-FFF2-40B4-BE49-F238E27FC236}">
                <a16:creationId xmlns:a16="http://schemas.microsoft.com/office/drawing/2014/main" id="{4EC79B66-78D1-48C5-86AA-F98ED1DA16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600200"/>
            <a:ext cx="5472113" cy="444967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24D831A-C261-4267-BF9F-1EF66F2AB617}"/>
              </a:ext>
            </a:extLst>
          </p:cNvPr>
          <p:cNvSpPr txBox="1"/>
          <p:nvPr/>
        </p:nvSpPr>
        <p:spPr>
          <a:xfrm>
            <a:off x="6964582" y="2209800"/>
            <a:ext cx="438086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en-US" altLang="zh-CN" sz="1800" b="0" i="0" u="none" strike="noStrike" baseline="0" dirty="0">
                <a:latin typeface="NimbusRomNo9L-Regu"/>
              </a:rPr>
              <a:t>AuditBox achieves up to two times higher goodput than the strawman OPT due to our reduced packet overhead (24B for AB packet, 32B for AB flow, 84B for OPT)</a:t>
            </a:r>
          </a:p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en-US" altLang="zh-CN" sz="1800" b="0" i="0" u="none" strike="noStrike" baseline="0" dirty="0">
                <a:latin typeface="NimbusRomNo9L-Regu"/>
              </a:rPr>
              <a:t>OPT(trailer) achieves a higher throughput than AuditBox, which is expected as it requires fewer MAC computations</a:t>
            </a:r>
            <a:endParaRPr lang="zh-CN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81033" y="611124"/>
            <a:ext cx="68287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5" dirty="0"/>
              <a:t>Evaluation: </a:t>
            </a:r>
            <a:r>
              <a:rPr spc="-135" dirty="0"/>
              <a:t>NF </a:t>
            </a:r>
            <a:r>
              <a:rPr spc="-185" dirty="0"/>
              <a:t>Chain</a:t>
            </a:r>
            <a:r>
              <a:rPr spc="-695" dirty="0"/>
              <a:t> </a:t>
            </a:r>
            <a:r>
              <a:rPr spc="-135" dirty="0"/>
              <a:t>Goodput</a:t>
            </a:r>
          </a:p>
        </p:txBody>
      </p:sp>
      <p:sp>
        <p:nvSpPr>
          <p:cNvPr id="44" name="object 4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36</a:t>
            </a:fld>
            <a:endParaRPr spc="-25" dirty="0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AA725A3F-2471-BE66-010D-1BC33CABBC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00200"/>
            <a:ext cx="7067550" cy="388620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BBA09A43-B26E-BDB8-3E92-CA4B19C84450}"/>
              </a:ext>
            </a:extLst>
          </p:cNvPr>
          <p:cNvSpPr txBox="1"/>
          <p:nvPr/>
        </p:nvSpPr>
        <p:spPr>
          <a:xfrm>
            <a:off x="533400" y="5952055"/>
            <a:ext cx="8763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0" i="0" u="none" strike="noStrike" baseline="0" dirty="0"/>
              <a:t>3 firewalls: </a:t>
            </a:r>
            <a:r>
              <a:rPr lang="en-US" sz="2400" b="0" i="0" u="none" strike="noStrike" baseline="0" dirty="0" err="1"/>
              <a:t>AuditBox</a:t>
            </a:r>
            <a:r>
              <a:rPr lang="en-US" sz="2400" b="0" i="0" u="none" strike="noStrike" baseline="0" dirty="0"/>
              <a:t> has 67% better goodput than OPT.</a:t>
            </a:r>
          </a:p>
          <a:p>
            <a:pPr algn="l"/>
            <a:r>
              <a:rPr lang="en-US" sz="2400" dirty="0"/>
              <a:t>FW-DPI-NAT: the entire chain is bottlenecked by the heavy DPI.</a:t>
            </a:r>
          </a:p>
        </p:txBody>
      </p:sp>
    </p:spTree>
    <p:extLst>
      <p:ext uri="{BB962C8B-B14F-4D97-AF65-F5344CB8AC3E}">
        <p14:creationId xmlns:p14="http://schemas.microsoft.com/office/powerpoint/2010/main" val="13059881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79103-9F10-7F7C-1912-CA7D16897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7315200" cy="1354217"/>
          </a:xfrm>
        </p:spPr>
        <p:txBody>
          <a:bodyPr/>
          <a:lstStyle/>
          <a:p>
            <a:r>
              <a:rPr lang="en-US" dirty="0"/>
              <a:t>Impact of Optimizations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7CEB6A-E896-E287-7A20-02048C88F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676400"/>
            <a:ext cx="5610225" cy="32956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E8A20D-B635-61EE-B019-2FB9348A0C6D}"/>
              </a:ext>
            </a:extLst>
          </p:cNvPr>
          <p:cNvSpPr txBox="1"/>
          <p:nvPr/>
        </p:nvSpPr>
        <p:spPr>
          <a:xfrm>
            <a:off x="685800" y="5410200"/>
            <a:ext cx="990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Header manipulations slow down packet processing and verification, resulting in decrease of goodput by up 2X</a:t>
            </a:r>
          </a:p>
        </p:txBody>
      </p:sp>
    </p:spTree>
    <p:extLst>
      <p:ext uri="{BB962C8B-B14F-4D97-AF65-F5344CB8AC3E}">
        <p14:creationId xmlns:p14="http://schemas.microsoft.com/office/powerpoint/2010/main" val="24849371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90F7B72-ADBB-B093-43C1-6E41D544B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7315200" cy="1354217"/>
          </a:xfrm>
        </p:spPr>
        <p:txBody>
          <a:bodyPr/>
          <a:lstStyle/>
          <a:p>
            <a:r>
              <a:rPr lang="en-US" dirty="0"/>
              <a:t>Impact of Optimizations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2A54D4D-BF42-BCB6-873C-D2EA9EE1E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1" y="1412876"/>
            <a:ext cx="5867400" cy="428804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6B183B1-71FF-DCF1-D698-96D0E5A27F82}"/>
              </a:ext>
            </a:extLst>
          </p:cNvPr>
          <p:cNvSpPr txBox="1"/>
          <p:nvPr/>
        </p:nvSpPr>
        <p:spPr>
          <a:xfrm>
            <a:off x="838200" y="6019800"/>
            <a:ext cx="1104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Updatable GMAC outperforms the regular GMAC by up to 25% for large packets</a:t>
            </a:r>
          </a:p>
        </p:txBody>
      </p:sp>
    </p:spTree>
    <p:extLst>
      <p:ext uri="{BB962C8B-B14F-4D97-AF65-F5344CB8AC3E}">
        <p14:creationId xmlns:p14="http://schemas.microsoft.com/office/powerpoint/2010/main" val="36616311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10926" y="611124"/>
            <a:ext cx="437007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AuditBox Summary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8200" y="1524000"/>
            <a:ext cx="9427210" cy="2936240"/>
          </a:xfrm>
          <a:prstGeom prst="rect">
            <a:avLst/>
          </a:prstGeom>
        </p:spPr>
        <p:txBody>
          <a:bodyPr vert="horz" wrap="square" lIns="0" tIns="146685" rIns="0" bIns="0" rtlCol="0">
            <a:spAutoFit/>
          </a:bodyPr>
          <a:lstStyle/>
          <a:p>
            <a:pPr marL="254000" indent="-228600">
              <a:lnSpc>
                <a:spcPct val="100000"/>
              </a:lnSpc>
              <a:spcBef>
                <a:spcPts val="1155"/>
              </a:spcBef>
              <a:buFont typeface="Arial"/>
              <a:buChar char="•"/>
              <a:tabLst>
                <a:tab pos="254000" algn="l"/>
              </a:tabLst>
            </a:pPr>
            <a:r>
              <a:rPr sz="2800" b="1" dirty="0">
                <a:solidFill>
                  <a:srgbClr val="ED7D31"/>
                </a:solidFill>
                <a:cs typeface="Trebuchet MS"/>
              </a:rPr>
              <a:t>1</a:t>
            </a:r>
            <a:r>
              <a:rPr sz="2850" b="1" baseline="23391" dirty="0">
                <a:solidFill>
                  <a:srgbClr val="ED7D31"/>
                </a:solidFill>
                <a:cs typeface="Trebuchet MS"/>
              </a:rPr>
              <a:t>st </a:t>
            </a:r>
            <a:r>
              <a:rPr sz="2800" b="1" dirty="0">
                <a:solidFill>
                  <a:srgbClr val="ED7D31"/>
                </a:solidFill>
                <a:cs typeface="Trebuchet MS"/>
              </a:rPr>
              <a:t>NFV auditing system</a:t>
            </a:r>
            <a:endParaRPr sz="2800" dirty="0">
              <a:cs typeface="Trebuchet MS"/>
            </a:endParaRPr>
          </a:p>
          <a:p>
            <a:pPr marL="254000" indent="-228600">
              <a:lnSpc>
                <a:spcPct val="100000"/>
              </a:lnSpc>
              <a:spcBef>
                <a:spcPts val="1055"/>
              </a:spcBef>
              <a:buFont typeface="Arial"/>
              <a:buChar char="•"/>
              <a:tabLst>
                <a:tab pos="254000" algn="l"/>
              </a:tabLst>
            </a:pPr>
            <a:r>
              <a:rPr sz="2800" dirty="0">
                <a:cs typeface="Trebuchet MS"/>
              </a:rPr>
              <a:t>Leverages trusted execution environments to provide</a:t>
            </a:r>
          </a:p>
          <a:p>
            <a:pPr marL="711200" lvl="1" indent="-228600">
              <a:lnSpc>
                <a:spcPct val="100000"/>
              </a:lnSpc>
              <a:spcBef>
                <a:spcPts val="520"/>
              </a:spcBef>
              <a:buFont typeface="Arial"/>
              <a:buChar char="•"/>
              <a:tabLst>
                <a:tab pos="711200" algn="l"/>
              </a:tabLst>
            </a:pPr>
            <a:r>
              <a:rPr sz="2400" b="1" dirty="0">
                <a:cs typeface="Trebuchet MS"/>
              </a:rPr>
              <a:t>Runtime correctness </a:t>
            </a:r>
            <a:r>
              <a:rPr sz="2400" dirty="0">
                <a:cs typeface="Trebuchet MS"/>
              </a:rPr>
              <a:t>guarantees</a:t>
            </a:r>
          </a:p>
          <a:p>
            <a:pPr marL="711200" lvl="1" indent="-228600">
              <a:lnSpc>
                <a:spcPct val="100000"/>
              </a:lnSpc>
              <a:spcBef>
                <a:spcPts val="430"/>
              </a:spcBef>
              <a:buFont typeface="Arial"/>
              <a:buChar char="•"/>
              <a:tabLst>
                <a:tab pos="711200" algn="l"/>
              </a:tabLst>
            </a:pPr>
            <a:r>
              <a:rPr sz="2400" dirty="0">
                <a:cs typeface="Trebuchet MS"/>
              </a:rPr>
              <a:t>Offline </a:t>
            </a:r>
            <a:r>
              <a:rPr sz="2400" b="1" dirty="0">
                <a:cs typeface="Trebuchet MS"/>
              </a:rPr>
              <a:t>auditability</a:t>
            </a:r>
            <a:endParaRPr sz="2400" dirty="0">
              <a:cs typeface="Trebuchet MS"/>
            </a:endParaRPr>
          </a:p>
          <a:p>
            <a:pPr marL="711200" lvl="1" indent="-228600">
              <a:lnSpc>
                <a:spcPct val="100000"/>
              </a:lnSpc>
              <a:spcBef>
                <a:spcPts val="530"/>
              </a:spcBef>
              <a:buFont typeface="Arial"/>
              <a:buChar char="•"/>
              <a:tabLst>
                <a:tab pos="711200" algn="l"/>
              </a:tabLst>
            </a:pPr>
            <a:r>
              <a:rPr sz="2400" dirty="0">
                <a:cs typeface="Trebuchet MS"/>
              </a:rPr>
              <a:t>And still achieve good performance</a:t>
            </a:r>
          </a:p>
          <a:p>
            <a:pPr marL="254000" indent="-228600">
              <a:lnSpc>
                <a:spcPct val="100000"/>
              </a:lnSpc>
              <a:spcBef>
                <a:spcPts val="610"/>
              </a:spcBef>
              <a:buFont typeface="Arial"/>
              <a:buChar char="•"/>
              <a:tabLst>
                <a:tab pos="254000" algn="l"/>
              </a:tabLst>
            </a:pPr>
            <a:r>
              <a:rPr sz="2800" dirty="0">
                <a:cs typeface="Trebuchet MS"/>
              </a:rPr>
              <a:t>Promotes the adoption of NFV for security sensitive enterprises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921326" y="4908524"/>
            <a:ext cx="10365105" cy="1750695"/>
            <a:chOff x="921326" y="4908524"/>
            <a:chExt cx="10365105" cy="1750695"/>
          </a:xfrm>
        </p:grpSpPr>
        <p:sp>
          <p:nvSpPr>
            <p:cNvPr id="5" name="object 5"/>
            <p:cNvSpPr/>
            <p:nvPr/>
          </p:nvSpPr>
          <p:spPr>
            <a:xfrm>
              <a:off x="1713646" y="5433007"/>
              <a:ext cx="9071739" cy="120789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42313" y="5294960"/>
              <a:ext cx="9839325" cy="1359535"/>
            </a:xfrm>
            <a:custGeom>
              <a:avLst/>
              <a:gdLst/>
              <a:ahLst/>
              <a:cxnLst/>
              <a:rect l="l" t="t" r="r" b="b"/>
              <a:pathLst>
                <a:path w="9839325" h="1359534">
                  <a:moveTo>
                    <a:pt x="0" y="0"/>
                  </a:moveTo>
                  <a:lnTo>
                    <a:pt x="9839327" y="0"/>
                  </a:lnTo>
                  <a:lnTo>
                    <a:pt x="9839327" y="1359043"/>
                  </a:lnTo>
                  <a:lnTo>
                    <a:pt x="0" y="1359043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21326" y="4908524"/>
              <a:ext cx="1544988" cy="78239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39</a:t>
            </a:fld>
            <a:endParaRPr spc="-2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5989" y="611124"/>
            <a:ext cx="8262112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+mn-lt"/>
              </a:rPr>
              <a:t>Cloud-based Network Functions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56773" y="3737368"/>
            <a:ext cx="10961370" cy="325755"/>
            <a:chOff x="856773" y="3737368"/>
            <a:chExt cx="10961370" cy="325755"/>
          </a:xfrm>
        </p:grpSpPr>
        <p:sp>
          <p:nvSpPr>
            <p:cNvPr id="4" name="object 4"/>
            <p:cNvSpPr/>
            <p:nvPr/>
          </p:nvSpPr>
          <p:spPr>
            <a:xfrm>
              <a:off x="875793" y="3948734"/>
              <a:ext cx="10942320" cy="114300"/>
            </a:xfrm>
            <a:custGeom>
              <a:avLst/>
              <a:gdLst/>
              <a:ahLst/>
              <a:cxnLst/>
              <a:rect l="l" t="t" r="r" b="b"/>
              <a:pathLst>
                <a:path w="10942320" h="114300">
                  <a:moveTo>
                    <a:pt x="10904312" y="38074"/>
                  </a:moveTo>
                  <a:lnTo>
                    <a:pt x="10846954" y="38074"/>
                  </a:lnTo>
                  <a:lnTo>
                    <a:pt x="10847017" y="76174"/>
                  </a:lnTo>
                  <a:lnTo>
                    <a:pt x="10827984" y="76204"/>
                  </a:lnTo>
                  <a:lnTo>
                    <a:pt x="10828044" y="114300"/>
                  </a:lnTo>
                  <a:lnTo>
                    <a:pt x="10942255" y="56972"/>
                  </a:lnTo>
                  <a:lnTo>
                    <a:pt x="10904312" y="38074"/>
                  </a:lnTo>
                  <a:close/>
                </a:path>
                <a:path w="10942320" h="114300">
                  <a:moveTo>
                    <a:pt x="10827925" y="38104"/>
                  </a:moveTo>
                  <a:lnTo>
                    <a:pt x="0" y="55333"/>
                  </a:lnTo>
                  <a:lnTo>
                    <a:pt x="60" y="93433"/>
                  </a:lnTo>
                  <a:lnTo>
                    <a:pt x="10827984" y="76204"/>
                  </a:lnTo>
                  <a:lnTo>
                    <a:pt x="10827925" y="38104"/>
                  </a:lnTo>
                  <a:close/>
                </a:path>
                <a:path w="10942320" h="114300">
                  <a:moveTo>
                    <a:pt x="10846954" y="38074"/>
                  </a:moveTo>
                  <a:lnTo>
                    <a:pt x="10827925" y="38104"/>
                  </a:lnTo>
                  <a:lnTo>
                    <a:pt x="10827984" y="76204"/>
                  </a:lnTo>
                  <a:lnTo>
                    <a:pt x="10847017" y="76174"/>
                  </a:lnTo>
                  <a:lnTo>
                    <a:pt x="10846954" y="38074"/>
                  </a:lnTo>
                  <a:close/>
                </a:path>
                <a:path w="10942320" h="114300">
                  <a:moveTo>
                    <a:pt x="10827866" y="0"/>
                  </a:moveTo>
                  <a:lnTo>
                    <a:pt x="10827925" y="38104"/>
                  </a:lnTo>
                  <a:lnTo>
                    <a:pt x="10904312" y="38074"/>
                  </a:lnTo>
                  <a:lnTo>
                    <a:pt x="10827866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75823" y="3737368"/>
              <a:ext cx="0" cy="285750"/>
            </a:xfrm>
            <a:custGeom>
              <a:avLst/>
              <a:gdLst/>
              <a:ahLst/>
              <a:cxnLst/>
              <a:rect l="l" t="t" r="r" b="b"/>
              <a:pathLst>
                <a:path h="285750">
                  <a:moveTo>
                    <a:pt x="0" y="0"/>
                  </a:moveTo>
                  <a:lnTo>
                    <a:pt x="1" y="285750"/>
                  </a:lnTo>
                </a:path>
              </a:pathLst>
            </a:custGeom>
            <a:ln w="3810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165273" y="3737368"/>
              <a:ext cx="0" cy="285750"/>
            </a:xfrm>
            <a:custGeom>
              <a:avLst/>
              <a:gdLst/>
              <a:ahLst/>
              <a:cxnLst/>
              <a:rect l="l" t="t" r="r" b="b"/>
              <a:pathLst>
                <a:path h="285750">
                  <a:moveTo>
                    <a:pt x="0" y="0"/>
                  </a:moveTo>
                  <a:lnTo>
                    <a:pt x="1" y="285750"/>
                  </a:lnTo>
                </a:path>
              </a:pathLst>
            </a:custGeom>
            <a:ln w="3810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454717" y="3737368"/>
              <a:ext cx="0" cy="285750"/>
            </a:xfrm>
            <a:custGeom>
              <a:avLst/>
              <a:gdLst/>
              <a:ahLst/>
              <a:cxnLst/>
              <a:rect l="l" t="t" r="r" b="b"/>
              <a:pathLst>
                <a:path h="285750">
                  <a:moveTo>
                    <a:pt x="0" y="0"/>
                  </a:moveTo>
                  <a:lnTo>
                    <a:pt x="1" y="285750"/>
                  </a:lnTo>
                </a:path>
              </a:pathLst>
            </a:custGeom>
            <a:ln w="3810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744161" y="3737368"/>
              <a:ext cx="0" cy="285750"/>
            </a:xfrm>
            <a:custGeom>
              <a:avLst/>
              <a:gdLst/>
              <a:ahLst/>
              <a:cxnLst/>
              <a:rect l="l" t="t" r="r" b="b"/>
              <a:pathLst>
                <a:path h="285750">
                  <a:moveTo>
                    <a:pt x="0" y="0"/>
                  </a:moveTo>
                  <a:lnTo>
                    <a:pt x="1" y="285750"/>
                  </a:lnTo>
                </a:path>
              </a:pathLst>
            </a:custGeom>
            <a:ln w="3810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323061" y="3737368"/>
              <a:ext cx="0" cy="285750"/>
            </a:xfrm>
            <a:custGeom>
              <a:avLst/>
              <a:gdLst/>
              <a:ahLst/>
              <a:cxnLst/>
              <a:rect l="l" t="t" r="r" b="b"/>
              <a:pathLst>
                <a:path h="285750">
                  <a:moveTo>
                    <a:pt x="0" y="0"/>
                  </a:moveTo>
                  <a:lnTo>
                    <a:pt x="1" y="285750"/>
                  </a:lnTo>
                </a:path>
              </a:pathLst>
            </a:custGeom>
            <a:ln w="3810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612505" y="3737368"/>
              <a:ext cx="0" cy="285750"/>
            </a:xfrm>
            <a:custGeom>
              <a:avLst/>
              <a:gdLst/>
              <a:ahLst/>
              <a:cxnLst/>
              <a:rect l="l" t="t" r="r" b="b"/>
              <a:pathLst>
                <a:path h="285750">
                  <a:moveTo>
                    <a:pt x="0" y="0"/>
                  </a:moveTo>
                  <a:lnTo>
                    <a:pt x="1" y="285750"/>
                  </a:lnTo>
                </a:path>
              </a:pathLst>
            </a:custGeom>
            <a:ln w="3810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901948" y="3737368"/>
              <a:ext cx="0" cy="285750"/>
            </a:xfrm>
            <a:custGeom>
              <a:avLst/>
              <a:gdLst/>
              <a:ahLst/>
              <a:cxnLst/>
              <a:rect l="l" t="t" r="r" b="b"/>
              <a:pathLst>
                <a:path h="285750">
                  <a:moveTo>
                    <a:pt x="0" y="0"/>
                  </a:moveTo>
                  <a:lnTo>
                    <a:pt x="1" y="285750"/>
                  </a:lnTo>
                </a:path>
              </a:pathLst>
            </a:custGeom>
            <a:ln w="3810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1191392" y="3737368"/>
              <a:ext cx="0" cy="285750"/>
            </a:xfrm>
            <a:custGeom>
              <a:avLst/>
              <a:gdLst/>
              <a:ahLst/>
              <a:cxnLst/>
              <a:rect l="l" t="t" r="r" b="b"/>
              <a:pathLst>
                <a:path h="285750">
                  <a:moveTo>
                    <a:pt x="0" y="0"/>
                  </a:moveTo>
                  <a:lnTo>
                    <a:pt x="1" y="285750"/>
                  </a:lnTo>
                </a:path>
              </a:pathLst>
            </a:custGeom>
            <a:ln w="3810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033605" y="3737368"/>
              <a:ext cx="0" cy="285750"/>
            </a:xfrm>
            <a:custGeom>
              <a:avLst/>
              <a:gdLst/>
              <a:ahLst/>
              <a:cxnLst/>
              <a:rect l="l" t="t" r="r" b="b"/>
              <a:pathLst>
                <a:path h="285750">
                  <a:moveTo>
                    <a:pt x="0" y="0"/>
                  </a:moveTo>
                  <a:lnTo>
                    <a:pt x="1" y="285750"/>
                  </a:lnTo>
                </a:path>
              </a:pathLst>
            </a:custGeom>
            <a:ln w="3810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77946" y="2621787"/>
            <a:ext cx="521334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70" dirty="0">
                <a:latin typeface="Trebuchet MS"/>
                <a:cs typeface="Trebuchet MS"/>
              </a:rPr>
              <a:t>C</a:t>
            </a:r>
            <a:r>
              <a:rPr sz="1600" spc="-55" dirty="0">
                <a:latin typeface="Trebuchet MS"/>
                <a:cs typeface="Trebuchet MS"/>
              </a:rPr>
              <a:t>o</a:t>
            </a:r>
            <a:r>
              <a:rPr sz="1600" spc="220" dirty="0">
                <a:latin typeface="Trebuchet MS"/>
                <a:cs typeface="Trebuchet MS"/>
              </a:rPr>
              <a:t>M</a:t>
            </a:r>
            <a:r>
              <a:rPr sz="1600" spc="-55" dirty="0">
                <a:latin typeface="Trebuchet MS"/>
                <a:cs typeface="Trebuchet MS"/>
              </a:rPr>
              <a:t>b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046082" y="1990851"/>
            <a:ext cx="808990" cy="87630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92075">
              <a:lnSpc>
                <a:spcPts val="1900"/>
              </a:lnSpc>
              <a:spcBef>
                <a:spcPts val="180"/>
              </a:spcBef>
            </a:pPr>
            <a:r>
              <a:rPr sz="1600" spc="-85" dirty="0">
                <a:latin typeface="Trebuchet MS"/>
                <a:cs typeface="Trebuchet MS"/>
              </a:rPr>
              <a:t>ClickOS  </a:t>
            </a:r>
            <a:r>
              <a:rPr sz="1600" spc="-105" dirty="0">
                <a:latin typeface="Trebuchet MS"/>
                <a:cs typeface="Trebuchet MS"/>
              </a:rPr>
              <a:t>[</a:t>
            </a:r>
            <a:r>
              <a:rPr sz="1600" spc="10" dirty="0">
                <a:latin typeface="Trebuchet MS"/>
                <a:cs typeface="Trebuchet MS"/>
              </a:rPr>
              <a:t>N</a:t>
            </a:r>
            <a:r>
              <a:rPr sz="1600" spc="-35" dirty="0">
                <a:latin typeface="Trebuchet MS"/>
                <a:cs typeface="Trebuchet MS"/>
              </a:rPr>
              <a:t>S</a:t>
            </a:r>
            <a:r>
              <a:rPr sz="1600" dirty="0">
                <a:latin typeface="Trebuchet MS"/>
                <a:cs typeface="Trebuchet MS"/>
              </a:rPr>
              <a:t>D</a:t>
            </a:r>
            <a:r>
              <a:rPr sz="1600" spc="-50" dirty="0">
                <a:latin typeface="Trebuchet MS"/>
                <a:cs typeface="Trebuchet MS"/>
              </a:rPr>
              <a:t>I</a:t>
            </a:r>
            <a:r>
              <a:rPr sz="1600" spc="-110" dirty="0">
                <a:latin typeface="Trebuchet MS"/>
                <a:cs typeface="Trebuchet MS"/>
              </a:rPr>
              <a:t>’1</a:t>
            </a:r>
            <a:r>
              <a:rPr sz="1600" spc="-30" dirty="0">
                <a:latin typeface="Trebuchet MS"/>
                <a:cs typeface="Trebuchet MS"/>
              </a:rPr>
              <a:t>4</a:t>
            </a:r>
            <a:r>
              <a:rPr sz="1600" spc="-100" dirty="0">
                <a:latin typeface="Trebuchet MS"/>
                <a:cs typeface="Trebuchet MS"/>
              </a:rPr>
              <a:t>]</a:t>
            </a:r>
            <a:endParaRPr sz="1600">
              <a:latin typeface="Trebuchet MS"/>
              <a:cs typeface="Trebuchet MS"/>
            </a:endParaRPr>
          </a:p>
          <a:p>
            <a:pPr marL="42545">
              <a:lnSpc>
                <a:spcPct val="100000"/>
              </a:lnSpc>
              <a:spcBef>
                <a:spcPts val="894"/>
              </a:spcBef>
            </a:pPr>
            <a:r>
              <a:rPr sz="1600" spc="-70" dirty="0">
                <a:latin typeface="Trebuchet MS"/>
                <a:cs typeface="Trebuchet MS"/>
              </a:rPr>
              <a:t>Flowtags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733842" y="2594355"/>
            <a:ext cx="10020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40" dirty="0">
                <a:latin typeface="Trebuchet MS"/>
                <a:cs typeface="Trebuchet MS"/>
              </a:rPr>
              <a:t>S</a:t>
            </a:r>
            <a:r>
              <a:rPr sz="1600" spc="-55" dirty="0">
                <a:latin typeface="Trebuchet MS"/>
                <a:cs typeface="Trebuchet MS"/>
              </a:rPr>
              <a:t>p</a:t>
            </a:r>
            <a:r>
              <a:rPr sz="1600" spc="-110" dirty="0">
                <a:latin typeface="Trebuchet MS"/>
                <a:cs typeface="Trebuchet MS"/>
              </a:rPr>
              <a:t>l</a:t>
            </a:r>
            <a:r>
              <a:rPr sz="1600" spc="-95" dirty="0">
                <a:latin typeface="Trebuchet MS"/>
                <a:cs typeface="Trebuchet MS"/>
              </a:rPr>
              <a:t>i</a:t>
            </a:r>
            <a:r>
              <a:rPr sz="1600" spc="-100" dirty="0">
                <a:latin typeface="Trebuchet MS"/>
                <a:cs typeface="Trebuchet MS"/>
              </a:rPr>
              <a:t>t</a:t>
            </a:r>
            <a:r>
              <a:rPr sz="1600" spc="-235" dirty="0">
                <a:latin typeface="Trebuchet MS"/>
                <a:cs typeface="Trebuchet MS"/>
              </a:rPr>
              <a:t>/</a:t>
            </a:r>
            <a:r>
              <a:rPr sz="1600" spc="225" dirty="0">
                <a:latin typeface="Trebuchet MS"/>
                <a:cs typeface="Trebuchet MS"/>
              </a:rPr>
              <a:t>M</a:t>
            </a:r>
            <a:r>
              <a:rPr sz="1600" spc="-85" dirty="0">
                <a:latin typeface="Trebuchet MS"/>
                <a:cs typeface="Trebuchet MS"/>
              </a:rPr>
              <a:t>e</a:t>
            </a:r>
            <a:r>
              <a:rPr sz="1600" spc="-80" dirty="0">
                <a:latin typeface="Trebuchet MS"/>
                <a:cs typeface="Trebuchet MS"/>
              </a:rPr>
              <a:t>r</a:t>
            </a:r>
            <a:r>
              <a:rPr sz="1600" spc="-70" dirty="0">
                <a:latin typeface="Trebuchet MS"/>
                <a:cs typeface="Trebuchet MS"/>
              </a:rPr>
              <a:t>g</a:t>
            </a:r>
            <a:r>
              <a:rPr sz="1600" spc="-80" dirty="0">
                <a:latin typeface="Trebuchet MS"/>
                <a:cs typeface="Trebuchet MS"/>
              </a:rPr>
              <a:t>e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732792" y="1981707"/>
            <a:ext cx="829310" cy="88201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18415">
              <a:lnSpc>
                <a:spcPts val="1900"/>
              </a:lnSpc>
              <a:spcBef>
                <a:spcPts val="180"/>
              </a:spcBef>
            </a:pPr>
            <a:r>
              <a:rPr sz="1600" spc="-35" dirty="0">
                <a:latin typeface="Trebuchet MS"/>
                <a:cs typeface="Trebuchet MS"/>
              </a:rPr>
              <a:t>Ne</a:t>
            </a:r>
            <a:r>
              <a:rPr sz="1600" spc="-100" dirty="0">
                <a:latin typeface="Trebuchet MS"/>
                <a:cs typeface="Trebuchet MS"/>
              </a:rPr>
              <a:t>t</a:t>
            </a:r>
            <a:r>
              <a:rPr sz="1600" spc="-35" dirty="0">
                <a:latin typeface="Trebuchet MS"/>
                <a:cs typeface="Trebuchet MS"/>
              </a:rPr>
              <a:t>B</a:t>
            </a:r>
            <a:r>
              <a:rPr sz="1600" spc="-90" dirty="0">
                <a:latin typeface="Trebuchet MS"/>
                <a:cs typeface="Trebuchet MS"/>
              </a:rPr>
              <a:t>r</a:t>
            </a:r>
            <a:r>
              <a:rPr sz="1600" spc="-70" dirty="0">
                <a:latin typeface="Trebuchet MS"/>
                <a:cs typeface="Trebuchet MS"/>
              </a:rPr>
              <a:t>i</a:t>
            </a:r>
            <a:r>
              <a:rPr sz="1600" spc="-125" dirty="0">
                <a:latin typeface="Trebuchet MS"/>
                <a:cs typeface="Trebuchet MS"/>
              </a:rPr>
              <a:t>c</a:t>
            </a:r>
            <a:r>
              <a:rPr sz="1600" spc="-100" dirty="0">
                <a:latin typeface="Trebuchet MS"/>
                <a:cs typeface="Trebuchet MS"/>
              </a:rPr>
              <a:t>k</a:t>
            </a:r>
            <a:r>
              <a:rPr sz="1600" spc="-20" dirty="0">
                <a:latin typeface="Trebuchet MS"/>
                <a:cs typeface="Trebuchet MS"/>
              </a:rPr>
              <a:t>s  </a:t>
            </a:r>
            <a:r>
              <a:rPr sz="1600" spc="-65" dirty="0">
                <a:latin typeface="Trebuchet MS"/>
                <a:cs typeface="Trebuchet MS"/>
              </a:rPr>
              <a:t>[OSDI’16]</a:t>
            </a:r>
            <a:endParaRPr sz="1600">
              <a:latin typeface="Trebuchet MS"/>
              <a:cs typeface="Trebuchet MS"/>
            </a:endParaRPr>
          </a:p>
          <a:p>
            <a:pPr marL="46990">
              <a:lnSpc>
                <a:spcPct val="100000"/>
              </a:lnSpc>
              <a:spcBef>
                <a:spcPts val="940"/>
              </a:spcBef>
            </a:pPr>
            <a:r>
              <a:rPr sz="1600" spc="-55" dirty="0">
                <a:latin typeface="Trebuchet MS"/>
                <a:cs typeface="Trebuchet MS"/>
              </a:rPr>
              <a:t>OpenBox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712025" y="1981707"/>
            <a:ext cx="1267460" cy="8610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488950">
              <a:lnSpc>
                <a:spcPts val="1900"/>
              </a:lnSpc>
              <a:spcBef>
                <a:spcPts val="180"/>
              </a:spcBef>
            </a:pPr>
            <a:r>
              <a:rPr sz="1600" spc="-55" dirty="0">
                <a:latin typeface="Trebuchet MS"/>
                <a:cs typeface="Trebuchet MS"/>
              </a:rPr>
              <a:t>NFP  </a:t>
            </a:r>
            <a:r>
              <a:rPr sz="1600" spc="-105" dirty="0">
                <a:latin typeface="Trebuchet MS"/>
                <a:cs typeface="Trebuchet MS"/>
              </a:rPr>
              <a:t>[</a:t>
            </a:r>
            <a:r>
              <a:rPr sz="1600" spc="-35" dirty="0">
                <a:latin typeface="Trebuchet MS"/>
                <a:cs typeface="Trebuchet MS"/>
              </a:rPr>
              <a:t>S</a:t>
            </a:r>
            <a:r>
              <a:rPr sz="1600" spc="-50" dirty="0">
                <a:latin typeface="Trebuchet MS"/>
                <a:cs typeface="Trebuchet MS"/>
              </a:rPr>
              <a:t>I</a:t>
            </a:r>
            <a:r>
              <a:rPr sz="1600" spc="-75" dirty="0">
                <a:latin typeface="Trebuchet MS"/>
                <a:cs typeface="Trebuchet MS"/>
              </a:rPr>
              <a:t>G</a:t>
            </a:r>
            <a:r>
              <a:rPr sz="1600" spc="-125" dirty="0">
                <a:latin typeface="Trebuchet MS"/>
                <a:cs typeface="Trebuchet MS"/>
              </a:rPr>
              <a:t>C</a:t>
            </a:r>
            <a:r>
              <a:rPr sz="1600" spc="-20" dirty="0">
                <a:latin typeface="Trebuchet MS"/>
                <a:cs typeface="Trebuchet MS"/>
              </a:rPr>
              <a:t>O</a:t>
            </a:r>
            <a:r>
              <a:rPr sz="1600" spc="220" dirty="0">
                <a:latin typeface="Trebuchet MS"/>
                <a:cs typeface="Trebuchet MS"/>
              </a:rPr>
              <a:t>MM</a:t>
            </a:r>
            <a:r>
              <a:rPr sz="1600" spc="-110" dirty="0">
                <a:latin typeface="Trebuchet MS"/>
                <a:cs typeface="Trebuchet MS"/>
              </a:rPr>
              <a:t>’1</a:t>
            </a:r>
            <a:r>
              <a:rPr sz="1600" spc="-30" dirty="0">
                <a:latin typeface="Trebuchet MS"/>
                <a:cs typeface="Trebuchet MS"/>
              </a:rPr>
              <a:t>7</a:t>
            </a:r>
            <a:r>
              <a:rPr sz="1600" spc="-100" dirty="0">
                <a:latin typeface="Trebuchet MS"/>
                <a:cs typeface="Trebuchet MS"/>
              </a:rPr>
              <a:t>]</a:t>
            </a:r>
            <a:endParaRPr sz="1600">
              <a:latin typeface="Trebuchet MS"/>
              <a:cs typeface="Trebuchet MS"/>
            </a:endParaRPr>
          </a:p>
          <a:p>
            <a:pPr marL="471170">
              <a:lnSpc>
                <a:spcPct val="100000"/>
              </a:lnSpc>
              <a:spcBef>
                <a:spcPts val="775"/>
              </a:spcBef>
            </a:pPr>
            <a:r>
              <a:rPr sz="1600" spc="-40" dirty="0">
                <a:latin typeface="Trebuchet MS"/>
                <a:cs typeface="Trebuchet MS"/>
              </a:rPr>
              <a:t>mOS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918990" y="2030475"/>
            <a:ext cx="808990" cy="85471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6985" algn="ctr">
              <a:lnSpc>
                <a:spcPts val="1900"/>
              </a:lnSpc>
              <a:spcBef>
                <a:spcPts val="180"/>
              </a:spcBef>
            </a:pPr>
            <a:r>
              <a:rPr sz="1600" spc="-15" dirty="0">
                <a:latin typeface="Trebuchet MS"/>
                <a:cs typeface="Trebuchet MS"/>
              </a:rPr>
              <a:t>NetSMC  </a:t>
            </a:r>
            <a:r>
              <a:rPr sz="1600" spc="-105" dirty="0">
                <a:latin typeface="Trebuchet MS"/>
                <a:cs typeface="Trebuchet MS"/>
              </a:rPr>
              <a:t>[</a:t>
            </a:r>
            <a:r>
              <a:rPr sz="1600" spc="10" dirty="0">
                <a:latin typeface="Trebuchet MS"/>
                <a:cs typeface="Trebuchet MS"/>
              </a:rPr>
              <a:t>N</a:t>
            </a:r>
            <a:r>
              <a:rPr sz="1600" spc="-35" dirty="0">
                <a:latin typeface="Trebuchet MS"/>
                <a:cs typeface="Trebuchet MS"/>
              </a:rPr>
              <a:t>S</a:t>
            </a:r>
            <a:r>
              <a:rPr sz="1600" dirty="0">
                <a:latin typeface="Trebuchet MS"/>
                <a:cs typeface="Trebuchet MS"/>
              </a:rPr>
              <a:t>D</a:t>
            </a:r>
            <a:r>
              <a:rPr sz="1600" spc="-50" dirty="0">
                <a:latin typeface="Trebuchet MS"/>
                <a:cs typeface="Trebuchet MS"/>
              </a:rPr>
              <a:t>I</a:t>
            </a:r>
            <a:r>
              <a:rPr sz="1600" spc="-110" dirty="0">
                <a:latin typeface="Trebuchet MS"/>
                <a:cs typeface="Trebuchet MS"/>
              </a:rPr>
              <a:t>’2</a:t>
            </a:r>
            <a:r>
              <a:rPr sz="1600" spc="-30" dirty="0">
                <a:latin typeface="Trebuchet MS"/>
                <a:cs typeface="Trebuchet MS"/>
              </a:rPr>
              <a:t>0</a:t>
            </a:r>
            <a:r>
              <a:rPr sz="1600" spc="-100" dirty="0">
                <a:latin typeface="Trebuchet MS"/>
                <a:cs typeface="Trebuchet MS"/>
              </a:rPr>
              <a:t>]</a:t>
            </a:r>
            <a:endParaRPr sz="1600">
              <a:latin typeface="Trebuchet MS"/>
              <a:cs typeface="Trebuchet MS"/>
            </a:endParaRPr>
          </a:p>
          <a:p>
            <a:pPr marL="8255" algn="ctr">
              <a:lnSpc>
                <a:spcPct val="100000"/>
              </a:lnSpc>
              <a:spcBef>
                <a:spcPts val="725"/>
              </a:spcBef>
            </a:pPr>
            <a:r>
              <a:rPr sz="1600" spc="-135" dirty="0">
                <a:latin typeface="Trebuchet MS"/>
                <a:cs typeface="Trebuchet MS"/>
              </a:rPr>
              <a:t>FTC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728286" y="2600451"/>
            <a:ext cx="22923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0" dirty="0">
                <a:latin typeface="Trebuchet MS"/>
                <a:cs typeface="Trebuchet MS"/>
              </a:rPr>
              <a:t>E2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559607" y="2027427"/>
            <a:ext cx="862965" cy="85788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36830" marR="5080" indent="8255" algn="ctr">
              <a:lnSpc>
                <a:spcPts val="1900"/>
              </a:lnSpc>
              <a:spcBef>
                <a:spcPts val="180"/>
              </a:spcBef>
            </a:pPr>
            <a:r>
              <a:rPr sz="1600" spc="-55" dirty="0">
                <a:latin typeface="Trebuchet MS"/>
                <a:cs typeface="Trebuchet MS"/>
              </a:rPr>
              <a:t>Vigor  </a:t>
            </a:r>
            <a:r>
              <a:rPr sz="1600" spc="-105" dirty="0">
                <a:latin typeface="Trebuchet MS"/>
                <a:cs typeface="Trebuchet MS"/>
              </a:rPr>
              <a:t>[</a:t>
            </a:r>
            <a:r>
              <a:rPr sz="1600" spc="-35" dirty="0">
                <a:latin typeface="Trebuchet MS"/>
                <a:cs typeface="Trebuchet MS"/>
              </a:rPr>
              <a:t>S</a:t>
            </a:r>
            <a:r>
              <a:rPr sz="1600" spc="-20" dirty="0">
                <a:latin typeface="Trebuchet MS"/>
                <a:cs typeface="Trebuchet MS"/>
              </a:rPr>
              <a:t>O</a:t>
            </a:r>
            <a:r>
              <a:rPr sz="1600" spc="-35" dirty="0">
                <a:latin typeface="Trebuchet MS"/>
                <a:cs typeface="Trebuchet MS"/>
              </a:rPr>
              <a:t>SP</a:t>
            </a:r>
            <a:r>
              <a:rPr sz="1600" spc="-110" dirty="0">
                <a:latin typeface="Trebuchet MS"/>
                <a:cs typeface="Trebuchet MS"/>
              </a:rPr>
              <a:t>’1</a:t>
            </a:r>
            <a:r>
              <a:rPr sz="1600" spc="-30" dirty="0">
                <a:latin typeface="Trebuchet MS"/>
                <a:cs typeface="Trebuchet MS"/>
              </a:rPr>
              <a:t>9</a:t>
            </a:r>
            <a:r>
              <a:rPr sz="1600" spc="-100" dirty="0">
                <a:latin typeface="Trebuchet MS"/>
                <a:cs typeface="Trebuchet MS"/>
              </a:rPr>
              <a:t>]</a:t>
            </a:r>
            <a:endParaRPr sz="1600">
              <a:latin typeface="Trebuchet MS"/>
              <a:cs typeface="Trebuchet MS"/>
            </a:endParaRPr>
          </a:p>
          <a:p>
            <a:pPr marR="5080" algn="ctr">
              <a:lnSpc>
                <a:spcPct val="100000"/>
              </a:lnSpc>
              <a:spcBef>
                <a:spcPts val="750"/>
              </a:spcBef>
            </a:pPr>
            <a:r>
              <a:rPr sz="1600" spc="-85" dirty="0">
                <a:latin typeface="Trebuchet MS"/>
                <a:cs typeface="Trebuchet MS"/>
              </a:rPr>
              <a:t>FlowBlaze</a:t>
            </a:r>
            <a:endParaRPr sz="1600">
              <a:latin typeface="Trebuchet MS"/>
              <a:cs typeface="Trebuchet MS"/>
            </a:endParaRPr>
          </a:p>
        </p:txBody>
      </p:sp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178974" y="2857571"/>
          <a:ext cx="11791312" cy="16652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0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36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75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43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04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2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182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4255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23667">
                <a:tc>
                  <a:txBody>
                    <a:bodyPr/>
                    <a:lstStyle/>
                    <a:p>
                      <a:pPr marL="29083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600" spc="-60" dirty="0">
                          <a:latin typeface="Trebuchet MS"/>
                          <a:cs typeface="Trebuchet MS"/>
                        </a:rPr>
                        <a:t>[NSDI’12]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17780" marB="0"/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ts val="1845"/>
                        </a:lnSpc>
                      </a:pPr>
                      <a:r>
                        <a:rPr sz="1600" spc="-60" dirty="0">
                          <a:latin typeface="Trebuchet MS"/>
                          <a:cs typeface="Trebuchet MS"/>
                        </a:rPr>
                        <a:t>[NSDI’13]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7470" algn="ctr">
                        <a:lnSpc>
                          <a:spcPts val="1864"/>
                        </a:lnSpc>
                      </a:pPr>
                      <a:r>
                        <a:rPr sz="1600" spc="-60" dirty="0">
                          <a:latin typeface="Trebuchet MS"/>
                          <a:cs typeface="Trebuchet MS"/>
                        </a:rPr>
                        <a:t>[NSDI’14]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7320" algn="ctr">
                        <a:lnSpc>
                          <a:spcPts val="1914"/>
                        </a:lnSpc>
                      </a:pPr>
                      <a:r>
                        <a:rPr sz="1600" spc="-65" dirty="0">
                          <a:latin typeface="Trebuchet MS"/>
                          <a:cs typeface="Trebuchet MS"/>
                        </a:rPr>
                        <a:t>[SOSP’15]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ts val="1845"/>
                        </a:lnSpc>
                      </a:pPr>
                      <a:r>
                        <a:rPr sz="1600" spc="-25" dirty="0">
                          <a:latin typeface="Trebuchet MS"/>
                          <a:cs typeface="Trebuchet MS"/>
                        </a:rPr>
                        <a:t>[SIGCOMM’16]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64795" algn="r">
                        <a:lnSpc>
                          <a:spcPts val="1700"/>
                        </a:lnSpc>
                      </a:pPr>
                      <a:r>
                        <a:rPr sz="1600" spc="-5" dirty="0">
                          <a:latin typeface="Trebuchet MS"/>
                          <a:cs typeface="Trebuchet MS"/>
                        </a:rPr>
                        <a:t>[</a:t>
                      </a:r>
                      <a:r>
                        <a:rPr sz="1600" dirty="0">
                          <a:latin typeface="Trebuchet MS"/>
                          <a:cs typeface="Trebuchet MS"/>
                        </a:rPr>
                        <a:t>NSD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1600" dirty="0">
                          <a:latin typeface="Trebuchet MS"/>
                          <a:cs typeface="Trebuchet MS"/>
                        </a:rPr>
                        <a:t>’17]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725"/>
                        </a:lnSpc>
                      </a:pPr>
                      <a:r>
                        <a:rPr sz="1600" spc="-5" dirty="0">
                          <a:latin typeface="Trebuchet MS"/>
                          <a:cs typeface="Trebuchet MS"/>
                        </a:rPr>
                        <a:t>[</a:t>
                      </a:r>
                      <a:r>
                        <a:rPr sz="1600" dirty="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1600" dirty="0">
                          <a:latin typeface="Trebuchet MS"/>
                          <a:cs typeface="Trebuchet MS"/>
                        </a:rPr>
                        <a:t>G</a:t>
                      </a:r>
                      <a:r>
                        <a:rPr sz="1600" spc="-20" dirty="0">
                          <a:latin typeface="Trebuchet MS"/>
                          <a:cs typeface="Trebuchet MS"/>
                        </a:rPr>
                        <a:t>C</a:t>
                      </a:r>
                      <a:r>
                        <a:rPr sz="1600" dirty="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sz="1600" spc="-10" dirty="0">
                          <a:latin typeface="Trebuchet MS"/>
                          <a:cs typeface="Trebuchet MS"/>
                        </a:rPr>
                        <a:t>MM</a:t>
                      </a:r>
                      <a:r>
                        <a:rPr sz="1600" dirty="0">
                          <a:latin typeface="Trebuchet MS"/>
                          <a:cs typeface="Trebuchet MS"/>
                        </a:rPr>
                        <a:t>’18]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891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600" spc="-60" dirty="0">
                          <a:latin typeface="Trebuchet MS"/>
                          <a:cs typeface="Trebuchet MS"/>
                        </a:rPr>
                        <a:t>[NSDI’19]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14604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spc="-5" dirty="0">
                          <a:latin typeface="Trebuchet MS"/>
                          <a:cs typeface="Trebuchet MS"/>
                        </a:rPr>
                        <a:t>[</a:t>
                      </a:r>
                      <a:r>
                        <a:rPr sz="1600" dirty="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1600" dirty="0">
                          <a:latin typeface="Trebuchet MS"/>
                          <a:cs typeface="Trebuchet MS"/>
                        </a:rPr>
                        <a:t>G</a:t>
                      </a:r>
                      <a:r>
                        <a:rPr sz="1600" spc="-20" dirty="0">
                          <a:latin typeface="Trebuchet MS"/>
                          <a:cs typeface="Trebuchet MS"/>
                        </a:rPr>
                        <a:t>C</a:t>
                      </a:r>
                      <a:r>
                        <a:rPr sz="1600" dirty="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sz="1600" spc="-10" dirty="0">
                          <a:latin typeface="Trebuchet MS"/>
                          <a:cs typeface="Trebuchet MS"/>
                        </a:rPr>
                        <a:t>MM</a:t>
                      </a:r>
                      <a:r>
                        <a:rPr sz="1600" dirty="0">
                          <a:latin typeface="Trebuchet MS"/>
                          <a:cs typeface="Trebuchet MS"/>
                        </a:rPr>
                        <a:t>’20]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1143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704">
                <a:tc>
                  <a:txBody>
                    <a:bodyPr/>
                    <a:lstStyle/>
                    <a:p>
                      <a:pPr marL="31242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600" spc="-55" dirty="0">
                          <a:latin typeface="Trebuchet MS"/>
                          <a:cs typeface="Trebuchet MS"/>
                        </a:rPr>
                        <a:t>Aplomb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8100" marB="0"/>
                </a:tc>
                <a:tc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600" spc="-25" dirty="0">
                          <a:latin typeface="Trebuchet MS"/>
                          <a:cs typeface="Trebuchet MS"/>
                        </a:rPr>
                        <a:t>SIMPLE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8100" marB="0"/>
                </a:tc>
                <a:tc>
                  <a:txBody>
                    <a:bodyPr/>
                    <a:lstStyle/>
                    <a:p>
                      <a:pPr marR="6921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600" spc="5" dirty="0">
                          <a:latin typeface="Trebuchet MS"/>
                          <a:cs typeface="Trebuchet MS"/>
                        </a:rPr>
                        <a:t>NetVM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8100" marB="0"/>
                </a:tc>
                <a:tc>
                  <a:txBody>
                    <a:bodyPr/>
                    <a:lstStyle/>
                    <a:p>
                      <a:pPr marL="15621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600" spc="-20" dirty="0">
                          <a:latin typeface="Trebuchet MS"/>
                          <a:cs typeface="Trebuchet MS"/>
                        </a:rPr>
                        <a:t>FTMB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8100" marB="0"/>
                </a:tc>
                <a:tc>
                  <a:txBody>
                    <a:bodyPr/>
                    <a:lstStyle/>
                    <a:p>
                      <a:pPr marL="44323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600" spc="-80" dirty="0">
                          <a:latin typeface="Trebuchet MS"/>
                          <a:cs typeface="Trebuchet MS"/>
                        </a:rPr>
                        <a:t>BUZZ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8100" marB="0"/>
                </a:tc>
                <a:tc>
                  <a:txBody>
                    <a:bodyPr/>
                    <a:lstStyle/>
                    <a:p>
                      <a:pPr marR="288290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sz="1600" spc="-20" dirty="0">
                          <a:latin typeface="Trebuchet MS"/>
                          <a:cs typeface="Trebuchet MS"/>
                        </a:rPr>
                        <a:t>tat</a:t>
                      </a:r>
                      <a:r>
                        <a:rPr sz="1600" dirty="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sz="1600" dirty="0">
                          <a:latin typeface="Trebuchet MS"/>
                          <a:cs typeface="Trebuchet MS"/>
                        </a:rPr>
                        <a:t>ess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8100" marB="0"/>
                </a:tc>
                <a:tc>
                  <a:txBody>
                    <a:bodyPr/>
                    <a:lstStyle/>
                    <a:p>
                      <a:pPr marL="27749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600" spc="-80" dirty="0">
                          <a:latin typeface="Trebuchet MS"/>
                          <a:cs typeface="Trebuchet MS"/>
                        </a:rPr>
                        <a:t>SafeBricks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8100" marB="0"/>
                </a:tc>
                <a:tc>
                  <a:txBody>
                    <a:bodyPr/>
                    <a:lstStyle/>
                    <a:p>
                      <a:pPr marL="41783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600" spc="-114" dirty="0">
                          <a:latin typeface="Trebuchet MS"/>
                          <a:cs typeface="Trebuchet MS"/>
                        </a:rPr>
                        <a:t>BOLT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8100" marB="0"/>
                </a:tc>
                <a:tc>
                  <a:txBody>
                    <a:bodyPr/>
                    <a:lstStyle/>
                    <a:p>
                      <a:pPr marL="299085">
                        <a:lnSpc>
                          <a:spcPts val="1855"/>
                        </a:lnSpc>
                        <a:spcBef>
                          <a:spcPts val="395"/>
                        </a:spcBef>
                      </a:pPr>
                      <a:r>
                        <a:rPr sz="1600" spc="-40" dirty="0">
                          <a:latin typeface="Trebuchet MS"/>
                          <a:cs typeface="Trebuchet MS"/>
                        </a:rPr>
                        <a:t>Microscope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5016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7587">
                <a:tc>
                  <a:txBody>
                    <a:bodyPr/>
                    <a:lstStyle/>
                    <a:p>
                      <a:pPr marL="31750">
                        <a:lnSpc>
                          <a:spcPts val="1764"/>
                        </a:lnSpc>
                      </a:pPr>
                      <a:r>
                        <a:rPr sz="1600" spc="-25" dirty="0">
                          <a:latin typeface="Trebuchet MS"/>
                          <a:cs typeface="Trebuchet MS"/>
                        </a:rPr>
                        <a:t>[SIGCOMM’12]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9685" algn="ctr">
                        <a:lnSpc>
                          <a:spcPts val="1764"/>
                        </a:lnSpc>
                      </a:pPr>
                      <a:r>
                        <a:rPr sz="1600" spc="-25" dirty="0">
                          <a:latin typeface="Trebuchet MS"/>
                          <a:cs typeface="Trebuchet MS"/>
                        </a:rPr>
                        <a:t>[SIGCOMM’13]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7470" algn="ctr">
                        <a:lnSpc>
                          <a:spcPts val="1764"/>
                        </a:lnSpc>
                      </a:pPr>
                      <a:r>
                        <a:rPr sz="1600" spc="-60" dirty="0">
                          <a:latin typeface="Trebuchet MS"/>
                          <a:cs typeface="Trebuchet MS"/>
                        </a:rPr>
                        <a:t>[NSDI’14]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6845" algn="ctr">
                        <a:lnSpc>
                          <a:spcPts val="1764"/>
                        </a:lnSpc>
                      </a:pPr>
                      <a:r>
                        <a:rPr sz="1600" spc="-25" dirty="0">
                          <a:latin typeface="Trebuchet MS"/>
                          <a:cs typeface="Trebuchet MS"/>
                        </a:rPr>
                        <a:t>[SIGCOMM’15]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4160">
                        <a:lnSpc>
                          <a:spcPts val="1764"/>
                        </a:lnSpc>
                      </a:pPr>
                      <a:r>
                        <a:rPr sz="1600" spc="-60" dirty="0">
                          <a:latin typeface="Trebuchet MS"/>
                          <a:cs typeface="Trebuchet MS"/>
                        </a:rPr>
                        <a:t>[NSDI’16]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64795" algn="r">
                        <a:lnSpc>
                          <a:spcPts val="1764"/>
                        </a:lnSpc>
                      </a:pPr>
                      <a:r>
                        <a:rPr sz="1600" spc="-5" dirty="0">
                          <a:latin typeface="Trebuchet MS"/>
                          <a:cs typeface="Trebuchet MS"/>
                        </a:rPr>
                        <a:t>[</a:t>
                      </a:r>
                      <a:r>
                        <a:rPr sz="1600" dirty="0">
                          <a:latin typeface="Trebuchet MS"/>
                          <a:cs typeface="Trebuchet MS"/>
                        </a:rPr>
                        <a:t>NSD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1600" dirty="0">
                          <a:latin typeface="Trebuchet MS"/>
                          <a:cs typeface="Trebuchet MS"/>
                        </a:rPr>
                        <a:t>’17]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2415">
                        <a:lnSpc>
                          <a:spcPts val="1764"/>
                        </a:lnSpc>
                      </a:pPr>
                      <a:r>
                        <a:rPr sz="1600" spc="-60" dirty="0">
                          <a:latin typeface="Trebuchet MS"/>
                          <a:cs typeface="Trebuchet MS"/>
                        </a:rPr>
                        <a:t>[NSDI’18]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3365">
                        <a:lnSpc>
                          <a:spcPts val="1764"/>
                        </a:lnSpc>
                      </a:pPr>
                      <a:r>
                        <a:rPr sz="1600" spc="-60" dirty="0">
                          <a:latin typeface="Trebuchet MS"/>
                          <a:cs typeface="Trebuchet MS"/>
                        </a:rPr>
                        <a:t>[NSDI’19]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864"/>
                        </a:lnSpc>
                      </a:pPr>
                      <a:r>
                        <a:rPr sz="1600" spc="-5" dirty="0">
                          <a:latin typeface="Trebuchet MS"/>
                          <a:cs typeface="Trebuchet MS"/>
                        </a:rPr>
                        <a:t>[</a:t>
                      </a:r>
                      <a:r>
                        <a:rPr sz="1600" dirty="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1600" dirty="0">
                          <a:latin typeface="Trebuchet MS"/>
                          <a:cs typeface="Trebuchet MS"/>
                        </a:rPr>
                        <a:t>G</a:t>
                      </a:r>
                      <a:r>
                        <a:rPr sz="1600" spc="-20" dirty="0">
                          <a:latin typeface="Trebuchet MS"/>
                          <a:cs typeface="Trebuchet MS"/>
                        </a:rPr>
                        <a:t>C</a:t>
                      </a:r>
                      <a:r>
                        <a:rPr sz="1600" dirty="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sz="1600" spc="-10" dirty="0">
                          <a:latin typeface="Trebuchet MS"/>
                          <a:cs typeface="Trebuchet MS"/>
                        </a:rPr>
                        <a:t>MM</a:t>
                      </a:r>
                      <a:r>
                        <a:rPr sz="1600" dirty="0">
                          <a:latin typeface="Trebuchet MS"/>
                          <a:cs typeface="Trebuchet MS"/>
                        </a:rPr>
                        <a:t>’20]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7130">
                <a:tc>
                  <a:txBody>
                    <a:bodyPr/>
                    <a:lstStyle/>
                    <a:p>
                      <a:pPr marL="436880">
                        <a:lnSpc>
                          <a:spcPct val="100000"/>
                        </a:lnSpc>
                        <a:spcBef>
                          <a:spcPts val="1375"/>
                        </a:spcBef>
                      </a:pPr>
                      <a:r>
                        <a:rPr sz="2000" b="1" spc="-165" dirty="0">
                          <a:solidFill>
                            <a:srgbClr val="4472C4"/>
                          </a:solidFill>
                          <a:latin typeface="Trebuchet MS"/>
                          <a:cs typeface="Trebuchet MS"/>
                        </a:rPr>
                        <a:t>2012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746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3510" algn="ctr">
                        <a:lnSpc>
                          <a:spcPct val="100000"/>
                        </a:lnSpc>
                        <a:spcBef>
                          <a:spcPts val="1375"/>
                        </a:spcBef>
                      </a:pPr>
                      <a:r>
                        <a:rPr sz="2000" b="1" spc="-165" dirty="0">
                          <a:solidFill>
                            <a:srgbClr val="4472C4"/>
                          </a:solidFill>
                          <a:latin typeface="Trebuchet MS"/>
                          <a:cs typeface="Trebuchet MS"/>
                        </a:rPr>
                        <a:t>2014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746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2729">
                        <a:lnSpc>
                          <a:spcPct val="100000"/>
                        </a:lnSpc>
                        <a:spcBef>
                          <a:spcPts val="1375"/>
                        </a:spcBef>
                      </a:pPr>
                      <a:r>
                        <a:rPr sz="2000" b="1" spc="-165" dirty="0">
                          <a:solidFill>
                            <a:srgbClr val="4472C4"/>
                          </a:solidFill>
                          <a:latin typeface="Trebuchet MS"/>
                          <a:cs typeface="Trebuchet MS"/>
                        </a:rPr>
                        <a:t>2016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746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1785">
                        <a:lnSpc>
                          <a:spcPct val="100000"/>
                        </a:lnSpc>
                        <a:spcBef>
                          <a:spcPts val="1375"/>
                        </a:spcBef>
                      </a:pPr>
                      <a:r>
                        <a:rPr sz="2000" b="1" spc="-165" dirty="0">
                          <a:solidFill>
                            <a:srgbClr val="4472C4"/>
                          </a:solidFill>
                          <a:latin typeface="Trebuchet MS"/>
                          <a:cs typeface="Trebuchet MS"/>
                        </a:rPr>
                        <a:t>2018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746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5915">
                        <a:lnSpc>
                          <a:spcPct val="100000"/>
                        </a:lnSpc>
                        <a:spcBef>
                          <a:spcPts val="1375"/>
                        </a:spcBef>
                      </a:pPr>
                      <a:r>
                        <a:rPr sz="2000" b="1" spc="-165" dirty="0">
                          <a:solidFill>
                            <a:srgbClr val="4472C4"/>
                          </a:solidFill>
                          <a:latin typeface="Trebuchet MS"/>
                          <a:cs typeface="Trebuchet MS"/>
                        </a:rPr>
                        <a:t>2020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7462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3" name="object 23"/>
          <p:cNvSpPr txBox="1"/>
          <p:nvPr/>
        </p:nvSpPr>
        <p:spPr>
          <a:xfrm>
            <a:off x="8242884" y="1990851"/>
            <a:ext cx="980440" cy="85788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93980" marR="94615" indent="7620" algn="ctr">
              <a:lnSpc>
                <a:spcPts val="1900"/>
              </a:lnSpc>
              <a:spcBef>
                <a:spcPts val="180"/>
              </a:spcBef>
            </a:pPr>
            <a:r>
              <a:rPr sz="1600" spc="-20" dirty="0">
                <a:latin typeface="Trebuchet MS"/>
                <a:cs typeface="Trebuchet MS"/>
              </a:rPr>
              <a:t>Metron  </a:t>
            </a:r>
            <a:r>
              <a:rPr sz="1600" spc="-105" dirty="0">
                <a:latin typeface="Trebuchet MS"/>
                <a:cs typeface="Trebuchet MS"/>
              </a:rPr>
              <a:t>[</a:t>
            </a:r>
            <a:r>
              <a:rPr sz="1600" spc="10" dirty="0">
                <a:latin typeface="Trebuchet MS"/>
                <a:cs typeface="Trebuchet MS"/>
              </a:rPr>
              <a:t>N</a:t>
            </a:r>
            <a:r>
              <a:rPr sz="1600" spc="-35" dirty="0">
                <a:latin typeface="Trebuchet MS"/>
                <a:cs typeface="Trebuchet MS"/>
              </a:rPr>
              <a:t>S</a:t>
            </a:r>
            <a:r>
              <a:rPr sz="1600" dirty="0">
                <a:latin typeface="Trebuchet MS"/>
                <a:cs typeface="Trebuchet MS"/>
              </a:rPr>
              <a:t>D</a:t>
            </a:r>
            <a:r>
              <a:rPr sz="1600" spc="-50" dirty="0">
                <a:latin typeface="Trebuchet MS"/>
                <a:cs typeface="Trebuchet MS"/>
              </a:rPr>
              <a:t>I</a:t>
            </a:r>
            <a:r>
              <a:rPr sz="1600" spc="-110" dirty="0">
                <a:latin typeface="Trebuchet MS"/>
                <a:cs typeface="Trebuchet MS"/>
              </a:rPr>
              <a:t>’1</a:t>
            </a:r>
            <a:r>
              <a:rPr sz="1600" spc="-30" dirty="0">
                <a:latin typeface="Trebuchet MS"/>
                <a:cs typeface="Trebuchet MS"/>
              </a:rPr>
              <a:t>8</a:t>
            </a:r>
            <a:r>
              <a:rPr sz="1600" spc="-100" dirty="0">
                <a:latin typeface="Trebuchet MS"/>
                <a:cs typeface="Trebuchet MS"/>
              </a:rPr>
              <a:t>]</a:t>
            </a:r>
            <a:endParaRPr sz="16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750"/>
              </a:spcBef>
            </a:pPr>
            <a:r>
              <a:rPr sz="1600" spc="90" dirty="0">
                <a:latin typeface="Trebuchet MS"/>
                <a:cs typeface="Trebuchet MS"/>
              </a:rPr>
              <a:t>M</a:t>
            </a:r>
            <a:r>
              <a:rPr sz="1600" spc="35" dirty="0">
                <a:latin typeface="Trebuchet MS"/>
                <a:cs typeface="Trebuchet MS"/>
              </a:rPr>
              <a:t>i</a:t>
            </a:r>
            <a:r>
              <a:rPr sz="1600" spc="-125" dirty="0">
                <a:latin typeface="Trebuchet MS"/>
                <a:cs typeface="Trebuchet MS"/>
              </a:rPr>
              <a:t>c</a:t>
            </a:r>
            <a:r>
              <a:rPr sz="1600" spc="-90" dirty="0">
                <a:latin typeface="Trebuchet MS"/>
                <a:cs typeface="Trebuchet MS"/>
              </a:rPr>
              <a:t>r</a:t>
            </a:r>
            <a:r>
              <a:rPr sz="1600" spc="-10" dirty="0">
                <a:latin typeface="Trebuchet MS"/>
                <a:cs typeface="Trebuchet MS"/>
              </a:rPr>
              <a:t>o</a:t>
            </a:r>
            <a:r>
              <a:rPr sz="1600" spc="-60" dirty="0">
                <a:latin typeface="Trebuchet MS"/>
                <a:cs typeface="Trebuchet MS"/>
              </a:rPr>
              <a:t>b</a:t>
            </a:r>
            <a:r>
              <a:rPr sz="1600" spc="-45" dirty="0">
                <a:latin typeface="Trebuchet MS"/>
                <a:cs typeface="Trebuchet MS"/>
              </a:rPr>
              <a:t>o</a:t>
            </a:r>
            <a:r>
              <a:rPr sz="1600" spc="-160" dirty="0">
                <a:latin typeface="Trebuchet MS"/>
                <a:cs typeface="Trebuchet MS"/>
              </a:rPr>
              <a:t>x</a:t>
            </a:r>
            <a:r>
              <a:rPr sz="1600" spc="-80" dirty="0">
                <a:latin typeface="Trebuchet MS"/>
                <a:cs typeface="Trebuchet MS"/>
              </a:rPr>
              <a:t>e</a:t>
            </a:r>
            <a:r>
              <a:rPr sz="1600" spc="-25" dirty="0">
                <a:latin typeface="Trebuchet MS"/>
                <a:cs typeface="Trebuchet MS"/>
              </a:rPr>
              <a:t>s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416322" y="4999459"/>
            <a:ext cx="713021" cy="7185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619196" y="5006251"/>
            <a:ext cx="797019" cy="8742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869395" y="5034574"/>
            <a:ext cx="968844" cy="7612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5141036" y="5952235"/>
            <a:ext cx="420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0" dirty="0">
                <a:latin typeface="Trebuchet MS"/>
                <a:cs typeface="Trebuchet MS"/>
              </a:rPr>
              <a:t>V</a:t>
            </a:r>
            <a:r>
              <a:rPr sz="1800" spc="-65" dirty="0">
                <a:latin typeface="Trebuchet MS"/>
                <a:cs typeface="Trebuchet MS"/>
              </a:rPr>
              <a:t>P</a:t>
            </a:r>
            <a:r>
              <a:rPr sz="1800" spc="10" dirty="0">
                <a:latin typeface="Trebuchet MS"/>
                <a:cs typeface="Trebuchet MS"/>
              </a:rPr>
              <a:t>N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665054" y="5900420"/>
            <a:ext cx="880744" cy="56832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>
              <a:lnSpc>
                <a:spcPts val="2110"/>
              </a:lnSpc>
              <a:spcBef>
                <a:spcPts val="210"/>
              </a:spcBef>
            </a:pPr>
            <a:r>
              <a:rPr sz="1800" spc="-50" dirty="0">
                <a:latin typeface="Trebuchet MS"/>
                <a:cs typeface="Trebuchet MS"/>
              </a:rPr>
              <a:t>Web</a:t>
            </a:r>
            <a:r>
              <a:rPr sz="1800" spc="-220" dirty="0">
                <a:latin typeface="Trebuchet MS"/>
                <a:cs typeface="Trebuchet MS"/>
              </a:rPr>
              <a:t> </a:t>
            </a:r>
            <a:r>
              <a:rPr sz="1800" spc="-45" dirty="0">
                <a:latin typeface="Trebuchet MS"/>
                <a:cs typeface="Trebuchet MS"/>
              </a:rPr>
              <a:t>App  </a:t>
            </a:r>
            <a:r>
              <a:rPr sz="1800" spc="-105" dirty="0">
                <a:latin typeface="Trebuchet MS"/>
                <a:cs typeface="Trebuchet MS"/>
              </a:rPr>
              <a:t>Firewall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386723" y="5824220"/>
            <a:ext cx="833119" cy="56515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5080">
              <a:lnSpc>
                <a:spcPts val="2090"/>
              </a:lnSpc>
              <a:spcBef>
                <a:spcPts val="225"/>
              </a:spcBef>
            </a:pPr>
            <a:r>
              <a:rPr sz="1800" spc="-80" dirty="0">
                <a:latin typeface="Trebuchet MS"/>
                <a:cs typeface="Trebuchet MS"/>
              </a:rPr>
              <a:t>Load  </a:t>
            </a:r>
            <a:r>
              <a:rPr sz="1800" spc="-70" dirty="0">
                <a:latin typeface="Trebuchet MS"/>
                <a:cs typeface="Trebuchet MS"/>
              </a:rPr>
              <a:t>B</a:t>
            </a:r>
            <a:r>
              <a:rPr sz="1800" spc="-60" dirty="0">
                <a:latin typeface="Trebuchet MS"/>
                <a:cs typeface="Trebuchet MS"/>
              </a:rPr>
              <a:t>a</a:t>
            </a:r>
            <a:r>
              <a:rPr sz="1800" spc="-120" dirty="0">
                <a:latin typeface="Trebuchet MS"/>
                <a:cs typeface="Trebuchet MS"/>
              </a:rPr>
              <a:t>l</a:t>
            </a:r>
            <a:r>
              <a:rPr sz="1800" spc="-85" dirty="0">
                <a:latin typeface="Trebuchet MS"/>
                <a:cs typeface="Trebuchet MS"/>
              </a:rPr>
              <a:t>a</a:t>
            </a:r>
            <a:r>
              <a:rPr sz="1800" spc="-40" dirty="0">
                <a:latin typeface="Trebuchet MS"/>
                <a:cs typeface="Trebuchet MS"/>
              </a:rPr>
              <a:t>n</a:t>
            </a:r>
            <a:r>
              <a:rPr sz="1800" spc="-135" dirty="0">
                <a:latin typeface="Trebuchet MS"/>
                <a:cs typeface="Trebuchet MS"/>
              </a:rPr>
              <a:t>c</a:t>
            </a:r>
            <a:r>
              <a:rPr sz="1800" spc="-90" dirty="0">
                <a:latin typeface="Trebuchet MS"/>
                <a:cs typeface="Trebuchet MS"/>
              </a:rPr>
              <a:t>e</a:t>
            </a:r>
            <a:r>
              <a:rPr sz="1800" spc="-75" dirty="0">
                <a:latin typeface="Trebuchet MS"/>
                <a:cs typeface="Trebuchet MS"/>
              </a:rPr>
              <a:t>r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92787" y="5384672"/>
            <a:ext cx="1356207" cy="81372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282910" y="5046653"/>
            <a:ext cx="914406" cy="87653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0543299" y="5169310"/>
            <a:ext cx="708039" cy="7111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506438" y="5307280"/>
            <a:ext cx="2404554" cy="73636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10718101" y="5973571"/>
            <a:ext cx="420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0" dirty="0">
                <a:latin typeface="Trebuchet MS"/>
                <a:cs typeface="Trebuchet MS"/>
              </a:rPr>
              <a:t>V</a:t>
            </a:r>
            <a:r>
              <a:rPr sz="1800" spc="-65" dirty="0">
                <a:latin typeface="Trebuchet MS"/>
                <a:cs typeface="Trebuchet MS"/>
              </a:rPr>
              <a:t>P</a:t>
            </a:r>
            <a:r>
              <a:rPr sz="1800" spc="10" dirty="0">
                <a:latin typeface="Trebuchet MS"/>
                <a:cs typeface="Trebuchet MS"/>
              </a:rPr>
              <a:t>N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9349867" y="5988811"/>
            <a:ext cx="7480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5" dirty="0">
                <a:latin typeface="Trebuchet MS"/>
                <a:cs typeface="Trebuchet MS"/>
              </a:rPr>
              <a:t>Firewall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3155" y="4696802"/>
            <a:ext cx="12179300" cy="0"/>
          </a:xfrm>
          <a:custGeom>
            <a:avLst/>
            <a:gdLst/>
            <a:ahLst/>
            <a:cxnLst/>
            <a:rect l="l" t="t" r="r" b="b"/>
            <a:pathLst>
              <a:path w="12179300">
                <a:moveTo>
                  <a:pt x="0" y="0"/>
                </a:moveTo>
                <a:lnTo>
                  <a:pt x="12178844" y="0"/>
                </a:lnTo>
              </a:path>
            </a:pathLst>
          </a:custGeom>
          <a:ln w="57150">
            <a:solidFill>
              <a:srgbClr val="76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4</a:t>
            </a:fld>
            <a:endParaRPr spc="-2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1596288" y="611124"/>
            <a:ext cx="10290912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+mn-lt"/>
              </a:rPr>
              <a:t>Enterprises Are Reluctant To Adopt NFV</a:t>
            </a:r>
          </a:p>
        </p:txBody>
      </p:sp>
      <p:sp>
        <p:nvSpPr>
          <p:cNvPr id="3" name="object 3"/>
          <p:cNvSpPr/>
          <p:nvPr/>
        </p:nvSpPr>
        <p:spPr>
          <a:xfrm>
            <a:off x="6744881" y="1447800"/>
            <a:ext cx="2090254" cy="17025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086100" y="1676400"/>
            <a:ext cx="2757805" cy="1371600"/>
          </a:xfrm>
          <a:prstGeom prst="rect">
            <a:avLst/>
          </a:prstGeom>
          <a:solidFill>
            <a:srgbClr val="4472C4"/>
          </a:solidFill>
          <a:ln w="12700">
            <a:solidFill>
              <a:srgbClr val="2F528F"/>
            </a:solidFill>
          </a:ln>
        </p:spPr>
        <p:txBody>
          <a:bodyPr vert="horz" wrap="square" lIns="0" tIns="312420" rIns="0" bIns="0" rtlCol="0">
            <a:spAutoFit/>
          </a:bodyPr>
          <a:lstStyle/>
          <a:p>
            <a:pPr marL="911225">
              <a:lnSpc>
                <a:spcPct val="100000"/>
              </a:lnSpc>
              <a:spcBef>
                <a:spcPts val="2460"/>
              </a:spcBef>
            </a:pPr>
            <a:r>
              <a:rPr sz="4400" spc="-114" dirty="0">
                <a:solidFill>
                  <a:srgbClr val="FFFFFF"/>
                </a:solidFill>
                <a:latin typeface="Trebuchet MS"/>
                <a:cs typeface="Trebuchet MS"/>
              </a:rPr>
              <a:t>NFV</a:t>
            </a:r>
            <a:endParaRPr sz="44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5</a:t>
            </a:fld>
            <a:endParaRPr spc="-25" dirty="0"/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20807450-AE1E-9A28-35BD-4FFE38EC3360}"/>
              </a:ext>
            </a:extLst>
          </p:cNvPr>
          <p:cNvSpPr txBox="1"/>
          <p:nvPr/>
        </p:nvSpPr>
        <p:spPr>
          <a:xfrm>
            <a:off x="2058331" y="3079384"/>
            <a:ext cx="9615170" cy="1461234"/>
          </a:xfrm>
          <a:prstGeom prst="rect">
            <a:avLst/>
          </a:prstGeom>
        </p:spPr>
        <p:txBody>
          <a:bodyPr vert="horz" wrap="square" lIns="0" tIns="196850" rIns="0" bIns="0" rtlCol="0">
            <a:spAutoFit/>
          </a:bodyPr>
          <a:lstStyle/>
          <a:p>
            <a:pPr marR="967105" algn="ctr">
              <a:lnSpc>
                <a:spcPct val="100000"/>
              </a:lnSpc>
              <a:spcBef>
                <a:spcPts val="1550"/>
              </a:spcBef>
            </a:pPr>
            <a:r>
              <a:rPr sz="4800" b="1" spc="-105" dirty="0">
                <a:solidFill>
                  <a:srgbClr val="C00000"/>
                </a:solidFill>
                <a:latin typeface="Trebuchet MS"/>
                <a:cs typeface="Trebuchet MS"/>
              </a:rPr>
              <a:t>Why?</a:t>
            </a:r>
            <a:endParaRPr sz="4800" dirty="0">
              <a:latin typeface="Trebuchet MS"/>
              <a:cs typeface="Trebuchet MS"/>
            </a:endParaRPr>
          </a:p>
          <a:p>
            <a:pPr marL="2358390" marR="5080" indent="-2346325">
              <a:lnSpc>
                <a:spcPct val="100699"/>
              </a:lnSpc>
              <a:spcBef>
                <a:spcPts val="825"/>
              </a:spcBef>
            </a:pPr>
            <a:r>
              <a:rPr sz="2800" dirty="0">
                <a:cs typeface="Trebuchet MS"/>
              </a:rPr>
              <a:t>Cannot meet government and </a:t>
            </a:r>
            <a:r>
              <a:rPr lang="en-US" sz="2800" dirty="0">
                <a:cs typeface="Trebuchet MS"/>
              </a:rPr>
              <a:t> </a:t>
            </a:r>
            <a:r>
              <a:rPr sz="2800" dirty="0">
                <a:cs typeface="Trebuchet MS"/>
              </a:rPr>
              <a:t>industrial regulations requirements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12F0C5-4CC9-F7B9-9F3D-D4CD7C7DEAB1}"/>
              </a:ext>
            </a:extLst>
          </p:cNvPr>
          <p:cNvSpPr txBox="1"/>
          <p:nvPr/>
        </p:nvSpPr>
        <p:spPr>
          <a:xfrm>
            <a:off x="533400" y="5044600"/>
            <a:ext cx="122580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Middleboxes must be deployed to protect sensitive data and systems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Administrators must periodically test that security infrastructure is running properly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Systems must provide logs of anomalies and past behavior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80589" y="1795778"/>
            <a:ext cx="61194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cs typeface="Trebuchet MS"/>
              </a:rPr>
              <a:t>Traditional Network Function (NF) chain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96933" y="611124"/>
            <a:ext cx="8098388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+mn-lt"/>
              </a:rPr>
              <a:t>Traditional Auditing Approach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751393" y="1559590"/>
            <a:ext cx="9050020" cy="2273300"/>
            <a:chOff x="1751393" y="1559590"/>
            <a:chExt cx="9050020" cy="2273300"/>
          </a:xfrm>
        </p:grpSpPr>
        <p:sp>
          <p:nvSpPr>
            <p:cNvPr id="5" name="object 5"/>
            <p:cNvSpPr/>
            <p:nvPr/>
          </p:nvSpPr>
          <p:spPr>
            <a:xfrm>
              <a:off x="2864992" y="2478036"/>
              <a:ext cx="1197281" cy="119727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899609" y="2954910"/>
              <a:ext cx="941260" cy="52946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798049" y="3052572"/>
              <a:ext cx="1151775" cy="23958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878548" y="2531529"/>
              <a:ext cx="830867" cy="114378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787161" y="3052572"/>
              <a:ext cx="1151785" cy="23958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695474" y="2531529"/>
              <a:ext cx="1301305" cy="130130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657122" y="3052572"/>
              <a:ext cx="1151785" cy="23958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751393" y="2531529"/>
              <a:ext cx="1509039" cy="122797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715322" y="1565935"/>
              <a:ext cx="1080135" cy="1552575"/>
            </a:xfrm>
            <a:custGeom>
              <a:avLst/>
              <a:gdLst/>
              <a:ahLst/>
              <a:cxnLst/>
              <a:rect l="l" t="t" r="r" b="b"/>
              <a:pathLst>
                <a:path w="1080134" h="1552575">
                  <a:moveTo>
                    <a:pt x="53479" y="1525384"/>
                  </a:moveTo>
                  <a:lnTo>
                    <a:pt x="51371" y="1514983"/>
                  </a:lnTo>
                  <a:lnTo>
                    <a:pt x="45643" y="1506486"/>
                  </a:lnTo>
                  <a:lnTo>
                    <a:pt x="37134" y="1500759"/>
                  </a:lnTo>
                  <a:lnTo>
                    <a:pt x="26733" y="1498650"/>
                  </a:lnTo>
                  <a:lnTo>
                    <a:pt x="16319" y="1500759"/>
                  </a:lnTo>
                  <a:lnTo>
                    <a:pt x="7823" y="1506486"/>
                  </a:lnTo>
                  <a:lnTo>
                    <a:pt x="2095" y="1514983"/>
                  </a:lnTo>
                  <a:lnTo>
                    <a:pt x="0" y="1525384"/>
                  </a:lnTo>
                  <a:lnTo>
                    <a:pt x="2095" y="1535798"/>
                  </a:lnTo>
                  <a:lnTo>
                    <a:pt x="7823" y="1544294"/>
                  </a:lnTo>
                  <a:lnTo>
                    <a:pt x="16319" y="1550022"/>
                  </a:lnTo>
                  <a:lnTo>
                    <a:pt x="26733" y="1552117"/>
                  </a:lnTo>
                  <a:lnTo>
                    <a:pt x="37134" y="1550022"/>
                  </a:lnTo>
                  <a:lnTo>
                    <a:pt x="45643" y="1544294"/>
                  </a:lnTo>
                  <a:lnTo>
                    <a:pt x="51371" y="1535798"/>
                  </a:lnTo>
                  <a:lnTo>
                    <a:pt x="53479" y="1525384"/>
                  </a:lnTo>
                  <a:close/>
                </a:path>
                <a:path w="1080134" h="1552575">
                  <a:moveTo>
                    <a:pt x="1079703" y="596239"/>
                  </a:moveTo>
                  <a:lnTo>
                    <a:pt x="1075118" y="544690"/>
                  </a:lnTo>
                  <a:lnTo>
                    <a:pt x="1064831" y="494893"/>
                  </a:lnTo>
                  <a:lnTo>
                    <a:pt x="1048740" y="448386"/>
                  </a:lnTo>
                  <a:lnTo>
                    <a:pt x="1051737" y="434568"/>
                  </a:lnTo>
                  <a:lnTo>
                    <a:pt x="1054188" y="420408"/>
                  </a:lnTo>
                  <a:lnTo>
                    <a:pt x="1058392" y="363766"/>
                  </a:lnTo>
                  <a:lnTo>
                    <a:pt x="1054290" y="309029"/>
                  </a:lnTo>
                  <a:lnTo>
                    <a:pt x="1042682" y="258673"/>
                  </a:lnTo>
                  <a:lnTo>
                    <a:pt x="1024356" y="215201"/>
                  </a:lnTo>
                  <a:lnTo>
                    <a:pt x="1000112" y="181114"/>
                  </a:lnTo>
                  <a:lnTo>
                    <a:pt x="970762" y="158889"/>
                  </a:lnTo>
                  <a:lnTo>
                    <a:pt x="965860" y="126682"/>
                  </a:lnTo>
                  <a:lnTo>
                    <a:pt x="947381" y="69494"/>
                  </a:lnTo>
                  <a:lnTo>
                    <a:pt x="904557" y="13830"/>
                  </a:lnTo>
                  <a:lnTo>
                    <a:pt x="871956" y="457"/>
                  </a:lnTo>
                  <a:lnTo>
                    <a:pt x="838949" y="5321"/>
                  </a:lnTo>
                  <a:lnTo>
                    <a:pt x="808012" y="28041"/>
                  </a:lnTo>
                  <a:lnTo>
                    <a:pt x="781697" y="68237"/>
                  </a:lnTo>
                  <a:lnTo>
                    <a:pt x="774458" y="53136"/>
                  </a:lnTo>
                  <a:lnTo>
                    <a:pt x="766343" y="39649"/>
                  </a:lnTo>
                  <a:lnTo>
                    <a:pt x="757415" y="27901"/>
                  </a:lnTo>
                  <a:lnTo>
                    <a:pt x="747776" y="18008"/>
                  </a:lnTo>
                  <a:lnTo>
                    <a:pt x="710488" y="0"/>
                  </a:lnTo>
                  <a:lnTo>
                    <a:pt x="673519" y="8686"/>
                  </a:lnTo>
                  <a:lnTo>
                    <a:pt x="641070" y="41567"/>
                  </a:lnTo>
                  <a:lnTo>
                    <a:pt x="617334" y="96100"/>
                  </a:lnTo>
                  <a:lnTo>
                    <a:pt x="610984" y="85712"/>
                  </a:lnTo>
                  <a:lnTo>
                    <a:pt x="553707" y="37846"/>
                  </a:lnTo>
                  <a:lnTo>
                    <a:pt x="516991" y="37122"/>
                  </a:lnTo>
                  <a:lnTo>
                    <a:pt x="482206" y="56197"/>
                  </a:lnTo>
                  <a:lnTo>
                    <a:pt x="452005" y="93624"/>
                  </a:lnTo>
                  <a:lnTo>
                    <a:pt x="429044" y="147942"/>
                  </a:lnTo>
                  <a:lnTo>
                    <a:pt x="406425" y="128574"/>
                  </a:lnTo>
                  <a:lnTo>
                    <a:pt x="382498" y="116255"/>
                  </a:lnTo>
                  <a:lnTo>
                    <a:pt x="357746" y="111163"/>
                  </a:lnTo>
                  <a:lnTo>
                    <a:pt x="332714" y="113474"/>
                  </a:lnTo>
                  <a:lnTo>
                    <a:pt x="269201" y="156540"/>
                  </a:lnTo>
                  <a:lnTo>
                    <a:pt x="243903" y="194767"/>
                  </a:lnTo>
                  <a:lnTo>
                    <a:pt x="223964" y="241693"/>
                  </a:lnTo>
                  <a:lnTo>
                    <a:pt x="210121" y="295490"/>
                  </a:lnTo>
                  <a:lnTo>
                    <a:pt x="203174" y="354368"/>
                  </a:lnTo>
                  <a:lnTo>
                    <a:pt x="203898" y="416471"/>
                  </a:lnTo>
                  <a:lnTo>
                    <a:pt x="203085" y="420408"/>
                  </a:lnTo>
                  <a:lnTo>
                    <a:pt x="160616" y="447205"/>
                  </a:lnTo>
                  <a:lnTo>
                    <a:pt x="129476" y="505625"/>
                  </a:lnTo>
                  <a:lnTo>
                    <a:pt x="118262" y="557618"/>
                  </a:lnTo>
                  <a:lnTo>
                    <a:pt x="116700" y="611352"/>
                  </a:lnTo>
                  <a:lnTo>
                    <a:pt x="124193" y="662927"/>
                  </a:lnTo>
                  <a:lnTo>
                    <a:pt x="140182" y="708418"/>
                  </a:lnTo>
                  <a:lnTo>
                    <a:pt x="164096" y="743889"/>
                  </a:lnTo>
                  <a:lnTo>
                    <a:pt x="151384" y="774153"/>
                  </a:lnTo>
                  <a:lnTo>
                    <a:pt x="142735" y="808189"/>
                  </a:lnTo>
                  <a:lnTo>
                    <a:pt x="138366" y="844740"/>
                  </a:lnTo>
                  <a:lnTo>
                    <a:pt x="138531" y="882548"/>
                  </a:lnTo>
                  <a:lnTo>
                    <a:pt x="147027" y="935939"/>
                  </a:lnTo>
                  <a:lnTo>
                    <a:pt x="163830" y="980325"/>
                  </a:lnTo>
                  <a:lnTo>
                    <a:pt x="187172" y="1013218"/>
                  </a:lnTo>
                  <a:lnTo>
                    <a:pt x="246341" y="1034491"/>
                  </a:lnTo>
                  <a:lnTo>
                    <a:pt x="248158" y="1040053"/>
                  </a:lnTo>
                  <a:lnTo>
                    <a:pt x="269011" y="1090168"/>
                  </a:lnTo>
                  <a:lnTo>
                    <a:pt x="294233" y="1130579"/>
                  </a:lnTo>
                  <a:lnTo>
                    <a:pt x="322872" y="1160868"/>
                  </a:lnTo>
                  <a:lnTo>
                    <a:pt x="386638" y="1189380"/>
                  </a:lnTo>
                  <a:lnTo>
                    <a:pt x="419849" y="1186764"/>
                  </a:lnTo>
                  <a:lnTo>
                    <a:pt x="452678" y="1172324"/>
                  </a:lnTo>
                  <a:lnTo>
                    <a:pt x="484200" y="1145628"/>
                  </a:lnTo>
                  <a:lnTo>
                    <a:pt x="500405" y="1181925"/>
                  </a:lnTo>
                  <a:lnTo>
                    <a:pt x="519696" y="1212481"/>
                  </a:lnTo>
                  <a:lnTo>
                    <a:pt x="541591" y="1236700"/>
                  </a:lnTo>
                  <a:lnTo>
                    <a:pt x="565670" y="1253947"/>
                  </a:lnTo>
                  <a:lnTo>
                    <a:pt x="599833" y="1265072"/>
                  </a:lnTo>
                  <a:lnTo>
                    <a:pt x="633412" y="1262100"/>
                  </a:lnTo>
                  <a:lnTo>
                    <a:pt x="694347" y="1218234"/>
                  </a:lnTo>
                  <a:lnTo>
                    <a:pt x="719442" y="1179499"/>
                  </a:lnTo>
                  <a:lnTo>
                    <a:pt x="739444" y="1131011"/>
                  </a:lnTo>
                  <a:lnTo>
                    <a:pt x="753249" y="1073835"/>
                  </a:lnTo>
                  <a:lnTo>
                    <a:pt x="768921" y="1088758"/>
                  </a:lnTo>
                  <a:lnTo>
                    <a:pt x="785507" y="1099642"/>
                  </a:lnTo>
                  <a:lnTo>
                    <a:pt x="802767" y="1106360"/>
                  </a:lnTo>
                  <a:lnTo>
                    <a:pt x="820470" y="1108798"/>
                  </a:lnTo>
                  <a:lnTo>
                    <a:pt x="854760" y="1101064"/>
                  </a:lnTo>
                  <a:lnTo>
                    <a:pt x="885659" y="1078280"/>
                  </a:lnTo>
                  <a:lnTo>
                    <a:pt x="911910" y="1042619"/>
                  </a:lnTo>
                  <a:lnTo>
                    <a:pt x="932281" y="996276"/>
                  </a:lnTo>
                  <a:lnTo>
                    <a:pt x="945515" y="941412"/>
                  </a:lnTo>
                  <a:lnTo>
                    <a:pt x="950404" y="880224"/>
                  </a:lnTo>
                  <a:lnTo>
                    <a:pt x="969365" y="873125"/>
                  </a:lnTo>
                  <a:lnTo>
                    <a:pt x="1004874" y="846378"/>
                  </a:lnTo>
                  <a:lnTo>
                    <a:pt x="1043228" y="789559"/>
                  </a:lnTo>
                  <a:lnTo>
                    <a:pt x="1060348" y="746201"/>
                  </a:lnTo>
                  <a:lnTo>
                    <a:pt x="1072197" y="698512"/>
                  </a:lnTo>
                  <a:lnTo>
                    <a:pt x="1078687" y="648017"/>
                  </a:lnTo>
                  <a:lnTo>
                    <a:pt x="1079703" y="59623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846449" y="2721343"/>
              <a:ext cx="160413" cy="16041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766515" y="2915513"/>
              <a:ext cx="106946" cy="10694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832027" y="1565940"/>
              <a:ext cx="963294" cy="1265555"/>
            </a:xfrm>
            <a:custGeom>
              <a:avLst/>
              <a:gdLst/>
              <a:ahLst/>
              <a:cxnLst/>
              <a:rect l="l" t="t" r="r" b="b"/>
              <a:pathLst>
                <a:path w="963295" h="1265555">
                  <a:moveTo>
                    <a:pt x="87194" y="416474"/>
                  </a:moveTo>
                  <a:lnTo>
                    <a:pt x="86482" y="354359"/>
                  </a:lnTo>
                  <a:lnTo>
                    <a:pt x="93429" y="295489"/>
                  </a:lnTo>
                  <a:lnTo>
                    <a:pt x="107264" y="241683"/>
                  </a:lnTo>
                  <a:lnTo>
                    <a:pt x="127211" y="194760"/>
                  </a:lnTo>
                  <a:lnTo>
                    <a:pt x="152499" y="156538"/>
                  </a:lnTo>
                  <a:lnTo>
                    <a:pt x="182354" y="128836"/>
                  </a:lnTo>
                  <a:lnTo>
                    <a:pt x="241047" y="111151"/>
                  </a:lnTo>
                  <a:lnTo>
                    <a:pt x="265791" y="116244"/>
                  </a:lnTo>
                  <a:lnTo>
                    <a:pt x="289726" y="128569"/>
                  </a:lnTo>
                  <a:lnTo>
                    <a:pt x="312344" y="147944"/>
                  </a:lnTo>
                  <a:lnTo>
                    <a:pt x="335312" y="93618"/>
                  </a:lnTo>
                  <a:lnTo>
                    <a:pt x="365511" y="56192"/>
                  </a:lnTo>
                  <a:lnTo>
                    <a:pt x="400293" y="37115"/>
                  </a:lnTo>
                  <a:lnTo>
                    <a:pt x="437012" y="37839"/>
                  </a:lnTo>
                  <a:lnTo>
                    <a:pt x="473023" y="59816"/>
                  </a:lnTo>
                  <a:lnTo>
                    <a:pt x="500636" y="96101"/>
                  </a:lnTo>
                  <a:lnTo>
                    <a:pt x="524373" y="41557"/>
                  </a:lnTo>
                  <a:lnTo>
                    <a:pt x="556823" y="8686"/>
                  </a:lnTo>
                  <a:lnTo>
                    <a:pt x="593790" y="0"/>
                  </a:lnTo>
                  <a:lnTo>
                    <a:pt x="631077" y="18010"/>
                  </a:lnTo>
                  <a:lnTo>
                    <a:pt x="640722" y="27894"/>
                  </a:lnTo>
                  <a:lnTo>
                    <a:pt x="649646" y="39643"/>
                  </a:lnTo>
                  <a:lnTo>
                    <a:pt x="657767" y="53133"/>
                  </a:lnTo>
                  <a:lnTo>
                    <a:pt x="664999" y="68240"/>
                  </a:lnTo>
                  <a:lnTo>
                    <a:pt x="691324" y="28032"/>
                  </a:lnTo>
                  <a:lnTo>
                    <a:pt x="722252" y="5312"/>
                  </a:lnTo>
                  <a:lnTo>
                    <a:pt x="755269" y="452"/>
                  </a:lnTo>
                  <a:lnTo>
                    <a:pt x="787864" y="13820"/>
                  </a:lnTo>
                  <a:lnTo>
                    <a:pt x="817524" y="45786"/>
                  </a:lnTo>
                  <a:lnTo>
                    <a:pt x="841305" y="96665"/>
                  </a:lnTo>
                  <a:lnTo>
                    <a:pt x="854054" y="158897"/>
                  </a:lnTo>
                  <a:lnTo>
                    <a:pt x="883417" y="181117"/>
                  </a:lnTo>
                  <a:lnTo>
                    <a:pt x="907658" y="215207"/>
                  </a:lnTo>
                  <a:lnTo>
                    <a:pt x="925980" y="258673"/>
                  </a:lnTo>
                  <a:lnTo>
                    <a:pt x="937589" y="309024"/>
                  </a:lnTo>
                  <a:lnTo>
                    <a:pt x="941690" y="363766"/>
                  </a:lnTo>
                  <a:lnTo>
                    <a:pt x="937486" y="420407"/>
                  </a:lnTo>
                  <a:lnTo>
                    <a:pt x="936330" y="427527"/>
                  </a:lnTo>
                  <a:lnTo>
                    <a:pt x="935037" y="434569"/>
                  </a:lnTo>
                  <a:lnTo>
                    <a:pt x="933608" y="441526"/>
                  </a:lnTo>
                  <a:lnTo>
                    <a:pt x="932044" y="448392"/>
                  </a:lnTo>
                  <a:lnTo>
                    <a:pt x="948143" y="494897"/>
                  </a:lnTo>
                  <a:lnTo>
                    <a:pt x="958427" y="544685"/>
                  </a:lnTo>
                  <a:lnTo>
                    <a:pt x="963008" y="596232"/>
                  </a:lnTo>
                  <a:lnTo>
                    <a:pt x="961998" y="648015"/>
                  </a:lnTo>
                  <a:lnTo>
                    <a:pt x="955508" y="698513"/>
                  </a:lnTo>
                  <a:lnTo>
                    <a:pt x="943650" y="746202"/>
                  </a:lnTo>
                  <a:lnTo>
                    <a:pt x="926536" y="789560"/>
                  </a:lnTo>
                  <a:lnTo>
                    <a:pt x="904277" y="827063"/>
                  </a:lnTo>
                  <a:lnTo>
                    <a:pt x="870902" y="861785"/>
                  </a:lnTo>
                  <a:lnTo>
                    <a:pt x="833696" y="880225"/>
                  </a:lnTo>
                  <a:lnTo>
                    <a:pt x="828817" y="941415"/>
                  </a:lnTo>
                  <a:lnTo>
                    <a:pt x="815577" y="996271"/>
                  </a:lnTo>
                  <a:lnTo>
                    <a:pt x="795214" y="1042615"/>
                  </a:lnTo>
                  <a:lnTo>
                    <a:pt x="768966" y="1078270"/>
                  </a:lnTo>
                  <a:lnTo>
                    <a:pt x="738073" y="1101056"/>
                  </a:lnTo>
                  <a:lnTo>
                    <a:pt x="703772" y="1108795"/>
                  </a:lnTo>
                  <a:lnTo>
                    <a:pt x="686072" y="1106356"/>
                  </a:lnTo>
                  <a:lnTo>
                    <a:pt x="668807" y="1099634"/>
                  </a:lnTo>
                  <a:lnTo>
                    <a:pt x="652219" y="1088755"/>
                  </a:lnTo>
                  <a:lnTo>
                    <a:pt x="636548" y="1073845"/>
                  </a:lnTo>
                  <a:lnTo>
                    <a:pt x="622749" y="1131011"/>
                  </a:lnTo>
                  <a:lnTo>
                    <a:pt x="602741" y="1179499"/>
                  </a:lnTo>
                  <a:lnTo>
                    <a:pt x="577650" y="1218230"/>
                  </a:lnTo>
                  <a:lnTo>
                    <a:pt x="548601" y="1246121"/>
                  </a:lnTo>
                  <a:lnTo>
                    <a:pt x="483134" y="1265065"/>
                  </a:lnTo>
                  <a:lnTo>
                    <a:pt x="448969" y="1253955"/>
                  </a:lnTo>
                  <a:lnTo>
                    <a:pt x="424901" y="1236693"/>
                  </a:lnTo>
                  <a:lnTo>
                    <a:pt x="402992" y="1212477"/>
                  </a:lnTo>
                  <a:lnTo>
                    <a:pt x="383704" y="1181917"/>
                  </a:lnTo>
                  <a:lnTo>
                    <a:pt x="367497" y="1145625"/>
                  </a:lnTo>
                  <a:lnTo>
                    <a:pt x="335986" y="1172313"/>
                  </a:lnTo>
                  <a:lnTo>
                    <a:pt x="303149" y="1186755"/>
                  </a:lnTo>
                  <a:lnTo>
                    <a:pt x="269937" y="1189378"/>
                  </a:lnTo>
                  <a:lnTo>
                    <a:pt x="237298" y="1180605"/>
                  </a:lnTo>
                  <a:lnTo>
                    <a:pt x="177535" y="1130573"/>
                  </a:lnTo>
                  <a:lnTo>
                    <a:pt x="152311" y="1090162"/>
                  </a:lnTo>
                  <a:lnTo>
                    <a:pt x="131456" y="1040055"/>
                  </a:lnTo>
                  <a:lnTo>
                    <a:pt x="129638" y="1034495"/>
                  </a:lnTo>
                  <a:lnTo>
                    <a:pt x="98565" y="1032105"/>
                  </a:lnTo>
                  <a:lnTo>
                    <a:pt x="47135" y="980320"/>
                  </a:lnTo>
                  <a:lnTo>
                    <a:pt x="30330" y="935929"/>
                  </a:lnTo>
                  <a:lnTo>
                    <a:pt x="21832" y="882544"/>
                  </a:lnTo>
                  <a:lnTo>
                    <a:pt x="21671" y="844737"/>
                  </a:lnTo>
                  <a:lnTo>
                    <a:pt x="26033" y="808180"/>
                  </a:lnTo>
                  <a:lnTo>
                    <a:pt x="34684" y="774140"/>
                  </a:lnTo>
                  <a:lnTo>
                    <a:pt x="47391" y="743885"/>
                  </a:lnTo>
                  <a:lnTo>
                    <a:pt x="23480" y="708412"/>
                  </a:lnTo>
                  <a:lnTo>
                    <a:pt x="7493" y="662925"/>
                  </a:lnTo>
                  <a:lnTo>
                    <a:pt x="0" y="611349"/>
                  </a:lnTo>
                  <a:lnTo>
                    <a:pt x="1570" y="557610"/>
                  </a:lnTo>
                  <a:lnTo>
                    <a:pt x="12774" y="505630"/>
                  </a:lnTo>
                  <a:lnTo>
                    <a:pt x="43918" y="447203"/>
                  </a:lnTo>
                  <a:lnTo>
                    <a:pt x="86384" y="420415"/>
                  </a:lnTo>
                  <a:lnTo>
                    <a:pt x="87194" y="416474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708972" y="3058236"/>
              <a:ext cx="66175" cy="6618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760172" y="2909166"/>
              <a:ext cx="119647" cy="11965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840098" y="2714996"/>
              <a:ext cx="173122" cy="17312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880450" y="1630067"/>
              <a:ext cx="883285" cy="1076960"/>
            </a:xfrm>
            <a:custGeom>
              <a:avLst/>
              <a:gdLst/>
              <a:ahLst/>
              <a:cxnLst/>
              <a:rect l="l" t="t" r="r" b="b"/>
              <a:pathLst>
                <a:path w="883284" h="1076960">
                  <a:moveTo>
                    <a:pt x="56439" y="698175"/>
                  </a:moveTo>
                  <a:lnTo>
                    <a:pt x="41708" y="698216"/>
                  </a:lnTo>
                  <a:lnTo>
                    <a:pt x="27226" y="694271"/>
                  </a:lnTo>
                  <a:lnTo>
                    <a:pt x="13241" y="686441"/>
                  </a:lnTo>
                  <a:lnTo>
                    <a:pt x="0" y="674830"/>
                  </a:lnTo>
                </a:path>
                <a:path w="883284" h="1076960">
                  <a:moveTo>
                    <a:pt x="106237" y="953638"/>
                  </a:moveTo>
                  <a:lnTo>
                    <a:pt x="100228" y="957518"/>
                  </a:lnTo>
                  <a:lnTo>
                    <a:pt x="94096" y="960679"/>
                  </a:lnTo>
                  <a:lnTo>
                    <a:pt x="87861" y="963115"/>
                  </a:lnTo>
                  <a:lnTo>
                    <a:pt x="81543" y="964818"/>
                  </a:lnTo>
                </a:path>
                <a:path w="883284" h="1076960">
                  <a:moveTo>
                    <a:pt x="319018" y="1076398"/>
                  </a:moveTo>
                  <a:lnTo>
                    <a:pt x="314733" y="1064204"/>
                  </a:lnTo>
                  <a:lnTo>
                    <a:pt x="310819" y="1051625"/>
                  </a:lnTo>
                  <a:lnTo>
                    <a:pt x="307285" y="1038691"/>
                  </a:lnTo>
                  <a:lnTo>
                    <a:pt x="304139" y="1025428"/>
                  </a:lnTo>
                </a:path>
                <a:path w="883284" h="1076960">
                  <a:moveTo>
                    <a:pt x="594162" y="949308"/>
                  </a:moveTo>
                  <a:lnTo>
                    <a:pt x="593296" y="963488"/>
                  </a:lnTo>
                  <a:lnTo>
                    <a:pt x="592016" y="977553"/>
                  </a:lnTo>
                  <a:lnTo>
                    <a:pt x="590323" y="991476"/>
                  </a:lnTo>
                  <a:lnTo>
                    <a:pt x="588221" y="1005228"/>
                  </a:lnTo>
                </a:path>
                <a:path w="883284" h="1076960">
                  <a:moveTo>
                    <a:pt x="712295" y="603773"/>
                  </a:moveTo>
                  <a:lnTo>
                    <a:pt x="737017" y="631918"/>
                  </a:lnTo>
                  <a:lnTo>
                    <a:pt x="757203" y="668567"/>
                  </a:lnTo>
                  <a:lnTo>
                    <a:pt x="772273" y="712044"/>
                  </a:lnTo>
                  <a:lnTo>
                    <a:pt x="781645" y="760673"/>
                  </a:lnTo>
                  <a:lnTo>
                    <a:pt x="784739" y="812776"/>
                  </a:lnTo>
                </a:path>
                <a:path w="883284" h="1076960">
                  <a:moveTo>
                    <a:pt x="883165" y="381168"/>
                  </a:moveTo>
                  <a:lnTo>
                    <a:pt x="877041" y="403174"/>
                  </a:lnTo>
                  <a:lnTo>
                    <a:pt x="869569" y="423703"/>
                  </a:lnTo>
                  <a:lnTo>
                    <a:pt x="860831" y="442557"/>
                  </a:lnTo>
                  <a:lnTo>
                    <a:pt x="850908" y="459539"/>
                  </a:lnTo>
                </a:path>
                <a:path w="883284" h="1076960">
                  <a:moveTo>
                    <a:pt x="805762" y="90375"/>
                  </a:moveTo>
                  <a:lnTo>
                    <a:pt x="806562" y="99566"/>
                  </a:lnTo>
                  <a:lnTo>
                    <a:pt x="807114" y="108808"/>
                  </a:lnTo>
                  <a:lnTo>
                    <a:pt x="807415" y="118088"/>
                  </a:lnTo>
                  <a:lnTo>
                    <a:pt x="807465" y="127388"/>
                  </a:lnTo>
                </a:path>
                <a:path w="883284" h="1076960">
                  <a:moveTo>
                    <a:pt x="599755" y="47201"/>
                  </a:moveTo>
                  <a:lnTo>
                    <a:pt x="603160" y="34623"/>
                  </a:lnTo>
                  <a:lnTo>
                    <a:pt x="607060" y="22533"/>
                  </a:lnTo>
                  <a:lnTo>
                    <a:pt x="611439" y="10976"/>
                  </a:lnTo>
                  <a:lnTo>
                    <a:pt x="616280" y="0"/>
                  </a:lnTo>
                </a:path>
                <a:path w="883284" h="1076960">
                  <a:moveTo>
                    <a:pt x="445193" y="69696"/>
                  </a:moveTo>
                  <a:lnTo>
                    <a:pt x="446661" y="59200"/>
                  </a:lnTo>
                  <a:lnTo>
                    <a:pt x="448488" y="48897"/>
                  </a:lnTo>
                  <a:lnTo>
                    <a:pt x="450669" y="38816"/>
                  </a:lnTo>
                  <a:lnTo>
                    <a:pt x="453197" y="28988"/>
                  </a:lnTo>
                </a:path>
                <a:path w="883284" h="1076960">
                  <a:moveTo>
                    <a:pt x="263806" y="83521"/>
                  </a:moveTo>
                  <a:lnTo>
                    <a:pt x="271539" y="92202"/>
                  </a:lnTo>
                  <a:lnTo>
                    <a:pt x="278957" y="101695"/>
                  </a:lnTo>
                  <a:lnTo>
                    <a:pt x="286040" y="111976"/>
                  </a:lnTo>
                  <a:lnTo>
                    <a:pt x="292768" y="123016"/>
                  </a:lnTo>
                </a:path>
                <a:path w="883284" h="1076960">
                  <a:moveTo>
                    <a:pt x="43828" y="393909"/>
                  </a:moveTo>
                  <a:lnTo>
                    <a:pt x="42221" y="383661"/>
                  </a:lnTo>
                  <a:lnTo>
                    <a:pt x="40842" y="373311"/>
                  </a:lnTo>
                  <a:lnTo>
                    <a:pt x="39692" y="362873"/>
                  </a:lnTo>
                  <a:lnTo>
                    <a:pt x="38774" y="352357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0043718" y="1607165"/>
            <a:ext cx="653415" cy="10115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450" b="1" spc="-465" dirty="0">
                <a:solidFill>
                  <a:srgbClr val="00B050"/>
                </a:solidFill>
                <a:latin typeface="DejaVu Sans"/>
                <a:cs typeface="DejaVu Sans"/>
              </a:rPr>
              <a:t>✓</a:t>
            </a:r>
            <a:endParaRPr sz="6450">
              <a:latin typeface="DejaVu Sans"/>
              <a:cs typeface="DejaVu San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6</a:t>
            </a:fld>
            <a:endParaRPr spc="-2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64992" y="2478036"/>
            <a:ext cx="1197281" cy="11972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899609" y="2954910"/>
            <a:ext cx="941260" cy="52946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78548" y="2531529"/>
            <a:ext cx="830867" cy="11437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695473" y="2531529"/>
            <a:ext cx="1301305" cy="130130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98049" y="3052572"/>
            <a:ext cx="1151775" cy="23958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787161" y="3052572"/>
            <a:ext cx="1151785" cy="23958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57121" y="3052572"/>
            <a:ext cx="1151785" cy="23958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51393" y="2531529"/>
            <a:ext cx="1509039" cy="122797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2187186" y="4428076"/>
            <a:ext cx="1570355" cy="2293620"/>
            <a:chOff x="2187186" y="4428076"/>
            <a:chExt cx="1570355" cy="2293620"/>
          </a:xfrm>
        </p:grpSpPr>
        <p:sp>
          <p:nvSpPr>
            <p:cNvPr id="11" name="object 11"/>
            <p:cNvSpPr/>
            <p:nvPr/>
          </p:nvSpPr>
          <p:spPr>
            <a:xfrm>
              <a:off x="2248128" y="5493499"/>
              <a:ext cx="1509026" cy="122797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193536" y="4434425"/>
              <a:ext cx="963294" cy="1265555"/>
            </a:xfrm>
            <a:custGeom>
              <a:avLst/>
              <a:gdLst/>
              <a:ahLst/>
              <a:cxnLst/>
              <a:rect l="l" t="t" r="r" b="b"/>
              <a:pathLst>
                <a:path w="963294" h="1265554">
                  <a:moveTo>
                    <a:pt x="593787" y="0"/>
                  </a:moveTo>
                  <a:lnTo>
                    <a:pt x="556820" y="8683"/>
                  </a:lnTo>
                  <a:lnTo>
                    <a:pt x="524368" y="41553"/>
                  </a:lnTo>
                  <a:lnTo>
                    <a:pt x="500629" y="96095"/>
                  </a:lnTo>
                  <a:lnTo>
                    <a:pt x="494295" y="85702"/>
                  </a:lnTo>
                  <a:lnTo>
                    <a:pt x="437011" y="37836"/>
                  </a:lnTo>
                  <a:lnTo>
                    <a:pt x="400291" y="37113"/>
                  </a:lnTo>
                  <a:lnTo>
                    <a:pt x="365507" y="56192"/>
                  </a:lnTo>
                  <a:lnTo>
                    <a:pt x="335307" y="93622"/>
                  </a:lnTo>
                  <a:lnTo>
                    <a:pt x="312338" y="147950"/>
                  </a:lnTo>
                  <a:lnTo>
                    <a:pt x="289725" y="128573"/>
                  </a:lnTo>
                  <a:lnTo>
                    <a:pt x="265791" y="116246"/>
                  </a:lnTo>
                  <a:lnTo>
                    <a:pt x="241046" y="111150"/>
                  </a:lnTo>
                  <a:lnTo>
                    <a:pt x="215996" y="113469"/>
                  </a:lnTo>
                  <a:lnTo>
                    <a:pt x="152495" y="156537"/>
                  </a:lnTo>
                  <a:lnTo>
                    <a:pt x="127208" y="194760"/>
                  </a:lnTo>
                  <a:lnTo>
                    <a:pt x="107261" y="241685"/>
                  </a:lnTo>
                  <a:lnTo>
                    <a:pt x="93427" y="295492"/>
                  </a:lnTo>
                  <a:lnTo>
                    <a:pt x="86480" y="354363"/>
                  </a:lnTo>
                  <a:lnTo>
                    <a:pt x="87193" y="416478"/>
                  </a:lnTo>
                  <a:lnTo>
                    <a:pt x="86380" y="420415"/>
                  </a:lnTo>
                  <a:lnTo>
                    <a:pt x="43918" y="447203"/>
                  </a:lnTo>
                  <a:lnTo>
                    <a:pt x="12771" y="505632"/>
                  </a:lnTo>
                  <a:lnTo>
                    <a:pt x="1569" y="557610"/>
                  </a:lnTo>
                  <a:lnTo>
                    <a:pt x="0" y="611348"/>
                  </a:lnTo>
                  <a:lnTo>
                    <a:pt x="7493" y="662922"/>
                  </a:lnTo>
                  <a:lnTo>
                    <a:pt x="23480" y="708409"/>
                  </a:lnTo>
                  <a:lnTo>
                    <a:pt x="47391" y="743884"/>
                  </a:lnTo>
                  <a:lnTo>
                    <a:pt x="34683" y="774138"/>
                  </a:lnTo>
                  <a:lnTo>
                    <a:pt x="26033" y="808180"/>
                  </a:lnTo>
                  <a:lnTo>
                    <a:pt x="21674" y="844738"/>
                  </a:lnTo>
                  <a:lnTo>
                    <a:pt x="21839" y="882543"/>
                  </a:lnTo>
                  <a:lnTo>
                    <a:pt x="30333" y="935929"/>
                  </a:lnTo>
                  <a:lnTo>
                    <a:pt x="47135" y="980319"/>
                  </a:lnTo>
                  <a:lnTo>
                    <a:pt x="70470" y="1013212"/>
                  </a:lnTo>
                  <a:lnTo>
                    <a:pt x="129636" y="1034498"/>
                  </a:lnTo>
                  <a:lnTo>
                    <a:pt x="131452" y="1040061"/>
                  </a:lnTo>
                  <a:lnTo>
                    <a:pt x="152308" y="1090167"/>
                  </a:lnTo>
                  <a:lnTo>
                    <a:pt x="177533" y="1130576"/>
                  </a:lnTo>
                  <a:lnTo>
                    <a:pt x="206179" y="1160864"/>
                  </a:lnTo>
                  <a:lnTo>
                    <a:pt x="269935" y="1189377"/>
                  </a:lnTo>
                  <a:lnTo>
                    <a:pt x="303147" y="1186754"/>
                  </a:lnTo>
                  <a:lnTo>
                    <a:pt x="335983" y="1172311"/>
                  </a:lnTo>
                  <a:lnTo>
                    <a:pt x="367495" y="1145623"/>
                  </a:lnTo>
                  <a:lnTo>
                    <a:pt x="383703" y="1181916"/>
                  </a:lnTo>
                  <a:lnTo>
                    <a:pt x="402991" y="1212475"/>
                  </a:lnTo>
                  <a:lnTo>
                    <a:pt x="424898" y="1236691"/>
                  </a:lnTo>
                  <a:lnTo>
                    <a:pt x="448965" y="1253951"/>
                  </a:lnTo>
                  <a:lnTo>
                    <a:pt x="483133" y="1265062"/>
                  </a:lnTo>
                  <a:lnTo>
                    <a:pt x="516719" y="1262091"/>
                  </a:lnTo>
                  <a:lnTo>
                    <a:pt x="577647" y="1218227"/>
                  </a:lnTo>
                  <a:lnTo>
                    <a:pt x="602738" y="1179496"/>
                  </a:lnTo>
                  <a:lnTo>
                    <a:pt x="622745" y="1131008"/>
                  </a:lnTo>
                  <a:lnTo>
                    <a:pt x="636544" y="1073843"/>
                  </a:lnTo>
                  <a:lnTo>
                    <a:pt x="652218" y="1088755"/>
                  </a:lnTo>
                  <a:lnTo>
                    <a:pt x="668807" y="1099634"/>
                  </a:lnTo>
                  <a:lnTo>
                    <a:pt x="686070" y="1106354"/>
                  </a:lnTo>
                  <a:lnTo>
                    <a:pt x="703765" y="1108793"/>
                  </a:lnTo>
                  <a:lnTo>
                    <a:pt x="738067" y="1101053"/>
                  </a:lnTo>
                  <a:lnTo>
                    <a:pt x="768962" y="1078266"/>
                  </a:lnTo>
                  <a:lnTo>
                    <a:pt x="795211" y="1042612"/>
                  </a:lnTo>
                  <a:lnTo>
                    <a:pt x="815577" y="996268"/>
                  </a:lnTo>
                  <a:lnTo>
                    <a:pt x="828819" y="941411"/>
                  </a:lnTo>
                  <a:lnTo>
                    <a:pt x="833699" y="880219"/>
                  </a:lnTo>
                  <a:lnTo>
                    <a:pt x="852672" y="873120"/>
                  </a:lnTo>
                  <a:lnTo>
                    <a:pt x="888179" y="846372"/>
                  </a:lnTo>
                  <a:lnTo>
                    <a:pt x="926531" y="789556"/>
                  </a:lnTo>
                  <a:lnTo>
                    <a:pt x="943646" y="746200"/>
                  </a:lnTo>
                  <a:lnTo>
                    <a:pt x="955504" y="698513"/>
                  </a:lnTo>
                  <a:lnTo>
                    <a:pt x="961994" y="648017"/>
                  </a:lnTo>
                  <a:lnTo>
                    <a:pt x="963006" y="596234"/>
                  </a:lnTo>
                  <a:lnTo>
                    <a:pt x="958426" y="544687"/>
                  </a:lnTo>
                  <a:lnTo>
                    <a:pt x="948144" y="494900"/>
                  </a:lnTo>
                  <a:lnTo>
                    <a:pt x="932048" y="448393"/>
                  </a:lnTo>
                  <a:lnTo>
                    <a:pt x="935037" y="434569"/>
                  </a:lnTo>
                  <a:lnTo>
                    <a:pt x="937483" y="420403"/>
                  </a:lnTo>
                  <a:lnTo>
                    <a:pt x="941688" y="363764"/>
                  </a:lnTo>
                  <a:lnTo>
                    <a:pt x="937588" y="309024"/>
                  </a:lnTo>
                  <a:lnTo>
                    <a:pt x="925979" y="258674"/>
                  </a:lnTo>
                  <a:lnTo>
                    <a:pt x="907656" y="215208"/>
                  </a:lnTo>
                  <a:lnTo>
                    <a:pt x="883417" y="181118"/>
                  </a:lnTo>
                  <a:lnTo>
                    <a:pt x="854057" y="158897"/>
                  </a:lnTo>
                  <a:lnTo>
                    <a:pt x="849162" y="126683"/>
                  </a:lnTo>
                  <a:lnTo>
                    <a:pt x="830686" y="69489"/>
                  </a:lnTo>
                  <a:lnTo>
                    <a:pt x="787859" y="13823"/>
                  </a:lnTo>
                  <a:lnTo>
                    <a:pt x="755264" y="454"/>
                  </a:lnTo>
                  <a:lnTo>
                    <a:pt x="722249" y="5316"/>
                  </a:lnTo>
                  <a:lnTo>
                    <a:pt x="691325" y="28036"/>
                  </a:lnTo>
                  <a:lnTo>
                    <a:pt x="665005" y="68244"/>
                  </a:lnTo>
                  <a:lnTo>
                    <a:pt x="657770" y="53135"/>
                  </a:lnTo>
                  <a:lnTo>
                    <a:pt x="649647" y="39644"/>
                  </a:lnTo>
                  <a:lnTo>
                    <a:pt x="640720" y="27896"/>
                  </a:lnTo>
                  <a:lnTo>
                    <a:pt x="631070" y="18016"/>
                  </a:lnTo>
                  <a:lnTo>
                    <a:pt x="5937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65259" y="5439384"/>
              <a:ext cx="311950" cy="30609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193536" y="4434426"/>
              <a:ext cx="963294" cy="1265555"/>
            </a:xfrm>
            <a:custGeom>
              <a:avLst/>
              <a:gdLst/>
              <a:ahLst/>
              <a:cxnLst/>
              <a:rect l="l" t="t" r="r" b="b"/>
              <a:pathLst>
                <a:path w="963294" h="1265554">
                  <a:moveTo>
                    <a:pt x="87194" y="416474"/>
                  </a:moveTo>
                  <a:lnTo>
                    <a:pt x="86482" y="354359"/>
                  </a:lnTo>
                  <a:lnTo>
                    <a:pt x="93429" y="295489"/>
                  </a:lnTo>
                  <a:lnTo>
                    <a:pt x="107264" y="241683"/>
                  </a:lnTo>
                  <a:lnTo>
                    <a:pt x="127211" y="194760"/>
                  </a:lnTo>
                  <a:lnTo>
                    <a:pt x="152499" y="156538"/>
                  </a:lnTo>
                  <a:lnTo>
                    <a:pt x="182354" y="128836"/>
                  </a:lnTo>
                  <a:lnTo>
                    <a:pt x="241047" y="111151"/>
                  </a:lnTo>
                  <a:lnTo>
                    <a:pt x="265791" y="116244"/>
                  </a:lnTo>
                  <a:lnTo>
                    <a:pt x="289726" y="128569"/>
                  </a:lnTo>
                  <a:lnTo>
                    <a:pt x="312344" y="147944"/>
                  </a:lnTo>
                  <a:lnTo>
                    <a:pt x="335312" y="93618"/>
                  </a:lnTo>
                  <a:lnTo>
                    <a:pt x="365511" y="56192"/>
                  </a:lnTo>
                  <a:lnTo>
                    <a:pt x="400293" y="37115"/>
                  </a:lnTo>
                  <a:lnTo>
                    <a:pt x="437012" y="37839"/>
                  </a:lnTo>
                  <a:lnTo>
                    <a:pt x="473023" y="59816"/>
                  </a:lnTo>
                  <a:lnTo>
                    <a:pt x="500636" y="96101"/>
                  </a:lnTo>
                  <a:lnTo>
                    <a:pt x="524373" y="41557"/>
                  </a:lnTo>
                  <a:lnTo>
                    <a:pt x="556823" y="8686"/>
                  </a:lnTo>
                  <a:lnTo>
                    <a:pt x="593790" y="0"/>
                  </a:lnTo>
                  <a:lnTo>
                    <a:pt x="631077" y="18010"/>
                  </a:lnTo>
                  <a:lnTo>
                    <a:pt x="640722" y="27894"/>
                  </a:lnTo>
                  <a:lnTo>
                    <a:pt x="649646" y="39643"/>
                  </a:lnTo>
                  <a:lnTo>
                    <a:pt x="657767" y="53133"/>
                  </a:lnTo>
                  <a:lnTo>
                    <a:pt x="664999" y="68240"/>
                  </a:lnTo>
                  <a:lnTo>
                    <a:pt x="691324" y="28032"/>
                  </a:lnTo>
                  <a:lnTo>
                    <a:pt x="722252" y="5312"/>
                  </a:lnTo>
                  <a:lnTo>
                    <a:pt x="755269" y="452"/>
                  </a:lnTo>
                  <a:lnTo>
                    <a:pt x="787864" y="13820"/>
                  </a:lnTo>
                  <a:lnTo>
                    <a:pt x="817524" y="45786"/>
                  </a:lnTo>
                  <a:lnTo>
                    <a:pt x="841305" y="96665"/>
                  </a:lnTo>
                  <a:lnTo>
                    <a:pt x="854054" y="158897"/>
                  </a:lnTo>
                  <a:lnTo>
                    <a:pt x="883417" y="181117"/>
                  </a:lnTo>
                  <a:lnTo>
                    <a:pt x="907658" y="215207"/>
                  </a:lnTo>
                  <a:lnTo>
                    <a:pt x="925980" y="258673"/>
                  </a:lnTo>
                  <a:lnTo>
                    <a:pt x="937589" y="309024"/>
                  </a:lnTo>
                  <a:lnTo>
                    <a:pt x="941690" y="363766"/>
                  </a:lnTo>
                  <a:lnTo>
                    <a:pt x="937486" y="420407"/>
                  </a:lnTo>
                  <a:lnTo>
                    <a:pt x="936330" y="427527"/>
                  </a:lnTo>
                  <a:lnTo>
                    <a:pt x="935037" y="434569"/>
                  </a:lnTo>
                  <a:lnTo>
                    <a:pt x="933608" y="441526"/>
                  </a:lnTo>
                  <a:lnTo>
                    <a:pt x="932044" y="448392"/>
                  </a:lnTo>
                  <a:lnTo>
                    <a:pt x="948143" y="494897"/>
                  </a:lnTo>
                  <a:lnTo>
                    <a:pt x="958427" y="544685"/>
                  </a:lnTo>
                  <a:lnTo>
                    <a:pt x="963008" y="596232"/>
                  </a:lnTo>
                  <a:lnTo>
                    <a:pt x="961998" y="648015"/>
                  </a:lnTo>
                  <a:lnTo>
                    <a:pt x="955508" y="698513"/>
                  </a:lnTo>
                  <a:lnTo>
                    <a:pt x="943650" y="746202"/>
                  </a:lnTo>
                  <a:lnTo>
                    <a:pt x="926536" y="789560"/>
                  </a:lnTo>
                  <a:lnTo>
                    <a:pt x="904277" y="827063"/>
                  </a:lnTo>
                  <a:lnTo>
                    <a:pt x="870902" y="861785"/>
                  </a:lnTo>
                  <a:lnTo>
                    <a:pt x="833696" y="880225"/>
                  </a:lnTo>
                  <a:lnTo>
                    <a:pt x="828817" y="941415"/>
                  </a:lnTo>
                  <a:lnTo>
                    <a:pt x="815577" y="996271"/>
                  </a:lnTo>
                  <a:lnTo>
                    <a:pt x="795214" y="1042615"/>
                  </a:lnTo>
                  <a:lnTo>
                    <a:pt x="768966" y="1078270"/>
                  </a:lnTo>
                  <a:lnTo>
                    <a:pt x="738073" y="1101056"/>
                  </a:lnTo>
                  <a:lnTo>
                    <a:pt x="703772" y="1108795"/>
                  </a:lnTo>
                  <a:lnTo>
                    <a:pt x="686072" y="1106356"/>
                  </a:lnTo>
                  <a:lnTo>
                    <a:pt x="668807" y="1099634"/>
                  </a:lnTo>
                  <a:lnTo>
                    <a:pt x="652219" y="1088755"/>
                  </a:lnTo>
                  <a:lnTo>
                    <a:pt x="636548" y="1073845"/>
                  </a:lnTo>
                  <a:lnTo>
                    <a:pt x="622749" y="1131011"/>
                  </a:lnTo>
                  <a:lnTo>
                    <a:pt x="602741" y="1179499"/>
                  </a:lnTo>
                  <a:lnTo>
                    <a:pt x="577650" y="1218230"/>
                  </a:lnTo>
                  <a:lnTo>
                    <a:pt x="548601" y="1246121"/>
                  </a:lnTo>
                  <a:lnTo>
                    <a:pt x="483134" y="1265065"/>
                  </a:lnTo>
                  <a:lnTo>
                    <a:pt x="448969" y="1253955"/>
                  </a:lnTo>
                  <a:lnTo>
                    <a:pt x="424901" y="1236693"/>
                  </a:lnTo>
                  <a:lnTo>
                    <a:pt x="402992" y="1212477"/>
                  </a:lnTo>
                  <a:lnTo>
                    <a:pt x="383704" y="1181917"/>
                  </a:lnTo>
                  <a:lnTo>
                    <a:pt x="367497" y="1145625"/>
                  </a:lnTo>
                  <a:lnTo>
                    <a:pt x="335986" y="1172313"/>
                  </a:lnTo>
                  <a:lnTo>
                    <a:pt x="303149" y="1186755"/>
                  </a:lnTo>
                  <a:lnTo>
                    <a:pt x="269937" y="1189378"/>
                  </a:lnTo>
                  <a:lnTo>
                    <a:pt x="237298" y="1180605"/>
                  </a:lnTo>
                  <a:lnTo>
                    <a:pt x="177535" y="1130573"/>
                  </a:lnTo>
                  <a:lnTo>
                    <a:pt x="152311" y="1090162"/>
                  </a:lnTo>
                  <a:lnTo>
                    <a:pt x="131456" y="1040055"/>
                  </a:lnTo>
                  <a:lnTo>
                    <a:pt x="129638" y="1034495"/>
                  </a:lnTo>
                  <a:lnTo>
                    <a:pt x="98565" y="1032105"/>
                  </a:lnTo>
                  <a:lnTo>
                    <a:pt x="47135" y="980320"/>
                  </a:lnTo>
                  <a:lnTo>
                    <a:pt x="30330" y="935929"/>
                  </a:lnTo>
                  <a:lnTo>
                    <a:pt x="21832" y="882544"/>
                  </a:lnTo>
                  <a:lnTo>
                    <a:pt x="21671" y="844737"/>
                  </a:lnTo>
                  <a:lnTo>
                    <a:pt x="26033" y="808180"/>
                  </a:lnTo>
                  <a:lnTo>
                    <a:pt x="34684" y="774140"/>
                  </a:lnTo>
                  <a:lnTo>
                    <a:pt x="47391" y="743885"/>
                  </a:lnTo>
                  <a:lnTo>
                    <a:pt x="23480" y="708412"/>
                  </a:lnTo>
                  <a:lnTo>
                    <a:pt x="7493" y="662925"/>
                  </a:lnTo>
                  <a:lnTo>
                    <a:pt x="0" y="611349"/>
                  </a:lnTo>
                  <a:lnTo>
                    <a:pt x="1570" y="557610"/>
                  </a:lnTo>
                  <a:lnTo>
                    <a:pt x="12774" y="505630"/>
                  </a:lnTo>
                  <a:lnTo>
                    <a:pt x="43918" y="447203"/>
                  </a:lnTo>
                  <a:lnTo>
                    <a:pt x="86384" y="420415"/>
                  </a:lnTo>
                  <a:lnTo>
                    <a:pt x="87194" y="416474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058914" y="5433041"/>
              <a:ext cx="324652" cy="31879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241959" y="4498553"/>
              <a:ext cx="883285" cy="1076960"/>
            </a:xfrm>
            <a:custGeom>
              <a:avLst/>
              <a:gdLst/>
              <a:ahLst/>
              <a:cxnLst/>
              <a:rect l="l" t="t" r="r" b="b"/>
              <a:pathLst>
                <a:path w="883285" h="1076960">
                  <a:moveTo>
                    <a:pt x="56439" y="698175"/>
                  </a:moveTo>
                  <a:lnTo>
                    <a:pt x="41708" y="698216"/>
                  </a:lnTo>
                  <a:lnTo>
                    <a:pt x="27226" y="694271"/>
                  </a:lnTo>
                  <a:lnTo>
                    <a:pt x="13241" y="686441"/>
                  </a:lnTo>
                  <a:lnTo>
                    <a:pt x="0" y="674830"/>
                  </a:lnTo>
                </a:path>
                <a:path w="883285" h="1076960">
                  <a:moveTo>
                    <a:pt x="106237" y="953638"/>
                  </a:moveTo>
                  <a:lnTo>
                    <a:pt x="100228" y="957518"/>
                  </a:lnTo>
                  <a:lnTo>
                    <a:pt x="94096" y="960679"/>
                  </a:lnTo>
                  <a:lnTo>
                    <a:pt x="87861" y="963115"/>
                  </a:lnTo>
                  <a:lnTo>
                    <a:pt x="81543" y="964818"/>
                  </a:lnTo>
                </a:path>
                <a:path w="883285" h="1076960">
                  <a:moveTo>
                    <a:pt x="319018" y="1076398"/>
                  </a:moveTo>
                  <a:lnTo>
                    <a:pt x="314733" y="1064204"/>
                  </a:lnTo>
                  <a:lnTo>
                    <a:pt x="310819" y="1051625"/>
                  </a:lnTo>
                  <a:lnTo>
                    <a:pt x="307285" y="1038691"/>
                  </a:lnTo>
                  <a:lnTo>
                    <a:pt x="304139" y="1025428"/>
                  </a:lnTo>
                </a:path>
                <a:path w="883285" h="1076960">
                  <a:moveTo>
                    <a:pt x="594162" y="949308"/>
                  </a:moveTo>
                  <a:lnTo>
                    <a:pt x="593296" y="963488"/>
                  </a:lnTo>
                  <a:lnTo>
                    <a:pt x="592016" y="977553"/>
                  </a:lnTo>
                  <a:lnTo>
                    <a:pt x="590323" y="991476"/>
                  </a:lnTo>
                  <a:lnTo>
                    <a:pt x="588221" y="1005228"/>
                  </a:lnTo>
                </a:path>
                <a:path w="883285" h="1076960">
                  <a:moveTo>
                    <a:pt x="712295" y="603773"/>
                  </a:moveTo>
                  <a:lnTo>
                    <a:pt x="737017" y="631918"/>
                  </a:lnTo>
                  <a:lnTo>
                    <a:pt x="757203" y="668567"/>
                  </a:lnTo>
                  <a:lnTo>
                    <a:pt x="772273" y="712044"/>
                  </a:lnTo>
                  <a:lnTo>
                    <a:pt x="781645" y="760673"/>
                  </a:lnTo>
                  <a:lnTo>
                    <a:pt x="784739" y="812776"/>
                  </a:lnTo>
                </a:path>
                <a:path w="883285" h="1076960">
                  <a:moveTo>
                    <a:pt x="883165" y="381168"/>
                  </a:moveTo>
                  <a:lnTo>
                    <a:pt x="877041" y="403174"/>
                  </a:lnTo>
                  <a:lnTo>
                    <a:pt x="869569" y="423703"/>
                  </a:lnTo>
                  <a:lnTo>
                    <a:pt x="860831" y="442557"/>
                  </a:lnTo>
                  <a:lnTo>
                    <a:pt x="850908" y="459539"/>
                  </a:lnTo>
                </a:path>
                <a:path w="883285" h="1076960">
                  <a:moveTo>
                    <a:pt x="805762" y="90375"/>
                  </a:moveTo>
                  <a:lnTo>
                    <a:pt x="806562" y="99566"/>
                  </a:lnTo>
                  <a:lnTo>
                    <a:pt x="807114" y="108808"/>
                  </a:lnTo>
                  <a:lnTo>
                    <a:pt x="807415" y="118088"/>
                  </a:lnTo>
                  <a:lnTo>
                    <a:pt x="807465" y="127388"/>
                  </a:lnTo>
                </a:path>
                <a:path w="883285" h="1076960">
                  <a:moveTo>
                    <a:pt x="599755" y="47201"/>
                  </a:moveTo>
                  <a:lnTo>
                    <a:pt x="603160" y="34623"/>
                  </a:lnTo>
                  <a:lnTo>
                    <a:pt x="607060" y="22533"/>
                  </a:lnTo>
                  <a:lnTo>
                    <a:pt x="611439" y="10976"/>
                  </a:lnTo>
                  <a:lnTo>
                    <a:pt x="616280" y="0"/>
                  </a:lnTo>
                </a:path>
                <a:path w="883285" h="1076960">
                  <a:moveTo>
                    <a:pt x="445193" y="69696"/>
                  </a:moveTo>
                  <a:lnTo>
                    <a:pt x="446661" y="59200"/>
                  </a:lnTo>
                  <a:lnTo>
                    <a:pt x="448488" y="48897"/>
                  </a:lnTo>
                  <a:lnTo>
                    <a:pt x="450669" y="38816"/>
                  </a:lnTo>
                  <a:lnTo>
                    <a:pt x="453197" y="28988"/>
                  </a:lnTo>
                </a:path>
                <a:path w="883285" h="1076960">
                  <a:moveTo>
                    <a:pt x="263806" y="83521"/>
                  </a:moveTo>
                  <a:lnTo>
                    <a:pt x="271539" y="92202"/>
                  </a:lnTo>
                  <a:lnTo>
                    <a:pt x="278957" y="101695"/>
                  </a:lnTo>
                  <a:lnTo>
                    <a:pt x="286040" y="111976"/>
                  </a:lnTo>
                  <a:lnTo>
                    <a:pt x="292768" y="123016"/>
                  </a:lnTo>
                </a:path>
                <a:path w="883285" h="1076960">
                  <a:moveTo>
                    <a:pt x="43828" y="393909"/>
                  </a:moveTo>
                  <a:lnTo>
                    <a:pt x="42221" y="383661"/>
                  </a:lnTo>
                  <a:lnTo>
                    <a:pt x="40842" y="373311"/>
                  </a:lnTo>
                  <a:lnTo>
                    <a:pt x="39692" y="362873"/>
                  </a:lnTo>
                  <a:lnTo>
                    <a:pt x="38774" y="352357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416238" y="4409947"/>
            <a:ext cx="44958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690" dirty="0">
                <a:latin typeface="Trebuchet MS"/>
                <a:cs typeface="Trebuchet MS"/>
              </a:rPr>
              <a:t>?</a:t>
            </a:r>
            <a:endParaRPr sz="7200">
              <a:latin typeface="Trebuchet MS"/>
              <a:cs typeface="Trebuchet MS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9708972" y="1559590"/>
            <a:ext cx="1092835" cy="1565275"/>
            <a:chOff x="9708972" y="1559590"/>
            <a:chExt cx="1092835" cy="1565275"/>
          </a:xfrm>
        </p:grpSpPr>
        <p:sp>
          <p:nvSpPr>
            <p:cNvPr id="19" name="object 19"/>
            <p:cNvSpPr/>
            <p:nvPr/>
          </p:nvSpPr>
          <p:spPr>
            <a:xfrm>
              <a:off x="9715322" y="1565935"/>
              <a:ext cx="1080135" cy="1552575"/>
            </a:xfrm>
            <a:custGeom>
              <a:avLst/>
              <a:gdLst/>
              <a:ahLst/>
              <a:cxnLst/>
              <a:rect l="l" t="t" r="r" b="b"/>
              <a:pathLst>
                <a:path w="1080134" h="1552575">
                  <a:moveTo>
                    <a:pt x="53479" y="1525384"/>
                  </a:moveTo>
                  <a:lnTo>
                    <a:pt x="51371" y="1514983"/>
                  </a:lnTo>
                  <a:lnTo>
                    <a:pt x="45643" y="1506486"/>
                  </a:lnTo>
                  <a:lnTo>
                    <a:pt x="37134" y="1500759"/>
                  </a:lnTo>
                  <a:lnTo>
                    <a:pt x="26733" y="1498650"/>
                  </a:lnTo>
                  <a:lnTo>
                    <a:pt x="16319" y="1500759"/>
                  </a:lnTo>
                  <a:lnTo>
                    <a:pt x="7823" y="1506486"/>
                  </a:lnTo>
                  <a:lnTo>
                    <a:pt x="2095" y="1514983"/>
                  </a:lnTo>
                  <a:lnTo>
                    <a:pt x="0" y="1525384"/>
                  </a:lnTo>
                  <a:lnTo>
                    <a:pt x="2095" y="1535798"/>
                  </a:lnTo>
                  <a:lnTo>
                    <a:pt x="7823" y="1544294"/>
                  </a:lnTo>
                  <a:lnTo>
                    <a:pt x="16319" y="1550022"/>
                  </a:lnTo>
                  <a:lnTo>
                    <a:pt x="26733" y="1552117"/>
                  </a:lnTo>
                  <a:lnTo>
                    <a:pt x="37134" y="1550022"/>
                  </a:lnTo>
                  <a:lnTo>
                    <a:pt x="45643" y="1544294"/>
                  </a:lnTo>
                  <a:lnTo>
                    <a:pt x="51371" y="1535798"/>
                  </a:lnTo>
                  <a:lnTo>
                    <a:pt x="53479" y="1525384"/>
                  </a:lnTo>
                  <a:close/>
                </a:path>
                <a:path w="1080134" h="1552575">
                  <a:moveTo>
                    <a:pt x="1079703" y="596239"/>
                  </a:moveTo>
                  <a:lnTo>
                    <a:pt x="1075118" y="544690"/>
                  </a:lnTo>
                  <a:lnTo>
                    <a:pt x="1064831" y="494893"/>
                  </a:lnTo>
                  <a:lnTo>
                    <a:pt x="1048740" y="448386"/>
                  </a:lnTo>
                  <a:lnTo>
                    <a:pt x="1051737" y="434568"/>
                  </a:lnTo>
                  <a:lnTo>
                    <a:pt x="1054188" y="420408"/>
                  </a:lnTo>
                  <a:lnTo>
                    <a:pt x="1058392" y="363766"/>
                  </a:lnTo>
                  <a:lnTo>
                    <a:pt x="1054290" y="309029"/>
                  </a:lnTo>
                  <a:lnTo>
                    <a:pt x="1042682" y="258673"/>
                  </a:lnTo>
                  <a:lnTo>
                    <a:pt x="1024356" y="215201"/>
                  </a:lnTo>
                  <a:lnTo>
                    <a:pt x="1000112" y="181114"/>
                  </a:lnTo>
                  <a:lnTo>
                    <a:pt x="970762" y="158889"/>
                  </a:lnTo>
                  <a:lnTo>
                    <a:pt x="965860" y="126682"/>
                  </a:lnTo>
                  <a:lnTo>
                    <a:pt x="947381" y="69494"/>
                  </a:lnTo>
                  <a:lnTo>
                    <a:pt x="904557" y="13830"/>
                  </a:lnTo>
                  <a:lnTo>
                    <a:pt x="871956" y="457"/>
                  </a:lnTo>
                  <a:lnTo>
                    <a:pt x="838949" y="5321"/>
                  </a:lnTo>
                  <a:lnTo>
                    <a:pt x="808012" y="28041"/>
                  </a:lnTo>
                  <a:lnTo>
                    <a:pt x="781697" y="68237"/>
                  </a:lnTo>
                  <a:lnTo>
                    <a:pt x="774458" y="53136"/>
                  </a:lnTo>
                  <a:lnTo>
                    <a:pt x="766343" y="39649"/>
                  </a:lnTo>
                  <a:lnTo>
                    <a:pt x="757415" y="27901"/>
                  </a:lnTo>
                  <a:lnTo>
                    <a:pt x="747776" y="18008"/>
                  </a:lnTo>
                  <a:lnTo>
                    <a:pt x="710488" y="0"/>
                  </a:lnTo>
                  <a:lnTo>
                    <a:pt x="673519" y="8686"/>
                  </a:lnTo>
                  <a:lnTo>
                    <a:pt x="641070" y="41567"/>
                  </a:lnTo>
                  <a:lnTo>
                    <a:pt x="617334" y="96100"/>
                  </a:lnTo>
                  <a:lnTo>
                    <a:pt x="610984" y="85712"/>
                  </a:lnTo>
                  <a:lnTo>
                    <a:pt x="553707" y="37846"/>
                  </a:lnTo>
                  <a:lnTo>
                    <a:pt x="516991" y="37122"/>
                  </a:lnTo>
                  <a:lnTo>
                    <a:pt x="482206" y="56197"/>
                  </a:lnTo>
                  <a:lnTo>
                    <a:pt x="452005" y="93624"/>
                  </a:lnTo>
                  <a:lnTo>
                    <a:pt x="429044" y="147942"/>
                  </a:lnTo>
                  <a:lnTo>
                    <a:pt x="406425" y="128574"/>
                  </a:lnTo>
                  <a:lnTo>
                    <a:pt x="382498" y="116255"/>
                  </a:lnTo>
                  <a:lnTo>
                    <a:pt x="357746" y="111163"/>
                  </a:lnTo>
                  <a:lnTo>
                    <a:pt x="332714" y="113474"/>
                  </a:lnTo>
                  <a:lnTo>
                    <a:pt x="269201" y="156540"/>
                  </a:lnTo>
                  <a:lnTo>
                    <a:pt x="243903" y="194767"/>
                  </a:lnTo>
                  <a:lnTo>
                    <a:pt x="223964" y="241693"/>
                  </a:lnTo>
                  <a:lnTo>
                    <a:pt x="210121" y="295490"/>
                  </a:lnTo>
                  <a:lnTo>
                    <a:pt x="203174" y="354368"/>
                  </a:lnTo>
                  <a:lnTo>
                    <a:pt x="203898" y="416471"/>
                  </a:lnTo>
                  <a:lnTo>
                    <a:pt x="203085" y="420408"/>
                  </a:lnTo>
                  <a:lnTo>
                    <a:pt x="160616" y="447205"/>
                  </a:lnTo>
                  <a:lnTo>
                    <a:pt x="129476" y="505625"/>
                  </a:lnTo>
                  <a:lnTo>
                    <a:pt x="118262" y="557618"/>
                  </a:lnTo>
                  <a:lnTo>
                    <a:pt x="116700" y="611352"/>
                  </a:lnTo>
                  <a:lnTo>
                    <a:pt x="124193" y="662927"/>
                  </a:lnTo>
                  <a:lnTo>
                    <a:pt x="140182" y="708418"/>
                  </a:lnTo>
                  <a:lnTo>
                    <a:pt x="164096" y="743889"/>
                  </a:lnTo>
                  <a:lnTo>
                    <a:pt x="151384" y="774153"/>
                  </a:lnTo>
                  <a:lnTo>
                    <a:pt x="142735" y="808189"/>
                  </a:lnTo>
                  <a:lnTo>
                    <a:pt x="138366" y="844740"/>
                  </a:lnTo>
                  <a:lnTo>
                    <a:pt x="138531" y="882548"/>
                  </a:lnTo>
                  <a:lnTo>
                    <a:pt x="147027" y="935939"/>
                  </a:lnTo>
                  <a:lnTo>
                    <a:pt x="163830" y="980325"/>
                  </a:lnTo>
                  <a:lnTo>
                    <a:pt x="187172" y="1013218"/>
                  </a:lnTo>
                  <a:lnTo>
                    <a:pt x="246341" y="1034491"/>
                  </a:lnTo>
                  <a:lnTo>
                    <a:pt x="248158" y="1040053"/>
                  </a:lnTo>
                  <a:lnTo>
                    <a:pt x="269011" y="1090168"/>
                  </a:lnTo>
                  <a:lnTo>
                    <a:pt x="294233" y="1130579"/>
                  </a:lnTo>
                  <a:lnTo>
                    <a:pt x="322872" y="1160868"/>
                  </a:lnTo>
                  <a:lnTo>
                    <a:pt x="386638" y="1189380"/>
                  </a:lnTo>
                  <a:lnTo>
                    <a:pt x="419849" y="1186764"/>
                  </a:lnTo>
                  <a:lnTo>
                    <a:pt x="452678" y="1172324"/>
                  </a:lnTo>
                  <a:lnTo>
                    <a:pt x="484200" y="1145628"/>
                  </a:lnTo>
                  <a:lnTo>
                    <a:pt x="500405" y="1181925"/>
                  </a:lnTo>
                  <a:lnTo>
                    <a:pt x="519696" y="1212481"/>
                  </a:lnTo>
                  <a:lnTo>
                    <a:pt x="541591" y="1236700"/>
                  </a:lnTo>
                  <a:lnTo>
                    <a:pt x="565670" y="1253947"/>
                  </a:lnTo>
                  <a:lnTo>
                    <a:pt x="599833" y="1265072"/>
                  </a:lnTo>
                  <a:lnTo>
                    <a:pt x="633412" y="1262100"/>
                  </a:lnTo>
                  <a:lnTo>
                    <a:pt x="694347" y="1218234"/>
                  </a:lnTo>
                  <a:lnTo>
                    <a:pt x="719442" y="1179499"/>
                  </a:lnTo>
                  <a:lnTo>
                    <a:pt x="739444" y="1131011"/>
                  </a:lnTo>
                  <a:lnTo>
                    <a:pt x="753249" y="1073835"/>
                  </a:lnTo>
                  <a:lnTo>
                    <a:pt x="768921" y="1088758"/>
                  </a:lnTo>
                  <a:lnTo>
                    <a:pt x="785507" y="1099642"/>
                  </a:lnTo>
                  <a:lnTo>
                    <a:pt x="802767" y="1106360"/>
                  </a:lnTo>
                  <a:lnTo>
                    <a:pt x="820470" y="1108798"/>
                  </a:lnTo>
                  <a:lnTo>
                    <a:pt x="854760" y="1101064"/>
                  </a:lnTo>
                  <a:lnTo>
                    <a:pt x="885659" y="1078280"/>
                  </a:lnTo>
                  <a:lnTo>
                    <a:pt x="911910" y="1042619"/>
                  </a:lnTo>
                  <a:lnTo>
                    <a:pt x="932281" y="996276"/>
                  </a:lnTo>
                  <a:lnTo>
                    <a:pt x="945515" y="941412"/>
                  </a:lnTo>
                  <a:lnTo>
                    <a:pt x="950404" y="880224"/>
                  </a:lnTo>
                  <a:lnTo>
                    <a:pt x="969365" y="873125"/>
                  </a:lnTo>
                  <a:lnTo>
                    <a:pt x="1004874" y="846378"/>
                  </a:lnTo>
                  <a:lnTo>
                    <a:pt x="1043228" y="789559"/>
                  </a:lnTo>
                  <a:lnTo>
                    <a:pt x="1060348" y="746201"/>
                  </a:lnTo>
                  <a:lnTo>
                    <a:pt x="1072197" y="698512"/>
                  </a:lnTo>
                  <a:lnTo>
                    <a:pt x="1078687" y="648017"/>
                  </a:lnTo>
                  <a:lnTo>
                    <a:pt x="1079703" y="59623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766516" y="2915513"/>
              <a:ext cx="106946" cy="10694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846449" y="2721343"/>
              <a:ext cx="160413" cy="160413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832027" y="1565940"/>
              <a:ext cx="963294" cy="1265555"/>
            </a:xfrm>
            <a:custGeom>
              <a:avLst/>
              <a:gdLst/>
              <a:ahLst/>
              <a:cxnLst/>
              <a:rect l="l" t="t" r="r" b="b"/>
              <a:pathLst>
                <a:path w="963295" h="1265555">
                  <a:moveTo>
                    <a:pt x="87194" y="416474"/>
                  </a:moveTo>
                  <a:lnTo>
                    <a:pt x="86482" y="354359"/>
                  </a:lnTo>
                  <a:lnTo>
                    <a:pt x="93429" y="295489"/>
                  </a:lnTo>
                  <a:lnTo>
                    <a:pt x="107264" y="241683"/>
                  </a:lnTo>
                  <a:lnTo>
                    <a:pt x="127211" y="194760"/>
                  </a:lnTo>
                  <a:lnTo>
                    <a:pt x="152499" y="156538"/>
                  </a:lnTo>
                  <a:lnTo>
                    <a:pt x="182354" y="128836"/>
                  </a:lnTo>
                  <a:lnTo>
                    <a:pt x="241047" y="111151"/>
                  </a:lnTo>
                  <a:lnTo>
                    <a:pt x="265791" y="116244"/>
                  </a:lnTo>
                  <a:lnTo>
                    <a:pt x="289726" y="128569"/>
                  </a:lnTo>
                  <a:lnTo>
                    <a:pt x="312344" y="147944"/>
                  </a:lnTo>
                  <a:lnTo>
                    <a:pt x="335312" y="93618"/>
                  </a:lnTo>
                  <a:lnTo>
                    <a:pt x="365511" y="56192"/>
                  </a:lnTo>
                  <a:lnTo>
                    <a:pt x="400293" y="37115"/>
                  </a:lnTo>
                  <a:lnTo>
                    <a:pt x="437012" y="37839"/>
                  </a:lnTo>
                  <a:lnTo>
                    <a:pt x="473023" y="59816"/>
                  </a:lnTo>
                  <a:lnTo>
                    <a:pt x="500636" y="96101"/>
                  </a:lnTo>
                  <a:lnTo>
                    <a:pt x="524373" y="41557"/>
                  </a:lnTo>
                  <a:lnTo>
                    <a:pt x="556823" y="8686"/>
                  </a:lnTo>
                  <a:lnTo>
                    <a:pt x="593790" y="0"/>
                  </a:lnTo>
                  <a:lnTo>
                    <a:pt x="631077" y="18010"/>
                  </a:lnTo>
                  <a:lnTo>
                    <a:pt x="640722" y="27894"/>
                  </a:lnTo>
                  <a:lnTo>
                    <a:pt x="649646" y="39643"/>
                  </a:lnTo>
                  <a:lnTo>
                    <a:pt x="657767" y="53133"/>
                  </a:lnTo>
                  <a:lnTo>
                    <a:pt x="664999" y="68240"/>
                  </a:lnTo>
                  <a:lnTo>
                    <a:pt x="691324" y="28032"/>
                  </a:lnTo>
                  <a:lnTo>
                    <a:pt x="722252" y="5312"/>
                  </a:lnTo>
                  <a:lnTo>
                    <a:pt x="755269" y="452"/>
                  </a:lnTo>
                  <a:lnTo>
                    <a:pt x="787864" y="13820"/>
                  </a:lnTo>
                  <a:lnTo>
                    <a:pt x="817524" y="45786"/>
                  </a:lnTo>
                  <a:lnTo>
                    <a:pt x="841305" y="96665"/>
                  </a:lnTo>
                  <a:lnTo>
                    <a:pt x="854054" y="158897"/>
                  </a:lnTo>
                  <a:lnTo>
                    <a:pt x="883417" y="181117"/>
                  </a:lnTo>
                  <a:lnTo>
                    <a:pt x="907658" y="215207"/>
                  </a:lnTo>
                  <a:lnTo>
                    <a:pt x="925980" y="258673"/>
                  </a:lnTo>
                  <a:lnTo>
                    <a:pt x="937589" y="309024"/>
                  </a:lnTo>
                  <a:lnTo>
                    <a:pt x="941690" y="363766"/>
                  </a:lnTo>
                  <a:lnTo>
                    <a:pt x="937486" y="420407"/>
                  </a:lnTo>
                  <a:lnTo>
                    <a:pt x="936330" y="427527"/>
                  </a:lnTo>
                  <a:lnTo>
                    <a:pt x="935037" y="434569"/>
                  </a:lnTo>
                  <a:lnTo>
                    <a:pt x="933608" y="441526"/>
                  </a:lnTo>
                  <a:lnTo>
                    <a:pt x="932044" y="448392"/>
                  </a:lnTo>
                  <a:lnTo>
                    <a:pt x="948143" y="494897"/>
                  </a:lnTo>
                  <a:lnTo>
                    <a:pt x="958427" y="544685"/>
                  </a:lnTo>
                  <a:lnTo>
                    <a:pt x="963008" y="596232"/>
                  </a:lnTo>
                  <a:lnTo>
                    <a:pt x="961998" y="648015"/>
                  </a:lnTo>
                  <a:lnTo>
                    <a:pt x="955508" y="698513"/>
                  </a:lnTo>
                  <a:lnTo>
                    <a:pt x="943650" y="746202"/>
                  </a:lnTo>
                  <a:lnTo>
                    <a:pt x="926536" y="789560"/>
                  </a:lnTo>
                  <a:lnTo>
                    <a:pt x="904277" y="827063"/>
                  </a:lnTo>
                  <a:lnTo>
                    <a:pt x="870902" y="861785"/>
                  </a:lnTo>
                  <a:lnTo>
                    <a:pt x="833696" y="880225"/>
                  </a:lnTo>
                  <a:lnTo>
                    <a:pt x="828817" y="941415"/>
                  </a:lnTo>
                  <a:lnTo>
                    <a:pt x="815577" y="996271"/>
                  </a:lnTo>
                  <a:lnTo>
                    <a:pt x="795214" y="1042615"/>
                  </a:lnTo>
                  <a:lnTo>
                    <a:pt x="768966" y="1078270"/>
                  </a:lnTo>
                  <a:lnTo>
                    <a:pt x="738073" y="1101056"/>
                  </a:lnTo>
                  <a:lnTo>
                    <a:pt x="703772" y="1108795"/>
                  </a:lnTo>
                  <a:lnTo>
                    <a:pt x="686072" y="1106356"/>
                  </a:lnTo>
                  <a:lnTo>
                    <a:pt x="668807" y="1099634"/>
                  </a:lnTo>
                  <a:lnTo>
                    <a:pt x="652219" y="1088755"/>
                  </a:lnTo>
                  <a:lnTo>
                    <a:pt x="636548" y="1073845"/>
                  </a:lnTo>
                  <a:lnTo>
                    <a:pt x="622749" y="1131011"/>
                  </a:lnTo>
                  <a:lnTo>
                    <a:pt x="602741" y="1179499"/>
                  </a:lnTo>
                  <a:lnTo>
                    <a:pt x="577650" y="1218230"/>
                  </a:lnTo>
                  <a:lnTo>
                    <a:pt x="548601" y="1246121"/>
                  </a:lnTo>
                  <a:lnTo>
                    <a:pt x="483134" y="1265065"/>
                  </a:lnTo>
                  <a:lnTo>
                    <a:pt x="448969" y="1253955"/>
                  </a:lnTo>
                  <a:lnTo>
                    <a:pt x="424901" y="1236693"/>
                  </a:lnTo>
                  <a:lnTo>
                    <a:pt x="402992" y="1212477"/>
                  </a:lnTo>
                  <a:lnTo>
                    <a:pt x="383704" y="1181917"/>
                  </a:lnTo>
                  <a:lnTo>
                    <a:pt x="367497" y="1145625"/>
                  </a:lnTo>
                  <a:lnTo>
                    <a:pt x="335986" y="1172313"/>
                  </a:lnTo>
                  <a:lnTo>
                    <a:pt x="303149" y="1186755"/>
                  </a:lnTo>
                  <a:lnTo>
                    <a:pt x="269937" y="1189378"/>
                  </a:lnTo>
                  <a:lnTo>
                    <a:pt x="237298" y="1180605"/>
                  </a:lnTo>
                  <a:lnTo>
                    <a:pt x="177535" y="1130573"/>
                  </a:lnTo>
                  <a:lnTo>
                    <a:pt x="152311" y="1090162"/>
                  </a:lnTo>
                  <a:lnTo>
                    <a:pt x="131456" y="1040055"/>
                  </a:lnTo>
                  <a:lnTo>
                    <a:pt x="129638" y="1034495"/>
                  </a:lnTo>
                  <a:lnTo>
                    <a:pt x="98565" y="1032105"/>
                  </a:lnTo>
                  <a:lnTo>
                    <a:pt x="47135" y="980320"/>
                  </a:lnTo>
                  <a:lnTo>
                    <a:pt x="30330" y="935929"/>
                  </a:lnTo>
                  <a:lnTo>
                    <a:pt x="21832" y="882544"/>
                  </a:lnTo>
                  <a:lnTo>
                    <a:pt x="21671" y="844737"/>
                  </a:lnTo>
                  <a:lnTo>
                    <a:pt x="26033" y="808180"/>
                  </a:lnTo>
                  <a:lnTo>
                    <a:pt x="34684" y="774140"/>
                  </a:lnTo>
                  <a:lnTo>
                    <a:pt x="47391" y="743885"/>
                  </a:lnTo>
                  <a:lnTo>
                    <a:pt x="23480" y="708412"/>
                  </a:lnTo>
                  <a:lnTo>
                    <a:pt x="7493" y="662925"/>
                  </a:lnTo>
                  <a:lnTo>
                    <a:pt x="0" y="611349"/>
                  </a:lnTo>
                  <a:lnTo>
                    <a:pt x="1570" y="557610"/>
                  </a:lnTo>
                  <a:lnTo>
                    <a:pt x="12774" y="505630"/>
                  </a:lnTo>
                  <a:lnTo>
                    <a:pt x="43918" y="447203"/>
                  </a:lnTo>
                  <a:lnTo>
                    <a:pt x="86384" y="420415"/>
                  </a:lnTo>
                  <a:lnTo>
                    <a:pt x="87194" y="416474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708972" y="3058236"/>
              <a:ext cx="66175" cy="6618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760173" y="2909166"/>
              <a:ext cx="119647" cy="11965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840099" y="2714996"/>
              <a:ext cx="173122" cy="173120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880451" y="1630067"/>
              <a:ext cx="883285" cy="1076960"/>
            </a:xfrm>
            <a:custGeom>
              <a:avLst/>
              <a:gdLst/>
              <a:ahLst/>
              <a:cxnLst/>
              <a:rect l="l" t="t" r="r" b="b"/>
              <a:pathLst>
                <a:path w="883284" h="1076960">
                  <a:moveTo>
                    <a:pt x="56439" y="698175"/>
                  </a:moveTo>
                  <a:lnTo>
                    <a:pt x="41708" y="698216"/>
                  </a:lnTo>
                  <a:lnTo>
                    <a:pt x="27226" y="694271"/>
                  </a:lnTo>
                  <a:lnTo>
                    <a:pt x="13241" y="686441"/>
                  </a:lnTo>
                  <a:lnTo>
                    <a:pt x="0" y="674830"/>
                  </a:lnTo>
                </a:path>
                <a:path w="883284" h="1076960">
                  <a:moveTo>
                    <a:pt x="106237" y="953638"/>
                  </a:moveTo>
                  <a:lnTo>
                    <a:pt x="100228" y="957518"/>
                  </a:lnTo>
                  <a:lnTo>
                    <a:pt x="94096" y="960679"/>
                  </a:lnTo>
                  <a:lnTo>
                    <a:pt x="87861" y="963115"/>
                  </a:lnTo>
                  <a:lnTo>
                    <a:pt x="81543" y="964818"/>
                  </a:lnTo>
                </a:path>
                <a:path w="883284" h="1076960">
                  <a:moveTo>
                    <a:pt x="319018" y="1076398"/>
                  </a:moveTo>
                  <a:lnTo>
                    <a:pt x="314733" y="1064204"/>
                  </a:lnTo>
                  <a:lnTo>
                    <a:pt x="310819" y="1051625"/>
                  </a:lnTo>
                  <a:lnTo>
                    <a:pt x="307285" y="1038691"/>
                  </a:lnTo>
                  <a:lnTo>
                    <a:pt x="304139" y="1025428"/>
                  </a:lnTo>
                </a:path>
                <a:path w="883284" h="1076960">
                  <a:moveTo>
                    <a:pt x="594162" y="949308"/>
                  </a:moveTo>
                  <a:lnTo>
                    <a:pt x="593296" y="963488"/>
                  </a:lnTo>
                  <a:lnTo>
                    <a:pt x="592016" y="977553"/>
                  </a:lnTo>
                  <a:lnTo>
                    <a:pt x="590323" y="991476"/>
                  </a:lnTo>
                  <a:lnTo>
                    <a:pt x="588221" y="1005228"/>
                  </a:lnTo>
                </a:path>
                <a:path w="883284" h="1076960">
                  <a:moveTo>
                    <a:pt x="712295" y="603773"/>
                  </a:moveTo>
                  <a:lnTo>
                    <a:pt x="737017" y="631918"/>
                  </a:lnTo>
                  <a:lnTo>
                    <a:pt x="757203" y="668567"/>
                  </a:lnTo>
                  <a:lnTo>
                    <a:pt x="772273" y="712044"/>
                  </a:lnTo>
                  <a:lnTo>
                    <a:pt x="781645" y="760673"/>
                  </a:lnTo>
                  <a:lnTo>
                    <a:pt x="784739" y="812776"/>
                  </a:lnTo>
                </a:path>
                <a:path w="883284" h="1076960">
                  <a:moveTo>
                    <a:pt x="883165" y="381168"/>
                  </a:moveTo>
                  <a:lnTo>
                    <a:pt x="877041" y="403174"/>
                  </a:lnTo>
                  <a:lnTo>
                    <a:pt x="869569" y="423703"/>
                  </a:lnTo>
                  <a:lnTo>
                    <a:pt x="860831" y="442557"/>
                  </a:lnTo>
                  <a:lnTo>
                    <a:pt x="850908" y="459539"/>
                  </a:lnTo>
                </a:path>
                <a:path w="883284" h="1076960">
                  <a:moveTo>
                    <a:pt x="805762" y="90375"/>
                  </a:moveTo>
                  <a:lnTo>
                    <a:pt x="806562" y="99566"/>
                  </a:lnTo>
                  <a:lnTo>
                    <a:pt x="807114" y="108808"/>
                  </a:lnTo>
                  <a:lnTo>
                    <a:pt x="807415" y="118088"/>
                  </a:lnTo>
                  <a:lnTo>
                    <a:pt x="807465" y="127388"/>
                  </a:lnTo>
                </a:path>
                <a:path w="883284" h="1076960">
                  <a:moveTo>
                    <a:pt x="599755" y="47201"/>
                  </a:moveTo>
                  <a:lnTo>
                    <a:pt x="603160" y="34623"/>
                  </a:lnTo>
                  <a:lnTo>
                    <a:pt x="607060" y="22533"/>
                  </a:lnTo>
                  <a:lnTo>
                    <a:pt x="611439" y="10976"/>
                  </a:lnTo>
                  <a:lnTo>
                    <a:pt x="616280" y="0"/>
                  </a:lnTo>
                </a:path>
                <a:path w="883284" h="1076960">
                  <a:moveTo>
                    <a:pt x="445193" y="69696"/>
                  </a:moveTo>
                  <a:lnTo>
                    <a:pt x="446661" y="59200"/>
                  </a:lnTo>
                  <a:lnTo>
                    <a:pt x="448488" y="48897"/>
                  </a:lnTo>
                  <a:lnTo>
                    <a:pt x="450669" y="38816"/>
                  </a:lnTo>
                  <a:lnTo>
                    <a:pt x="453197" y="28988"/>
                  </a:lnTo>
                </a:path>
                <a:path w="883284" h="1076960">
                  <a:moveTo>
                    <a:pt x="263806" y="83521"/>
                  </a:moveTo>
                  <a:lnTo>
                    <a:pt x="271539" y="92202"/>
                  </a:lnTo>
                  <a:lnTo>
                    <a:pt x="278957" y="101695"/>
                  </a:lnTo>
                  <a:lnTo>
                    <a:pt x="286040" y="111976"/>
                  </a:lnTo>
                  <a:lnTo>
                    <a:pt x="292768" y="123016"/>
                  </a:lnTo>
                </a:path>
                <a:path w="883284" h="1076960">
                  <a:moveTo>
                    <a:pt x="43828" y="393909"/>
                  </a:moveTo>
                  <a:lnTo>
                    <a:pt x="42221" y="383661"/>
                  </a:lnTo>
                  <a:lnTo>
                    <a:pt x="40842" y="373311"/>
                  </a:lnTo>
                  <a:lnTo>
                    <a:pt x="39692" y="362873"/>
                  </a:lnTo>
                  <a:lnTo>
                    <a:pt x="38774" y="352357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xfrm>
            <a:off x="10043718" y="1607165"/>
            <a:ext cx="653415" cy="10115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450" b="1" spc="-465" dirty="0">
                <a:solidFill>
                  <a:srgbClr val="00B050"/>
                </a:solidFill>
                <a:latin typeface="DejaVu Sans"/>
                <a:cs typeface="DejaVu Sans"/>
              </a:rPr>
              <a:t>✓</a:t>
            </a:r>
            <a:endParaRPr sz="6450">
              <a:latin typeface="DejaVu Sans"/>
              <a:cs typeface="DejaVu San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429105" y="611124"/>
            <a:ext cx="9333865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solidFill>
                  <a:srgbClr val="A30605"/>
                </a:solidFill>
                <a:cs typeface="Trebuchet MS"/>
              </a:rPr>
              <a:t>No Existing Tools To Audit Virtualized NFs</a:t>
            </a:r>
            <a:endParaRPr sz="4400" dirty="0">
              <a:cs typeface="Trebuchet MS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3898391" y="4578096"/>
            <a:ext cx="847725" cy="1338580"/>
            <a:chOff x="3898391" y="4578096"/>
            <a:chExt cx="847725" cy="1338580"/>
          </a:xfrm>
        </p:grpSpPr>
        <p:sp>
          <p:nvSpPr>
            <p:cNvPr id="30" name="object 30"/>
            <p:cNvSpPr/>
            <p:nvPr/>
          </p:nvSpPr>
          <p:spPr>
            <a:xfrm>
              <a:off x="3898391" y="4596384"/>
              <a:ext cx="847343" cy="1319783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934967" y="4578096"/>
              <a:ext cx="771143" cy="637032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935666" y="4634382"/>
              <a:ext cx="718820" cy="1189355"/>
            </a:xfrm>
            <a:custGeom>
              <a:avLst/>
              <a:gdLst/>
              <a:ahLst/>
              <a:cxnLst/>
              <a:rect l="l" t="t" r="r" b="b"/>
              <a:pathLst>
                <a:path w="718820" h="1189354">
                  <a:moveTo>
                    <a:pt x="718248" y="0"/>
                  </a:moveTo>
                  <a:lnTo>
                    <a:pt x="0" y="0"/>
                  </a:lnTo>
                  <a:lnTo>
                    <a:pt x="0" y="1188778"/>
                  </a:lnTo>
                  <a:lnTo>
                    <a:pt x="718248" y="1188778"/>
                  </a:lnTo>
                  <a:lnTo>
                    <a:pt x="718248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935666" y="4634382"/>
              <a:ext cx="718820" cy="1189355"/>
            </a:xfrm>
            <a:custGeom>
              <a:avLst/>
              <a:gdLst/>
              <a:ahLst/>
              <a:cxnLst/>
              <a:rect l="l" t="t" r="r" b="b"/>
              <a:pathLst>
                <a:path w="718820" h="1189354">
                  <a:moveTo>
                    <a:pt x="0" y="0"/>
                  </a:moveTo>
                  <a:lnTo>
                    <a:pt x="718247" y="0"/>
                  </a:lnTo>
                  <a:lnTo>
                    <a:pt x="718247" y="1188780"/>
                  </a:lnTo>
                  <a:lnTo>
                    <a:pt x="0" y="118878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3922966" y="4621682"/>
            <a:ext cx="744220" cy="121475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90500">
              <a:lnSpc>
                <a:spcPct val="100000"/>
              </a:lnSpc>
              <a:spcBef>
                <a:spcPts val="365"/>
              </a:spcBef>
            </a:pPr>
            <a:r>
              <a:rPr sz="2000" spc="125" dirty="0">
                <a:solidFill>
                  <a:srgbClr val="FFFFFF"/>
                </a:solidFill>
                <a:latin typeface="Trebuchet MS"/>
                <a:cs typeface="Trebuchet MS"/>
              </a:rPr>
              <a:t>VM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3914228" y="5017706"/>
            <a:ext cx="739686" cy="73968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6" name="object 36"/>
          <p:cNvGrpSpPr/>
          <p:nvPr/>
        </p:nvGrpSpPr>
        <p:grpSpPr>
          <a:xfrm>
            <a:off x="5123688" y="4578096"/>
            <a:ext cx="850900" cy="1338580"/>
            <a:chOff x="5123688" y="4578096"/>
            <a:chExt cx="850900" cy="1338580"/>
          </a:xfrm>
        </p:grpSpPr>
        <p:sp>
          <p:nvSpPr>
            <p:cNvPr id="37" name="object 37"/>
            <p:cNvSpPr/>
            <p:nvPr/>
          </p:nvSpPr>
          <p:spPr>
            <a:xfrm>
              <a:off x="5123688" y="4596384"/>
              <a:ext cx="850391" cy="1319783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163312" y="4578096"/>
              <a:ext cx="771143" cy="637032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162854" y="4634382"/>
              <a:ext cx="718820" cy="1189355"/>
            </a:xfrm>
            <a:custGeom>
              <a:avLst/>
              <a:gdLst/>
              <a:ahLst/>
              <a:cxnLst/>
              <a:rect l="l" t="t" r="r" b="b"/>
              <a:pathLst>
                <a:path w="718820" h="1189354">
                  <a:moveTo>
                    <a:pt x="718235" y="0"/>
                  </a:moveTo>
                  <a:lnTo>
                    <a:pt x="0" y="0"/>
                  </a:lnTo>
                  <a:lnTo>
                    <a:pt x="0" y="1188778"/>
                  </a:lnTo>
                  <a:lnTo>
                    <a:pt x="718235" y="1188778"/>
                  </a:lnTo>
                  <a:lnTo>
                    <a:pt x="718235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162854" y="4634382"/>
              <a:ext cx="718820" cy="1189355"/>
            </a:xfrm>
            <a:custGeom>
              <a:avLst/>
              <a:gdLst/>
              <a:ahLst/>
              <a:cxnLst/>
              <a:rect l="l" t="t" r="r" b="b"/>
              <a:pathLst>
                <a:path w="718820" h="1189354">
                  <a:moveTo>
                    <a:pt x="0" y="0"/>
                  </a:moveTo>
                  <a:lnTo>
                    <a:pt x="718247" y="0"/>
                  </a:lnTo>
                  <a:lnTo>
                    <a:pt x="718247" y="1188780"/>
                  </a:lnTo>
                  <a:lnTo>
                    <a:pt x="0" y="118878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5150154" y="4621682"/>
            <a:ext cx="744220" cy="121475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90500">
              <a:lnSpc>
                <a:spcPct val="100000"/>
              </a:lnSpc>
              <a:spcBef>
                <a:spcPts val="365"/>
              </a:spcBef>
            </a:pPr>
            <a:r>
              <a:rPr sz="2000" spc="125" dirty="0">
                <a:solidFill>
                  <a:srgbClr val="FFFFFF"/>
                </a:solidFill>
                <a:latin typeface="Trebuchet MS"/>
                <a:cs typeface="Trebuchet MS"/>
              </a:rPr>
              <a:t>VM</a:t>
            </a:r>
            <a:endParaRPr sz="2000">
              <a:latin typeface="Trebuchet MS"/>
              <a:cs typeface="Trebuchet MS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5198770" y="5201577"/>
            <a:ext cx="646430" cy="372110"/>
            <a:chOff x="5198770" y="5201577"/>
            <a:chExt cx="646430" cy="372110"/>
          </a:xfrm>
        </p:grpSpPr>
        <p:sp>
          <p:nvSpPr>
            <p:cNvPr id="43" name="object 43"/>
            <p:cNvSpPr/>
            <p:nvPr/>
          </p:nvSpPr>
          <p:spPr>
            <a:xfrm>
              <a:off x="5208295" y="5211105"/>
              <a:ext cx="627340" cy="3528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203532" y="5206339"/>
              <a:ext cx="636905" cy="362585"/>
            </a:xfrm>
            <a:custGeom>
              <a:avLst/>
              <a:gdLst/>
              <a:ahLst/>
              <a:cxnLst/>
              <a:rect l="l" t="t" r="r" b="b"/>
              <a:pathLst>
                <a:path w="636904" h="362585">
                  <a:moveTo>
                    <a:pt x="0" y="0"/>
                  </a:moveTo>
                  <a:lnTo>
                    <a:pt x="636865" y="0"/>
                  </a:lnTo>
                  <a:lnTo>
                    <a:pt x="636865" y="362403"/>
                  </a:lnTo>
                  <a:lnTo>
                    <a:pt x="0" y="362403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5" name="object 45"/>
          <p:cNvGrpSpPr/>
          <p:nvPr/>
        </p:nvGrpSpPr>
        <p:grpSpPr>
          <a:xfrm>
            <a:off x="6739128" y="4578096"/>
            <a:ext cx="847725" cy="1338580"/>
            <a:chOff x="6739128" y="4578096"/>
            <a:chExt cx="847725" cy="1338580"/>
          </a:xfrm>
        </p:grpSpPr>
        <p:sp>
          <p:nvSpPr>
            <p:cNvPr id="46" name="object 46"/>
            <p:cNvSpPr/>
            <p:nvPr/>
          </p:nvSpPr>
          <p:spPr>
            <a:xfrm>
              <a:off x="6739128" y="4596384"/>
              <a:ext cx="847344" cy="1319783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778752" y="4578096"/>
              <a:ext cx="771144" cy="637032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777634" y="4634382"/>
              <a:ext cx="718820" cy="1189355"/>
            </a:xfrm>
            <a:custGeom>
              <a:avLst/>
              <a:gdLst/>
              <a:ahLst/>
              <a:cxnLst/>
              <a:rect l="l" t="t" r="r" b="b"/>
              <a:pathLst>
                <a:path w="718820" h="1189354">
                  <a:moveTo>
                    <a:pt x="718248" y="0"/>
                  </a:moveTo>
                  <a:lnTo>
                    <a:pt x="0" y="0"/>
                  </a:lnTo>
                  <a:lnTo>
                    <a:pt x="0" y="1188778"/>
                  </a:lnTo>
                  <a:lnTo>
                    <a:pt x="718248" y="1188778"/>
                  </a:lnTo>
                  <a:lnTo>
                    <a:pt x="718248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777634" y="4634382"/>
              <a:ext cx="718820" cy="1189355"/>
            </a:xfrm>
            <a:custGeom>
              <a:avLst/>
              <a:gdLst/>
              <a:ahLst/>
              <a:cxnLst/>
              <a:rect l="l" t="t" r="r" b="b"/>
              <a:pathLst>
                <a:path w="718820" h="1189354">
                  <a:moveTo>
                    <a:pt x="0" y="0"/>
                  </a:moveTo>
                  <a:lnTo>
                    <a:pt x="718247" y="0"/>
                  </a:lnTo>
                  <a:lnTo>
                    <a:pt x="718247" y="1188780"/>
                  </a:lnTo>
                  <a:lnTo>
                    <a:pt x="0" y="118878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6764934" y="4621682"/>
            <a:ext cx="744220" cy="121475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90500">
              <a:lnSpc>
                <a:spcPct val="100000"/>
              </a:lnSpc>
              <a:spcBef>
                <a:spcPts val="365"/>
              </a:spcBef>
            </a:pPr>
            <a:r>
              <a:rPr sz="2000" spc="125" dirty="0">
                <a:solidFill>
                  <a:srgbClr val="FFFFFF"/>
                </a:solidFill>
                <a:latin typeface="Trebuchet MS"/>
                <a:cs typeface="Trebuchet MS"/>
              </a:rPr>
              <a:t>VM</a:t>
            </a:r>
            <a:endParaRPr sz="2000">
              <a:latin typeface="Trebuchet MS"/>
              <a:cs typeface="Trebuchet MS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6919518" y="5092077"/>
            <a:ext cx="434975" cy="591185"/>
            <a:chOff x="6919518" y="5092077"/>
            <a:chExt cx="434975" cy="591185"/>
          </a:xfrm>
        </p:grpSpPr>
        <p:sp>
          <p:nvSpPr>
            <p:cNvPr id="52" name="object 52"/>
            <p:cNvSpPr/>
            <p:nvPr/>
          </p:nvSpPr>
          <p:spPr>
            <a:xfrm>
              <a:off x="6929043" y="5101602"/>
              <a:ext cx="415429" cy="57188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924281" y="5096840"/>
              <a:ext cx="425450" cy="581660"/>
            </a:xfrm>
            <a:custGeom>
              <a:avLst/>
              <a:gdLst/>
              <a:ahLst/>
              <a:cxnLst/>
              <a:rect l="l" t="t" r="r" b="b"/>
              <a:pathLst>
                <a:path w="425450" h="581660">
                  <a:moveTo>
                    <a:pt x="0" y="0"/>
                  </a:moveTo>
                  <a:lnTo>
                    <a:pt x="424957" y="0"/>
                  </a:lnTo>
                  <a:lnTo>
                    <a:pt x="424957" y="581419"/>
                  </a:lnTo>
                  <a:lnTo>
                    <a:pt x="0" y="581419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4" name="object 54"/>
          <p:cNvGrpSpPr/>
          <p:nvPr/>
        </p:nvGrpSpPr>
        <p:grpSpPr>
          <a:xfrm>
            <a:off x="7973568" y="4578096"/>
            <a:ext cx="847725" cy="1338580"/>
            <a:chOff x="7973568" y="4578096"/>
            <a:chExt cx="847725" cy="1338580"/>
          </a:xfrm>
        </p:grpSpPr>
        <p:sp>
          <p:nvSpPr>
            <p:cNvPr id="55" name="object 55"/>
            <p:cNvSpPr/>
            <p:nvPr/>
          </p:nvSpPr>
          <p:spPr>
            <a:xfrm>
              <a:off x="7973568" y="4596384"/>
              <a:ext cx="847344" cy="1319783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8010144" y="4578096"/>
              <a:ext cx="771144" cy="637032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8010309" y="4634382"/>
              <a:ext cx="718820" cy="1189355"/>
            </a:xfrm>
            <a:custGeom>
              <a:avLst/>
              <a:gdLst/>
              <a:ahLst/>
              <a:cxnLst/>
              <a:rect l="l" t="t" r="r" b="b"/>
              <a:pathLst>
                <a:path w="718820" h="1189354">
                  <a:moveTo>
                    <a:pt x="718248" y="0"/>
                  </a:moveTo>
                  <a:lnTo>
                    <a:pt x="0" y="0"/>
                  </a:lnTo>
                  <a:lnTo>
                    <a:pt x="0" y="1188778"/>
                  </a:lnTo>
                  <a:lnTo>
                    <a:pt x="718248" y="1188778"/>
                  </a:lnTo>
                  <a:lnTo>
                    <a:pt x="718248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8010309" y="4634382"/>
              <a:ext cx="718820" cy="1189355"/>
            </a:xfrm>
            <a:custGeom>
              <a:avLst/>
              <a:gdLst/>
              <a:ahLst/>
              <a:cxnLst/>
              <a:rect l="l" t="t" r="r" b="b"/>
              <a:pathLst>
                <a:path w="718820" h="1189354">
                  <a:moveTo>
                    <a:pt x="0" y="0"/>
                  </a:moveTo>
                  <a:lnTo>
                    <a:pt x="718247" y="0"/>
                  </a:lnTo>
                  <a:lnTo>
                    <a:pt x="718247" y="1188780"/>
                  </a:lnTo>
                  <a:lnTo>
                    <a:pt x="0" y="118878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7997608" y="4621682"/>
            <a:ext cx="744220" cy="121475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90500">
              <a:lnSpc>
                <a:spcPct val="100000"/>
              </a:lnSpc>
              <a:spcBef>
                <a:spcPts val="365"/>
              </a:spcBef>
            </a:pPr>
            <a:r>
              <a:rPr sz="2000" spc="125" dirty="0">
                <a:solidFill>
                  <a:srgbClr val="FFFFFF"/>
                </a:solidFill>
                <a:latin typeface="Trebuchet MS"/>
                <a:cs typeface="Trebuchet MS"/>
              </a:rPr>
              <a:t>VM</a:t>
            </a:r>
            <a:endParaRPr sz="2000">
              <a:latin typeface="Trebuchet MS"/>
              <a:cs typeface="Trebuchet MS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8061185" y="5040248"/>
            <a:ext cx="664845" cy="664845"/>
            <a:chOff x="8061185" y="5040248"/>
            <a:chExt cx="664845" cy="664845"/>
          </a:xfrm>
        </p:grpSpPr>
        <p:sp>
          <p:nvSpPr>
            <p:cNvPr id="61" name="object 61"/>
            <p:cNvSpPr/>
            <p:nvPr/>
          </p:nvSpPr>
          <p:spPr>
            <a:xfrm>
              <a:off x="8070710" y="5049773"/>
              <a:ext cx="645553" cy="64555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8065947" y="5045011"/>
              <a:ext cx="655320" cy="655320"/>
            </a:xfrm>
            <a:custGeom>
              <a:avLst/>
              <a:gdLst/>
              <a:ahLst/>
              <a:cxnLst/>
              <a:rect l="l" t="t" r="r" b="b"/>
              <a:pathLst>
                <a:path w="655320" h="655320">
                  <a:moveTo>
                    <a:pt x="0" y="0"/>
                  </a:moveTo>
                  <a:lnTo>
                    <a:pt x="655085" y="0"/>
                  </a:lnTo>
                  <a:lnTo>
                    <a:pt x="655085" y="655085"/>
                  </a:lnTo>
                  <a:lnTo>
                    <a:pt x="0" y="655085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3935666" y="5989937"/>
            <a:ext cx="1945639" cy="525780"/>
          </a:xfrm>
          <a:prstGeom prst="rect">
            <a:avLst/>
          </a:prstGeom>
          <a:solidFill>
            <a:srgbClr val="A5A5A5"/>
          </a:solidFill>
          <a:ln w="28575">
            <a:solidFill>
              <a:srgbClr val="787878"/>
            </a:solidFill>
          </a:ln>
        </p:spPr>
        <p:txBody>
          <a:bodyPr vert="horz" wrap="square" lIns="0" tIns="99060" rIns="0" bIns="0" rtlCol="0">
            <a:spAutoFit/>
          </a:bodyPr>
          <a:lstStyle/>
          <a:p>
            <a:pPr marL="640715">
              <a:lnSpc>
                <a:spcPct val="100000"/>
              </a:lnSpc>
              <a:spcBef>
                <a:spcPts val="780"/>
              </a:spcBef>
            </a:pPr>
            <a:r>
              <a:rPr sz="2000" spc="-60" dirty="0">
                <a:solidFill>
                  <a:srgbClr val="FFFFFF"/>
                </a:solidFill>
                <a:latin typeface="Trebuchet MS"/>
                <a:cs typeface="Trebuchet MS"/>
              </a:rPr>
              <a:t>Host</a:t>
            </a:r>
            <a:r>
              <a:rPr sz="200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40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67" name="object 6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7</a:t>
            </a:fld>
            <a:endParaRPr spc="-25" dirty="0"/>
          </a:p>
        </p:txBody>
      </p:sp>
      <p:sp>
        <p:nvSpPr>
          <p:cNvPr id="64" name="object 64"/>
          <p:cNvSpPr txBox="1"/>
          <p:nvPr/>
        </p:nvSpPr>
        <p:spPr>
          <a:xfrm>
            <a:off x="6777634" y="5967412"/>
            <a:ext cx="1938655" cy="525780"/>
          </a:xfrm>
          <a:prstGeom prst="rect">
            <a:avLst/>
          </a:prstGeom>
          <a:solidFill>
            <a:srgbClr val="A5A5A5"/>
          </a:solidFill>
          <a:ln w="28575">
            <a:solidFill>
              <a:srgbClr val="787878"/>
            </a:solidFill>
          </a:ln>
        </p:spPr>
        <p:txBody>
          <a:bodyPr vert="horz" wrap="square" lIns="0" tIns="97155" rIns="0" bIns="0" rtlCol="0">
            <a:spAutoFit/>
          </a:bodyPr>
          <a:lstStyle/>
          <a:p>
            <a:pPr marL="636905">
              <a:lnSpc>
                <a:spcPct val="100000"/>
              </a:lnSpc>
              <a:spcBef>
                <a:spcPts val="765"/>
              </a:spcBef>
            </a:pPr>
            <a:r>
              <a:rPr sz="2000" spc="-60" dirty="0">
                <a:solidFill>
                  <a:srgbClr val="FFFFFF"/>
                </a:solidFill>
                <a:latin typeface="Trebuchet MS"/>
                <a:cs typeface="Trebuchet MS"/>
              </a:rPr>
              <a:t>Host</a:t>
            </a:r>
            <a:r>
              <a:rPr sz="200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40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2480588" y="3917186"/>
            <a:ext cx="7044411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cs typeface="Trebuchet MS"/>
              </a:rPr>
              <a:t>Modern virtualized NF chain</a:t>
            </a:r>
          </a:p>
        </p:txBody>
      </p:sp>
      <p:sp>
        <p:nvSpPr>
          <p:cNvPr id="66" name="object 66"/>
          <p:cNvSpPr txBox="1"/>
          <p:nvPr/>
        </p:nvSpPr>
        <p:spPr>
          <a:xfrm>
            <a:off x="2480589" y="1795778"/>
            <a:ext cx="61194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cs typeface="Trebuchet MS"/>
              </a:rPr>
              <a:t>Traditional Network Function (NF) chain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A5A40D1D-FD47-493F-BE92-728EC7B05280}"/>
              </a:ext>
            </a:extLst>
          </p:cNvPr>
          <p:cNvSpPr txBox="1"/>
          <p:nvPr/>
        </p:nvSpPr>
        <p:spPr>
          <a:xfrm>
            <a:off x="9346125" y="4393063"/>
            <a:ext cx="26282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Ephemeral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Multi-service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48976" y="611124"/>
            <a:ext cx="6280824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AuditBox Contribution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4139" y="1781556"/>
            <a:ext cx="87826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3200" dirty="0">
                <a:cs typeface="Trebuchet MS"/>
              </a:rPr>
              <a:t>Offer missing capabilities to audit NFV deployments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538480" y="2889821"/>
            <a:ext cx="4586720" cy="983346"/>
          </a:xfrm>
          <a:prstGeom prst="rect">
            <a:avLst/>
          </a:prstGeom>
          <a:solidFill>
            <a:srgbClr val="E2F0D9"/>
          </a:solidFill>
          <a:ln w="12700">
            <a:solidFill>
              <a:srgbClr val="548235"/>
            </a:solidFill>
          </a:ln>
        </p:spPr>
        <p:txBody>
          <a:bodyPr vert="horz" wrap="square" lIns="0" tIns="125730" rIns="0" bIns="0" rtlCol="0">
            <a:spAutoFit/>
          </a:bodyPr>
          <a:lstStyle/>
          <a:p>
            <a:pPr marL="205104" marR="198120" indent="262890">
              <a:lnSpc>
                <a:spcPct val="101400"/>
              </a:lnSpc>
              <a:spcBef>
                <a:spcPts val="990"/>
              </a:spcBef>
            </a:pPr>
            <a:r>
              <a:rPr sz="2800" dirty="0">
                <a:cs typeface="Trebuchet MS"/>
              </a:rPr>
              <a:t>Provable, continuous  assurance of correctness</a:t>
            </a:r>
          </a:p>
        </p:txBody>
      </p:sp>
      <p:sp>
        <p:nvSpPr>
          <p:cNvPr id="5" name="object 5"/>
          <p:cNvSpPr/>
          <p:nvPr/>
        </p:nvSpPr>
        <p:spPr>
          <a:xfrm>
            <a:off x="4883736" y="3863150"/>
            <a:ext cx="1214120" cy="862330"/>
          </a:xfrm>
          <a:custGeom>
            <a:avLst/>
            <a:gdLst/>
            <a:ahLst/>
            <a:cxnLst/>
            <a:rect l="l" t="t" r="r" b="b"/>
            <a:pathLst>
              <a:path w="1214120" h="862329">
                <a:moveTo>
                  <a:pt x="0" y="644573"/>
                </a:moveTo>
                <a:lnTo>
                  <a:pt x="933623" y="108825"/>
                </a:lnTo>
                <a:lnTo>
                  <a:pt x="871175" y="0"/>
                </a:lnTo>
                <a:lnTo>
                  <a:pt x="1213722" y="92755"/>
                </a:lnTo>
                <a:lnTo>
                  <a:pt x="1120967" y="435301"/>
                </a:lnTo>
                <a:lnTo>
                  <a:pt x="1058519" y="326475"/>
                </a:lnTo>
                <a:lnTo>
                  <a:pt x="124896" y="862224"/>
                </a:lnTo>
                <a:lnTo>
                  <a:pt x="0" y="644573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370711" y="4299584"/>
            <a:ext cx="2314067" cy="17815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248128" y="4426153"/>
            <a:ext cx="1996439" cy="816610"/>
          </a:xfrm>
          <a:prstGeom prst="rect">
            <a:avLst/>
          </a:prstGeom>
          <a:solidFill>
            <a:srgbClr val="DAE3F3"/>
          </a:solidFill>
          <a:ln w="12700">
            <a:solidFill>
              <a:srgbClr val="2F528F"/>
            </a:solidFill>
          </a:ln>
        </p:spPr>
        <p:txBody>
          <a:bodyPr vert="horz" wrap="square" lIns="0" tIns="137795" rIns="0" bIns="0" rtlCol="0">
            <a:spAutoFit/>
          </a:bodyPr>
          <a:lstStyle/>
          <a:p>
            <a:pPr marL="126364" marR="117475" indent="153035">
              <a:lnSpc>
                <a:spcPts val="2090"/>
              </a:lnSpc>
              <a:spcBef>
                <a:spcPts val="1085"/>
              </a:spcBef>
            </a:pPr>
            <a:r>
              <a:rPr sz="1800" spc="-95" dirty="0">
                <a:latin typeface="Trebuchet MS"/>
                <a:cs typeface="Trebuchet MS"/>
              </a:rPr>
              <a:t>Coarse, </a:t>
            </a:r>
            <a:r>
              <a:rPr sz="1800" spc="-75" dirty="0">
                <a:latin typeface="Trebuchet MS"/>
                <a:cs typeface="Trebuchet MS"/>
              </a:rPr>
              <a:t>manual  </a:t>
            </a:r>
            <a:r>
              <a:rPr sz="1800" spc="-80" dirty="0">
                <a:latin typeface="Trebuchet MS"/>
                <a:cs typeface="Trebuchet MS"/>
              </a:rPr>
              <a:t>correctness</a:t>
            </a:r>
            <a:r>
              <a:rPr sz="1800" spc="-175" dirty="0">
                <a:latin typeface="Trebuchet MS"/>
                <a:cs typeface="Trebuchet MS"/>
              </a:rPr>
              <a:t> </a:t>
            </a:r>
            <a:r>
              <a:rPr sz="1800" spc="-90" dirty="0">
                <a:latin typeface="Trebuchet MS"/>
                <a:cs typeface="Trebuchet MS"/>
              </a:rPr>
              <a:t>checks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248128" y="5493499"/>
            <a:ext cx="1509026" cy="12279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52016" y="3785615"/>
            <a:ext cx="478536" cy="4785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059646" y="3757676"/>
            <a:ext cx="3502953" cy="56832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717550" marR="5080" indent="-705485">
              <a:lnSpc>
                <a:spcPts val="2110"/>
              </a:lnSpc>
              <a:spcBef>
                <a:spcPts val="210"/>
              </a:spcBef>
            </a:pPr>
            <a:r>
              <a:rPr sz="1800" dirty="0">
                <a:solidFill>
                  <a:srgbClr val="C00000"/>
                </a:solidFill>
                <a:cs typeface="Trebuchet MS"/>
              </a:rPr>
              <a:t>Time-of-check-to-time-of-use  vulnerabilities</a:t>
            </a:r>
            <a:endParaRPr sz="1800" dirty="0"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386839" y="1813703"/>
            <a:ext cx="8917940" cy="3289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685"/>
              </a:lnSpc>
            </a:pPr>
            <a:r>
              <a:rPr sz="3200" dirty="0">
                <a:latin typeface="Arial"/>
                <a:cs typeface="Arial"/>
              </a:rPr>
              <a:t>•</a:t>
            </a:r>
            <a:r>
              <a:rPr sz="3200" spc="-204" dirty="0">
                <a:latin typeface="Arial"/>
                <a:cs typeface="Arial"/>
              </a:rPr>
              <a:t> </a:t>
            </a:r>
            <a:r>
              <a:rPr sz="3200" spc="-175" dirty="0">
                <a:latin typeface="Trebuchet MS"/>
                <a:cs typeface="Trebuchet MS"/>
              </a:rPr>
              <a:t>Offer</a:t>
            </a:r>
            <a:r>
              <a:rPr sz="3200" spc="-240" dirty="0">
                <a:latin typeface="Trebuchet MS"/>
                <a:cs typeface="Trebuchet MS"/>
              </a:rPr>
              <a:t> </a:t>
            </a:r>
            <a:r>
              <a:rPr sz="3200" spc="-105" dirty="0">
                <a:latin typeface="Trebuchet MS"/>
                <a:cs typeface="Trebuchet MS"/>
              </a:rPr>
              <a:t>missing</a:t>
            </a:r>
            <a:r>
              <a:rPr sz="3200" spc="-235" dirty="0">
                <a:latin typeface="Trebuchet MS"/>
                <a:cs typeface="Trebuchet MS"/>
              </a:rPr>
              <a:t> </a:t>
            </a:r>
            <a:r>
              <a:rPr sz="3200" spc="-160" dirty="0">
                <a:latin typeface="Trebuchet MS"/>
                <a:cs typeface="Trebuchet MS"/>
              </a:rPr>
              <a:t>capabilities</a:t>
            </a:r>
            <a:r>
              <a:rPr sz="3200" spc="-245" dirty="0">
                <a:latin typeface="Trebuchet MS"/>
                <a:cs typeface="Trebuchet MS"/>
              </a:rPr>
              <a:t> </a:t>
            </a:r>
            <a:r>
              <a:rPr sz="3200" spc="-130" dirty="0">
                <a:latin typeface="Trebuchet MS"/>
                <a:cs typeface="Trebuchet MS"/>
              </a:rPr>
              <a:t>to</a:t>
            </a:r>
            <a:r>
              <a:rPr sz="3200" spc="-229" dirty="0">
                <a:latin typeface="Trebuchet MS"/>
                <a:cs typeface="Trebuchet MS"/>
              </a:rPr>
              <a:t> </a:t>
            </a:r>
            <a:r>
              <a:rPr sz="3200" spc="-140" dirty="0">
                <a:latin typeface="Trebuchet MS"/>
                <a:cs typeface="Trebuchet MS"/>
              </a:rPr>
              <a:t>audit</a:t>
            </a:r>
            <a:r>
              <a:rPr sz="3200" spc="-235" dirty="0">
                <a:latin typeface="Trebuchet MS"/>
                <a:cs typeface="Trebuchet MS"/>
              </a:rPr>
              <a:t> </a:t>
            </a:r>
            <a:r>
              <a:rPr sz="3200" spc="-85" dirty="0">
                <a:latin typeface="Trebuchet MS"/>
                <a:cs typeface="Trebuchet MS"/>
              </a:rPr>
              <a:t>NFV</a:t>
            </a:r>
            <a:r>
              <a:rPr sz="3200" spc="-240" dirty="0">
                <a:latin typeface="Trebuchet MS"/>
                <a:cs typeface="Trebuchet MS"/>
              </a:rPr>
              <a:t> </a:t>
            </a:r>
            <a:r>
              <a:rPr sz="3200" spc="-125" dirty="0">
                <a:latin typeface="Trebuchet MS"/>
                <a:cs typeface="Trebuchet MS"/>
              </a:rPr>
              <a:t>deployments</a:t>
            </a:r>
            <a:endParaRPr sz="3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950">
              <a:latin typeface="Trebuchet MS"/>
              <a:cs typeface="Trebuchet MS"/>
            </a:endParaRPr>
          </a:p>
          <a:p>
            <a:pPr marL="5356860" indent="262890">
              <a:lnSpc>
                <a:spcPct val="101400"/>
              </a:lnSpc>
              <a:spcBef>
                <a:spcPts val="5"/>
              </a:spcBef>
            </a:pPr>
            <a:r>
              <a:rPr sz="2800" spc="-155" dirty="0">
                <a:latin typeface="Trebuchet MS"/>
                <a:cs typeface="Trebuchet MS"/>
              </a:rPr>
              <a:t>Provable, </a:t>
            </a:r>
            <a:r>
              <a:rPr sz="2800" spc="-95" dirty="0">
                <a:latin typeface="Trebuchet MS"/>
                <a:cs typeface="Trebuchet MS"/>
              </a:rPr>
              <a:t>continuous  </a:t>
            </a:r>
            <a:r>
              <a:rPr sz="2800" spc="-110" dirty="0">
                <a:latin typeface="Trebuchet MS"/>
                <a:cs typeface="Trebuchet MS"/>
              </a:rPr>
              <a:t>assurance of</a:t>
            </a:r>
            <a:r>
              <a:rPr sz="2800" spc="-395" dirty="0">
                <a:latin typeface="Trebuchet MS"/>
                <a:cs typeface="Trebuchet MS"/>
              </a:rPr>
              <a:t> </a:t>
            </a:r>
            <a:r>
              <a:rPr sz="2800" spc="-120" dirty="0">
                <a:latin typeface="Trebuchet MS"/>
                <a:cs typeface="Trebuchet MS"/>
              </a:rPr>
              <a:t>correctness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600">
              <a:latin typeface="Trebuchet MS"/>
              <a:cs typeface="Trebuchet MS"/>
            </a:endParaRPr>
          </a:p>
          <a:p>
            <a:pPr marL="1148715" marR="6017260" indent="153035">
              <a:lnSpc>
                <a:spcPts val="2090"/>
              </a:lnSpc>
              <a:spcBef>
                <a:spcPts val="5"/>
              </a:spcBef>
            </a:pPr>
            <a:r>
              <a:rPr sz="1800" spc="-95" dirty="0">
                <a:latin typeface="Trebuchet MS"/>
                <a:cs typeface="Trebuchet MS"/>
              </a:rPr>
              <a:t>Coarse, </a:t>
            </a:r>
            <a:r>
              <a:rPr sz="1800" spc="-75" dirty="0">
                <a:latin typeface="Trebuchet MS"/>
                <a:cs typeface="Trebuchet MS"/>
              </a:rPr>
              <a:t>manual  </a:t>
            </a:r>
            <a:r>
              <a:rPr sz="1800" spc="-80" dirty="0">
                <a:latin typeface="Trebuchet MS"/>
                <a:cs typeface="Trebuchet MS"/>
              </a:rPr>
              <a:t>correctness</a:t>
            </a:r>
            <a:r>
              <a:rPr sz="1800" spc="-175" dirty="0">
                <a:latin typeface="Trebuchet MS"/>
                <a:cs typeface="Trebuchet MS"/>
              </a:rPr>
              <a:t> </a:t>
            </a:r>
            <a:r>
              <a:rPr sz="1800" spc="-90" dirty="0">
                <a:latin typeface="Trebuchet MS"/>
                <a:cs typeface="Trebuchet MS"/>
              </a:rPr>
              <a:t>checks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254567" y="2883471"/>
            <a:ext cx="8262620" cy="3761104"/>
            <a:chOff x="2254567" y="2883471"/>
            <a:chExt cx="8262620" cy="3761104"/>
          </a:xfrm>
        </p:grpSpPr>
        <p:sp>
          <p:nvSpPr>
            <p:cNvPr id="5" name="object 5"/>
            <p:cNvSpPr/>
            <p:nvPr/>
          </p:nvSpPr>
          <p:spPr>
            <a:xfrm>
              <a:off x="2408897" y="4426153"/>
              <a:ext cx="1996439" cy="816610"/>
            </a:xfrm>
            <a:custGeom>
              <a:avLst/>
              <a:gdLst/>
              <a:ahLst/>
              <a:cxnLst/>
              <a:rect l="l" t="t" r="r" b="b"/>
              <a:pathLst>
                <a:path w="1996439" h="816610">
                  <a:moveTo>
                    <a:pt x="0" y="0"/>
                  </a:moveTo>
                  <a:lnTo>
                    <a:pt x="1995951" y="0"/>
                  </a:lnTo>
                  <a:lnTo>
                    <a:pt x="1995951" y="816077"/>
                  </a:lnTo>
                  <a:lnTo>
                    <a:pt x="0" y="816077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54567" y="5416351"/>
              <a:ext cx="1509026" cy="122797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538480" y="2889821"/>
              <a:ext cx="3972560" cy="1168400"/>
            </a:xfrm>
            <a:custGeom>
              <a:avLst/>
              <a:gdLst/>
              <a:ahLst/>
              <a:cxnLst/>
              <a:rect l="l" t="t" r="r" b="b"/>
              <a:pathLst>
                <a:path w="3972559" h="1168400">
                  <a:moveTo>
                    <a:pt x="0" y="0"/>
                  </a:moveTo>
                  <a:lnTo>
                    <a:pt x="3972232" y="0"/>
                  </a:lnTo>
                  <a:lnTo>
                    <a:pt x="3972232" y="1168400"/>
                  </a:lnTo>
                  <a:lnTo>
                    <a:pt x="0" y="11684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5482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1" y="1571625"/>
            <a:ext cx="11353800" cy="5286375"/>
            <a:chOff x="1" y="1571625"/>
            <a:chExt cx="11353800" cy="5286375"/>
          </a:xfrm>
        </p:grpSpPr>
        <p:sp>
          <p:nvSpPr>
            <p:cNvPr id="9" name="object 9"/>
            <p:cNvSpPr/>
            <p:nvPr/>
          </p:nvSpPr>
          <p:spPr>
            <a:xfrm>
              <a:off x="4883736" y="3863150"/>
              <a:ext cx="1214120" cy="862330"/>
            </a:xfrm>
            <a:custGeom>
              <a:avLst/>
              <a:gdLst/>
              <a:ahLst/>
              <a:cxnLst/>
              <a:rect l="l" t="t" r="r" b="b"/>
              <a:pathLst>
                <a:path w="1214120" h="862329">
                  <a:moveTo>
                    <a:pt x="0" y="644573"/>
                  </a:moveTo>
                  <a:lnTo>
                    <a:pt x="933623" y="108825"/>
                  </a:lnTo>
                  <a:lnTo>
                    <a:pt x="871175" y="0"/>
                  </a:lnTo>
                  <a:lnTo>
                    <a:pt x="1213722" y="92755"/>
                  </a:lnTo>
                  <a:lnTo>
                    <a:pt x="1120967" y="435301"/>
                  </a:lnTo>
                  <a:lnTo>
                    <a:pt x="1058519" y="326475"/>
                  </a:lnTo>
                  <a:lnTo>
                    <a:pt x="124896" y="862224"/>
                  </a:lnTo>
                  <a:lnTo>
                    <a:pt x="0" y="644573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370711" y="4299585"/>
              <a:ext cx="2314067" cy="178154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" y="1571625"/>
              <a:ext cx="11353800" cy="5286375"/>
            </a:xfrm>
            <a:custGeom>
              <a:avLst/>
              <a:gdLst/>
              <a:ahLst/>
              <a:cxnLst/>
              <a:rect l="l" t="t" r="r" b="b"/>
              <a:pathLst>
                <a:path w="11353800" h="5286375">
                  <a:moveTo>
                    <a:pt x="11353798" y="0"/>
                  </a:moveTo>
                  <a:lnTo>
                    <a:pt x="0" y="0"/>
                  </a:lnTo>
                  <a:lnTo>
                    <a:pt x="0" y="5286374"/>
                  </a:lnTo>
                  <a:lnTo>
                    <a:pt x="11353798" y="5286374"/>
                  </a:lnTo>
                  <a:lnTo>
                    <a:pt x="11353798" y="0"/>
                  </a:lnTo>
                  <a:close/>
                </a:path>
              </a:pathLst>
            </a:custGeom>
            <a:solidFill>
              <a:srgbClr val="FFFFFF">
                <a:alpha val="850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930796" y="3007867"/>
            <a:ext cx="3606165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dirty="0">
                <a:solidFill>
                  <a:srgbClr val="C00000"/>
                </a:solidFill>
                <a:cs typeface="Trebuchet MS"/>
              </a:rPr>
              <a:t>correctness?</a:t>
            </a:r>
            <a:endParaRPr sz="5400" dirty="0">
              <a:cs typeface="Trebuchet MS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49C85EF3-37E5-3C7B-90A3-A0F9BCA9574E}"/>
              </a:ext>
            </a:extLst>
          </p:cNvPr>
          <p:cNvSpPr txBox="1">
            <a:spLocks/>
          </p:cNvSpPr>
          <p:nvPr/>
        </p:nvSpPr>
        <p:spPr>
          <a:xfrm>
            <a:off x="3548976" y="611124"/>
            <a:ext cx="6280824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+mn-lt"/>
                <a:ea typeface="+mj-ea"/>
                <a:cs typeface="Trebuchet M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kern="0"/>
              <a:t>AuditBox Contribution</a:t>
            </a:r>
            <a:endParaRPr lang="en-US" kern="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748</TotalTime>
  <Words>1593</Words>
  <Application>Microsoft Office PowerPoint</Application>
  <PresentationFormat>Widescreen</PresentationFormat>
  <Paragraphs>426</Paragraphs>
  <Slides>39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9" baseType="lpstr">
      <vt:lpstr>DejaVu Sans</vt:lpstr>
      <vt:lpstr>等线</vt:lpstr>
      <vt:lpstr>NimbusRomNo9L-Regu</vt:lpstr>
      <vt:lpstr>Arial</vt:lpstr>
      <vt:lpstr>Calibri</vt:lpstr>
      <vt:lpstr>Roboto</vt:lpstr>
      <vt:lpstr>Times New Roman</vt:lpstr>
      <vt:lpstr>Trebuchet MS</vt:lpstr>
      <vt:lpstr>Wingdings</vt:lpstr>
      <vt:lpstr>Office Theme</vt:lpstr>
      <vt:lpstr>PowerPoint Presentation</vt:lpstr>
      <vt:lpstr>Network Function Virtualization (NFV)</vt:lpstr>
      <vt:lpstr>Academia Efforts To Promote NFV</vt:lpstr>
      <vt:lpstr>Cloud-based Network Functions</vt:lpstr>
      <vt:lpstr>Enterprises Are Reluctant To Adopt NFV</vt:lpstr>
      <vt:lpstr>Traditional Auditing Approach</vt:lpstr>
      <vt:lpstr>✓</vt:lpstr>
      <vt:lpstr>AuditBox Contribution</vt:lpstr>
      <vt:lpstr>PowerPoint Presentation</vt:lpstr>
      <vt:lpstr>System model</vt:lpstr>
      <vt:lpstr>System model</vt:lpstr>
      <vt:lpstr>What Does Correctness Mean?</vt:lpstr>
      <vt:lpstr>Correctness</vt:lpstr>
      <vt:lpstr>What Does Correctness Mean?</vt:lpstr>
      <vt:lpstr>Limitations of Prior Work</vt:lpstr>
      <vt:lpstr>Assumptions Do Not Hold for NFV</vt:lpstr>
      <vt:lpstr>Assumptions Do Not Hold for NFV</vt:lpstr>
      <vt:lpstr>Outline</vt:lpstr>
      <vt:lpstr>Our Observation</vt:lpstr>
      <vt:lpstr>Our Insight</vt:lpstr>
      <vt:lpstr>TEE: Trusted Execution Environment</vt:lpstr>
      <vt:lpstr>Our Insight</vt:lpstr>
      <vt:lpstr>Threat Model</vt:lpstr>
      <vt:lpstr>AuditBox</vt:lpstr>
      <vt:lpstr>Design Overview</vt:lpstr>
      <vt:lpstr>NF Hop-by-hop Verification Protocol</vt:lpstr>
      <vt:lpstr>AuditBox</vt:lpstr>
      <vt:lpstr>Correctness</vt:lpstr>
      <vt:lpstr>Packet correctness protocol</vt:lpstr>
      <vt:lpstr>Flow correctness protocol</vt:lpstr>
      <vt:lpstr>Optimization: Updatable GMAC</vt:lpstr>
      <vt:lpstr>Outline</vt:lpstr>
      <vt:lpstr>Evaluation</vt:lpstr>
      <vt:lpstr>Functionality Evaluation</vt:lpstr>
      <vt:lpstr>Evaluation: a single NF goodput</vt:lpstr>
      <vt:lpstr>Evaluation: NF Chain Goodput</vt:lpstr>
      <vt:lpstr>Impact of Optimizations</vt:lpstr>
      <vt:lpstr>Impact of Optimizations</vt:lpstr>
      <vt:lpstr>AuditBox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Wang, Minmei</cp:lastModifiedBy>
  <cp:revision>32</cp:revision>
  <dcterms:created xsi:type="dcterms:W3CDTF">2021-05-04T04:22:22Z</dcterms:created>
  <dcterms:modified xsi:type="dcterms:W3CDTF">2022-11-17T02:50:54Z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2021-05-04T00:00:00Z</vt:filetime>
  </property>
</Properties>
</file>