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4" r:id="rId4"/>
    <p:sldId id="258" r:id="rId5"/>
    <p:sldId id="260" r:id="rId6"/>
    <p:sldId id="292" r:id="rId7"/>
    <p:sldId id="293" r:id="rId8"/>
    <p:sldId id="283" r:id="rId9"/>
    <p:sldId id="284" r:id="rId10"/>
    <p:sldId id="285" r:id="rId11"/>
    <p:sldId id="286" r:id="rId12"/>
    <p:sldId id="287" r:id="rId13"/>
    <p:sldId id="261" r:id="rId14"/>
    <p:sldId id="262" r:id="rId15"/>
    <p:sldId id="288" r:id="rId16"/>
    <p:sldId id="289" r:id="rId17"/>
    <p:sldId id="264" r:id="rId18"/>
    <p:sldId id="265" r:id="rId19"/>
    <p:sldId id="266" r:id="rId20"/>
    <p:sldId id="267" r:id="rId21"/>
    <p:sldId id="290" r:id="rId22"/>
    <p:sldId id="296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91" r:id="rId36"/>
    <p:sldId id="280" r:id="rId37"/>
    <p:sldId id="281" r:id="rId38"/>
    <p:sldId id="295" r:id="rId39"/>
    <p:sldId id="297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03008-78F6-4CB9-B8BD-2EEC8D27607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73A9-757D-4B20-9DCD-3E98EEA8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Crush, bugs,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73A9-757D-4B20-9DCD-3E98EEA8C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06" y="569874"/>
            <a:ext cx="10679988" cy="692497"/>
          </a:xfrm>
        </p:spPr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9CE311EC-7C42-151F-8080-173D4EF590C4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792480" y="1689297"/>
            <a:ext cx="10643514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 typeface="Wingdings" panose="05000000000000000000" pitchFamily="2" charset="2"/>
              <a:buChar char="§"/>
              <a:defRPr i="0"/>
            </a:lvl1pPr>
            <a:lvl2pPr marL="457200" indent="0">
              <a:buFont typeface="Wingdings" panose="05000000000000000000" pitchFamily="2" charset="2"/>
              <a:buChar char="§"/>
              <a:defRPr sz="3000"/>
            </a:lvl2pPr>
            <a:lvl3pPr marL="914400" indent="0">
              <a:buFont typeface="Wingdings" panose="05000000000000000000" pitchFamily="2" charset="2"/>
              <a:buChar char="§"/>
              <a:defRPr sz="2600"/>
            </a:lvl3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05" y="1065987"/>
            <a:ext cx="10679988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2103" y="1680972"/>
            <a:ext cx="6852284" cy="2357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5326" y="6422161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isfiability" TargetMode="External"/><Relationship Id="rId2" Type="http://schemas.openxmlformats.org/officeDocument/2006/relationships/hyperlink" Target="https://en.wikipedia.org/wiki/Well-formed_formula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solal.pirelli@epfl.ch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05" y="1065987"/>
            <a:ext cx="1067998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4500" b="1" dirty="0">
                <a:latin typeface="+mn-lt"/>
              </a:rPr>
              <a:t>Automated Verification</a:t>
            </a:r>
          </a:p>
          <a:p>
            <a:pPr algn="ctr"/>
            <a:r>
              <a:rPr sz="4500" b="1" dirty="0">
                <a:latin typeface="+mn-lt"/>
              </a:rPr>
              <a:t>of Network Function Binaries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049" y="3761613"/>
            <a:ext cx="11497945" cy="124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cs typeface="Carlito"/>
              </a:rPr>
              <a:t>Solal</a:t>
            </a:r>
            <a:r>
              <a:rPr sz="4000" b="1" spc="10" dirty="0">
                <a:cs typeface="Carlito"/>
              </a:rPr>
              <a:t> </a:t>
            </a:r>
            <a:r>
              <a:rPr sz="4000" b="1" spc="-10" dirty="0">
                <a:cs typeface="Carlito"/>
              </a:rPr>
              <a:t>Pirelli</a:t>
            </a:r>
            <a:r>
              <a:rPr sz="4000" spc="-10" dirty="0">
                <a:cs typeface="Carlito"/>
              </a:rPr>
              <a:t>,</a:t>
            </a:r>
            <a:endParaRPr sz="4000" dirty="0"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4000" spc="-10" dirty="0">
                <a:cs typeface="Carlito"/>
              </a:rPr>
              <a:t>Akvilė </a:t>
            </a:r>
            <a:r>
              <a:rPr sz="4000" spc="-40" dirty="0">
                <a:cs typeface="Carlito"/>
              </a:rPr>
              <a:t>Valentukonytė, </a:t>
            </a:r>
            <a:r>
              <a:rPr sz="4000" spc="-25" dirty="0">
                <a:cs typeface="Carlito"/>
              </a:rPr>
              <a:t>Katerina </a:t>
            </a:r>
            <a:r>
              <a:rPr sz="4000" spc="-20" dirty="0">
                <a:cs typeface="Carlito"/>
              </a:rPr>
              <a:t>Argyraki, George</a:t>
            </a:r>
            <a:r>
              <a:rPr sz="4000" spc="140" dirty="0">
                <a:cs typeface="Carlito"/>
              </a:rPr>
              <a:t> </a:t>
            </a:r>
            <a:r>
              <a:rPr sz="4000" spc="-5" dirty="0">
                <a:cs typeface="Carlito"/>
              </a:rPr>
              <a:t>Candea</a:t>
            </a:r>
            <a:endParaRPr sz="4000" dirty="0"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1397" y="5568403"/>
            <a:ext cx="448309" cy="610235"/>
          </a:xfrm>
          <a:custGeom>
            <a:avLst/>
            <a:gdLst/>
            <a:ahLst/>
            <a:cxnLst/>
            <a:rect l="l" t="t" r="r" b="b"/>
            <a:pathLst>
              <a:path w="448310" h="610235">
                <a:moveTo>
                  <a:pt x="447776" y="497382"/>
                </a:moveTo>
                <a:lnTo>
                  <a:pt x="133273" y="497382"/>
                </a:lnTo>
                <a:lnTo>
                  <a:pt x="133273" y="361530"/>
                </a:lnTo>
                <a:lnTo>
                  <a:pt x="0" y="361530"/>
                </a:lnTo>
                <a:lnTo>
                  <a:pt x="0" y="610209"/>
                </a:lnTo>
                <a:lnTo>
                  <a:pt x="447776" y="610209"/>
                </a:lnTo>
                <a:lnTo>
                  <a:pt x="447776" y="497382"/>
                </a:lnTo>
                <a:close/>
              </a:path>
              <a:path w="448310" h="610235">
                <a:moveTo>
                  <a:pt x="447776" y="0"/>
                </a:moveTo>
                <a:lnTo>
                  <a:pt x="0" y="0"/>
                </a:lnTo>
                <a:lnTo>
                  <a:pt x="0" y="248704"/>
                </a:lnTo>
                <a:lnTo>
                  <a:pt x="133273" y="248704"/>
                </a:lnTo>
                <a:lnTo>
                  <a:pt x="133273" y="361530"/>
                </a:lnTo>
                <a:lnTo>
                  <a:pt x="420890" y="361530"/>
                </a:lnTo>
                <a:lnTo>
                  <a:pt x="420890" y="248691"/>
                </a:lnTo>
                <a:lnTo>
                  <a:pt x="133273" y="248691"/>
                </a:lnTo>
                <a:lnTo>
                  <a:pt x="133273" y="112839"/>
                </a:lnTo>
                <a:lnTo>
                  <a:pt x="447776" y="112839"/>
                </a:lnTo>
                <a:lnTo>
                  <a:pt x="4477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3756" y="5568400"/>
            <a:ext cx="491490" cy="610235"/>
          </a:xfrm>
          <a:custGeom>
            <a:avLst/>
            <a:gdLst/>
            <a:ahLst/>
            <a:cxnLst/>
            <a:rect l="l" t="t" r="r" b="b"/>
            <a:pathLst>
              <a:path w="491489" h="610235">
                <a:moveTo>
                  <a:pt x="277085" y="0"/>
                </a:moveTo>
                <a:lnTo>
                  <a:pt x="0" y="0"/>
                </a:lnTo>
                <a:lnTo>
                  <a:pt x="0" y="610210"/>
                </a:lnTo>
                <a:lnTo>
                  <a:pt x="133280" y="610210"/>
                </a:lnTo>
                <a:lnTo>
                  <a:pt x="133280" y="361525"/>
                </a:lnTo>
                <a:lnTo>
                  <a:pt x="275913" y="361525"/>
                </a:lnTo>
                <a:lnTo>
                  <a:pt x="329545" y="357926"/>
                </a:lnTo>
                <a:lnTo>
                  <a:pt x="375282" y="346553"/>
                </a:lnTo>
                <a:lnTo>
                  <a:pt x="412113" y="328568"/>
                </a:lnTo>
                <a:lnTo>
                  <a:pt x="454003" y="293050"/>
                </a:lnTo>
                <a:lnTo>
                  <a:pt x="479377" y="248696"/>
                </a:lnTo>
                <a:lnTo>
                  <a:pt x="132108" y="248696"/>
                </a:lnTo>
                <a:lnTo>
                  <a:pt x="132108" y="112838"/>
                </a:lnTo>
                <a:lnTo>
                  <a:pt x="478502" y="112838"/>
                </a:lnTo>
                <a:lnTo>
                  <a:pt x="473043" y="98513"/>
                </a:lnTo>
                <a:lnTo>
                  <a:pt x="443055" y="56414"/>
                </a:lnTo>
                <a:lnTo>
                  <a:pt x="395747" y="24360"/>
                </a:lnTo>
                <a:lnTo>
                  <a:pt x="355008" y="8745"/>
                </a:lnTo>
                <a:lnTo>
                  <a:pt x="305105" y="899"/>
                </a:lnTo>
                <a:lnTo>
                  <a:pt x="277085" y="0"/>
                </a:lnTo>
                <a:close/>
              </a:path>
              <a:path w="491489" h="610235">
                <a:moveTo>
                  <a:pt x="478502" y="112838"/>
                </a:moveTo>
                <a:lnTo>
                  <a:pt x="238497" y="112838"/>
                </a:lnTo>
                <a:lnTo>
                  <a:pt x="249898" y="113035"/>
                </a:lnTo>
                <a:lnTo>
                  <a:pt x="261296" y="113554"/>
                </a:lnTo>
                <a:lnTo>
                  <a:pt x="304263" y="118592"/>
                </a:lnTo>
                <a:lnTo>
                  <a:pt x="343885" y="139747"/>
                </a:lnTo>
                <a:lnTo>
                  <a:pt x="360089" y="180762"/>
                </a:lnTo>
                <a:lnTo>
                  <a:pt x="359432" y="190855"/>
                </a:lnTo>
                <a:lnTo>
                  <a:pt x="337876" y="227389"/>
                </a:lnTo>
                <a:lnTo>
                  <a:pt x="295054" y="244447"/>
                </a:lnTo>
                <a:lnTo>
                  <a:pt x="250553" y="248498"/>
                </a:lnTo>
                <a:lnTo>
                  <a:pt x="238497" y="248696"/>
                </a:lnTo>
                <a:lnTo>
                  <a:pt x="479377" y="248696"/>
                </a:lnTo>
                <a:lnTo>
                  <a:pt x="484641" y="232137"/>
                </a:lnTo>
                <a:lnTo>
                  <a:pt x="488226" y="215739"/>
                </a:lnTo>
                <a:lnTo>
                  <a:pt x="490321" y="198990"/>
                </a:lnTo>
                <a:lnTo>
                  <a:pt x="490997" y="181916"/>
                </a:lnTo>
                <a:lnTo>
                  <a:pt x="490321" y="164680"/>
                </a:lnTo>
                <a:lnTo>
                  <a:pt x="488226" y="147661"/>
                </a:lnTo>
                <a:lnTo>
                  <a:pt x="484612" y="131074"/>
                </a:lnTo>
                <a:lnTo>
                  <a:pt x="479377" y="115136"/>
                </a:lnTo>
                <a:lnTo>
                  <a:pt x="478502" y="112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4927" y="5568400"/>
            <a:ext cx="449580" cy="610235"/>
          </a:xfrm>
          <a:custGeom>
            <a:avLst/>
            <a:gdLst/>
            <a:ahLst/>
            <a:cxnLst/>
            <a:rect l="l" t="t" r="r" b="b"/>
            <a:pathLst>
              <a:path w="449579" h="610235">
                <a:moveTo>
                  <a:pt x="134451" y="0"/>
                </a:moveTo>
                <a:lnTo>
                  <a:pt x="0" y="0"/>
                </a:lnTo>
                <a:lnTo>
                  <a:pt x="0" y="610210"/>
                </a:lnTo>
                <a:lnTo>
                  <a:pt x="448953" y="610210"/>
                </a:lnTo>
                <a:lnTo>
                  <a:pt x="448953" y="497383"/>
                </a:lnTo>
                <a:lnTo>
                  <a:pt x="134451" y="497383"/>
                </a:lnTo>
                <a:lnTo>
                  <a:pt x="134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0079" y="5568403"/>
            <a:ext cx="449580" cy="610235"/>
          </a:xfrm>
          <a:custGeom>
            <a:avLst/>
            <a:gdLst/>
            <a:ahLst/>
            <a:cxnLst/>
            <a:rect l="l" t="t" r="r" b="b"/>
            <a:pathLst>
              <a:path w="449579" h="610235">
                <a:moveTo>
                  <a:pt x="133286" y="361530"/>
                </a:moveTo>
                <a:lnTo>
                  <a:pt x="0" y="361530"/>
                </a:lnTo>
                <a:lnTo>
                  <a:pt x="0" y="610209"/>
                </a:lnTo>
                <a:lnTo>
                  <a:pt x="133286" y="610209"/>
                </a:lnTo>
                <a:lnTo>
                  <a:pt x="133286" y="361530"/>
                </a:lnTo>
                <a:close/>
              </a:path>
              <a:path w="449579" h="610235">
                <a:moveTo>
                  <a:pt x="448957" y="0"/>
                </a:moveTo>
                <a:lnTo>
                  <a:pt x="0" y="0"/>
                </a:lnTo>
                <a:lnTo>
                  <a:pt x="0" y="248704"/>
                </a:lnTo>
                <a:lnTo>
                  <a:pt x="134454" y="248704"/>
                </a:lnTo>
                <a:lnTo>
                  <a:pt x="134454" y="361530"/>
                </a:lnTo>
                <a:lnTo>
                  <a:pt x="422109" y="361530"/>
                </a:lnTo>
                <a:lnTo>
                  <a:pt x="422109" y="248691"/>
                </a:lnTo>
                <a:lnTo>
                  <a:pt x="134454" y="248691"/>
                </a:lnTo>
                <a:lnTo>
                  <a:pt x="134454" y="112839"/>
                </a:lnTo>
                <a:lnTo>
                  <a:pt x="448957" y="112839"/>
                </a:lnTo>
                <a:lnTo>
                  <a:pt x="4489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3EC2-C0B7-0F91-328B-456A766B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E062-BA20-1270-4E82-9BFB7ADE763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09600" y="1676400"/>
            <a:ext cx="11323320" cy="3847207"/>
          </a:xfrm>
        </p:spPr>
        <p:txBody>
          <a:bodyPr/>
          <a:lstStyle/>
          <a:p>
            <a:r>
              <a:rPr lang="en-US" i="0" dirty="0">
                <a:latin typeface="+mn-lt"/>
              </a:rPr>
              <a:t> Analyze a program to determine what inputs cause each part of a program to execute</a:t>
            </a:r>
          </a:p>
          <a:p>
            <a:pPr lvl="1"/>
            <a:r>
              <a:rPr lang="en-US" dirty="0"/>
              <a:t> Find bugs</a:t>
            </a:r>
          </a:p>
          <a:p>
            <a:r>
              <a:rPr lang="en-US" i="0" dirty="0">
                <a:latin typeface="+mn-lt"/>
              </a:rPr>
              <a:t> Symbolic execution generalizes testing</a:t>
            </a:r>
          </a:p>
          <a:p>
            <a:pPr lvl="1"/>
            <a:r>
              <a:rPr lang="en-US" dirty="0"/>
              <a:t> Logical formula</a:t>
            </a:r>
          </a:p>
          <a:p>
            <a:r>
              <a:rPr lang="en-US" i="0" dirty="0">
                <a:latin typeface="+mn-lt"/>
              </a:rPr>
              <a:t> Satisfiability </a:t>
            </a:r>
            <a:r>
              <a:rPr lang="en-US" dirty="0">
                <a:latin typeface="+mn-lt"/>
              </a:rPr>
              <a:t>M</a:t>
            </a:r>
            <a:r>
              <a:rPr lang="en-US" i="0" dirty="0">
                <a:latin typeface="+mn-lt"/>
              </a:rPr>
              <a:t>odulo </a:t>
            </a:r>
            <a:r>
              <a:rPr lang="en-US" dirty="0">
                <a:latin typeface="+mn-lt"/>
              </a:rPr>
              <a:t>T</a:t>
            </a:r>
            <a:r>
              <a:rPr lang="en-US" i="0" dirty="0">
                <a:latin typeface="+mn-lt"/>
              </a:rPr>
              <a:t>heories (SMT) solver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etermine whether a </a:t>
            </a:r>
            <a:r>
              <a:rPr lang="en-US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Well-formed formula"/>
              </a:rPr>
              <a:t>mathematical formula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atisfiability"/>
              </a:rPr>
              <a:t>satisfiable</a:t>
            </a:r>
            <a:endParaRPr lang="en-US" b="1" i="0" dirty="0">
              <a:latin typeface="+mn-lt"/>
            </a:endParaRPr>
          </a:p>
          <a:p>
            <a:pPr lvl="1"/>
            <a:endParaRPr lang="en-US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989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6444-A262-CC96-41B2-A024F68F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DDB47-BD26-23B5-4673-631B8DC4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15417"/>
            <a:ext cx="3590925" cy="40862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D9E80-EC99-C689-3C59-FA50BD97CCA2}"/>
                  </a:ext>
                </a:extLst>
              </p:cNvPr>
              <p:cNvSpPr txBox="1"/>
              <p:nvPr/>
            </p:nvSpPr>
            <p:spPr>
              <a:xfrm>
                <a:off x="4191000" y="1981200"/>
                <a:ext cx="32004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D9E80-EC99-C689-3C59-FA50BD97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981200"/>
                <a:ext cx="320040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BE439-D761-73C4-2328-C0AEFBDB5BA2}"/>
                  </a:ext>
                </a:extLst>
              </p:cNvPr>
              <p:cNvSpPr txBox="1"/>
              <p:nvPr/>
            </p:nvSpPr>
            <p:spPr>
              <a:xfrm>
                <a:off x="4191000" y="2715417"/>
                <a:ext cx="32004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=−2,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BE439-D761-73C4-2328-C0AEFBDB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715417"/>
                <a:ext cx="320040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07D9300-3B92-9F17-51E1-1BA99BCF9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770221"/>
            <a:ext cx="3771900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065DAD-647E-FD9D-3E4C-5A59301BE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743" y="1493204"/>
            <a:ext cx="4286081" cy="449133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88B62D-E386-A613-7CF8-0A4E3A7C9DEE}"/>
              </a:ext>
            </a:extLst>
          </p:cNvPr>
          <p:cNvSpPr txBox="1"/>
          <p:nvPr/>
        </p:nvSpPr>
        <p:spPr>
          <a:xfrm>
            <a:off x="8686800" y="6248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Logical formula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55A9DE-4FD0-49D9-6149-0B003BE59C4E}"/>
              </a:ext>
            </a:extLst>
          </p:cNvPr>
          <p:cNvSpPr/>
          <p:nvPr/>
        </p:nvSpPr>
        <p:spPr>
          <a:xfrm>
            <a:off x="9067800" y="4953000"/>
            <a:ext cx="1524000" cy="41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6444-A262-CC96-41B2-A024F68F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5656EA-B5E8-1DCB-A64A-567678C73427}"/>
              </a:ext>
            </a:extLst>
          </p:cNvPr>
          <p:cNvSpPr/>
          <p:nvPr/>
        </p:nvSpPr>
        <p:spPr>
          <a:xfrm>
            <a:off x="609600" y="2857500"/>
            <a:ext cx="2819400" cy="1143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Logic Formula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A0DA0-6D03-222D-7CCB-E55BB975A62D}"/>
              </a:ext>
            </a:extLst>
          </p:cNvPr>
          <p:cNvSpPr/>
          <p:nvPr/>
        </p:nvSpPr>
        <p:spPr>
          <a:xfrm>
            <a:off x="3437965" y="2586335"/>
            <a:ext cx="1905000" cy="168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SMT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3BA5D6-5FF4-2FD9-BF36-8E2ABCA5FF65}"/>
              </a:ext>
            </a:extLst>
          </p:cNvPr>
          <p:cNvSpPr/>
          <p:nvPr/>
        </p:nvSpPr>
        <p:spPr>
          <a:xfrm rot="20287142">
            <a:off x="5421244" y="1965817"/>
            <a:ext cx="3739794" cy="1143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Satisfying assignment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6EF5835-E527-8258-9F03-B0A3DD427B81}"/>
              </a:ext>
            </a:extLst>
          </p:cNvPr>
          <p:cNvSpPr/>
          <p:nvPr/>
        </p:nvSpPr>
        <p:spPr>
          <a:xfrm rot="1893036">
            <a:off x="5280428" y="4170546"/>
            <a:ext cx="3739794" cy="11430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UNSAT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A4E5D-1CE9-8AB2-9340-83B25000E5AC}"/>
              </a:ext>
            </a:extLst>
          </p:cNvPr>
          <p:cNvSpPr txBox="1"/>
          <p:nvPr/>
        </p:nvSpPr>
        <p:spPr>
          <a:xfrm>
            <a:off x="3124200" y="5697121"/>
            <a:ext cx="2819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FF0000"/>
                </a:solidFill>
              </a:rPr>
              <a:t>Z3</a:t>
            </a:r>
            <a:r>
              <a:rPr lang="en-US" sz="2600" b="1" i="0" u="none" strike="noStrike" baseline="0" dirty="0"/>
              <a:t>, STP, and </a:t>
            </a:r>
            <a:r>
              <a:rPr lang="en-US" sz="2600" b="1" i="0" u="none" strike="noStrike" baseline="0" dirty="0" err="1"/>
              <a:t>Yices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00207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52400" y="1630807"/>
            <a:ext cx="11295278" cy="345158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601980" marR="592455" algn="ctr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cs typeface="Trebuchet MS"/>
              </a:rPr>
              <a:t>Describing data structures with  </a:t>
            </a:r>
            <a:r>
              <a:rPr sz="6000" u="heavy" dirty="0">
                <a:uFill>
                  <a:solidFill>
                    <a:srgbClr val="000000"/>
                  </a:solidFill>
                </a:uFill>
                <a:cs typeface="Trebuchet MS"/>
              </a:rPr>
              <a:t>maps</a:t>
            </a:r>
            <a:endParaRPr sz="6000" dirty="0">
              <a:cs typeface="Trebuchet MS"/>
            </a:endParaRPr>
          </a:p>
          <a:p>
            <a:pPr marL="12065" marR="5080" algn="ctr">
              <a:lnSpc>
                <a:spcPts val="6480"/>
              </a:lnSpc>
            </a:pPr>
            <a:r>
              <a:rPr sz="6000" dirty="0">
                <a:cs typeface="Trebuchet MS"/>
              </a:rPr>
              <a:t>enables the automated verification  of network function binaries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463372"/>
            <a:ext cx="327406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>
                <a:latin typeface="+mn-lt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650364"/>
            <a:ext cx="4580255" cy="4174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7E7E7E"/>
                </a:solidFill>
                <a:cs typeface="Carlito"/>
              </a:rPr>
              <a:t>Intro</a:t>
            </a:r>
            <a:endParaRPr sz="32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3200" b="1" dirty="0">
                <a:cs typeface="Carlito"/>
              </a:rPr>
              <a:t>Abstracting data structures</a:t>
            </a:r>
            <a:endParaRPr sz="3200" dirty="0">
              <a:cs typeface="Carlito"/>
            </a:endParaRPr>
          </a:p>
          <a:p>
            <a:pPr marL="12700" marR="558800">
              <a:lnSpc>
                <a:spcPct val="200000"/>
              </a:lnSpc>
            </a:pPr>
            <a:r>
              <a:rPr sz="3200" dirty="0">
                <a:cs typeface="Carlito"/>
              </a:rPr>
              <a:t>Handling binaries  Implementation  Evaluation &amp; Limitations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AF8779-4009-8EB9-3CF5-D523C11F4D42}"/>
              </a:ext>
            </a:extLst>
          </p:cNvPr>
          <p:cNvSpPr/>
          <p:nvPr/>
        </p:nvSpPr>
        <p:spPr>
          <a:xfrm>
            <a:off x="1143000" y="1066800"/>
            <a:ext cx="838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9F23AD-3E3B-97C4-31B9-4648E7B86730}"/>
              </a:ext>
            </a:extLst>
          </p:cNvPr>
          <p:cNvSpPr/>
          <p:nvPr/>
        </p:nvSpPr>
        <p:spPr>
          <a:xfrm>
            <a:off x="1994647" y="1066800"/>
            <a:ext cx="457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5BA8C-1537-7D5A-3087-6FD10347CB97}"/>
              </a:ext>
            </a:extLst>
          </p:cNvPr>
          <p:cNvSpPr/>
          <p:nvPr/>
        </p:nvSpPr>
        <p:spPr>
          <a:xfrm>
            <a:off x="1143000" y="1371600"/>
            <a:ext cx="8382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40BF6-9437-6349-84EC-8A4B8F47D711}"/>
              </a:ext>
            </a:extLst>
          </p:cNvPr>
          <p:cNvSpPr/>
          <p:nvPr/>
        </p:nvSpPr>
        <p:spPr>
          <a:xfrm>
            <a:off x="1143000" y="1676400"/>
            <a:ext cx="838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6D99E-0195-3E55-8303-CEA6AABB36FC}"/>
              </a:ext>
            </a:extLst>
          </p:cNvPr>
          <p:cNvSpPr/>
          <p:nvPr/>
        </p:nvSpPr>
        <p:spPr>
          <a:xfrm>
            <a:off x="1143000" y="1981200"/>
            <a:ext cx="8382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6B200-787B-5039-C80A-933300546B61}"/>
              </a:ext>
            </a:extLst>
          </p:cNvPr>
          <p:cNvSpPr/>
          <p:nvPr/>
        </p:nvSpPr>
        <p:spPr>
          <a:xfrm>
            <a:off x="1994647" y="1981200"/>
            <a:ext cx="4572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D0C23-F7BE-3950-68B0-84F02654A687}"/>
              </a:ext>
            </a:extLst>
          </p:cNvPr>
          <p:cNvSpPr/>
          <p:nvPr/>
        </p:nvSpPr>
        <p:spPr>
          <a:xfrm>
            <a:off x="1143000" y="2286000"/>
            <a:ext cx="838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C60AA-AD5F-38BF-DF3D-4806B46A5237}"/>
              </a:ext>
            </a:extLst>
          </p:cNvPr>
          <p:cNvSpPr/>
          <p:nvPr/>
        </p:nvSpPr>
        <p:spPr>
          <a:xfrm>
            <a:off x="1143000" y="2590800"/>
            <a:ext cx="8382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1B312-5596-AF33-107B-02FDFE3BCFC9}"/>
              </a:ext>
            </a:extLst>
          </p:cNvPr>
          <p:cNvSpPr/>
          <p:nvPr/>
        </p:nvSpPr>
        <p:spPr>
          <a:xfrm>
            <a:off x="1990165" y="2590800"/>
            <a:ext cx="4572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85B9B5-B30A-E23E-8C8C-0F4E2B96BF04}"/>
              </a:ext>
            </a:extLst>
          </p:cNvPr>
          <p:cNvSpPr/>
          <p:nvPr/>
        </p:nvSpPr>
        <p:spPr>
          <a:xfrm>
            <a:off x="2456330" y="2590800"/>
            <a:ext cx="4572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8559D-E357-C1B8-23E8-80A69D53DBB1}"/>
              </a:ext>
            </a:extLst>
          </p:cNvPr>
          <p:cNvSpPr/>
          <p:nvPr/>
        </p:nvSpPr>
        <p:spPr>
          <a:xfrm>
            <a:off x="4690782" y="1335741"/>
            <a:ext cx="838200" cy="37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09318-617C-A5F4-973F-921CEF677CDE}"/>
              </a:ext>
            </a:extLst>
          </p:cNvPr>
          <p:cNvSpPr/>
          <p:nvPr/>
        </p:nvSpPr>
        <p:spPr>
          <a:xfrm>
            <a:off x="5867400" y="1676400"/>
            <a:ext cx="838200" cy="3899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4CC3F-83E0-0A64-2ACF-27B612742CAC}"/>
              </a:ext>
            </a:extLst>
          </p:cNvPr>
          <p:cNvSpPr/>
          <p:nvPr/>
        </p:nvSpPr>
        <p:spPr>
          <a:xfrm>
            <a:off x="5867400" y="995082"/>
            <a:ext cx="838200" cy="376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F5ADBA-B864-65E6-056D-4FA12CC4F535}"/>
              </a:ext>
            </a:extLst>
          </p:cNvPr>
          <p:cNvSpPr/>
          <p:nvPr/>
        </p:nvSpPr>
        <p:spPr>
          <a:xfrm>
            <a:off x="7010400" y="649940"/>
            <a:ext cx="838200" cy="376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999D1-B8C9-F487-9C18-C67374470F30}"/>
              </a:ext>
            </a:extLst>
          </p:cNvPr>
          <p:cNvSpPr/>
          <p:nvPr/>
        </p:nvSpPr>
        <p:spPr>
          <a:xfrm>
            <a:off x="7010400" y="1219200"/>
            <a:ext cx="838200" cy="376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5B9A9D-A229-F3CD-4857-FF7FCDF622D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528982" y="1183341"/>
            <a:ext cx="338418" cy="340659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055F93-D538-4B69-C4F7-4AF7D93A2667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528982" y="1524000"/>
            <a:ext cx="338418" cy="347383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709286-8ECE-6105-9322-B700A3EEE6D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705600" y="838199"/>
            <a:ext cx="304800" cy="340659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DF3F5-F234-3696-0302-4B0E3D8761D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705600" y="1178858"/>
            <a:ext cx="304800" cy="228601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29C674-F9EF-0045-51CB-22DC588805A4}"/>
              </a:ext>
            </a:extLst>
          </p:cNvPr>
          <p:cNvSpPr/>
          <p:nvPr/>
        </p:nvSpPr>
        <p:spPr>
          <a:xfrm>
            <a:off x="2913530" y="3505200"/>
            <a:ext cx="390284" cy="22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FC37BA-CCCE-98BE-F9ED-9FA25DE43469}"/>
              </a:ext>
            </a:extLst>
          </p:cNvPr>
          <p:cNvSpPr/>
          <p:nvPr/>
        </p:nvSpPr>
        <p:spPr>
          <a:xfrm>
            <a:off x="2202755" y="3853544"/>
            <a:ext cx="390284" cy="2285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6366C3-787C-197A-4396-1D5C5CD44149}"/>
              </a:ext>
            </a:extLst>
          </p:cNvPr>
          <p:cNvSpPr/>
          <p:nvPr/>
        </p:nvSpPr>
        <p:spPr>
          <a:xfrm>
            <a:off x="3569877" y="3853544"/>
            <a:ext cx="390284" cy="22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EC361E3-EEBA-4179-445D-C6DE4CC0E899}"/>
              </a:ext>
            </a:extLst>
          </p:cNvPr>
          <p:cNvSpPr/>
          <p:nvPr/>
        </p:nvSpPr>
        <p:spPr>
          <a:xfrm>
            <a:off x="1990165" y="4305301"/>
            <a:ext cx="390284" cy="2285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1CDA7F0-CD82-7DF7-61EF-C69E36E5F2E1}"/>
              </a:ext>
            </a:extLst>
          </p:cNvPr>
          <p:cNvSpPr/>
          <p:nvPr/>
        </p:nvSpPr>
        <p:spPr>
          <a:xfrm>
            <a:off x="3848264" y="4316187"/>
            <a:ext cx="390284" cy="22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6A0419-3FFA-C74C-5208-69495632EA87}"/>
              </a:ext>
            </a:extLst>
          </p:cNvPr>
          <p:cNvSpPr/>
          <p:nvPr/>
        </p:nvSpPr>
        <p:spPr>
          <a:xfrm>
            <a:off x="2088300" y="4767944"/>
            <a:ext cx="390284" cy="2285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81926F-B7DA-12C6-7D86-831B88E5157E}"/>
              </a:ext>
            </a:extLst>
          </p:cNvPr>
          <p:cNvSpPr/>
          <p:nvPr/>
        </p:nvSpPr>
        <p:spPr>
          <a:xfrm>
            <a:off x="3771263" y="4767943"/>
            <a:ext cx="390284" cy="22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62863C3-90B9-8122-A241-0D986B5C2123}"/>
              </a:ext>
            </a:extLst>
          </p:cNvPr>
          <p:cNvSpPr/>
          <p:nvPr/>
        </p:nvSpPr>
        <p:spPr>
          <a:xfrm>
            <a:off x="3570041" y="5216979"/>
            <a:ext cx="390284" cy="22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F3C335B-B581-EF5B-E25B-B194013856D7}"/>
              </a:ext>
            </a:extLst>
          </p:cNvPr>
          <p:cNvSpPr/>
          <p:nvPr/>
        </p:nvSpPr>
        <p:spPr>
          <a:xfrm>
            <a:off x="2202755" y="5216979"/>
            <a:ext cx="390284" cy="2285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844F6C-176E-08A8-35B3-BCA12F016FA6}"/>
              </a:ext>
            </a:extLst>
          </p:cNvPr>
          <p:cNvSpPr/>
          <p:nvPr/>
        </p:nvSpPr>
        <p:spPr>
          <a:xfrm>
            <a:off x="2914413" y="5445578"/>
            <a:ext cx="390284" cy="22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D27621-B57D-48E7-DBDA-0D9C65FEF68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03814" y="3619500"/>
            <a:ext cx="353786" cy="223155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5E7C6A-CC4D-8AD1-2939-5E89F4052081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3765019" y="4082143"/>
            <a:ext cx="278387" cy="234044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E0D562-6674-895E-E0AB-B6645FF1B23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966405" y="4544786"/>
            <a:ext cx="77001" cy="223157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75F7CD-9095-CFED-A0FA-803C5B32DC4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765183" y="4989739"/>
            <a:ext cx="182099" cy="22724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818144-80DA-6C83-DB5D-EC8E1D8A1741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3304697" y="5442855"/>
            <a:ext cx="421821" cy="117023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47A228-203D-06FF-BAEF-225F7886874D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2397897" y="5445578"/>
            <a:ext cx="515633" cy="111577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5C8321-9B8B-2995-F994-F0578AC5318A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269671" y="4989061"/>
            <a:ext cx="128226" cy="22791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F2913C-BE26-D4FE-8009-DAA29A10F8F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185307" y="4523016"/>
            <a:ext cx="98135" cy="24492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BA89D0-6917-17E9-7F2C-1657371249C7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2185307" y="4082143"/>
            <a:ext cx="212590" cy="22315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B3891BA-F404-526C-6CC8-F1A90C99C6E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381245" y="3619500"/>
            <a:ext cx="532285" cy="24084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50EFC3A-5D7C-9FC8-BBE6-0E990C122F38}"/>
              </a:ext>
            </a:extLst>
          </p:cNvPr>
          <p:cNvSpPr/>
          <p:nvPr/>
        </p:nvSpPr>
        <p:spPr>
          <a:xfrm>
            <a:off x="6434258" y="5107437"/>
            <a:ext cx="880942" cy="3354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6251E81-973A-C1A6-3252-15E4F282FB97}"/>
              </a:ext>
            </a:extLst>
          </p:cNvPr>
          <p:cNvSpPr/>
          <p:nvPr/>
        </p:nvSpPr>
        <p:spPr>
          <a:xfrm>
            <a:off x="6435623" y="4767943"/>
            <a:ext cx="880942" cy="3354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765B4F7-ABC2-CB9C-B8BC-8D2B5976E5B6}"/>
              </a:ext>
            </a:extLst>
          </p:cNvPr>
          <p:cNvSpPr/>
          <p:nvPr/>
        </p:nvSpPr>
        <p:spPr>
          <a:xfrm>
            <a:off x="6434258" y="4428449"/>
            <a:ext cx="880942" cy="3354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DC233F3-614A-5775-0823-6F8C75BB1295}"/>
              </a:ext>
            </a:extLst>
          </p:cNvPr>
          <p:cNvSpPr/>
          <p:nvPr/>
        </p:nvSpPr>
        <p:spPr>
          <a:xfrm rot="494601">
            <a:off x="6434258" y="4031610"/>
            <a:ext cx="880942" cy="3354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B3BD6A-8AD5-5FD2-C30D-55A57498BAC1}"/>
              </a:ext>
            </a:extLst>
          </p:cNvPr>
          <p:cNvSpPr/>
          <p:nvPr/>
        </p:nvSpPr>
        <p:spPr>
          <a:xfrm rot="1746379">
            <a:off x="6569929" y="3594009"/>
            <a:ext cx="880942" cy="3354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4754EB0-9CB4-1759-6806-23FDCF040D5A}"/>
              </a:ext>
            </a:extLst>
          </p:cNvPr>
          <p:cNvSpPr/>
          <p:nvPr/>
        </p:nvSpPr>
        <p:spPr>
          <a:xfrm>
            <a:off x="367632" y="769845"/>
            <a:ext cx="2570473" cy="22346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bg2">
                    <a:lumMod val="10000"/>
                  </a:schemeClr>
                </a:solidFill>
              </a:rPr>
              <a:t>Map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76F4C4-1979-60FE-DAA3-B66DF704C60C}"/>
              </a:ext>
            </a:extLst>
          </p:cNvPr>
          <p:cNvCxnSpPr/>
          <p:nvPr/>
        </p:nvCxnSpPr>
        <p:spPr>
          <a:xfrm flipV="1">
            <a:off x="2647387" y="1524000"/>
            <a:ext cx="2000813" cy="54236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7836028-4BE5-BA5A-7285-5BC8AD6C8739}"/>
              </a:ext>
            </a:extLst>
          </p:cNvPr>
          <p:cNvSpPr/>
          <p:nvPr/>
        </p:nvSpPr>
        <p:spPr>
          <a:xfrm>
            <a:off x="4658364" y="333642"/>
            <a:ext cx="3952236" cy="18931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bg2">
                    <a:lumMod val="10000"/>
                  </a:schemeClr>
                </a:solidFill>
              </a:rPr>
              <a:t>Map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C8FE781-662D-8514-2551-B216B3376FF2}"/>
              </a:ext>
            </a:extLst>
          </p:cNvPr>
          <p:cNvSpPr/>
          <p:nvPr/>
        </p:nvSpPr>
        <p:spPr>
          <a:xfrm>
            <a:off x="1678790" y="3400928"/>
            <a:ext cx="2693528" cy="2390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bg2">
                    <a:lumMod val="10000"/>
                  </a:schemeClr>
                </a:solidFill>
              </a:rPr>
              <a:t>Map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1F9DA9-A0D6-B1BC-85B3-8819014F6764}"/>
              </a:ext>
            </a:extLst>
          </p:cNvPr>
          <p:cNvSpPr/>
          <p:nvPr/>
        </p:nvSpPr>
        <p:spPr>
          <a:xfrm>
            <a:off x="6248400" y="3322544"/>
            <a:ext cx="1362374" cy="2390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bg2">
                    <a:lumMod val="10000"/>
                  </a:schemeClr>
                </a:solidFill>
              </a:rPr>
              <a:t>Map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8F196B-FC43-243C-BE44-302818504385}"/>
              </a:ext>
            </a:extLst>
          </p:cNvPr>
          <p:cNvCxnSpPr>
            <a:cxnSpLocks/>
          </p:cNvCxnSpPr>
          <p:nvPr/>
        </p:nvCxnSpPr>
        <p:spPr>
          <a:xfrm>
            <a:off x="2678523" y="2246940"/>
            <a:ext cx="3865450" cy="158649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91BD0B-D0FE-C693-1235-5BE59B0E8F42}"/>
              </a:ext>
            </a:extLst>
          </p:cNvPr>
          <p:cNvCxnSpPr>
            <a:cxnSpLocks/>
          </p:cNvCxnSpPr>
          <p:nvPr/>
        </p:nvCxnSpPr>
        <p:spPr>
          <a:xfrm>
            <a:off x="6172200" y="2113912"/>
            <a:ext cx="990600" cy="139128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0A78060-C2F0-BBAF-3295-97030B073AC2}"/>
              </a:ext>
            </a:extLst>
          </p:cNvPr>
          <p:cNvCxnSpPr>
            <a:cxnSpLocks/>
          </p:cNvCxnSpPr>
          <p:nvPr/>
        </p:nvCxnSpPr>
        <p:spPr>
          <a:xfrm flipV="1">
            <a:off x="4004905" y="2023783"/>
            <a:ext cx="1710095" cy="173793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1A05D3-A6A3-338E-633A-15778552C46E}"/>
              </a:ext>
            </a:extLst>
          </p:cNvPr>
          <p:cNvCxnSpPr>
            <a:cxnSpLocks/>
          </p:cNvCxnSpPr>
          <p:nvPr/>
        </p:nvCxnSpPr>
        <p:spPr>
          <a:xfrm flipV="1">
            <a:off x="4135575" y="4656364"/>
            <a:ext cx="2221682" cy="409499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0C84D5C-B215-3D16-D355-BA3F625E05E7}"/>
              </a:ext>
            </a:extLst>
          </p:cNvPr>
          <p:cNvCxnSpPr>
            <a:cxnSpLocks/>
          </p:cNvCxnSpPr>
          <p:nvPr/>
        </p:nvCxnSpPr>
        <p:spPr>
          <a:xfrm>
            <a:off x="1680154" y="2941343"/>
            <a:ext cx="453446" cy="94758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3253-573F-964A-DDF4-EA56CA61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Ghost map operations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871B2-04BF-515E-39D1-7FE290DB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3204"/>
            <a:ext cx="6700652" cy="34861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307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991743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Contract example: </a:t>
            </a:r>
            <a:r>
              <a:rPr sz="4500" dirty="0">
                <a:latin typeface="+mn-lt"/>
                <a:cs typeface="Arial"/>
              </a:rPr>
              <a:t>LRU.evict()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7093"/>
            <a:ext cx="5507990" cy="1667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1500" algn="l"/>
              </a:tabLst>
            </a:pPr>
            <a:r>
              <a:rPr sz="3200" spc="-20" dirty="0">
                <a:latin typeface="Carlito"/>
                <a:cs typeface="Carlito"/>
              </a:rPr>
              <a:t>State:	</a:t>
            </a:r>
            <a:r>
              <a:rPr sz="3200" dirty="0">
                <a:latin typeface="DejaVu Serif Condensed"/>
                <a:cs typeface="DejaVu Serif Condensed"/>
              </a:rPr>
              <a:t>map M (value → age)</a:t>
            </a:r>
          </a:p>
          <a:p>
            <a:pPr>
              <a:lnSpc>
                <a:spcPct val="100000"/>
              </a:lnSpc>
            </a:pPr>
            <a:endParaRPr sz="4350" dirty="0">
              <a:latin typeface="DejaVu Serif Condensed"/>
              <a:cs typeface="DejaVu Serif Condense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1500" algn="l"/>
              </a:tabLst>
            </a:pPr>
            <a:r>
              <a:rPr sz="3200" spc="-10" dirty="0">
                <a:latin typeface="Carlito"/>
                <a:cs typeface="Carlito"/>
              </a:rPr>
              <a:t>Pre:	</a:t>
            </a:r>
            <a:r>
              <a:rPr sz="3200" dirty="0">
                <a:latin typeface="Carlito"/>
                <a:cs typeface="Carlito"/>
              </a:rPr>
              <a:t>M.</a:t>
            </a:r>
            <a:r>
              <a:rPr sz="3200" b="1" dirty="0">
                <a:latin typeface="DejaVu Serif"/>
                <a:cs typeface="DejaVu Serif"/>
              </a:rPr>
              <a:t>length</a:t>
            </a:r>
            <a:r>
              <a:rPr sz="3200" dirty="0">
                <a:latin typeface="DejaVu Serif Condensed"/>
                <a:cs typeface="DejaVu Serif Condensed"/>
              </a:rPr>
              <a:t>() &gt; 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051172"/>
            <a:ext cx="842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Carlito"/>
                <a:cs typeface="Carlito"/>
              </a:rPr>
              <a:t>P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-40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t: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776" y="4117891"/>
            <a:ext cx="3592957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>
                <a:cs typeface="DejaVu Serif Condensed"/>
              </a:rPr>
              <a:t>M</a:t>
            </a:r>
            <a:r>
              <a:rPr lang="en-US" sz="3200" dirty="0" err="1">
                <a:cs typeface="DejaVu Serif Condensed"/>
              </a:rPr>
              <a:t>.contains</a:t>
            </a:r>
            <a:r>
              <a:rPr lang="en-US" sz="3200" dirty="0">
                <a:cs typeface="DejaVu Serif Condensed"/>
              </a:rPr>
              <a:t>(result)^</a:t>
            </a:r>
            <a:endParaRPr sz="3200" dirty="0"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" y="2342388"/>
            <a:ext cx="5432425" cy="0"/>
          </a:xfrm>
          <a:custGeom>
            <a:avLst/>
            <a:gdLst/>
            <a:ahLst/>
            <a:cxnLst/>
            <a:rect l="l" t="t" r="r" b="b"/>
            <a:pathLst>
              <a:path w="5432425">
                <a:moveTo>
                  <a:pt x="0" y="0"/>
                </a:moveTo>
                <a:lnTo>
                  <a:pt x="5431917" y="0"/>
                </a:lnTo>
              </a:path>
            </a:pathLst>
          </a:custGeom>
          <a:ln w="5715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0308" y="3474720"/>
            <a:ext cx="4256405" cy="0"/>
          </a:xfrm>
          <a:custGeom>
            <a:avLst/>
            <a:gdLst/>
            <a:ahLst/>
            <a:cxnLst/>
            <a:rect l="l" t="t" r="r" b="b"/>
            <a:pathLst>
              <a:path w="4256405">
                <a:moveTo>
                  <a:pt x="0" y="0"/>
                </a:moveTo>
                <a:lnTo>
                  <a:pt x="4256278" y="0"/>
                </a:lnTo>
              </a:path>
            </a:pathLst>
          </a:custGeom>
          <a:ln w="5715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9776" y="4622291"/>
            <a:ext cx="5636260" cy="1141730"/>
          </a:xfrm>
          <a:custGeom>
            <a:avLst/>
            <a:gdLst/>
            <a:ahLst/>
            <a:cxnLst/>
            <a:rect l="l" t="t" r="r" b="b"/>
            <a:pathLst>
              <a:path w="5636259" h="1141729">
                <a:moveTo>
                  <a:pt x="0" y="1141475"/>
                </a:moveTo>
                <a:lnTo>
                  <a:pt x="5635752" y="1141475"/>
                </a:lnTo>
              </a:path>
              <a:path w="5636259" h="1141729">
                <a:moveTo>
                  <a:pt x="0" y="574547"/>
                </a:moveTo>
                <a:lnTo>
                  <a:pt x="4030853" y="574547"/>
                </a:lnTo>
              </a:path>
              <a:path w="5636259" h="1141729">
                <a:moveTo>
                  <a:pt x="0" y="0"/>
                </a:moveTo>
                <a:lnTo>
                  <a:pt x="3415029" y="0"/>
                </a:lnTo>
              </a:path>
            </a:pathLst>
          </a:custGeom>
          <a:ln w="5715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463C7A5B-B9A7-C22B-1AB1-BF4FAD5D518F}"/>
              </a:ext>
            </a:extLst>
          </p:cNvPr>
          <p:cNvSpPr txBox="1"/>
          <p:nvPr/>
        </p:nvSpPr>
        <p:spPr>
          <a:xfrm>
            <a:off x="2779776" y="4693905"/>
            <a:ext cx="400874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cs typeface="DejaVu Serif Condensed"/>
              </a:rPr>
              <a:t>M</a:t>
            </a:r>
            <a:r>
              <a:rPr lang="en-US" sz="3200" dirty="0">
                <a:cs typeface="DejaVu Serif Condensed"/>
              </a:rPr>
              <a:t>’=</a:t>
            </a:r>
            <a:r>
              <a:rPr lang="en-US" sz="3200" dirty="0" err="1">
                <a:cs typeface="DejaVu Serif Condensed"/>
              </a:rPr>
              <a:t>M.remove</a:t>
            </a:r>
            <a:r>
              <a:rPr lang="en-US" sz="3200" dirty="0">
                <a:cs typeface="DejaVu Serif Condensed"/>
              </a:rPr>
              <a:t>(result)^</a:t>
            </a:r>
            <a:endParaRPr sz="3200" dirty="0">
              <a:cs typeface="DejaVu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E2E40DDA-9452-67F9-3BB5-278B7007F9E2}"/>
                  </a:ext>
                </a:extLst>
              </p:cNvPr>
              <p:cNvSpPr txBox="1"/>
              <p:nvPr/>
            </p:nvSpPr>
            <p:spPr>
              <a:xfrm>
                <a:off x="2779775" y="5249671"/>
                <a:ext cx="6211825" cy="5059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∀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erif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erif"/>
                            </a:rPr>
                            <m:t>v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erif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erif"/>
                            </a:rPr>
                            <m:t>a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𝑔𝑒𝑡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𝑟𝑒𝑠𝑢𝑙𝑡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erif"/>
                        </a:rPr>
                        <m:t>)</m:t>
                      </m:r>
                    </m:oMath>
                  </m:oMathPara>
                </a14:m>
                <a:endParaRPr sz="3200" dirty="0">
                  <a:cs typeface="DejaVu Serif"/>
                </a:endParaRPr>
              </a:p>
            </p:txBody>
          </p:sp>
        </mc:Choice>
        <mc:Fallback xmlns="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E2E40DDA-9452-67F9-3BB5-278B7007F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75" y="5249671"/>
                <a:ext cx="6211825" cy="505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8707F6F-B9CB-A3CA-60EF-E9050C26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53" y="4108426"/>
            <a:ext cx="7829550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609346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7093"/>
            <a:ext cx="7998461" cy="27603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cs typeface="Carlito"/>
              </a:rPr>
              <a:t>Map </a:t>
            </a:r>
            <a:r>
              <a:rPr sz="3200" spc="-15" dirty="0">
                <a:cs typeface="Carlito"/>
              </a:rPr>
              <a:t>operations </a:t>
            </a:r>
            <a:r>
              <a:rPr sz="3200" spc="270" dirty="0">
                <a:cs typeface="DejaVu Serif Condensed"/>
              </a:rPr>
              <a:t>→ </a:t>
            </a:r>
            <a:r>
              <a:rPr sz="3200" b="1" spc="-5" dirty="0">
                <a:cs typeface="Carlito"/>
              </a:rPr>
              <a:t>decidable </a:t>
            </a:r>
            <a:r>
              <a:rPr sz="3200" b="1" spc="-10" dirty="0">
                <a:cs typeface="Carlito"/>
              </a:rPr>
              <a:t>solver</a:t>
            </a:r>
            <a:r>
              <a:rPr sz="3200" b="1" spc="-440" dirty="0">
                <a:cs typeface="Carlito"/>
              </a:rPr>
              <a:t> </a:t>
            </a:r>
            <a:r>
              <a:rPr sz="3200" b="1" spc="-5" dirty="0">
                <a:cs typeface="Carlito"/>
              </a:rPr>
              <a:t>queries</a:t>
            </a:r>
            <a:endParaRPr sz="3200" b="1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cs typeface="Carlito"/>
              </a:rPr>
              <a:t>Problem</a:t>
            </a:r>
            <a:r>
              <a:rPr sz="3200" spc="-5" dirty="0">
                <a:cs typeface="Carlito"/>
              </a:rPr>
              <a:t>: </a:t>
            </a:r>
            <a:r>
              <a:rPr sz="3200" dirty="0">
                <a:cs typeface="Carlito"/>
              </a:rPr>
              <a:t>map </a:t>
            </a:r>
            <a:r>
              <a:rPr sz="3200" spc="-25" dirty="0">
                <a:cs typeface="Carlito"/>
              </a:rPr>
              <a:t>size </a:t>
            </a:r>
            <a:r>
              <a:rPr sz="3200" dirty="0">
                <a:cs typeface="Carlito"/>
              </a:rPr>
              <a:t>is</a:t>
            </a:r>
            <a:r>
              <a:rPr sz="3200" spc="5" dirty="0">
                <a:cs typeface="Carlito"/>
              </a:rPr>
              <a:t> </a:t>
            </a:r>
            <a:r>
              <a:rPr sz="3200" spc="-5" dirty="0">
                <a:cs typeface="Carlito"/>
              </a:rPr>
              <a:t>unknown</a:t>
            </a:r>
            <a:endParaRPr sz="32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cs typeface="Carlito"/>
              </a:rPr>
              <a:t>Insight</a:t>
            </a:r>
            <a:r>
              <a:rPr sz="3200" spc="-5" dirty="0">
                <a:cs typeface="Carlito"/>
              </a:rPr>
              <a:t>: </a:t>
            </a:r>
            <a:r>
              <a:rPr sz="3200" spc="-35" dirty="0">
                <a:cs typeface="Carlito"/>
              </a:rPr>
              <a:t>few </a:t>
            </a:r>
            <a:r>
              <a:rPr sz="3200" spc="-15" dirty="0">
                <a:cs typeface="Carlito"/>
              </a:rPr>
              <a:t>operations </a:t>
            </a:r>
            <a:r>
              <a:rPr sz="3200" spc="-5" dirty="0">
                <a:cs typeface="Carlito"/>
              </a:rPr>
              <a:t>per</a:t>
            </a:r>
            <a:r>
              <a:rPr sz="3200" spc="5" dirty="0">
                <a:cs typeface="Carlito"/>
              </a:rPr>
              <a:t> </a:t>
            </a:r>
            <a:r>
              <a:rPr sz="3200" spc="-25" dirty="0">
                <a:cs typeface="Carlito"/>
              </a:rPr>
              <a:t>packet</a:t>
            </a:r>
            <a:endParaRPr sz="3200" dirty="0"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337121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4045"/>
            <a:ext cx="5823585" cy="953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55" dirty="0">
                <a:latin typeface="Carlito"/>
                <a:cs typeface="Carlito"/>
              </a:rPr>
              <a:t>Track </a:t>
            </a:r>
            <a:r>
              <a:rPr sz="3200" b="1" spc="-5" dirty="0">
                <a:latin typeface="Carlito"/>
                <a:cs typeface="Carlito"/>
              </a:rPr>
              <a:t>known </a:t>
            </a:r>
            <a:r>
              <a:rPr sz="3200" spc="-10" dirty="0">
                <a:latin typeface="Carlito"/>
                <a:cs typeface="Carlito"/>
              </a:rPr>
              <a:t>items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explicitly,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and </a:t>
            </a:r>
            <a:r>
              <a:rPr sz="3200" b="1" spc="-5" dirty="0">
                <a:latin typeface="Carlito"/>
                <a:cs typeface="Carlito"/>
              </a:rPr>
              <a:t>unknown </a:t>
            </a:r>
            <a:r>
              <a:rPr sz="3200" spc="-10" dirty="0">
                <a:latin typeface="Carlito"/>
                <a:cs typeface="Carlito"/>
              </a:rPr>
              <a:t>items </a:t>
            </a:r>
            <a:r>
              <a:rPr sz="3200" dirty="0">
                <a:latin typeface="Carlito"/>
                <a:cs typeface="Carlito"/>
              </a:rPr>
              <a:t>as an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invariant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3369386"/>
            <a:ext cx="2776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latin typeface="DejaVu Serif Condensed"/>
                <a:cs typeface="DejaVu Serif Condensed"/>
              </a:rPr>
              <a:t>V</a:t>
            </a:r>
            <a:r>
              <a:rPr sz="3525" spc="-367" baseline="-15366" dirty="0">
                <a:latin typeface="DejaVu Serif Condensed"/>
                <a:cs typeface="DejaVu Serif Condensed"/>
              </a:rPr>
              <a:t>1 </a:t>
            </a:r>
            <a:r>
              <a:rPr sz="3200" spc="-20" dirty="0">
                <a:latin typeface="DejaVu Serif Condensed"/>
                <a:cs typeface="DejaVu Serif Condensed"/>
              </a:rPr>
              <a:t>= </a:t>
            </a:r>
            <a:r>
              <a:rPr sz="3200" spc="-150" dirty="0">
                <a:latin typeface="DejaVu Serif Condensed"/>
                <a:cs typeface="DejaVu Serif Condensed"/>
              </a:rPr>
              <a:t>get(M,</a:t>
            </a:r>
            <a:r>
              <a:rPr sz="3200" spc="-509" dirty="0">
                <a:latin typeface="DejaVu Serif Condensed"/>
                <a:cs typeface="DejaVu Serif Condensed"/>
              </a:rPr>
              <a:t> </a:t>
            </a:r>
            <a:r>
              <a:rPr sz="3200" spc="85" dirty="0">
                <a:latin typeface="DejaVu Serif Condensed"/>
                <a:cs typeface="DejaVu Serif Condensed"/>
              </a:rPr>
              <a:t>K</a:t>
            </a:r>
            <a:r>
              <a:rPr sz="3525" spc="127" baseline="-15366" dirty="0">
                <a:latin typeface="DejaVu Serif Condensed"/>
                <a:cs typeface="DejaVu Serif Condensed"/>
              </a:rPr>
              <a:t>1</a:t>
            </a:r>
            <a:r>
              <a:rPr sz="3200" spc="85" dirty="0">
                <a:latin typeface="DejaVu Serif Condensed"/>
                <a:cs typeface="DejaVu Serif Condensed"/>
              </a:rPr>
              <a:t>)</a:t>
            </a:r>
            <a:endParaRPr sz="3200" dirty="0">
              <a:latin typeface="DejaVu Serif Condensed"/>
              <a:cs typeface="DejaVu Serif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4501972"/>
            <a:ext cx="2682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-110" dirty="0">
                <a:latin typeface="DejaVu Serif Condensed"/>
                <a:cs typeface="DejaVu Serif Condensed"/>
              </a:rPr>
              <a:t>remove(M,</a:t>
            </a:r>
            <a:r>
              <a:rPr sz="3200" spc="-295" dirty="0">
                <a:latin typeface="DejaVu Serif Condensed"/>
                <a:cs typeface="DejaVu Serif Condensed"/>
              </a:rPr>
              <a:t> </a:t>
            </a:r>
            <a:r>
              <a:rPr sz="3200" spc="105" dirty="0">
                <a:latin typeface="DejaVu Serif Condensed"/>
                <a:cs typeface="DejaVu Serif Condensed"/>
              </a:rPr>
              <a:t>K</a:t>
            </a:r>
            <a:r>
              <a:rPr sz="3525" spc="157" baseline="-15366" dirty="0">
                <a:latin typeface="DejaVu Serif Condensed"/>
                <a:cs typeface="DejaVu Serif Condensed"/>
              </a:rPr>
              <a:t>2</a:t>
            </a:r>
            <a:r>
              <a:rPr sz="3200" spc="105" dirty="0">
                <a:latin typeface="DejaVu Serif Condensed"/>
                <a:cs typeface="DejaVu Serif Condensed"/>
              </a:rPr>
              <a:t>)</a:t>
            </a:r>
            <a:endParaRPr sz="3200" dirty="0">
              <a:latin typeface="DejaVu Serif Condensed"/>
              <a:cs typeface="DejaVu Serif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0055" y="3241548"/>
            <a:ext cx="3461385" cy="820419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70"/>
              </a:spcBef>
            </a:pPr>
            <a:r>
              <a:rPr sz="3200" spc="204" dirty="0">
                <a:latin typeface="DejaVu Serif Condensed"/>
                <a:cs typeface="DejaVu Serif Condensed"/>
              </a:rPr>
              <a:t>(</a:t>
            </a:r>
            <a:r>
              <a:rPr sz="3200" spc="-505" dirty="0">
                <a:latin typeface="DejaVu Serif Condensed"/>
                <a:cs typeface="DejaVu Serif Condensed"/>
              </a:rPr>
              <a:t> </a:t>
            </a:r>
            <a:r>
              <a:rPr sz="3200" spc="-70" dirty="0">
                <a:latin typeface="DejaVu Serif Condensed"/>
                <a:cs typeface="DejaVu Serif Condensed"/>
              </a:rPr>
              <a:t>K</a:t>
            </a:r>
            <a:r>
              <a:rPr sz="3525" spc="-104" baseline="-15366" dirty="0">
                <a:latin typeface="DejaVu Serif Condensed"/>
                <a:cs typeface="DejaVu Serif Condensed"/>
              </a:rPr>
              <a:t>1</a:t>
            </a:r>
            <a:r>
              <a:rPr sz="3200" spc="-70" dirty="0">
                <a:latin typeface="DejaVu Serif Condensed"/>
                <a:cs typeface="DejaVu Serif Condensed"/>
              </a:rPr>
              <a:t>, </a:t>
            </a:r>
            <a:r>
              <a:rPr sz="3200" spc="-210" dirty="0">
                <a:latin typeface="DejaVu Serif Condensed"/>
                <a:cs typeface="DejaVu Serif Condensed"/>
              </a:rPr>
              <a:t>V</a:t>
            </a:r>
            <a:r>
              <a:rPr sz="3525" spc="-315" baseline="-15366" dirty="0">
                <a:latin typeface="DejaVu Serif Condensed"/>
                <a:cs typeface="DejaVu Serif Condensed"/>
              </a:rPr>
              <a:t>1</a:t>
            </a:r>
            <a:r>
              <a:rPr sz="3200" spc="-210" dirty="0">
                <a:latin typeface="DejaVu Serif Condensed"/>
                <a:cs typeface="DejaVu Serif Condensed"/>
              </a:rPr>
              <a:t>, </a:t>
            </a:r>
            <a:r>
              <a:rPr sz="3350" i="1" spc="-175" dirty="0">
                <a:latin typeface="DejaVu Serif Condensed"/>
                <a:cs typeface="DejaVu Serif Condensed"/>
              </a:rPr>
              <a:t>present </a:t>
            </a:r>
            <a:r>
              <a:rPr sz="3200" spc="204" dirty="0">
                <a:latin typeface="DejaVu Serif Condensed"/>
                <a:cs typeface="DejaVu Serif Condensed"/>
              </a:rPr>
              <a:t>)</a:t>
            </a:r>
            <a:endParaRPr sz="3200">
              <a:latin typeface="DejaVu Serif Condensed"/>
              <a:cs typeface="DejaVu Serif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0055" y="4355591"/>
            <a:ext cx="3461385" cy="82169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1365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75"/>
              </a:spcBef>
            </a:pPr>
            <a:r>
              <a:rPr sz="3200" spc="204" dirty="0">
                <a:latin typeface="DejaVu Serif Condensed"/>
                <a:cs typeface="DejaVu Serif Condensed"/>
              </a:rPr>
              <a:t>( </a:t>
            </a:r>
            <a:r>
              <a:rPr sz="3200" spc="-50" dirty="0">
                <a:latin typeface="DejaVu Serif Condensed"/>
                <a:cs typeface="DejaVu Serif Condensed"/>
              </a:rPr>
              <a:t>K</a:t>
            </a:r>
            <a:r>
              <a:rPr sz="3525" spc="-75" baseline="-15366" dirty="0">
                <a:latin typeface="DejaVu Serif Condensed"/>
                <a:cs typeface="DejaVu Serif Condensed"/>
              </a:rPr>
              <a:t>2</a:t>
            </a:r>
            <a:r>
              <a:rPr sz="3200" spc="-50" dirty="0">
                <a:latin typeface="DejaVu Serif Condensed"/>
                <a:cs typeface="DejaVu Serif Condensed"/>
              </a:rPr>
              <a:t>,</a:t>
            </a:r>
            <a:r>
              <a:rPr sz="3200" spc="-700" dirty="0">
                <a:latin typeface="DejaVu Serif Condensed"/>
                <a:cs typeface="DejaVu Serif Condensed"/>
              </a:rPr>
              <a:t> </a:t>
            </a:r>
            <a:r>
              <a:rPr sz="3200" spc="-254" dirty="0">
                <a:latin typeface="DejaVu Serif Condensed"/>
                <a:cs typeface="DejaVu Serif Condensed"/>
              </a:rPr>
              <a:t>_, </a:t>
            </a:r>
            <a:r>
              <a:rPr sz="3350" i="1" spc="-185" dirty="0">
                <a:latin typeface="DejaVu Serif Condensed"/>
                <a:cs typeface="DejaVu Serif Condensed"/>
              </a:rPr>
              <a:t>absent </a:t>
            </a:r>
            <a:r>
              <a:rPr sz="3200" spc="204" dirty="0">
                <a:latin typeface="DejaVu Serif Condensed"/>
                <a:cs typeface="DejaVu Serif Condensed"/>
              </a:rPr>
              <a:t>)</a:t>
            </a:r>
            <a:endParaRPr sz="3200">
              <a:latin typeface="DejaVu Serif Condensed"/>
              <a:cs typeface="DejaVu Serif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0055" y="5469635"/>
            <a:ext cx="3461385" cy="82169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15621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230"/>
              </a:spcBef>
              <a:tabLst>
                <a:tab pos="1751330" algn="l"/>
              </a:tabLst>
            </a:pPr>
            <a:r>
              <a:rPr sz="3200" spc="-90" dirty="0">
                <a:latin typeface="DejaVu Serif Condensed"/>
                <a:cs typeface="DejaVu Serif Condensed"/>
              </a:rPr>
              <a:t>others:	</a:t>
            </a:r>
            <a:r>
              <a:rPr sz="3200" spc="-204" dirty="0">
                <a:latin typeface="DejaVu Serif Condensed"/>
                <a:cs typeface="DejaVu Serif Condensed"/>
              </a:rPr>
              <a:t>λk,v,p.</a:t>
            </a:r>
            <a:r>
              <a:rPr sz="3200" spc="-265" dirty="0">
                <a:latin typeface="DejaVu Serif Condensed"/>
                <a:cs typeface="DejaVu Serif Condensed"/>
              </a:rPr>
              <a:t> </a:t>
            </a:r>
            <a:r>
              <a:rPr sz="3200" spc="-470" dirty="0">
                <a:latin typeface="DejaVu Serif Condensed"/>
                <a:cs typeface="DejaVu Serif Condensed"/>
              </a:rPr>
              <a:t>…</a:t>
            </a:r>
            <a:endParaRPr sz="3200">
              <a:latin typeface="DejaVu Serif Condensed"/>
              <a:cs typeface="DejaVu Serif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240157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Context</a:t>
            </a:r>
          </a:p>
        </p:txBody>
      </p:sp>
      <p:sp>
        <p:nvSpPr>
          <p:cNvPr id="4" name="object 4"/>
          <p:cNvSpPr/>
          <p:nvPr/>
        </p:nvSpPr>
        <p:spPr>
          <a:xfrm>
            <a:off x="5505602" y="3233884"/>
            <a:ext cx="1167130" cy="346710"/>
          </a:xfrm>
          <a:custGeom>
            <a:avLst/>
            <a:gdLst/>
            <a:ahLst/>
            <a:cxnLst/>
            <a:rect l="l" t="t" r="r" b="b"/>
            <a:pathLst>
              <a:path w="1167129" h="346710">
                <a:moveTo>
                  <a:pt x="1098341" y="2644"/>
                </a:moveTo>
                <a:lnTo>
                  <a:pt x="68646" y="2643"/>
                </a:lnTo>
                <a:lnTo>
                  <a:pt x="20164" y="22828"/>
                </a:lnTo>
                <a:lnTo>
                  <a:pt x="0" y="71358"/>
                </a:lnTo>
                <a:lnTo>
                  <a:pt x="0" y="277496"/>
                </a:lnTo>
                <a:lnTo>
                  <a:pt x="20165" y="326026"/>
                </a:lnTo>
                <a:lnTo>
                  <a:pt x="68646" y="346211"/>
                </a:lnTo>
                <a:lnTo>
                  <a:pt x="1098341" y="346211"/>
                </a:lnTo>
                <a:lnTo>
                  <a:pt x="1124995" y="340789"/>
                </a:lnTo>
                <a:lnTo>
                  <a:pt x="1146823" y="326026"/>
                </a:lnTo>
                <a:lnTo>
                  <a:pt x="1161571" y="304177"/>
                </a:lnTo>
                <a:lnTo>
                  <a:pt x="1166987" y="277496"/>
                </a:lnTo>
                <a:lnTo>
                  <a:pt x="1166987" y="243139"/>
                </a:lnTo>
                <a:lnTo>
                  <a:pt x="171616" y="243139"/>
                </a:lnTo>
                <a:lnTo>
                  <a:pt x="144961" y="237718"/>
                </a:lnTo>
                <a:lnTo>
                  <a:pt x="123134" y="222957"/>
                </a:lnTo>
                <a:lnTo>
                  <a:pt x="108386" y="201110"/>
                </a:lnTo>
                <a:lnTo>
                  <a:pt x="102969" y="174430"/>
                </a:lnTo>
                <a:lnTo>
                  <a:pt x="108386" y="147749"/>
                </a:lnTo>
                <a:lnTo>
                  <a:pt x="123134" y="125900"/>
                </a:lnTo>
                <a:lnTo>
                  <a:pt x="144961" y="111137"/>
                </a:lnTo>
                <a:lnTo>
                  <a:pt x="171615" y="105715"/>
                </a:lnTo>
                <a:lnTo>
                  <a:pt x="1166987" y="105716"/>
                </a:lnTo>
                <a:lnTo>
                  <a:pt x="1166987" y="71358"/>
                </a:lnTo>
                <a:lnTo>
                  <a:pt x="1161571" y="44678"/>
                </a:lnTo>
                <a:lnTo>
                  <a:pt x="1146822" y="22829"/>
                </a:lnTo>
                <a:lnTo>
                  <a:pt x="1124995" y="8066"/>
                </a:lnTo>
                <a:lnTo>
                  <a:pt x="1098341" y="2644"/>
                </a:lnTo>
                <a:close/>
              </a:path>
              <a:path w="1167129" h="346710">
                <a:moveTo>
                  <a:pt x="1166987" y="105716"/>
                </a:moveTo>
                <a:lnTo>
                  <a:pt x="171615" y="105715"/>
                </a:lnTo>
                <a:lnTo>
                  <a:pt x="198269" y="111137"/>
                </a:lnTo>
                <a:lnTo>
                  <a:pt x="220097" y="125900"/>
                </a:lnTo>
                <a:lnTo>
                  <a:pt x="234845" y="147749"/>
                </a:lnTo>
                <a:lnTo>
                  <a:pt x="240262" y="174430"/>
                </a:lnTo>
                <a:lnTo>
                  <a:pt x="234845" y="201110"/>
                </a:lnTo>
                <a:lnTo>
                  <a:pt x="220097" y="222957"/>
                </a:lnTo>
                <a:lnTo>
                  <a:pt x="198270" y="237718"/>
                </a:lnTo>
                <a:lnTo>
                  <a:pt x="171616" y="243139"/>
                </a:lnTo>
                <a:lnTo>
                  <a:pt x="1166987" y="243139"/>
                </a:lnTo>
                <a:lnTo>
                  <a:pt x="1166987" y="208787"/>
                </a:lnTo>
                <a:lnTo>
                  <a:pt x="514847" y="208787"/>
                </a:lnTo>
                <a:lnTo>
                  <a:pt x="501520" y="206076"/>
                </a:lnTo>
                <a:lnTo>
                  <a:pt x="490606" y="198695"/>
                </a:lnTo>
                <a:lnTo>
                  <a:pt x="483232" y="187770"/>
                </a:lnTo>
                <a:lnTo>
                  <a:pt x="480524" y="174430"/>
                </a:lnTo>
                <a:lnTo>
                  <a:pt x="483232" y="161090"/>
                </a:lnTo>
                <a:lnTo>
                  <a:pt x="490606" y="150165"/>
                </a:lnTo>
                <a:lnTo>
                  <a:pt x="501520" y="142784"/>
                </a:lnTo>
                <a:lnTo>
                  <a:pt x="514847" y="140073"/>
                </a:lnTo>
                <a:lnTo>
                  <a:pt x="1166987" y="140073"/>
                </a:lnTo>
                <a:lnTo>
                  <a:pt x="1166987" y="105716"/>
                </a:lnTo>
                <a:close/>
              </a:path>
              <a:path w="1167129" h="346710">
                <a:moveTo>
                  <a:pt x="686463" y="140073"/>
                </a:moveTo>
                <a:lnTo>
                  <a:pt x="514847" y="140073"/>
                </a:lnTo>
                <a:lnTo>
                  <a:pt x="528174" y="142784"/>
                </a:lnTo>
                <a:lnTo>
                  <a:pt x="539088" y="150165"/>
                </a:lnTo>
                <a:lnTo>
                  <a:pt x="546462" y="161090"/>
                </a:lnTo>
                <a:lnTo>
                  <a:pt x="549170" y="174430"/>
                </a:lnTo>
                <a:lnTo>
                  <a:pt x="546462" y="187770"/>
                </a:lnTo>
                <a:lnTo>
                  <a:pt x="539088" y="198695"/>
                </a:lnTo>
                <a:lnTo>
                  <a:pt x="528174" y="206076"/>
                </a:lnTo>
                <a:lnTo>
                  <a:pt x="514847" y="208787"/>
                </a:lnTo>
                <a:lnTo>
                  <a:pt x="686463" y="208787"/>
                </a:lnTo>
                <a:lnTo>
                  <a:pt x="673136" y="206076"/>
                </a:lnTo>
                <a:lnTo>
                  <a:pt x="662222" y="198695"/>
                </a:lnTo>
                <a:lnTo>
                  <a:pt x="654848" y="187770"/>
                </a:lnTo>
                <a:lnTo>
                  <a:pt x="652140" y="174430"/>
                </a:lnTo>
                <a:lnTo>
                  <a:pt x="654848" y="161090"/>
                </a:lnTo>
                <a:lnTo>
                  <a:pt x="662222" y="150165"/>
                </a:lnTo>
                <a:lnTo>
                  <a:pt x="673136" y="142784"/>
                </a:lnTo>
                <a:lnTo>
                  <a:pt x="686463" y="140073"/>
                </a:lnTo>
                <a:close/>
              </a:path>
              <a:path w="1167129" h="346710">
                <a:moveTo>
                  <a:pt x="858079" y="140073"/>
                </a:moveTo>
                <a:lnTo>
                  <a:pt x="686463" y="140073"/>
                </a:lnTo>
                <a:lnTo>
                  <a:pt x="699790" y="142784"/>
                </a:lnTo>
                <a:lnTo>
                  <a:pt x="710704" y="150165"/>
                </a:lnTo>
                <a:lnTo>
                  <a:pt x="718078" y="161090"/>
                </a:lnTo>
                <a:lnTo>
                  <a:pt x="720786" y="174430"/>
                </a:lnTo>
                <a:lnTo>
                  <a:pt x="718078" y="187770"/>
                </a:lnTo>
                <a:lnTo>
                  <a:pt x="710704" y="198695"/>
                </a:lnTo>
                <a:lnTo>
                  <a:pt x="699790" y="206076"/>
                </a:lnTo>
                <a:lnTo>
                  <a:pt x="686463" y="208787"/>
                </a:lnTo>
                <a:lnTo>
                  <a:pt x="858079" y="208787"/>
                </a:lnTo>
                <a:lnTo>
                  <a:pt x="844752" y="206076"/>
                </a:lnTo>
                <a:lnTo>
                  <a:pt x="833838" y="198695"/>
                </a:lnTo>
                <a:lnTo>
                  <a:pt x="826464" y="187770"/>
                </a:lnTo>
                <a:lnTo>
                  <a:pt x="823756" y="174430"/>
                </a:lnTo>
                <a:lnTo>
                  <a:pt x="826464" y="161090"/>
                </a:lnTo>
                <a:lnTo>
                  <a:pt x="833838" y="150165"/>
                </a:lnTo>
                <a:lnTo>
                  <a:pt x="844752" y="142784"/>
                </a:lnTo>
                <a:lnTo>
                  <a:pt x="858079" y="140073"/>
                </a:lnTo>
                <a:close/>
              </a:path>
              <a:path w="1167129" h="346710">
                <a:moveTo>
                  <a:pt x="1029695" y="140073"/>
                </a:moveTo>
                <a:lnTo>
                  <a:pt x="858079" y="140073"/>
                </a:lnTo>
                <a:lnTo>
                  <a:pt x="871406" y="142784"/>
                </a:lnTo>
                <a:lnTo>
                  <a:pt x="882320" y="150165"/>
                </a:lnTo>
                <a:lnTo>
                  <a:pt x="889694" y="161090"/>
                </a:lnTo>
                <a:lnTo>
                  <a:pt x="892402" y="174430"/>
                </a:lnTo>
                <a:lnTo>
                  <a:pt x="889694" y="187770"/>
                </a:lnTo>
                <a:lnTo>
                  <a:pt x="882320" y="198695"/>
                </a:lnTo>
                <a:lnTo>
                  <a:pt x="871406" y="206076"/>
                </a:lnTo>
                <a:lnTo>
                  <a:pt x="858079" y="208787"/>
                </a:lnTo>
                <a:lnTo>
                  <a:pt x="1029695" y="208787"/>
                </a:lnTo>
                <a:lnTo>
                  <a:pt x="1016368" y="206076"/>
                </a:lnTo>
                <a:lnTo>
                  <a:pt x="1005454" y="198695"/>
                </a:lnTo>
                <a:lnTo>
                  <a:pt x="998080" y="187770"/>
                </a:lnTo>
                <a:lnTo>
                  <a:pt x="995371" y="174430"/>
                </a:lnTo>
                <a:lnTo>
                  <a:pt x="998080" y="161090"/>
                </a:lnTo>
                <a:lnTo>
                  <a:pt x="1005454" y="150165"/>
                </a:lnTo>
                <a:lnTo>
                  <a:pt x="1016368" y="142784"/>
                </a:lnTo>
                <a:lnTo>
                  <a:pt x="1029695" y="140073"/>
                </a:lnTo>
                <a:close/>
              </a:path>
              <a:path w="1167129" h="346710">
                <a:moveTo>
                  <a:pt x="1166987" y="140073"/>
                </a:moveTo>
                <a:lnTo>
                  <a:pt x="1029695" y="140073"/>
                </a:lnTo>
                <a:lnTo>
                  <a:pt x="1043022" y="142784"/>
                </a:lnTo>
                <a:lnTo>
                  <a:pt x="1053935" y="150165"/>
                </a:lnTo>
                <a:lnTo>
                  <a:pt x="1061310" y="161090"/>
                </a:lnTo>
                <a:lnTo>
                  <a:pt x="1064018" y="174430"/>
                </a:lnTo>
                <a:lnTo>
                  <a:pt x="1061310" y="187770"/>
                </a:lnTo>
                <a:lnTo>
                  <a:pt x="1053935" y="198695"/>
                </a:lnTo>
                <a:lnTo>
                  <a:pt x="1043022" y="206076"/>
                </a:lnTo>
                <a:lnTo>
                  <a:pt x="1029695" y="208787"/>
                </a:lnTo>
                <a:lnTo>
                  <a:pt x="1166987" y="208787"/>
                </a:lnTo>
                <a:lnTo>
                  <a:pt x="1166987" y="140073"/>
                </a:lnTo>
                <a:close/>
              </a:path>
              <a:path w="1167129" h="346710">
                <a:moveTo>
                  <a:pt x="617816" y="0"/>
                </a:moveTo>
                <a:lnTo>
                  <a:pt x="549170" y="0"/>
                </a:lnTo>
                <a:lnTo>
                  <a:pt x="549170" y="2643"/>
                </a:lnTo>
                <a:lnTo>
                  <a:pt x="617816" y="2643"/>
                </a:lnTo>
                <a:lnTo>
                  <a:pt x="617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C4AA8E-02BB-993D-8964-03A13C69A5CF}"/>
              </a:ext>
            </a:extLst>
          </p:cNvPr>
          <p:cNvGrpSpPr/>
          <p:nvPr/>
        </p:nvGrpSpPr>
        <p:grpSpPr>
          <a:xfrm>
            <a:off x="4425337" y="2060706"/>
            <a:ext cx="1197610" cy="1197610"/>
            <a:chOff x="4421752" y="2139238"/>
            <a:chExt cx="1197610" cy="1197610"/>
          </a:xfrm>
        </p:grpSpPr>
        <p:sp>
          <p:nvSpPr>
            <p:cNvPr id="5" name="object 5"/>
            <p:cNvSpPr/>
            <p:nvPr/>
          </p:nvSpPr>
          <p:spPr>
            <a:xfrm>
              <a:off x="4793472" y="2275395"/>
              <a:ext cx="453390" cy="926465"/>
            </a:xfrm>
            <a:custGeom>
              <a:avLst/>
              <a:gdLst/>
              <a:ahLst/>
              <a:cxnLst/>
              <a:rect l="l" t="t" r="r" b="b"/>
              <a:pathLst>
                <a:path w="453389" h="926464">
                  <a:moveTo>
                    <a:pt x="380323" y="0"/>
                  </a:moveTo>
                  <a:lnTo>
                    <a:pt x="95364" y="0"/>
                  </a:lnTo>
                  <a:lnTo>
                    <a:pt x="0" y="507002"/>
                  </a:lnTo>
                  <a:lnTo>
                    <a:pt x="192540" y="507002"/>
                  </a:lnTo>
                  <a:lnTo>
                    <a:pt x="67955" y="926076"/>
                  </a:lnTo>
                  <a:lnTo>
                    <a:pt x="453036" y="371086"/>
                  </a:lnTo>
                  <a:lnTo>
                    <a:pt x="260495" y="371086"/>
                  </a:lnTo>
                  <a:lnTo>
                    <a:pt x="380323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1752" y="2139238"/>
              <a:ext cx="1197610" cy="1197610"/>
            </a:xfrm>
            <a:custGeom>
              <a:avLst/>
              <a:gdLst/>
              <a:ahLst/>
              <a:cxnLst/>
              <a:rect l="l" t="t" r="r" b="b"/>
              <a:pathLst>
                <a:path w="1197610" h="1197610">
                  <a:moveTo>
                    <a:pt x="599329" y="0"/>
                  </a:moveTo>
                  <a:lnTo>
                    <a:pt x="549731" y="1965"/>
                  </a:lnTo>
                  <a:lnTo>
                    <a:pt x="501723" y="7797"/>
                  </a:lnTo>
                  <a:lnTo>
                    <a:pt x="454962" y="17343"/>
                  </a:lnTo>
                  <a:lnTo>
                    <a:pt x="409600" y="30447"/>
                  </a:lnTo>
                  <a:lnTo>
                    <a:pt x="365793" y="46957"/>
                  </a:lnTo>
                  <a:lnTo>
                    <a:pt x="323694" y="66718"/>
                  </a:lnTo>
                  <a:lnTo>
                    <a:pt x="283458" y="89575"/>
                  </a:lnTo>
                  <a:lnTo>
                    <a:pt x="245238" y="115376"/>
                  </a:lnTo>
                  <a:lnTo>
                    <a:pt x="209189" y="143965"/>
                  </a:lnTo>
                  <a:lnTo>
                    <a:pt x="175465" y="175190"/>
                  </a:lnTo>
                  <a:lnTo>
                    <a:pt x="144219" y="208895"/>
                  </a:lnTo>
                  <a:lnTo>
                    <a:pt x="115607" y="244926"/>
                  </a:lnTo>
                  <a:lnTo>
                    <a:pt x="89782" y="283131"/>
                  </a:lnTo>
                  <a:lnTo>
                    <a:pt x="66899" y="323354"/>
                  </a:lnTo>
                  <a:lnTo>
                    <a:pt x="47111" y="365441"/>
                  </a:lnTo>
                  <a:lnTo>
                    <a:pt x="30573" y="409239"/>
                  </a:lnTo>
                  <a:lnTo>
                    <a:pt x="17439" y="454594"/>
                  </a:lnTo>
                  <a:lnTo>
                    <a:pt x="7862" y="501351"/>
                  </a:lnTo>
                  <a:lnTo>
                    <a:pt x="1998" y="549356"/>
                  </a:lnTo>
                  <a:lnTo>
                    <a:pt x="0" y="598456"/>
                  </a:lnTo>
                  <a:lnTo>
                    <a:pt x="1970" y="647559"/>
                  </a:lnTo>
                  <a:lnTo>
                    <a:pt x="7808" y="695569"/>
                  </a:lnTo>
                  <a:lnTo>
                    <a:pt x="17358" y="742333"/>
                  </a:lnTo>
                  <a:lnTo>
                    <a:pt x="30467" y="787697"/>
                  </a:lnTo>
                  <a:lnTo>
                    <a:pt x="46981" y="831507"/>
                  </a:lnTo>
                  <a:lnTo>
                    <a:pt x="66744" y="873607"/>
                  </a:lnTo>
                  <a:lnTo>
                    <a:pt x="89605" y="913845"/>
                  </a:lnTo>
                  <a:lnTo>
                    <a:pt x="115408" y="952067"/>
                  </a:lnTo>
                  <a:lnTo>
                    <a:pt x="143999" y="988117"/>
                  </a:lnTo>
                  <a:lnTo>
                    <a:pt x="175225" y="1021842"/>
                  </a:lnTo>
                  <a:lnTo>
                    <a:pt x="208931" y="1053088"/>
                  </a:lnTo>
                  <a:lnTo>
                    <a:pt x="244964" y="1081701"/>
                  </a:lnTo>
                  <a:lnTo>
                    <a:pt x="283169" y="1107527"/>
                  </a:lnTo>
                  <a:lnTo>
                    <a:pt x="323392" y="1130412"/>
                  </a:lnTo>
                  <a:lnTo>
                    <a:pt x="365479" y="1150200"/>
                  </a:lnTo>
                  <a:lnTo>
                    <a:pt x="409277" y="1166740"/>
                  </a:lnTo>
                  <a:lnTo>
                    <a:pt x="454631" y="1179875"/>
                  </a:lnTo>
                  <a:lnTo>
                    <a:pt x="501387" y="1189453"/>
                  </a:lnTo>
                  <a:lnTo>
                    <a:pt x="549391" y="1195319"/>
                  </a:lnTo>
                  <a:lnTo>
                    <a:pt x="598489" y="1197320"/>
                  </a:lnTo>
                  <a:lnTo>
                    <a:pt x="647590" y="1195349"/>
                  </a:lnTo>
                  <a:lnTo>
                    <a:pt x="695598" y="1189511"/>
                  </a:lnTo>
                  <a:lnTo>
                    <a:pt x="742360" y="1179960"/>
                  </a:lnTo>
                  <a:lnTo>
                    <a:pt x="787721" y="1166851"/>
                  </a:lnTo>
                  <a:lnTo>
                    <a:pt x="790528" y="1165793"/>
                  </a:lnTo>
                  <a:lnTo>
                    <a:pt x="598831" y="1165793"/>
                  </a:lnTo>
                  <a:lnTo>
                    <a:pt x="549929" y="1163741"/>
                  </a:lnTo>
                  <a:lnTo>
                    <a:pt x="502181" y="1157641"/>
                  </a:lnTo>
                  <a:lnTo>
                    <a:pt x="455756" y="1147664"/>
                  </a:lnTo>
                  <a:lnTo>
                    <a:pt x="410824" y="1133978"/>
                  </a:lnTo>
                  <a:lnTo>
                    <a:pt x="367556" y="1116754"/>
                  </a:lnTo>
                  <a:lnTo>
                    <a:pt x="326121" y="1096163"/>
                  </a:lnTo>
                  <a:lnTo>
                    <a:pt x="286690" y="1072373"/>
                  </a:lnTo>
                  <a:lnTo>
                    <a:pt x="249434" y="1045556"/>
                  </a:lnTo>
                  <a:lnTo>
                    <a:pt x="214522" y="1015881"/>
                  </a:lnTo>
                  <a:lnTo>
                    <a:pt x="182125" y="983518"/>
                  </a:lnTo>
                  <a:lnTo>
                    <a:pt x="152412" y="948638"/>
                  </a:lnTo>
                  <a:lnTo>
                    <a:pt x="125554" y="911409"/>
                  </a:lnTo>
                  <a:lnTo>
                    <a:pt x="101722" y="872004"/>
                  </a:lnTo>
                  <a:lnTo>
                    <a:pt x="81085" y="830590"/>
                  </a:lnTo>
                  <a:lnTo>
                    <a:pt x="63813" y="787340"/>
                  </a:lnTo>
                  <a:lnTo>
                    <a:pt x="50059" y="742333"/>
                  </a:lnTo>
                  <a:lnTo>
                    <a:pt x="40048" y="696005"/>
                  </a:lnTo>
                  <a:lnTo>
                    <a:pt x="33895" y="648262"/>
                  </a:lnTo>
                  <a:lnTo>
                    <a:pt x="31788" y="599362"/>
                  </a:lnTo>
                  <a:lnTo>
                    <a:pt x="33806" y="551208"/>
                  </a:lnTo>
                  <a:lnTo>
                    <a:pt x="39858" y="503699"/>
                  </a:lnTo>
                  <a:lnTo>
                    <a:pt x="49850" y="457071"/>
                  </a:lnTo>
                  <a:lnTo>
                    <a:pt x="63687" y="411563"/>
                  </a:lnTo>
                  <a:lnTo>
                    <a:pt x="81275" y="367411"/>
                  </a:lnTo>
                  <a:lnTo>
                    <a:pt x="102519" y="324852"/>
                  </a:lnTo>
                  <a:lnTo>
                    <a:pt x="127323" y="284125"/>
                  </a:lnTo>
                  <a:lnTo>
                    <a:pt x="155594" y="245465"/>
                  </a:lnTo>
                  <a:lnTo>
                    <a:pt x="187237" y="209110"/>
                  </a:lnTo>
                  <a:lnTo>
                    <a:pt x="231770" y="209110"/>
                  </a:lnTo>
                  <a:lnTo>
                    <a:pt x="209497" y="186837"/>
                  </a:lnTo>
                  <a:lnTo>
                    <a:pt x="246433" y="154729"/>
                  </a:lnTo>
                  <a:lnTo>
                    <a:pt x="285313" y="126354"/>
                  </a:lnTo>
                  <a:lnTo>
                    <a:pt x="325895" y="101706"/>
                  </a:lnTo>
                  <a:lnTo>
                    <a:pt x="367939" y="80778"/>
                  </a:lnTo>
                  <a:lnTo>
                    <a:pt x="411205" y="63564"/>
                  </a:lnTo>
                  <a:lnTo>
                    <a:pt x="455453" y="50057"/>
                  </a:lnTo>
                  <a:lnTo>
                    <a:pt x="500441" y="40249"/>
                  </a:lnTo>
                  <a:lnTo>
                    <a:pt x="545931" y="34135"/>
                  </a:lnTo>
                  <a:lnTo>
                    <a:pt x="591680" y="31707"/>
                  </a:lnTo>
                  <a:lnTo>
                    <a:pt x="791397" y="31707"/>
                  </a:lnTo>
                  <a:lnTo>
                    <a:pt x="788423" y="30584"/>
                  </a:lnTo>
                  <a:lnTo>
                    <a:pt x="743100" y="17449"/>
                  </a:lnTo>
                  <a:lnTo>
                    <a:pt x="696374" y="7871"/>
                  </a:lnTo>
                  <a:lnTo>
                    <a:pt x="648399" y="2003"/>
                  </a:lnTo>
                  <a:lnTo>
                    <a:pt x="599329" y="0"/>
                  </a:lnTo>
                  <a:close/>
                </a:path>
                <a:path w="1197610" h="1197610">
                  <a:moveTo>
                    <a:pt x="231770" y="209110"/>
                  </a:moveTo>
                  <a:lnTo>
                    <a:pt x="187237" y="209110"/>
                  </a:lnTo>
                  <a:lnTo>
                    <a:pt x="988308" y="1010220"/>
                  </a:lnTo>
                  <a:lnTo>
                    <a:pt x="952061" y="1041878"/>
                  </a:lnTo>
                  <a:lnTo>
                    <a:pt x="913502" y="1070164"/>
                  </a:lnTo>
                  <a:lnTo>
                    <a:pt x="872869" y="1094984"/>
                  </a:lnTo>
                  <a:lnTo>
                    <a:pt x="830400" y="1116243"/>
                  </a:lnTo>
                  <a:lnTo>
                    <a:pt x="786333" y="1133845"/>
                  </a:lnTo>
                  <a:lnTo>
                    <a:pt x="740904" y="1147696"/>
                  </a:lnTo>
                  <a:lnTo>
                    <a:pt x="694353" y="1157701"/>
                  </a:lnTo>
                  <a:lnTo>
                    <a:pt x="646916" y="1163765"/>
                  </a:lnTo>
                  <a:lnTo>
                    <a:pt x="598831" y="1165793"/>
                  </a:lnTo>
                  <a:lnTo>
                    <a:pt x="790528" y="1165793"/>
                  </a:lnTo>
                  <a:lnTo>
                    <a:pt x="831527" y="1150337"/>
                  </a:lnTo>
                  <a:lnTo>
                    <a:pt x="873624" y="1130573"/>
                  </a:lnTo>
                  <a:lnTo>
                    <a:pt x="913858" y="1107711"/>
                  </a:lnTo>
                  <a:lnTo>
                    <a:pt x="952076" y="1081908"/>
                  </a:lnTo>
                  <a:lnTo>
                    <a:pt x="988123" y="1053315"/>
                  </a:lnTo>
                  <a:lnTo>
                    <a:pt x="1021845" y="1022088"/>
                  </a:lnTo>
                  <a:lnTo>
                    <a:pt x="1053089" y="988381"/>
                  </a:lnTo>
                  <a:lnTo>
                    <a:pt x="1053434" y="987946"/>
                  </a:lnTo>
                  <a:lnTo>
                    <a:pt x="1010581" y="987946"/>
                  </a:lnTo>
                  <a:lnTo>
                    <a:pt x="231770" y="209110"/>
                  </a:lnTo>
                  <a:close/>
                </a:path>
                <a:path w="1197610" h="1197610">
                  <a:moveTo>
                    <a:pt x="791397" y="31707"/>
                  </a:moveTo>
                  <a:lnTo>
                    <a:pt x="591680" y="31707"/>
                  </a:lnTo>
                  <a:lnTo>
                    <a:pt x="637449" y="32960"/>
                  </a:lnTo>
                  <a:lnTo>
                    <a:pt x="682997" y="37886"/>
                  </a:lnTo>
                  <a:lnTo>
                    <a:pt x="728084" y="46478"/>
                  </a:lnTo>
                  <a:lnTo>
                    <a:pt x="772469" y="58731"/>
                  </a:lnTo>
                  <a:lnTo>
                    <a:pt x="815912" y="74636"/>
                  </a:lnTo>
                  <a:lnTo>
                    <a:pt x="858172" y="94188"/>
                  </a:lnTo>
                  <a:lnTo>
                    <a:pt x="899010" y="117381"/>
                  </a:lnTo>
                  <a:lnTo>
                    <a:pt x="938185" y="144207"/>
                  </a:lnTo>
                  <a:lnTo>
                    <a:pt x="975455" y="174658"/>
                  </a:lnTo>
                  <a:lnTo>
                    <a:pt x="1010581" y="208730"/>
                  </a:lnTo>
                  <a:lnTo>
                    <a:pt x="1041537" y="244226"/>
                  </a:lnTo>
                  <a:lnTo>
                    <a:pt x="1069055" y="281561"/>
                  </a:lnTo>
                  <a:lnTo>
                    <a:pt x="1093132" y="320518"/>
                  </a:lnTo>
                  <a:lnTo>
                    <a:pt x="1113770" y="360881"/>
                  </a:lnTo>
                  <a:lnTo>
                    <a:pt x="1130968" y="402433"/>
                  </a:lnTo>
                  <a:lnTo>
                    <a:pt x="1144727" y="444958"/>
                  </a:lnTo>
                  <a:lnTo>
                    <a:pt x="1155046" y="488240"/>
                  </a:lnTo>
                  <a:lnTo>
                    <a:pt x="1161925" y="532063"/>
                  </a:lnTo>
                  <a:lnTo>
                    <a:pt x="1165364" y="576210"/>
                  </a:lnTo>
                  <a:lnTo>
                    <a:pt x="1165364" y="620466"/>
                  </a:lnTo>
                  <a:lnTo>
                    <a:pt x="1161925" y="664613"/>
                  </a:lnTo>
                  <a:lnTo>
                    <a:pt x="1155046" y="708436"/>
                  </a:lnTo>
                  <a:lnTo>
                    <a:pt x="1144727" y="751718"/>
                  </a:lnTo>
                  <a:lnTo>
                    <a:pt x="1130968" y="794243"/>
                  </a:lnTo>
                  <a:lnTo>
                    <a:pt x="1113770" y="835795"/>
                  </a:lnTo>
                  <a:lnTo>
                    <a:pt x="1093132" y="876158"/>
                  </a:lnTo>
                  <a:lnTo>
                    <a:pt x="1069055" y="915115"/>
                  </a:lnTo>
                  <a:lnTo>
                    <a:pt x="1041538" y="952450"/>
                  </a:lnTo>
                  <a:lnTo>
                    <a:pt x="1010581" y="987946"/>
                  </a:lnTo>
                  <a:lnTo>
                    <a:pt x="1053434" y="987946"/>
                  </a:lnTo>
                  <a:lnTo>
                    <a:pt x="1081699" y="952347"/>
                  </a:lnTo>
                  <a:lnTo>
                    <a:pt x="1107523" y="914141"/>
                  </a:lnTo>
                  <a:lnTo>
                    <a:pt x="1130406" y="873917"/>
                  </a:lnTo>
                  <a:lnTo>
                    <a:pt x="1150194" y="831828"/>
                  </a:lnTo>
                  <a:lnTo>
                    <a:pt x="1166733" y="788029"/>
                  </a:lnTo>
                  <a:lnTo>
                    <a:pt x="1179869" y="742674"/>
                  </a:lnTo>
                  <a:lnTo>
                    <a:pt x="1189430" y="696006"/>
                  </a:lnTo>
                  <a:lnTo>
                    <a:pt x="1195274" y="648262"/>
                  </a:lnTo>
                  <a:lnTo>
                    <a:pt x="1197298" y="599362"/>
                  </a:lnTo>
                  <a:lnTo>
                    <a:pt x="1197306" y="598456"/>
                  </a:lnTo>
                  <a:lnTo>
                    <a:pt x="1195423" y="551208"/>
                  </a:lnTo>
                  <a:lnTo>
                    <a:pt x="1189530" y="501569"/>
                  </a:lnTo>
                  <a:lnTo>
                    <a:pt x="1179994" y="454829"/>
                  </a:lnTo>
                  <a:lnTo>
                    <a:pt x="1166902" y="409488"/>
                  </a:lnTo>
                  <a:lnTo>
                    <a:pt x="1150408" y="365700"/>
                  </a:lnTo>
                  <a:lnTo>
                    <a:pt x="1130666" y="323618"/>
                  </a:lnTo>
                  <a:lnTo>
                    <a:pt x="1107829" y="283398"/>
                  </a:lnTo>
                  <a:lnTo>
                    <a:pt x="1082051" y="245192"/>
                  </a:lnTo>
                  <a:lnTo>
                    <a:pt x="1053445" y="209110"/>
                  </a:lnTo>
                  <a:lnTo>
                    <a:pt x="1022290" y="175442"/>
                  </a:lnTo>
                  <a:lnTo>
                    <a:pt x="988612" y="144206"/>
                  </a:lnTo>
                  <a:lnTo>
                    <a:pt x="952611" y="115603"/>
                  </a:lnTo>
                  <a:lnTo>
                    <a:pt x="914437" y="89784"/>
                  </a:lnTo>
                  <a:lnTo>
                    <a:pt x="874245" y="66905"/>
                  </a:lnTo>
                  <a:lnTo>
                    <a:pt x="832189" y="47120"/>
                  </a:lnTo>
                  <a:lnTo>
                    <a:pt x="791397" y="3170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1752" y="2139238"/>
              <a:ext cx="1197610" cy="1197610"/>
            </a:xfrm>
            <a:custGeom>
              <a:avLst/>
              <a:gdLst/>
              <a:ahLst/>
              <a:cxnLst/>
              <a:rect l="l" t="t" r="r" b="b"/>
              <a:pathLst>
                <a:path w="1197610" h="1197610">
                  <a:moveTo>
                    <a:pt x="598830" y="0"/>
                  </a:moveTo>
                  <a:lnTo>
                    <a:pt x="549731" y="1965"/>
                  </a:lnTo>
                  <a:lnTo>
                    <a:pt x="501723" y="7797"/>
                  </a:lnTo>
                  <a:lnTo>
                    <a:pt x="454962" y="17343"/>
                  </a:lnTo>
                  <a:lnTo>
                    <a:pt x="409600" y="30447"/>
                  </a:lnTo>
                  <a:lnTo>
                    <a:pt x="365793" y="46957"/>
                  </a:lnTo>
                  <a:lnTo>
                    <a:pt x="323694" y="66718"/>
                  </a:lnTo>
                  <a:lnTo>
                    <a:pt x="283458" y="89575"/>
                  </a:lnTo>
                  <a:lnTo>
                    <a:pt x="245238" y="115376"/>
                  </a:lnTo>
                  <a:lnTo>
                    <a:pt x="209189" y="143965"/>
                  </a:lnTo>
                  <a:lnTo>
                    <a:pt x="175465" y="175190"/>
                  </a:lnTo>
                  <a:lnTo>
                    <a:pt x="144219" y="208895"/>
                  </a:lnTo>
                  <a:lnTo>
                    <a:pt x="115607" y="244926"/>
                  </a:lnTo>
                  <a:lnTo>
                    <a:pt x="89782" y="283131"/>
                  </a:lnTo>
                  <a:lnTo>
                    <a:pt x="66899" y="323354"/>
                  </a:lnTo>
                  <a:lnTo>
                    <a:pt x="47111" y="365441"/>
                  </a:lnTo>
                  <a:lnTo>
                    <a:pt x="30573" y="409239"/>
                  </a:lnTo>
                  <a:lnTo>
                    <a:pt x="17439" y="454594"/>
                  </a:lnTo>
                  <a:lnTo>
                    <a:pt x="7862" y="501351"/>
                  </a:lnTo>
                  <a:lnTo>
                    <a:pt x="1998" y="549356"/>
                  </a:lnTo>
                  <a:lnTo>
                    <a:pt x="0" y="598456"/>
                  </a:lnTo>
                  <a:lnTo>
                    <a:pt x="1970" y="647559"/>
                  </a:lnTo>
                  <a:lnTo>
                    <a:pt x="7808" y="695569"/>
                  </a:lnTo>
                  <a:lnTo>
                    <a:pt x="17358" y="742333"/>
                  </a:lnTo>
                  <a:lnTo>
                    <a:pt x="30467" y="787697"/>
                  </a:lnTo>
                  <a:lnTo>
                    <a:pt x="46981" y="831507"/>
                  </a:lnTo>
                  <a:lnTo>
                    <a:pt x="66744" y="873607"/>
                  </a:lnTo>
                  <a:lnTo>
                    <a:pt x="89605" y="913845"/>
                  </a:lnTo>
                  <a:lnTo>
                    <a:pt x="115408" y="952066"/>
                  </a:lnTo>
                  <a:lnTo>
                    <a:pt x="143999" y="988117"/>
                  </a:lnTo>
                  <a:lnTo>
                    <a:pt x="175225" y="1021842"/>
                  </a:lnTo>
                  <a:lnTo>
                    <a:pt x="208931" y="1053088"/>
                  </a:lnTo>
                  <a:lnTo>
                    <a:pt x="244964" y="1081701"/>
                  </a:lnTo>
                  <a:lnTo>
                    <a:pt x="283169" y="1107527"/>
                  </a:lnTo>
                  <a:lnTo>
                    <a:pt x="323392" y="1130412"/>
                  </a:lnTo>
                  <a:lnTo>
                    <a:pt x="365479" y="1150200"/>
                  </a:lnTo>
                  <a:lnTo>
                    <a:pt x="409277" y="1166740"/>
                  </a:lnTo>
                  <a:lnTo>
                    <a:pt x="454631" y="1179875"/>
                  </a:lnTo>
                  <a:lnTo>
                    <a:pt x="501387" y="1189453"/>
                  </a:lnTo>
                  <a:lnTo>
                    <a:pt x="549391" y="1195319"/>
                  </a:lnTo>
                  <a:lnTo>
                    <a:pt x="598489" y="1197320"/>
                  </a:lnTo>
                  <a:lnTo>
                    <a:pt x="647590" y="1195349"/>
                  </a:lnTo>
                  <a:lnTo>
                    <a:pt x="695598" y="1189511"/>
                  </a:lnTo>
                  <a:lnTo>
                    <a:pt x="742360" y="1179960"/>
                  </a:lnTo>
                  <a:lnTo>
                    <a:pt x="787721" y="1166851"/>
                  </a:lnTo>
                  <a:lnTo>
                    <a:pt x="831527" y="1150337"/>
                  </a:lnTo>
                  <a:lnTo>
                    <a:pt x="873624" y="1130573"/>
                  </a:lnTo>
                  <a:lnTo>
                    <a:pt x="913858" y="1107711"/>
                  </a:lnTo>
                  <a:lnTo>
                    <a:pt x="952076" y="1081908"/>
                  </a:lnTo>
                  <a:lnTo>
                    <a:pt x="988123" y="1053315"/>
                  </a:lnTo>
                  <a:lnTo>
                    <a:pt x="1021845" y="1022088"/>
                  </a:lnTo>
                  <a:lnTo>
                    <a:pt x="1053089" y="988381"/>
                  </a:lnTo>
                  <a:lnTo>
                    <a:pt x="1081699" y="952347"/>
                  </a:lnTo>
                  <a:lnTo>
                    <a:pt x="1107523" y="914141"/>
                  </a:lnTo>
                  <a:lnTo>
                    <a:pt x="1130406" y="873917"/>
                  </a:lnTo>
                  <a:lnTo>
                    <a:pt x="1150194" y="831828"/>
                  </a:lnTo>
                  <a:lnTo>
                    <a:pt x="1166733" y="788029"/>
                  </a:lnTo>
                  <a:lnTo>
                    <a:pt x="1179869" y="742674"/>
                  </a:lnTo>
                  <a:lnTo>
                    <a:pt x="1189448" y="695916"/>
                  </a:lnTo>
                  <a:lnTo>
                    <a:pt x="1195317" y="647910"/>
                  </a:lnTo>
                  <a:lnTo>
                    <a:pt x="1197320" y="598811"/>
                  </a:lnTo>
                  <a:lnTo>
                    <a:pt x="1197320" y="598627"/>
                  </a:lnTo>
                  <a:lnTo>
                    <a:pt x="1195357" y="549553"/>
                  </a:lnTo>
                  <a:lnTo>
                    <a:pt x="1189530" y="501569"/>
                  </a:lnTo>
                  <a:lnTo>
                    <a:pt x="1179994" y="454829"/>
                  </a:lnTo>
                  <a:lnTo>
                    <a:pt x="1166902" y="409488"/>
                  </a:lnTo>
                  <a:lnTo>
                    <a:pt x="1150408" y="365700"/>
                  </a:lnTo>
                  <a:lnTo>
                    <a:pt x="1130666" y="323618"/>
                  </a:lnTo>
                  <a:lnTo>
                    <a:pt x="1107829" y="283398"/>
                  </a:lnTo>
                  <a:lnTo>
                    <a:pt x="1082051" y="245192"/>
                  </a:lnTo>
                  <a:lnTo>
                    <a:pt x="1053487" y="209156"/>
                  </a:lnTo>
                  <a:lnTo>
                    <a:pt x="1022290" y="175442"/>
                  </a:lnTo>
                  <a:lnTo>
                    <a:pt x="988613" y="144207"/>
                  </a:lnTo>
                  <a:lnTo>
                    <a:pt x="952611" y="115603"/>
                  </a:lnTo>
                  <a:lnTo>
                    <a:pt x="914437" y="89784"/>
                  </a:lnTo>
                  <a:lnTo>
                    <a:pt x="874245" y="66905"/>
                  </a:lnTo>
                  <a:lnTo>
                    <a:pt x="832189" y="47120"/>
                  </a:lnTo>
                  <a:lnTo>
                    <a:pt x="788423" y="30584"/>
                  </a:lnTo>
                  <a:lnTo>
                    <a:pt x="743100" y="17449"/>
                  </a:lnTo>
                  <a:lnTo>
                    <a:pt x="696374" y="7871"/>
                  </a:lnTo>
                  <a:lnTo>
                    <a:pt x="648399" y="2003"/>
                  </a:lnTo>
                  <a:lnTo>
                    <a:pt x="599329" y="0"/>
                  </a:lnTo>
                  <a:lnTo>
                    <a:pt x="599001" y="0"/>
                  </a:lnTo>
                  <a:lnTo>
                    <a:pt x="598830" y="0"/>
                  </a:lnTo>
                  <a:close/>
                </a:path>
                <a:path w="1197610" h="1197610">
                  <a:moveTo>
                    <a:pt x="598831" y="1165793"/>
                  </a:moveTo>
                  <a:lnTo>
                    <a:pt x="549929" y="1163741"/>
                  </a:lnTo>
                  <a:lnTo>
                    <a:pt x="502181" y="1157641"/>
                  </a:lnTo>
                  <a:lnTo>
                    <a:pt x="455756" y="1147664"/>
                  </a:lnTo>
                  <a:lnTo>
                    <a:pt x="410824" y="1133978"/>
                  </a:lnTo>
                  <a:lnTo>
                    <a:pt x="367556" y="1116754"/>
                  </a:lnTo>
                  <a:lnTo>
                    <a:pt x="326121" y="1096163"/>
                  </a:lnTo>
                  <a:lnTo>
                    <a:pt x="286690" y="1072373"/>
                  </a:lnTo>
                  <a:lnTo>
                    <a:pt x="249434" y="1045556"/>
                  </a:lnTo>
                  <a:lnTo>
                    <a:pt x="214522" y="1015881"/>
                  </a:lnTo>
                  <a:lnTo>
                    <a:pt x="182125" y="983518"/>
                  </a:lnTo>
                  <a:lnTo>
                    <a:pt x="152412" y="948638"/>
                  </a:lnTo>
                  <a:lnTo>
                    <a:pt x="125554" y="911409"/>
                  </a:lnTo>
                  <a:lnTo>
                    <a:pt x="101722" y="872004"/>
                  </a:lnTo>
                  <a:lnTo>
                    <a:pt x="81085" y="830590"/>
                  </a:lnTo>
                  <a:lnTo>
                    <a:pt x="63813" y="787340"/>
                  </a:lnTo>
                  <a:lnTo>
                    <a:pt x="50078" y="742421"/>
                  </a:lnTo>
                  <a:lnTo>
                    <a:pt x="40048" y="696005"/>
                  </a:lnTo>
                  <a:lnTo>
                    <a:pt x="33895" y="648262"/>
                  </a:lnTo>
                  <a:lnTo>
                    <a:pt x="31788" y="599362"/>
                  </a:lnTo>
                  <a:lnTo>
                    <a:pt x="33806" y="551208"/>
                  </a:lnTo>
                  <a:lnTo>
                    <a:pt x="39858" y="503699"/>
                  </a:lnTo>
                  <a:lnTo>
                    <a:pt x="49850" y="457071"/>
                  </a:lnTo>
                  <a:lnTo>
                    <a:pt x="63687" y="411563"/>
                  </a:lnTo>
                  <a:lnTo>
                    <a:pt x="81275" y="367411"/>
                  </a:lnTo>
                  <a:lnTo>
                    <a:pt x="102519" y="324852"/>
                  </a:lnTo>
                  <a:lnTo>
                    <a:pt x="127323" y="284125"/>
                  </a:lnTo>
                  <a:lnTo>
                    <a:pt x="155594" y="245465"/>
                  </a:lnTo>
                  <a:lnTo>
                    <a:pt x="187237" y="209110"/>
                  </a:lnTo>
                  <a:lnTo>
                    <a:pt x="988308" y="1010220"/>
                  </a:lnTo>
                  <a:lnTo>
                    <a:pt x="952061" y="1041878"/>
                  </a:lnTo>
                  <a:lnTo>
                    <a:pt x="913502" y="1070164"/>
                  </a:lnTo>
                  <a:lnTo>
                    <a:pt x="872869" y="1094984"/>
                  </a:lnTo>
                  <a:lnTo>
                    <a:pt x="830400" y="1116243"/>
                  </a:lnTo>
                  <a:lnTo>
                    <a:pt x="786333" y="1133845"/>
                  </a:lnTo>
                  <a:lnTo>
                    <a:pt x="740904" y="1147696"/>
                  </a:lnTo>
                  <a:lnTo>
                    <a:pt x="694353" y="1157701"/>
                  </a:lnTo>
                  <a:lnTo>
                    <a:pt x="646916" y="1163765"/>
                  </a:lnTo>
                  <a:lnTo>
                    <a:pt x="598831" y="1165793"/>
                  </a:lnTo>
                  <a:close/>
                </a:path>
                <a:path w="1197610" h="1197610">
                  <a:moveTo>
                    <a:pt x="1010581" y="987946"/>
                  </a:moveTo>
                  <a:lnTo>
                    <a:pt x="209497" y="186837"/>
                  </a:lnTo>
                  <a:lnTo>
                    <a:pt x="246433" y="154729"/>
                  </a:lnTo>
                  <a:lnTo>
                    <a:pt x="285313" y="126354"/>
                  </a:lnTo>
                  <a:lnTo>
                    <a:pt x="325895" y="101706"/>
                  </a:lnTo>
                  <a:lnTo>
                    <a:pt x="367939" y="80778"/>
                  </a:lnTo>
                  <a:lnTo>
                    <a:pt x="411205" y="63564"/>
                  </a:lnTo>
                  <a:lnTo>
                    <a:pt x="455453" y="50057"/>
                  </a:lnTo>
                  <a:lnTo>
                    <a:pt x="500441" y="40249"/>
                  </a:lnTo>
                  <a:lnTo>
                    <a:pt x="545931" y="34135"/>
                  </a:lnTo>
                  <a:lnTo>
                    <a:pt x="591680" y="31707"/>
                  </a:lnTo>
                  <a:lnTo>
                    <a:pt x="637449" y="32960"/>
                  </a:lnTo>
                  <a:lnTo>
                    <a:pt x="682997" y="37886"/>
                  </a:lnTo>
                  <a:lnTo>
                    <a:pt x="728084" y="46478"/>
                  </a:lnTo>
                  <a:lnTo>
                    <a:pt x="772469" y="58731"/>
                  </a:lnTo>
                  <a:lnTo>
                    <a:pt x="815912" y="74636"/>
                  </a:lnTo>
                  <a:lnTo>
                    <a:pt x="858172" y="94188"/>
                  </a:lnTo>
                  <a:lnTo>
                    <a:pt x="899010" y="117381"/>
                  </a:lnTo>
                  <a:lnTo>
                    <a:pt x="938184" y="144206"/>
                  </a:lnTo>
                  <a:lnTo>
                    <a:pt x="975455" y="174658"/>
                  </a:lnTo>
                  <a:lnTo>
                    <a:pt x="1010581" y="208730"/>
                  </a:lnTo>
                  <a:lnTo>
                    <a:pt x="1041538" y="244226"/>
                  </a:lnTo>
                  <a:lnTo>
                    <a:pt x="1069055" y="281561"/>
                  </a:lnTo>
                  <a:lnTo>
                    <a:pt x="1093132" y="320518"/>
                  </a:lnTo>
                  <a:lnTo>
                    <a:pt x="1113770" y="360881"/>
                  </a:lnTo>
                  <a:lnTo>
                    <a:pt x="1130968" y="402433"/>
                  </a:lnTo>
                  <a:lnTo>
                    <a:pt x="1144727" y="444958"/>
                  </a:lnTo>
                  <a:lnTo>
                    <a:pt x="1155046" y="488240"/>
                  </a:lnTo>
                  <a:lnTo>
                    <a:pt x="1161925" y="532063"/>
                  </a:lnTo>
                  <a:lnTo>
                    <a:pt x="1165364" y="576210"/>
                  </a:lnTo>
                  <a:lnTo>
                    <a:pt x="1165364" y="620466"/>
                  </a:lnTo>
                  <a:lnTo>
                    <a:pt x="1161925" y="664613"/>
                  </a:lnTo>
                  <a:lnTo>
                    <a:pt x="1155046" y="708436"/>
                  </a:lnTo>
                  <a:lnTo>
                    <a:pt x="1144727" y="751718"/>
                  </a:lnTo>
                  <a:lnTo>
                    <a:pt x="1130968" y="794243"/>
                  </a:lnTo>
                  <a:lnTo>
                    <a:pt x="1113770" y="835795"/>
                  </a:lnTo>
                  <a:lnTo>
                    <a:pt x="1093132" y="876158"/>
                  </a:lnTo>
                  <a:lnTo>
                    <a:pt x="1069055" y="915115"/>
                  </a:lnTo>
                  <a:lnTo>
                    <a:pt x="1041538" y="952450"/>
                  </a:lnTo>
                  <a:lnTo>
                    <a:pt x="1010581" y="987946"/>
                  </a:lnTo>
                  <a:close/>
                </a:path>
              </a:pathLst>
            </a:custGeom>
            <a:ln w="183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ECA953-670D-D12E-777F-6889848A9A4B}"/>
              </a:ext>
            </a:extLst>
          </p:cNvPr>
          <p:cNvGrpSpPr/>
          <p:nvPr/>
        </p:nvGrpSpPr>
        <p:grpSpPr>
          <a:xfrm>
            <a:off x="4441682" y="3599685"/>
            <a:ext cx="1197610" cy="1197610"/>
            <a:chOff x="4421752" y="3503218"/>
            <a:chExt cx="1197610" cy="1197610"/>
          </a:xfrm>
        </p:grpSpPr>
        <p:sp>
          <p:nvSpPr>
            <p:cNvPr id="8" name="object 8"/>
            <p:cNvSpPr/>
            <p:nvPr/>
          </p:nvSpPr>
          <p:spPr>
            <a:xfrm>
              <a:off x="4583056" y="3647827"/>
              <a:ext cx="872490" cy="916305"/>
            </a:xfrm>
            <a:custGeom>
              <a:avLst/>
              <a:gdLst/>
              <a:ahLst/>
              <a:cxnLst/>
              <a:rect l="l" t="t" r="r" b="b"/>
              <a:pathLst>
                <a:path w="872489" h="916304">
                  <a:moveTo>
                    <a:pt x="609295" y="19532"/>
                  </a:moveTo>
                  <a:lnTo>
                    <a:pt x="607110" y="11518"/>
                  </a:lnTo>
                  <a:lnTo>
                    <a:pt x="602005" y="4953"/>
                  </a:lnTo>
                  <a:lnTo>
                    <a:pt x="595033" y="1016"/>
                  </a:lnTo>
                  <a:lnTo>
                    <a:pt x="587108" y="0"/>
                  </a:lnTo>
                  <a:lnTo>
                    <a:pt x="579069" y="2184"/>
                  </a:lnTo>
                  <a:lnTo>
                    <a:pt x="542988" y="26936"/>
                  </a:lnTo>
                  <a:lnTo>
                    <a:pt x="514692" y="60248"/>
                  </a:lnTo>
                  <a:lnTo>
                    <a:pt x="495731" y="95237"/>
                  </a:lnTo>
                  <a:lnTo>
                    <a:pt x="484568" y="128663"/>
                  </a:lnTo>
                  <a:lnTo>
                    <a:pt x="459092" y="122212"/>
                  </a:lnTo>
                  <a:lnTo>
                    <a:pt x="434200" y="119849"/>
                  </a:lnTo>
                  <a:lnTo>
                    <a:pt x="410095" y="121373"/>
                  </a:lnTo>
                  <a:lnTo>
                    <a:pt x="386956" y="126580"/>
                  </a:lnTo>
                  <a:lnTo>
                    <a:pt x="375399" y="94195"/>
                  </a:lnTo>
                  <a:lnTo>
                    <a:pt x="356844" y="60248"/>
                  </a:lnTo>
                  <a:lnTo>
                    <a:pt x="328536" y="26555"/>
                  </a:lnTo>
                  <a:lnTo>
                    <a:pt x="292455" y="2184"/>
                  </a:lnTo>
                  <a:lnTo>
                    <a:pt x="284416" y="0"/>
                  </a:lnTo>
                  <a:lnTo>
                    <a:pt x="276491" y="1016"/>
                  </a:lnTo>
                  <a:lnTo>
                    <a:pt x="269532" y="4953"/>
                  </a:lnTo>
                  <a:lnTo>
                    <a:pt x="264414" y="11518"/>
                  </a:lnTo>
                  <a:lnTo>
                    <a:pt x="262382" y="19837"/>
                  </a:lnTo>
                  <a:lnTo>
                    <a:pt x="263766" y="28371"/>
                  </a:lnTo>
                  <a:lnTo>
                    <a:pt x="268071" y="35725"/>
                  </a:lnTo>
                  <a:lnTo>
                    <a:pt x="288988" y="48666"/>
                  </a:lnTo>
                  <a:lnTo>
                    <a:pt x="301802" y="58826"/>
                  </a:lnTo>
                  <a:lnTo>
                    <a:pt x="313067" y="70739"/>
                  </a:lnTo>
                  <a:lnTo>
                    <a:pt x="331736" y="99644"/>
                  </a:lnTo>
                  <a:lnTo>
                    <a:pt x="344627" y="130733"/>
                  </a:lnTo>
                  <a:lnTo>
                    <a:pt x="348526" y="146291"/>
                  </a:lnTo>
                  <a:lnTo>
                    <a:pt x="320294" y="169989"/>
                  </a:lnTo>
                  <a:lnTo>
                    <a:pt x="298691" y="199821"/>
                  </a:lnTo>
                  <a:lnTo>
                    <a:pt x="284861" y="234518"/>
                  </a:lnTo>
                  <a:lnTo>
                    <a:pt x="279996" y="272808"/>
                  </a:lnTo>
                  <a:lnTo>
                    <a:pt x="282194" y="298602"/>
                  </a:lnTo>
                  <a:lnTo>
                    <a:pt x="288302" y="323621"/>
                  </a:lnTo>
                  <a:lnTo>
                    <a:pt x="574916" y="323621"/>
                  </a:lnTo>
                  <a:lnTo>
                    <a:pt x="582498" y="291223"/>
                  </a:lnTo>
                  <a:lnTo>
                    <a:pt x="582574" y="256603"/>
                  </a:lnTo>
                  <a:lnTo>
                    <a:pt x="573900" y="220218"/>
                  </a:lnTo>
                  <a:lnTo>
                    <a:pt x="555193" y="182587"/>
                  </a:lnTo>
                  <a:lnTo>
                    <a:pt x="540651" y="163918"/>
                  </a:lnTo>
                  <a:lnTo>
                    <a:pt x="522998" y="148361"/>
                  </a:lnTo>
                  <a:lnTo>
                    <a:pt x="527062" y="132029"/>
                  </a:lnTo>
                  <a:lnTo>
                    <a:pt x="549998" y="83070"/>
                  </a:lnTo>
                  <a:lnTo>
                    <a:pt x="584161" y="47625"/>
                  </a:lnTo>
                  <a:lnTo>
                    <a:pt x="604329" y="34404"/>
                  </a:lnTo>
                  <a:lnTo>
                    <a:pt x="608279" y="27457"/>
                  </a:lnTo>
                  <a:lnTo>
                    <a:pt x="609295" y="19532"/>
                  </a:lnTo>
                  <a:close/>
                </a:path>
                <a:path w="872489" h="916304">
                  <a:moveTo>
                    <a:pt x="872312" y="672045"/>
                  </a:moveTo>
                  <a:lnTo>
                    <a:pt x="868591" y="660603"/>
                  </a:lnTo>
                  <a:lnTo>
                    <a:pt x="860501" y="651306"/>
                  </a:lnTo>
                  <a:lnTo>
                    <a:pt x="731723" y="524789"/>
                  </a:lnTo>
                  <a:lnTo>
                    <a:pt x="720305" y="521677"/>
                  </a:lnTo>
                  <a:lnTo>
                    <a:pt x="636193" y="521677"/>
                  </a:lnTo>
                  <a:lnTo>
                    <a:pt x="626846" y="470865"/>
                  </a:lnTo>
                  <a:lnTo>
                    <a:pt x="713028" y="453237"/>
                  </a:lnTo>
                  <a:lnTo>
                    <a:pt x="788847" y="242735"/>
                  </a:lnTo>
                  <a:lnTo>
                    <a:pt x="789520" y="230466"/>
                  </a:lnTo>
                  <a:lnTo>
                    <a:pt x="785723" y="219265"/>
                  </a:lnTo>
                  <a:lnTo>
                    <a:pt x="778040" y="210210"/>
                  </a:lnTo>
                  <a:lnTo>
                    <a:pt x="767029" y="204355"/>
                  </a:lnTo>
                  <a:lnTo>
                    <a:pt x="754748" y="203682"/>
                  </a:lnTo>
                  <a:lnTo>
                    <a:pt x="743534" y="207467"/>
                  </a:lnTo>
                  <a:lnTo>
                    <a:pt x="734466" y="215150"/>
                  </a:lnTo>
                  <a:lnTo>
                    <a:pt x="728611" y="226136"/>
                  </a:lnTo>
                  <a:lnTo>
                    <a:pt x="681875" y="396201"/>
                  </a:lnTo>
                  <a:lnTo>
                    <a:pt x="610222" y="410718"/>
                  </a:lnTo>
                  <a:lnTo>
                    <a:pt x="595769" y="381406"/>
                  </a:lnTo>
                  <a:lnTo>
                    <a:pt x="590499" y="374434"/>
                  </a:lnTo>
                  <a:lnTo>
                    <a:pt x="276872" y="374434"/>
                  </a:lnTo>
                  <a:lnTo>
                    <a:pt x="266230" y="389978"/>
                  </a:lnTo>
                  <a:lnTo>
                    <a:pt x="257149" y="411759"/>
                  </a:lnTo>
                  <a:lnTo>
                    <a:pt x="171996" y="395173"/>
                  </a:lnTo>
                  <a:lnTo>
                    <a:pt x="134607" y="227177"/>
                  </a:lnTo>
                  <a:lnTo>
                    <a:pt x="97218" y="203327"/>
                  </a:lnTo>
                  <a:lnTo>
                    <a:pt x="86042" y="208572"/>
                  </a:lnTo>
                  <a:lnTo>
                    <a:pt x="77876" y="217322"/>
                  </a:lnTo>
                  <a:lnTo>
                    <a:pt x="73418" y="228409"/>
                  </a:lnTo>
                  <a:lnTo>
                    <a:pt x="73342" y="240652"/>
                  </a:lnTo>
                  <a:lnTo>
                    <a:pt x="114871" y="429387"/>
                  </a:lnTo>
                  <a:lnTo>
                    <a:pt x="239496" y="471906"/>
                  </a:lnTo>
                  <a:lnTo>
                    <a:pt x="230149" y="520649"/>
                  </a:lnTo>
                  <a:lnTo>
                    <a:pt x="152260" y="520649"/>
                  </a:lnTo>
                  <a:lnTo>
                    <a:pt x="141871" y="523760"/>
                  </a:lnTo>
                  <a:lnTo>
                    <a:pt x="136690" y="526872"/>
                  </a:lnTo>
                  <a:lnTo>
                    <a:pt x="3949" y="659549"/>
                  </a:lnTo>
                  <a:lnTo>
                    <a:pt x="0" y="670877"/>
                  </a:lnTo>
                  <a:lnTo>
                    <a:pt x="533" y="682790"/>
                  </a:lnTo>
                  <a:lnTo>
                    <a:pt x="5842" y="693826"/>
                  </a:lnTo>
                  <a:lnTo>
                    <a:pt x="15138" y="701941"/>
                  </a:lnTo>
                  <a:lnTo>
                    <a:pt x="26479" y="705878"/>
                  </a:lnTo>
                  <a:lnTo>
                    <a:pt x="38404" y="705345"/>
                  </a:lnTo>
                  <a:lnTo>
                    <a:pt x="49453" y="700049"/>
                  </a:lnTo>
                  <a:lnTo>
                    <a:pt x="167843" y="582866"/>
                  </a:lnTo>
                  <a:lnTo>
                    <a:pt x="222872" y="582866"/>
                  </a:lnTo>
                  <a:lnTo>
                    <a:pt x="222224" y="619137"/>
                  </a:lnTo>
                  <a:lnTo>
                    <a:pt x="228066" y="655459"/>
                  </a:lnTo>
                  <a:lnTo>
                    <a:pt x="141947" y="678688"/>
                  </a:lnTo>
                  <a:lnTo>
                    <a:pt x="135902" y="682929"/>
                  </a:lnTo>
                  <a:lnTo>
                    <a:pt x="127342" y="695896"/>
                  </a:lnTo>
                  <a:lnTo>
                    <a:pt x="61912" y="873226"/>
                  </a:lnTo>
                  <a:lnTo>
                    <a:pt x="59867" y="885647"/>
                  </a:lnTo>
                  <a:lnTo>
                    <a:pt x="62699" y="897204"/>
                  </a:lnTo>
                  <a:lnTo>
                    <a:pt x="69799" y="906614"/>
                  </a:lnTo>
                  <a:lnTo>
                    <a:pt x="87871" y="914704"/>
                  </a:lnTo>
                  <a:lnTo>
                    <a:pt x="100203" y="913218"/>
                  </a:lnTo>
                  <a:lnTo>
                    <a:pt x="108648" y="909002"/>
                  </a:lnTo>
                  <a:lnTo>
                    <a:pt x="115531" y="902449"/>
                  </a:lnTo>
                  <a:lnTo>
                    <a:pt x="120065" y="893965"/>
                  </a:lnTo>
                  <a:lnTo>
                    <a:pt x="179260" y="731151"/>
                  </a:lnTo>
                  <a:lnTo>
                    <a:pt x="250913" y="713524"/>
                  </a:lnTo>
                  <a:lnTo>
                    <a:pt x="278193" y="750239"/>
                  </a:lnTo>
                  <a:lnTo>
                    <a:pt x="312572" y="780148"/>
                  </a:lnTo>
                  <a:lnTo>
                    <a:pt x="352996" y="801890"/>
                  </a:lnTo>
                  <a:lnTo>
                    <a:pt x="398373" y="814108"/>
                  </a:lnTo>
                  <a:lnTo>
                    <a:pt x="404761" y="807935"/>
                  </a:lnTo>
                  <a:lnTo>
                    <a:pt x="409676" y="800506"/>
                  </a:lnTo>
                  <a:lnTo>
                    <a:pt x="412838" y="792099"/>
                  </a:lnTo>
                  <a:lnTo>
                    <a:pt x="413956" y="783005"/>
                  </a:lnTo>
                  <a:lnTo>
                    <a:pt x="413956" y="583895"/>
                  </a:lnTo>
                  <a:lnTo>
                    <a:pt x="415582" y="576008"/>
                  </a:lnTo>
                  <a:lnTo>
                    <a:pt x="419925" y="569772"/>
                  </a:lnTo>
                  <a:lnTo>
                    <a:pt x="426224" y="565670"/>
                  </a:lnTo>
                  <a:lnTo>
                    <a:pt x="433692" y="564197"/>
                  </a:lnTo>
                  <a:lnTo>
                    <a:pt x="441591" y="565823"/>
                  </a:lnTo>
                  <a:lnTo>
                    <a:pt x="447840" y="570166"/>
                  </a:lnTo>
                  <a:lnTo>
                    <a:pt x="451942" y="576453"/>
                  </a:lnTo>
                  <a:lnTo>
                    <a:pt x="453415" y="583895"/>
                  </a:lnTo>
                  <a:lnTo>
                    <a:pt x="453415" y="784047"/>
                  </a:lnTo>
                  <a:lnTo>
                    <a:pt x="454520" y="793127"/>
                  </a:lnTo>
                  <a:lnTo>
                    <a:pt x="457568" y="801535"/>
                  </a:lnTo>
                  <a:lnTo>
                    <a:pt x="467956" y="815149"/>
                  </a:lnTo>
                  <a:lnTo>
                    <a:pt x="512737" y="802322"/>
                  </a:lnTo>
                  <a:lnTo>
                    <a:pt x="552856" y="780148"/>
                  </a:lnTo>
                  <a:lnTo>
                    <a:pt x="587121" y="749820"/>
                  </a:lnTo>
                  <a:lnTo>
                    <a:pt x="614375" y="712482"/>
                  </a:lnTo>
                  <a:lnTo>
                    <a:pt x="692264" y="732193"/>
                  </a:lnTo>
                  <a:lnTo>
                    <a:pt x="751459" y="895007"/>
                  </a:lnTo>
                  <a:lnTo>
                    <a:pt x="783653" y="915746"/>
                  </a:lnTo>
                  <a:lnTo>
                    <a:pt x="790917" y="913663"/>
                  </a:lnTo>
                  <a:lnTo>
                    <a:pt x="801725" y="907072"/>
                  </a:lnTo>
                  <a:lnTo>
                    <a:pt x="808837" y="897458"/>
                  </a:lnTo>
                  <a:lnTo>
                    <a:pt x="811657" y="886104"/>
                  </a:lnTo>
                  <a:lnTo>
                    <a:pt x="809612" y="874255"/>
                  </a:lnTo>
                  <a:lnTo>
                    <a:pt x="740930" y="689317"/>
                  </a:lnTo>
                  <a:lnTo>
                    <a:pt x="736015" y="683717"/>
                  </a:lnTo>
                  <a:lnTo>
                    <a:pt x="722376" y="676198"/>
                  </a:lnTo>
                  <a:lnTo>
                    <a:pt x="637222" y="654418"/>
                  </a:lnTo>
                  <a:lnTo>
                    <a:pt x="642048" y="619417"/>
                  </a:lnTo>
                  <a:lnTo>
                    <a:pt x="642416" y="592201"/>
                  </a:lnTo>
                  <a:lnTo>
                    <a:pt x="641375" y="583895"/>
                  </a:lnTo>
                  <a:lnTo>
                    <a:pt x="703694" y="583895"/>
                  </a:lnTo>
                  <a:lnTo>
                    <a:pt x="821029" y="702119"/>
                  </a:lnTo>
                  <a:lnTo>
                    <a:pt x="832078" y="707415"/>
                  </a:lnTo>
                  <a:lnTo>
                    <a:pt x="844016" y="707948"/>
                  </a:lnTo>
                  <a:lnTo>
                    <a:pt x="855357" y="704011"/>
                  </a:lnTo>
                  <a:lnTo>
                    <a:pt x="864654" y="695896"/>
                  </a:lnTo>
                  <a:lnTo>
                    <a:pt x="871156" y="684263"/>
                  </a:lnTo>
                  <a:lnTo>
                    <a:pt x="872312" y="672045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1752" y="3503218"/>
              <a:ext cx="1197610" cy="1197610"/>
            </a:xfrm>
            <a:custGeom>
              <a:avLst/>
              <a:gdLst/>
              <a:ahLst/>
              <a:cxnLst/>
              <a:rect l="l" t="t" r="r" b="b"/>
              <a:pathLst>
                <a:path w="1197610" h="1197610">
                  <a:moveTo>
                    <a:pt x="599329" y="0"/>
                  </a:moveTo>
                  <a:lnTo>
                    <a:pt x="549731" y="1965"/>
                  </a:lnTo>
                  <a:lnTo>
                    <a:pt x="501723" y="7797"/>
                  </a:lnTo>
                  <a:lnTo>
                    <a:pt x="454962" y="17343"/>
                  </a:lnTo>
                  <a:lnTo>
                    <a:pt x="409600" y="30447"/>
                  </a:lnTo>
                  <a:lnTo>
                    <a:pt x="365793" y="46957"/>
                  </a:lnTo>
                  <a:lnTo>
                    <a:pt x="323694" y="66718"/>
                  </a:lnTo>
                  <a:lnTo>
                    <a:pt x="283458" y="89575"/>
                  </a:lnTo>
                  <a:lnTo>
                    <a:pt x="245238" y="115376"/>
                  </a:lnTo>
                  <a:lnTo>
                    <a:pt x="209189" y="143965"/>
                  </a:lnTo>
                  <a:lnTo>
                    <a:pt x="175465" y="175190"/>
                  </a:lnTo>
                  <a:lnTo>
                    <a:pt x="144219" y="208895"/>
                  </a:lnTo>
                  <a:lnTo>
                    <a:pt x="115607" y="244926"/>
                  </a:lnTo>
                  <a:lnTo>
                    <a:pt x="89782" y="283131"/>
                  </a:lnTo>
                  <a:lnTo>
                    <a:pt x="66899" y="323354"/>
                  </a:lnTo>
                  <a:lnTo>
                    <a:pt x="47111" y="365441"/>
                  </a:lnTo>
                  <a:lnTo>
                    <a:pt x="30573" y="409239"/>
                  </a:lnTo>
                  <a:lnTo>
                    <a:pt x="17439" y="454594"/>
                  </a:lnTo>
                  <a:lnTo>
                    <a:pt x="7862" y="501351"/>
                  </a:lnTo>
                  <a:lnTo>
                    <a:pt x="1998" y="549356"/>
                  </a:lnTo>
                  <a:lnTo>
                    <a:pt x="0" y="598456"/>
                  </a:lnTo>
                  <a:lnTo>
                    <a:pt x="1970" y="647559"/>
                  </a:lnTo>
                  <a:lnTo>
                    <a:pt x="7808" y="695569"/>
                  </a:lnTo>
                  <a:lnTo>
                    <a:pt x="17358" y="742334"/>
                  </a:lnTo>
                  <a:lnTo>
                    <a:pt x="30467" y="787697"/>
                  </a:lnTo>
                  <a:lnTo>
                    <a:pt x="46981" y="831507"/>
                  </a:lnTo>
                  <a:lnTo>
                    <a:pt x="66744" y="873607"/>
                  </a:lnTo>
                  <a:lnTo>
                    <a:pt x="89605" y="913845"/>
                  </a:lnTo>
                  <a:lnTo>
                    <a:pt x="115408" y="952067"/>
                  </a:lnTo>
                  <a:lnTo>
                    <a:pt x="143999" y="988117"/>
                  </a:lnTo>
                  <a:lnTo>
                    <a:pt x="175225" y="1021842"/>
                  </a:lnTo>
                  <a:lnTo>
                    <a:pt x="208931" y="1053088"/>
                  </a:lnTo>
                  <a:lnTo>
                    <a:pt x="244964" y="1081701"/>
                  </a:lnTo>
                  <a:lnTo>
                    <a:pt x="283169" y="1107527"/>
                  </a:lnTo>
                  <a:lnTo>
                    <a:pt x="323392" y="1130412"/>
                  </a:lnTo>
                  <a:lnTo>
                    <a:pt x="365479" y="1150200"/>
                  </a:lnTo>
                  <a:lnTo>
                    <a:pt x="409277" y="1166740"/>
                  </a:lnTo>
                  <a:lnTo>
                    <a:pt x="454631" y="1179876"/>
                  </a:lnTo>
                  <a:lnTo>
                    <a:pt x="501387" y="1189453"/>
                  </a:lnTo>
                  <a:lnTo>
                    <a:pt x="549391" y="1195319"/>
                  </a:lnTo>
                  <a:lnTo>
                    <a:pt x="598489" y="1197320"/>
                  </a:lnTo>
                  <a:lnTo>
                    <a:pt x="647590" y="1195349"/>
                  </a:lnTo>
                  <a:lnTo>
                    <a:pt x="695598" y="1189511"/>
                  </a:lnTo>
                  <a:lnTo>
                    <a:pt x="742360" y="1179960"/>
                  </a:lnTo>
                  <a:lnTo>
                    <a:pt x="787721" y="1166851"/>
                  </a:lnTo>
                  <a:lnTo>
                    <a:pt x="790528" y="1165793"/>
                  </a:lnTo>
                  <a:lnTo>
                    <a:pt x="598831" y="1165793"/>
                  </a:lnTo>
                  <a:lnTo>
                    <a:pt x="549929" y="1163741"/>
                  </a:lnTo>
                  <a:lnTo>
                    <a:pt x="502181" y="1157641"/>
                  </a:lnTo>
                  <a:lnTo>
                    <a:pt x="455756" y="1147664"/>
                  </a:lnTo>
                  <a:lnTo>
                    <a:pt x="410824" y="1133978"/>
                  </a:lnTo>
                  <a:lnTo>
                    <a:pt x="367556" y="1116754"/>
                  </a:lnTo>
                  <a:lnTo>
                    <a:pt x="326121" y="1096163"/>
                  </a:lnTo>
                  <a:lnTo>
                    <a:pt x="286690" y="1072373"/>
                  </a:lnTo>
                  <a:lnTo>
                    <a:pt x="249434" y="1045556"/>
                  </a:lnTo>
                  <a:lnTo>
                    <a:pt x="214522" y="1015881"/>
                  </a:lnTo>
                  <a:lnTo>
                    <a:pt x="182125" y="983518"/>
                  </a:lnTo>
                  <a:lnTo>
                    <a:pt x="152412" y="948638"/>
                  </a:lnTo>
                  <a:lnTo>
                    <a:pt x="125554" y="911410"/>
                  </a:lnTo>
                  <a:lnTo>
                    <a:pt x="101722" y="872004"/>
                  </a:lnTo>
                  <a:lnTo>
                    <a:pt x="81085" y="830590"/>
                  </a:lnTo>
                  <a:lnTo>
                    <a:pt x="63813" y="787340"/>
                  </a:lnTo>
                  <a:lnTo>
                    <a:pt x="50059" y="742334"/>
                  </a:lnTo>
                  <a:lnTo>
                    <a:pt x="40048" y="696005"/>
                  </a:lnTo>
                  <a:lnTo>
                    <a:pt x="33895" y="648262"/>
                  </a:lnTo>
                  <a:lnTo>
                    <a:pt x="31788" y="599362"/>
                  </a:lnTo>
                  <a:lnTo>
                    <a:pt x="33806" y="551208"/>
                  </a:lnTo>
                  <a:lnTo>
                    <a:pt x="39858" y="503699"/>
                  </a:lnTo>
                  <a:lnTo>
                    <a:pt x="49850" y="457071"/>
                  </a:lnTo>
                  <a:lnTo>
                    <a:pt x="63687" y="411563"/>
                  </a:lnTo>
                  <a:lnTo>
                    <a:pt x="81275" y="367411"/>
                  </a:lnTo>
                  <a:lnTo>
                    <a:pt x="102519" y="324853"/>
                  </a:lnTo>
                  <a:lnTo>
                    <a:pt x="127323" y="284125"/>
                  </a:lnTo>
                  <a:lnTo>
                    <a:pt x="155594" y="245465"/>
                  </a:lnTo>
                  <a:lnTo>
                    <a:pt x="187237" y="209110"/>
                  </a:lnTo>
                  <a:lnTo>
                    <a:pt x="231770" y="209110"/>
                  </a:lnTo>
                  <a:lnTo>
                    <a:pt x="209497" y="186837"/>
                  </a:lnTo>
                  <a:lnTo>
                    <a:pt x="246433" y="154729"/>
                  </a:lnTo>
                  <a:lnTo>
                    <a:pt x="285313" y="126354"/>
                  </a:lnTo>
                  <a:lnTo>
                    <a:pt x="325895" y="101706"/>
                  </a:lnTo>
                  <a:lnTo>
                    <a:pt x="367939" y="80779"/>
                  </a:lnTo>
                  <a:lnTo>
                    <a:pt x="411205" y="63564"/>
                  </a:lnTo>
                  <a:lnTo>
                    <a:pt x="455453" y="50057"/>
                  </a:lnTo>
                  <a:lnTo>
                    <a:pt x="500441" y="40249"/>
                  </a:lnTo>
                  <a:lnTo>
                    <a:pt x="545931" y="34135"/>
                  </a:lnTo>
                  <a:lnTo>
                    <a:pt x="591680" y="31707"/>
                  </a:lnTo>
                  <a:lnTo>
                    <a:pt x="791397" y="31707"/>
                  </a:lnTo>
                  <a:lnTo>
                    <a:pt x="788423" y="30584"/>
                  </a:lnTo>
                  <a:lnTo>
                    <a:pt x="743100" y="17449"/>
                  </a:lnTo>
                  <a:lnTo>
                    <a:pt x="696374" y="7871"/>
                  </a:lnTo>
                  <a:lnTo>
                    <a:pt x="648399" y="2003"/>
                  </a:lnTo>
                  <a:lnTo>
                    <a:pt x="599329" y="0"/>
                  </a:lnTo>
                  <a:close/>
                </a:path>
                <a:path w="1197610" h="1197610">
                  <a:moveTo>
                    <a:pt x="231770" y="209110"/>
                  </a:moveTo>
                  <a:lnTo>
                    <a:pt x="187237" y="209110"/>
                  </a:lnTo>
                  <a:lnTo>
                    <a:pt x="988308" y="1010220"/>
                  </a:lnTo>
                  <a:lnTo>
                    <a:pt x="952061" y="1041878"/>
                  </a:lnTo>
                  <a:lnTo>
                    <a:pt x="913502" y="1070164"/>
                  </a:lnTo>
                  <a:lnTo>
                    <a:pt x="872869" y="1094984"/>
                  </a:lnTo>
                  <a:lnTo>
                    <a:pt x="830400" y="1116243"/>
                  </a:lnTo>
                  <a:lnTo>
                    <a:pt x="786333" y="1133845"/>
                  </a:lnTo>
                  <a:lnTo>
                    <a:pt x="740904" y="1147696"/>
                  </a:lnTo>
                  <a:lnTo>
                    <a:pt x="694353" y="1157701"/>
                  </a:lnTo>
                  <a:lnTo>
                    <a:pt x="646916" y="1163765"/>
                  </a:lnTo>
                  <a:lnTo>
                    <a:pt x="598831" y="1165793"/>
                  </a:lnTo>
                  <a:lnTo>
                    <a:pt x="790528" y="1165793"/>
                  </a:lnTo>
                  <a:lnTo>
                    <a:pt x="831527" y="1150337"/>
                  </a:lnTo>
                  <a:lnTo>
                    <a:pt x="873624" y="1130573"/>
                  </a:lnTo>
                  <a:lnTo>
                    <a:pt x="913858" y="1107711"/>
                  </a:lnTo>
                  <a:lnTo>
                    <a:pt x="952076" y="1081908"/>
                  </a:lnTo>
                  <a:lnTo>
                    <a:pt x="988123" y="1053315"/>
                  </a:lnTo>
                  <a:lnTo>
                    <a:pt x="1021845" y="1022088"/>
                  </a:lnTo>
                  <a:lnTo>
                    <a:pt x="1053089" y="988381"/>
                  </a:lnTo>
                  <a:lnTo>
                    <a:pt x="1053434" y="987946"/>
                  </a:lnTo>
                  <a:lnTo>
                    <a:pt x="1010581" y="987946"/>
                  </a:lnTo>
                  <a:lnTo>
                    <a:pt x="231770" y="209110"/>
                  </a:lnTo>
                  <a:close/>
                </a:path>
                <a:path w="1197610" h="1197610">
                  <a:moveTo>
                    <a:pt x="791397" y="31707"/>
                  </a:moveTo>
                  <a:lnTo>
                    <a:pt x="591680" y="31707"/>
                  </a:lnTo>
                  <a:lnTo>
                    <a:pt x="637449" y="32960"/>
                  </a:lnTo>
                  <a:lnTo>
                    <a:pt x="682997" y="37886"/>
                  </a:lnTo>
                  <a:lnTo>
                    <a:pt x="728084" y="46478"/>
                  </a:lnTo>
                  <a:lnTo>
                    <a:pt x="772469" y="58731"/>
                  </a:lnTo>
                  <a:lnTo>
                    <a:pt x="815912" y="74636"/>
                  </a:lnTo>
                  <a:lnTo>
                    <a:pt x="858172" y="94188"/>
                  </a:lnTo>
                  <a:lnTo>
                    <a:pt x="899010" y="117381"/>
                  </a:lnTo>
                  <a:lnTo>
                    <a:pt x="938185" y="144207"/>
                  </a:lnTo>
                  <a:lnTo>
                    <a:pt x="975455" y="174658"/>
                  </a:lnTo>
                  <a:lnTo>
                    <a:pt x="1010581" y="208730"/>
                  </a:lnTo>
                  <a:lnTo>
                    <a:pt x="1041537" y="244226"/>
                  </a:lnTo>
                  <a:lnTo>
                    <a:pt x="1069055" y="281561"/>
                  </a:lnTo>
                  <a:lnTo>
                    <a:pt x="1093132" y="320518"/>
                  </a:lnTo>
                  <a:lnTo>
                    <a:pt x="1113770" y="360881"/>
                  </a:lnTo>
                  <a:lnTo>
                    <a:pt x="1130968" y="402433"/>
                  </a:lnTo>
                  <a:lnTo>
                    <a:pt x="1144727" y="444958"/>
                  </a:lnTo>
                  <a:lnTo>
                    <a:pt x="1155046" y="488240"/>
                  </a:lnTo>
                  <a:lnTo>
                    <a:pt x="1161925" y="532063"/>
                  </a:lnTo>
                  <a:lnTo>
                    <a:pt x="1165364" y="576210"/>
                  </a:lnTo>
                  <a:lnTo>
                    <a:pt x="1165364" y="620466"/>
                  </a:lnTo>
                  <a:lnTo>
                    <a:pt x="1161925" y="664613"/>
                  </a:lnTo>
                  <a:lnTo>
                    <a:pt x="1155046" y="708436"/>
                  </a:lnTo>
                  <a:lnTo>
                    <a:pt x="1144727" y="751718"/>
                  </a:lnTo>
                  <a:lnTo>
                    <a:pt x="1130968" y="794243"/>
                  </a:lnTo>
                  <a:lnTo>
                    <a:pt x="1113770" y="835795"/>
                  </a:lnTo>
                  <a:lnTo>
                    <a:pt x="1093132" y="876158"/>
                  </a:lnTo>
                  <a:lnTo>
                    <a:pt x="1069055" y="915115"/>
                  </a:lnTo>
                  <a:lnTo>
                    <a:pt x="1041538" y="952450"/>
                  </a:lnTo>
                  <a:lnTo>
                    <a:pt x="1010581" y="987946"/>
                  </a:lnTo>
                  <a:lnTo>
                    <a:pt x="1053434" y="987946"/>
                  </a:lnTo>
                  <a:lnTo>
                    <a:pt x="1081699" y="952347"/>
                  </a:lnTo>
                  <a:lnTo>
                    <a:pt x="1107523" y="914141"/>
                  </a:lnTo>
                  <a:lnTo>
                    <a:pt x="1130406" y="873917"/>
                  </a:lnTo>
                  <a:lnTo>
                    <a:pt x="1150194" y="831828"/>
                  </a:lnTo>
                  <a:lnTo>
                    <a:pt x="1166733" y="788029"/>
                  </a:lnTo>
                  <a:lnTo>
                    <a:pt x="1179869" y="742674"/>
                  </a:lnTo>
                  <a:lnTo>
                    <a:pt x="1189430" y="696006"/>
                  </a:lnTo>
                  <a:lnTo>
                    <a:pt x="1195274" y="648262"/>
                  </a:lnTo>
                  <a:lnTo>
                    <a:pt x="1197298" y="599362"/>
                  </a:lnTo>
                  <a:lnTo>
                    <a:pt x="1197306" y="598456"/>
                  </a:lnTo>
                  <a:lnTo>
                    <a:pt x="1195423" y="551208"/>
                  </a:lnTo>
                  <a:lnTo>
                    <a:pt x="1189530" y="501569"/>
                  </a:lnTo>
                  <a:lnTo>
                    <a:pt x="1179994" y="454829"/>
                  </a:lnTo>
                  <a:lnTo>
                    <a:pt x="1166902" y="409488"/>
                  </a:lnTo>
                  <a:lnTo>
                    <a:pt x="1150408" y="365700"/>
                  </a:lnTo>
                  <a:lnTo>
                    <a:pt x="1130666" y="323618"/>
                  </a:lnTo>
                  <a:lnTo>
                    <a:pt x="1107829" y="283398"/>
                  </a:lnTo>
                  <a:lnTo>
                    <a:pt x="1082051" y="245192"/>
                  </a:lnTo>
                  <a:lnTo>
                    <a:pt x="1053445" y="209110"/>
                  </a:lnTo>
                  <a:lnTo>
                    <a:pt x="1022290" y="175442"/>
                  </a:lnTo>
                  <a:lnTo>
                    <a:pt x="988612" y="144206"/>
                  </a:lnTo>
                  <a:lnTo>
                    <a:pt x="952611" y="115603"/>
                  </a:lnTo>
                  <a:lnTo>
                    <a:pt x="914437" y="89784"/>
                  </a:lnTo>
                  <a:lnTo>
                    <a:pt x="874245" y="66905"/>
                  </a:lnTo>
                  <a:lnTo>
                    <a:pt x="832189" y="47120"/>
                  </a:lnTo>
                  <a:lnTo>
                    <a:pt x="791397" y="3170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1752" y="3503218"/>
              <a:ext cx="1197610" cy="1197610"/>
            </a:xfrm>
            <a:custGeom>
              <a:avLst/>
              <a:gdLst/>
              <a:ahLst/>
              <a:cxnLst/>
              <a:rect l="l" t="t" r="r" b="b"/>
              <a:pathLst>
                <a:path w="1197610" h="1197610">
                  <a:moveTo>
                    <a:pt x="598830" y="0"/>
                  </a:moveTo>
                  <a:lnTo>
                    <a:pt x="549731" y="1965"/>
                  </a:lnTo>
                  <a:lnTo>
                    <a:pt x="501723" y="7797"/>
                  </a:lnTo>
                  <a:lnTo>
                    <a:pt x="454962" y="17343"/>
                  </a:lnTo>
                  <a:lnTo>
                    <a:pt x="409600" y="30447"/>
                  </a:lnTo>
                  <a:lnTo>
                    <a:pt x="365793" y="46957"/>
                  </a:lnTo>
                  <a:lnTo>
                    <a:pt x="323694" y="66718"/>
                  </a:lnTo>
                  <a:lnTo>
                    <a:pt x="283458" y="89575"/>
                  </a:lnTo>
                  <a:lnTo>
                    <a:pt x="245238" y="115376"/>
                  </a:lnTo>
                  <a:lnTo>
                    <a:pt x="209189" y="143965"/>
                  </a:lnTo>
                  <a:lnTo>
                    <a:pt x="175465" y="175190"/>
                  </a:lnTo>
                  <a:lnTo>
                    <a:pt x="144219" y="208895"/>
                  </a:lnTo>
                  <a:lnTo>
                    <a:pt x="115607" y="244926"/>
                  </a:lnTo>
                  <a:lnTo>
                    <a:pt x="89782" y="283131"/>
                  </a:lnTo>
                  <a:lnTo>
                    <a:pt x="66899" y="323354"/>
                  </a:lnTo>
                  <a:lnTo>
                    <a:pt x="47111" y="365441"/>
                  </a:lnTo>
                  <a:lnTo>
                    <a:pt x="30573" y="409239"/>
                  </a:lnTo>
                  <a:lnTo>
                    <a:pt x="17439" y="454594"/>
                  </a:lnTo>
                  <a:lnTo>
                    <a:pt x="7862" y="501351"/>
                  </a:lnTo>
                  <a:lnTo>
                    <a:pt x="1998" y="549356"/>
                  </a:lnTo>
                  <a:lnTo>
                    <a:pt x="0" y="598456"/>
                  </a:lnTo>
                  <a:lnTo>
                    <a:pt x="1970" y="647559"/>
                  </a:lnTo>
                  <a:lnTo>
                    <a:pt x="7808" y="695569"/>
                  </a:lnTo>
                  <a:lnTo>
                    <a:pt x="17358" y="742334"/>
                  </a:lnTo>
                  <a:lnTo>
                    <a:pt x="30467" y="787697"/>
                  </a:lnTo>
                  <a:lnTo>
                    <a:pt x="46981" y="831507"/>
                  </a:lnTo>
                  <a:lnTo>
                    <a:pt x="66744" y="873607"/>
                  </a:lnTo>
                  <a:lnTo>
                    <a:pt x="89605" y="913845"/>
                  </a:lnTo>
                  <a:lnTo>
                    <a:pt x="115408" y="952067"/>
                  </a:lnTo>
                  <a:lnTo>
                    <a:pt x="143999" y="988117"/>
                  </a:lnTo>
                  <a:lnTo>
                    <a:pt x="175225" y="1021842"/>
                  </a:lnTo>
                  <a:lnTo>
                    <a:pt x="208931" y="1053088"/>
                  </a:lnTo>
                  <a:lnTo>
                    <a:pt x="244964" y="1081701"/>
                  </a:lnTo>
                  <a:lnTo>
                    <a:pt x="283169" y="1107527"/>
                  </a:lnTo>
                  <a:lnTo>
                    <a:pt x="323392" y="1130412"/>
                  </a:lnTo>
                  <a:lnTo>
                    <a:pt x="365479" y="1150200"/>
                  </a:lnTo>
                  <a:lnTo>
                    <a:pt x="409277" y="1166740"/>
                  </a:lnTo>
                  <a:lnTo>
                    <a:pt x="454631" y="1179875"/>
                  </a:lnTo>
                  <a:lnTo>
                    <a:pt x="501387" y="1189453"/>
                  </a:lnTo>
                  <a:lnTo>
                    <a:pt x="549391" y="1195319"/>
                  </a:lnTo>
                  <a:lnTo>
                    <a:pt x="598489" y="1197320"/>
                  </a:lnTo>
                  <a:lnTo>
                    <a:pt x="647590" y="1195349"/>
                  </a:lnTo>
                  <a:lnTo>
                    <a:pt x="695598" y="1189511"/>
                  </a:lnTo>
                  <a:lnTo>
                    <a:pt x="742360" y="1179960"/>
                  </a:lnTo>
                  <a:lnTo>
                    <a:pt x="787721" y="1166851"/>
                  </a:lnTo>
                  <a:lnTo>
                    <a:pt x="831527" y="1150337"/>
                  </a:lnTo>
                  <a:lnTo>
                    <a:pt x="873624" y="1130573"/>
                  </a:lnTo>
                  <a:lnTo>
                    <a:pt x="913858" y="1107711"/>
                  </a:lnTo>
                  <a:lnTo>
                    <a:pt x="952076" y="1081908"/>
                  </a:lnTo>
                  <a:lnTo>
                    <a:pt x="988123" y="1053315"/>
                  </a:lnTo>
                  <a:lnTo>
                    <a:pt x="1021845" y="1022088"/>
                  </a:lnTo>
                  <a:lnTo>
                    <a:pt x="1053089" y="988381"/>
                  </a:lnTo>
                  <a:lnTo>
                    <a:pt x="1081699" y="952347"/>
                  </a:lnTo>
                  <a:lnTo>
                    <a:pt x="1107523" y="914141"/>
                  </a:lnTo>
                  <a:lnTo>
                    <a:pt x="1130406" y="873917"/>
                  </a:lnTo>
                  <a:lnTo>
                    <a:pt x="1150194" y="831828"/>
                  </a:lnTo>
                  <a:lnTo>
                    <a:pt x="1166733" y="788029"/>
                  </a:lnTo>
                  <a:lnTo>
                    <a:pt x="1179869" y="742674"/>
                  </a:lnTo>
                  <a:lnTo>
                    <a:pt x="1189448" y="695916"/>
                  </a:lnTo>
                  <a:lnTo>
                    <a:pt x="1195317" y="647910"/>
                  </a:lnTo>
                  <a:lnTo>
                    <a:pt x="1197320" y="598811"/>
                  </a:lnTo>
                  <a:lnTo>
                    <a:pt x="1197320" y="598627"/>
                  </a:lnTo>
                  <a:lnTo>
                    <a:pt x="1195357" y="549553"/>
                  </a:lnTo>
                  <a:lnTo>
                    <a:pt x="1189530" y="501569"/>
                  </a:lnTo>
                  <a:lnTo>
                    <a:pt x="1179994" y="454829"/>
                  </a:lnTo>
                  <a:lnTo>
                    <a:pt x="1166902" y="409488"/>
                  </a:lnTo>
                  <a:lnTo>
                    <a:pt x="1150408" y="365700"/>
                  </a:lnTo>
                  <a:lnTo>
                    <a:pt x="1130666" y="323618"/>
                  </a:lnTo>
                  <a:lnTo>
                    <a:pt x="1107829" y="283398"/>
                  </a:lnTo>
                  <a:lnTo>
                    <a:pt x="1082051" y="245192"/>
                  </a:lnTo>
                  <a:lnTo>
                    <a:pt x="1053487" y="209156"/>
                  </a:lnTo>
                  <a:lnTo>
                    <a:pt x="1022290" y="175442"/>
                  </a:lnTo>
                  <a:lnTo>
                    <a:pt x="988613" y="144207"/>
                  </a:lnTo>
                  <a:lnTo>
                    <a:pt x="952611" y="115603"/>
                  </a:lnTo>
                  <a:lnTo>
                    <a:pt x="914437" y="89784"/>
                  </a:lnTo>
                  <a:lnTo>
                    <a:pt x="874245" y="66905"/>
                  </a:lnTo>
                  <a:lnTo>
                    <a:pt x="832189" y="47120"/>
                  </a:lnTo>
                  <a:lnTo>
                    <a:pt x="788423" y="30584"/>
                  </a:lnTo>
                  <a:lnTo>
                    <a:pt x="743100" y="17449"/>
                  </a:lnTo>
                  <a:lnTo>
                    <a:pt x="696374" y="7871"/>
                  </a:lnTo>
                  <a:lnTo>
                    <a:pt x="648399" y="2003"/>
                  </a:lnTo>
                  <a:lnTo>
                    <a:pt x="599329" y="0"/>
                  </a:lnTo>
                  <a:lnTo>
                    <a:pt x="599001" y="0"/>
                  </a:lnTo>
                  <a:lnTo>
                    <a:pt x="598830" y="0"/>
                  </a:lnTo>
                  <a:close/>
                </a:path>
                <a:path w="1197610" h="1197610">
                  <a:moveTo>
                    <a:pt x="598831" y="1165793"/>
                  </a:moveTo>
                  <a:lnTo>
                    <a:pt x="549929" y="1163741"/>
                  </a:lnTo>
                  <a:lnTo>
                    <a:pt x="502181" y="1157641"/>
                  </a:lnTo>
                  <a:lnTo>
                    <a:pt x="455756" y="1147664"/>
                  </a:lnTo>
                  <a:lnTo>
                    <a:pt x="410824" y="1133978"/>
                  </a:lnTo>
                  <a:lnTo>
                    <a:pt x="367556" y="1116754"/>
                  </a:lnTo>
                  <a:lnTo>
                    <a:pt x="326121" y="1096163"/>
                  </a:lnTo>
                  <a:lnTo>
                    <a:pt x="286690" y="1072373"/>
                  </a:lnTo>
                  <a:lnTo>
                    <a:pt x="249434" y="1045556"/>
                  </a:lnTo>
                  <a:lnTo>
                    <a:pt x="214522" y="1015881"/>
                  </a:lnTo>
                  <a:lnTo>
                    <a:pt x="182125" y="983518"/>
                  </a:lnTo>
                  <a:lnTo>
                    <a:pt x="152412" y="948638"/>
                  </a:lnTo>
                  <a:lnTo>
                    <a:pt x="125554" y="911409"/>
                  </a:lnTo>
                  <a:lnTo>
                    <a:pt x="101722" y="872004"/>
                  </a:lnTo>
                  <a:lnTo>
                    <a:pt x="81085" y="830590"/>
                  </a:lnTo>
                  <a:lnTo>
                    <a:pt x="63813" y="787340"/>
                  </a:lnTo>
                  <a:lnTo>
                    <a:pt x="50078" y="742421"/>
                  </a:lnTo>
                  <a:lnTo>
                    <a:pt x="40048" y="696005"/>
                  </a:lnTo>
                  <a:lnTo>
                    <a:pt x="33895" y="648262"/>
                  </a:lnTo>
                  <a:lnTo>
                    <a:pt x="31788" y="599362"/>
                  </a:lnTo>
                  <a:lnTo>
                    <a:pt x="33806" y="551208"/>
                  </a:lnTo>
                  <a:lnTo>
                    <a:pt x="39858" y="503699"/>
                  </a:lnTo>
                  <a:lnTo>
                    <a:pt x="49850" y="457071"/>
                  </a:lnTo>
                  <a:lnTo>
                    <a:pt x="63687" y="411563"/>
                  </a:lnTo>
                  <a:lnTo>
                    <a:pt x="81275" y="367411"/>
                  </a:lnTo>
                  <a:lnTo>
                    <a:pt x="102519" y="324853"/>
                  </a:lnTo>
                  <a:lnTo>
                    <a:pt x="127323" y="284125"/>
                  </a:lnTo>
                  <a:lnTo>
                    <a:pt x="155594" y="245465"/>
                  </a:lnTo>
                  <a:lnTo>
                    <a:pt x="187237" y="209110"/>
                  </a:lnTo>
                  <a:lnTo>
                    <a:pt x="988308" y="1010220"/>
                  </a:lnTo>
                  <a:lnTo>
                    <a:pt x="952061" y="1041878"/>
                  </a:lnTo>
                  <a:lnTo>
                    <a:pt x="913502" y="1070164"/>
                  </a:lnTo>
                  <a:lnTo>
                    <a:pt x="872869" y="1094984"/>
                  </a:lnTo>
                  <a:lnTo>
                    <a:pt x="830400" y="1116243"/>
                  </a:lnTo>
                  <a:lnTo>
                    <a:pt x="786333" y="1133845"/>
                  </a:lnTo>
                  <a:lnTo>
                    <a:pt x="740904" y="1147696"/>
                  </a:lnTo>
                  <a:lnTo>
                    <a:pt x="694353" y="1157701"/>
                  </a:lnTo>
                  <a:lnTo>
                    <a:pt x="646916" y="1163765"/>
                  </a:lnTo>
                  <a:lnTo>
                    <a:pt x="598831" y="1165793"/>
                  </a:lnTo>
                  <a:close/>
                </a:path>
                <a:path w="1197610" h="1197610">
                  <a:moveTo>
                    <a:pt x="1010581" y="987946"/>
                  </a:moveTo>
                  <a:lnTo>
                    <a:pt x="209497" y="186837"/>
                  </a:lnTo>
                  <a:lnTo>
                    <a:pt x="246433" y="154729"/>
                  </a:lnTo>
                  <a:lnTo>
                    <a:pt x="285313" y="126354"/>
                  </a:lnTo>
                  <a:lnTo>
                    <a:pt x="325895" y="101706"/>
                  </a:lnTo>
                  <a:lnTo>
                    <a:pt x="367939" y="80779"/>
                  </a:lnTo>
                  <a:lnTo>
                    <a:pt x="411205" y="63564"/>
                  </a:lnTo>
                  <a:lnTo>
                    <a:pt x="455453" y="50057"/>
                  </a:lnTo>
                  <a:lnTo>
                    <a:pt x="500441" y="40249"/>
                  </a:lnTo>
                  <a:lnTo>
                    <a:pt x="545931" y="34135"/>
                  </a:lnTo>
                  <a:lnTo>
                    <a:pt x="591680" y="31707"/>
                  </a:lnTo>
                  <a:lnTo>
                    <a:pt x="637449" y="32960"/>
                  </a:lnTo>
                  <a:lnTo>
                    <a:pt x="682997" y="37886"/>
                  </a:lnTo>
                  <a:lnTo>
                    <a:pt x="728084" y="46478"/>
                  </a:lnTo>
                  <a:lnTo>
                    <a:pt x="772469" y="58731"/>
                  </a:lnTo>
                  <a:lnTo>
                    <a:pt x="815912" y="74636"/>
                  </a:lnTo>
                  <a:lnTo>
                    <a:pt x="858172" y="94188"/>
                  </a:lnTo>
                  <a:lnTo>
                    <a:pt x="899010" y="117381"/>
                  </a:lnTo>
                  <a:lnTo>
                    <a:pt x="938184" y="144206"/>
                  </a:lnTo>
                  <a:lnTo>
                    <a:pt x="975455" y="174658"/>
                  </a:lnTo>
                  <a:lnTo>
                    <a:pt x="1010581" y="208730"/>
                  </a:lnTo>
                  <a:lnTo>
                    <a:pt x="1041538" y="244226"/>
                  </a:lnTo>
                  <a:lnTo>
                    <a:pt x="1069055" y="281561"/>
                  </a:lnTo>
                  <a:lnTo>
                    <a:pt x="1093132" y="320518"/>
                  </a:lnTo>
                  <a:lnTo>
                    <a:pt x="1113770" y="360881"/>
                  </a:lnTo>
                  <a:lnTo>
                    <a:pt x="1130968" y="402433"/>
                  </a:lnTo>
                  <a:lnTo>
                    <a:pt x="1144727" y="444958"/>
                  </a:lnTo>
                  <a:lnTo>
                    <a:pt x="1155046" y="488240"/>
                  </a:lnTo>
                  <a:lnTo>
                    <a:pt x="1161925" y="532063"/>
                  </a:lnTo>
                  <a:lnTo>
                    <a:pt x="1165364" y="576210"/>
                  </a:lnTo>
                  <a:lnTo>
                    <a:pt x="1165364" y="620466"/>
                  </a:lnTo>
                  <a:lnTo>
                    <a:pt x="1161925" y="664613"/>
                  </a:lnTo>
                  <a:lnTo>
                    <a:pt x="1155046" y="708436"/>
                  </a:lnTo>
                  <a:lnTo>
                    <a:pt x="1144727" y="751718"/>
                  </a:lnTo>
                  <a:lnTo>
                    <a:pt x="1130968" y="794243"/>
                  </a:lnTo>
                  <a:lnTo>
                    <a:pt x="1113770" y="835795"/>
                  </a:lnTo>
                  <a:lnTo>
                    <a:pt x="1093132" y="876158"/>
                  </a:lnTo>
                  <a:lnTo>
                    <a:pt x="1069055" y="915115"/>
                  </a:lnTo>
                  <a:lnTo>
                    <a:pt x="1041538" y="952450"/>
                  </a:lnTo>
                  <a:lnTo>
                    <a:pt x="1010581" y="987946"/>
                  </a:lnTo>
                  <a:close/>
                </a:path>
              </a:pathLst>
            </a:custGeom>
            <a:ln w="183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56295" y="2847838"/>
            <a:ext cx="1235710" cy="1184275"/>
            <a:chOff x="1056295" y="2847838"/>
            <a:chExt cx="1235710" cy="1184275"/>
          </a:xfrm>
        </p:grpSpPr>
        <p:sp>
          <p:nvSpPr>
            <p:cNvPr id="12" name="object 12"/>
            <p:cNvSpPr/>
            <p:nvPr/>
          </p:nvSpPr>
          <p:spPr>
            <a:xfrm>
              <a:off x="1056295" y="2847838"/>
              <a:ext cx="1235710" cy="1184275"/>
            </a:xfrm>
            <a:custGeom>
              <a:avLst/>
              <a:gdLst/>
              <a:ahLst/>
              <a:cxnLst/>
              <a:rect l="l" t="t" r="r" b="b"/>
              <a:pathLst>
                <a:path w="1235710" h="1184275">
                  <a:moveTo>
                    <a:pt x="755109" y="1012566"/>
                  </a:moveTo>
                  <a:lnTo>
                    <a:pt x="480524" y="1012566"/>
                  </a:lnTo>
                  <a:lnTo>
                    <a:pt x="480524" y="1081214"/>
                  </a:lnTo>
                  <a:lnTo>
                    <a:pt x="0" y="1081214"/>
                  </a:lnTo>
                  <a:lnTo>
                    <a:pt x="0" y="1115539"/>
                  </a:lnTo>
                  <a:lnTo>
                    <a:pt x="480524" y="1115539"/>
                  </a:lnTo>
                  <a:lnTo>
                    <a:pt x="480524" y="1184187"/>
                  </a:lnTo>
                  <a:lnTo>
                    <a:pt x="755109" y="1184187"/>
                  </a:lnTo>
                  <a:lnTo>
                    <a:pt x="755109" y="1149863"/>
                  </a:lnTo>
                  <a:lnTo>
                    <a:pt x="514847" y="1149863"/>
                  </a:lnTo>
                  <a:lnTo>
                    <a:pt x="514847" y="1046890"/>
                  </a:lnTo>
                  <a:lnTo>
                    <a:pt x="755109" y="1046890"/>
                  </a:lnTo>
                  <a:lnTo>
                    <a:pt x="755109" y="1012566"/>
                  </a:lnTo>
                  <a:close/>
                </a:path>
                <a:path w="1235710" h="1184275">
                  <a:moveTo>
                    <a:pt x="755109" y="1046890"/>
                  </a:moveTo>
                  <a:lnTo>
                    <a:pt x="720786" y="1046890"/>
                  </a:lnTo>
                  <a:lnTo>
                    <a:pt x="720786" y="1149863"/>
                  </a:lnTo>
                  <a:lnTo>
                    <a:pt x="755109" y="1149863"/>
                  </a:lnTo>
                  <a:lnTo>
                    <a:pt x="755109" y="1115539"/>
                  </a:lnTo>
                  <a:lnTo>
                    <a:pt x="1235634" y="1115539"/>
                  </a:lnTo>
                  <a:lnTo>
                    <a:pt x="1235634" y="1081215"/>
                  </a:lnTo>
                  <a:lnTo>
                    <a:pt x="755109" y="1081215"/>
                  </a:lnTo>
                  <a:lnTo>
                    <a:pt x="755109" y="1046890"/>
                  </a:lnTo>
                  <a:close/>
                </a:path>
                <a:path w="1235710" h="1184275">
                  <a:moveTo>
                    <a:pt x="634978" y="858107"/>
                  </a:moveTo>
                  <a:lnTo>
                    <a:pt x="600655" y="858107"/>
                  </a:lnTo>
                  <a:lnTo>
                    <a:pt x="600655" y="1012566"/>
                  </a:lnTo>
                  <a:lnTo>
                    <a:pt x="634978" y="1012566"/>
                  </a:lnTo>
                  <a:lnTo>
                    <a:pt x="634978" y="858107"/>
                  </a:lnTo>
                  <a:close/>
                </a:path>
                <a:path w="1235710" h="1184275">
                  <a:moveTo>
                    <a:pt x="1098341" y="0"/>
                  </a:moveTo>
                  <a:lnTo>
                    <a:pt x="137292" y="0"/>
                  </a:lnTo>
                  <a:lnTo>
                    <a:pt x="88757" y="20106"/>
                  </a:lnTo>
                  <a:lnTo>
                    <a:pt x="68646" y="68648"/>
                  </a:lnTo>
                  <a:lnTo>
                    <a:pt x="68646" y="240269"/>
                  </a:lnTo>
                  <a:lnTo>
                    <a:pt x="70273" y="254851"/>
                  </a:lnTo>
                  <a:lnTo>
                    <a:pt x="74910" y="268598"/>
                  </a:lnTo>
                  <a:lnTo>
                    <a:pt x="82346" y="281052"/>
                  </a:lnTo>
                  <a:lnTo>
                    <a:pt x="92372" y="291756"/>
                  </a:lnTo>
                  <a:lnTo>
                    <a:pt x="82346" y="302465"/>
                  </a:lnTo>
                  <a:lnTo>
                    <a:pt x="74910" y="314919"/>
                  </a:lnTo>
                  <a:lnTo>
                    <a:pt x="70273" y="328663"/>
                  </a:lnTo>
                  <a:lnTo>
                    <a:pt x="68646" y="343242"/>
                  </a:lnTo>
                  <a:lnTo>
                    <a:pt x="68646" y="514864"/>
                  </a:lnTo>
                  <a:lnTo>
                    <a:pt x="70273" y="529445"/>
                  </a:lnTo>
                  <a:lnTo>
                    <a:pt x="74910" y="543192"/>
                  </a:lnTo>
                  <a:lnTo>
                    <a:pt x="82346" y="555647"/>
                  </a:lnTo>
                  <a:lnTo>
                    <a:pt x="92372" y="566350"/>
                  </a:lnTo>
                  <a:lnTo>
                    <a:pt x="82346" y="577060"/>
                  </a:lnTo>
                  <a:lnTo>
                    <a:pt x="74910" y="589514"/>
                  </a:lnTo>
                  <a:lnTo>
                    <a:pt x="70273" y="603257"/>
                  </a:lnTo>
                  <a:lnTo>
                    <a:pt x="68646" y="617837"/>
                  </a:lnTo>
                  <a:lnTo>
                    <a:pt x="68646" y="789458"/>
                  </a:lnTo>
                  <a:lnTo>
                    <a:pt x="88757" y="838000"/>
                  </a:lnTo>
                  <a:lnTo>
                    <a:pt x="137292" y="858107"/>
                  </a:lnTo>
                  <a:lnTo>
                    <a:pt x="1098341" y="858107"/>
                  </a:lnTo>
                  <a:lnTo>
                    <a:pt x="1125061" y="852712"/>
                  </a:lnTo>
                  <a:lnTo>
                    <a:pt x="1146881" y="838000"/>
                  </a:lnTo>
                  <a:lnTo>
                    <a:pt x="1156467" y="823782"/>
                  </a:lnTo>
                  <a:lnTo>
                    <a:pt x="137292" y="823782"/>
                  </a:lnTo>
                  <a:lnTo>
                    <a:pt x="123935" y="821086"/>
                  </a:lnTo>
                  <a:lnTo>
                    <a:pt x="113025" y="813732"/>
                  </a:lnTo>
                  <a:lnTo>
                    <a:pt x="105667" y="802822"/>
                  </a:lnTo>
                  <a:lnTo>
                    <a:pt x="102969" y="789458"/>
                  </a:lnTo>
                  <a:lnTo>
                    <a:pt x="102969" y="617837"/>
                  </a:lnTo>
                  <a:lnTo>
                    <a:pt x="105667" y="604479"/>
                  </a:lnTo>
                  <a:lnTo>
                    <a:pt x="113025" y="593568"/>
                  </a:lnTo>
                  <a:lnTo>
                    <a:pt x="123935" y="586211"/>
                  </a:lnTo>
                  <a:lnTo>
                    <a:pt x="137292" y="583512"/>
                  </a:lnTo>
                  <a:lnTo>
                    <a:pt x="1157153" y="583512"/>
                  </a:lnTo>
                  <a:lnTo>
                    <a:pt x="1153302" y="577060"/>
                  </a:lnTo>
                  <a:lnTo>
                    <a:pt x="1143276" y="566350"/>
                  </a:lnTo>
                  <a:lnTo>
                    <a:pt x="1153302" y="555647"/>
                  </a:lnTo>
                  <a:lnTo>
                    <a:pt x="1157157" y="549188"/>
                  </a:lnTo>
                  <a:lnTo>
                    <a:pt x="137292" y="549188"/>
                  </a:lnTo>
                  <a:lnTo>
                    <a:pt x="102969" y="514864"/>
                  </a:lnTo>
                  <a:lnTo>
                    <a:pt x="102969" y="343242"/>
                  </a:lnTo>
                  <a:lnTo>
                    <a:pt x="105667" y="329885"/>
                  </a:lnTo>
                  <a:lnTo>
                    <a:pt x="113025" y="318974"/>
                  </a:lnTo>
                  <a:lnTo>
                    <a:pt x="123935" y="311616"/>
                  </a:lnTo>
                  <a:lnTo>
                    <a:pt x="137292" y="308918"/>
                  </a:lnTo>
                  <a:lnTo>
                    <a:pt x="1157153" y="308918"/>
                  </a:lnTo>
                  <a:lnTo>
                    <a:pt x="1153302" y="302466"/>
                  </a:lnTo>
                  <a:lnTo>
                    <a:pt x="1143276" y="291756"/>
                  </a:lnTo>
                  <a:lnTo>
                    <a:pt x="1153302" y="281052"/>
                  </a:lnTo>
                  <a:lnTo>
                    <a:pt x="1157157" y="274594"/>
                  </a:lnTo>
                  <a:lnTo>
                    <a:pt x="137292" y="274594"/>
                  </a:lnTo>
                  <a:lnTo>
                    <a:pt x="102969" y="240269"/>
                  </a:lnTo>
                  <a:lnTo>
                    <a:pt x="102969" y="68648"/>
                  </a:lnTo>
                  <a:lnTo>
                    <a:pt x="105667" y="55290"/>
                  </a:lnTo>
                  <a:lnTo>
                    <a:pt x="113025" y="44380"/>
                  </a:lnTo>
                  <a:lnTo>
                    <a:pt x="123935" y="37022"/>
                  </a:lnTo>
                  <a:lnTo>
                    <a:pt x="137292" y="34324"/>
                  </a:lnTo>
                  <a:lnTo>
                    <a:pt x="1156467" y="34324"/>
                  </a:lnTo>
                  <a:lnTo>
                    <a:pt x="1146881" y="20106"/>
                  </a:lnTo>
                  <a:lnTo>
                    <a:pt x="1125061" y="5394"/>
                  </a:lnTo>
                  <a:lnTo>
                    <a:pt x="1098341" y="0"/>
                  </a:lnTo>
                  <a:close/>
                </a:path>
                <a:path w="1235710" h="1184275">
                  <a:moveTo>
                    <a:pt x="1157153" y="583512"/>
                  </a:moveTo>
                  <a:lnTo>
                    <a:pt x="1098341" y="583512"/>
                  </a:lnTo>
                  <a:lnTo>
                    <a:pt x="1111704" y="586211"/>
                  </a:lnTo>
                  <a:lnTo>
                    <a:pt x="1122614" y="593568"/>
                  </a:lnTo>
                  <a:lnTo>
                    <a:pt x="1129968" y="604479"/>
                  </a:lnTo>
                  <a:lnTo>
                    <a:pt x="1132664" y="617837"/>
                  </a:lnTo>
                  <a:lnTo>
                    <a:pt x="1132664" y="789458"/>
                  </a:lnTo>
                  <a:lnTo>
                    <a:pt x="1129968" y="802822"/>
                  </a:lnTo>
                  <a:lnTo>
                    <a:pt x="1122614" y="813732"/>
                  </a:lnTo>
                  <a:lnTo>
                    <a:pt x="1111704" y="821086"/>
                  </a:lnTo>
                  <a:lnTo>
                    <a:pt x="1098341" y="823782"/>
                  </a:lnTo>
                  <a:lnTo>
                    <a:pt x="1156467" y="823782"/>
                  </a:lnTo>
                  <a:lnTo>
                    <a:pt x="1161593" y="816179"/>
                  </a:lnTo>
                  <a:lnTo>
                    <a:pt x="1166987" y="789458"/>
                  </a:lnTo>
                  <a:lnTo>
                    <a:pt x="1166987" y="617837"/>
                  </a:lnTo>
                  <a:lnTo>
                    <a:pt x="1165368" y="603258"/>
                  </a:lnTo>
                  <a:lnTo>
                    <a:pt x="1160736" y="589514"/>
                  </a:lnTo>
                  <a:lnTo>
                    <a:pt x="1157153" y="583512"/>
                  </a:lnTo>
                  <a:close/>
                </a:path>
                <a:path w="1235710" h="1184275">
                  <a:moveTo>
                    <a:pt x="1157153" y="308918"/>
                  </a:moveTo>
                  <a:lnTo>
                    <a:pt x="1098341" y="308918"/>
                  </a:lnTo>
                  <a:lnTo>
                    <a:pt x="1111704" y="311616"/>
                  </a:lnTo>
                  <a:lnTo>
                    <a:pt x="1122614" y="318974"/>
                  </a:lnTo>
                  <a:lnTo>
                    <a:pt x="1129968" y="329885"/>
                  </a:lnTo>
                  <a:lnTo>
                    <a:pt x="1132664" y="343242"/>
                  </a:lnTo>
                  <a:lnTo>
                    <a:pt x="1132664" y="514864"/>
                  </a:lnTo>
                  <a:lnTo>
                    <a:pt x="1129968" y="528228"/>
                  </a:lnTo>
                  <a:lnTo>
                    <a:pt x="1122614" y="539138"/>
                  </a:lnTo>
                  <a:lnTo>
                    <a:pt x="1111704" y="546492"/>
                  </a:lnTo>
                  <a:lnTo>
                    <a:pt x="1098341" y="549188"/>
                  </a:lnTo>
                  <a:lnTo>
                    <a:pt x="1157157" y="549188"/>
                  </a:lnTo>
                  <a:lnTo>
                    <a:pt x="1160736" y="543192"/>
                  </a:lnTo>
                  <a:lnTo>
                    <a:pt x="1165368" y="529445"/>
                  </a:lnTo>
                  <a:lnTo>
                    <a:pt x="1166987" y="514864"/>
                  </a:lnTo>
                  <a:lnTo>
                    <a:pt x="1166987" y="343242"/>
                  </a:lnTo>
                  <a:lnTo>
                    <a:pt x="1165368" y="328663"/>
                  </a:lnTo>
                  <a:lnTo>
                    <a:pt x="1160736" y="314920"/>
                  </a:lnTo>
                  <a:lnTo>
                    <a:pt x="1157153" y="308918"/>
                  </a:lnTo>
                  <a:close/>
                </a:path>
                <a:path w="1235710" h="1184275">
                  <a:moveTo>
                    <a:pt x="1156467" y="34324"/>
                  </a:moveTo>
                  <a:lnTo>
                    <a:pt x="1098341" y="34324"/>
                  </a:lnTo>
                  <a:lnTo>
                    <a:pt x="1111704" y="37022"/>
                  </a:lnTo>
                  <a:lnTo>
                    <a:pt x="1122614" y="44380"/>
                  </a:lnTo>
                  <a:lnTo>
                    <a:pt x="1129968" y="55291"/>
                  </a:lnTo>
                  <a:lnTo>
                    <a:pt x="1132664" y="68648"/>
                  </a:lnTo>
                  <a:lnTo>
                    <a:pt x="1132664" y="240270"/>
                  </a:lnTo>
                  <a:lnTo>
                    <a:pt x="1129968" y="253633"/>
                  </a:lnTo>
                  <a:lnTo>
                    <a:pt x="1122614" y="264543"/>
                  </a:lnTo>
                  <a:lnTo>
                    <a:pt x="1111704" y="271898"/>
                  </a:lnTo>
                  <a:lnTo>
                    <a:pt x="1098341" y="274594"/>
                  </a:lnTo>
                  <a:lnTo>
                    <a:pt x="1157157" y="274594"/>
                  </a:lnTo>
                  <a:lnTo>
                    <a:pt x="1160736" y="268598"/>
                  </a:lnTo>
                  <a:lnTo>
                    <a:pt x="1165368" y="254851"/>
                  </a:lnTo>
                  <a:lnTo>
                    <a:pt x="1166987" y="240270"/>
                  </a:lnTo>
                  <a:lnTo>
                    <a:pt x="1166987" y="68648"/>
                  </a:lnTo>
                  <a:lnTo>
                    <a:pt x="1161593" y="41927"/>
                  </a:lnTo>
                  <a:lnTo>
                    <a:pt x="1156467" y="34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2234" y="2967973"/>
              <a:ext cx="68646" cy="68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3849" y="2967973"/>
              <a:ext cx="68646" cy="68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5465" y="2967973"/>
              <a:ext cx="68646" cy="68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62234" y="3242567"/>
              <a:ext cx="68646" cy="68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3849" y="3242567"/>
              <a:ext cx="68646" cy="68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5465" y="3242567"/>
              <a:ext cx="68646" cy="68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2234" y="3517161"/>
              <a:ext cx="68646" cy="68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33849" y="3517161"/>
              <a:ext cx="68646" cy="68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5465" y="3517161"/>
              <a:ext cx="68646" cy="68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514784" y="5060429"/>
            <a:ext cx="1167130" cy="772795"/>
          </a:xfrm>
          <a:custGeom>
            <a:avLst/>
            <a:gdLst/>
            <a:ahLst/>
            <a:cxnLst/>
            <a:rect l="l" t="t" r="r" b="b"/>
            <a:pathLst>
              <a:path w="1167129" h="772795">
                <a:moveTo>
                  <a:pt x="1081176" y="85813"/>
                </a:moveTo>
                <a:lnTo>
                  <a:pt x="1046861" y="85813"/>
                </a:lnTo>
                <a:lnTo>
                  <a:pt x="1046861" y="120142"/>
                </a:lnTo>
                <a:lnTo>
                  <a:pt x="1046861" y="669213"/>
                </a:lnTo>
                <a:lnTo>
                  <a:pt x="120129" y="669493"/>
                </a:lnTo>
                <a:lnTo>
                  <a:pt x="120129" y="120142"/>
                </a:lnTo>
                <a:lnTo>
                  <a:pt x="1046861" y="120142"/>
                </a:lnTo>
                <a:lnTo>
                  <a:pt x="1046861" y="85813"/>
                </a:lnTo>
                <a:lnTo>
                  <a:pt x="85801" y="85813"/>
                </a:lnTo>
                <a:lnTo>
                  <a:pt x="85801" y="703821"/>
                </a:lnTo>
                <a:lnTo>
                  <a:pt x="1081176" y="703554"/>
                </a:lnTo>
                <a:lnTo>
                  <a:pt x="1081176" y="669493"/>
                </a:lnTo>
                <a:lnTo>
                  <a:pt x="1081176" y="120142"/>
                </a:lnTo>
                <a:lnTo>
                  <a:pt x="1081176" y="85813"/>
                </a:lnTo>
                <a:close/>
              </a:path>
              <a:path w="1167129" h="772795">
                <a:moveTo>
                  <a:pt x="1166990" y="68656"/>
                </a:moveTo>
                <a:lnTo>
                  <a:pt x="1161592" y="41935"/>
                </a:lnTo>
                <a:lnTo>
                  <a:pt x="1146886" y="20104"/>
                </a:lnTo>
                <a:lnTo>
                  <a:pt x="1125054" y="5397"/>
                </a:lnTo>
                <a:lnTo>
                  <a:pt x="1098346" y="0"/>
                </a:lnTo>
                <a:lnTo>
                  <a:pt x="68643" y="0"/>
                </a:lnTo>
                <a:lnTo>
                  <a:pt x="41935" y="5397"/>
                </a:lnTo>
                <a:lnTo>
                  <a:pt x="20104" y="20104"/>
                </a:lnTo>
                <a:lnTo>
                  <a:pt x="5397" y="41935"/>
                </a:lnTo>
                <a:lnTo>
                  <a:pt x="0" y="68656"/>
                </a:lnTo>
                <a:lnTo>
                  <a:pt x="0" y="772528"/>
                </a:lnTo>
                <a:lnTo>
                  <a:pt x="34328" y="772528"/>
                </a:lnTo>
                <a:lnTo>
                  <a:pt x="34328" y="68656"/>
                </a:lnTo>
                <a:lnTo>
                  <a:pt x="37020" y="55295"/>
                </a:lnTo>
                <a:lnTo>
                  <a:pt x="44373" y="44386"/>
                </a:lnTo>
                <a:lnTo>
                  <a:pt x="55283" y="37020"/>
                </a:lnTo>
                <a:lnTo>
                  <a:pt x="68643" y="34328"/>
                </a:lnTo>
                <a:lnTo>
                  <a:pt x="1098346" y="34328"/>
                </a:lnTo>
                <a:lnTo>
                  <a:pt x="1111707" y="37020"/>
                </a:lnTo>
                <a:lnTo>
                  <a:pt x="1122616" y="44386"/>
                </a:lnTo>
                <a:lnTo>
                  <a:pt x="1129969" y="55295"/>
                </a:lnTo>
                <a:lnTo>
                  <a:pt x="1132662" y="68656"/>
                </a:lnTo>
                <a:lnTo>
                  <a:pt x="1132662" y="772528"/>
                </a:lnTo>
                <a:lnTo>
                  <a:pt x="1166990" y="772528"/>
                </a:lnTo>
                <a:lnTo>
                  <a:pt x="1166990" y="68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8858" y="5884107"/>
            <a:ext cx="1579245" cy="120650"/>
          </a:xfrm>
          <a:custGeom>
            <a:avLst/>
            <a:gdLst/>
            <a:ahLst/>
            <a:cxnLst/>
            <a:rect l="l" t="t" r="r" b="b"/>
            <a:pathLst>
              <a:path w="1579245" h="120650">
                <a:moveTo>
                  <a:pt x="703617" y="0"/>
                </a:moveTo>
                <a:lnTo>
                  <a:pt x="0" y="0"/>
                </a:lnTo>
                <a:lnTo>
                  <a:pt x="0" y="34324"/>
                </a:lnTo>
                <a:lnTo>
                  <a:pt x="6769" y="67707"/>
                </a:lnTo>
                <a:lnTo>
                  <a:pt x="25162" y="94971"/>
                </a:lnTo>
                <a:lnTo>
                  <a:pt x="52425" y="113363"/>
                </a:lnTo>
                <a:lnTo>
                  <a:pt x="85807" y="120134"/>
                </a:lnTo>
                <a:lnTo>
                  <a:pt x="1493050" y="120134"/>
                </a:lnTo>
                <a:lnTo>
                  <a:pt x="1526428" y="113363"/>
                </a:lnTo>
                <a:lnTo>
                  <a:pt x="1553706" y="94971"/>
                </a:lnTo>
                <a:lnTo>
                  <a:pt x="1559888" y="85810"/>
                </a:lnTo>
                <a:lnTo>
                  <a:pt x="85807" y="85810"/>
                </a:lnTo>
                <a:lnTo>
                  <a:pt x="65767" y="81764"/>
                </a:lnTo>
                <a:lnTo>
                  <a:pt x="49402" y="70729"/>
                </a:lnTo>
                <a:lnTo>
                  <a:pt x="38368" y="54363"/>
                </a:lnTo>
                <a:lnTo>
                  <a:pt x="34323" y="34324"/>
                </a:lnTo>
                <a:lnTo>
                  <a:pt x="703617" y="34324"/>
                </a:lnTo>
                <a:lnTo>
                  <a:pt x="703617" y="0"/>
                </a:lnTo>
                <a:close/>
              </a:path>
              <a:path w="1579245" h="120650">
                <a:moveTo>
                  <a:pt x="1578858" y="0"/>
                </a:moveTo>
                <a:lnTo>
                  <a:pt x="875233" y="0"/>
                </a:lnTo>
                <a:lnTo>
                  <a:pt x="875233" y="34324"/>
                </a:lnTo>
                <a:lnTo>
                  <a:pt x="1544535" y="34324"/>
                </a:lnTo>
                <a:lnTo>
                  <a:pt x="1540493" y="54363"/>
                </a:lnTo>
                <a:lnTo>
                  <a:pt x="1529465" y="70729"/>
                </a:lnTo>
                <a:lnTo>
                  <a:pt x="1513101" y="81764"/>
                </a:lnTo>
                <a:lnTo>
                  <a:pt x="1493050" y="85810"/>
                </a:lnTo>
                <a:lnTo>
                  <a:pt x="1559888" y="85810"/>
                </a:lnTo>
                <a:lnTo>
                  <a:pt x="1572107" y="67707"/>
                </a:lnTo>
                <a:lnTo>
                  <a:pt x="1578858" y="34324"/>
                </a:lnTo>
                <a:lnTo>
                  <a:pt x="1578858" y="0"/>
                </a:lnTo>
                <a:close/>
              </a:path>
              <a:path w="1579245" h="120650">
                <a:moveTo>
                  <a:pt x="909556" y="34324"/>
                </a:moveTo>
                <a:lnTo>
                  <a:pt x="669294" y="34324"/>
                </a:lnTo>
                <a:lnTo>
                  <a:pt x="671466" y="47333"/>
                </a:lnTo>
                <a:lnTo>
                  <a:pt x="678220" y="58126"/>
                </a:lnTo>
                <a:lnTo>
                  <a:pt x="688527" y="65598"/>
                </a:lnTo>
                <a:lnTo>
                  <a:pt x="701358" y="68648"/>
                </a:lnTo>
                <a:lnTo>
                  <a:pt x="702116" y="68677"/>
                </a:lnTo>
                <a:lnTo>
                  <a:pt x="702874" y="68677"/>
                </a:lnTo>
                <a:lnTo>
                  <a:pt x="703617" y="68648"/>
                </a:lnTo>
                <a:lnTo>
                  <a:pt x="875233" y="68648"/>
                </a:lnTo>
                <a:lnTo>
                  <a:pt x="888244" y="66482"/>
                </a:lnTo>
                <a:lnTo>
                  <a:pt x="899040" y="59729"/>
                </a:lnTo>
                <a:lnTo>
                  <a:pt x="906512" y="49423"/>
                </a:lnTo>
                <a:lnTo>
                  <a:pt x="909556" y="36598"/>
                </a:lnTo>
                <a:lnTo>
                  <a:pt x="909556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33026" y="2955391"/>
            <a:ext cx="995680" cy="927100"/>
          </a:xfrm>
          <a:custGeom>
            <a:avLst/>
            <a:gdLst/>
            <a:ahLst/>
            <a:cxnLst/>
            <a:rect l="l" t="t" r="r" b="b"/>
            <a:pathLst>
              <a:path w="995679" h="927100">
                <a:moveTo>
                  <a:pt x="909548" y="85902"/>
                </a:moveTo>
                <a:lnTo>
                  <a:pt x="875233" y="85902"/>
                </a:lnTo>
                <a:lnTo>
                  <a:pt x="875233" y="120230"/>
                </a:lnTo>
                <a:lnTo>
                  <a:pt x="875233" y="635317"/>
                </a:lnTo>
                <a:lnTo>
                  <a:pt x="120116" y="635317"/>
                </a:lnTo>
                <a:lnTo>
                  <a:pt x="120116" y="120230"/>
                </a:lnTo>
                <a:lnTo>
                  <a:pt x="875233" y="120230"/>
                </a:lnTo>
                <a:lnTo>
                  <a:pt x="875233" y="85902"/>
                </a:lnTo>
                <a:lnTo>
                  <a:pt x="85801" y="85902"/>
                </a:lnTo>
                <a:lnTo>
                  <a:pt x="85801" y="669632"/>
                </a:lnTo>
                <a:lnTo>
                  <a:pt x="909548" y="669632"/>
                </a:lnTo>
                <a:lnTo>
                  <a:pt x="909548" y="635317"/>
                </a:lnTo>
                <a:lnTo>
                  <a:pt x="909548" y="120230"/>
                </a:lnTo>
                <a:lnTo>
                  <a:pt x="909548" y="85902"/>
                </a:lnTo>
                <a:close/>
              </a:path>
              <a:path w="995679" h="927100">
                <a:moveTo>
                  <a:pt x="995349" y="68643"/>
                </a:moveTo>
                <a:lnTo>
                  <a:pt x="989939" y="42024"/>
                </a:lnTo>
                <a:lnTo>
                  <a:pt x="984808" y="34404"/>
                </a:lnTo>
                <a:lnTo>
                  <a:pt x="975233" y="20193"/>
                </a:lnTo>
                <a:lnTo>
                  <a:pt x="961034" y="10604"/>
                </a:lnTo>
                <a:lnTo>
                  <a:pt x="961034" y="686879"/>
                </a:lnTo>
                <a:lnTo>
                  <a:pt x="958342" y="700239"/>
                </a:lnTo>
                <a:lnTo>
                  <a:pt x="950988" y="711149"/>
                </a:lnTo>
                <a:lnTo>
                  <a:pt x="940079" y="718515"/>
                </a:lnTo>
                <a:lnTo>
                  <a:pt x="926719" y="721207"/>
                </a:lnTo>
                <a:lnTo>
                  <a:pt x="549160" y="721207"/>
                </a:lnTo>
                <a:lnTo>
                  <a:pt x="549160" y="755535"/>
                </a:lnTo>
                <a:lnTo>
                  <a:pt x="549160" y="892835"/>
                </a:lnTo>
                <a:lnTo>
                  <a:pt x="446189" y="892835"/>
                </a:lnTo>
                <a:lnTo>
                  <a:pt x="446189" y="755535"/>
                </a:lnTo>
                <a:lnTo>
                  <a:pt x="549160" y="755535"/>
                </a:lnTo>
                <a:lnTo>
                  <a:pt x="549160" y="721207"/>
                </a:lnTo>
                <a:lnTo>
                  <a:pt x="68643" y="721207"/>
                </a:lnTo>
                <a:lnTo>
                  <a:pt x="55283" y="718515"/>
                </a:lnTo>
                <a:lnTo>
                  <a:pt x="44373" y="711149"/>
                </a:lnTo>
                <a:lnTo>
                  <a:pt x="37020" y="700239"/>
                </a:lnTo>
                <a:lnTo>
                  <a:pt x="34315" y="686879"/>
                </a:lnTo>
                <a:lnTo>
                  <a:pt x="34340" y="68643"/>
                </a:lnTo>
                <a:lnTo>
                  <a:pt x="37020" y="55372"/>
                </a:lnTo>
                <a:lnTo>
                  <a:pt x="44373" y="44462"/>
                </a:lnTo>
                <a:lnTo>
                  <a:pt x="55283" y="37109"/>
                </a:lnTo>
                <a:lnTo>
                  <a:pt x="68643" y="34404"/>
                </a:lnTo>
                <a:lnTo>
                  <a:pt x="926719" y="34404"/>
                </a:lnTo>
                <a:lnTo>
                  <a:pt x="961021" y="68643"/>
                </a:lnTo>
                <a:lnTo>
                  <a:pt x="961034" y="686879"/>
                </a:lnTo>
                <a:lnTo>
                  <a:pt x="961034" y="10604"/>
                </a:lnTo>
                <a:lnTo>
                  <a:pt x="953427" y="5461"/>
                </a:lnTo>
                <a:lnTo>
                  <a:pt x="926719" y="0"/>
                </a:lnTo>
                <a:lnTo>
                  <a:pt x="68643" y="0"/>
                </a:lnTo>
                <a:lnTo>
                  <a:pt x="41948" y="5461"/>
                </a:lnTo>
                <a:lnTo>
                  <a:pt x="20142" y="20193"/>
                </a:lnTo>
                <a:lnTo>
                  <a:pt x="5448" y="41960"/>
                </a:lnTo>
                <a:lnTo>
                  <a:pt x="0" y="68643"/>
                </a:lnTo>
                <a:lnTo>
                  <a:pt x="12" y="686879"/>
                </a:lnTo>
                <a:lnTo>
                  <a:pt x="5448" y="713486"/>
                </a:lnTo>
                <a:lnTo>
                  <a:pt x="20167" y="735279"/>
                </a:lnTo>
                <a:lnTo>
                  <a:pt x="41960" y="749998"/>
                </a:lnTo>
                <a:lnTo>
                  <a:pt x="68643" y="755459"/>
                </a:lnTo>
                <a:lnTo>
                  <a:pt x="411873" y="755459"/>
                </a:lnTo>
                <a:lnTo>
                  <a:pt x="411873" y="892759"/>
                </a:lnTo>
                <a:lnTo>
                  <a:pt x="240258" y="892759"/>
                </a:lnTo>
                <a:lnTo>
                  <a:pt x="240258" y="927087"/>
                </a:lnTo>
                <a:lnTo>
                  <a:pt x="755103" y="927087"/>
                </a:lnTo>
                <a:lnTo>
                  <a:pt x="755103" y="892835"/>
                </a:lnTo>
                <a:lnTo>
                  <a:pt x="583488" y="892759"/>
                </a:lnTo>
                <a:lnTo>
                  <a:pt x="583488" y="755535"/>
                </a:lnTo>
                <a:lnTo>
                  <a:pt x="926719" y="755459"/>
                </a:lnTo>
                <a:lnTo>
                  <a:pt x="953401" y="749998"/>
                </a:lnTo>
                <a:lnTo>
                  <a:pt x="975194" y="735279"/>
                </a:lnTo>
                <a:lnTo>
                  <a:pt x="984707" y="721207"/>
                </a:lnTo>
                <a:lnTo>
                  <a:pt x="989914" y="713486"/>
                </a:lnTo>
                <a:lnTo>
                  <a:pt x="995349" y="686879"/>
                </a:lnTo>
                <a:lnTo>
                  <a:pt x="995349" y="68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31360" y="2955391"/>
            <a:ext cx="480695" cy="927100"/>
          </a:xfrm>
          <a:custGeom>
            <a:avLst/>
            <a:gdLst/>
            <a:ahLst/>
            <a:cxnLst/>
            <a:rect l="l" t="t" r="r" b="b"/>
            <a:pathLst>
              <a:path w="480695" h="927100">
                <a:moveTo>
                  <a:pt x="266001" y="763714"/>
                </a:moveTo>
                <a:lnTo>
                  <a:pt x="263982" y="753694"/>
                </a:lnTo>
                <a:lnTo>
                  <a:pt x="258470" y="745515"/>
                </a:lnTo>
                <a:lnTo>
                  <a:pt x="250291" y="739990"/>
                </a:lnTo>
                <a:lnTo>
                  <a:pt x="240258" y="737971"/>
                </a:lnTo>
                <a:lnTo>
                  <a:pt x="230238" y="739990"/>
                </a:lnTo>
                <a:lnTo>
                  <a:pt x="222059" y="745515"/>
                </a:lnTo>
                <a:lnTo>
                  <a:pt x="216535" y="753694"/>
                </a:lnTo>
                <a:lnTo>
                  <a:pt x="214515" y="763714"/>
                </a:lnTo>
                <a:lnTo>
                  <a:pt x="216535" y="773734"/>
                </a:lnTo>
                <a:lnTo>
                  <a:pt x="222059" y="781913"/>
                </a:lnTo>
                <a:lnTo>
                  <a:pt x="230238" y="787438"/>
                </a:lnTo>
                <a:lnTo>
                  <a:pt x="240258" y="789457"/>
                </a:lnTo>
                <a:lnTo>
                  <a:pt x="250291" y="787438"/>
                </a:lnTo>
                <a:lnTo>
                  <a:pt x="258470" y="781913"/>
                </a:lnTo>
                <a:lnTo>
                  <a:pt x="263982" y="773734"/>
                </a:lnTo>
                <a:lnTo>
                  <a:pt x="266001" y="763714"/>
                </a:lnTo>
                <a:close/>
              </a:path>
              <a:path w="480695" h="927100">
                <a:moveTo>
                  <a:pt x="377558" y="240271"/>
                </a:moveTo>
                <a:lnTo>
                  <a:pt x="102971" y="240271"/>
                </a:lnTo>
                <a:lnTo>
                  <a:pt x="102971" y="274586"/>
                </a:lnTo>
                <a:lnTo>
                  <a:pt x="377558" y="274586"/>
                </a:lnTo>
                <a:lnTo>
                  <a:pt x="377558" y="240271"/>
                </a:lnTo>
                <a:close/>
              </a:path>
              <a:path w="480695" h="927100">
                <a:moveTo>
                  <a:pt x="377558" y="137299"/>
                </a:moveTo>
                <a:lnTo>
                  <a:pt x="102971" y="137299"/>
                </a:lnTo>
                <a:lnTo>
                  <a:pt x="102971" y="171615"/>
                </a:lnTo>
                <a:lnTo>
                  <a:pt x="377558" y="171615"/>
                </a:lnTo>
                <a:lnTo>
                  <a:pt x="377558" y="137299"/>
                </a:lnTo>
                <a:close/>
              </a:path>
              <a:path w="480695" h="927100">
                <a:moveTo>
                  <a:pt x="480517" y="68643"/>
                </a:moveTo>
                <a:lnTo>
                  <a:pt x="475119" y="41922"/>
                </a:lnTo>
                <a:lnTo>
                  <a:pt x="470001" y="34328"/>
                </a:lnTo>
                <a:lnTo>
                  <a:pt x="460413" y="20104"/>
                </a:lnTo>
                <a:lnTo>
                  <a:pt x="446201" y="10528"/>
                </a:lnTo>
                <a:lnTo>
                  <a:pt x="446201" y="68643"/>
                </a:lnTo>
                <a:lnTo>
                  <a:pt x="446201" y="858100"/>
                </a:lnTo>
                <a:lnTo>
                  <a:pt x="443509" y="871474"/>
                </a:lnTo>
                <a:lnTo>
                  <a:pt x="436168" y="882383"/>
                </a:lnTo>
                <a:lnTo>
                  <a:pt x="425259" y="889736"/>
                </a:lnTo>
                <a:lnTo>
                  <a:pt x="411873" y="892429"/>
                </a:lnTo>
                <a:lnTo>
                  <a:pt x="68643" y="892429"/>
                </a:lnTo>
                <a:lnTo>
                  <a:pt x="55283" y="889736"/>
                </a:lnTo>
                <a:lnTo>
                  <a:pt x="44373" y="882383"/>
                </a:lnTo>
                <a:lnTo>
                  <a:pt x="37020" y="871474"/>
                </a:lnTo>
                <a:lnTo>
                  <a:pt x="34315" y="858100"/>
                </a:lnTo>
                <a:lnTo>
                  <a:pt x="34315" y="68643"/>
                </a:lnTo>
                <a:lnTo>
                  <a:pt x="37020" y="55283"/>
                </a:lnTo>
                <a:lnTo>
                  <a:pt x="44373" y="44373"/>
                </a:lnTo>
                <a:lnTo>
                  <a:pt x="55283" y="37020"/>
                </a:lnTo>
                <a:lnTo>
                  <a:pt x="68643" y="34328"/>
                </a:lnTo>
                <a:lnTo>
                  <a:pt x="411873" y="34328"/>
                </a:lnTo>
                <a:lnTo>
                  <a:pt x="425259" y="37020"/>
                </a:lnTo>
                <a:lnTo>
                  <a:pt x="436168" y="44373"/>
                </a:lnTo>
                <a:lnTo>
                  <a:pt x="443509" y="55283"/>
                </a:lnTo>
                <a:lnTo>
                  <a:pt x="446201" y="68643"/>
                </a:lnTo>
                <a:lnTo>
                  <a:pt x="446201" y="10528"/>
                </a:lnTo>
                <a:lnTo>
                  <a:pt x="438594" y="5397"/>
                </a:lnTo>
                <a:lnTo>
                  <a:pt x="411873" y="0"/>
                </a:lnTo>
                <a:lnTo>
                  <a:pt x="68643" y="0"/>
                </a:lnTo>
                <a:lnTo>
                  <a:pt x="41935" y="5397"/>
                </a:lnTo>
                <a:lnTo>
                  <a:pt x="20104" y="20104"/>
                </a:lnTo>
                <a:lnTo>
                  <a:pt x="5397" y="41922"/>
                </a:lnTo>
                <a:lnTo>
                  <a:pt x="0" y="68643"/>
                </a:lnTo>
                <a:lnTo>
                  <a:pt x="0" y="858100"/>
                </a:lnTo>
                <a:lnTo>
                  <a:pt x="5397" y="884821"/>
                </a:lnTo>
                <a:lnTo>
                  <a:pt x="20104" y="906653"/>
                </a:lnTo>
                <a:lnTo>
                  <a:pt x="41935" y="921359"/>
                </a:lnTo>
                <a:lnTo>
                  <a:pt x="68643" y="926757"/>
                </a:lnTo>
                <a:lnTo>
                  <a:pt x="411873" y="926757"/>
                </a:lnTo>
                <a:lnTo>
                  <a:pt x="460413" y="906653"/>
                </a:lnTo>
                <a:lnTo>
                  <a:pt x="480517" y="858100"/>
                </a:lnTo>
                <a:lnTo>
                  <a:pt x="480517" y="68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514790" y="1581921"/>
            <a:ext cx="1167130" cy="340995"/>
            <a:chOff x="5514790" y="1581921"/>
            <a:chExt cx="1167130" cy="340995"/>
          </a:xfrm>
        </p:grpSpPr>
        <p:sp>
          <p:nvSpPr>
            <p:cNvPr id="27" name="object 27"/>
            <p:cNvSpPr/>
            <p:nvPr/>
          </p:nvSpPr>
          <p:spPr>
            <a:xfrm>
              <a:off x="5514790" y="1581921"/>
              <a:ext cx="1167130" cy="340995"/>
            </a:xfrm>
            <a:custGeom>
              <a:avLst/>
              <a:gdLst/>
              <a:ahLst/>
              <a:cxnLst/>
              <a:rect l="l" t="t" r="r" b="b"/>
              <a:pathLst>
                <a:path w="1167129" h="340994">
                  <a:moveTo>
                    <a:pt x="1091826" y="0"/>
                  </a:moveTo>
                  <a:lnTo>
                    <a:pt x="75162" y="0"/>
                  </a:lnTo>
                  <a:lnTo>
                    <a:pt x="25163" y="22981"/>
                  </a:lnTo>
                  <a:lnTo>
                    <a:pt x="0" y="83567"/>
                  </a:lnTo>
                  <a:lnTo>
                    <a:pt x="0" y="255015"/>
                  </a:lnTo>
                  <a:lnTo>
                    <a:pt x="25163" y="315601"/>
                  </a:lnTo>
                  <a:lnTo>
                    <a:pt x="85808" y="340740"/>
                  </a:lnTo>
                  <a:lnTo>
                    <a:pt x="1081179" y="340740"/>
                  </a:lnTo>
                  <a:lnTo>
                    <a:pt x="1114567" y="333976"/>
                  </a:lnTo>
                  <a:lnTo>
                    <a:pt x="1141830" y="315601"/>
                  </a:lnTo>
                  <a:lnTo>
                    <a:pt x="1148008" y="306450"/>
                  </a:lnTo>
                  <a:lnTo>
                    <a:pt x="85808" y="306450"/>
                  </a:lnTo>
                  <a:lnTo>
                    <a:pt x="65769" y="302408"/>
                  </a:lnTo>
                  <a:lnTo>
                    <a:pt x="49404" y="291384"/>
                  </a:lnTo>
                  <a:lnTo>
                    <a:pt x="38369" y="275035"/>
                  </a:lnTo>
                  <a:lnTo>
                    <a:pt x="34323" y="255015"/>
                  </a:lnTo>
                  <a:lnTo>
                    <a:pt x="34323" y="83567"/>
                  </a:lnTo>
                  <a:lnTo>
                    <a:pt x="38369" y="63547"/>
                  </a:lnTo>
                  <a:lnTo>
                    <a:pt x="49403" y="47198"/>
                  </a:lnTo>
                  <a:lnTo>
                    <a:pt x="65769" y="36175"/>
                  </a:lnTo>
                  <a:lnTo>
                    <a:pt x="85807" y="32132"/>
                  </a:lnTo>
                  <a:lnTo>
                    <a:pt x="1148008" y="32132"/>
                  </a:lnTo>
                  <a:lnTo>
                    <a:pt x="1141829" y="22981"/>
                  </a:lnTo>
                  <a:lnTo>
                    <a:pt x="1114567" y="4607"/>
                  </a:lnTo>
                  <a:lnTo>
                    <a:pt x="1091826" y="0"/>
                  </a:lnTo>
                  <a:close/>
                </a:path>
                <a:path w="1167129" h="340994">
                  <a:moveTo>
                    <a:pt x="1148008" y="32132"/>
                  </a:moveTo>
                  <a:lnTo>
                    <a:pt x="1081179" y="32132"/>
                  </a:lnTo>
                  <a:lnTo>
                    <a:pt x="1101224" y="36175"/>
                  </a:lnTo>
                  <a:lnTo>
                    <a:pt x="1117589" y="47198"/>
                  </a:lnTo>
                  <a:lnTo>
                    <a:pt x="1128620" y="63548"/>
                  </a:lnTo>
                  <a:lnTo>
                    <a:pt x="1132664" y="83567"/>
                  </a:lnTo>
                  <a:lnTo>
                    <a:pt x="1132664" y="255016"/>
                  </a:lnTo>
                  <a:lnTo>
                    <a:pt x="1128620" y="275035"/>
                  </a:lnTo>
                  <a:lnTo>
                    <a:pt x="1117589" y="291384"/>
                  </a:lnTo>
                  <a:lnTo>
                    <a:pt x="1101224" y="302408"/>
                  </a:lnTo>
                  <a:lnTo>
                    <a:pt x="1081179" y="306450"/>
                  </a:lnTo>
                  <a:lnTo>
                    <a:pt x="1148008" y="306450"/>
                  </a:lnTo>
                  <a:lnTo>
                    <a:pt x="1160219" y="288365"/>
                  </a:lnTo>
                  <a:lnTo>
                    <a:pt x="1166987" y="255016"/>
                  </a:lnTo>
                  <a:lnTo>
                    <a:pt x="1166987" y="83567"/>
                  </a:lnTo>
                  <a:lnTo>
                    <a:pt x="1160218" y="50218"/>
                  </a:lnTo>
                  <a:lnTo>
                    <a:pt x="1148008" y="32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52082" y="1699778"/>
              <a:ext cx="102969" cy="1028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43829" y="1716923"/>
              <a:ext cx="68646" cy="685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5445" y="1716923"/>
              <a:ext cx="68646" cy="685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87061" y="1716923"/>
              <a:ext cx="68646" cy="685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58677" y="1716923"/>
              <a:ext cx="68646" cy="685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506217" y="3429761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717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761" y="2170938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4">
                <a:moveTo>
                  <a:pt x="0" y="77889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761" y="3909821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0"/>
                </a:moveTo>
                <a:lnTo>
                  <a:pt x="0" y="7788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98640" y="4039057"/>
            <a:ext cx="2442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e.g., </a:t>
            </a:r>
            <a:r>
              <a:rPr sz="2800" spc="-5" dirty="0">
                <a:latin typeface="Carlito"/>
                <a:cs typeface="Carlito"/>
              </a:rPr>
              <a:t>IEEE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802.1D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4" name="object 33">
            <a:extLst>
              <a:ext uri="{FF2B5EF4-FFF2-40B4-BE49-F238E27FC236}">
                <a16:creationId xmlns:a16="http://schemas.microsoft.com/office/drawing/2014/main" id="{3FDB1CB0-5435-D877-262D-E2EE9B21E089}"/>
              </a:ext>
            </a:extLst>
          </p:cNvPr>
          <p:cNvSpPr/>
          <p:nvPr/>
        </p:nvSpPr>
        <p:spPr>
          <a:xfrm>
            <a:off x="7924800" y="3418941"/>
            <a:ext cx="1808226" cy="78842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717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4923DDD-560B-266C-5CBB-8FC96BA994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542" y="2564826"/>
            <a:ext cx="1214257" cy="1537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754126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>
                <a:latin typeface="+mn-lt"/>
              </a:rPr>
              <a:t>Translation</a:t>
            </a:r>
            <a:endParaRPr sz="45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8" y="1706553"/>
            <a:ext cx="10601961" cy="22922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latin typeface="Carlito"/>
                <a:cs typeface="Carlito"/>
              </a:rPr>
              <a:t>Use </a:t>
            </a:r>
            <a:r>
              <a:rPr sz="3200" b="1" spc="-5" dirty="0">
                <a:latin typeface="Carlito"/>
                <a:cs typeface="Carlito"/>
              </a:rPr>
              <a:t>known </a:t>
            </a:r>
            <a:r>
              <a:rPr sz="3200" spc="-10" dirty="0">
                <a:latin typeface="Carlito"/>
                <a:cs typeface="Carlito"/>
              </a:rPr>
              <a:t>items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templates</a:t>
            </a:r>
            <a:r>
              <a:rPr lang="en-US" sz="3200" spc="-10" dirty="0">
                <a:latin typeface="Carlito"/>
                <a:cs typeface="Carlito"/>
              </a:rPr>
              <a:t> to form invariant candidates</a:t>
            </a:r>
            <a:r>
              <a:rPr sz="3200" spc="-10" dirty="0">
                <a:latin typeface="Carlito"/>
                <a:cs typeface="Carlito"/>
              </a:rPr>
              <a:t>:</a:t>
            </a:r>
            <a:endParaRPr sz="3200" dirty="0">
              <a:latin typeface="Carlito"/>
              <a:cs typeface="Carlito"/>
            </a:endParaRPr>
          </a:p>
          <a:p>
            <a:pPr marL="939800">
              <a:lnSpc>
                <a:spcPct val="100000"/>
              </a:lnSpc>
              <a:spcBef>
                <a:spcPts val="615"/>
              </a:spcBef>
            </a:pPr>
            <a:r>
              <a:rPr sz="3200" spc="-15" dirty="0">
                <a:latin typeface="Carlito"/>
                <a:cs typeface="Carlito"/>
              </a:rPr>
              <a:t>“Values </a:t>
            </a:r>
            <a:r>
              <a:rPr sz="3200" dirty="0">
                <a:latin typeface="Carlito"/>
                <a:cs typeface="Carlito"/>
              </a:rPr>
              <a:t>in M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&gt; </a:t>
            </a:r>
            <a:r>
              <a:rPr sz="3200" spc="-5" dirty="0">
                <a:latin typeface="Carlito"/>
                <a:cs typeface="Carlito"/>
              </a:rPr>
              <a:t>X”</a:t>
            </a:r>
            <a:endParaRPr sz="3200" dirty="0">
              <a:latin typeface="Carlito"/>
              <a:cs typeface="Carlito"/>
            </a:endParaRPr>
          </a:p>
          <a:p>
            <a:pPr marL="939800">
              <a:lnSpc>
                <a:spcPct val="100000"/>
              </a:lnSpc>
              <a:spcBef>
                <a:spcPts val="625"/>
              </a:spcBef>
            </a:pPr>
            <a:r>
              <a:rPr sz="3200" spc="-15" dirty="0">
                <a:latin typeface="Carlito"/>
                <a:cs typeface="Carlito"/>
              </a:rPr>
              <a:t>“Values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200" dirty="0">
                <a:latin typeface="DejaVu Serif Condensed"/>
                <a:cs typeface="DejaVu Serif Condensed"/>
              </a:rPr>
              <a:t>M</a:t>
            </a:r>
            <a:r>
              <a:rPr sz="3525" spc="-300" baseline="-15366" dirty="0">
                <a:latin typeface="DejaVu Serif Condensed"/>
                <a:cs typeface="DejaVu Serif Condensed"/>
              </a:rPr>
              <a:t>1 </a:t>
            </a:r>
            <a:r>
              <a:rPr lang="en-US" sz="3525" spc="-300" baseline="-15366" dirty="0">
                <a:latin typeface="DejaVu Serif Condensed"/>
                <a:cs typeface="DejaVu Serif Condensed"/>
              </a:rPr>
              <a:t>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40" dirty="0">
                <a:latin typeface="Carlito"/>
                <a:cs typeface="Carlito"/>
              </a:rPr>
              <a:t>keys </a:t>
            </a:r>
            <a:r>
              <a:rPr sz="3200" spc="-10" dirty="0">
                <a:latin typeface="Carlito"/>
                <a:cs typeface="Carlito"/>
              </a:rPr>
              <a:t>in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70" dirty="0">
                <a:latin typeface="DejaVu Serif Condensed"/>
                <a:cs typeface="DejaVu Serif Condensed"/>
              </a:rPr>
              <a:t>M</a:t>
            </a:r>
            <a:r>
              <a:rPr sz="3525" spc="-104" baseline="-15366" dirty="0">
                <a:latin typeface="DejaVu Serif Condensed"/>
                <a:cs typeface="DejaVu Serif Condensed"/>
              </a:rPr>
              <a:t>2</a:t>
            </a:r>
            <a:r>
              <a:rPr sz="3200" spc="-70" dirty="0">
                <a:latin typeface="Carlito"/>
                <a:cs typeface="Carlito"/>
              </a:rPr>
              <a:t>”</a:t>
            </a:r>
            <a:endParaRPr sz="3200" dirty="0">
              <a:latin typeface="Carlito"/>
              <a:cs typeface="Carlito"/>
            </a:endParaRPr>
          </a:p>
          <a:p>
            <a:pPr marL="939800">
              <a:lnSpc>
                <a:spcPct val="100000"/>
              </a:lnSpc>
              <a:spcBef>
                <a:spcPts val="615"/>
              </a:spcBef>
            </a:pPr>
            <a:r>
              <a:rPr sz="3200" dirty="0">
                <a:latin typeface="Carlito"/>
                <a:cs typeface="Carlito"/>
              </a:rPr>
              <a:t>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F5FBC-B534-68D5-ABD6-954CAFDA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inference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DB8188-8E8E-CEA0-5B22-0C327589B0A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792480" y="1689297"/>
            <a:ext cx="10643514" cy="1477328"/>
          </a:xfrm>
        </p:spPr>
        <p:txBody>
          <a:bodyPr/>
          <a:lstStyle/>
          <a:p>
            <a:r>
              <a:rPr lang="en-US" dirty="0"/>
              <a:t> Developers use data structures in well-defined patterns (invariants)</a:t>
            </a:r>
          </a:p>
          <a:p>
            <a:pPr lvl="1"/>
            <a:r>
              <a:rPr lang="en-US" dirty="0"/>
              <a:t> not always explicit in the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2AB54-4F39-D131-978A-A1B4BA00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29000"/>
            <a:ext cx="6324600" cy="32956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17F5A-08C8-AD00-04FB-06205F78CB20}"/>
              </a:ext>
            </a:extLst>
          </p:cNvPr>
          <p:cNvSpPr txBox="1"/>
          <p:nvPr/>
        </p:nvSpPr>
        <p:spPr>
          <a:xfrm>
            <a:off x="8153400" y="6365557"/>
            <a:ext cx="1441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converge</a:t>
            </a:r>
            <a:endParaRPr lang="en-US" sz="2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4B94E-22A4-7611-FFC5-84234CB431F4}"/>
              </a:ext>
            </a:extLst>
          </p:cNvPr>
          <p:cNvSpPr txBox="1"/>
          <p:nvPr/>
        </p:nvSpPr>
        <p:spPr>
          <a:xfrm>
            <a:off x="8153400" y="2614158"/>
            <a:ext cx="3581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Example: </a:t>
            </a:r>
            <a:r>
              <a:rPr lang="en-US" sz="2000" dirty="0">
                <a:latin typeface="LinLibertineT"/>
              </a:rPr>
              <a:t>T</a:t>
            </a:r>
            <a:r>
              <a:rPr lang="en-US" sz="2000" b="0" i="0" u="none" strike="noStrike" baseline="0" dirty="0">
                <a:latin typeface="LinLibertineT"/>
              </a:rPr>
              <a:t>he initial invariant</a:t>
            </a:r>
          </a:p>
          <a:p>
            <a:pPr algn="l"/>
            <a:r>
              <a:rPr lang="en-US" sz="2000" b="0" i="0" u="none" strike="noStrike" baseline="0" dirty="0">
                <a:latin typeface="LinLibertineT"/>
              </a:rPr>
              <a:t>“the firewall’s </a:t>
            </a:r>
            <a:r>
              <a:rPr lang="en-US" sz="2000" b="0" i="0" u="none" strike="noStrike" baseline="0" dirty="0" err="1">
                <a:latin typeface="Inconsolatazi4-Regular"/>
              </a:rPr>
              <a:t>flow_table</a:t>
            </a:r>
            <a:r>
              <a:rPr lang="en-US" sz="2000" b="0" i="0" u="none" strike="noStrike" baseline="0" dirty="0">
                <a:latin typeface="Inconsolatazi4-Regular"/>
              </a:rPr>
              <a:t> </a:t>
            </a:r>
            <a:r>
              <a:rPr lang="en-US" sz="2000" b="0" i="0" u="none" strike="noStrike" baseline="0" dirty="0">
                <a:latin typeface="LinLibertineT"/>
              </a:rPr>
              <a:t>is always empty” could be</a:t>
            </a:r>
          </a:p>
          <a:p>
            <a:pPr algn="l"/>
            <a:r>
              <a:rPr lang="en-US" sz="2000" b="0" i="0" u="none" strike="noStrike" baseline="0" dirty="0">
                <a:latin typeface="LinLibertineT"/>
              </a:rPr>
              <a:t>relaxed into “the </a:t>
            </a:r>
            <a:r>
              <a:rPr lang="en-US" sz="2000" b="0" i="0" u="none" strike="noStrike" baseline="0" dirty="0" err="1">
                <a:latin typeface="Inconsolatazi4-Regular"/>
              </a:rPr>
              <a:t>flow_table</a:t>
            </a:r>
            <a:r>
              <a:rPr lang="en-US" sz="2000" b="0" i="0" u="none" strike="noStrike" baseline="0" dirty="0">
                <a:latin typeface="Inconsolatazi4-Regular"/>
              </a:rPr>
              <a:t> </a:t>
            </a:r>
            <a:r>
              <a:rPr lang="en-US" sz="2000" b="0" i="0" u="none" strike="noStrike" baseline="0" dirty="0">
                <a:latin typeface="LinLibertineT"/>
              </a:rPr>
              <a:t>may have items, and its length is always the same as the </a:t>
            </a:r>
            <a:r>
              <a:rPr lang="en-US" sz="2000" b="0" i="0" u="none" strike="noStrike" baseline="0" dirty="0">
                <a:latin typeface="Inconsolatazi4-Regular"/>
              </a:rPr>
              <a:t>statistics</a:t>
            </a:r>
            <a:r>
              <a:rPr lang="en-US" sz="2000" b="0" i="0" u="none" strike="noStrike" baseline="0" dirty="0">
                <a:latin typeface="LinLibertineT"/>
              </a:rPr>
              <a:t>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61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6444-A262-CC96-41B2-A024F68F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DDB47-BD26-23B5-4673-631B8DC4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15417"/>
            <a:ext cx="3590925" cy="40862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D9300-3B92-9F17-51E1-1BA99BCF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70221"/>
            <a:ext cx="3771900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065DAD-647E-FD9D-3E4C-5A59301BE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743" y="1493204"/>
            <a:ext cx="4286081" cy="449133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88B62D-E386-A613-7CF8-0A4E3A7C9DEE}"/>
              </a:ext>
            </a:extLst>
          </p:cNvPr>
          <p:cNvSpPr txBox="1"/>
          <p:nvPr/>
        </p:nvSpPr>
        <p:spPr>
          <a:xfrm>
            <a:off x="8686800" y="6248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FD3F5-28F8-2D86-F82F-43E183D19B57}"/>
              </a:ext>
            </a:extLst>
          </p:cNvPr>
          <p:cNvSpPr txBox="1"/>
          <p:nvPr/>
        </p:nvSpPr>
        <p:spPr>
          <a:xfrm>
            <a:off x="7092594" y="610570"/>
            <a:ext cx="434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Now all is map operations</a:t>
            </a:r>
          </a:p>
        </p:txBody>
      </p:sp>
    </p:spTree>
    <p:extLst>
      <p:ext uri="{BB962C8B-B14F-4D97-AF65-F5344CB8AC3E}">
        <p14:creationId xmlns:p14="http://schemas.microsoft.com/office/powerpoint/2010/main" val="367344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227838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2813"/>
            <a:ext cx="4481195" cy="427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7E7E7E"/>
                </a:solidFill>
                <a:latin typeface="Carlito"/>
                <a:cs typeface="Carlito"/>
              </a:rPr>
              <a:t>Intro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3200" spc="-15" dirty="0">
                <a:solidFill>
                  <a:srgbClr val="767070"/>
                </a:solidFill>
                <a:latin typeface="Carlito"/>
                <a:cs typeface="Carlito"/>
              </a:rPr>
              <a:t>Abstracting </a:t>
            </a:r>
            <a:r>
              <a:rPr sz="3200" spc="-20" dirty="0">
                <a:solidFill>
                  <a:srgbClr val="767070"/>
                </a:solidFill>
                <a:latin typeface="Carlito"/>
                <a:cs typeface="Carlito"/>
              </a:rPr>
              <a:t>data</a:t>
            </a:r>
            <a:r>
              <a:rPr sz="3200" spc="5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767070"/>
                </a:solidFill>
                <a:latin typeface="Carlito"/>
                <a:cs typeface="Carlito"/>
              </a:rPr>
              <a:t>structures</a:t>
            </a:r>
            <a:endParaRPr sz="3200">
              <a:latin typeface="Carlito"/>
              <a:cs typeface="Carlito"/>
            </a:endParaRPr>
          </a:p>
          <a:p>
            <a:pPr marL="12700" marR="459105">
              <a:lnSpc>
                <a:spcPct val="200000"/>
              </a:lnSpc>
            </a:pPr>
            <a:r>
              <a:rPr sz="3200" b="1" dirty="0">
                <a:latin typeface="Carlito"/>
                <a:cs typeface="Carlito"/>
              </a:rPr>
              <a:t>Handling binaries  </a:t>
            </a:r>
            <a:r>
              <a:rPr sz="3200" spc="-10" dirty="0">
                <a:latin typeface="Carlito"/>
                <a:cs typeface="Carlito"/>
              </a:rPr>
              <a:t>Implementation  </a:t>
            </a:r>
            <a:r>
              <a:rPr sz="3200" spc="-20" dirty="0">
                <a:latin typeface="Carlito"/>
                <a:cs typeface="Carlito"/>
              </a:rPr>
              <a:t>Evaluation </a:t>
            </a:r>
            <a:r>
              <a:rPr sz="3200" dirty="0">
                <a:latin typeface="Carlito"/>
                <a:cs typeface="Carlito"/>
              </a:rPr>
              <a:t>&amp;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Limitations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580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Network 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51904" y="2795016"/>
            <a:ext cx="3695700" cy="2403475"/>
            <a:chOff x="6851904" y="2795016"/>
            <a:chExt cx="3695700" cy="2403475"/>
          </a:xfrm>
        </p:grpSpPr>
        <p:sp>
          <p:nvSpPr>
            <p:cNvPr id="4" name="object 4"/>
            <p:cNvSpPr/>
            <p:nvPr/>
          </p:nvSpPr>
          <p:spPr>
            <a:xfrm>
              <a:off x="6851904" y="2795016"/>
              <a:ext cx="3695700" cy="2403475"/>
            </a:xfrm>
            <a:custGeom>
              <a:avLst/>
              <a:gdLst/>
              <a:ahLst/>
              <a:cxnLst/>
              <a:rect l="l" t="t" r="r" b="b"/>
              <a:pathLst>
                <a:path w="3695700" h="2403475">
                  <a:moveTo>
                    <a:pt x="3695700" y="0"/>
                  </a:moveTo>
                  <a:lnTo>
                    <a:pt x="0" y="0"/>
                  </a:lnTo>
                  <a:lnTo>
                    <a:pt x="0" y="2403348"/>
                  </a:lnTo>
                  <a:lnTo>
                    <a:pt x="3695700" y="2403348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07224" y="2900171"/>
              <a:ext cx="2889885" cy="1597660"/>
            </a:xfrm>
            <a:custGeom>
              <a:avLst/>
              <a:gdLst/>
              <a:ahLst/>
              <a:cxnLst/>
              <a:rect l="l" t="t" r="r" b="b"/>
              <a:pathLst>
                <a:path w="2889884" h="1597660">
                  <a:moveTo>
                    <a:pt x="2889504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0" y="504444"/>
                  </a:lnTo>
                  <a:lnTo>
                    <a:pt x="0" y="1597152"/>
                  </a:lnTo>
                  <a:lnTo>
                    <a:pt x="2889504" y="1597152"/>
                  </a:lnTo>
                  <a:lnTo>
                    <a:pt x="2889504" y="504444"/>
                  </a:lnTo>
                  <a:lnTo>
                    <a:pt x="2889504" y="249936"/>
                  </a:lnTo>
                  <a:lnTo>
                    <a:pt x="2889504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5764" y="3150107"/>
              <a:ext cx="2887980" cy="1598930"/>
            </a:xfrm>
            <a:custGeom>
              <a:avLst/>
              <a:gdLst/>
              <a:ahLst/>
              <a:cxnLst/>
              <a:rect l="l" t="t" r="r" b="b"/>
              <a:pathLst>
                <a:path w="2887979" h="1598929">
                  <a:moveTo>
                    <a:pt x="2887980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0" y="1598676"/>
                  </a:lnTo>
                  <a:lnTo>
                    <a:pt x="2887980" y="1598676"/>
                  </a:lnTo>
                  <a:lnTo>
                    <a:pt x="2887980" y="254508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02780" y="3404616"/>
              <a:ext cx="2887980" cy="1597660"/>
            </a:xfrm>
            <a:custGeom>
              <a:avLst/>
              <a:gdLst/>
              <a:ahLst/>
              <a:cxnLst/>
              <a:rect l="l" t="t" r="r" b="b"/>
              <a:pathLst>
                <a:path w="2887979" h="1597660">
                  <a:moveTo>
                    <a:pt x="2887979" y="0"/>
                  </a:moveTo>
                  <a:lnTo>
                    <a:pt x="0" y="0"/>
                  </a:lnTo>
                  <a:lnTo>
                    <a:pt x="0" y="1597152"/>
                  </a:lnTo>
                  <a:lnTo>
                    <a:pt x="2887979" y="1597152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1904" y="2795016"/>
            <a:ext cx="3695700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 structures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6279" y="3882771"/>
            <a:ext cx="2324735" cy="238125"/>
          </a:xfrm>
          <a:custGeom>
            <a:avLst/>
            <a:gdLst/>
            <a:ahLst/>
            <a:cxnLst/>
            <a:rect l="l" t="t" r="r" b="b"/>
            <a:pathLst>
              <a:path w="2324734" h="238125">
                <a:moveTo>
                  <a:pt x="228092" y="9143"/>
                </a:moveTo>
                <a:lnTo>
                  <a:pt x="0" y="124586"/>
                </a:lnTo>
                <a:lnTo>
                  <a:pt x="229108" y="237743"/>
                </a:lnTo>
                <a:lnTo>
                  <a:pt x="228770" y="161797"/>
                </a:lnTo>
                <a:lnTo>
                  <a:pt x="190627" y="161797"/>
                </a:lnTo>
                <a:lnTo>
                  <a:pt x="190246" y="85597"/>
                </a:lnTo>
                <a:lnTo>
                  <a:pt x="228430" y="85408"/>
                </a:lnTo>
                <a:lnTo>
                  <a:pt x="228092" y="9143"/>
                </a:lnTo>
                <a:close/>
              </a:path>
              <a:path w="2324734" h="238125">
                <a:moveTo>
                  <a:pt x="2249394" y="75945"/>
                </a:moveTo>
                <a:lnTo>
                  <a:pt x="2134108" y="75945"/>
                </a:lnTo>
                <a:lnTo>
                  <a:pt x="2134489" y="152145"/>
                </a:lnTo>
                <a:lnTo>
                  <a:pt x="2096388" y="152335"/>
                </a:lnTo>
                <a:lnTo>
                  <a:pt x="2096770" y="228599"/>
                </a:lnTo>
                <a:lnTo>
                  <a:pt x="2324735" y="113156"/>
                </a:lnTo>
                <a:lnTo>
                  <a:pt x="2249394" y="75945"/>
                </a:lnTo>
                <a:close/>
              </a:path>
              <a:path w="2324734" h="238125">
                <a:moveTo>
                  <a:pt x="228430" y="85408"/>
                </a:moveTo>
                <a:lnTo>
                  <a:pt x="190246" y="85597"/>
                </a:lnTo>
                <a:lnTo>
                  <a:pt x="190627" y="161797"/>
                </a:lnTo>
                <a:lnTo>
                  <a:pt x="228769" y="161608"/>
                </a:lnTo>
                <a:lnTo>
                  <a:pt x="228430" y="85408"/>
                </a:lnTo>
                <a:close/>
              </a:path>
              <a:path w="2324734" h="238125">
                <a:moveTo>
                  <a:pt x="228769" y="161608"/>
                </a:moveTo>
                <a:lnTo>
                  <a:pt x="190627" y="161797"/>
                </a:lnTo>
                <a:lnTo>
                  <a:pt x="228770" y="161797"/>
                </a:lnTo>
                <a:lnTo>
                  <a:pt x="228769" y="161608"/>
                </a:lnTo>
                <a:close/>
              </a:path>
              <a:path w="2324734" h="238125">
                <a:moveTo>
                  <a:pt x="2096007" y="76135"/>
                </a:moveTo>
                <a:lnTo>
                  <a:pt x="228430" y="85408"/>
                </a:lnTo>
                <a:lnTo>
                  <a:pt x="228769" y="161608"/>
                </a:lnTo>
                <a:lnTo>
                  <a:pt x="2096388" y="152335"/>
                </a:lnTo>
                <a:lnTo>
                  <a:pt x="2096007" y="76135"/>
                </a:lnTo>
                <a:close/>
              </a:path>
              <a:path w="2324734" h="238125">
                <a:moveTo>
                  <a:pt x="2134108" y="75945"/>
                </a:moveTo>
                <a:lnTo>
                  <a:pt x="2096007" y="76135"/>
                </a:lnTo>
                <a:lnTo>
                  <a:pt x="2096388" y="152335"/>
                </a:lnTo>
                <a:lnTo>
                  <a:pt x="2134489" y="152145"/>
                </a:lnTo>
                <a:lnTo>
                  <a:pt x="2134108" y="75945"/>
                </a:lnTo>
                <a:close/>
              </a:path>
              <a:path w="2324734" h="238125">
                <a:moveTo>
                  <a:pt x="2095627" y="0"/>
                </a:moveTo>
                <a:lnTo>
                  <a:pt x="2096007" y="76135"/>
                </a:lnTo>
                <a:lnTo>
                  <a:pt x="2249394" y="75945"/>
                </a:lnTo>
                <a:lnTo>
                  <a:pt x="2095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5139" y="1816607"/>
            <a:ext cx="228600" cy="1391920"/>
          </a:xfrm>
          <a:custGeom>
            <a:avLst/>
            <a:gdLst/>
            <a:ahLst/>
            <a:cxnLst/>
            <a:rect l="l" t="t" r="r" b="b"/>
            <a:pathLst>
              <a:path w="228600" h="1391920">
                <a:moveTo>
                  <a:pt x="76200" y="1163192"/>
                </a:moveTo>
                <a:lnTo>
                  <a:pt x="0" y="1163192"/>
                </a:lnTo>
                <a:lnTo>
                  <a:pt x="114300" y="1391792"/>
                </a:lnTo>
                <a:lnTo>
                  <a:pt x="209550" y="1201292"/>
                </a:lnTo>
                <a:lnTo>
                  <a:pt x="76200" y="1201292"/>
                </a:lnTo>
                <a:lnTo>
                  <a:pt x="76200" y="1163192"/>
                </a:lnTo>
                <a:close/>
              </a:path>
              <a:path w="228600" h="1391920">
                <a:moveTo>
                  <a:pt x="152400" y="0"/>
                </a:moveTo>
                <a:lnTo>
                  <a:pt x="76200" y="0"/>
                </a:lnTo>
                <a:lnTo>
                  <a:pt x="76200" y="1201292"/>
                </a:lnTo>
                <a:lnTo>
                  <a:pt x="152400" y="1201292"/>
                </a:lnTo>
                <a:lnTo>
                  <a:pt x="152400" y="0"/>
                </a:lnTo>
                <a:close/>
              </a:path>
              <a:path w="228600" h="1391920">
                <a:moveTo>
                  <a:pt x="228600" y="1163192"/>
                </a:moveTo>
                <a:lnTo>
                  <a:pt x="152400" y="1163192"/>
                </a:lnTo>
                <a:lnTo>
                  <a:pt x="152400" y="1201292"/>
                </a:lnTo>
                <a:lnTo>
                  <a:pt x="209550" y="1201292"/>
                </a:lnTo>
                <a:lnTo>
                  <a:pt x="228600" y="116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1076" y="3208020"/>
            <a:ext cx="2775585" cy="159893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NF</a:t>
            </a:r>
            <a:r>
              <a:rPr sz="3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25139" y="4806696"/>
            <a:ext cx="228600" cy="1349375"/>
          </a:xfrm>
          <a:custGeom>
            <a:avLst/>
            <a:gdLst/>
            <a:ahLst/>
            <a:cxnLst/>
            <a:rect l="l" t="t" r="r" b="b"/>
            <a:pathLst>
              <a:path w="228600" h="1349375">
                <a:moveTo>
                  <a:pt x="76200" y="1120266"/>
                </a:moveTo>
                <a:lnTo>
                  <a:pt x="0" y="1120266"/>
                </a:lnTo>
                <a:lnTo>
                  <a:pt x="114300" y="1348866"/>
                </a:lnTo>
                <a:lnTo>
                  <a:pt x="209550" y="1158366"/>
                </a:lnTo>
                <a:lnTo>
                  <a:pt x="76200" y="1158366"/>
                </a:lnTo>
                <a:lnTo>
                  <a:pt x="76200" y="1120266"/>
                </a:lnTo>
                <a:close/>
              </a:path>
              <a:path w="228600" h="1349375">
                <a:moveTo>
                  <a:pt x="152400" y="0"/>
                </a:moveTo>
                <a:lnTo>
                  <a:pt x="76200" y="0"/>
                </a:lnTo>
                <a:lnTo>
                  <a:pt x="76200" y="1158366"/>
                </a:lnTo>
                <a:lnTo>
                  <a:pt x="152400" y="1158366"/>
                </a:lnTo>
                <a:lnTo>
                  <a:pt x="152400" y="0"/>
                </a:lnTo>
                <a:close/>
              </a:path>
              <a:path w="228600" h="1349375">
                <a:moveTo>
                  <a:pt x="228600" y="1120266"/>
                </a:moveTo>
                <a:lnTo>
                  <a:pt x="152400" y="1120266"/>
                </a:lnTo>
                <a:lnTo>
                  <a:pt x="152400" y="1158366"/>
                </a:lnTo>
                <a:lnTo>
                  <a:pt x="209550" y="1158366"/>
                </a:lnTo>
                <a:lnTo>
                  <a:pt x="228600" y="112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3771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Source 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77811" y="2292095"/>
            <a:ext cx="3695700" cy="2403475"/>
            <a:chOff x="6877811" y="2292095"/>
            <a:chExt cx="3695700" cy="2403475"/>
          </a:xfrm>
        </p:grpSpPr>
        <p:sp>
          <p:nvSpPr>
            <p:cNvPr id="4" name="object 4"/>
            <p:cNvSpPr/>
            <p:nvPr/>
          </p:nvSpPr>
          <p:spPr>
            <a:xfrm>
              <a:off x="6877811" y="2292095"/>
              <a:ext cx="3695700" cy="2403475"/>
            </a:xfrm>
            <a:custGeom>
              <a:avLst/>
              <a:gdLst/>
              <a:ahLst/>
              <a:cxnLst/>
              <a:rect l="l" t="t" r="r" b="b"/>
              <a:pathLst>
                <a:path w="3695700" h="2403475">
                  <a:moveTo>
                    <a:pt x="3695700" y="0"/>
                  </a:moveTo>
                  <a:lnTo>
                    <a:pt x="0" y="0"/>
                  </a:lnTo>
                  <a:lnTo>
                    <a:pt x="0" y="2403347"/>
                  </a:lnTo>
                  <a:lnTo>
                    <a:pt x="3695700" y="2403347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33132" y="2397251"/>
              <a:ext cx="2887980" cy="1598930"/>
            </a:xfrm>
            <a:custGeom>
              <a:avLst/>
              <a:gdLst/>
              <a:ahLst/>
              <a:cxnLst/>
              <a:rect l="l" t="t" r="r" b="b"/>
              <a:pathLst>
                <a:path w="2887979" h="1598929">
                  <a:moveTo>
                    <a:pt x="2887980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0" y="504444"/>
                  </a:lnTo>
                  <a:lnTo>
                    <a:pt x="0" y="1598676"/>
                  </a:lnTo>
                  <a:lnTo>
                    <a:pt x="2887980" y="1598676"/>
                  </a:lnTo>
                  <a:lnTo>
                    <a:pt x="2887980" y="504444"/>
                  </a:lnTo>
                  <a:lnTo>
                    <a:pt x="2887980" y="249936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1672" y="2647187"/>
              <a:ext cx="2887980" cy="1598930"/>
            </a:xfrm>
            <a:custGeom>
              <a:avLst/>
              <a:gdLst/>
              <a:ahLst/>
              <a:cxnLst/>
              <a:rect l="l" t="t" r="r" b="b"/>
              <a:pathLst>
                <a:path w="2887979" h="1598929">
                  <a:moveTo>
                    <a:pt x="2887980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0" y="1598676"/>
                  </a:lnTo>
                  <a:lnTo>
                    <a:pt x="2887980" y="1598676"/>
                  </a:lnTo>
                  <a:lnTo>
                    <a:pt x="2887980" y="254508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8687" y="2901695"/>
              <a:ext cx="2887980" cy="1598930"/>
            </a:xfrm>
            <a:custGeom>
              <a:avLst/>
              <a:gdLst/>
              <a:ahLst/>
              <a:cxnLst/>
              <a:rect l="l" t="t" r="r" b="b"/>
              <a:pathLst>
                <a:path w="2887979" h="1598929">
                  <a:moveTo>
                    <a:pt x="2887979" y="0"/>
                  </a:moveTo>
                  <a:lnTo>
                    <a:pt x="0" y="0"/>
                  </a:lnTo>
                  <a:lnTo>
                    <a:pt x="0" y="1598676"/>
                  </a:lnTo>
                  <a:lnTo>
                    <a:pt x="2887979" y="1598676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77811" y="2292095"/>
            <a:ext cx="3695700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structures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8200" y="1690116"/>
            <a:ext cx="8959850" cy="4800600"/>
            <a:chOff x="838200" y="1690116"/>
            <a:chExt cx="8959850" cy="4800600"/>
          </a:xfrm>
        </p:grpSpPr>
        <p:sp>
          <p:nvSpPr>
            <p:cNvPr id="10" name="object 10"/>
            <p:cNvSpPr/>
            <p:nvPr/>
          </p:nvSpPr>
          <p:spPr>
            <a:xfrm>
              <a:off x="838200" y="1690116"/>
              <a:ext cx="3688079" cy="4666615"/>
            </a:xfrm>
            <a:custGeom>
              <a:avLst/>
              <a:gdLst/>
              <a:ahLst/>
              <a:cxnLst/>
              <a:rect l="l" t="t" r="r" b="b"/>
              <a:pathLst>
                <a:path w="3688079" h="4666615">
                  <a:moveTo>
                    <a:pt x="3688079" y="0"/>
                  </a:moveTo>
                  <a:lnTo>
                    <a:pt x="0" y="0"/>
                  </a:lnTo>
                  <a:lnTo>
                    <a:pt x="0" y="4666488"/>
                  </a:lnTo>
                  <a:lnTo>
                    <a:pt x="3688079" y="4666488"/>
                  </a:lnTo>
                  <a:lnTo>
                    <a:pt x="3688079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4039" y="1690116"/>
              <a:ext cx="228600" cy="422909"/>
            </a:xfrm>
            <a:custGeom>
              <a:avLst/>
              <a:gdLst/>
              <a:ahLst/>
              <a:cxnLst/>
              <a:rect l="l" t="t" r="r" b="b"/>
              <a:pathLst>
                <a:path w="228600" h="422910">
                  <a:moveTo>
                    <a:pt x="76200" y="194183"/>
                  </a:moveTo>
                  <a:lnTo>
                    <a:pt x="0" y="194183"/>
                  </a:lnTo>
                  <a:lnTo>
                    <a:pt x="114300" y="422783"/>
                  </a:lnTo>
                  <a:lnTo>
                    <a:pt x="209550" y="232283"/>
                  </a:lnTo>
                  <a:lnTo>
                    <a:pt x="76200" y="232283"/>
                  </a:lnTo>
                  <a:lnTo>
                    <a:pt x="76200" y="194183"/>
                  </a:lnTo>
                  <a:close/>
                </a:path>
                <a:path w="228600" h="422910">
                  <a:moveTo>
                    <a:pt x="152400" y="0"/>
                  </a:moveTo>
                  <a:lnTo>
                    <a:pt x="76200" y="0"/>
                  </a:lnTo>
                  <a:lnTo>
                    <a:pt x="76200" y="232283"/>
                  </a:lnTo>
                  <a:lnTo>
                    <a:pt x="152400" y="232283"/>
                  </a:lnTo>
                  <a:lnTo>
                    <a:pt x="152400" y="0"/>
                  </a:lnTo>
                  <a:close/>
                </a:path>
                <a:path w="228600" h="422910">
                  <a:moveTo>
                    <a:pt x="228600" y="194183"/>
                  </a:moveTo>
                  <a:lnTo>
                    <a:pt x="152400" y="194183"/>
                  </a:lnTo>
                  <a:lnTo>
                    <a:pt x="152400" y="232283"/>
                  </a:lnTo>
                  <a:lnTo>
                    <a:pt x="209550" y="232283"/>
                  </a:lnTo>
                  <a:lnTo>
                    <a:pt x="228600" y="194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4128" y="2113800"/>
              <a:ext cx="3147060" cy="3609340"/>
            </a:xfrm>
            <a:custGeom>
              <a:avLst/>
              <a:gdLst/>
              <a:ahLst/>
              <a:cxnLst/>
              <a:rect l="l" t="t" r="r" b="b"/>
              <a:pathLst>
                <a:path w="3147060" h="3609340">
                  <a:moveTo>
                    <a:pt x="1869948" y="3084563"/>
                  </a:moveTo>
                  <a:lnTo>
                    <a:pt x="0" y="3084563"/>
                  </a:lnTo>
                  <a:lnTo>
                    <a:pt x="0" y="3608819"/>
                  </a:lnTo>
                  <a:lnTo>
                    <a:pt x="1869948" y="3608819"/>
                  </a:lnTo>
                  <a:lnTo>
                    <a:pt x="1869948" y="3084563"/>
                  </a:lnTo>
                  <a:close/>
                </a:path>
                <a:path w="3147060" h="3609340">
                  <a:moveTo>
                    <a:pt x="1869948" y="2055863"/>
                  </a:moveTo>
                  <a:lnTo>
                    <a:pt x="0" y="2055863"/>
                  </a:lnTo>
                  <a:lnTo>
                    <a:pt x="0" y="2581643"/>
                  </a:lnTo>
                  <a:lnTo>
                    <a:pt x="1869948" y="2581643"/>
                  </a:lnTo>
                  <a:lnTo>
                    <a:pt x="1869948" y="2055863"/>
                  </a:lnTo>
                  <a:close/>
                </a:path>
                <a:path w="3147060" h="3609340">
                  <a:moveTo>
                    <a:pt x="1869948" y="0"/>
                  </a:moveTo>
                  <a:lnTo>
                    <a:pt x="0" y="0"/>
                  </a:lnTo>
                  <a:lnTo>
                    <a:pt x="0" y="524243"/>
                  </a:lnTo>
                  <a:lnTo>
                    <a:pt x="1869948" y="524243"/>
                  </a:lnTo>
                  <a:lnTo>
                    <a:pt x="1869948" y="0"/>
                  </a:lnTo>
                  <a:close/>
                </a:path>
                <a:path w="3147060" h="3609340">
                  <a:moveTo>
                    <a:pt x="3147060" y="1028687"/>
                  </a:moveTo>
                  <a:lnTo>
                    <a:pt x="1277112" y="1028687"/>
                  </a:lnTo>
                  <a:lnTo>
                    <a:pt x="1277112" y="1552943"/>
                  </a:lnTo>
                  <a:lnTo>
                    <a:pt x="3147060" y="1552943"/>
                  </a:lnTo>
                  <a:lnTo>
                    <a:pt x="3147060" y="1028687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4040" y="2602610"/>
              <a:ext cx="1405890" cy="3753485"/>
            </a:xfrm>
            <a:custGeom>
              <a:avLst/>
              <a:gdLst/>
              <a:ahLst/>
              <a:cxnLst/>
              <a:rect l="l" t="t" r="r" b="b"/>
              <a:pathLst>
                <a:path w="1405889" h="3753485">
                  <a:moveTo>
                    <a:pt x="228600" y="3524669"/>
                  </a:moveTo>
                  <a:lnTo>
                    <a:pt x="152400" y="3524669"/>
                  </a:lnTo>
                  <a:lnTo>
                    <a:pt x="152400" y="3120009"/>
                  </a:lnTo>
                  <a:lnTo>
                    <a:pt x="76200" y="3120009"/>
                  </a:lnTo>
                  <a:lnTo>
                    <a:pt x="76200" y="3524669"/>
                  </a:lnTo>
                  <a:lnTo>
                    <a:pt x="0" y="3524669"/>
                  </a:lnTo>
                  <a:lnTo>
                    <a:pt x="114300" y="3753269"/>
                  </a:lnTo>
                  <a:lnTo>
                    <a:pt x="209550" y="3562769"/>
                  </a:lnTo>
                  <a:lnTo>
                    <a:pt x="228600" y="3524669"/>
                  </a:lnTo>
                  <a:close/>
                </a:path>
                <a:path w="1405889" h="3753485">
                  <a:moveTo>
                    <a:pt x="228600" y="2367026"/>
                  </a:moveTo>
                  <a:lnTo>
                    <a:pt x="152400" y="2367026"/>
                  </a:lnTo>
                  <a:lnTo>
                    <a:pt x="152400" y="2092833"/>
                  </a:lnTo>
                  <a:lnTo>
                    <a:pt x="76200" y="2092833"/>
                  </a:lnTo>
                  <a:lnTo>
                    <a:pt x="76200" y="2367026"/>
                  </a:lnTo>
                  <a:lnTo>
                    <a:pt x="0" y="2367026"/>
                  </a:lnTo>
                  <a:lnTo>
                    <a:pt x="114300" y="2595626"/>
                  </a:lnTo>
                  <a:lnTo>
                    <a:pt x="209550" y="2405126"/>
                  </a:lnTo>
                  <a:lnTo>
                    <a:pt x="228600" y="2367026"/>
                  </a:lnTo>
                  <a:close/>
                </a:path>
                <a:path w="1405889" h="3753485">
                  <a:moveTo>
                    <a:pt x="1391539" y="538861"/>
                  </a:moveTo>
                  <a:lnTo>
                    <a:pt x="1360627" y="504444"/>
                  </a:lnTo>
                  <a:lnTo>
                    <a:pt x="1220851" y="348742"/>
                  </a:lnTo>
                  <a:lnTo>
                    <a:pt x="1192923" y="419620"/>
                  </a:lnTo>
                  <a:lnTo>
                    <a:pt x="128270" y="0"/>
                  </a:lnTo>
                  <a:lnTo>
                    <a:pt x="114300" y="35433"/>
                  </a:lnTo>
                  <a:lnTo>
                    <a:pt x="76200" y="35433"/>
                  </a:lnTo>
                  <a:lnTo>
                    <a:pt x="76200" y="1338707"/>
                  </a:lnTo>
                  <a:lnTo>
                    <a:pt x="0" y="1338707"/>
                  </a:lnTo>
                  <a:lnTo>
                    <a:pt x="114300" y="1567307"/>
                  </a:lnTo>
                  <a:lnTo>
                    <a:pt x="209550" y="1376807"/>
                  </a:lnTo>
                  <a:lnTo>
                    <a:pt x="228600" y="1338707"/>
                  </a:lnTo>
                  <a:lnTo>
                    <a:pt x="152400" y="1338707"/>
                  </a:lnTo>
                  <a:lnTo>
                    <a:pt x="152400" y="91389"/>
                  </a:lnTo>
                  <a:lnTo>
                    <a:pt x="1164996" y="490499"/>
                  </a:lnTo>
                  <a:lnTo>
                    <a:pt x="1137031" y="561467"/>
                  </a:lnTo>
                  <a:lnTo>
                    <a:pt x="1391539" y="538861"/>
                  </a:lnTo>
                  <a:close/>
                </a:path>
                <a:path w="1405889" h="3753485">
                  <a:moveTo>
                    <a:pt x="1405509" y="1099566"/>
                  </a:moveTo>
                  <a:lnTo>
                    <a:pt x="1377569" y="1028700"/>
                  </a:lnTo>
                  <a:lnTo>
                    <a:pt x="313016" y="1448282"/>
                  </a:lnTo>
                  <a:lnTo>
                    <a:pt x="285115" y="1377442"/>
                  </a:lnTo>
                  <a:lnTo>
                    <a:pt x="114300" y="1567561"/>
                  </a:lnTo>
                  <a:lnTo>
                    <a:pt x="368935" y="1590167"/>
                  </a:lnTo>
                  <a:lnTo>
                    <a:pt x="346456" y="1533144"/>
                  </a:lnTo>
                  <a:lnTo>
                    <a:pt x="340956" y="1519199"/>
                  </a:lnTo>
                  <a:lnTo>
                    <a:pt x="1405509" y="10995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7811" y="4821936"/>
              <a:ext cx="2920365" cy="1668780"/>
            </a:xfrm>
            <a:custGeom>
              <a:avLst/>
              <a:gdLst/>
              <a:ahLst/>
              <a:cxnLst/>
              <a:rect l="l" t="t" r="r" b="b"/>
              <a:pathLst>
                <a:path w="2920365" h="1668779">
                  <a:moveTo>
                    <a:pt x="2919983" y="0"/>
                  </a:moveTo>
                  <a:lnTo>
                    <a:pt x="0" y="0"/>
                  </a:lnTo>
                  <a:lnTo>
                    <a:pt x="0" y="1668779"/>
                  </a:lnTo>
                  <a:lnTo>
                    <a:pt x="2919983" y="1668779"/>
                  </a:lnTo>
                  <a:lnTo>
                    <a:pt x="291998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95972" y="4895087"/>
              <a:ext cx="2281555" cy="1109980"/>
            </a:xfrm>
            <a:custGeom>
              <a:avLst/>
              <a:gdLst/>
              <a:ahLst/>
              <a:cxnLst/>
              <a:rect l="l" t="t" r="r" b="b"/>
              <a:pathLst>
                <a:path w="2281554" h="1109979">
                  <a:moveTo>
                    <a:pt x="2281428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0" y="350520"/>
                  </a:lnTo>
                  <a:lnTo>
                    <a:pt x="0" y="1109472"/>
                  </a:lnTo>
                  <a:lnTo>
                    <a:pt x="2281428" y="1109472"/>
                  </a:lnTo>
                  <a:lnTo>
                    <a:pt x="2281428" y="350520"/>
                  </a:lnTo>
                  <a:lnTo>
                    <a:pt x="2281428" y="173736"/>
                  </a:lnTo>
                  <a:lnTo>
                    <a:pt x="228142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96328" y="5068824"/>
              <a:ext cx="2281555" cy="1109980"/>
            </a:xfrm>
            <a:custGeom>
              <a:avLst/>
              <a:gdLst/>
              <a:ahLst/>
              <a:cxnLst/>
              <a:rect l="l" t="t" r="r" b="b"/>
              <a:pathLst>
                <a:path w="2281554" h="1109979">
                  <a:moveTo>
                    <a:pt x="2281428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0" y="1109472"/>
                  </a:lnTo>
                  <a:lnTo>
                    <a:pt x="2281428" y="1109472"/>
                  </a:lnTo>
                  <a:lnTo>
                    <a:pt x="2281428" y="176784"/>
                  </a:lnTo>
                  <a:lnTo>
                    <a:pt x="228142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6684" y="5245607"/>
              <a:ext cx="2281555" cy="1109980"/>
            </a:xfrm>
            <a:custGeom>
              <a:avLst/>
              <a:gdLst/>
              <a:ahLst/>
              <a:cxnLst/>
              <a:rect l="l" t="t" r="r" b="b"/>
              <a:pathLst>
                <a:path w="2281554" h="1109979">
                  <a:moveTo>
                    <a:pt x="2281428" y="0"/>
                  </a:moveTo>
                  <a:lnTo>
                    <a:pt x="0" y="0"/>
                  </a:lnTo>
                  <a:lnTo>
                    <a:pt x="0" y="1109472"/>
                  </a:lnTo>
                  <a:lnTo>
                    <a:pt x="2281428" y="1109472"/>
                  </a:lnTo>
                  <a:lnTo>
                    <a:pt x="22814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77811" y="4821935"/>
            <a:ext cx="2920365" cy="16687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441959" marR="835025" indent="103505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Network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pr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26280" y="3884294"/>
            <a:ext cx="2350770" cy="1885950"/>
          </a:xfrm>
          <a:custGeom>
            <a:avLst/>
            <a:gdLst/>
            <a:ahLst/>
            <a:cxnLst/>
            <a:rect l="l" t="t" r="r" b="b"/>
            <a:pathLst>
              <a:path w="2350770" h="1885950">
                <a:moveTo>
                  <a:pt x="2350262" y="1771269"/>
                </a:moveTo>
                <a:lnTo>
                  <a:pt x="2274062" y="1733169"/>
                </a:lnTo>
                <a:lnTo>
                  <a:pt x="2121662" y="1656969"/>
                </a:lnTo>
                <a:lnTo>
                  <a:pt x="2121662" y="1733169"/>
                </a:lnTo>
                <a:lnTo>
                  <a:pt x="228600" y="1733169"/>
                </a:lnTo>
                <a:lnTo>
                  <a:pt x="228600" y="1656969"/>
                </a:lnTo>
                <a:lnTo>
                  <a:pt x="0" y="1771269"/>
                </a:lnTo>
                <a:lnTo>
                  <a:pt x="228600" y="1885569"/>
                </a:lnTo>
                <a:lnTo>
                  <a:pt x="228600" y="1809369"/>
                </a:lnTo>
                <a:lnTo>
                  <a:pt x="2121662" y="1809369"/>
                </a:lnTo>
                <a:lnTo>
                  <a:pt x="2121662" y="1885569"/>
                </a:lnTo>
                <a:lnTo>
                  <a:pt x="2274062" y="1809369"/>
                </a:lnTo>
                <a:lnTo>
                  <a:pt x="2350262" y="1771269"/>
                </a:lnTo>
                <a:close/>
              </a:path>
              <a:path w="2350770" h="1885950">
                <a:moveTo>
                  <a:pt x="2350262" y="111633"/>
                </a:moveTo>
                <a:lnTo>
                  <a:pt x="2276513" y="75819"/>
                </a:lnTo>
                <a:lnTo>
                  <a:pt x="2120392" y="0"/>
                </a:lnTo>
                <a:lnTo>
                  <a:pt x="2121281" y="76276"/>
                </a:lnTo>
                <a:lnTo>
                  <a:pt x="228092" y="98361"/>
                </a:lnTo>
                <a:lnTo>
                  <a:pt x="189992" y="98806"/>
                </a:lnTo>
                <a:lnTo>
                  <a:pt x="228092" y="98361"/>
                </a:lnTo>
                <a:lnTo>
                  <a:pt x="227203" y="22098"/>
                </a:lnTo>
                <a:lnTo>
                  <a:pt x="0" y="139065"/>
                </a:lnTo>
                <a:lnTo>
                  <a:pt x="229870" y="250698"/>
                </a:lnTo>
                <a:lnTo>
                  <a:pt x="228981" y="175006"/>
                </a:lnTo>
                <a:lnTo>
                  <a:pt x="228981" y="174561"/>
                </a:lnTo>
                <a:lnTo>
                  <a:pt x="2122170" y="152476"/>
                </a:lnTo>
                <a:lnTo>
                  <a:pt x="2123059" y="228600"/>
                </a:lnTo>
                <a:lnTo>
                  <a:pt x="2350262" y="111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926973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Exhaustive symbolic execution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4127" y="2168651"/>
            <a:ext cx="1870075" cy="3459479"/>
            <a:chOff x="1024127" y="2168651"/>
            <a:chExt cx="1870075" cy="3459479"/>
          </a:xfrm>
        </p:grpSpPr>
        <p:sp>
          <p:nvSpPr>
            <p:cNvPr id="4" name="object 4"/>
            <p:cNvSpPr/>
            <p:nvPr/>
          </p:nvSpPr>
          <p:spPr>
            <a:xfrm>
              <a:off x="1024127" y="2168651"/>
              <a:ext cx="1870075" cy="525780"/>
            </a:xfrm>
            <a:custGeom>
              <a:avLst/>
              <a:gdLst/>
              <a:ahLst/>
              <a:cxnLst/>
              <a:rect l="l" t="t" r="r" b="b"/>
              <a:pathLst>
                <a:path w="1870075" h="525780">
                  <a:moveTo>
                    <a:pt x="1869948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869948" y="525779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4127" y="2904743"/>
              <a:ext cx="1870075" cy="524510"/>
            </a:xfrm>
            <a:custGeom>
              <a:avLst/>
              <a:gdLst/>
              <a:ahLst/>
              <a:cxnLst/>
              <a:rect l="l" t="t" r="r" b="b"/>
              <a:pathLst>
                <a:path w="1870075" h="524510">
                  <a:moveTo>
                    <a:pt x="1869948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869948" y="524255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4039" y="267614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4127" y="3639311"/>
              <a:ext cx="1870075" cy="524510"/>
            </a:xfrm>
            <a:custGeom>
              <a:avLst/>
              <a:gdLst/>
              <a:ahLst/>
              <a:cxnLst/>
              <a:rect l="l" t="t" r="r" b="b"/>
              <a:pathLst>
                <a:path w="1870075" h="524510">
                  <a:moveTo>
                    <a:pt x="1869948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1869948" y="524256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4039" y="34107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4127" y="4370831"/>
              <a:ext cx="1870075" cy="525780"/>
            </a:xfrm>
            <a:custGeom>
              <a:avLst/>
              <a:gdLst/>
              <a:ahLst/>
              <a:cxnLst/>
              <a:rect l="l" t="t" r="r" b="b"/>
              <a:pathLst>
                <a:path w="1870075" h="525779">
                  <a:moveTo>
                    <a:pt x="1869948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1869948" y="525780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4039" y="414235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4127" y="5103875"/>
              <a:ext cx="1870075" cy="524510"/>
            </a:xfrm>
            <a:custGeom>
              <a:avLst/>
              <a:gdLst/>
              <a:ahLst/>
              <a:cxnLst/>
              <a:rect l="l" t="t" r="r" b="b"/>
              <a:pathLst>
                <a:path w="1870075" h="524510">
                  <a:moveTo>
                    <a:pt x="1869948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1869948" y="524256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4039" y="487540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7783" y="1715211"/>
            <a:ext cx="5263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2460" algn="l"/>
              </a:tabLst>
            </a:pPr>
            <a:r>
              <a:rPr sz="2400" spc="-75" dirty="0">
                <a:latin typeface="DejaVu Serif Condensed"/>
                <a:cs typeface="DejaVu Serif Condensed"/>
              </a:rPr>
              <a:t>pkt_is_ipv4</a:t>
            </a:r>
            <a:r>
              <a:rPr sz="2400" spc="-170" dirty="0">
                <a:latin typeface="DejaVu Serif Condensed"/>
                <a:cs typeface="DejaVu Serif Condensed"/>
              </a:rPr>
              <a:t> </a:t>
            </a:r>
            <a:r>
              <a:rPr sz="2400" spc="-165" dirty="0">
                <a:latin typeface="DejaVu Serif Condensed"/>
                <a:cs typeface="DejaVu Serif Condensed"/>
              </a:rPr>
              <a:t>∧</a:t>
            </a:r>
            <a:r>
              <a:rPr sz="2400" spc="-175" dirty="0">
                <a:latin typeface="DejaVu Serif Condensed"/>
                <a:cs typeface="DejaVu Serif Condensed"/>
              </a:rPr>
              <a:t> </a:t>
            </a:r>
            <a:r>
              <a:rPr sz="2400" spc="-355" dirty="0">
                <a:latin typeface="DejaVu Serif Condensed"/>
                <a:cs typeface="DejaVu Serif Condensed"/>
              </a:rPr>
              <a:t>…	</a:t>
            </a:r>
            <a:r>
              <a:rPr sz="2400" spc="-85" dirty="0">
                <a:latin typeface="DejaVu Serif Condensed"/>
                <a:cs typeface="DejaVu Serif Condensed"/>
              </a:rPr>
              <a:t>!pkt_is_ipv4 </a:t>
            </a:r>
            <a:r>
              <a:rPr sz="2400" spc="-165" dirty="0">
                <a:latin typeface="DejaVu Serif Condensed"/>
                <a:cs typeface="DejaVu Serif Condensed"/>
              </a:rPr>
              <a:t>∧</a:t>
            </a:r>
            <a:r>
              <a:rPr sz="2400" spc="-285" dirty="0">
                <a:latin typeface="DejaVu Serif Condensed"/>
                <a:cs typeface="DejaVu Serif Condensed"/>
              </a:rPr>
              <a:t> </a:t>
            </a:r>
            <a:r>
              <a:rPr sz="2400" spc="-355" dirty="0">
                <a:latin typeface="DejaVu Serif Condensed"/>
                <a:cs typeface="DejaVu Serif Condensed"/>
              </a:rPr>
              <a:t>…</a:t>
            </a:r>
            <a:endParaRPr sz="2400">
              <a:latin typeface="DejaVu Serif Condensed"/>
              <a:cs typeface="DejaVu Serif Condense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33671" y="2168651"/>
            <a:ext cx="1868805" cy="4196080"/>
            <a:chOff x="4233671" y="2168651"/>
            <a:chExt cx="1868805" cy="4196080"/>
          </a:xfrm>
        </p:grpSpPr>
        <p:sp>
          <p:nvSpPr>
            <p:cNvPr id="15" name="object 15"/>
            <p:cNvSpPr/>
            <p:nvPr/>
          </p:nvSpPr>
          <p:spPr>
            <a:xfrm>
              <a:off x="4233672" y="2168664"/>
              <a:ext cx="1868805" cy="1260475"/>
            </a:xfrm>
            <a:custGeom>
              <a:avLst/>
              <a:gdLst/>
              <a:ahLst/>
              <a:cxnLst/>
              <a:rect l="l" t="t" r="r" b="b"/>
              <a:pathLst>
                <a:path w="1868804" h="1260475">
                  <a:moveTo>
                    <a:pt x="1868424" y="736079"/>
                  </a:moveTo>
                  <a:lnTo>
                    <a:pt x="0" y="736079"/>
                  </a:lnTo>
                  <a:lnTo>
                    <a:pt x="0" y="1260335"/>
                  </a:lnTo>
                  <a:lnTo>
                    <a:pt x="1868424" y="1260335"/>
                  </a:lnTo>
                  <a:lnTo>
                    <a:pt x="1868424" y="736079"/>
                  </a:lnTo>
                  <a:close/>
                </a:path>
                <a:path w="1868804" h="1260475">
                  <a:moveTo>
                    <a:pt x="1868424" y="0"/>
                  </a:moveTo>
                  <a:lnTo>
                    <a:pt x="0" y="0"/>
                  </a:lnTo>
                  <a:lnTo>
                    <a:pt x="0" y="525767"/>
                  </a:lnTo>
                  <a:lnTo>
                    <a:pt x="1868424" y="525767"/>
                  </a:lnTo>
                  <a:lnTo>
                    <a:pt x="1868424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3583" y="267614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3671" y="3639311"/>
              <a:ext cx="1868805" cy="524510"/>
            </a:xfrm>
            <a:custGeom>
              <a:avLst/>
              <a:gdLst/>
              <a:ahLst/>
              <a:cxnLst/>
              <a:rect l="l" t="t" r="r" b="b"/>
              <a:pathLst>
                <a:path w="1868804" h="524510">
                  <a:moveTo>
                    <a:pt x="1868424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1868424" y="524256"/>
                  </a:lnTo>
                  <a:lnTo>
                    <a:pt x="18684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53583" y="34107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3671" y="4373879"/>
              <a:ext cx="1868805" cy="525780"/>
            </a:xfrm>
            <a:custGeom>
              <a:avLst/>
              <a:gdLst/>
              <a:ahLst/>
              <a:cxnLst/>
              <a:rect l="l" t="t" r="r" b="b"/>
              <a:pathLst>
                <a:path w="1868804" h="525779">
                  <a:moveTo>
                    <a:pt x="1868424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1868424" y="525780"/>
                  </a:lnTo>
                  <a:lnTo>
                    <a:pt x="1868424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3583" y="41452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3671" y="5106923"/>
              <a:ext cx="1868805" cy="524510"/>
            </a:xfrm>
            <a:custGeom>
              <a:avLst/>
              <a:gdLst/>
              <a:ahLst/>
              <a:cxnLst/>
              <a:rect l="l" t="t" r="r" b="b"/>
              <a:pathLst>
                <a:path w="1868804" h="524510">
                  <a:moveTo>
                    <a:pt x="1868424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1868424" y="524256"/>
                  </a:lnTo>
                  <a:lnTo>
                    <a:pt x="1868424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3583" y="48784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33671" y="5838443"/>
              <a:ext cx="1868805" cy="525780"/>
            </a:xfrm>
            <a:custGeom>
              <a:avLst/>
              <a:gdLst/>
              <a:ahLst/>
              <a:cxnLst/>
              <a:rect l="l" t="t" r="r" b="b"/>
              <a:pathLst>
                <a:path w="1868804" h="525779">
                  <a:moveTo>
                    <a:pt x="1868424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868424" y="525779"/>
                  </a:lnTo>
                  <a:lnTo>
                    <a:pt x="18684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53583" y="560992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443216" y="2171700"/>
            <a:ext cx="1868805" cy="732155"/>
            <a:chOff x="7443216" y="2171700"/>
            <a:chExt cx="1868805" cy="732155"/>
          </a:xfrm>
        </p:grpSpPr>
        <p:sp>
          <p:nvSpPr>
            <p:cNvPr id="26" name="object 26"/>
            <p:cNvSpPr/>
            <p:nvPr/>
          </p:nvSpPr>
          <p:spPr>
            <a:xfrm>
              <a:off x="7443216" y="2171700"/>
              <a:ext cx="1868805" cy="524510"/>
            </a:xfrm>
            <a:custGeom>
              <a:avLst/>
              <a:gdLst/>
              <a:ahLst/>
              <a:cxnLst/>
              <a:rect l="l" t="t" r="r" b="b"/>
              <a:pathLst>
                <a:path w="1868804" h="524510">
                  <a:moveTo>
                    <a:pt x="1868424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868424" y="524255"/>
                  </a:lnTo>
                  <a:lnTo>
                    <a:pt x="1868424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63128" y="2675255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43216" y="2904744"/>
            <a:ext cx="1868805" cy="52451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…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8229981" y="1672209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0" dirty="0">
                <a:latin typeface="DejaVu Serif Condensed"/>
                <a:cs typeface="DejaVu Serif Condensed"/>
              </a:rPr>
              <a:t>…</a:t>
            </a:r>
            <a:endParaRPr sz="2400">
              <a:latin typeface="DejaVu Serif Condensed"/>
              <a:cs typeface="DejaVu Serif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24580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Binaries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50726" y="635853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7811" y="2292095"/>
            <a:ext cx="3695700" cy="2403475"/>
            <a:chOff x="6877811" y="2292095"/>
            <a:chExt cx="3695700" cy="2403475"/>
          </a:xfrm>
        </p:grpSpPr>
        <p:sp>
          <p:nvSpPr>
            <p:cNvPr id="5" name="object 5"/>
            <p:cNvSpPr/>
            <p:nvPr/>
          </p:nvSpPr>
          <p:spPr>
            <a:xfrm>
              <a:off x="6877811" y="2292095"/>
              <a:ext cx="3695700" cy="2403475"/>
            </a:xfrm>
            <a:custGeom>
              <a:avLst/>
              <a:gdLst/>
              <a:ahLst/>
              <a:cxnLst/>
              <a:rect l="l" t="t" r="r" b="b"/>
              <a:pathLst>
                <a:path w="3695700" h="2403475">
                  <a:moveTo>
                    <a:pt x="3695700" y="0"/>
                  </a:moveTo>
                  <a:lnTo>
                    <a:pt x="0" y="0"/>
                  </a:lnTo>
                  <a:lnTo>
                    <a:pt x="0" y="2403347"/>
                  </a:lnTo>
                  <a:lnTo>
                    <a:pt x="3695700" y="2403347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33132" y="2397251"/>
              <a:ext cx="2887980" cy="1598930"/>
            </a:xfrm>
            <a:custGeom>
              <a:avLst/>
              <a:gdLst/>
              <a:ahLst/>
              <a:cxnLst/>
              <a:rect l="l" t="t" r="r" b="b"/>
              <a:pathLst>
                <a:path w="2887979" h="1598929">
                  <a:moveTo>
                    <a:pt x="2887980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0" y="504444"/>
                  </a:lnTo>
                  <a:lnTo>
                    <a:pt x="0" y="1598676"/>
                  </a:lnTo>
                  <a:lnTo>
                    <a:pt x="2887980" y="1598676"/>
                  </a:lnTo>
                  <a:lnTo>
                    <a:pt x="2887980" y="504444"/>
                  </a:lnTo>
                  <a:lnTo>
                    <a:pt x="2887980" y="249936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1672" y="2647187"/>
              <a:ext cx="2887980" cy="1598930"/>
            </a:xfrm>
            <a:custGeom>
              <a:avLst/>
              <a:gdLst/>
              <a:ahLst/>
              <a:cxnLst/>
              <a:rect l="l" t="t" r="r" b="b"/>
              <a:pathLst>
                <a:path w="2887979" h="1598929">
                  <a:moveTo>
                    <a:pt x="2887980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0" y="1598676"/>
                  </a:lnTo>
                  <a:lnTo>
                    <a:pt x="2887980" y="1598676"/>
                  </a:lnTo>
                  <a:lnTo>
                    <a:pt x="2887980" y="254508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69656" y="3035680"/>
            <a:ext cx="211455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struct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8688" y="2901695"/>
            <a:ext cx="2887980" cy="1598930"/>
          </a:xfrm>
          <a:custGeom>
            <a:avLst/>
            <a:gdLst/>
            <a:ahLst/>
            <a:cxnLst/>
            <a:rect l="l" t="t" r="r" b="b"/>
            <a:pathLst>
              <a:path w="2887979" h="1598929">
                <a:moveTo>
                  <a:pt x="2887979" y="0"/>
                </a:moveTo>
                <a:lnTo>
                  <a:pt x="0" y="0"/>
                </a:lnTo>
                <a:lnTo>
                  <a:pt x="0" y="1598676"/>
                </a:lnTo>
                <a:lnTo>
                  <a:pt x="2887979" y="1598676"/>
                </a:lnTo>
                <a:lnTo>
                  <a:pt x="288797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77811" y="2292095"/>
            <a:ext cx="3695700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structures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8200" y="1690116"/>
            <a:ext cx="8959850" cy="4800600"/>
            <a:chOff x="838200" y="1690116"/>
            <a:chExt cx="8959850" cy="4800600"/>
          </a:xfrm>
        </p:grpSpPr>
        <p:sp>
          <p:nvSpPr>
            <p:cNvPr id="12" name="object 12"/>
            <p:cNvSpPr/>
            <p:nvPr/>
          </p:nvSpPr>
          <p:spPr>
            <a:xfrm>
              <a:off x="838200" y="1690116"/>
              <a:ext cx="3688079" cy="4666615"/>
            </a:xfrm>
            <a:custGeom>
              <a:avLst/>
              <a:gdLst/>
              <a:ahLst/>
              <a:cxnLst/>
              <a:rect l="l" t="t" r="r" b="b"/>
              <a:pathLst>
                <a:path w="3688079" h="4666615">
                  <a:moveTo>
                    <a:pt x="3688079" y="0"/>
                  </a:moveTo>
                  <a:lnTo>
                    <a:pt x="0" y="0"/>
                  </a:lnTo>
                  <a:lnTo>
                    <a:pt x="0" y="4666488"/>
                  </a:lnTo>
                  <a:lnTo>
                    <a:pt x="3688079" y="4666488"/>
                  </a:lnTo>
                  <a:lnTo>
                    <a:pt x="3688079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0991" y="1690116"/>
              <a:ext cx="228600" cy="441959"/>
            </a:xfrm>
            <a:custGeom>
              <a:avLst/>
              <a:gdLst/>
              <a:ahLst/>
              <a:cxnLst/>
              <a:rect l="l" t="t" r="r" b="b"/>
              <a:pathLst>
                <a:path w="228600" h="441960">
                  <a:moveTo>
                    <a:pt x="76200" y="212979"/>
                  </a:moveTo>
                  <a:lnTo>
                    <a:pt x="0" y="212979"/>
                  </a:lnTo>
                  <a:lnTo>
                    <a:pt x="114300" y="441579"/>
                  </a:lnTo>
                  <a:lnTo>
                    <a:pt x="209550" y="251079"/>
                  </a:lnTo>
                  <a:lnTo>
                    <a:pt x="76200" y="251079"/>
                  </a:lnTo>
                  <a:lnTo>
                    <a:pt x="76200" y="212979"/>
                  </a:lnTo>
                  <a:close/>
                </a:path>
                <a:path w="228600" h="441960">
                  <a:moveTo>
                    <a:pt x="152400" y="0"/>
                  </a:moveTo>
                  <a:lnTo>
                    <a:pt x="76200" y="0"/>
                  </a:lnTo>
                  <a:lnTo>
                    <a:pt x="76200" y="251079"/>
                  </a:lnTo>
                  <a:lnTo>
                    <a:pt x="152400" y="251079"/>
                  </a:lnTo>
                  <a:lnTo>
                    <a:pt x="152400" y="0"/>
                  </a:lnTo>
                  <a:close/>
                </a:path>
                <a:path w="228600" h="441960">
                  <a:moveTo>
                    <a:pt x="228600" y="212979"/>
                  </a:moveTo>
                  <a:lnTo>
                    <a:pt x="152400" y="212979"/>
                  </a:lnTo>
                  <a:lnTo>
                    <a:pt x="152400" y="251079"/>
                  </a:lnTo>
                  <a:lnTo>
                    <a:pt x="209550" y="251079"/>
                  </a:lnTo>
                  <a:lnTo>
                    <a:pt x="228600" y="212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6249" y="1919477"/>
              <a:ext cx="3539490" cy="3792854"/>
            </a:xfrm>
            <a:custGeom>
              <a:avLst/>
              <a:gdLst/>
              <a:ahLst/>
              <a:cxnLst/>
              <a:rect l="l" t="t" r="r" b="b"/>
              <a:pathLst>
                <a:path w="3539490" h="3792854">
                  <a:moveTo>
                    <a:pt x="1940013" y="425577"/>
                  </a:moveTo>
                  <a:lnTo>
                    <a:pt x="119481" y="0"/>
                  </a:lnTo>
                  <a:lnTo>
                    <a:pt x="0" y="511175"/>
                  </a:lnTo>
                  <a:lnTo>
                    <a:pt x="1820506" y="936752"/>
                  </a:lnTo>
                  <a:lnTo>
                    <a:pt x="1940013" y="425577"/>
                  </a:lnTo>
                  <a:close/>
                </a:path>
                <a:path w="3539490" h="3792854">
                  <a:moveTo>
                    <a:pt x="2733637" y="1501394"/>
                  </a:moveTo>
                  <a:lnTo>
                    <a:pt x="1281899" y="1113155"/>
                  </a:lnTo>
                  <a:lnTo>
                    <a:pt x="1146263" y="1620278"/>
                  </a:lnTo>
                  <a:lnTo>
                    <a:pt x="2598001" y="2008505"/>
                  </a:lnTo>
                  <a:lnTo>
                    <a:pt x="2733637" y="1501394"/>
                  </a:lnTo>
                  <a:close/>
                </a:path>
                <a:path w="3539490" h="3792854">
                  <a:moveTo>
                    <a:pt x="3458299" y="3268230"/>
                  </a:moveTo>
                  <a:lnTo>
                    <a:pt x="1588350" y="3268230"/>
                  </a:lnTo>
                  <a:lnTo>
                    <a:pt x="1588350" y="3792474"/>
                  </a:lnTo>
                  <a:lnTo>
                    <a:pt x="3458299" y="3792474"/>
                  </a:lnTo>
                  <a:lnTo>
                    <a:pt x="3458299" y="3268230"/>
                  </a:lnTo>
                  <a:close/>
                </a:path>
                <a:path w="3539490" h="3792854">
                  <a:moveTo>
                    <a:pt x="3538944" y="694055"/>
                  </a:moveTo>
                  <a:lnTo>
                    <a:pt x="3207601" y="286893"/>
                  </a:lnTo>
                  <a:lnTo>
                    <a:pt x="2623401" y="762254"/>
                  </a:lnTo>
                  <a:lnTo>
                    <a:pt x="2954744" y="1169416"/>
                  </a:lnTo>
                  <a:lnTo>
                    <a:pt x="3538944" y="694055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77811" y="4821936"/>
              <a:ext cx="2920365" cy="1668780"/>
            </a:xfrm>
            <a:custGeom>
              <a:avLst/>
              <a:gdLst/>
              <a:ahLst/>
              <a:cxnLst/>
              <a:rect l="l" t="t" r="r" b="b"/>
              <a:pathLst>
                <a:path w="2920365" h="1668779">
                  <a:moveTo>
                    <a:pt x="2919983" y="0"/>
                  </a:moveTo>
                  <a:lnTo>
                    <a:pt x="0" y="0"/>
                  </a:lnTo>
                  <a:lnTo>
                    <a:pt x="0" y="1668779"/>
                  </a:lnTo>
                  <a:lnTo>
                    <a:pt x="2919983" y="1668779"/>
                  </a:lnTo>
                  <a:lnTo>
                    <a:pt x="291998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95972" y="4895087"/>
              <a:ext cx="2281555" cy="1109980"/>
            </a:xfrm>
            <a:custGeom>
              <a:avLst/>
              <a:gdLst/>
              <a:ahLst/>
              <a:cxnLst/>
              <a:rect l="l" t="t" r="r" b="b"/>
              <a:pathLst>
                <a:path w="2281554" h="1109979">
                  <a:moveTo>
                    <a:pt x="2281428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0" y="350520"/>
                  </a:lnTo>
                  <a:lnTo>
                    <a:pt x="0" y="1109472"/>
                  </a:lnTo>
                  <a:lnTo>
                    <a:pt x="2281428" y="1109472"/>
                  </a:lnTo>
                  <a:lnTo>
                    <a:pt x="2281428" y="350520"/>
                  </a:lnTo>
                  <a:lnTo>
                    <a:pt x="2281428" y="173736"/>
                  </a:lnTo>
                  <a:lnTo>
                    <a:pt x="228142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6328" y="5068824"/>
              <a:ext cx="2281555" cy="1109980"/>
            </a:xfrm>
            <a:custGeom>
              <a:avLst/>
              <a:gdLst/>
              <a:ahLst/>
              <a:cxnLst/>
              <a:rect l="l" t="t" r="r" b="b"/>
              <a:pathLst>
                <a:path w="2281554" h="1109979">
                  <a:moveTo>
                    <a:pt x="2281428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0" y="1109472"/>
                  </a:lnTo>
                  <a:lnTo>
                    <a:pt x="2281428" y="1109472"/>
                  </a:lnTo>
                  <a:lnTo>
                    <a:pt x="2281428" y="176784"/>
                  </a:lnTo>
                  <a:lnTo>
                    <a:pt x="228142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6684" y="5245607"/>
              <a:ext cx="2281555" cy="1109980"/>
            </a:xfrm>
            <a:custGeom>
              <a:avLst/>
              <a:gdLst/>
              <a:ahLst/>
              <a:cxnLst/>
              <a:rect l="l" t="t" r="r" b="b"/>
              <a:pathLst>
                <a:path w="2281554" h="1109979">
                  <a:moveTo>
                    <a:pt x="2281428" y="0"/>
                  </a:moveTo>
                  <a:lnTo>
                    <a:pt x="0" y="0"/>
                  </a:lnTo>
                  <a:lnTo>
                    <a:pt x="0" y="1109472"/>
                  </a:lnTo>
                  <a:lnTo>
                    <a:pt x="2281428" y="1109472"/>
                  </a:lnTo>
                  <a:lnTo>
                    <a:pt x="22814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77811" y="4821935"/>
            <a:ext cx="2920365" cy="16687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441959" marR="835025" indent="103505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Network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pr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6683" y="1867661"/>
            <a:ext cx="3612921" cy="4562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9204" y="2392679"/>
            <a:ext cx="2578100" cy="3364865"/>
          </a:xfrm>
          <a:custGeom>
            <a:avLst/>
            <a:gdLst/>
            <a:ahLst/>
            <a:cxnLst/>
            <a:rect l="l" t="t" r="r" b="b"/>
            <a:pathLst>
              <a:path w="2578100" h="3364865">
                <a:moveTo>
                  <a:pt x="2514828" y="3290913"/>
                </a:moveTo>
                <a:lnTo>
                  <a:pt x="2385822" y="3290913"/>
                </a:lnTo>
                <a:lnTo>
                  <a:pt x="2347595" y="3290913"/>
                </a:lnTo>
                <a:lnTo>
                  <a:pt x="2343391" y="3364839"/>
                </a:lnTo>
                <a:lnTo>
                  <a:pt x="2514828" y="3290913"/>
                </a:lnTo>
                <a:close/>
              </a:path>
              <a:path w="2578100" h="3364865">
                <a:moveTo>
                  <a:pt x="2577719" y="1100328"/>
                </a:moveTo>
                <a:lnTo>
                  <a:pt x="2544483" y="1061593"/>
                </a:lnTo>
                <a:lnTo>
                  <a:pt x="2411349" y="906399"/>
                </a:lnTo>
                <a:lnTo>
                  <a:pt x="2381808" y="976604"/>
                </a:lnTo>
                <a:lnTo>
                  <a:pt x="225488" y="70269"/>
                </a:lnTo>
                <a:lnTo>
                  <a:pt x="231698" y="55499"/>
                </a:lnTo>
                <a:lnTo>
                  <a:pt x="255016" y="0"/>
                </a:lnTo>
                <a:lnTo>
                  <a:pt x="0" y="16764"/>
                </a:lnTo>
                <a:lnTo>
                  <a:pt x="166497" y="210693"/>
                </a:lnTo>
                <a:lnTo>
                  <a:pt x="195986" y="140487"/>
                </a:lnTo>
                <a:lnTo>
                  <a:pt x="2344712" y="1043686"/>
                </a:lnTo>
                <a:lnTo>
                  <a:pt x="2345880" y="1061986"/>
                </a:lnTo>
                <a:lnTo>
                  <a:pt x="2344750" y="1064666"/>
                </a:lnTo>
                <a:lnTo>
                  <a:pt x="2324735" y="1061593"/>
                </a:lnTo>
                <a:lnTo>
                  <a:pt x="2329942" y="1077785"/>
                </a:lnTo>
                <a:lnTo>
                  <a:pt x="452831" y="1196606"/>
                </a:lnTo>
                <a:lnTo>
                  <a:pt x="448056" y="1120648"/>
                </a:lnTo>
                <a:lnTo>
                  <a:pt x="227076" y="1249172"/>
                </a:lnTo>
                <a:lnTo>
                  <a:pt x="462407" y="1348740"/>
                </a:lnTo>
                <a:lnTo>
                  <a:pt x="457771" y="1275080"/>
                </a:lnTo>
                <a:lnTo>
                  <a:pt x="457619" y="1272679"/>
                </a:lnTo>
                <a:lnTo>
                  <a:pt x="2274951" y="1157643"/>
                </a:lnTo>
                <a:lnTo>
                  <a:pt x="433019" y="1750707"/>
                </a:lnTo>
                <a:lnTo>
                  <a:pt x="409702" y="1678178"/>
                </a:lnTo>
                <a:lnTo>
                  <a:pt x="227076" y="1856994"/>
                </a:lnTo>
                <a:lnTo>
                  <a:pt x="479679" y="1895729"/>
                </a:lnTo>
                <a:lnTo>
                  <a:pt x="460108" y="1834896"/>
                </a:lnTo>
                <a:lnTo>
                  <a:pt x="456349" y="1823237"/>
                </a:lnTo>
                <a:lnTo>
                  <a:pt x="2355392" y="1211783"/>
                </a:lnTo>
                <a:lnTo>
                  <a:pt x="2356485" y="1228852"/>
                </a:lnTo>
                <a:lnTo>
                  <a:pt x="2375128" y="1218006"/>
                </a:lnTo>
                <a:lnTo>
                  <a:pt x="2394839" y="1279144"/>
                </a:lnTo>
                <a:lnTo>
                  <a:pt x="2554782" y="1122426"/>
                </a:lnTo>
                <a:lnTo>
                  <a:pt x="2577287" y="1100366"/>
                </a:lnTo>
                <a:lnTo>
                  <a:pt x="2577719" y="1100328"/>
                </a:lnTo>
                <a:close/>
              </a:path>
              <a:path w="2578100" h="3364865">
                <a:moveTo>
                  <a:pt x="2578100" y="3263633"/>
                </a:moveTo>
                <a:lnTo>
                  <a:pt x="2356345" y="3136646"/>
                </a:lnTo>
                <a:lnTo>
                  <a:pt x="2352040" y="3212681"/>
                </a:lnTo>
                <a:lnTo>
                  <a:pt x="478790" y="3106674"/>
                </a:lnTo>
                <a:lnTo>
                  <a:pt x="478904" y="3104515"/>
                </a:lnTo>
                <a:lnTo>
                  <a:pt x="483108" y="3030601"/>
                </a:lnTo>
                <a:lnTo>
                  <a:pt x="248412" y="3131820"/>
                </a:lnTo>
                <a:lnTo>
                  <a:pt x="470154" y="3258845"/>
                </a:lnTo>
                <a:lnTo>
                  <a:pt x="474472" y="3182747"/>
                </a:lnTo>
                <a:lnTo>
                  <a:pt x="2347722" y="3288766"/>
                </a:lnTo>
                <a:lnTo>
                  <a:pt x="2385936" y="3288766"/>
                </a:lnTo>
                <a:lnTo>
                  <a:pt x="2519832" y="3288766"/>
                </a:lnTo>
                <a:lnTo>
                  <a:pt x="2578100" y="3263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45126" y="5672124"/>
            <a:ext cx="145732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rlito"/>
                <a:cs typeface="Carlito"/>
              </a:rPr>
              <a:t>Dynam</a:t>
            </a:r>
            <a:r>
              <a:rPr sz="3200" spc="-15" dirty="0">
                <a:latin typeface="Carlito"/>
                <a:cs typeface="Carlito"/>
              </a:rPr>
              <a:t>i</a:t>
            </a:r>
            <a:r>
              <a:rPr sz="3200" dirty="0">
                <a:latin typeface="Carlito"/>
                <a:cs typeface="Carlito"/>
              </a:rPr>
              <a:t>c  </a:t>
            </a:r>
            <a:r>
              <a:rPr sz="3200" spc="-5" dirty="0">
                <a:latin typeface="Carlito"/>
                <a:cs typeface="Carlito"/>
              </a:rPr>
              <a:t>linking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200" y="1690116"/>
            <a:ext cx="3688079" cy="4666615"/>
          </a:xfrm>
          <a:custGeom>
            <a:avLst/>
            <a:gdLst/>
            <a:ahLst/>
            <a:cxnLst/>
            <a:rect l="l" t="t" r="r" b="b"/>
            <a:pathLst>
              <a:path w="3688079" h="4666615">
                <a:moveTo>
                  <a:pt x="3688079" y="0"/>
                </a:moveTo>
                <a:lnTo>
                  <a:pt x="0" y="0"/>
                </a:lnTo>
                <a:lnTo>
                  <a:pt x="0" y="4666488"/>
                </a:lnTo>
                <a:lnTo>
                  <a:pt x="3688079" y="4666488"/>
                </a:lnTo>
                <a:lnTo>
                  <a:pt x="368807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65856" y="2251924"/>
            <a:ext cx="67246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spc="810" dirty="0">
                <a:solidFill>
                  <a:srgbClr val="FFFFFF"/>
                </a:solidFill>
                <a:latin typeface="Arial"/>
                <a:cs typeface="Arial"/>
              </a:rPr>
              <a:t>..)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296BA6-7C46-A992-E4AE-DC8A2519217A}"/>
              </a:ext>
            </a:extLst>
          </p:cNvPr>
          <p:cNvGrpSpPr/>
          <p:nvPr/>
        </p:nvGrpSpPr>
        <p:grpSpPr>
          <a:xfrm>
            <a:off x="1431036" y="1723009"/>
            <a:ext cx="4270756" cy="708660"/>
            <a:chOff x="1540216" y="2063496"/>
            <a:chExt cx="4270756" cy="708660"/>
          </a:xfrm>
        </p:grpSpPr>
        <p:sp>
          <p:nvSpPr>
            <p:cNvPr id="26" name="object 26"/>
            <p:cNvSpPr/>
            <p:nvPr/>
          </p:nvSpPr>
          <p:spPr>
            <a:xfrm>
              <a:off x="1549135" y="2063496"/>
              <a:ext cx="2413000" cy="708660"/>
            </a:xfrm>
            <a:custGeom>
              <a:avLst/>
              <a:gdLst/>
              <a:ahLst/>
              <a:cxnLst/>
              <a:rect l="l" t="t" r="r" b="b"/>
              <a:pathLst>
                <a:path w="2413000" h="708660">
                  <a:moveTo>
                    <a:pt x="0" y="708660"/>
                  </a:moveTo>
                  <a:lnTo>
                    <a:pt x="2412491" y="708660"/>
                  </a:lnTo>
                  <a:lnTo>
                    <a:pt x="2412491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2708" y="2063496"/>
              <a:ext cx="1858010" cy="708660"/>
            </a:xfrm>
            <a:custGeom>
              <a:avLst/>
              <a:gdLst/>
              <a:ahLst/>
              <a:cxnLst/>
              <a:rect l="l" t="t" r="r" b="b"/>
              <a:pathLst>
                <a:path w="1858010" h="708660">
                  <a:moveTo>
                    <a:pt x="1857755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1857755" y="708660"/>
                  </a:lnTo>
                  <a:lnTo>
                    <a:pt x="1857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06501BB-C96E-51AD-40B8-138A66209AA4}"/>
                </a:ext>
              </a:extLst>
            </p:cNvPr>
            <p:cNvGrpSpPr/>
            <p:nvPr/>
          </p:nvGrpSpPr>
          <p:grpSpPr>
            <a:xfrm>
              <a:off x="1540216" y="2063496"/>
              <a:ext cx="4270756" cy="708660"/>
              <a:chOff x="1235963" y="2065020"/>
              <a:chExt cx="4270756" cy="708660"/>
            </a:xfrm>
          </p:grpSpPr>
          <p:sp>
            <p:nvSpPr>
              <p:cNvPr id="27" name="object 27"/>
              <p:cNvSpPr txBox="1"/>
              <p:nvPr/>
            </p:nvSpPr>
            <p:spPr>
              <a:xfrm>
                <a:off x="1235963" y="2065020"/>
                <a:ext cx="2413000" cy="708660"/>
              </a:xfrm>
              <a:prstGeom prst="rect">
                <a:avLst/>
              </a:prstGeom>
            </p:spPr>
            <p:txBody>
              <a:bodyPr vert="horz" wrap="square" lIns="0" tIns="85090" rIns="0" bIns="0" rtlCol="0">
                <a:spAutoFit/>
              </a:bodyPr>
              <a:lstStyle/>
              <a:p>
                <a:pPr marL="219710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3200" spc="160" dirty="0">
                    <a:solidFill>
                      <a:srgbClr val="FFFFFF"/>
                    </a:solidFill>
                    <a:latin typeface="Arial"/>
                    <a:cs typeface="Arial"/>
                  </a:rPr>
                  <a:t>map_get(.</a:t>
                </a:r>
                <a:endParaRPr sz="3200" dirty="0">
                  <a:latin typeface="Arial"/>
                  <a:cs typeface="Arial"/>
                </a:endParaRPr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4526279" y="2065020"/>
                <a:ext cx="980440" cy="708660"/>
              </a:xfrm>
              <a:prstGeom prst="rect">
                <a:avLst/>
              </a:prstGeom>
            </p:spPr>
            <p:txBody>
              <a:bodyPr vert="horz" wrap="square" lIns="0" tIns="87630" rIns="0" bIns="0" rtlCol="0">
                <a:spAutoFit/>
              </a:bodyPr>
              <a:lstStyle/>
              <a:p>
                <a:pPr marL="163195">
                  <a:lnSpc>
                    <a:spcPct val="100000"/>
                  </a:lnSpc>
                  <a:spcBef>
                    <a:spcPts val="690"/>
                  </a:spcBef>
                </a:pPr>
                <a:r>
                  <a:rPr sz="3200" spc="280" dirty="0">
                    <a:solidFill>
                      <a:srgbClr val="FFFFFF"/>
                    </a:solidFill>
                    <a:latin typeface="Arial"/>
                    <a:cs typeface="Arial"/>
                  </a:rPr>
                  <a:t>get</a:t>
                </a:r>
                <a:endParaRPr sz="3200" dirty="0">
                  <a:latin typeface="Arial"/>
                  <a:cs typeface="Arial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3648455" y="2065020"/>
                <a:ext cx="1043305" cy="708660"/>
              </a:xfrm>
              <a:prstGeom prst="rect">
                <a:avLst/>
              </a:prstGeom>
            </p:spPr>
            <p:txBody>
              <a:bodyPr vert="horz" wrap="square" lIns="0" tIns="87630" rIns="0" bIns="0" rtlCol="0">
                <a:spAutoFit/>
              </a:bodyPr>
              <a:lstStyle/>
              <a:p>
                <a:pPr marL="145415">
                  <a:lnSpc>
                    <a:spcPct val="100000"/>
                  </a:lnSpc>
                  <a:spcBef>
                    <a:spcPts val="690"/>
                  </a:spcBef>
                </a:pPr>
                <a:r>
                  <a:rPr sz="3200" spc="-240" dirty="0">
                    <a:solidFill>
                      <a:srgbClr val="FFFFFF"/>
                    </a:solidFill>
                    <a:latin typeface="Arial"/>
                    <a:cs typeface="Arial"/>
                  </a:rPr>
                  <a:t>map_</a:t>
                </a:r>
                <a:endParaRPr sz="3200" dirty="0">
                  <a:latin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227838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>
                <a:latin typeface="+mn-lt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2813"/>
            <a:ext cx="4481195" cy="427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7E7E7E"/>
                </a:solidFill>
                <a:latin typeface="Carlito"/>
                <a:cs typeface="Carlito"/>
              </a:rPr>
              <a:t>Intro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3200" spc="-15" dirty="0">
                <a:solidFill>
                  <a:srgbClr val="767070"/>
                </a:solidFill>
                <a:latin typeface="Carlito"/>
                <a:cs typeface="Carlito"/>
              </a:rPr>
              <a:t>Abstracting </a:t>
            </a:r>
            <a:r>
              <a:rPr sz="3200" spc="-20" dirty="0">
                <a:solidFill>
                  <a:srgbClr val="767070"/>
                </a:solidFill>
                <a:latin typeface="Carlito"/>
                <a:cs typeface="Carlito"/>
              </a:rPr>
              <a:t>data</a:t>
            </a:r>
            <a:r>
              <a:rPr sz="3200" spc="5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767070"/>
                </a:solidFill>
                <a:latin typeface="Carlito"/>
                <a:cs typeface="Carlito"/>
              </a:rPr>
              <a:t>structures</a:t>
            </a:r>
            <a:endParaRPr sz="3200">
              <a:latin typeface="Carlito"/>
              <a:cs typeface="Carlito"/>
            </a:endParaRPr>
          </a:p>
          <a:p>
            <a:pPr marL="12700" marR="459105">
              <a:lnSpc>
                <a:spcPct val="200000"/>
              </a:lnSpc>
            </a:pPr>
            <a:r>
              <a:rPr sz="3200" spc="-5" dirty="0">
                <a:solidFill>
                  <a:srgbClr val="767070"/>
                </a:solidFill>
                <a:latin typeface="Carlito"/>
                <a:cs typeface="Carlito"/>
              </a:rPr>
              <a:t>Handling binaries  </a:t>
            </a:r>
            <a:r>
              <a:rPr sz="3200" b="1" spc="-5" dirty="0">
                <a:latin typeface="Carlito"/>
                <a:cs typeface="Carlito"/>
              </a:rPr>
              <a:t>Implementation  </a:t>
            </a:r>
            <a:r>
              <a:rPr sz="3200" spc="-20" dirty="0">
                <a:latin typeface="Carlito"/>
                <a:cs typeface="Carlito"/>
              </a:rPr>
              <a:t>Evaluation </a:t>
            </a:r>
            <a:r>
              <a:rPr sz="3200" dirty="0">
                <a:latin typeface="Carlito"/>
                <a:cs typeface="Carlito"/>
              </a:rPr>
              <a:t>&amp;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Limitations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0" y="1598675"/>
            <a:ext cx="10678795" cy="2524125"/>
          </a:xfrm>
          <a:custGeom>
            <a:avLst/>
            <a:gdLst/>
            <a:ahLst/>
            <a:cxnLst/>
            <a:rect l="l" t="t" r="r" b="b"/>
            <a:pathLst>
              <a:path w="10678795" h="2524125">
                <a:moveTo>
                  <a:pt x="10678668" y="0"/>
                </a:moveTo>
                <a:lnTo>
                  <a:pt x="0" y="0"/>
                </a:lnTo>
                <a:lnTo>
                  <a:pt x="0" y="2430780"/>
                </a:lnTo>
                <a:lnTo>
                  <a:pt x="0" y="2523744"/>
                </a:lnTo>
                <a:lnTo>
                  <a:pt x="10678668" y="2523744"/>
                </a:lnTo>
                <a:lnTo>
                  <a:pt x="10678668" y="2430780"/>
                </a:lnTo>
                <a:lnTo>
                  <a:pt x="1067866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103" y="1680971"/>
            <a:ext cx="6852284" cy="2357755"/>
          </a:xfrm>
          <a:custGeom>
            <a:avLst/>
            <a:gdLst/>
            <a:ahLst/>
            <a:cxnLst/>
            <a:rect l="l" t="t" r="r" b="b"/>
            <a:pathLst>
              <a:path w="6852284" h="2357754">
                <a:moveTo>
                  <a:pt x="6851904" y="0"/>
                </a:moveTo>
                <a:lnTo>
                  <a:pt x="0" y="0"/>
                </a:lnTo>
                <a:lnTo>
                  <a:pt x="0" y="2357628"/>
                </a:lnTo>
                <a:lnTo>
                  <a:pt x="6851904" y="2357628"/>
                </a:lnTo>
                <a:lnTo>
                  <a:pt x="685190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473196"/>
            <a:ext cx="3104515" cy="556260"/>
          </a:xfrm>
          <a:custGeom>
            <a:avLst/>
            <a:gdLst/>
            <a:ahLst/>
            <a:cxnLst/>
            <a:rect l="l" t="t" r="r" b="b"/>
            <a:pathLst>
              <a:path w="3104515" h="556260">
                <a:moveTo>
                  <a:pt x="3104388" y="0"/>
                </a:moveTo>
                <a:lnTo>
                  <a:pt x="0" y="0"/>
                </a:lnTo>
                <a:lnTo>
                  <a:pt x="0" y="556259"/>
                </a:lnTo>
                <a:lnTo>
                  <a:pt x="3104388" y="556259"/>
                </a:lnTo>
                <a:lnTo>
                  <a:pt x="310438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138303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Klint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8200" y="1690116"/>
            <a:ext cx="3106420" cy="1403985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39878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3140"/>
              </a:spcBef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NF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binary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2156" y="1819655"/>
            <a:ext cx="1086611" cy="108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64880" y="5718047"/>
            <a:ext cx="910590" cy="228600"/>
          </a:xfrm>
          <a:custGeom>
            <a:avLst/>
            <a:gdLst/>
            <a:ahLst/>
            <a:cxnLst/>
            <a:rect l="l" t="t" r="r" b="b"/>
            <a:pathLst>
              <a:path w="910590" h="228600">
                <a:moveTo>
                  <a:pt x="681736" y="0"/>
                </a:moveTo>
                <a:lnTo>
                  <a:pt x="681736" y="228599"/>
                </a:lnTo>
                <a:lnTo>
                  <a:pt x="834136" y="152399"/>
                </a:lnTo>
                <a:lnTo>
                  <a:pt x="719836" y="152399"/>
                </a:lnTo>
                <a:lnTo>
                  <a:pt x="719836" y="76199"/>
                </a:lnTo>
                <a:lnTo>
                  <a:pt x="834136" y="76199"/>
                </a:lnTo>
                <a:lnTo>
                  <a:pt x="681736" y="0"/>
                </a:lnTo>
                <a:close/>
              </a:path>
              <a:path w="910590" h="228600">
                <a:moveTo>
                  <a:pt x="681736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681736" y="152399"/>
                </a:lnTo>
                <a:lnTo>
                  <a:pt x="681736" y="76199"/>
                </a:lnTo>
                <a:close/>
              </a:path>
              <a:path w="910590" h="228600">
                <a:moveTo>
                  <a:pt x="834136" y="76199"/>
                </a:moveTo>
                <a:lnTo>
                  <a:pt x="719836" y="76199"/>
                </a:lnTo>
                <a:lnTo>
                  <a:pt x="719836" y="152399"/>
                </a:lnTo>
                <a:lnTo>
                  <a:pt x="834136" y="152399"/>
                </a:lnTo>
                <a:lnTo>
                  <a:pt x="910336" y="114299"/>
                </a:lnTo>
                <a:lnTo>
                  <a:pt x="834136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52744" y="5644057"/>
            <a:ext cx="25971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8614" y="5644057"/>
            <a:ext cx="22796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9366" y="5516981"/>
            <a:ext cx="266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6654" y="5644057"/>
            <a:ext cx="141541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rifi</a:t>
            </a:r>
            <a:r>
              <a:rPr sz="3600" spc="-2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3600" spc="-3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tio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82765" y="4091431"/>
            <a:ext cx="228600" cy="1276350"/>
          </a:xfrm>
          <a:custGeom>
            <a:avLst/>
            <a:gdLst/>
            <a:ahLst/>
            <a:cxnLst/>
            <a:rect l="l" t="t" r="r" b="b"/>
            <a:pathLst>
              <a:path w="228600" h="1276350">
                <a:moveTo>
                  <a:pt x="0" y="1045591"/>
                </a:moveTo>
                <a:lnTo>
                  <a:pt x="110870" y="1275842"/>
                </a:lnTo>
                <a:lnTo>
                  <a:pt x="209322" y="1085850"/>
                </a:lnTo>
                <a:lnTo>
                  <a:pt x="151764" y="1085850"/>
                </a:lnTo>
                <a:lnTo>
                  <a:pt x="75564" y="1084707"/>
                </a:lnTo>
                <a:lnTo>
                  <a:pt x="76121" y="1046691"/>
                </a:lnTo>
                <a:lnTo>
                  <a:pt x="0" y="1045591"/>
                </a:lnTo>
                <a:close/>
              </a:path>
              <a:path w="228600" h="1276350">
                <a:moveTo>
                  <a:pt x="76121" y="1046691"/>
                </a:moveTo>
                <a:lnTo>
                  <a:pt x="75564" y="1084707"/>
                </a:lnTo>
                <a:lnTo>
                  <a:pt x="151764" y="1085850"/>
                </a:lnTo>
                <a:lnTo>
                  <a:pt x="152321" y="1047792"/>
                </a:lnTo>
                <a:lnTo>
                  <a:pt x="76121" y="1046691"/>
                </a:lnTo>
                <a:close/>
              </a:path>
              <a:path w="228600" h="1276350">
                <a:moveTo>
                  <a:pt x="152321" y="1047792"/>
                </a:moveTo>
                <a:lnTo>
                  <a:pt x="151764" y="1085850"/>
                </a:lnTo>
                <a:lnTo>
                  <a:pt x="209322" y="1085850"/>
                </a:lnTo>
                <a:lnTo>
                  <a:pt x="228473" y="1048893"/>
                </a:lnTo>
                <a:lnTo>
                  <a:pt x="152321" y="1047792"/>
                </a:lnTo>
                <a:close/>
              </a:path>
              <a:path w="228600" h="1276350">
                <a:moveTo>
                  <a:pt x="91439" y="0"/>
                </a:moveTo>
                <a:lnTo>
                  <a:pt x="76121" y="1046691"/>
                </a:lnTo>
                <a:lnTo>
                  <a:pt x="152321" y="1047792"/>
                </a:lnTo>
                <a:lnTo>
                  <a:pt x="167639" y="1016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84008" y="2810255"/>
            <a:ext cx="1183640" cy="228600"/>
          </a:xfrm>
          <a:custGeom>
            <a:avLst/>
            <a:gdLst/>
            <a:ahLst/>
            <a:cxnLst/>
            <a:rect l="l" t="t" r="r" b="b"/>
            <a:pathLst>
              <a:path w="118364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183640" h="228600">
                <a:moveTo>
                  <a:pt x="955040" y="0"/>
                </a:moveTo>
                <a:lnTo>
                  <a:pt x="955040" y="228600"/>
                </a:lnTo>
                <a:lnTo>
                  <a:pt x="1107440" y="152400"/>
                </a:lnTo>
                <a:lnTo>
                  <a:pt x="993140" y="152400"/>
                </a:lnTo>
                <a:lnTo>
                  <a:pt x="993140" y="76200"/>
                </a:lnTo>
                <a:lnTo>
                  <a:pt x="1107440" y="76200"/>
                </a:lnTo>
                <a:lnTo>
                  <a:pt x="955040" y="0"/>
                </a:lnTo>
                <a:close/>
              </a:path>
              <a:path w="118364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183640" h="228600">
                <a:moveTo>
                  <a:pt x="95504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955040" y="152400"/>
                </a:lnTo>
                <a:lnTo>
                  <a:pt x="955040" y="76200"/>
                </a:lnTo>
                <a:close/>
              </a:path>
              <a:path w="1183640" h="228600">
                <a:moveTo>
                  <a:pt x="1107440" y="76200"/>
                </a:moveTo>
                <a:lnTo>
                  <a:pt x="993140" y="76200"/>
                </a:lnTo>
                <a:lnTo>
                  <a:pt x="993140" y="152400"/>
                </a:lnTo>
                <a:lnTo>
                  <a:pt x="1107440" y="152400"/>
                </a:lnTo>
                <a:lnTo>
                  <a:pt x="1183640" y="114300"/>
                </a:lnTo>
                <a:lnTo>
                  <a:pt x="110744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66631" y="2318004"/>
            <a:ext cx="2433955" cy="12134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346075" marR="336550" indent="50165">
              <a:lnSpc>
                <a:spcPct val="100000"/>
              </a:lnSpc>
              <a:spcBef>
                <a:spcPts val="229"/>
              </a:spcBef>
            </a:pPr>
            <a:r>
              <a:rPr sz="3600" spc="-15" dirty="0">
                <a:solidFill>
                  <a:srgbClr val="FFFFFF"/>
                </a:solidFill>
                <a:latin typeface="Carlito"/>
                <a:cs typeface="Carlito"/>
              </a:rPr>
              <a:t>Invariant  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6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600" spc="-8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600" spc="-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ence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6137" y="4030525"/>
            <a:ext cx="3104515" cy="847725"/>
          </a:xfrm>
          <a:custGeom>
            <a:avLst/>
            <a:gdLst/>
            <a:ahLst/>
            <a:cxnLst/>
            <a:rect l="l" t="t" r="r" b="b"/>
            <a:pathLst>
              <a:path w="3104515" h="847725">
                <a:moveTo>
                  <a:pt x="3104388" y="0"/>
                </a:moveTo>
                <a:lnTo>
                  <a:pt x="0" y="0"/>
                </a:lnTo>
                <a:lnTo>
                  <a:pt x="0" y="847344"/>
                </a:lnTo>
                <a:lnTo>
                  <a:pt x="3104388" y="847344"/>
                </a:lnTo>
                <a:lnTo>
                  <a:pt x="310438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8200" y="4029455"/>
            <a:ext cx="3104515" cy="847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955"/>
              </a:spcBef>
            </a:pPr>
            <a:r>
              <a:rPr sz="3600" spc="-2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structs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44EF7A-D0FF-88C1-D24E-F7760A0A7F9C}"/>
              </a:ext>
            </a:extLst>
          </p:cNvPr>
          <p:cNvGrpSpPr/>
          <p:nvPr/>
        </p:nvGrpSpPr>
        <p:grpSpPr>
          <a:xfrm>
            <a:off x="832103" y="5288279"/>
            <a:ext cx="3106420" cy="1087120"/>
            <a:chOff x="832103" y="5288279"/>
            <a:chExt cx="3106420" cy="1087120"/>
          </a:xfrm>
        </p:grpSpPr>
        <p:sp>
          <p:nvSpPr>
            <p:cNvPr id="11" name="object 11"/>
            <p:cNvSpPr/>
            <p:nvPr/>
          </p:nvSpPr>
          <p:spPr>
            <a:xfrm>
              <a:off x="832103" y="5288279"/>
              <a:ext cx="3106420" cy="1087120"/>
            </a:xfrm>
            <a:custGeom>
              <a:avLst/>
              <a:gdLst/>
              <a:ahLst/>
              <a:cxnLst/>
              <a:rect l="l" t="t" r="r" b="b"/>
              <a:pathLst>
                <a:path w="3106420" h="1087120">
                  <a:moveTo>
                    <a:pt x="3105912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3105912" y="1086612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32103" y="5288279"/>
              <a:ext cx="3106420" cy="1087120"/>
            </a:xfrm>
            <a:prstGeom prst="rect">
              <a:avLst/>
            </a:prstGeom>
          </p:spPr>
          <p:txBody>
            <a:bodyPr vert="horz" wrap="square" lIns="0" tIns="2413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900"/>
                </a:spcBef>
              </a:pPr>
              <a:r>
                <a:rPr sz="3600" spc="-5" dirty="0">
                  <a:solidFill>
                    <a:srgbClr val="FFFFFF"/>
                  </a:solidFill>
                  <a:latin typeface="Carlito"/>
                  <a:cs typeface="Carlito"/>
                </a:rPr>
                <a:t>Spec</a:t>
              </a:r>
              <a:endParaRPr sz="3600" dirty="0">
                <a:latin typeface="Carlito"/>
                <a:cs typeface="Carlito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38784" y="5406627"/>
              <a:ext cx="640715" cy="835025"/>
            </a:xfrm>
            <a:custGeom>
              <a:avLst/>
              <a:gdLst/>
              <a:ahLst/>
              <a:cxnLst/>
              <a:rect l="l" t="t" r="r" b="b"/>
              <a:pathLst>
                <a:path w="640715" h="835025">
                  <a:moveTo>
                    <a:pt x="0" y="834403"/>
                  </a:moveTo>
                  <a:lnTo>
                    <a:pt x="640539" y="834403"/>
                  </a:lnTo>
                  <a:lnTo>
                    <a:pt x="640539" y="0"/>
                  </a:lnTo>
                  <a:lnTo>
                    <a:pt x="0" y="0"/>
                  </a:lnTo>
                  <a:lnTo>
                    <a:pt x="0" y="834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2352" y="5332971"/>
              <a:ext cx="760730" cy="982344"/>
            </a:xfrm>
            <a:custGeom>
              <a:avLst/>
              <a:gdLst/>
              <a:ahLst/>
              <a:cxnLst/>
              <a:rect l="l" t="t" r="r" b="b"/>
              <a:pathLst>
                <a:path w="760730" h="982345">
                  <a:moveTo>
                    <a:pt x="613359" y="772553"/>
                  </a:moveTo>
                  <a:lnTo>
                    <a:pt x="404825" y="772553"/>
                  </a:lnTo>
                  <a:lnTo>
                    <a:pt x="404825" y="821626"/>
                  </a:lnTo>
                  <a:lnTo>
                    <a:pt x="613359" y="821626"/>
                  </a:lnTo>
                  <a:lnTo>
                    <a:pt x="613359" y="772553"/>
                  </a:lnTo>
                  <a:close/>
                </a:path>
                <a:path w="760730" h="982345">
                  <a:moveTo>
                    <a:pt x="613359" y="576275"/>
                  </a:moveTo>
                  <a:lnTo>
                    <a:pt x="404825" y="576275"/>
                  </a:lnTo>
                  <a:lnTo>
                    <a:pt x="404825" y="625348"/>
                  </a:lnTo>
                  <a:lnTo>
                    <a:pt x="613359" y="625348"/>
                  </a:lnTo>
                  <a:lnTo>
                    <a:pt x="613359" y="576275"/>
                  </a:lnTo>
                  <a:close/>
                </a:path>
                <a:path w="760730" h="982345">
                  <a:moveTo>
                    <a:pt x="613359" y="379996"/>
                  </a:moveTo>
                  <a:lnTo>
                    <a:pt x="404825" y="379996"/>
                  </a:lnTo>
                  <a:lnTo>
                    <a:pt x="404825" y="429056"/>
                  </a:lnTo>
                  <a:lnTo>
                    <a:pt x="613359" y="429056"/>
                  </a:lnTo>
                  <a:lnTo>
                    <a:pt x="613359" y="379996"/>
                  </a:lnTo>
                  <a:close/>
                </a:path>
                <a:path w="760730" h="982345">
                  <a:moveTo>
                    <a:pt x="613359" y="183705"/>
                  </a:moveTo>
                  <a:lnTo>
                    <a:pt x="404825" y="183705"/>
                  </a:lnTo>
                  <a:lnTo>
                    <a:pt x="404825" y="232778"/>
                  </a:lnTo>
                  <a:lnTo>
                    <a:pt x="613359" y="232778"/>
                  </a:lnTo>
                  <a:lnTo>
                    <a:pt x="613359" y="183705"/>
                  </a:lnTo>
                  <a:close/>
                </a:path>
                <a:path w="760730" h="982345">
                  <a:moveTo>
                    <a:pt x="760564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0" y="908062"/>
                  </a:lnTo>
                  <a:lnTo>
                    <a:pt x="0" y="981722"/>
                  </a:lnTo>
                  <a:lnTo>
                    <a:pt x="760564" y="981722"/>
                  </a:lnTo>
                  <a:lnTo>
                    <a:pt x="760564" y="908062"/>
                  </a:lnTo>
                  <a:lnTo>
                    <a:pt x="73609" y="908062"/>
                  </a:lnTo>
                  <a:lnTo>
                    <a:pt x="73609" y="73660"/>
                  </a:lnTo>
                  <a:lnTo>
                    <a:pt x="686968" y="73660"/>
                  </a:lnTo>
                  <a:lnTo>
                    <a:pt x="686968" y="907491"/>
                  </a:lnTo>
                  <a:lnTo>
                    <a:pt x="760564" y="907491"/>
                  </a:lnTo>
                  <a:lnTo>
                    <a:pt x="760564" y="73660"/>
                  </a:lnTo>
                  <a:lnTo>
                    <a:pt x="760564" y="73304"/>
                  </a:lnTo>
                  <a:lnTo>
                    <a:pt x="760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9568" y="5455338"/>
              <a:ext cx="181553" cy="149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9568" y="5651619"/>
              <a:ext cx="181553" cy="149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9568" y="5847899"/>
              <a:ext cx="181553" cy="149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39568" y="6041727"/>
              <a:ext cx="181553" cy="149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Times New Roman"/>
              <a:cs typeface="Times New Roman"/>
            </a:endParaRPr>
          </a:p>
          <a:p>
            <a:pPr marL="5895975">
              <a:lnSpc>
                <a:spcPct val="100000"/>
              </a:lnSpc>
            </a:pPr>
            <a:r>
              <a:rPr spc="-5" dirty="0"/>
              <a:t>angr</a:t>
            </a:r>
          </a:p>
          <a:p>
            <a:pPr marL="674370">
              <a:lnSpc>
                <a:spcPct val="100000"/>
              </a:lnSpc>
              <a:spcBef>
                <a:spcPts val="1465"/>
              </a:spcBef>
            </a:pPr>
            <a:r>
              <a:rPr sz="3600" i="0" spc="-15" dirty="0">
                <a:solidFill>
                  <a:srgbClr val="FFFFFF"/>
                </a:solidFill>
                <a:latin typeface="Carlito"/>
                <a:cs typeface="Carlito"/>
              </a:rPr>
              <a:t>Contracts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44620" y="2274696"/>
            <a:ext cx="2639060" cy="228600"/>
          </a:xfrm>
          <a:custGeom>
            <a:avLst/>
            <a:gdLst/>
            <a:ahLst/>
            <a:cxnLst/>
            <a:rect l="l" t="t" r="r" b="b"/>
            <a:pathLst>
              <a:path w="2639059" h="228600">
                <a:moveTo>
                  <a:pt x="2564754" y="75819"/>
                </a:moveTo>
                <a:lnTo>
                  <a:pt x="2447798" y="75819"/>
                </a:lnTo>
                <a:lnTo>
                  <a:pt x="2448560" y="152019"/>
                </a:lnTo>
                <a:lnTo>
                  <a:pt x="2410502" y="152439"/>
                </a:lnTo>
                <a:lnTo>
                  <a:pt x="2411349" y="228600"/>
                </a:lnTo>
                <a:lnTo>
                  <a:pt x="2638679" y="111760"/>
                </a:lnTo>
                <a:lnTo>
                  <a:pt x="2564754" y="75819"/>
                </a:lnTo>
                <a:close/>
              </a:path>
              <a:path w="2639059" h="228600">
                <a:moveTo>
                  <a:pt x="2409656" y="76240"/>
                </a:moveTo>
                <a:lnTo>
                  <a:pt x="0" y="102870"/>
                </a:lnTo>
                <a:lnTo>
                  <a:pt x="762" y="179070"/>
                </a:lnTo>
                <a:lnTo>
                  <a:pt x="2410502" y="152439"/>
                </a:lnTo>
                <a:lnTo>
                  <a:pt x="2409656" y="76240"/>
                </a:lnTo>
                <a:close/>
              </a:path>
              <a:path w="2639059" h="228600">
                <a:moveTo>
                  <a:pt x="2447798" y="75819"/>
                </a:moveTo>
                <a:lnTo>
                  <a:pt x="2409656" y="76240"/>
                </a:lnTo>
                <a:lnTo>
                  <a:pt x="2410502" y="152439"/>
                </a:lnTo>
                <a:lnTo>
                  <a:pt x="2448560" y="152019"/>
                </a:lnTo>
                <a:lnTo>
                  <a:pt x="2447798" y="75819"/>
                </a:lnTo>
                <a:close/>
              </a:path>
              <a:path w="2639059" h="228600">
                <a:moveTo>
                  <a:pt x="2408809" y="0"/>
                </a:moveTo>
                <a:lnTo>
                  <a:pt x="2409656" y="76240"/>
                </a:lnTo>
                <a:lnTo>
                  <a:pt x="2447798" y="75819"/>
                </a:lnTo>
                <a:lnTo>
                  <a:pt x="2564754" y="75819"/>
                </a:lnTo>
                <a:lnTo>
                  <a:pt x="2408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40935" y="3470147"/>
            <a:ext cx="1788160" cy="556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30"/>
              </a:spcBef>
            </a:pP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Translation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6896" y="5375147"/>
            <a:ext cx="1483360" cy="710565"/>
          </a:xfrm>
          <a:custGeom>
            <a:avLst/>
            <a:gdLst/>
            <a:ahLst/>
            <a:cxnLst/>
            <a:rect l="l" t="t" r="r" b="b"/>
            <a:pathLst>
              <a:path w="1483359" h="710564">
                <a:moveTo>
                  <a:pt x="1482852" y="0"/>
                </a:moveTo>
                <a:lnTo>
                  <a:pt x="0" y="0"/>
                </a:lnTo>
                <a:lnTo>
                  <a:pt x="0" y="129540"/>
                </a:lnTo>
                <a:lnTo>
                  <a:pt x="0" y="272796"/>
                </a:lnTo>
                <a:lnTo>
                  <a:pt x="0" y="710184"/>
                </a:lnTo>
                <a:lnTo>
                  <a:pt x="1482852" y="710184"/>
                </a:lnTo>
                <a:lnTo>
                  <a:pt x="1482852" y="272796"/>
                </a:lnTo>
                <a:lnTo>
                  <a:pt x="1482852" y="129540"/>
                </a:lnTo>
                <a:lnTo>
                  <a:pt x="1482852" y="0"/>
                </a:lnTo>
                <a:close/>
              </a:path>
            </a:pathLst>
          </a:custGeom>
          <a:solidFill>
            <a:srgbClr val="463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74308" y="5504687"/>
            <a:ext cx="1483360" cy="710565"/>
          </a:xfrm>
          <a:custGeom>
            <a:avLst/>
            <a:gdLst/>
            <a:ahLst/>
            <a:cxnLst/>
            <a:rect l="l" t="t" r="r" b="b"/>
            <a:pathLst>
              <a:path w="1483359" h="710564">
                <a:moveTo>
                  <a:pt x="1482852" y="0"/>
                </a:moveTo>
                <a:lnTo>
                  <a:pt x="0" y="0"/>
                </a:lnTo>
                <a:lnTo>
                  <a:pt x="0" y="143256"/>
                </a:lnTo>
                <a:lnTo>
                  <a:pt x="0" y="710184"/>
                </a:lnTo>
                <a:lnTo>
                  <a:pt x="1482852" y="710184"/>
                </a:lnTo>
                <a:lnTo>
                  <a:pt x="1482852" y="143256"/>
                </a:lnTo>
                <a:lnTo>
                  <a:pt x="1482852" y="0"/>
                </a:lnTo>
                <a:close/>
              </a:path>
            </a:pathLst>
          </a:custGeom>
          <a:solidFill>
            <a:srgbClr val="7E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34099" y="5647943"/>
            <a:ext cx="1481455" cy="708660"/>
          </a:xfrm>
          <a:custGeom>
            <a:avLst/>
            <a:gdLst/>
            <a:ahLst/>
            <a:cxnLst/>
            <a:rect l="l" t="t" r="r" b="b"/>
            <a:pathLst>
              <a:path w="1481454" h="708660">
                <a:moveTo>
                  <a:pt x="1481327" y="0"/>
                </a:moveTo>
                <a:lnTo>
                  <a:pt x="0" y="0"/>
                </a:lnTo>
                <a:lnTo>
                  <a:pt x="0" y="708659"/>
                </a:lnTo>
                <a:lnTo>
                  <a:pt x="1481327" y="708659"/>
                </a:lnTo>
                <a:lnTo>
                  <a:pt x="1481327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34100" y="5647944"/>
            <a:ext cx="1481455" cy="7270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05"/>
              </a:spcBef>
            </a:pPr>
            <a:r>
              <a:rPr sz="3600" spc="-25" dirty="0">
                <a:solidFill>
                  <a:srgbClr val="FFFFFF"/>
                </a:solidFill>
                <a:latin typeface="Carlito"/>
                <a:cs typeface="Carlito"/>
              </a:rPr>
              <a:t>Paths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11257689" y="6294800"/>
            <a:ext cx="335279" cy="280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A45E18-A8A6-879B-730D-20F033F0F1F1}"/>
              </a:ext>
            </a:extLst>
          </p:cNvPr>
          <p:cNvCxnSpPr>
            <a:endCxn id="34" idx="1"/>
          </p:cNvCxnSpPr>
          <p:nvPr/>
        </p:nvCxnSpPr>
        <p:spPr>
          <a:xfrm>
            <a:off x="3938016" y="3748277"/>
            <a:ext cx="502919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8FEDD0-77E9-D7E5-821F-E76F2B26D0D7}"/>
              </a:ext>
            </a:extLst>
          </p:cNvPr>
          <p:cNvSpPr/>
          <p:nvPr/>
        </p:nvSpPr>
        <p:spPr>
          <a:xfrm>
            <a:off x="5754532" y="5367781"/>
            <a:ext cx="2670430" cy="115168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Verification</a:t>
            </a:r>
            <a:endParaRPr lang="en-US" sz="3000" dirty="0"/>
          </a:p>
        </p:txBody>
      </p:sp>
      <p:pic>
        <p:nvPicPr>
          <p:cNvPr id="1026" name="Picture 2" descr="Correct Images – Browse 427,202 Stock Photos, Vectors, and Video | Adobe  Stock">
            <a:extLst>
              <a:ext uri="{FF2B5EF4-FFF2-40B4-BE49-F238E27FC236}">
                <a16:creationId xmlns:a16="http://schemas.microsoft.com/office/drawing/2014/main" id="{F5C13BB4-BC78-50F8-A837-C08C03F2C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616" y="5390276"/>
            <a:ext cx="1649985" cy="91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79B102-E51B-D48F-39B4-5D4130FC8371}"/>
              </a:ext>
            </a:extLst>
          </p:cNvPr>
          <p:cNvCxnSpPr>
            <a:cxnSpLocks/>
          </p:cNvCxnSpPr>
          <p:nvPr/>
        </p:nvCxnSpPr>
        <p:spPr>
          <a:xfrm flipV="1">
            <a:off x="6274308" y="3352800"/>
            <a:ext cx="736092" cy="39547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506C3-5CD7-EB82-90A7-2933A000F97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944620" y="5925955"/>
            <a:ext cx="1809912" cy="1766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D318A-4F65-FEF3-FCAB-20B1DEC3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7810500" cy="44672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B292676-01D5-FA65-C6ED-796BE0D4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90065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227838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2813"/>
            <a:ext cx="4481195" cy="427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7E7E7E"/>
                </a:solidFill>
                <a:latin typeface="Carlito"/>
                <a:cs typeface="Carlito"/>
              </a:rPr>
              <a:t>Intro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3200" spc="-15" dirty="0">
                <a:solidFill>
                  <a:srgbClr val="767070"/>
                </a:solidFill>
                <a:latin typeface="Carlito"/>
                <a:cs typeface="Carlito"/>
              </a:rPr>
              <a:t>Abstracting </a:t>
            </a:r>
            <a:r>
              <a:rPr sz="3200" spc="-20" dirty="0">
                <a:solidFill>
                  <a:srgbClr val="767070"/>
                </a:solidFill>
                <a:latin typeface="Carlito"/>
                <a:cs typeface="Carlito"/>
              </a:rPr>
              <a:t>data</a:t>
            </a:r>
            <a:r>
              <a:rPr sz="3200" spc="5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767070"/>
                </a:solidFill>
                <a:latin typeface="Carlito"/>
                <a:cs typeface="Carlito"/>
              </a:rPr>
              <a:t>structures</a:t>
            </a:r>
            <a:endParaRPr sz="3200">
              <a:latin typeface="Carlito"/>
              <a:cs typeface="Carlito"/>
            </a:endParaRPr>
          </a:p>
          <a:p>
            <a:pPr marL="12700" marR="342900">
              <a:lnSpc>
                <a:spcPct val="200000"/>
              </a:lnSpc>
            </a:pPr>
            <a:r>
              <a:rPr sz="3200" spc="-5" dirty="0">
                <a:solidFill>
                  <a:srgbClr val="767070"/>
                </a:solidFill>
                <a:latin typeface="Carlito"/>
                <a:cs typeface="Carlito"/>
              </a:rPr>
              <a:t>Handling binaries  </a:t>
            </a:r>
            <a:r>
              <a:rPr sz="3200" spc="-10" dirty="0">
                <a:solidFill>
                  <a:srgbClr val="767070"/>
                </a:solidFill>
                <a:latin typeface="Carlito"/>
                <a:cs typeface="Carlito"/>
              </a:rPr>
              <a:t>Implementation  </a:t>
            </a:r>
            <a:r>
              <a:rPr sz="3200" b="1" spc="-15" dirty="0">
                <a:latin typeface="Carlito"/>
                <a:cs typeface="Carlito"/>
              </a:rPr>
              <a:t>Evaluation </a:t>
            </a:r>
            <a:r>
              <a:rPr sz="3200" b="1" dirty="0">
                <a:latin typeface="Carlito"/>
                <a:cs typeface="Carlito"/>
              </a:rPr>
              <a:t>&amp;</a:t>
            </a:r>
            <a:r>
              <a:rPr sz="3200" b="1" spc="-10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Limitations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525526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Verified NFs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4045"/>
            <a:ext cx="350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C: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4" y="1784045"/>
            <a:ext cx="1311910" cy="27095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10" dirty="0">
                <a:latin typeface="Carlito"/>
                <a:cs typeface="Carlito"/>
              </a:rPr>
              <a:t>Bridge  </a:t>
            </a:r>
            <a:r>
              <a:rPr sz="3200" spc="-5" dirty="0">
                <a:latin typeface="Carlito"/>
                <a:cs typeface="Carlito"/>
              </a:rPr>
              <a:t>Fi</a:t>
            </a:r>
            <a:r>
              <a:rPr sz="3200" spc="-40" dirty="0">
                <a:latin typeface="Carlito"/>
                <a:cs typeface="Carlito"/>
              </a:rPr>
              <a:t>r</a:t>
            </a:r>
            <a:r>
              <a:rPr sz="3200" spc="-15" dirty="0">
                <a:latin typeface="Carlito"/>
                <a:cs typeface="Carlito"/>
              </a:rPr>
              <a:t>e</a:t>
            </a:r>
            <a:r>
              <a:rPr sz="3200" spc="-35" dirty="0">
                <a:latin typeface="Carlito"/>
                <a:cs typeface="Carlito"/>
              </a:rPr>
              <a:t>w</a:t>
            </a:r>
            <a:r>
              <a:rPr sz="3200" dirty="0">
                <a:latin typeface="Carlito"/>
                <a:cs typeface="Carlito"/>
              </a:rPr>
              <a:t>all  </a:t>
            </a:r>
            <a:r>
              <a:rPr sz="3200" spc="-5" dirty="0">
                <a:latin typeface="Carlito"/>
                <a:cs typeface="Carlito"/>
              </a:rPr>
              <a:t>Maglev  </a:t>
            </a:r>
            <a:r>
              <a:rPr sz="3200" spc="-90" dirty="0">
                <a:latin typeface="Carlito"/>
                <a:cs typeface="Carlito"/>
              </a:rPr>
              <a:t>NAT</a:t>
            </a:r>
            <a:endParaRPr sz="3200">
              <a:latin typeface="Carlito"/>
              <a:cs typeface="Carlito"/>
            </a:endParaRPr>
          </a:p>
          <a:p>
            <a:pPr marL="12700" marR="170815">
              <a:lnSpc>
                <a:spcPts val="3460"/>
              </a:lnSpc>
              <a:spcBef>
                <a:spcPts val="50"/>
              </a:spcBef>
            </a:pPr>
            <a:r>
              <a:rPr sz="3200" spc="-60" dirty="0">
                <a:latin typeface="Carlito"/>
                <a:cs typeface="Carlito"/>
              </a:rPr>
              <a:t>P</a:t>
            </a:r>
            <a:r>
              <a:rPr sz="3200" spc="-5" dirty="0">
                <a:latin typeface="Carlito"/>
                <a:cs typeface="Carlito"/>
              </a:rPr>
              <a:t>olicer  </a:t>
            </a:r>
            <a:r>
              <a:rPr sz="3200" spc="-65" dirty="0">
                <a:latin typeface="Carlito"/>
                <a:cs typeface="Carlito"/>
              </a:rPr>
              <a:t>R</a:t>
            </a:r>
            <a:r>
              <a:rPr sz="3200" spc="-5" dirty="0">
                <a:latin typeface="Carlito"/>
                <a:cs typeface="Carlito"/>
              </a:rPr>
              <a:t>ou</a:t>
            </a:r>
            <a:r>
              <a:rPr sz="3200" spc="-4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110734"/>
            <a:ext cx="859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Ru</a:t>
            </a:r>
            <a:r>
              <a:rPr sz="3200" spc="-4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t: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5994" y="5110734"/>
            <a:ext cx="1145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rlito"/>
                <a:cs typeface="Carlito"/>
              </a:rPr>
              <a:t>Policer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762952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Verification 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5638800"/>
            <a:ext cx="74650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&lt; 2 min /</a:t>
            </a:r>
            <a:r>
              <a:rPr sz="3200" spc="-5" dirty="0">
                <a:latin typeface="Carlito"/>
                <a:cs typeface="Carlito"/>
              </a:rPr>
              <a:t> NF</a:t>
            </a:r>
            <a:r>
              <a:rPr lang="en-US"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Single-threaded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prototype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4731C-0183-BF8A-1300-67253DA0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5" y="1341584"/>
            <a:ext cx="691515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752855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Verified NF 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4045"/>
            <a:ext cx="7529830" cy="2084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27100" marR="5080" indent="-915035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latin typeface="Carlito"/>
                <a:cs typeface="Carlito"/>
              </a:rPr>
              <a:t>Prototyping </a:t>
            </a:r>
            <a:r>
              <a:rPr sz="3200" spc="-5" dirty="0">
                <a:latin typeface="Carlito"/>
                <a:cs typeface="Carlito"/>
              </a:rPr>
              <a:t>new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10" dirty="0">
                <a:latin typeface="Carlito"/>
                <a:cs typeface="Carlito"/>
              </a:rPr>
              <a:t>structures </a:t>
            </a:r>
            <a:r>
              <a:rPr sz="3200" dirty="0">
                <a:latin typeface="Carlito"/>
                <a:cs typeface="Carlito"/>
              </a:rPr>
              <a:t>is now </a:t>
            </a:r>
            <a:r>
              <a:rPr sz="3200" spc="-5" dirty="0">
                <a:latin typeface="Carlito"/>
                <a:cs typeface="Carlito"/>
              </a:rPr>
              <a:t>quick  (then verify </a:t>
            </a:r>
            <a:r>
              <a:rPr sz="3200" spc="-30" dirty="0">
                <a:latin typeface="Carlito"/>
                <a:cs typeface="Carlito"/>
              </a:rPr>
              <a:t>manually,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10" dirty="0">
                <a:latin typeface="Carlito"/>
                <a:cs typeface="Carlito"/>
              </a:rPr>
              <a:t>previous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work)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30" dirty="0">
                <a:latin typeface="Carlito"/>
                <a:cs typeface="Carlito"/>
              </a:rPr>
              <a:t>Faster </a:t>
            </a:r>
            <a:r>
              <a:rPr sz="3200" spc="-5" dirty="0">
                <a:latin typeface="Carlito"/>
                <a:cs typeface="Carlito"/>
              </a:rPr>
              <a:t>than </a:t>
            </a:r>
            <a:r>
              <a:rPr sz="3200" spc="-10" dirty="0">
                <a:latin typeface="Carlito"/>
                <a:cs typeface="Carlito"/>
              </a:rPr>
              <a:t>previous </a:t>
            </a:r>
            <a:r>
              <a:rPr sz="3200" spc="-5" dirty="0">
                <a:latin typeface="Carlito"/>
                <a:cs typeface="Carlito"/>
              </a:rPr>
              <a:t>verified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NFs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45250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Why only NFs?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553"/>
            <a:ext cx="6952615" cy="22904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Few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shallow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5" dirty="0">
                <a:latin typeface="Carlito"/>
                <a:cs typeface="Carlito"/>
              </a:rPr>
              <a:t>“networking”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operations</a:t>
            </a:r>
            <a:endParaRPr sz="3200" dirty="0">
              <a:latin typeface="Carlito"/>
              <a:cs typeface="Carlito"/>
            </a:endParaRPr>
          </a:p>
          <a:p>
            <a:pPr marR="182245" algn="ctr">
              <a:lnSpc>
                <a:spcPct val="100000"/>
              </a:lnSpc>
              <a:spcBef>
                <a:spcPts val="615"/>
              </a:spcBef>
            </a:pPr>
            <a:r>
              <a:rPr sz="3200" spc="-5" dirty="0">
                <a:latin typeface="Carlito"/>
                <a:cs typeface="Carlito"/>
              </a:rPr>
              <a:t>Explicitly </a:t>
            </a:r>
            <a:r>
              <a:rPr sz="3200" dirty="0">
                <a:latin typeface="Carlito"/>
                <a:cs typeface="Carlito"/>
              </a:rPr>
              <a:t>modeled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our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tool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Not </a:t>
            </a:r>
            <a:r>
              <a:rPr sz="3200" spc="-15" dirty="0">
                <a:latin typeface="Carlito"/>
                <a:cs typeface="Carlito"/>
              </a:rPr>
              <a:t>feasible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10" dirty="0">
                <a:latin typeface="Carlito"/>
                <a:cs typeface="Carlito"/>
              </a:rPr>
              <a:t>e.g.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Linux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83797-F55E-6592-CAC1-790FA21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6" y="569874"/>
            <a:ext cx="10679988" cy="738664"/>
          </a:xfrm>
        </p:spPr>
        <p:txBody>
          <a:bodyPr/>
          <a:lstStyle/>
          <a:p>
            <a:r>
              <a:rPr lang="en-US" sz="4800" b="0" i="0" u="none" strike="noStrike" baseline="0" dirty="0">
                <a:latin typeface="LinLibertineTB"/>
              </a:rPr>
              <a:t>Applicability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F7294-71F7-6E5F-8084-7877BDFC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057400"/>
            <a:ext cx="11658600" cy="29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9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480123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Map limitations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4045"/>
            <a:ext cx="7297420" cy="164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Good </a:t>
            </a:r>
            <a:r>
              <a:rPr sz="3200" spc="-5" dirty="0">
                <a:latin typeface="Carlito"/>
                <a:cs typeface="Carlito"/>
              </a:rPr>
              <a:t>fit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most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Not </a:t>
            </a:r>
            <a:r>
              <a:rPr sz="3200" spc="-5" dirty="0">
                <a:latin typeface="Carlito"/>
                <a:cs typeface="Carlito"/>
              </a:rPr>
              <a:t>applicable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15" dirty="0">
                <a:latin typeface="Carlito"/>
                <a:cs typeface="Carlito"/>
              </a:rPr>
              <a:t>complex </a:t>
            </a:r>
            <a:r>
              <a:rPr sz="3200" spc="-10" dirty="0">
                <a:latin typeface="Carlito"/>
                <a:cs typeface="Carlito"/>
              </a:rPr>
              <a:t>code: </a:t>
            </a:r>
            <a:r>
              <a:rPr sz="3200" spc="-20" dirty="0">
                <a:latin typeface="Carlito"/>
                <a:cs typeface="Carlito"/>
              </a:rPr>
              <a:t>regex,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...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558E9-6F06-08E7-9616-05D3F05A2FDE}"/>
              </a:ext>
            </a:extLst>
          </p:cNvPr>
          <p:cNvSpPr txBox="1"/>
          <p:nvPr/>
        </p:nvSpPr>
        <p:spPr>
          <a:xfrm>
            <a:off x="457200" y="44196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Klint</a:t>
            </a:r>
            <a:r>
              <a:rPr lang="en-US" altLang="zh-CN" sz="2400" dirty="0"/>
              <a:t> cannot handle multi-threaded NFs</a:t>
            </a: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464566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4045"/>
            <a:ext cx="9436100" cy="2523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55" dirty="0">
                <a:latin typeface="Carlito"/>
                <a:cs typeface="Carlito"/>
              </a:rPr>
              <a:t>We </a:t>
            </a:r>
            <a:r>
              <a:rPr sz="3200" spc="-5" dirty="0">
                <a:latin typeface="Carlito"/>
                <a:cs typeface="Carlito"/>
              </a:rPr>
              <a:t>verify </a:t>
            </a:r>
            <a:r>
              <a:rPr sz="3200" spc="-10" dirty="0">
                <a:latin typeface="Carlito"/>
                <a:cs typeface="Carlito"/>
              </a:rPr>
              <a:t>network </a:t>
            </a:r>
            <a:r>
              <a:rPr sz="3200" spc="-5" dirty="0">
                <a:latin typeface="Carlito"/>
                <a:cs typeface="Carlito"/>
              </a:rPr>
              <a:t>function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binaries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use </a:t>
            </a: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any</a:t>
            </a:r>
            <a:r>
              <a:rPr sz="3200" spc="-20" dirty="0">
                <a:latin typeface="Carlito"/>
                <a:cs typeface="Carlito"/>
              </a:rPr>
              <a:t> data </a:t>
            </a:r>
            <a:r>
              <a:rPr sz="3200" spc="-10" dirty="0">
                <a:latin typeface="Carlito"/>
                <a:cs typeface="Carlito"/>
              </a:rPr>
              <a:t>structure </a:t>
            </a:r>
            <a:r>
              <a:rPr sz="3200" spc="-5" dirty="0">
                <a:latin typeface="Carlito"/>
                <a:cs typeface="Carlito"/>
              </a:rPr>
              <a:t>with map-based</a:t>
            </a:r>
            <a:r>
              <a:rPr sz="3200" spc="1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contracts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50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5"/>
              </a:spcBef>
            </a:pPr>
            <a:r>
              <a:rPr sz="3200" spc="-55" dirty="0">
                <a:solidFill>
                  <a:srgbClr val="767070"/>
                </a:solidFill>
                <a:latin typeface="Carlito"/>
                <a:cs typeface="Carlito"/>
              </a:rPr>
              <a:t>We </a:t>
            </a:r>
            <a:r>
              <a:rPr sz="3200" spc="-20" dirty="0">
                <a:solidFill>
                  <a:srgbClr val="767070"/>
                </a:solidFill>
                <a:latin typeface="Carlito"/>
                <a:cs typeface="Carlito"/>
              </a:rPr>
              <a:t>translate </a:t>
            </a:r>
            <a:r>
              <a:rPr sz="3200" spc="-5" dirty="0">
                <a:solidFill>
                  <a:srgbClr val="767070"/>
                </a:solidFill>
                <a:latin typeface="Carlito"/>
                <a:cs typeface="Carlito"/>
              </a:rPr>
              <a:t>maps by </a:t>
            </a:r>
            <a:r>
              <a:rPr sz="3200" spc="-15" dirty="0">
                <a:solidFill>
                  <a:srgbClr val="767070"/>
                </a:solidFill>
                <a:latin typeface="Carlito"/>
                <a:cs typeface="Carlito"/>
              </a:rPr>
              <a:t>separating </a:t>
            </a:r>
            <a:r>
              <a:rPr sz="3200" spc="-5" dirty="0">
                <a:solidFill>
                  <a:srgbClr val="767070"/>
                </a:solidFill>
                <a:latin typeface="Carlito"/>
                <a:cs typeface="Carlito"/>
              </a:rPr>
              <a:t>known/unknown </a:t>
            </a:r>
            <a:r>
              <a:rPr sz="3200" spc="-10" dirty="0">
                <a:solidFill>
                  <a:srgbClr val="767070"/>
                </a:solidFill>
                <a:latin typeface="Carlito"/>
                <a:cs typeface="Carlito"/>
              </a:rPr>
              <a:t>items,  </a:t>
            </a:r>
            <a:r>
              <a:rPr sz="3200" dirty="0">
                <a:solidFill>
                  <a:srgbClr val="767070"/>
                </a:solidFill>
                <a:latin typeface="Carlito"/>
                <a:cs typeface="Carlito"/>
              </a:rPr>
              <a:t>which </a:t>
            </a:r>
            <a:r>
              <a:rPr sz="3200" spc="-5" dirty="0">
                <a:solidFill>
                  <a:srgbClr val="767070"/>
                </a:solidFill>
                <a:latin typeface="Carlito"/>
                <a:cs typeface="Carlito"/>
              </a:rPr>
              <a:t>scales </a:t>
            </a:r>
            <a:r>
              <a:rPr sz="3200" dirty="0">
                <a:solidFill>
                  <a:srgbClr val="767070"/>
                </a:solidFill>
                <a:latin typeface="Carlito"/>
                <a:cs typeface="Carlito"/>
              </a:rPr>
              <a:t>and enables </a:t>
            </a:r>
            <a:r>
              <a:rPr sz="3200" spc="-15" dirty="0">
                <a:solidFill>
                  <a:srgbClr val="767070"/>
                </a:solidFill>
                <a:latin typeface="Carlito"/>
                <a:cs typeface="Carlito"/>
              </a:rPr>
              <a:t>invariant</a:t>
            </a:r>
            <a:r>
              <a:rPr sz="3200" spc="-10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767070"/>
                </a:solidFill>
                <a:latin typeface="Carlito"/>
                <a:cs typeface="Carlito"/>
              </a:rPr>
              <a:t>inference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491683"/>
            <a:ext cx="4567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dslab.epfl.ch/research/klint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3281" y="5491683"/>
            <a:ext cx="32880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rlito"/>
                <a:cs typeface="Carlito"/>
                <a:hlinkClick r:id="rId2"/>
              </a:rPr>
              <a:t>solal.pirelli@epfl.ch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CBEF25-FEC0-1ABB-0F6A-B6803A6F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685800"/>
            <a:ext cx="2901594" cy="692497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903B0-50E2-713C-C728-509910B18C3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1653540" y="3429000"/>
            <a:ext cx="8884920" cy="615553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rgbClr val="FF0000"/>
                </a:solidFill>
              </a:rPr>
              <a:t>Symbolic execution for NF verification!!!</a:t>
            </a:r>
          </a:p>
        </p:txBody>
      </p:sp>
    </p:spTree>
    <p:extLst>
      <p:ext uri="{BB962C8B-B14F-4D97-AF65-F5344CB8AC3E}">
        <p14:creationId xmlns:p14="http://schemas.microsoft.com/office/powerpoint/2010/main" val="1401936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0B1761-785F-1DED-C9BA-BA30825F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400"/>
            <a:ext cx="8582025" cy="418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DB142-CE7E-2BF2-6353-5A8A1CF3795A}"/>
              </a:ext>
            </a:extLst>
          </p:cNvPr>
          <p:cNvSpPr txBox="1"/>
          <p:nvPr/>
        </p:nvSpPr>
        <p:spPr>
          <a:xfrm>
            <a:off x="4038600" y="8382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Grading Scale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39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FF57E51-6D01-0E9C-54EE-9F636195F166}"/>
              </a:ext>
            </a:extLst>
          </p:cNvPr>
          <p:cNvSpPr/>
          <p:nvPr/>
        </p:nvSpPr>
        <p:spPr>
          <a:xfrm>
            <a:off x="6248400" y="2590800"/>
            <a:ext cx="5212762" cy="2834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463372"/>
            <a:ext cx="769366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>
                <a:latin typeface="+mn-lt"/>
              </a:rPr>
              <a:t>Network Functions</a:t>
            </a:r>
          </a:p>
        </p:txBody>
      </p:sp>
      <p:sp>
        <p:nvSpPr>
          <p:cNvPr id="12" name="object 12"/>
          <p:cNvSpPr/>
          <p:nvPr/>
        </p:nvSpPr>
        <p:spPr>
          <a:xfrm>
            <a:off x="3025139" y="1816607"/>
            <a:ext cx="228600" cy="1391920"/>
          </a:xfrm>
          <a:custGeom>
            <a:avLst/>
            <a:gdLst/>
            <a:ahLst/>
            <a:cxnLst/>
            <a:rect l="l" t="t" r="r" b="b"/>
            <a:pathLst>
              <a:path w="228600" h="1391920">
                <a:moveTo>
                  <a:pt x="76200" y="1163192"/>
                </a:moveTo>
                <a:lnTo>
                  <a:pt x="0" y="1163192"/>
                </a:lnTo>
                <a:lnTo>
                  <a:pt x="114300" y="1391792"/>
                </a:lnTo>
                <a:lnTo>
                  <a:pt x="209550" y="1201292"/>
                </a:lnTo>
                <a:lnTo>
                  <a:pt x="76200" y="1201292"/>
                </a:lnTo>
                <a:lnTo>
                  <a:pt x="76200" y="1163192"/>
                </a:lnTo>
                <a:close/>
              </a:path>
              <a:path w="228600" h="1391920">
                <a:moveTo>
                  <a:pt x="152400" y="0"/>
                </a:moveTo>
                <a:lnTo>
                  <a:pt x="76200" y="0"/>
                </a:lnTo>
                <a:lnTo>
                  <a:pt x="76200" y="1201292"/>
                </a:lnTo>
                <a:lnTo>
                  <a:pt x="152400" y="1201292"/>
                </a:lnTo>
                <a:lnTo>
                  <a:pt x="152400" y="0"/>
                </a:lnTo>
                <a:close/>
              </a:path>
              <a:path w="228600" h="1391920">
                <a:moveTo>
                  <a:pt x="228600" y="1163192"/>
                </a:moveTo>
                <a:lnTo>
                  <a:pt x="152400" y="1163192"/>
                </a:lnTo>
                <a:lnTo>
                  <a:pt x="152400" y="1201292"/>
                </a:lnTo>
                <a:lnTo>
                  <a:pt x="209550" y="1201292"/>
                </a:lnTo>
                <a:lnTo>
                  <a:pt x="228600" y="116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1076" y="3208020"/>
            <a:ext cx="2775585" cy="159893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NF</a:t>
            </a:r>
            <a:r>
              <a:rPr sz="3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5139" y="4806696"/>
            <a:ext cx="228600" cy="1349375"/>
          </a:xfrm>
          <a:custGeom>
            <a:avLst/>
            <a:gdLst/>
            <a:ahLst/>
            <a:cxnLst/>
            <a:rect l="l" t="t" r="r" b="b"/>
            <a:pathLst>
              <a:path w="228600" h="1349375">
                <a:moveTo>
                  <a:pt x="76200" y="1120266"/>
                </a:moveTo>
                <a:lnTo>
                  <a:pt x="0" y="1120266"/>
                </a:lnTo>
                <a:lnTo>
                  <a:pt x="114300" y="1348866"/>
                </a:lnTo>
                <a:lnTo>
                  <a:pt x="209550" y="1158366"/>
                </a:lnTo>
                <a:lnTo>
                  <a:pt x="76200" y="1158366"/>
                </a:lnTo>
                <a:lnTo>
                  <a:pt x="76200" y="1120266"/>
                </a:lnTo>
                <a:close/>
              </a:path>
              <a:path w="228600" h="1349375">
                <a:moveTo>
                  <a:pt x="152400" y="0"/>
                </a:moveTo>
                <a:lnTo>
                  <a:pt x="76200" y="0"/>
                </a:lnTo>
                <a:lnTo>
                  <a:pt x="76200" y="1158366"/>
                </a:lnTo>
                <a:lnTo>
                  <a:pt x="152400" y="1158366"/>
                </a:lnTo>
                <a:lnTo>
                  <a:pt x="152400" y="0"/>
                </a:lnTo>
                <a:close/>
              </a:path>
              <a:path w="228600" h="1349375">
                <a:moveTo>
                  <a:pt x="228600" y="1120266"/>
                </a:moveTo>
                <a:lnTo>
                  <a:pt x="152400" y="1120266"/>
                </a:lnTo>
                <a:lnTo>
                  <a:pt x="152400" y="1158366"/>
                </a:lnTo>
                <a:lnTo>
                  <a:pt x="209550" y="1158366"/>
                </a:lnTo>
                <a:lnTo>
                  <a:pt x="228600" y="112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60229E-E4FB-1667-4E48-BE10A7F269CD}"/>
              </a:ext>
            </a:extLst>
          </p:cNvPr>
          <p:cNvSpPr/>
          <p:nvPr/>
        </p:nvSpPr>
        <p:spPr>
          <a:xfrm>
            <a:off x="7473633" y="2751238"/>
            <a:ext cx="3386455" cy="15989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8C6B35-46A5-904A-32B6-569196371E41}"/>
              </a:ext>
            </a:extLst>
          </p:cNvPr>
          <p:cNvSpPr/>
          <p:nvPr/>
        </p:nvSpPr>
        <p:spPr>
          <a:xfrm>
            <a:off x="7161553" y="3105284"/>
            <a:ext cx="3386455" cy="1598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30C11-7DF3-A595-86C1-57F3D130E05E}"/>
              </a:ext>
            </a:extLst>
          </p:cNvPr>
          <p:cNvSpPr/>
          <p:nvPr/>
        </p:nvSpPr>
        <p:spPr>
          <a:xfrm>
            <a:off x="6804654" y="3459330"/>
            <a:ext cx="3386455" cy="15989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6872559" y="4116915"/>
            <a:ext cx="3386455" cy="423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4000" dirty="0">
                <a:solidFill>
                  <a:srgbClr val="FFFFFF"/>
                </a:solidFill>
                <a:cs typeface="Carlito"/>
              </a:rPr>
              <a:t>Data structures</a:t>
            </a:r>
            <a:endParaRPr sz="4000" dirty="0">
              <a:cs typeface="Carlito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C0814-867F-CCF9-6812-291A6D726F4B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4526661" y="4007485"/>
            <a:ext cx="1721739" cy="342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15"/>
          <p:cNvSpPr txBox="1"/>
          <p:nvPr/>
        </p:nvSpPr>
        <p:spPr>
          <a:xfrm>
            <a:off x="6031875" y="4731837"/>
            <a:ext cx="5444945" cy="1256754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47320" rIns="0" bIns="0" rtlCol="0">
            <a:spAutoFit/>
          </a:bodyPr>
          <a:lstStyle/>
          <a:p>
            <a:pPr marL="530860" marR="520700" algn="ctr">
              <a:lnSpc>
                <a:spcPct val="100000"/>
              </a:lnSpc>
              <a:spcBef>
                <a:spcPts val="1160"/>
              </a:spcBef>
            </a:pPr>
            <a:r>
              <a:rPr sz="3600" dirty="0">
                <a:solidFill>
                  <a:srgbClr val="FFFFFF"/>
                </a:solidFill>
                <a:cs typeface="Carlito"/>
              </a:rPr>
              <a:t>Too complex for  automated verification</a:t>
            </a:r>
            <a:endParaRPr sz="3600" dirty="0">
              <a:cs typeface="Carli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E2351E-5DF2-4DAC-BF6E-7E08B792F82B}"/>
              </a:ext>
            </a:extLst>
          </p:cNvPr>
          <p:cNvSpPr txBox="1"/>
          <p:nvPr/>
        </p:nvSpPr>
        <p:spPr>
          <a:xfrm>
            <a:off x="6096000" y="6156071"/>
            <a:ext cx="510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Beyond the scope of this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429577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+mn-lt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4045"/>
            <a:ext cx="6718300" cy="277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cs typeface="Carlito"/>
              </a:rPr>
              <a:t>NFs </a:t>
            </a:r>
            <a:r>
              <a:rPr sz="3200" spc="-5" dirty="0">
                <a:cs typeface="Carlito"/>
              </a:rPr>
              <a:t>need </a:t>
            </a:r>
            <a:r>
              <a:rPr sz="3200" b="1" spc="-10" dirty="0">
                <a:cs typeface="Carlito"/>
              </a:rPr>
              <a:t>automated </a:t>
            </a:r>
            <a:r>
              <a:rPr sz="3200" b="1" spc="-5" dirty="0">
                <a:cs typeface="Carlito"/>
              </a:rPr>
              <a:t>verification</a:t>
            </a:r>
            <a:r>
              <a:rPr sz="3200" spc="-5" dirty="0">
                <a:cs typeface="Carlito"/>
              </a:rPr>
              <a:t>,</a:t>
            </a:r>
            <a:r>
              <a:rPr sz="3200" spc="-90" dirty="0">
                <a:cs typeface="Carlito"/>
              </a:rPr>
              <a:t> </a:t>
            </a:r>
            <a:r>
              <a:rPr sz="3200" spc="-5" dirty="0">
                <a:cs typeface="Carlito"/>
              </a:rPr>
              <a:t>but:</a:t>
            </a:r>
            <a:endParaRPr sz="3200" dirty="0">
              <a:cs typeface="Carlito"/>
            </a:endParaRPr>
          </a:p>
          <a:p>
            <a:pPr>
              <a:lnSpc>
                <a:spcPct val="100000"/>
              </a:lnSpc>
            </a:pPr>
            <a:endParaRPr sz="4150" dirty="0">
              <a:cs typeface="Carlito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cs typeface="Carlito"/>
              </a:rPr>
              <a:t>Developers </a:t>
            </a:r>
            <a:r>
              <a:rPr sz="3200" spc="-5" dirty="0">
                <a:cs typeface="Carlito"/>
              </a:rPr>
              <a:t>use </a:t>
            </a:r>
            <a:r>
              <a:rPr sz="3200" b="1" spc="-20" dirty="0">
                <a:cs typeface="Carlito"/>
              </a:rPr>
              <a:t>many </a:t>
            </a:r>
            <a:r>
              <a:rPr sz="3200" b="1" spc="-15" dirty="0">
                <a:cs typeface="Carlito"/>
              </a:rPr>
              <a:t>data</a:t>
            </a:r>
            <a:r>
              <a:rPr sz="3200" b="1" dirty="0">
                <a:cs typeface="Carlito"/>
              </a:rPr>
              <a:t> </a:t>
            </a:r>
            <a:r>
              <a:rPr sz="3200" b="1" spc="-10" dirty="0">
                <a:cs typeface="Carlito"/>
              </a:rPr>
              <a:t>structures</a:t>
            </a:r>
            <a:endParaRPr sz="32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/>
            </a:pPr>
            <a:endParaRPr sz="4150" dirty="0"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25" dirty="0">
                <a:cs typeface="Carlito"/>
              </a:rPr>
              <a:t>Operators </a:t>
            </a:r>
            <a:r>
              <a:rPr sz="3200" spc="-5" dirty="0">
                <a:cs typeface="Carlito"/>
              </a:rPr>
              <a:t>deploy</a:t>
            </a:r>
            <a:r>
              <a:rPr sz="3200" spc="25" dirty="0">
                <a:cs typeface="Carlito"/>
              </a:rPr>
              <a:t> </a:t>
            </a:r>
            <a:r>
              <a:rPr sz="3200" b="1" dirty="0">
                <a:cs typeface="Carlito"/>
              </a:rPr>
              <a:t>binaries</a:t>
            </a:r>
            <a:endParaRPr sz="3200" dirty="0"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77226" y="1597278"/>
          <a:ext cx="4301490" cy="329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Vigor</a:t>
                      </a:r>
                      <a:endParaRPr sz="3200">
                        <a:latin typeface="Carlito"/>
                        <a:cs typeface="Carlito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i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SOSP’19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2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Gravel</a:t>
                      </a:r>
                      <a:endParaRPr sz="3200">
                        <a:latin typeface="Carlito"/>
                        <a:cs typeface="Carlito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NSDI’20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67070"/>
                    </a:solidFill>
                  </a:tcPr>
                </a:tc>
                <a:tc>
                  <a:txBody>
                    <a:bodyPr/>
                    <a:lstStyle/>
                    <a:p>
                      <a:pPr marL="288290" marR="277495" indent="882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This  </a:t>
                      </a:r>
                      <a:r>
                        <a:rPr sz="32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ork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79"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4400" dirty="0">
                          <a:solidFill>
                            <a:srgbClr val="BE9000"/>
                          </a:solidFill>
                          <a:latin typeface="DejaVu Serif Condensed"/>
                          <a:cs typeface="DejaVu Serif Condensed"/>
                        </a:rPr>
                        <a:t>◐</a:t>
                      </a:r>
                      <a:endParaRPr sz="44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4400" dirty="0">
                          <a:solidFill>
                            <a:srgbClr val="BE9000"/>
                          </a:solidFill>
                          <a:latin typeface="DejaVu Serif Condensed"/>
                          <a:cs typeface="DejaVu Serif Condensed"/>
                        </a:rPr>
                        <a:t>◐</a:t>
                      </a:r>
                      <a:endParaRPr sz="44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7865"/>
                        </a:lnSpc>
                      </a:pPr>
                      <a:r>
                        <a:rPr sz="6600" dirty="0">
                          <a:solidFill>
                            <a:srgbClr val="6FAC46"/>
                          </a:solidFill>
                          <a:latin typeface="Carlito"/>
                          <a:cs typeface="Carlito"/>
                        </a:rPr>
                        <a:t>●</a:t>
                      </a:r>
                      <a:endParaRPr sz="6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R="4819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◌</a:t>
                      </a:r>
                      <a:endParaRPr sz="60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◌</a:t>
                      </a:r>
                      <a:endParaRPr sz="60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7870"/>
                        </a:lnSpc>
                      </a:pPr>
                      <a:r>
                        <a:rPr sz="6600" dirty="0">
                          <a:solidFill>
                            <a:srgbClr val="6FAC46"/>
                          </a:solidFill>
                          <a:latin typeface="Carlito"/>
                          <a:cs typeface="Carlito"/>
                        </a:rPr>
                        <a:t>●</a:t>
                      </a:r>
                      <a:endParaRPr sz="6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ECF18D-7617-EE19-ACF6-D6839FA4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EE2878-B10D-6040-48F4-C1013AE84D8D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792480" y="1689297"/>
            <a:ext cx="10643514" cy="4401205"/>
          </a:xfrm>
        </p:spPr>
        <p:txBody>
          <a:bodyPr/>
          <a:lstStyle/>
          <a:p>
            <a:r>
              <a:rPr lang="en-US" dirty="0"/>
              <a:t> Restrict the design to network functions</a:t>
            </a:r>
          </a:p>
          <a:p>
            <a:pPr lvl="1"/>
            <a:r>
              <a:rPr lang="en-US" dirty="0"/>
              <a:t> Use mutable state to process packets</a:t>
            </a:r>
          </a:p>
          <a:p>
            <a:pPr lvl="1"/>
            <a:r>
              <a:rPr lang="en-US" dirty="0"/>
              <a:t> Contain two phase</a:t>
            </a:r>
          </a:p>
          <a:p>
            <a:pPr lvl="2"/>
            <a:r>
              <a:rPr lang="en-US" dirty="0"/>
              <a:t> initialization</a:t>
            </a:r>
          </a:p>
          <a:p>
            <a:pPr lvl="2"/>
            <a:r>
              <a:rPr lang="en-US" dirty="0"/>
              <a:t> packet processing</a:t>
            </a:r>
          </a:p>
          <a:p>
            <a:pPr lvl="1"/>
            <a:r>
              <a:rPr lang="en-US" dirty="0"/>
              <a:t> Network functions uses data structures in a modular fashion</a:t>
            </a:r>
          </a:p>
          <a:p>
            <a:pPr lvl="1"/>
            <a:r>
              <a:rPr lang="en-US" dirty="0"/>
              <a:t> Network functions should not allocate memory while processing packets</a:t>
            </a:r>
          </a:p>
          <a:p>
            <a:pPr lvl="2"/>
            <a:r>
              <a:rPr lang="en-US" dirty="0"/>
              <a:t> Avoid performance issues</a:t>
            </a:r>
          </a:p>
          <a:p>
            <a:pPr lvl="2"/>
            <a:r>
              <a:rPr lang="en-US" dirty="0"/>
              <a:t> Avoid out-of-memory errors </a:t>
            </a:r>
          </a:p>
        </p:txBody>
      </p:sp>
    </p:spTree>
    <p:extLst>
      <p:ext uri="{BB962C8B-B14F-4D97-AF65-F5344CB8AC3E}">
        <p14:creationId xmlns:p14="http://schemas.microsoft.com/office/powerpoint/2010/main" val="38976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D4A0-26E0-C33C-F0AD-89BE5A2D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91D69-6063-AF7F-3EFA-5AD41A0F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12864"/>
            <a:ext cx="8048625" cy="49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1076" y="3208020"/>
            <a:ext cx="2775585" cy="159893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NF</a:t>
            </a:r>
            <a:r>
              <a:rPr sz="3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1904" y="1600200"/>
            <a:ext cx="3695700" cy="4892040"/>
            <a:chOff x="6851904" y="1600200"/>
            <a:chExt cx="3695700" cy="4892040"/>
          </a:xfrm>
        </p:grpSpPr>
        <p:sp>
          <p:nvSpPr>
            <p:cNvPr id="6" name="object 6"/>
            <p:cNvSpPr/>
            <p:nvPr/>
          </p:nvSpPr>
          <p:spPr>
            <a:xfrm>
              <a:off x="6851904" y="1600200"/>
              <a:ext cx="3695700" cy="4892040"/>
            </a:xfrm>
            <a:custGeom>
              <a:avLst/>
              <a:gdLst/>
              <a:ahLst/>
              <a:cxnLst/>
              <a:rect l="l" t="t" r="r" b="b"/>
              <a:pathLst>
                <a:path w="3695700" h="4892040">
                  <a:moveTo>
                    <a:pt x="3695700" y="0"/>
                  </a:moveTo>
                  <a:lnTo>
                    <a:pt x="0" y="0"/>
                  </a:lnTo>
                  <a:lnTo>
                    <a:pt x="0" y="4892040"/>
                  </a:lnTo>
                  <a:lnTo>
                    <a:pt x="3695700" y="4892040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55764" y="5027676"/>
              <a:ext cx="2887980" cy="1329055"/>
            </a:xfrm>
            <a:custGeom>
              <a:avLst/>
              <a:gdLst/>
              <a:ahLst/>
              <a:cxnLst/>
              <a:rect l="l" t="t" r="r" b="b"/>
              <a:pathLst>
                <a:path w="2887979" h="1329054">
                  <a:moveTo>
                    <a:pt x="2887979" y="0"/>
                  </a:moveTo>
                  <a:lnTo>
                    <a:pt x="0" y="0"/>
                  </a:lnTo>
                  <a:lnTo>
                    <a:pt x="0" y="1328928"/>
                  </a:lnTo>
                  <a:lnTo>
                    <a:pt x="2887979" y="1328928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60054" y="5524804"/>
            <a:ext cx="28130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…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9826" y="3879469"/>
            <a:ext cx="88265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Ar</a:t>
            </a:r>
            <a:r>
              <a:rPr sz="3200" spc="-7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3200" spc="-6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7302" y="2233802"/>
            <a:ext cx="164846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Hash</a:t>
            </a:r>
            <a:r>
              <a:rPr sz="32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map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16939" y="463372"/>
            <a:ext cx="294449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>
                <a:latin typeface="+mn-lt"/>
              </a:rPr>
              <a:t>Hard part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54240" y="3381755"/>
            <a:ext cx="2887980" cy="1400383"/>
          </a:xfrm>
          <a:prstGeom prst="rect">
            <a:avLst/>
          </a:prstGeom>
          <a:solidFill>
            <a:srgbClr val="2E549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944244">
              <a:lnSpc>
                <a:spcPct val="100000"/>
              </a:lnSpc>
            </a:pPr>
            <a:r>
              <a:rPr lang="en-US" sz="3200" spc="-5" dirty="0">
                <a:solidFill>
                  <a:srgbClr val="FFFFFF"/>
                </a:solidFill>
                <a:latin typeface="Carlito"/>
                <a:cs typeface="Carlito"/>
              </a:rPr>
              <a:t>Cache</a:t>
            </a:r>
          </a:p>
          <a:p>
            <a:pPr marL="944244">
              <a:lnSpc>
                <a:spcPct val="100000"/>
              </a:lnSpc>
            </a:pPr>
            <a:endParaRPr sz="32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4845" y="1748751"/>
            <a:ext cx="2887980" cy="140166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27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589280">
              <a:lnSpc>
                <a:spcPct val="100000"/>
              </a:lnSpc>
              <a:spcBef>
                <a:spcPts val="5"/>
              </a:spcBef>
            </a:pPr>
            <a:r>
              <a:rPr lang="en-US" sz="3200" spc="-5" dirty="0">
                <a:solidFill>
                  <a:srgbClr val="FFFFFF"/>
                </a:solidFill>
                <a:latin typeface="Carlito"/>
                <a:cs typeface="Carlito"/>
              </a:rPr>
              <a:t>Flow table</a:t>
            </a:r>
          </a:p>
          <a:p>
            <a:pPr marL="589280"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Carlito"/>
              <a:cs typeface="Carlito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85633D-4D36-194F-68D8-16093A41348D}"/>
              </a:ext>
            </a:extLst>
          </p:cNvPr>
          <p:cNvCxnSpPr>
            <a:stCxn id="4" idx="3"/>
          </p:cNvCxnSpPr>
          <p:nvPr/>
        </p:nvCxnSpPr>
        <p:spPr>
          <a:xfrm flipV="1">
            <a:off x="4526661" y="2449584"/>
            <a:ext cx="2325243" cy="155790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0A031A-BCD4-A5D3-CAC9-36D2497AAB85}"/>
              </a:ext>
            </a:extLst>
          </p:cNvPr>
          <p:cNvCxnSpPr>
            <a:cxnSpLocks/>
          </p:cNvCxnSpPr>
          <p:nvPr/>
        </p:nvCxnSpPr>
        <p:spPr>
          <a:xfrm>
            <a:off x="4526661" y="4081946"/>
            <a:ext cx="232524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A39D8-797E-F7D8-D792-73D09AEB653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47997" y="4324598"/>
            <a:ext cx="2325243" cy="1356453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16">
            <a:extLst>
              <a:ext uri="{FF2B5EF4-FFF2-40B4-BE49-F238E27FC236}">
                <a16:creationId xmlns:a16="http://schemas.microsoft.com/office/drawing/2014/main" id="{7FC1DFEF-FF31-3054-5A1B-C58B3EF0B0BE}"/>
              </a:ext>
            </a:extLst>
          </p:cNvPr>
          <p:cNvSpPr txBox="1"/>
          <p:nvPr/>
        </p:nvSpPr>
        <p:spPr>
          <a:xfrm>
            <a:off x="6186677" y="1052544"/>
            <a:ext cx="1600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AC46"/>
                </a:solidFill>
                <a:cs typeface="Carlito"/>
              </a:rPr>
              <a:t>Contracts</a:t>
            </a:r>
            <a:endParaRPr sz="3200" dirty="0">
              <a:cs typeface="Carli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EC87A8-58A9-CD0E-65F5-88BD280BC051}"/>
              </a:ext>
            </a:extLst>
          </p:cNvPr>
          <p:cNvSpPr/>
          <p:nvPr/>
        </p:nvSpPr>
        <p:spPr>
          <a:xfrm>
            <a:off x="6873240" y="1765609"/>
            <a:ext cx="381000" cy="13848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9C3FB0-693B-F102-33B5-AC7815322C45}"/>
              </a:ext>
            </a:extLst>
          </p:cNvPr>
          <p:cNvSpPr/>
          <p:nvPr/>
        </p:nvSpPr>
        <p:spPr>
          <a:xfrm>
            <a:off x="6873240" y="3389542"/>
            <a:ext cx="381000" cy="1392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7B4D9F-8E15-42FD-BB98-7CE57DA5248A}"/>
              </a:ext>
            </a:extLst>
          </p:cNvPr>
          <p:cNvSpPr/>
          <p:nvPr/>
        </p:nvSpPr>
        <p:spPr>
          <a:xfrm>
            <a:off x="6862572" y="1768286"/>
            <a:ext cx="381000" cy="13848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690447-FCA1-2CEC-43BF-1567E500AE34}"/>
              </a:ext>
            </a:extLst>
          </p:cNvPr>
          <p:cNvSpPr/>
          <p:nvPr/>
        </p:nvSpPr>
        <p:spPr>
          <a:xfrm>
            <a:off x="6873240" y="5018586"/>
            <a:ext cx="381000" cy="13249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37488-CDB2-275D-70F7-47B109B946E4}"/>
              </a:ext>
            </a:extLst>
          </p:cNvPr>
          <p:cNvSpPr/>
          <p:nvPr/>
        </p:nvSpPr>
        <p:spPr>
          <a:xfrm>
            <a:off x="2057400" y="5583263"/>
            <a:ext cx="8839200" cy="12230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cs typeface="Carlito"/>
              </a:rPr>
              <a:t>Automatically prove the code obeys contracts by inferring the necessary invariants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7BB8C-8268-01EB-0428-0881D4B89127}"/>
              </a:ext>
            </a:extLst>
          </p:cNvPr>
          <p:cNvSpPr txBox="1"/>
          <p:nvPr/>
        </p:nvSpPr>
        <p:spPr>
          <a:xfrm>
            <a:off x="8153400" y="709332"/>
            <a:ext cx="4314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Translate data structure operations to map operations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2D251-C167-BC11-C581-0980C1029AEA}"/>
              </a:ext>
            </a:extLst>
          </p:cNvPr>
          <p:cNvCxnSpPr>
            <a:stCxn id="30" idx="3"/>
          </p:cNvCxnSpPr>
          <p:nvPr/>
        </p:nvCxnSpPr>
        <p:spPr>
          <a:xfrm flipV="1">
            <a:off x="7786877" y="1052544"/>
            <a:ext cx="472949" cy="2571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EC7D4-0867-4BEB-591B-4D63115E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03" y="-71626"/>
            <a:ext cx="5949594" cy="923330"/>
          </a:xfrm>
        </p:spPr>
        <p:txBody>
          <a:bodyPr/>
          <a:lstStyle/>
          <a:p>
            <a:r>
              <a:rPr lang="en-US" dirty="0"/>
              <a:t>Overview of KLINT 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78B2E53-DB54-65AC-0D4B-0CAB7C6AA29C}"/>
              </a:ext>
            </a:extLst>
          </p:cNvPr>
          <p:cNvSpPr txBox="1"/>
          <p:nvPr/>
        </p:nvSpPr>
        <p:spPr>
          <a:xfrm>
            <a:off x="457199" y="861235"/>
            <a:ext cx="11533499" cy="4623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0" tIns="635" rIns="0" bIns="0" rtlCol="0">
            <a:spAutoFit/>
          </a:bodyPr>
          <a:lstStyle/>
          <a:p>
            <a:pPr marL="634365">
              <a:lnSpc>
                <a:spcPct val="100000"/>
              </a:lnSpc>
            </a:pPr>
            <a:r>
              <a:rPr lang="en-US" sz="3000" b="1" dirty="0">
                <a:solidFill>
                  <a:srgbClr val="FF0000"/>
                </a:solidFill>
                <a:latin typeface="Carlito"/>
                <a:cs typeface="Carlito"/>
              </a:rPr>
              <a:t>Input: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Network function binary, Python specification, contracts</a:t>
            </a:r>
            <a:endParaRPr sz="3000" b="1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07CA24-86E7-773B-0C47-7C472CF31FE3}"/>
              </a:ext>
            </a:extLst>
          </p:cNvPr>
          <p:cNvGrpSpPr/>
          <p:nvPr/>
        </p:nvGrpSpPr>
        <p:grpSpPr>
          <a:xfrm>
            <a:off x="8145446" y="3162730"/>
            <a:ext cx="3477790" cy="2095070"/>
            <a:chOff x="7970856" y="3733800"/>
            <a:chExt cx="3477790" cy="20950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6621C46C-8ED2-FACB-4CCC-286ED5F4C81F}"/>
                </a:ext>
              </a:extLst>
            </p:cNvPr>
            <p:cNvSpPr/>
            <p:nvPr/>
          </p:nvSpPr>
          <p:spPr>
            <a:xfrm>
              <a:off x="7970856" y="3733800"/>
              <a:ext cx="3477790" cy="2095070"/>
            </a:xfrm>
            <a:custGeom>
              <a:avLst/>
              <a:gdLst/>
              <a:ahLst/>
              <a:cxnLst/>
              <a:rect l="l" t="t" r="r" b="b"/>
              <a:pathLst>
                <a:path w="3695700" h="4892040">
                  <a:moveTo>
                    <a:pt x="3695700" y="0"/>
                  </a:moveTo>
                  <a:lnTo>
                    <a:pt x="0" y="0"/>
                  </a:lnTo>
                  <a:lnTo>
                    <a:pt x="0" y="4892040"/>
                  </a:lnTo>
                  <a:lnTo>
                    <a:pt x="3695700" y="4892040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406D714-A98E-DD55-E201-ED04D0FFD7CE}"/>
                </a:ext>
              </a:extLst>
            </p:cNvPr>
            <p:cNvSpPr/>
            <p:nvPr/>
          </p:nvSpPr>
          <p:spPr>
            <a:xfrm>
              <a:off x="8083300" y="3881079"/>
              <a:ext cx="2887980" cy="1275649"/>
            </a:xfrm>
            <a:custGeom>
              <a:avLst/>
              <a:gdLst/>
              <a:ahLst/>
              <a:cxnLst/>
              <a:rect l="l" t="t" r="r" b="b"/>
              <a:pathLst>
                <a:path w="2887979" h="1329054">
                  <a:moveTo>
                    <a:pt x="2887979" y="0"/>
                  </a:moveTo>
                  <a:lnTo>
                    <a:pt x="0" y="0"/>
                  </a:lnTo>
                  <a:lnTo>
                    <a:pt x="0" y="1328928"/>
                  </a:lnTo>
                  <a:lnTo>
                    <a:pt x="2887979" y="1328928"/>
                  </a:lnTo>
                  <a:lnTo>
                    <a:pt x="288797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631CFC6F-1945-32D9-1704-5422E47F27B9}"/>
                </a:ext>
              </a:extLst>
            </p:cNvPr>
            <p:cNvSpPr txBox="1"/>
            <p:nvPr/>
          </p:nvSpPr>
          <p:spPr>
            <a:xfrm>
              <a:off x="8239051" y="4057099"/>
              <a:ext cx="2887980" cy="1344111"/>
            </a:xfrm>
            <a:prstGeom prst="rect">
              <a:avLst/>
            </a:prstGeom>
            <a:solidFill>
              <a:srgbClr val="2E5496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700" dirty="0">
                <a:latin typeface="Times New Roman"/>
                <a:cs typeface="Times New Roman"/>
              </a:endParaRPr>
            </a:p>
            <a:p>
              <a:pPr marL="944244">
                <a:lnSpc>
                  <a:spcPct val="100000"/>
                </a:lnSpc>
              </a:pPr>
              <a:endParaRPr lang="en-US" sz="3200" spc="-5" dirty="0">
                <a:solidFill>
                  <a:srgbClr val="FFFFFF"/>
                </a:solidFill>
                <a:latin typeface="Carlito"/>
                <a:cs typeface="Carlito"/>
              </a:endParaRPr>
            </a:p>
            <a:p>
              <a:pPr marL="944244">
                <a:lnSpc>
                  <a:spcPct val="100000"/>
                </a:lnSpc>
              </a:pPr>
              <a:endParaRPr sz="3200" dirty="0">
                <a:latin typeface="Carlito"/>
                <a:cs typeface="Carlito"/>
              </a:endParaRPr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6E9C339F-D36A-998F-A4F7-CC75B5A363BC}"/>
                </a:ext>
              </a:extLst>
            </p:cNvPr>
            <p:cNvSpPr txBox="1"/>
            <p:nvPr/>
          </p:nvSpPr>
          <p:spPr>
            <a:xfrm>
              <a:off x="8469469" y="4267809"/>
              <a:ext cx="2887980" cy="1345342"/>
            </a:xfrm>
            <a:prstGeom prst="rect">
              <a:avLst/>
            </a:prstGeom>
            <a:solidFill>
              <a:srgbClr val="4471C4"/>
            </a:solidFill>
          </p:spPr>
          <p:txBody>
            <a:bodyPr vert="horz" wrap="square" lIns="0" tIns="1270" rIns="0" bIns="0" rtlCol="0" anchor="ctr">
              <a:spAutoFit/>
            </a:bodyPr>
            <a:lstStyle/>
            <a:p>
              <a:pPr marL="589280">
                <a:lnSpc>
                  <a:spcPct val="100000"/>
                </a:lnSpc>
                <a:spcBef>
                  <a:spcPts val="5"/>
                </a:spcBef>
              </a:pPr>
              <a:endParaRPr lang="en-US" sz="2700" dirty="0">
                <a:latin typeface="Times New Roman"/>
                <a:cs typeface="Times New Roman"/>
              </a:endParaRPr>
            </a:p>
            <a:p>
              <a:pPr marL="589280">
                <a:lnSpc>
                  <a:spcPct val="100000"/>
                </a:lnSpc>
                <a:spcBef>
                  <a:spcPts val="5"/>
                </a:spcBef>
              </a:pPr>
              <a:endParaRPr lang="en-US" sz="3200" spc="-5" dirty="0">
                <a:solidFill>
                  <a:srgbClr val="FFFFFF"/>
                </a:solidFill>
                <a:latin typeface="Carlito"/>
                <a:cs typeface="Carlito"/>
              </a:endParaRPr>
            </a:p>
            <a:p>
              <a:pPr marL="589280">
                <a:lnSpc>
                  <a:spcPct val="100000"/>
                </a:lnSpc>
                <a:spcBef>
                  <a:spcPts val="5"/>
                </a:spcBef>
              </a:pPr>
              <a:endParaRPr sz="3200" dirty="0">
                <a:latin typeface="Carlito"/>
                <a:cs typeface="Carlito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FC7B75-7209-9A6F-ED45-B464DBE6DBF2}"/>
                </a:ext>
              </a:extLst>
            </p:cNvPr>
            <p:cNvSpPr txBox="1"/>
            <p:nvPr/>
          </p:nvSpPr>
          <p:spPr>
            <a:xfrm>
              <a:off x="8741365" y="4728590"/>
              <a:ext cx="2286000" cy="47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Data structures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C0A6974-BB59-2B04-F818-3664FC555233}"/>
              </a:ext>
            </a:extLst>
          </p:cNvPr>
          <p:cNvSpPr/>
          <p:nvPr/>
        </p:nvSpPr>
        <p:spPr>
          <a:xfrm>
            <a:off x="7975364" y="1430655"/>
            <a:ext cx="3817954" cy="11828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ACCD22-7364-6853-0AB5-5B49328F30BD}"/>
              </a:ext>
            </a:extLst>
          </p:cNvPr>
          <p:cNvCxnSpPr>
            <a:cxnSpLocks/>
          </p:cNvCxnSpPr>
          <p:nvPr/>
        </p:nvCxnSpPr>
        <p:spPr>
          <a:xfrm>
            <a:off x="10020007" y="2613520"/>
            <a:ext cx="0" cy="60850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453210-6534-16DE-2E67-A8B46AF0F998}"/>
              </a:ext>
            </a:extLst>
          </p:cNvPr>
          <p:cNvSpPr txBox="1"/>
          <p:nvPr/>
        </p:nvSpPr>
        <p:spPr>
          <a:xfrm>
            <a:off x="10104455" y="2701065"/>
            <a:ext cx="208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calls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586A33-0887-0E07-AE10-4588584B7AFE}"/>
              </a:ext>
            </a:extLst>
          </p:cNvPr>
          <p:cNvSpPr txBox="1"/>
          <p:nvPr/>
        </p:nvSpPr>
        <p:spPr>
          <a:xfrm>
            <a:off x="1079263" y="4016243"/>
            <a:ext cx="646453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/>
              <a:t>Symbolically execute NF’s initialization code</a:t>
            </a:r>
            <a:endParaRPr lang="en-US" sz="3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10B4B-4A08-8844-1F3B-6B5546626ECD}"/>
              </a:ext>
            </a:extLst>
          </p:cNvPr>
          <p:cNvSpPr txBox="1"/>
          <p:nvPr/>
        </p:nvSpPr>
        <p:spPr>
          <a:xfrm>
            <a:off x="1079264" y="5162194"/>
            <a:ext cx="645557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/>
              <a:t>Symbolically execute packet-processing code</a:t>
            </a:r>
            <a:endParaRPr lang="en-US" sz="3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13716-D374-7921-56D2-5757F1E84C47}"/>
              </a:ext>
            </a:extLst>
          </p:cNvPr>
          <p:cNvSpPr txBox="1"/>
          <p:nvPr/>
        </p:nvSpPr>
        <p:spPr>
          <a:xfrm>
            <a:off x="1079265" y="1524000"/>
            <a:ext cx="646453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Identify all environment interactions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12AF0-C8DA-0F5D-20F8-686DC2A40E4E}"/>
              </a:ext>
            </a:extLst>
          </p:cNvPr>
          <p:cNvSpPr txBox="1"/>
          <p:nvPr/>
        </p:nvSpPr>
        <p:spPr>
          <a:xfrm>
            <a:off x="1081525" y="2373523"/>
            <a:ext cx="646453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Map interaction operations to contracts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CCE14F4-B4AA-A3DC-D8BF-149F8393070B}"/>
              </a:ext>
            </a:extLst>
          </p:cNvPr>
          <p:cNvSpPr/>
          <p:nvPr/>
        </p:nvSpPr>
        <p:spPr>
          <a:xfrm>
            <a:off x="4179262" y="2091819"/>
            <a:ext cx="228600" cy="27779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51401B-C320-B851-33A9-DA3A4E75A6E5}"/>
              </a:ext>
            </a:extLst>
          </p:cNvPr>
          <p:cNvSpPr txBox="1"/>
          <p:nvPr/>
        </p:nvSpPr>
        <p:spPr>
          <a:xfrm>
            <a:off x="1079263" y="3235634"/>
            <a:ext cx="6464535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Symbolically execute contracts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89CAB28-39C6-4FD6-0D4E-6B72EC11B404}"/>
              </a:ext>
            </a:extLst>
          </p:cNvPr>
          <p:cNvSpPr/>
          <p:nvPr/>
        </p:nvSpPr>
        <p:spPr>
          <a:xfrm>
            <a:off x="4179262" y="2939920"/>
            <a:ext cx="228600" cy="27779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477BE73-8AD9-ACCB-731A-3C8B138E8E4A}"/>
              </a:ext>
            </a:extLst>
          </p:cNvPr>
          <p:cNvSpPr/>
          <p:nvPr/>
        </p:nvSpPr>
        <p:spPr>
          <a:xfrm rot="2071933">
            <a:off x="7613049" y="2639173"/>
            <a:ext cx="752677" cy="462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127590-2604-4D9E-A920-053A7C2F013E}"/>
              </a:ext>
            </a:extLst>
          </p:cNvPr>
          <p:cNvSpPr txBox="1"/>
          <p:nvPr/>
        </p:nvSpPr>
        <p:spPr>
          <a:xfrm>
            <a:off x="0" y="6271800"/>
            <a:ext cx="29718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Satisfy specification?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A3D87528-FEDC-EC15-556F-86588658BE06}"/>
              </a:ext>
            </a:extLst>
          </p:cNvPr>
          <p:cNvSpPr/>
          <p:nvPr/>
        </p:nvSpPr>
        <p:spPr>
          <a:xfrm>
            <a:off x="757648" y="4016243"/>
            <a:ext cx="288482" cy="1980522"/>
          </a:xfrm>
          <a:prstGeom prst="leftBrac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0B3DAE-2BD5-C29D-F2FF-43951E049D0A}"/>
              </a:ext>
            </a:extLst>
          </p:cNvPr>
          <p:cNvSpPr txBox="1"/>
          <p:nvPr/>
        </p:nvSpPr>
        <p:spPr>
          <a:xfrm>
            <a:off x="8248944" y="5671633"/>
            <a:ext cx="374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Symbolic execution</a:t>
            </a:r>
          </a:p>
        </p:txBody>
      </p:sp>
    </p:spTree>
    <p:extLst>
      <p:ext uri="{BB962C8B-B14F-4D97-AF65-F5344CB8AC3E}">
        <p14:creationId xmlns:p14="http://schemas.microsoft.com/office/powerpoint/2010/main" val="428745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818</Words>
  <Application>Microsoft Office PowerPoint</Application>
  <PresentationFormat>Widescreen</PresentationFormat>
  <Paragraphs>248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Carlito</vt:lpstr>
      <vt:lpstr>DejaVu Serif</vt:lpstr>
      <vt:lpstr>DejaVu Serif Condensed</vt:lpstr>
      <vt:lpstr>Inconsolatazi4-Regular</vt:lpstr>
      <vt:lpstr>LinLibertineT</vt:lpstr>
      <vt:lpstr>LinLibertineTB</vt:lpstr>
      <vt:lpstr>Arial</vt:lpstr>
      <vt:lpstr>Calibri</vt:lpstr>
      <vt:lpstr>Cambria Math</vt:lpstr>
      <vt:lpstr>Times New Roman</vt:lpstr>
      <vt:lpstr>Trebuchet MS</vt:lpstr>
      <vt:lpstr>Wingdings</vt:lpstr>
      <vt:lpstr>Office Theme</vt:lpstr>
      <vt:lpstr>Automated Verification of Network Function Binaries</vt:lpstr>
      <vt:lpstr>Context</vt:lpstr>
      <vt:lpstr>Specification</vt:lpstr>
      <vt:lpstr>Network Functions</vt:lpstr>
      <vt:lpstr>Requirements</vt:lpstr>
      <vt:lpstr>Network Functions</vt:lpstr>
      <vt:lpstr>Network functions</vt:lpstr>
      <vt:lpstr>Hard part</vt:lpstr>
      <vt:lpstr>Overview of KLINT </vt:lpstr>
      <vt:lpstr>Symbolic execution</vt:lpstr>
      <vt:lpstr>Symbolic execution</vt:lpstr>
      <vt:lpstr>Symbolic execution</vt:lpstr>
      <vt:lpstr>PowerPoint Presentation</vt:lpstr>
      <vt:lpstr>Outline</vt:lpstr>
      <vt:lpstr>PowerPoint Presentation</vt:lpstr>
      <vt:lpstr>Ghost map operations</vt:lpstr>
      <vt:lpstr>Contract example: LRU.evict()</vt:lpstr>
      <vt:lpstr>Translation</vt:lpstr>
      <vt:lpstr>Translation</vt:lpstr>
      <vt:lpstr>Translation</vt:lpstr>
      <vt:lpstr>Invariant inference</vt:lpstr>
      <vt:lpstr>Symbolic execution</vt:lpstr>
      <vt:lpstr>Outline</vt:lpstr>
      <vt:lpstr>Network Functions</vt:lpstr>
      <vt:lpstr>Source code</vt:lpstr>
      <vt:lpstr>Exhaustive symbolic execution</vt:lpstr>
      <vt:lpstr>Binaries</vt:lpstr>
      <vt:lpstr>Outline</vt:lpstr>
      <vt:lpstr>Klint</vt:lpstr>
      <vt:lpstr>Outline</vt:lpstr>
      <vt:lpstr>Verified NFs</vt:lpstr>
      <vt:lpstr>Verification performance</vt:lpstr>
      <vt:lpstr>Verified NF performance</vt:lpstr>
      <vt:lpstr>Why only NFs?</vt:lpstr>
      <vt:lpstr>Applicability</vt:lpstr>
      <vt:lpstr>Map limitations</vt:lpstr>
      <vt:lpstr>Summary</vt:lpstr>
      <vt:lpstr>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Simpler and Faster  NIC Driver Model  for Network Functions</dc:title>
  <dc:creator>Solal Pirelli</dc:creator>
  <cp:lastModifiedBy>Wang, Minmei</cp:lastModifiedBy>
  <cp:revision>13</cp:revision>
  <dcterms:created xsi:type="dcterms:W3CDTF">2022-11-27T00:33:20Z</dcterms:created>
  <dcterms:modified xsi:type="dcterms:W3CDTF">2022-11-29T14:24:29Z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2022-11-27T00:00:00Z</vt:filetime>
  </property>
</Properties>
</file>