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73" r:id="rId20"/>
    <p:sldId id="275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1" y="5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A249-6083-24F7-A42C-E6B9A3E2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AF12B-EE71-25E9-2041-D7B42F67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4C8D-0A2F-E324-883A-695B774F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0FD1-BD77-D22B-E574-8A1E6BA3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82AD-8BC1-AA6D-C3AE-977B9246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4F5A-AE4D-B4C9-E93B-FD9F0B8E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D326-2841-90BE-7E1F-E06FDA44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3A2C-AAF7-ED36-2344-EF6342F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8BA-819A-9D15-7728-85B2A2D2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4BF0-0CED-973D-4CCB-0676FFCB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0DA46-A179-852A-65EA-215B98BA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85801-CF3B-6E50-75E6-0435B33B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0606-3AFB-ED98-BF1C-5DFDA804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F1B6-4919-DB9D-54AF-0C5E0A2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68F4-06F9-C2FD-0D18-3C9033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BEE-D3BB-F139-FF42-3163F6BC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BAFA-D2E6-FFC7-18F3-1DD600CE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EE86-18B8-DA9D-0A50-EFB56501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5568-E22E-A785-ADB4-EC04AD0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2893-B0CF-A34F-36AF-73FB4E56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9E1-AC33-2C61-B49B-F6EB6DA7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211B-9EDA-D840-4131-11A3CCB3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EC8A-C452-7E98-93D3-F4DA2B1F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6587-E6CA-601A-868E-4FEECE8F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E05-1948-E00C-F79B-42E236CF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7CBE-525F-D4FB-27E0-1DF94B5D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B423-EB39-E2B5-B12F-09B3CD24A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5C5D6-08AB-2F3E-AC5A-ADB75269F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11B27-918C-8363-0D9F-294F11C6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2A73-0968-A5DD-18EF-4CFE98E3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90C4-B441-62CD-60B5-1EEF9584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F3AA-1FAE-024A-D5DE-59D80E99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D5F3-3A93-0540-F28D-D2C990A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0DAB1-A841-12D0-CA78-6B8CFF7EA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7635-B07F-1956-B710-EE86057D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CCF24-C0B3-E789-BB70-B42A3662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89DF1-1562-CA30-7113-170937B2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D952A-ACD3-7EC5-79F6-A105C487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1633A-F5F9-4D1F-6DFE-E4CE4E8E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9E85-F9EE-8DC2-40A7-19D36DCB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EE909-C2B4-D913-F370-0655BB1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EF1A4-4280-1200-1409-88582870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A738-DB5D-5C21-F9FF-7F78CC9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7A057-4B14-CE1F-20AB-A02A86F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333B-4806-FDB2-643D-DD704575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E1C6-CA5A-0DFE-05B5-AE7B227D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861-D4B5-7865-498B-A6608A4D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EFD2-2FD9-4CF1-7092-59F93A33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97BF-1578-01DA-01A4-F1877E71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FA35-3A0D-31F9-0FAD-82011A71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6B462-EC20-FA39-8489-B62BD783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F7469-4AF9-EDD4-4473-96F6C44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3D2-C9D4-27BC-DA41-718AFDB9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F07E9-9F2C-81B2-2715-0B6F60513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33EF9-2640-347A-6685-5443E96D7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7186-991E-64FD-E4C5-E097FB27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412C-FF21-5DA1-2C4B-246E434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C7BB-B9F5-1EFA-5E9F-1E79C2E4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4244F-0939-5E2D-3E03-9DFF582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97607-18AF-1EAD-5589-2A78CA29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2FBD-FBC2-5B17-3CBF-DDF37465B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20DF-B600-4328-86A0-A1723063223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13A3-46C5-318E-75D9-36335272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C9EF-743E-1A2D-E14B-C03CDB8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FACD-8A78-43E7-8AFA-571C8E2A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5EF0-D0F1-3740-542B-89EEB43BA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SwitchV</a:t>
            </a:r>
            <a:r>
              <a:rPr lang="en-US" dirty="0"/>
              <a:t>: Automated SDN Switch Validation with P4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7325-FF06-E370-61A0-C9FA5052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Kinan Dak </a:t>
            </a:r>
            <a:r>
              <a:rPr lang="en-US" dirty="0" err="1"/>
              <a:t>Albab</a:t>
            </a:r>
            <a:r>
              <a:rPr lang="en-US" dirty="0"/>
              <a:t>, Jonathan DiLorenzo, Stefan </a:t>
            </a:r>
            <a:r>
              <a:rPr lang="en-US" dirty="0" err="1"/>
              <a:t>Heule</a:t>
            </a:r>
            <a:r>
              <a:rPr lang="en-US" dirty="0"/>
              <a:t>, Ali </a:t>
            </a:r>
            <a:r>
              <a:rPr lang="en-US" dirty="0" err="1"/>
              <a:t>Kheradmand</a:t>
            </a:r>
            <a:r>
              <a:rPr lang="en-US" dirty="0"/>
              <a:t>, Steffen </a:t>
            </a:r>
            <a:r>
              <a:rPr lang="en-US" dirty="0" err="1"/>
              <a:t>Smolka</a:t>
            </a:r>
            <a:r>
              <a:rPr lang="en-US" dirty="0"/>
              <a:t>, Konstantin Weitz, Muhammad </a:t>
            </a:r>
            <a:r>
              <a:rPr lang="en-US" dirty="0" err="1"/>
              <a:t>Timarzi</a:t>
            </a:r>
            <a:r>
              <a:rPr lang="en-US" dirty="0"/>
              <a:t>, Jiaqi Gao, </a:t>
            </a:r>
            <a:r>
              <a:rPr lang="en-US" dirty="0" err="1"/>
              <a:t>Minlan</a:t>
            </a:r>
            <a:r>
              <a:rPr lang="en-US" dirty="0"/>
              <a:t> Yu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C1CD3-F27E-A40B-0716-91A6BA77B658}"/>
              </a:ext>
            </a:extLst>
          </p:cNvPr>
          <p:cNvSpPr txBox="1"/>
          <p:nvPr/>
        </p:nvSpPr>
        <p:spPr>
          <a:xfrm>
            <a:off x="4868883" y="5273972"/>
            <a:ext cx="297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SIGCOMM 2022</a:t>
            </a:r>
          </a:p>
        </p:txBody>
      </p:sp>
    </p:spTree>
    <p:extLst>
      <p:ext uri="{BB962C8B-B14F-4D97-AF65-F5344CB8AC3E}">
        <p14:creationId xmlns:p14="http://schemas.microsoft.com/office/powerpoint/2010/main" val="379130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FACA-777B-10F2-E49B-F3EF5247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965F-EE0D-FBEE-73CD-D189AEB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P4-fuzzer analyzes the existing tables in the input P4 program</a:t>
            </a:r>
          </a:p>
          <a:p>
            <a:pPr lvl="1"/>
            <a:r>
              <a:rPr lang="en-US" dirty="0"/>
              <a:t>Table types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Actions</a:t>
            </a:r>
          </a:p>
          <a:p>
            <a:r>
              <a:rPr lang="en-US" dirty="0"/>
              <a:t>P4-fuzzer generates control plane requests that violate no obvious rules in the P4Runtime specification.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87E55-9CD3-4639-9EF9-040554039664}"/>
              </a:ext>
            </a:extLst>
          </p:cNvPr>
          <p:cNvSpPr txBox="1"/>
          <p:nvPr/>
        </p:nvSpPr>
        <p:spPr>
          <a:xfrm>
            <a:off x="4108537" y="5160723"/>
            <a:ext cx="2918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Completeness?</a:t>
            </a:r>
          </a:p>
        </p:txBody>
      </p:sp>
    </p:spTree>
    <p:extLst>
      <p:ext uri="{BB962C8B-B14F-4D97-AF65-F5344CB8AC3E}">
        <p14:creationId xmlns:p14="http://schemas.microsoft.com/office/powerpoint/2010/main" val="9632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A932B-4C52-5148-A221-F4969CBA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5" y="1304598"/>
            <a:ext cx="10942113" cy="3730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973E0-EA70-D30A-4BBE-C7721E27B6D1}"/>
              </a:ext>
            </a:extLst>
          </p:cNvPr>
          <p:cNvSpPr txBox="1"/>
          <p:nvPr/>
        </p:nvSpPr>
        <p:spPr>
          <a:xfrm>
            <a:off x="3494761" y="5307180"/>
            <a:ext cx="4033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An example of table entries</a:t>
            </a:r>
          </a:p>
        </p:txBody>
      </p:sp>
    </p:spTree>
    <p:extLst>
      <p:ext uri="{BB962C8B-B14F-4D97-AF65-F5344CB8AC3E}">
        <p14:creationId xmlns:p14="http://schemas.microsoft.com/office/powerpoint/2010/main" val="376815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E51-CC0C-6ECE-4B00-360E657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In-valid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58B-86EB-D375-1B94-BC903C78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  <a:p>
            <a:pPr lvl="1"/>
            <a:r>
              <a:rPr lang="en-US" dirty="0"/>
              <a:t>Randomly choosing values produces “uninteresting” requests</a:t>
            </a:r>
          </a:p>
          <a:p>
            <a:pPr lvl="2"/>
            <a:r>
              <a:rPr lang="en-US" dirty="0"/>
              <a:t>E.g., random table or action IDs</a:t>
            </a:r>
          </a:p>
          <a:p>
            <a:pPr lvl="2"/>
            <a:r>
              <a:rPr lang="en-US" dirty="0"/>
              <a:t>Easily detected, leave most of the deeper and more complex control space untested</a:t>
            </a:r>
          </a:p>
          <a:p>
            <a:r>
              <a:rPr lang="en-US" altLang="zh-CN" dirty="0"/>
              <a:t>Mutation-based approach</a:t>
            </a:r>
          </a:p>
          <a:p>
            <a:pPr lvl="1"/>
            <a:r>
              <a:rPr lang="en-US" dirty="0"/>
              <a:t>Apply a single mutation to a valid request</a:t>
            </a:r>
          </a:p>
        </p:txBody>
      </p:sp>
    </p:spTree>
    <p:extLst>
      <p:ext uri="{BB962C8B-B14F-4D97-AF65-F5344CB8AC3E}">
        <p14:creationId xmlns:p14="http://schemas.microsoft.com/office/powerpoint/2010/main" val="1375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E51-CC0C-6ECE-4B00-360E657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58B-86EB-D375-1B94-BC903C78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Mutation-based approach</a:t>
            </a:r>
          </a:p>
          <a:p>
            <a:pPr lvl="1"/>
            <a:r>
              <a:rPr lang="en-US" dirty="0"/>
              <a:t>Single action tables</a:t>
            </a:r>
          </a:p>
          <a:p>
            <a:pPr lvl="2"/>
            <a:r>
              <a:rPr lang="en-US" dirty="0"/>
              <a:t>Valid requests</a:t>
            </a:r>
          </a:p>
          <a:p>
            <a:pPr lvl="3"/>
            <a:r>
              <a:rPr lang="en-US" dirty="0"/>
              <a:t>Valid table ID</a:t>
            </a:r>
          </a:p>
          <a:p>
            <a:pPr lvl="3"/>
            <a:r>
              <a:rPr lang="en-US" dirty="0"/>
              <a:t>An action ID permitted by the table</a:t>
            </a:r>
          </a:p>
          <a:p>
            <a:pPr lvl="3"/>
            <a:r>
              <a:rPr lang="en-US" dirty="0"/>
              <a:t>An appropriate number of arguments</a:t>
            </a:r>
          </a:p>
          <a:p>
            <a:pPr lvl="3"/>
            <a:r>
              <a:rPr lang="en-US" dirty="0"/>
              <a:t>One match field entry per each key in the table</a:t>
            </a:r>
          </a:p>
          <a:p>
            <a:pPr lvl="2"/>
            <a:r>
              <a:rPr lang="en-US" dirty="0"/>
              <a:t>Invalid requests</a:t>
            </a:r>
          </a:p>
          <a:p>
            <a:pPr lvl="3"/>
            <a:r>
              <a:rPr lang="en-US" dirty="0"/>
              <a:t>Modify a valid request to violate any one of the above properties</a:t>
            </a:r>
          </a:p>
        </p:txBody>
      </p:sp>
    </p:spTree>
    <p:extLst>
      <p:ext uri="{BB962C8B-B14F-4D97-AF65-F5344CB8AC3E}">
        <p14:creationId xmlns:p14="http://schemas.microsoft.com/office/powerpoint/2010/main" val="13748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E51-CC0C-6ECE-4B00-360E657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58B-86EB-D375-1B94-BC903C78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Mutation-based approach</a:t>
            </a:r>
          </a:p>
          <a:p>
            <a:pPr lvl="1"/>
            <a:r>
              <a:rPr lang="en-US" dirty="0"/>
              <a:t>One-shot action selector programming</a:t>
            </a:r>
          </a:p>
          <a:p>
            <a:pPr lvl="2"/>
            <a:r>
              <a:rPr lang="en-US" dirty="0"/>
              <a:t>An entry can be mapped to a set of actions (by weight)</a:t>
            </a:r>
          </a:p>
          <a:p>
            <a:pPr lvl="2"/>
            <a:r>
              <a:rPr lang="en-US" dirty="0"/>
              <a:t>Assign a non-positive weight to an action</a:t>
            </a:r>
          </a:p>
          <a:p>
            <a:r>
              <a:rPr lang="en-US" dirty="0"/>
              <a:t>Other example of mutations</a:t>
            </a:r>
          </a:p>
          <a:p>
            <a:pPr lvl="1"/>
            <a:r>
              <a:rPr lang="en-US" dirty="0"/>
              <a:t>Duplicate existing entries </a:t>
            </a:r>
          </a:p>
          <a:p>
            <a:pPr lvl="1"/>
            <a:r>
              <a:rPr lang="en-US" dirty="0"/>
              <a:t>Delete non-existing ones</a:t>
            </a:r>
          </a:p>
          <a:p>
            <a:pPr lvl="1"/>
            <a:r>
              <a:rPr lang="en-US" dirty="0"/>
              <a:t>Requests refer to and thus depend on non-existing entries</a:t>
            </a:r>
          </a:p>
        </p:txBody>
      </p:sp>
    </p:spTree>
    <p:extLst>
      <p:ext uri="{BB962C8B-B14F-4D97-AF65-F5344CB8AC3E}">
        <p14:creationId xmlns:p14="http://schemas.microsoft.com/office/powerpoint/2010/main" val="18282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B96-E2E8-4C78-0390-1EE720F6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P4-fuzzer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4405A-8C39-8B34-65FF-A5ACDC0D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1157"/>
            <a:ext cx="9375321" cy="43432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03871-B3DF-C8F2-DE7E-13292F31B0F6}"/>
              </a:ext>
            </a:extLst>
          </p:cNvPr>
          <p:cNvSpPr/>
          <p:nvPr/>
        </p:nvSpPr>
        <p:spPr>
          <a:xfrm>
            <a:off x="7415408" y="1341157"/>
            <a:ext cx="3709792" cy="3481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F135-54A1-52A3-5E1C-148F5B9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P4-symbolic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FB35C-DB86-EF7E-AE39-237402E4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25" y="1487727"/>
            <a:ext cx="77057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3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982-F02A-21C2-7CBF-F6E85313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454E6-AF57-CFA0-A474-0271F143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572"/>
            <a:ext cx="5285500" cy="50793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A88A8-7996-F4AE-DD16-5520E4F4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66" y="1413572"/>
            <a:ext cx="5798917" cy="1977221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2692-15D3-0173-1AEB-C087A314CF50}"/>
                  </a:ext>
                </a:extLst>
              </p:cNvPr>
              <p:cNvSpPr txBox="1"/>
              <p:nvPr/>
            </p:nvSpPr>
            <p:spPr>
              <a:xfrm>
                <a:off x="6457996" y="3590715"/>
                <a:ext cx="5285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Assume the table entries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are passed as inputs to p4-symbolic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2692-15D3-0173-1AEB-C087A314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96" y="3590715"/>
                <a:ext cx="5285500" cy="830997"/>
              </a:xfrm>
              <a:prstGeom prst="rect">
                <a:avLst/>
              </a:prstGeom>
              <a:blipFill>
                <a:blip r:embed="rId4"/>
                <a:stretch>
                  <a:fillRect l="-173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F1EBF3E-E3F7-7560-86A6-2F6D37CEBC80}"/>
              </a:ext>
            </a:extLst>
          </p:cNvPr>
          <p:cNvSpPr/>
          <p:nvPr/>
        </p:nvSpPr>
        <p:spPr>
          <a:xfrm>
            <a:off x="1480457" y="5410200"/>
            <a:ext cx="2068286" cy="2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1AE18-E11C-13C4-8E55-25922FCAD967}"/>
                  </a:ext>
                </a:extLst>
              </p:cNvPr>
              <p:cNvSpPr txBox="1"/>
              <p:nvPr/>
            </p:nvSpPr>
            <p:spPr>
              <a:xfrm>
                <a:off x="6009492" y="4503129"/>
                <a:ext cx="6182508" cy="13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≔{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𝑖𝑝𝑣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𝑖𝑠𝑉𝑎𝑙𝑖𝑑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𝑖𝑝𝑣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𝑖𝑝𝑣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𝑎𝑑𝑑𝑟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𝑎𝑑𝑑𝑟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𝑣𝑟𝑓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𝑣𝑟𝑓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1AE18-E11C-13C4-8E55-25922FCA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92" y="4503129"/>
                <a:ext cx="6182508" cy="1393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67B755-1095-242C-9EB9-4A18B39A4BA0}"/>
                  </a:ext>
                </a:extLst>
              </p:cNvPr>
              <p:cNvSpPr txBox="1"/>
              <p:nvPr/>
            </p:nvSpPr>
            <p:spPr>
              <a:xfrm>
                <a:off x="8293757" y="6168425"/>
                <a:ext cx="3730725" cy="52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𝑖𝑝𝑣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67B755-1095-242C-9EB9-4A18B39A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757" y="6168425"/>
                <a:ext cx="3730725" cy="523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438326-8633-2707-E1F0-1DBF0D6F20A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48743" y="5649686"/>
            <a:ext cx="4745014" cy="780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982-F02A-21C2-7CBF-F6E85313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454E6-AF57-CFA0-A474-0271F143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572"/>
            <a:ext cx="5285500" cy="50793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A88A8-7996-F4AE-DD16-5520E4F4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66" y="1413572"/>
            <a:ext cx="5798917" cy="19772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1EBF3E-E3F7-7560-86A6-2F6D37CEBC80}"/>
              </a:ext>
            </a:extLst>
          </p:cNvPr>
          <p:cNvSpPr/>
          <p:nvPr/>
        </p:nvSpPr>
        <p:spPr>
          <a:xfrm>
            <a:off x="1480457" y="5410200"/>
            <a:ext cx="2068286" cy="2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B8CB48-9A2E-389D-0C27-5039164AD1E2}"/>
                  </a:ext>
                </a:extLst>
              </p:cNvPr>
              <p:cNvSpPr txBox="1"/>
              <p:nvPr/>
            </p:nvSpPr>
            <p:spPr>
              <a:xfrm>
                <a:off x="6225566" y="3581904"/>
                <a:ext cx="5924998" cy="969111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⋀(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𝑣𝑟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𝑎𝑑𝑑𝑟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10.0.∗.∗)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B8CB48-9A2E-389D-0C27-5039164A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66" y="3581904"/>
                <a:ext cx="5924998" cy="969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2F8FD-6E86-CA80-158D-3E554600250A}"/>
                  </a:ext>
                </a:extLst>
              </p:cNvPr>
              <p:cNvSpPr txBox="1"/>
              <p:nvPr/>
            </p:nvSpPr>
            <p:spPr>
              <a:xfrm>
                <a:off x="6225566" y="4679325"/>
                <a:ext cx="5924998" cy="184589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⋀(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𝑣𝑟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𝑎𝑑𝑑𝑟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10.∗.∗.∗)∧¬(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𝑣𝑟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𝑚𝑎𝑡𝑐h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𝑎𝑑𝑑𝑟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10.0.∗.∗)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2F8FD-6E86-CA80-158D-3E554600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66" y="4679325"/>
                <a:ext cx="5924998" cy="1845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20511C-3E02-9E44-4779-65E5077B2D2A}"/>
              </a:ext>
            </a:extLst>
          </p:cNvPr>
          <p:cNvSpPr txBox="1"/>
          <p:nvPr/>
        </p:nvSpPr>
        <p:spPr>
          <a:xfrm>
            <a:off x="4346531" y="236815"/>
            <a:ext cx="7545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Descending order of priority (longest prefix match)</a:t>
            </a:r>
          </a:p>
        </p:txBody>
      </p:sp>
    </p:spTree>
    <p:extLst>
      <p:ext uri="{BB962C8B-B14F-4D97-AF65-F5344CB8AC3E}">
        <p14:creationId xmlns:p14="http://schemas.microsoft.com/office/powerpoint/2010/main" val="23636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D97D-D297-2B12-8BED-E7130FCD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symbolic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568A-730B-B394-869D-95EAC355E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symbolic execution generates formula for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dirty="0"/>
                  <a:t> must evaluate to true to produce a packet that matches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SMT solver produce a concrete assignment for the variables and expressions if it exists</a:t>
                </a:r>
              </a:p>
              <a:p>
                <a:r>
                  <a:rPr lang="en-US" dirty="0"/>
                  <a:t>Generate the corresponding test packets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568A-730B-B394-869D-95EAC355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39FD-0DDC-7A69-218F-ED9A26B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47882-29EF-7B28-620C-0E3967F0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8" y="4796009"/>
            <a:ext cx="1268371" cy="1346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E6F58-E981-0532-EEAA-6822C2D0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2193306"/>
            <a:ext cx="902149" cy="1050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A90B-C991-AE1F-5AAD-D6DD5306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52" y="2713796"/>
            <a:ext cx="715204" cy="71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3165763-C8EF-B70B-2B30-2FE468194F14}"/>
              </a:ext>
            </a:extLst>
          </p:cNvPr>
          <p:cNvSpPr/>
          <p:nvPr/>
        </p:nvSpPr>
        <p:spPr>
          <a:xfrm>
            <a:off x="1370547" y="3429000"/>
            <a:ext cx="451075" cy="13467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F1BEE-89F7-F6DF-6925-0F4D54F2E336}"/>
              </a:ext>
            </a:extLst>
          </p:cNvPr>
          <p:cNvSpPr txBox="1"/>
          <p:nvPr/>
        </p:nvSpPr>
        <p:spPr>
          <a:xfrm>
            <a:off x="3059874" y="1853766"/>
            <a:ext cx="9302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How to guarantee the reliability of running programs?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D6D63-C61A-539E-ECEF-F62F2E3BCA68}"/>
              </a:ext>
            </a:extLst>
          </p:cNvPr>
          <p:cNvSpPr txBox="1"/>
          <p:nvPr/>
        </p:nvSpPr>
        <p:spPr>
          <a:xfrm>
            <a:off x="3059874" y="3429000"/>
            <a:ext cx="89975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controller, the switch software stack, and the switch hardware and drivers are typically developed by different teams across several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Increasing </a:t>
            </a:r>
            <a:r>
              <a:rPr lang="en-US" sz="2600" b="1" dirty="0">
                <a:solidFill>
                  <a:srgbClr val="FF0000"/>
                </a:solidFill>
              </a:rPr>
              <a:t>feature velocity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success of network verification at catching configurations bugs may have reached a point of diminishing 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Many network failures now incur due to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hardware and software bugs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62507-F58C-85A9-5654-AD49603EFD3A}"/>
              </a:ext>
            </a:extLst>
          </p:cNvPr>
          <p:cNvSpPr txBox="1"/>
          <p:nvPr/>
        </p:nvSpPr>
        <p:spPr>
          <a:xfrm>
            <a:off x="6317674" y="2718327"/>
            <a:ext cx="1935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2924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C6C5-39C4-1AFA-9E63-0903B6BD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P4-symbolic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AD126-F660-B0E1-D1E2-F38616EF9497}"/>
              </a:ext>
            </a:extLst>
          </p:cNvPr>
          <p:cNvSpPr/>
          <p:nvPr/>
        </p:nvSpPr>
        <p:spPr>
          <a:xfrm>
            <a:off x="38275" y="3671060"/>
            <a:ext cx="2127337" cy="1014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p4-symbolic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5EC741F-2AE5-0D19-E369-1CB4A135BAE0}"/>
              </a:ext>
            </a:extLst>
          </p:cNvPr>
          <p:cNvSpPr/>
          <p:nvPr/>
        </p:nvSpPr>
        <p:spPr>
          <a:xfrm>
            <a:off x="2525039" y="3671060"/>
            <a:ext cx="1653435" cy="101460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Input</a:t>
            </a:r>
          </a:p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Packets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D2E18BC1-8C82-A015-65F5-30228ED6CF5C}"/>
              </a:ext>
            </a:extLst>
          </p:cNvPr>
          <p:cNvSpPr/>
          <p:nvPr/>
        </p:nvSpPr>
        <p:spPr>
          <a:xfrm>
            <a:off x="5492315" y="565486"/>
            <a:ext cx="1653435" cy="92483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Table</a:t>
            </a:r>
          </a:p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entries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C5EEEA5-B41A-E8B4-E6B0-DF9B8D083FDE}"/>
              </a:ext>
            </a:extLst>
          </p:cNvPr>
          <p:cNvSpPr/>
          <p:nvPr/>
        </p:nvSpPr>
        <p:spPr>
          <a:xfrm>
            <a:off x="8277617" y="2343516"/>
            <a:ext cx="1607332" cy="132556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Expected Output</a:t>
            </a:r>
          </a:p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Packets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086F6FE5-0087-920F-4A08-093D1B5628FA}"/>
              </a:ext>
            </a:extLst>
          </p:cNvPr>
          <p:cNvSpPr/>
          <p:nvPr/>
        </p:nvSpPr>
        <p:spPr>
          <a:xfrm>
            <a:off x="8365299" y="4599237"/>
            <a:ext cx="1532525" cy="132556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2">
                    <a:lumMod val="10000"/>
                  </a:schemeClr>
                </a:solidFill>
              </a:rPr>
              <a:t>Actual Output Packets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AE9F24-7875-B495-A712-DCD8F327C1F0}"/>
              </a:ext>
            </a:extLst>
          </p:cNvPr>
          <p:cNvGrpSpPr/>
          <p:nvPr/>
        </p:nvGrpSpPr>
        <p:grpSpPr>
          <a:xfrm>
            <a:off x="4897328" y="4286339"/>
            <a:ext cx="2843410" cy="1527256"/>
            <a:chOff x="6960295" y="5054182"/>
            <a:chExt cx="2843410" cy="15272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F533CD-61D5-221D-68C1-56E8EC53C999}"/>
                </a:ext>
              </a:extLst>
            </p:cNvPr>
            <p:cNvSpPr/>
            <p:nvPr/>
          </p:nvSpPr>
          <p:spPr>
            <a:xfrm>
              <a:off x="7116872" y="5284884"/>
              <a:ext cx="2530258" cy="1296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</a:rPr>
                <a:t>Switch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AE984-EF31-F4F9-DB2B-828425326EE9}"/>
                </a:ext>
              </a:extLst>
            </p:cNvPr>
            <p:cNvSpPr/>
            <p:nvPr/>
          </p:nvSpPr>
          <p:spPr>
            <a:xfrm>
              <a:off x="7427935" y="5054182"/>
              <a:ext cx="1908132" cy="4469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P4Runtime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AFFB40-E987-E431-E060-24440EBA3E5E}"/>
                </a:ext>
              </a:extLst>
            </p:cNvPr>
            <p:cNvSpPr/>
            <p:nvPr/>
          </p:nvSpPr>
          <p:spPr>
            <a:xfrm>
              <a:off x="9490553" y="54145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CCE1B9-E0DA-B1A8-4210-2226AA2F09C2}"/>
                </a:ext>
              </a:extLst>
            </p:cNvPr>
            <p:cNvSpPr/>
            <p:nvPr/>
          </p:nvSpPr>
          <p:spPr>
            <a:xfrm>
              <a:off x="9490554" y="581460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7D37D-6B54-6AD0-6C43-37BD7BB4C381}"/>
                </a:ext>
              </a:extLst>
            </p:cNvPr>
            <p:cNvSpPr/>
            <p:nvPr/>
          </p:nvSpPr>
          <p:spPr>
            <a:xfrm>
              <a:off x="9490554" y="62146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C96FE-6E68-823D-4A53-0CE16903BF60}"/>
                </a:ext>
              </a:extLst>
            </p:cNvPr>
            <p:cNvSpPr/>
            <p:nvPr/>
          </p:nvSpPr>
          <p:spPr>
            <a:xfrm>
              <a:off x="6960295" y="54145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BDD298-D1E6-61C7-1A05-58A307E6627A}"/>
                </a:ext>
              </a:extLst>
            </p:cNvPr>
            <p:cNvSpPr/>
            <p:nvPr/>
          </p:nvSpPr>
          <p:spPr>
            <a:xfrm>
              <a:off x="6960295" y="581460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C2B39F-ED23-0211-8D89-2A110D03B082}"/>
                </a:ext>
              </a:extLst>
            </p:cNvPr>
            <p:cNvSpPr/>
            <p:nvPr/>
          </p:nvSpPr>
          <p:spPr>
            <a:xfrm>
              <a:off x="6960296" y="6211768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E35803-EAA3-7C8A-99AE-107DD8FE4E21}"/>
              </a:ext>
            </a:extLst>
          </p:cNvPr>
          <p:cNvGrpSpPr/>
          <p:nvPr/>
        </p:nvGrpSpPr>
        <p:grpSpPr>
          <a:xfrm>
            <a:off x="4837134" y="2185658"/>
            <a:ext cx="2843410" cy="1586969"/>
            <a:chOff x="9119295" y="2187769"/>
            <a:chExt cx="2843410" cy="15869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81BA47-10E1-F12C-D766-E927A5B8208B}"/>
                </a:ext>
              </a:extLst>
            </p:cNvPr>
            <p:cNvSpPr/>
            <p:nvPr/>
          </p:nvSpPr>
          <p:spPr>
            <a:xfrm>
              <a:off x="9275872" y="2478184"/>
              <a:ext cx="2530258" cy="1296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2">
                      <a:lumMod val="10000"/>
                    </a:schemeClr>
                  </a:solidFill>
                </a:rPr>
                <a:t>P4 simulator</a:t>
              </a:r>
            </a:p>
            <a:p>
              <a:pPr algn="ctr"/>
              <a:r>
                <a:rPr lang="en-US" sz="3000" dirty="0">
                  <a:solidFill>
                    <a:schemeClr val="bg2">
                      <a:lumMod val="10000"/>
                    </a:schemeClr>
                  </a:solidFill>
                </a:rPr>
                <a:t>(BMv2)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3024EC-78FB-9BDB-A5E7-B4A5AFE77336}"/>
                </a:ext>
              </a:extLst>
            </p:cNvPr>
            <p:cNvSpPr/>
            <p:nvPr/>
          </p:nvSpPr>
          <p:spPr>
            <a:xfrm>
              <a:off x="11649553" y="26078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484152-DC01-E396-ECE0-E830891EBFC1}"/>
                </a:ext>
              </a:extLst>
            </p:cNvPr>
            <p:cNvSpPr/>
            <p:nvPr/>
          </p:nvSpPr>
          <p:spPr>
            <a:xfrm>
              <a:off x="11649554" y="300790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3BBE43-022E-6B2F-A9A0-32FE03174ABC}"/>
                </a:ext>
              </a:extLst>
            </p:cNvPr>
            <p:cNvSpPr/>
            <p:nvPr/>
          </p:nvSpPr>
          <p:spPr>
            <a:xfrm>
              <a:off x="11649554" y="34079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02C62D-28FC-9A66-15BB-5FD0297A8DA3}"/>
                </a:ext>
              </a:extLst>
            </p:cNvPr>
            <p:cNvSpPr/>
            <p:nvPr/>
          </p:nvSpPr>
          <p:spPr>
            <a:xfrm>
              <a:off x="9119295" y="260785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1234A2-6F1A-7A60-67E3-6E4514C5146C}"/>
                </a:ext>
              </a:extLst>
            </p:cNvPr>
            <p:cNvSpPr/>
            <p:nvPr/>
          </p:nvSpPr>
          <p:spPr>
            <a:xfrm>
              <a:off x="9119295" y="3007904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E87FEB-72F1-F66C-325F-2B6298BE3F96}"/>
                </a:ext>
              </a:extLst>
            </p:cNvPr>
            <p:cNvSpPr/>
            <p:nvPr/>
          </p:nvSpPr>
          <p:spPr>
            <a:xfrm>
              <a:off x="9119296" y="3405068"/>
              <a:ext cx="313151" cy="2661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DDBC51-F1F0-8D97-29BB-5E397274D246}"/>
                </a:ext>
              </a:extLst>
            </p:cNvPr>
            <p:cNvSpPr/>
            <p:nvPr/>
          </p:nvSpPr>
          <p:spPr>
            <a:xfrm>
              <a:off x="9647128" y="2187769"/>
              <a:ext cx="1908132" cy="4469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P4Runtime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7B431E-BF77-DF77-2D37-4D680F78B4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65612" y="4178364"/>
            <a:ext cx="35942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DA16AD-7E03-C803-A306-E198EA51E71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4178474" y="3138854"/>
            <a:ext cx="658660" cy="103951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72D94B-CB49-4263-0154-09AADB6ED166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4178474" y="4178364"/>
            <a:ext cx="718854" cy="10014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BB2BF-332B-5AF9-779B-9276C53F9929}"/>
              </a:ext>
            </a:extLst>
          </p:cNvPr>
          <p:cNvCxnSpPr>
            <a:stCxn id="6" idx="2"/>
            <a:endCxn id="24" idx="0"/>
          </p:cNvCxnSpPr>
          <p:nvPr/>
        </p:nvCxnSpPr>
        <p:spPr>
          <a:xfrm>
            <a:off x="6319033" y="1490325"/>
            <a:ext cx="0" cy="69533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A93605A-7C27-EB5E-44F0-F33FC0BE093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101944" y="1558080"/>
            <a:ext cx="5060514" cy="2112980"/>
          </a:xfrm>
          <a:prstGeom prst="curvedConnector2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64949F-0CF2-E4ED-122E-77A955D5AF91}"/>
              </a:ext>
            </a:extLst>
          </p:cNvPr>
          <p:cNvCxnSpPr>
            <a:cxnSpLocks/>
          </p:cNvCxnSpPr>
          <p:nvPr/>
        </p:nvCxnSpPr>
        <p:spPr>
          <a:xfrm>
            <a:off x="6149759" y="1490325"/>
            <a:ext cx="1" cy="279601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4CB1E6-A715-6AE5-4EB7-44C4E39FFCCF}"/>
              </a:ext>
            </a:extLst>
          </p:cNvPr>
          <p:cNvCxnSpPr>
            <a:cxnSpLocks/>
          </p:cNvCxnSpPr>
          <p:nvPr/>
        </p:nvCxnSpPr>
        <p:spPr>
          <a:xfrm>
            <a:off x="7680543" y="3124350"/>
            <a:ext cx="62821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092C82-7E5F-169F-2CCF-D47D446AD3D9}"/>
              </a:ext>
            </a:extLst>
          </p:cNvPr>
          <p:cNvCxnSpPr>
            <a:cxnSpLocks/>
          </p:cNvCxnSpPr>
          <p:nvPr/>
        </p:nvCxnSpPr>
        <p:spPr>
          <a:xfrm>
            <a:off x="7740737" y="5206845"/>
            <a:ext cx="62821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D4571E7-DFEF-C0BF-6BFC-7109058EB59C}"/>
              </a:ext>
            </a:extLst>
          </p:cNvPr>
          <p:cNvSpPr/>
          <p:nvPr/>
        </p:nvSpPr>
        <p:spPr>
          <a:xfrm>
            <a:off x="10026388" y="3676239"/>
            <a:ext cx="2127337" cy="1014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</a:rPr>
              <a:t>Verify Match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52B7D7-E38D-F5E7-A9BD-B5D1529459C1}"/>
              </a:ext>
            </a:extLst>
          </p:cNvPr>
          <p:cNvCxnSpPr>
            <a:stCxn id="7" idx="2"/>
            <a:endCxn id="68" idx="1"/>
          </p:cNvCxnSpPr>
          <p:nvPr/>
        </p:nvCxnSpPr>
        <p:spPr>
          <a:xfrm>
            <a:off x="9081283" y="3669079"/>
            <a:ext cx="945105" cy="51446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085ACD-0763-7CDA-5EFC-C73D0B033965}"/>
              </a:ext>
            </a:extLst>
          </p:cNvPr>
          <p:cNvCxnSpPr>
            <a:cxnSpLocks/>
            <a:stCxn id="8" idx="0"/>
            <a:endCxn id="68" idx="1"/>
          </p:cNvCxnSpPr>
          <p:nvPr/>
        </p:nvCxnSpPr>
        <p:spPr>
          <a:xfrm flipV="1">
            <a:off x="9131562" y="4183543"/>
            <a:ext cx="894826" cy="4156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8922BE7-2D3F-F5A8-6AAC-4C4A98D86ACE}"/>
              </a:ext>
            </a:extLst>
          </p:cNvPr>
          <p:cNvSpPr/>
          <p:nvPr/>
        </p:nvSpPr>
        <p:spPr>
          <a:xfrm>
            <a:off x="129454" y="5422366"/>
            <a:ext cx="1601832" cy="3532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Software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4C5A25-07C1-2921-C299-00B2A3DCEBB5}"/>
              </a:ext>
            </a:extLst>
          </p:cNvPr>
          <p:cNvSpPr/>
          <p:nvPr/>
        </p:nvSpPr>
        <p:spPr>
          <a:xfrm>
            <a:off x="119126" y="5889927"/>
            <a:ext cx="1612160" cy="3532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Control plane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A20C14-E40F-7A43-00B9-6DBE2B1DF5B2}"/>
              </a:ext>
            </a:extLst>
          </p:cNvPr>
          <p:cNvSpPr/>
          <p:nvPr/>
        </p:nvSpPr>
        <p:spPr>
          <a:xfrm>
            <a:off x="129454" y="6357488"/>
            <a:ext cx="1612160" cy="353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337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D6D4-38BC-0EAA-3266-874BCBC8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2432-80D0-000F-132F-370ED46C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not support certain P4 constructs that are not used in their P4 programs</a:t>
            </a:r>
          </a:p>
          <a:p>
            <a:pPr lvl="1"/>
            <a:r>
              <a:rPr lang="en-US" dirty="0"/>
              <a:t>E.g., unions</a:t>
            </a:r>
          </a:p>
          <a:p>
            <a:r>
              <a:rPr lang="en-US" dirty="0"/>
              <a:t>Hashing</a:t>
            </a:r>
          </a:p>
          <a:p>
            <a:pPr lvl="1"/>
            <a:r>
              <a:rPr lang="en-US" dirty="0"/>
              <a:t>Exact hashing algorithm is unknown and may differ across switches</a:t>
            </a:r>
          </a:p>
          <a:p>
            <a:pPr lvl="1"/>
            <a:r>
              <a:rPr lang="en-US" dirty="0"/>
              <a:t>P4-symbolic interprets the hash as a free operation</a:t>
            </a:r>
          </a:p>
          <a:p>
            <a:pPr lvl="2"/>
            <a:r>
              <a:rPr lang="en-US" dirty="0"/>
              <a:t>The output of the hash is allowed to be any value</a:t>
            </a:r>
          </a:p>
          <a:p>
            <a:pPr lvl="1"/>
            <a:r>
              <a:rPr lang="en-US" dirty="0"/>
              <a:t>Use round-robin hashing </a:t>
            </a:r>
          </a:p>
          <a:p>
            <a:pPr lvl="2"/>
            <a:r>
              <a:rPr lang="en-US" dirty="0"/>
              <a:t>Runs the test packet through it several times (i.e., until the same behavior occurs twice)</a:t>
            </a:r>
          </a:p>
        </p:txBody>
      </p:sp>
    </p:spTree>
    <p:extLst>
      <p:ext uri="{BB962C8B-B14F-4D97-AF65-F5344CB8AC3E}">
        <p14:creationId xmlns:p14="http://schemas.microsoft.com/office/powerpoint/2010/main" val="35407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740C-A67B-1F4E-9913-D681DE36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76AE-5CC4-FCF6-1345-E65105B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on Google’s data center</a:t>
            </a:r>
          </a:p>
          <a:p>
            <a:r>
              <a:rPr lang="en-US" dirty="0"/>
              <a:t>P4-fuzzer: 3.5k lines of code, p4-symbolic: 5k lines of code</a:t>
            </a:r>
          </a:p>
          <a:p>
            <a:r>
              <a:rPr lang="en-US" dirty="0"/>
              <a:t>Use </a:t>
            </a:r>
            <a:r>
              <a:rPr lang="en-US" dirty="0" err="1"/>
              <a:t>SwitchV</a:t>
            </a:r>
            <a:r>
              <a:rPr lang="en-US" dirty="0"/>
              <a:t> to validate two switch stacks</a:t>
            </a:r>
          </a:p>
          <a:p>
            <a:pPr lvl="1"/>
            <a:r>
              <a:rPr lang="en-US" dirty="0"/>
              <a:t>PINS</a:t>
            </a:r>
          </a:p>
          <a:p>
            <a:pPr lvl="2"/>
            <a:r>
              <a:rPr lang="en-US" dirty="0"/>
              <a:t>2.5 million lines of code</a:t>
            </a:r>
          </a:p>
          <a:p>
            <a:pPr lvl="2"/>
            <a:r>
              <a:rPr lang="en-US" dirty="0"/>
              <a:t>10 million lines of code when combined with the pre-existing layers on a switch</a:t>
            </a:r>
          </a:p>
          <a:p>
            <a:pPr lvl="1"/>
            <a:r>
              <a:rPr lang="en-US" dirty="0"/>
              <a:t>Cerberus</a:t>
            </a:r>
          </a:p>
        </p:txBody>
      </p:sp>
    </p:spTree>
    <p:extLst>
      <p:ext uri="{BB962C8B-B14F-4D97-AF65-F5344CB8AC3E}">
        <p14:creationId xmlns:p14="http://schemas.microsoft.com/office/powerpoint/2010/main" val="357743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D347-BE60-0288-F2B2-C4CCA899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72AA-E3F1-55C9-6D55-C48EA920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0" y="2233612"/>
            <a:ext cx="79724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D347-BE60-0288-F2B2-C4CCA899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780F4-913F-EC86-4031-78AF6807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6" y="1495425"/>
            <a:ext cx="8334375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5ACE1-23DF-C481-BA93-615C94845A15}"/>
              </a:ext>
            </a:extLst>
          </p:cNvPr>
          <p:cNvSpPr txBox="1"/>
          <p:nvPr/>
        </p:nvSpPr>
        <p:spPr>
          <a:xfrm>
            <a:off x="196553" y="5657316"/>
            <a:ext cx="92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plurality of bugs were found in the new parts of the stacks under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235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12E6-378C-57E7-F301-18B9141D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bugs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8DD7-0DBC-7B15-E58B-39B17098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P4-symbolic</a:t>
            </a:r>
          </a:p>
          <a:p>
            <a:pPr lvl="1"/>
            <a:r>
              <a:rPr lang="en-US" dirty="0"/>
              <a:t>Send certain out packets back to the controller via the packet-in mechanism</a:t>
            </a:r>
          </a:p>
          <a:p>
            <a:pPr lvl="1"/>
            <a:r>
              <a:rPr lang="en-US" dirty="0"/>
              <a:t>The hardware dropped packets on a port with a certain port speed due to electric interference</a:t>
            </a:r>
          </a:p>
        </p:txBody>
      </p:sp>
    </p:spTree>
    <p:extLst>
      <p:ext uri="{BB962C8B-B14F-4D97-AF65-F5344CB8AC3E}">
        <p14:creationId xmlns:p14="http://schemas.microsoft.com/office/powerpoint/2010/main" val="182975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21F8-F81F-851B-7500-8A3F0047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C8E9-6CDB-6298-AAFD-AD338013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128" y="1825625"/>
            <a:ext cx="4514672" cy="4351338"/>
          </a:xfrm>
        </p:spPr>
        <p:txBody>
          <a:bodyPr>
            <a:normAutofit/>
          </a:bodyPr>
          <a:lstStyle/>
          <a:p>
            <a:r>
              <a:rPr lang="en-US" sz="2600" dirty="0"/>
              <a:t>Majority of bugs in PINS were fixed within 14 days, with 33% of bugs fixed with in 5 days (</a:t>
            </a:r>
            <a:r>
              <a:rPr lang="en-US" sz="2600" dirty="0">
                <a:solidFill>
                  <a:srgbClr val="FF0000"/>
                </a:solidFill>
              </a:rPr>
              <a:t>find important bugs</a:t>
            </a:r>
            <a:r>
              <a:rPr lang="en-US" sz="2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ACF14-890D-7D2D-8505-A9BF6CE9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6" y="1825625"/>
            <a:ext cx="5729991" cy="41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DD0C-B0F6-CEC3-A65B-43ED2B08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38C-24B8-7514-A999-E7C18E64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19"/>
            <a:ext cx="10515600" cy="4754636"/>
          </a:xfrm>
        </p:spPr>
        <p:txBody>
          <a:bodyPr>
            <a:normAutofit/>
          </a:bodyPr>
          <a:lstStyle/>
          <a:p>
            <a:r>
              <a:rPr lang="en-US" dirty="0"/>
              <a:t>Devise trivial suite of tests</a:t>
            </a:r>
          </a:p>
          <a:p>
            <a:pPr lvl="1"/>
            <a:r>
              <a:rPr lang="en-US" dirty="0"/>
              <a:t>Set P4Info</a:t>
            </a:r>
          </a:p>
          <a:p>
            <a:pPr lvl="1"/>
            <a:r>
              <a:rPr lang="en-US" dirty="0"/>
              <a:t>Table entry programming</a:t>
            </a:r>
          </a:p>
          <a:p>
            <a:pPr lvl="1"/>
            <a:r>
              <a:rPr lang="en-US" dirty="0"/>
              <a:t>Read all tables</a:t>
            </a:r>
          </a:p>
          <a:p>
            <a:pPr lvl="2"/>
            <a:r>
              <a:rPr lang="en-US" dirty="0"/>
              <a:t>Read back all entries and compare them</a:t>
            </a:r>
          </a:p>
          <a:p>
            <a:pPr lvl="1"/>
            <a:r>
              <a:rPr lang="en-US" dirty="0"/>
              <a:t>Packet-in</a:t>
            </a:r>
          </a:p>
          <a:p>
            <a:pPr lvl="2"/>
            <a:r>
              <a:rPr lang="en-US" dirty="0"/>
              <a:t>Send a packet matches a previous ACL rule </a:t>
            </a:r>
          </a:p>
          <a:p>
            <a:pPr lvl="2"/>
            <a:r>
              <a:rPr lang="en-US" dirty="0"/>
              <a:t>Check the correct packet gets received</a:t>
            </a:r>
          </a:p>
          <a:p>
            <a:pPr lvl="1"/>
            <a:r>
              <a:rPr lang="en-US" dirty="0"/>
              <a:t>Packet-out</a:t>
            </a:r>
          </a:p>
          <a:p>
            <a:pPr lvl="1"/>
            <a:r>
              <a:rPr lang="en-US" dirty="0"/>
              <a:t>Packet forwarding</a:t>
            </a:r>
          </a:p>
        </p:txBody>
      </p:sp>
    </p:spTree>
    <p:extLst>
      <p:ext uri="{BB962C8B-B14F-4D97-AF65-F5344CB8AC3E}">
        <p14:creationId xmlns:p14="http://schemas.microsoft.com/office/powerpoint/2010/main" val="68342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DD0C-B0F6-CEC3-A65B-43ED2B08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E4707-4CAE-15FE-BC66-6150B7F5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1" y="1690688"/>
            <a:ext cx="9829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5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5F99-ED97-2AC1-2860-0B40442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/>
              <a:t>SwitchV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CFD7C-5FDF-0226-A609-27C00B0E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83" y="1438275"/>
            <a:ext cx="7972425" cy="398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CFF9F-EF42-FD28-7C46-8995152A1E21}"/>
              </a:ext>
            </a:extLst>
          </p:cNvPr>
          <p:cNvSpPr txBox="1"/>
          <p:nvPr/>
        </p:nvSpPr>
        <p:spPr>
          <a:xfrm>
            <a:off x="838200" y="5863689"/>
            <a:ext cx="9880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P4-symbolic hits every reachable input table entries at least once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10272-6301-FEAB-3915-083E5446038B}"/>
              </a:ext>
            </a:extLst>
          </p:cNvPr>
          <p:cNvCxnSpPr/>
          <p:nvPr/>
        </p:nvCxnSpPr>
        <p:spPr>
          <a:xfrm flipV="1">
            <a:off x="5628904" y="2763838"/>
            <a:ext cx="0" cy="3090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026146-FE44-E849-38BE-C2486BD3642F}"/>
              </a:ext>
            </a:extLst>
          </p:cNvPr>
          <p:cNvSpPr txBox="1"/>
          <p:nvPr/>
        </p:nvSpPr>
        <p:spPr>
          <a:xfrm>
            <a:off x="8665090" y="1438275"/>
            <a:ext cx="3641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 the generated packets through the switch and </a:t>
            </a:r>
            <a:br>
              <a:rPr lang="en-US" sz="2400" dirty="0"/>
            </a:br>
            <a:r>
              <a:rPr lang="en-US" sz="2400" dirty="0"/>
              <a:t>BMv2, and compare their behavior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5A6A86-E443-9811-4A83-C2F4D67B2FCA}"/>
              </a:ext>
            </a:extLst>
          </p:cNvPr>
          <p:cNvCxnSpPr>
            <a:cxnSpLocks/>
          </p:cNvCxnSpPr>
          <p:nvPr/>
        </p:nvCxnSpPr>
        <p:spPr>
          <a:xfrm flipH="1">
            <a:off x="8013926" y="1805049"/>
            <a:ext cx="738188" cy="11366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39FD-0DDC-7A69-218F-ED9A26B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47882-29EF-7B28-620C-0E3967F0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98" y="4796009"/>
            <a:ext cx="1268371" cy="1346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E6F58-E981-0532-EEAA-6822C2D0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2193306"/>
            <a:ext cx="902149" cy="1050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A90B-C991-AE1F-5AAD-D6DD5306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52" y="2713796"/>
            <a:ext cx="715204" cy="71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3165763-C8EF-B70B-2B30-2FE468194F14}"/>
              </a:ext>
            </a:extLst>
          </p:cNvPr>
          <p:cNvSpPr/>
          <p:nvPr/>
        </p:nvSpPr>
        <p:spPr>
          <a:xfrm>
            <a:off x="1370547" y="3429000"/>
            <a:ext cx="451075" cy="13467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F1BEE-89F7-F6DF-6925-0F4D54F2E336}"/>
              </a:ext>
            </a:extLst>
          </p:cNvPr>
          <p:cNvSpPr txBox="1"/>
          <p:nvPr/>
        </p:nvSpPr>
        <p:spPr>
          <a:xfrm>
            <a:off x="3059874" y="1853766"/>
            <a:ext cx="9302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How to guarantee the reliability of running programs?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62507-F58C-85A9-5654-AD49603EFD3A}"/>
              </a:ext>
            </a:extLst>
          </p:cNvPr>
          <p:cNvSpPr txBox="1"/>
          <p:nvPr/>
        </p:nvSpPr>
        <p:spPr>
          <a:xfrm>
            <a:off x="5192980" y="2743073"/>
            <a:ext cx="5036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Validation vs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B1039-B797-D962-3033-5E6D438E4B82}"/>
              </a:ext>
            </a:extLst>
          </p:cNvPr>
          <p:cNvSpPr txBox="1"/>
          <p:nvPr/>
        </p:nvSpPr>
        <p:spPr>
          <a:xfrm>
            <a:off x="3059874" y="3429000"/>
            <a:ext cx="8997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Verification: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</a:rPr>
              <a:t>find bugs in the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Validation: 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</a:rPr>
              <a:t>find bugs in the switch, not in the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225B1-E5AF-B79C-4B9F-13462CFEEC9D}"/>
              </a:ext>
            </a:extLst>
          </p:cNvPr>
          <p:cNvSpPr txBox="1"/>
          <p:nvPr/>
        </p:nvSpPr>
        <p:spPr>
          <a:xfrm>
            <a:off x="2333006" y="4766798"/>
            <a:ext cx="10045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Most of the recent work focuses on the network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EBB8C-386D-637E-E0C8-8A3F2A3682B8}"/>
              </a:ext>
            </a:extLst>
          </p:cNvPr>
          <p:cNvSpPr txBox="1"/>
          <p:nvPr/>
        </p:nvSpPr>
        <p:spPr>
          <a:xfrm>
            <a:off x="2146959" y="5766042"/>
            <a:ext cx="10045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Some work verify hardware designs, including switch hardware. But they cannot verify black box switches.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08FC77-7D6E-54A9-B415-33036B2C7F68}"/>
              </a:ext>
            </a:extLst>
          </p:cNvPr>
          <p:cNvSpPr/>
          <p:nvPr/>
        </p:nvSpPr>
        <p:spPr>
          <a:xfrm>
            <a:off x="2778826" y="5560127"/>
            <a:ext cx="8288977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End-to-End Switch Validation</a:t>
            </a:r>
          </a:p>
        </p:txBody>
      </p:sp>
    </p:spTree>
    <p:extLst>
      <p:ext uri="{BB962C8B-B14F-4D97-AF65-F5344CB8AC3E}">
        <p14:creationId xmlns:p14="http://schemas.microsoft.com/office/powerpoint/2010/main" val="400194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3AEA-0BDF-2370-C50E-8A0A8C89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B139-6959-321C-FAE4-699A96EC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paradigm: specifications as Code</a:t>
            </a:r>
          </a:p>
          <a:p>
            <a:r>
              <a:rPr lang="en-US" dirty="0"/>
              <a:t>Tests evolve effortlessly with specification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Thoughts</a:t>
            </a:r>
          </a:p>
          <a:p>
            <a:pPr lvl="1"/>
            <a:r>
              <a:rPr lang="en-US" dirty="0"/>
              <a:t>How to guarantee the completeness of p4-fuzzer tests</a:t>
            </a:r>
          </a:p>
          <a:p>
            <a:pPr lvl="1"/>
            <a:r>
              <a:rPr lang="en-US" dirty="0"/>
              <a:t>How to label different types of bugs</a:t>
            </a:r>
          </a:p>
        </p:txBody>
      </p:sp>
    </p:spTree>
    <p:extLst>
      <p:ext uri="{BB962C8B-B14F-4D97-AF65-F5344CB8AC3E}">
        <p14:creationId xmlns:p14="http://schemas.microsoft.com/office/powerpoint/2010/main" val="24761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790-A905-3EE9-C713-E2E1F5C4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744D3-51F3-4799-8057-1646A777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4891011"/>
            <a:ext cx="1268371" cy="1346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C6FD9-C3FB-DC0E-E923-D2F2D76105CC}"/>
              </a:ext>
            </a:extLst>
          </p:cNvPr>
          <p:cNvSpPr txBox="1"/>
          <p:nvPr/>
        </p:nvSpPr>
        <p:spPr>
          <a:xfrm>
            <a:off x="1235036" y="5726178"/>
            <a:ext cx="3482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Fixed-function ASIC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6AA19D-C08D-7BCD-B604-6BC10C9C67E6}"/>
              </a:ext>
            </a:extLst>
          </p:cNvPr>
          <p:cNvSpPr/>
          <p:nvPr/>
        </p:nvSpPr>
        <p:spPr>
          <a:xfrm rot="10800000">
            <a:off x="564174" y="3429000"/>
            <a:ext cx="451075" cy="134678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65B6ABDB-8D86-11B3-C700-15770CB95423}"/>
              </a:ext>
            </a:extLst>
          </p:cNvPr>
          <p:cNvSpPr/>
          <p:nvPr/>
        </p:nvSpPr>
        <p:spPr>
          <a:xfrm>
            <a:off x="95006" y="1579419"/>
            <a:ext cx="1389413" cy="1714922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switch.p4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F31AC-1B9A-1297-1EDC-8CC804879628}"/>
              </a:ext>
            </a:extLst>
          </p:cNvPr>
          <p:cNvSpPr txBox="1"/>
          <p:nvPr/>
        </p:nvSpPr>
        <p:spPr>
          <a:xfrm>
            <a:off x="1235036" y="3800104"/>
            <a:ext cx="2161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modelled 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079A8-1F4D-76C9-A242-B4A6CCC70D29}"/>
              </a:ext>
            </a:extLst>
          </p:cNvPr>
          <p:cNvSpPr txBox="1"/>
          <p:nvPr/>
        </p:nvSpPr>
        <p:spPr>
          <a:xfrm>
            <a:off x="3237356" y="1333197"/>
            <a:ext cx="24027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P4 at Google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4C2250-D38B-16F0-40D9-7757AB06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10" y="365125"/>
            <a:ext cx="6677361" cy="5872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7AD23-9FF9-7E69-6EB4-409044B06493}"/>
              </a:ext>
            </a:extLst>
          </p:cNvPr>
          <p:cNvSpPr txBox="1"/>
          <p:nvPr/>
        </p:nvSpPr>
        <p:spPr>
          <a:xfrm>
            <a:off x="6096000" y="6280176"/>
            <a:ext cx="623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fixed-function switch running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D019F-DF75-1DA5-D331-D7A8B5DA1C20}"/>
              </a:ext>
            </a:extLst>
          </p:cNvPr>
          <p:cNvSpPr txBox="1"/>
          <p:nvPr/>
        </p:nvSpPr>
        <p:spPr>
          <a:xfrm>
            <a:off x="183282" y="6401963"/>
            <a:ext cx="348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LinLibertineTI"/>
              </a:rPr>
              <a:t>PINS: P4 Integrated Network 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17A9-3E09-1D0B-5AF3-D619B00F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107710"/>
            <a:ext cx="10515600" cy="1325563"/>
          </a:xfrm>
        </p:spPr>
        <p:txBody>
          <a:bodyPr/>
          <a:lstStyle/>
          <a:p>
            <a:r>
              <a:rPr lang="en-US" dirty="0" err="1"/>
              <a:t>SwitchV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7FB71-5E6D-8D26-25A0-6EB4DB774527}"/>
              </a:ext>
            </a:extLst>
          </p:cNvPr>
          <p:cNvSpPr/>
          <p:nvPr/>
        </p:nvSpPr>
        <p:spPr>
          <a:xfrm>
            <a:off x="3241963" y="6234553"/>
            <a:ext cx="1520042" cy="461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ASIC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E20B4-0768-31F4-F0E8-B7D87BBB3EBC}"/>
              </a:ext>
            </a:extLst>
          </p:cNvPr>
          <p:cNvSpPr/>
          <p:nvPr/>
        </p:nvSpPr>
        <p:spPr>
          <a:xfrm>
            <a:off x="4762005" y="6234553"/>
            <a:ext cx="1520042" cy="461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73DE7-F7FF-6F9F-2B95-623560E73187}"/>
              </a:ext>
            </a:extLst>
          </p:cNvPr>
          <p:cNvSpPr/>
          <p:nvPr/>
        </p:nvSpPr>
        <p:spPr>
          <a:xfrm>
            <a:off x="3241963" y="5773395"/>
            <a:ext cx="3040084" cy="46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Switch Linux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2198D-D112-278B-326A-6F71C2863611}"/>
              </a:ext>
            </a:extLst>
          </p:cNvPr>
          <p:cNvSpPr/>
          <p:nvPr/>
        </p:nvSpPr>
        <p:spPr>
          <a:xfrm>
            <a:off x="3241963" y="4928268"/>
            <a:ext cx="3040084" cy="845127"/>
          </a:xfrm>
          <a:prstGeom prst="rect">
            <a:avLst/>
          </a:prstGeom>
          <a:solidFill>
            <a:srgbClr val="D7A8DC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Hardware Abstraction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273C8-1C77-ACDD-88C8-4A07F9FADFED}"/>
              </a:ext>
            </a:extLst>
          </p:cNvPr>
          <p:cNvSpPr/>
          <p:nvPr/>
        </p:nvSpPr>
        <p:spPr>
          <a:xfrm>
            <a:off x="3241963" y="4083141"/>
            <a:ext cx="3040084" cy="845127"/>
          </a:xfrm>
          <a:prstGeom prst="rect">
            <a:avLst/>
          </a:prstGeom>
          <a:solidFill>
            <a:srgbClr val="D7A8DC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Vendor Abstraction Layer (SAI)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E890E-2DDC-BF8B-CB33-703C6BDBC031}"/>
              </a:ext>
            </a:extLst>
          </p:cNvPr>
          <p:cNvSpPr/>
          <p:nvPr/>
        </p:nvSpPr>
        <p:spPr>
          <a:xfrm>
            <a:off x="3241963" y="3621983"/>
            <a:ext cx="3040084" cy="461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SyncD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89F48-E795-9D8C-6130-16611A65258E}"/>
              </a:ext>
            </a:extLst>
          </p:cNvPr>
          <p:cNvSpPr/>
          <p:nvPr/>
        </p:nvSpPr>
        <p:spPr>
          <a:xfrm>
            <a:off x="3241963" y="3160825"/>
            <a:ext cx="3040084" cy="461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Orchestration 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1ED06C-C430-26B3-E1F1-817E094A555E}"/>
              </a:ext>
            </a:extLst>
          </p:cNvPr>
          <p:cNvSpPr/>
          <p:nvPr/>
        </p:nvSpPr>
        <p:spPr>
          <a:xfrm>
            <a:off x="3241963" y="2727378"/>
            <a:ext cx="3040084" cy="461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P4Runtime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C9964-BEFF-CECD-DE1B-7DF9CB8B7500}"/>
              </a:ext>
            </a:extLst>
          </p:cNvPr>
          <p:cNvSpPr txBox="1"/>
          <p:nvPr/>
        </p:nvSpPr>
        <p:spPr>
          <a:xfrm>
            <a:off x="755073" y="4766162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ASIC drivers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6F601-D357-F7FE-6F49-5038B636270F}"/>
              </a:ext>
            </a:extLst>
          </p:cNvPr>
          <p:cNvSpPr txBox="1"/>
          <p:nvPr/>
        </p:nvSpPr>
        <p:spPr>
          <a:xfrm>
            <a:off x="-161307" y="2807127"/>
            <a:ext cx="30400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PINS</a:t>
            </a:r>
          </a:p>
          <a:p>
            <a:pPr algn="ctr"/>
            <a:r>
              <a:rPr lang="en-US" sz="2400" dirty="0"/>
              <a:t>Switch software stack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E868DCC-0C62-1B9B-AC7A-BED608B82FBB}"/>
              </a:ext>
            </a:extLst>
          </p:cNvPr>
          <p:cNvSpPr/>
          <p:nvPr/>
        </p:nvSpPr>
        <p:spPr>
          <a:xfrm>
            <a:off x="2878777" y="2807127"/>
            <a:ext cx="268184" cy="1135488"/>
          </a:xfrm>
          <a:prstGeom prst="lef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528A365-A9DB-69EF-D253-CA902D76F936}"/>
              </a:ext>
            </a:extLst>
          </p:cNvPr>
          <p:cNvSpPr/>
          <p:nvPr/>
        </p:nvSpPr>
        <p:spPr>
          <a:xfrm>
            <a:off x="2857005" y="4444640"/>
            <a:ext cx="268184" cy="1135488"/>
          </a:xfrm>
          <a:prstGeom prst="lef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A647A-02D1-5B79-B6FA-8FF7BA1E8EC6}"/>
              </a:ext>
            </a:extLst>
          </p:cNvPr>
          <p:cNvSpPr/>
          <p:nvPr/>
        </p:nvSpPr>
        <p:spPr>
          <a:xfrm>
            <a:off x="2751612" y="2332670"/>
            <a:ext cx="3827318" cy="4417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Switch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D0483976-428A-2B66-79F8-A258443FACDF}"/>
              </a:ext>
            </a:extLst>
          </p:cNvPr>
          <p:cNvSpPr/>
          <p:nvPr/>
        </p:nvSpPr>
        <p:spPr>
          <a:xfrm>
            <a:off x="4346369" y="1464449"/>
            <a:ext cx="415636" cy="78277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E429EA6-C344-BEE1-59AE-A85E7B636FF3}"/>
              </a:ext>
            </a:extLst>
          </p:cNvPr>
          <p:cNvSpPr/>
          <p:nvPr/>
        </p:nvSpPr>
        <p:spPr>
          <a:xfrm>
            <a:off x="6623464" y="6234553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2B2A3-683E-221E-8832-98E872D0095F}"/>
              </a:ext>
            </a:extLst>
          </p:cNvPr>
          <p:cNvSpPr/>
          <p:nvPr/>
        </p:nvSpPr>
        <p:spPr>
          <a:xfrm>
            <a:off x="8328560" y="2332670"/>
            <a:ext cx="3057401" cy="4417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switch.p4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1F656E3-36CD-A637-721E-E38497D35B52}"/>
              </a:ext>
            </a:extLst>
          </p:cNvPr>
          <p:cNvSpPr/>
          <p:nvPr/>
        </p:nvSpPr>
        <p:spPr>
          <a:xfrm rot="10800000">
            <a:off x="1982683" y="6163309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9A151B-1FC1-13CB-AE60-1FE54EB9E281}"/>
              </a:ext>
            </a:extLst>
          </p:cNvPr>
          <p:cNvSpPr/>
          <p:nvPr/>
        </p:nvSpPr>
        <p:spPr>
          <a:xfrm>
            <a:off x="11467605" y="6234553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413B55D-9499-0073-86D1-35D856D90A5F}"/>
              </a:ext>
            </a:extLst>
          </p:cNvPr>
          <p:cNvSpPr/>
          <p:nvPr/>
        </p:nvSpPr>
        <p:spPr>
          <a:xfrm rot="10800000">
            <a:off x="7521531" y="6225155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C7DE163D-CD4B-92CB-66C3-73D4E255EF53}"/>
              </a:ext>
            </a:extLst>
          </p:cNvPr>
          <p:cNvSpPr/>
          <p:nvPr/>
        </p:nvSpPr>
        <p:spPr>
          <a:xfrm>
            <a:off x="9649442" y="1491584"/>
            <a:ext cx="415636" cy="78277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6722C43-B353-9242-2723-77706C1E9B37}"/>
              </a:ext>
            </a:extLst>
          </p:cNvPr>
          <p:cNvSpPr/>
          <p:nvPr/>
        </p:nvSpPr>
        <p:spPr>
          <a:xfrm rot="16200000">
            <a:off x="7360170" y="232855"/>
            <a:ext cx="699769" cy="329087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E78401-607B-AACC-6EE6-12C3D666EF24}"/>
              </a:ext>
            </a:extLst>
          </p:cNvPr>
          <p:cNvSpPr/>
          <p:nvPr/>
        </p:nvSpPr>
        <p:spPr>
          <a:xfrm>
            <a:off x="6160322" y="88715"/>
            <a:ext cx="498763" cy="4156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57D634-B17A-03AC-A941-56CC8C0B5C12}"/>
              </a:ext>
            </a:extLst>
          </p:cNvPr>
          <p:cNvSpPr/>
          <p:nvPr/>
        </p:nvSpPr>
        <p:spPr>
          <a:xfrm>
            <a:off x="9271163" y="80060"/>
            <a:ext cx="498763" cy="415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C13B9A-D3AB-8323-9A90-96977E7DCBCB}"/>
              </a:ext>
            </a:extLst>
          </p:cNvPr>
          <p:cNvSpPr txBox="1"/>
          <p:nvPr/>
        </p:nvSpPr>
        <p:spPr>
          <a:xfrm>
            <a:off x="6659085" y="82427"/>
            <a:ext cx="3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Control plane API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90460-0414-8830-B9FA-B4F0D53A0301}"/>
              </a:ext>
            </a:extLst>
          </p:cNvPr>
          <p:cNvSpPr txBox="1"/>
          <p:nvPr/>
        </p:nvSpPr>
        <p:spPr>
          <a:xfrm>
            <a:off x="9910944" y="82426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plane</a:t>
            </a:r>
            <a:endParaRPr 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6A590-0CE8-3C5D-1FF7-2557A2315B0D}"/>
              </a:ext>
            </a:extLst>
          </p:cNvPr>
          <p:cNvSpPr txBox="1"/>
          <p:nvPr/>
        </p:nvSpPr>
        <p:spPr>
          <a:xfrm>
            <a:off x="6836227" y="1824824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06B57-1919-6742-5791-F9CE2061F567}"/>
              </a:ext>
            </a:extLst>
          </p:cNvPr>
          <p:cNvSpPr/>
          <p:nvPr/>
        </p:nvSpPr>
        <p:spPr>
          <a:xfrm>
            <a:off x="3538847" y="981013"/>
            <a:ext cx="2030680" cy="4156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SDN controller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033CA-11D4-DC66-E9AB-C1F9B2D268D9}"/>
              </a:ext>
            </a:extLst>
          </p:cNvPr>
          <p:cNvSpPr/>
          <p:nvPr/>
        </p:nvSpPr>
        <p:spPr>
          <a:xfrm>
            <a:off x="8883733" y="1008280"/>
            <a:ext cx="2030680" cy="4156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SDN controller</a:t>
            </a:r>
          </a:p>
        </p:txBody>
      </p:sp>
    </p:spTree>
    <p:extLst>
      <p:ext uri="{BB962C8B-B14F-4D97-AF65-F5344CB8AC3E}">
        <p14:creationId xmlns:p14="http://schemas.microsoft.com/office/powerpoint/2010/main" val="9479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8" grpId="0" animBg="1"/>
      <p:bldP spid="33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F6B7-DE0C-66DD-AA79-99794B14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F733-E565-E6C4-364E-8755565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interface exposed to the controller is governed by the </a:t>
            </a:r>
            <a:r>
              <a:rPr lang="en-US" altLang="zh-CN" dirty="0">
                <a:solidFill>
                  <a:srgbClr val="FF0000"/>
                </a:solidFill>
              </a:rPr>
              <a:t>P4Runtime Protocol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6D19A-F46B-3BD9-7E20-8DE74ED9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1" y="2688771"/>
            <a:ext cx="8781143" cy="39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17A9-3E09-1D0B-5AF3-D619B00F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0"/>
            <a:ext cx="10515600" cy="1325563"/>
          </a:xfrm>
        </p:spPr>
        <p:txBody>
          <a:bodyPr/>
          <a:lstStyle/>
          <a:p>
            <a:r>
              <a:rPr lang="en-US" dirty="0" err="1"/>
              <a:t>SwitchV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2B2A3-683E-221E-8832-98E872D0095F}"/>
              </a:ext>
            </a:extLst>
          </p:cNvPr>
          <p:cNvSpPr/>
          <p:nvPr/>
        </p:nvSpPr>
        <p:spPr>
          <a:xfrm>
            <a:off x="1065069" y="2332670"/>
            <a:ext cx="3057401" cy="4417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switch.p4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9A151B-1FC1-13CB-AE60-1FE54EB9E281}"/>
              </a:ext>
            </a:extLst>
          </p:cNvPr>
          <p:cNvSpPr/>
          <p:nvPr/>
        </p:nvSpPr>
        <p:spPr>
          <a:xfrm>
            <a:off x="4204114" y="6234553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413B55D-9499-0073-86D1-35D856D90A5F}"/>
              </a:ext>
            </a:extLst>
          </p:cNvPr>
          <p:cNvSpPr/>
          <p:nvPr/>
        </p:nvSpPr>
        <p:spPr>
          <a:xfrm rot="10800000">
            <a:off x="258040" y="6225155"/>
            <a:ext cx="724395" cy="5512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C7DE163D-CD4B-92CB-66C3-73D4E255EF53}"/>
              </a:ext>
            </a:extLst>
          </p:cNvPr>
          <p:cNvSpPr/>
          <p:nvPr/>
        </p:nvSpPr>
        <p:spPr>
          <a:xfrm>
            <a:off x="2385951" y="1491584"/>
            <a:ext cx="415636" cy="782775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E78401-607B-AACC-6EE6-12C3D666EF24}"/>
              </a:ext>
            </a:extLst>
          </p:cNvPr>
          <p:cNvSpPr/>
          <p:nvPr/>
        </p:nvSpPr>
        <p:spPr>
          <a:xfrm>
            <a:off x="6160322" y="88715"/>
            <a:ext cx="498763" cy="4156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57D634-B17A-03AC-A941-56CC8C0B5C12}"/>
              </a:ext>
            </a:extLst>
          </p:cNvPr>
          <p:cNvSpPr/>
          <p:nvPr/>
        </p:nvSpPr>
        <p:spPr>
          <a:xfrm>
            <a:off x="9271163" y="80060"/>
            <a:ext cx="498763" cy="415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C13B9A-D3AB-8323-9A90-96977E7DCBCB}"/>
              </a:ext>
            </a:extLst>
          </p:cNvPr>
          <p:cNvSpPr txBox="1"/>
          <p:nvPr/>
        </p:nvSpPr>
        <p:spPr>
          <a:xfrm>
            <a:off x="6659085" y="82427"/>
            <a:ext cx="3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Control plane API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90460-0414-8830-B9FA-B4F0D53A0301}"/>
              </a:ext>
            </a:extLst>
          </p:cNvPr>
          <p:cNvSpPr txBox="1"/>
          <p:nvPr/>
        </p:nvSpPr>
        <p:spPr>
          <a:xfrm>
            <a:off x="9910944" y="82426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plane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033CA-11D4-DC66-E9AB-C1F9B2D268D9}"/>
              </a:ext>
            </a:extLst>
          </p:cNvPr>
          <p:cNvSpPr/>
          <p:nvPr/>
        </p:nvSpPr>
        <p:spPr>
          <a:xfrm>
            <a:off x="1620242" y="1008280"/>
            <a:ext cx="2030680" cy="4156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SDN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F3CE0-5F93-B416-6EAC-F20BDA20C363}"/>
              </a:ext>
            </a:extLst>
          </p:cNvPr>
          <p:cNvSpPr txBox="1"/>
          <p:nvPr/>
        </p:nvSpPr>
        <p:spPr>
          <a:xfrm>
            <a:off x="4122470" y="1423916"/>
            <a:ext cx="75071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P4-fuzzer: validate the control plane API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Generate a sequence of control plane requests (valid requests &amp; invalid ones)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DDF14-BD82-FA62-85C7-6F2053020A82}"/>
              </a:ext>
            </a:extLst>
          </p:cNvPr>
          <p:cNvSpPr txBox="1"/>
          <p:nvPr/>
        </p:nvSpPr>
        <p:spPr>
          <a:xfrm>
            <a:off x="4566311" y="3618202"/>
            <a:ext cx="7507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P4-symbolic: validate the data plane behavior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Generate test packets that satisfy the coverage assertations provides by test engineers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Hit every table entry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F7622-952B-9436-CC8C-973FB0010D25}"/>
              </a:ext>
            </a:extLst>
          </p:cNvPr>
          <p:cNvSpPr txBox="1"/>
          <p:nvPr/>
        </p:nvSpPr>
        <p:spPr>
          <a:xfrm>
            <a:off x="5010153" y="5819054"/>
            <a:ext cx="7263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7030A0"/>
                </a:solidFill>
              </a:rPr>
              <a:t>SwitchV</a:t>
            </a:r>
            <a:r>
              <a:rPr lang="en-US" sz="2400" dirty="0">
                <a:solidFill>
                  <a:srgbClr val="7030A0"/>
                </a:solidFill>
              </a:rPr>
              <a:t> provides a mechanism for judging whether the switch’s response was admissible or not</a:t>
            </a:r>
          </a:p>
        </p:txBody>
      </p:sp>
    </p:spTree>
    <p:extLst>
      <p:ext uri="{BB962C8B-B14F-4D97-AF65-F5344CB8AC3E}">
        <p14:creationId xmlns:p14="http://schemas.microsoft.com/office/powerpoint/2010/main" val="6004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B96-E2E8-4C78-0390-1EE720F6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P4-fuzzer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4405A-8C39-8B34-65FF-A5ACDC0D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1157"/>
            <a:ext cx="9375321" cy="43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2FF5-3F03-D7C7-A048-02C46D9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P4-fuzzer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EED9C-DBF1-3035-1977-BB7FCA96FD11}"/>
              </a:ext>
            </a:extLst>
          </p:cNvPr>
          <p:cNvSpPr/>
          <p:nvPr/>
        </p:nvSpPr>
        <p:spPr>
          <a:xfrm>
            <a:off x="2040694" y="2080960"/>
            <a:ext cx="3495805" cy="11632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Generating valid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C7C1B5-7D3B-ABD7-C392-62D52C182280}"/>
              </a:ext>
            </a:extLst>
          </p:cNvPr>
          <p:cNvSpPr/>
          <p:nvPr/>
        </p:nvSpPr>
        <p:spPr>
          <a:xfrm>
            <a:off x="5948815" y="2080960"/>
            <a:ext cx="3495805" cy="11632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Generating invalid requests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F761E4-B4A1-0FEB-5B65-69A277B2561E}"/>
              </a:ext>
            </a:extLst>
          </p:cNvPr>
          <p:cNvSpPr/>
          <p:nvPr/>
        </p:nvSpPr>
        <p:spPr>
          <a:xfrm>
            <a:off x="4200912" y="3723957"/>
            <a:ext cx="3495805" cy="1163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2">
                    <a:lumMod val="10000"/>
                  </a:schemeClr>
                </a:solidFill>
              </a:rPr>
              <a:t>Oracle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5BCCA-DDAE-1B96-F440-7F728E2F0DF7}"/>
              </a:ext>
            </a:extLst>
          </p:cNvPr>
          <p:cNvSpPr txBox="1"/>
          <p:nvPr/>
        </p:nvSpPr>
        <p:spPr>
          <a:xfrm>
            <a:off x="3270331" y="5046677"/>
            <a:ext cx="616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 if the switch behaves correctly</a:t>
            </a:r>
          </a:p>
        </p:txBody>
      </p:sp>
    </p:spTree>
    <p:extLst>
      <p:ext uri="{BB962C8B-B14F-4D97-AF65-F5344CB8AC3E}">
        <p14:creationId xmlns:p14="http://schemas.microsoft.com/office/powerpoint/2010/main" val="123911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1009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LinLibertineTI</vt:lpstr>
      <vt:lpstr>Arial</vt:lpstr>
      <vt:lpstr>Calibri</vt:lpstr>
      <vt:lpstr>Calibri Light</vt:lpstr>
      <vt:lpstr>Cambria Math</vt:lpstr>
      <vt:lpstr>Office Theme</vt:lpstr>
      <vt:lpstr>SwitchV: Automated SDN Switch Validation with P4 Models</vt:lpstr>
      <vt:lpstr>Background and Motivation</vt:lpstr>
      <vt:lpstr>Background and Motivation</vt:lpstr>
      <vt:lpstr>SwitchV</vt:lpstr>
      <vt:lpstr>SwitchV</vt:lpstr>
      <vt:lpstr>SwitchV</vt:lpstr>
      <vt:lpstr>SwitchV</vt:lpstr>
      <vt:lpstr>P4-fuzzer</vt:lpstr>
      <vt:lpstr>P4-fuzzer</vt:lpstr>
      <vt:lpstr>Valid requests</vt:lpstr>
      <vt:lpstr>PowerPoint Presentation</vt:lpstr>
      <vt:lpstr>In-valid requests</vt:lpstr>
      <vt:lpstr>Invalid requests</vt:lpstr>
      <vt:lpstr>Invalid requests</vt:lpstr>
      <vt:lpstr>P4-fuzzer</vt:lpstr>
      <vt:lpstr>P4-symbolic</vt:lpstr>
      <vt:lpstr>Example</vt:lpstr>
      <vt:lpstr>Example</vt:lpstr>
      <vt:lpstr>P4 symbolic</vt:lpstr>
      <vt:lpstr>P4-symbolic</vt:lpstr>
      <vt:lpstr>Limitations</vt:lpstr>
      <vt:lpstr>Implementation</vt:lpstr>
      <vt:lpstr>Detected bugs</vt:lpstr>
      <vt:lpstr>Detected bugs</vt:lpstr>
      <vt:lpstr>Detected bugs - examples</vt:lpstr>
      <vt:lpstr>Detected bugs</vt:lpstr>
      <vt:lpstr>Bug complexity</vt:lpstr>
      <vt:lpstr>Bug complexity</vt:lpstr>
      <vt:lpstr>Performance of SwitchV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SwitchV: Automated SDN Switch Validation with P4 Models</dc:title>
  <dc:creator>Wang, Minmei</dc:creator>
  <cp:lastModifiedBy>Wang, Minmei</cp:lastModifiedBy>
  <cp:revision>2</cp:revision>
  <dcterms:created xsi:type="dcterms:W3CDTF">2022-11-30T14:21:40Z</dcterms:created>
  <dcterms:modified xsi:type="dcterms:W3CDTF">2022-11-30T22:48:54Z</dcterms:modified>
</cp:coreProperties>
</file>