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42"/>
  </p:notesMasterIdLst>
  <p:sldIdLst>
    <p:sldId id="269" r:id="rId6"/>
    <p:sldId id="256" r:id="rId7"/>
    <p:sldId id="1205" r:id="rId8"/>
    <p:sldId id="257" r:id="rId9"/>
    <p:sldId id="1206" r:id="rId10"/>
    <p:sldId id="1207" r:id="rId11"/>
    <p:sldId id="1208" r:id="rId12"/>
    <p:sldId id="1209" r:id="rId13"/>
    <p:sldId id="1210" r:id="rId14"/>
    <p:sldId id="1211" r:id="rId15"/>
    <p:sldId id="258" r:id="rId16"/>
    <p:sldId id="259" r:id="rId17"/>
    <p:sldId id="260" r:id="rId18"/>
    <p:sldId id="261" r:id="rId19"/>
    <p:sldId id="262" r:id="rId20"/>
    <p:sldId id="1113" r:id="rId21"/>
    <p:sldId id="1114" r:id="rId22"/>
    <p:sldId id="1115" r:id="rId23"/>
    <p:sldId id="1116" r:id="rId24"/>
    <p:sldId id="1117" r:id="rId25"/>
    <p:sldId id="1118" r:id="rId26"/>
    <p:sldId id="1194" r:id="rId27"/>
    <p:sldId id="1119" r:id="rId28"/>
    <p:sldId id="1195" r:id="rId29"/>
    <p:sldId id="1196" r:id="rId30"/>
    <p:sldId id="1197" r:id="rId31"/>
    <p:sldId id="1198" r:id="rId32"/>
    <p:sldId id="1199" r:id="rId33"/>
    <p:sldId id="1214" r:id="rId34"/>
    <p:sldId id="1200" r:id="rId35"/>
    <p:sldId id="1201" r:id="rId36"/>
    <p:sldId id="1215" r:id="rId37"/>
    <p:sldId id="1217" r:id="rId38"/>
    <p:sldId id="1218" r:id="rId39"/>
    <p:sldId id="1219" r:id="rId40"/>
    <p:sldId id="26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A4CAA1-5E2F-4ADD-B4C9-01426FD23331}" v="1" dt="2022-08-27T02:36:07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60"/>
  </p:normalViewPr>
  <p:slideViewPr>
    <p:cSldViewPr snapToGrid="0">
      <p:cViewPr varScale="1">
        <p:scale>
          <a:sx n="65" d="100"/>
          <a:sy n="65" d="100"/>
        </p:scale>
        <p:origin x="110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3F1A3-26DB-4C64-8498-198BFE1C3CF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8AD90-3D34-4371-8F3B-0E2AE8D52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52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8AD90-3D34-4371-8F3B-0E2AE8D526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05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452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554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8AD90-3D34-4371-8F3B-0E2AE8D5266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80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Merriweather" panose="020B0604020202020204" pitchFamily="2" charset="0"/>
              </a:rPr>
              <a:t>dynamic shared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8AD90-3D34-4371-8F3B-0E2AE8D5266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29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E4349"/>
                </a:solidFill>
                <a:effectLst/>
                <a:latin typeface="goudy old style" panose="02020502050305020303" pitchFamily="18" charset="0"/>
              </a:rPr>
              <a:t>establishment of a new control channel with a switch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8AD90-3D34-4371-8F3B-0E2AE8D5266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58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8AD90-3D34-4371-8F3B-0E2AE8D526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96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Home agent: local router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8AD90-3D34-4371-8F3B-0E2AE8D526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16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7936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049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2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717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7275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783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65D2-6A61-D234-0D3E-A13AC60BB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C1F70-F608-C662-DE4D-59748E3C9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65EDD-6C3E-0E1A-45F9-C003170B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80D64-59A7-D1E2-91A0-2BAD3B9A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DF185-31F1-1766-2B35-1795825A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0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9FE5A-5B29-2EE3-4E4F-E60FA76A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4CA35-D746-1E00-F073-C2654D27C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A060E-A5D7-A35D-3D75-2ECE801C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7904B-4541-8DE0-2F3E-8452B3E1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60296-4221-DF3F-14BB-49FDEE8A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8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AE4E6-1557-FA8E-9A79-09E2FFB29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15BD0-191E-F0AD-1B6C-6B43CCEC3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7827D-C6DC-E169-F164-C25176DB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C4A81-473A-E6A5-93EC-BF869B527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842CF-87FD-1E2F-1D71-1DF3D56F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00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54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55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09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19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1C62-2E66-4B81-87F4-62F629CC8085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EB49-AB6F-4C38-A0F0-2B40B6D3A7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4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3B07-E62B-1D2D-5368-6A8D8C79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44EB9-C07C-1E40-C6AE-9115937B5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FC223-9806-F58C-32EA-6F4D4281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1E9B4-EEBA-ADD1-78A3-FACAD7A2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7F660-52E6-23B7-AA09-3E6F193B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3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06E3-CD7C-B993-56B0-B5C40A34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8BCA3-B4D4-57C9-2A1B-483E43207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8A159-61CD-E7DC-6904-BD206208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A56A0-510B-1C61-8A9F-B59C6751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43879-FEBC-6F98-7004-469929B4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6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BF7F-1DF7-9BB7-979F-CF9BF5E7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953DA-5791-1093-2E0F-C0504C0A9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B90F8-9871-4177-A4ED-EEFF04D3C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35721-0230-1729-DFF5-A2297EA4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960AB-9BAC-880E-EC83-BB759A1D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78882-0BAF-DD89-EAC1-A854BC06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6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0973-C994-8A20-AC95-40F9EECE3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8A269-BEF0-0BD7-FB0A-6B3F639B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15E5A-EE42-6CD5-27A5-1A18C0ADC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17A7E-A950-B68F-2672-57C4C0641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D2A62-24BA-3370-9673-36E03DE16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AEC0E-39C5-1BFD-ED72-C71DA619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903377-4DD7-74EF-FB26-56C8C4A9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11D9F-EF08-6416-26B2-ECE7F11F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DA81-8401-8DB4-3D0E-006AC020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095EA-B348-C0F9-364C-FB607FAF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AA325-F1F8-5777-62E2-21E440BE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64530-5A55-15D6-866A-6D8638A1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2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DB9DA-82EC-4134-0517-3969667C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7B95A-2D78-BBC5-80C4-BB291E1D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0452E-DBA3-90CC-25DC-6EB47FCC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3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D3EE-9130-8A9F-D5EF-914B6AAB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0952-8606-FBB3-D971-F15A41A3E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F4A31-CDD4-C1F6-44D0-A6E6E4534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F742F-3BF1-36A9-5B0F-8625E23C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1294D-FFFA-069A-E7F8-CF14B7F2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BC5B8-6DCF-5C70-5A15-BF08A3C1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1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74CD-E4FB-CEF9-BE68-17D47C430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B92516-9A22-C9D0-D88E-5D5C4F626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94C5D-B157-514F-0B91-49BC7F1D4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FB3B5-C6AA-9625-A94B-A570ACA5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0B455-7F84-403B-7982-7676A084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F2447-3FBA-75F4-7275-543CF2BB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3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3B0A8E-023C-AEEE-C1EA-B7551671E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51560-7D01-FAA0-D9F5-D9A08789A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FCA20-48FE-CC67-9481-C53F5719E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6C579-ADA6-49CA-976A-22B376C46C1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9969D-0B7B-5D46-59F3-9CD6C6B05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D6BC-7580-97D3-AD3D-C29698BF5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0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66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noxrepo.github.io/pox-doc/html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nosproject.org/" TargetMode="External"/><Relationship Id="rId2" Type="http://schemas.openxmlformats.org/officeDocument/2006/relationships/hyperlink" Target="http://onosproject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iki.onosproject.org/display/ONOS/Screencasts" TargetMode="External"/><Relationship Id="rId5" Type="http://schemas.openxmlformats.org/officeDocument/2006/relationships/hyperlink" Target="https://wiki.onosproject.org/display/ONOS/Installing+and+Running+ONOS" TargetMode="External"/><Relationship Id="rId4" Type="http://schemas.openxmlformats.org/officeDocument/2006/relationships/hyperlink" Target="https://github.com/opennetworkinglab/onos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60wl-05l7kk" TargetMode="Externa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AA40-A323-79CA-1051-F476B0A10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CSE5095-002: Topics in Software Defined Networking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D7B80-1D10-DC62-2540-5E8F7744C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465" y="3509963"/>
            <a:ext cx="9144000" cy="2900776"/>
          </a:xfrm>
        </p:spPr>
        <p:txBody>
          <a:bodyPr/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Lecture 3</a:t>
            </a:r>
          </a:p>
          <a:p>
            <a:r>
              <a:rPr lang="en-US" dirty="0"/>
              <a:t>Minmei Wang</a:t>
            </a:r>
          </a:p>
          <a:p>
            <a:r>
              <a:rPr lang="en-US" dirty="0"/>
              <a:t>Computer Science and Engineering</a:t>
            </a:r>
          </a:p>
          <a:p>
            <a:r>
              <a:rPr lang="en-US" dirty="0"/>
              <a:t>Slides source: </a:t>
            </a:r>
            <a:r>
              <a:rPr lang="en-US" altLang="en-US" dirty="0"/>
              <a:t>Kurose and Ross, Chen Qian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88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22CC-7669-9D50-C919-279AC51A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D3A64-3D1D-2865-64B6-3E107C07A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Contributions</a:t>
            </a:r>
          </a:p>
          <a:p>
            <a:pPr lvl="1"/>
            <a:r>
              <a:rPr lang="en-US" dirty="0"/>
              <a:t>Programmable functions will lower the barrier to innovation</a:t>
            </a:r>
          </a:p>
          <a:p>
            <a:pPr lvl="1"/>
            <a:r>
              <a:rPr lang="en-US" dirty="0"/>
              <a:t>Network virtualization and the ability to demultiplex to software programs based on packet headers</a:t>
            </a:r>
          </a:p>
          <a:p>
            <a:pPr lvl="2"/>
            <a:r>
              <a:rPr lang="en-US" dirty="0"/>
              <a:t>Shared resource</a:t>
            </a:r>
          </a:p>
          <a:p>
            <a:pPr lvl="1"/>
            <a:r>
              <a:rPr lang="en-US" dirty="0"/>
              <a:t>The vision of a unified architecture for middlebox orchestration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sz="2400" b="0" i="0" u="none" strike="noStrike" baseline="0" dirty="0">
                <a:latin typeface="NimbusRomNo9L-Regu"/>
              </a:rPr>
              <a:t>lack of an immediately compelling problem or a clear path to 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24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6BA1-E701-E092-BC19-624F5354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Control and Data Planes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C3212-57F8-917F-EEF8-038337ED7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Conventional routers and switches embody a tight integration between the control and data planes</a:t>
            </a:r>
            <a:r>
              <a:rPr lang="en-US" baseline="30000" dirty="0"/>
              <a:t>[1]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777CC-23DF-DD9C-657C-57AEA56E0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729" y="2753139"/>
            <a:ext cx="7879743" cy="33094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90C754-2E49-F215-C99D-42B2F97A51BF}"/>
              </a:ext>
            </a:extLst>
          </p:cNvPr>
          <p:cNvSpPr txBox="1"/>
          <p:nvPr/>
        </p:nvSpPr>
        <p:spPr>
          <a:xfrm>
            <a:off x="838200" y="6078534"/>
            <a:ext cx="8197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Hu, Fei, Qi Hao, and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Bao. "A survey on software-defined network and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openflow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From concept to implementation."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Communications Surveys &amp; Tutorials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16, no. 4 (2014): 2181-2206.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61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6BA1-E701-E092-BC19-624F5354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Control and Data Planes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C3212-57F8-917F-EEF8-038337ED7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9884" cy="4351338"/>
          </a:xfrm>
        </p:spPr>
        <p:txBody>
          <a:bodyPr>
            <a:normAutofit/>
          </a:bodyPr>
          <a:lstStyle/>
          <a:p>
            <a:r>
              <a:rPr lang="en-US" dirty="0"/>
              <a:t>New trends in 1990s</a:t>
            </a:r>
          </a:p>
          <a:p>
            <a:pPr lvl="1"/>
            <a:r>
              <a:rPr lang="en-US" dirty="0"/>
              <a:t>Link speeds in backbone networks grew rapidly, leading equipment vendors to implement packet-forwarding logic directly in hardware</a:t>
            </a:r>
          </a:p>
          <a:p>
            <a:pPr lvl="1"/>
            <a:r>
              <a:rPr lang="en-US" dirty="0"/>
              <a:t>ISPs were struggling to manage the increasing size and scope of their networks</a:t>
            </a:r>
          </a:p>
          <a:p>
            <a:pPr lvl="1"/>
            <a:r>
              <a:rPr lang="en-US" dirty="0"/>
              <a:t>Servers have substantially more memory and processing resources than the control plane processor of a router</a:t>
            </a:r>
          </a:p>
          <a:p>
            <a:r>
              <a:rPr lang="en-US" dirty="0"/>
              <a:t>Two innovations</a:t>
            </a:r>
          </a:p>
          <a:p>
            <a:pPr lvl="1"/>
            <a:r>
              <a:rPr lang="en-US" dirty="0"/>
              <a:t>An open interface between the control and data planes</a:t>
            </a:r>
          </a:p>
          <a:p>
            <a:pPr lvl="2"/>
            <a:r>
              <a:rPr lang="en-US" dirty="0" err="1"/>
              <a:t>ForCES</a:t>
            </a:r>
            <a:r>
              <a:rPr lang="en-US" dirty="0"/>
              <a:t> (Forwarding and Control Element Separation) interface</a:t>
            </a:r>
            <a:r>
              <a:rPr lang="en-US" baseline="30000" dirty="0"/>
              <a:t>[2]</a:t>
            </a:r>
            <a:endParaRPr lang="en-US" dirty="0"/>
          </a:p>
          <a:p>
            <a:pPr lvl="2"/>
            <a:r>
              <a:rPr lang="en-US" dirty="0" err="1"/>
              <a:t>Netlink</a:t>
            </a:r>
            <a:r>
              <a:rPr lang="en-US" dirty="0"/>
              <a:t> interface</a:t>
            </a:r>
            <a:r>
              <a:rPr lang="en-US" baseline="30000" dirty="0"/>
              <a:t>[3]</a:t>
            </a:r>
            <a:endParaRPr lang="en-US" dirty="0"/>
          </a:p>
          <a:p>
            <a:pPr lvl="1"/>
            <a:r>
              <a:rPr lang="en-US" dirty="0"/>
              <a:t>Logically centralized control of the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CD0EB3-93A6-16AB-4CFA-FC0A8474FB8A}"/>
              </a:ext>
            </a:extLst>
          </p:cNvPr>
          <p:cNvSpPr txBox="1"/>
          <p:nvPr/>
        </p:nvSpPr>
        <p:spPr>
          <a:xfrm>
            <a:off x="119269" y="6246653"/>
            <a:ext cx="117917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00" b="0" i="0" u="none" strike="noStrike" baseline="0" dirty="0">
                <a:latin typeface="NimbusRomNo9L-Regu"/>
              </a:rPr>
              <a:t>[2] L. Yang, R. </a:t>
            </a:r>
            <a:r>
              <a:rPr lang="en-US" sz="1300" b="0" i="0" u="none" strike="noStrike" baseline="0" dirty="0" err="1">
                <a:latin typeface="NimbusRomNo9L-Regu"/>
              </a:rPr>
              <a:t>Dantu</a:t>
            </a:r>
            <a:r>
              <a:rPr lang="en-US" sz="1300" b="0" i="0" u="none" strike="noStrike" baseline="0" dirty="0">
                <a:latin typeface="NimbusRomNo9L-Regu"/>
              </a:rPr>
              <a:t>, T. Anderson, and R. Gopal. </a:t>
            </a:r>
            <a:r>
              <a:rPr lang="en-US" sz="1300" b="0" i="0" u="none" strike="noStrike" baseline="0" dirty="0">
                <a:latin typeface="NimbusRomNo9L-ReguItal"/>
              </a:rPr>
              <a:t>Forwarding and Control Element Separation (</a:t>
            </a:r>
            <a:r>
              <a:rPr lang="en-US" sz="1300" b="0" i="0" u="none" strike="noStrike" baseline="0" dirty="0" err="1">
                <a:latin typeface="NimbusRomNo9L-ReguItal"/>
              </a:rPr>
              <a:t>ForCES</a:t>
            </a:r>
            <a:r>
              <a:rPr lang="en-US" sz="1300" b="0" i="0" u="none" strike="noStrike" baseline="0" dirty="0">
                <a:latin typeface="NimbusRomNo9L-ReguItal"/>
              </a:rPr>
              <a:t>) Framework</a:t>
            </a:r>
            <a:r>
              <a:rPr lang="en-US" sz="1300" b="0" i="0" u="none" strike="noStrike" baseline="0" dirty="0">
                <a:latin typeface="NimbusRomNo9L-Regu"/>
              </a:rPr>
              <a:t>. Internet Engineering Task Force, Apr. 2004. RFC 3746.</a:t>
            </a:r>
          </a:p>
          <a:p>
            <a:r>
              <a:rPr lang="en-US" sz="1300" dirty="0">
                <a:latin typeface="NimbusRomNo9L-Regu"/>
              </a:rPr>
              <a:t>[3] J. Salim, H. </a:t>
            </a:r>
            <a:r>
              <a:rPr lang="en-US" sz="1300" dirty="0" err="1">
                <a:latin typeface="NimbusRomNo9L-Regu"/>
              </a:rPr>
              <a:t>Khosravi</a:t>
            </a:r>
            <a:r>
              <a:rPr lang="en-US" sz="1300" dirty="0">
                <a:latin typeface="NimbusRomNo9L-Regu"/>
              </a:rPr>
              <a:t>, A. </a:t>
            </a:r>
            <a:r>
              <a:rPr lang="en-US" sz="1300" dirty="0" err="1">
                <a:latin typeface="NimbusRomNo9L-Regu"/>
              </a:rPr>
              <a:t>Kleen</a:t>
            </a:r>
            <a:r>
              <a:rPr lang="en-US" sz="1300" dirty="0">
                <a:latin typeface="NimbusRomNo9L-Regu"/>
              </a:rPr>
              <a:t>, and A. Kuznetsov. Linux </a:t>
            </a:r>
            <a:r>
              <a:rPr lang="en-US" sz="1300" dirty="0" err="1">
                <a:latin typeface="NimbusRomNo9L-Regu"/>
              </a:rPr>
              <a:t>Netlink</a:t>
            </a:r>
            <a:r>
              <a:rPr lang="en-US" sz="1300" dirty="0">
                <a:latin typeface="NimbusRomNo9L-Regu"/>
              </a:rPr>
              <a:t> as an IP Services Protocol. Internet Engineering Task Force, July 2003. RFC 3549.</a:t>
            </a:r>
          </a:p>
        </p:txBody>
      </p:sp>
    </p:spTree>
    <p:extLst>
      <p:ext uri="{BB962C8B-B14F-4D97-AF65-F5344CB8AC3E}">
        <p14:creationId xmlns:p14="http://schemas.microsoft.com/office/powerpoint/2010/main" val="324412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6BA1-E701-E092-BC19-624F5354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Control and Data Planes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C3212-57F8-917F-EEF8-038337ED7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focus on network management</a:t>
            </a:r>
          </a:p>
          <a:p>
            <a:pPr lvl="1"/>
            <a:r>
              <a:rPr lang="en-US" dirty="0"/>
              <a:t>Innovation by and for network administrators</a:t>
            </a:r>
          </a:p>
          <a:p>
            <a:pPr lvl="1"/>
            <a:r>
              <a:rPr lang="en-US" dirty="0"/>
              <a:t>Programmability in the control plane</a:t>
            </a:r>
          </a:p>
          <a:p>
            <a:pPr lvl="1"/>
            <a:r>
              <a:rPr lang="en-US" dirty="0"/>
              <a:t>Network-wide visibility and control</a:t>
            </a:r>
          </a:p>
          <a:p>
            <a:r>
              <a:rPr lang="en-US" dirty="0"/>
              <a:t>Examples of research problems</a:t>
            </a:r>
          </a:p>
          <a:p>
            <a:pPr lvl="1"/>
            <a:r>
              <a:rPr lang="en-US" dirty="0"/>
              <a:t>Routing</a:t>
            </a:r>
          </a:p>
          <a:p>
            <a:pPr lvl="2"/>
            <a:r>
              <a:rPr lang="en-US" dirty="0"/>
              <a:t>Routing within a single ISP</a:t>
            </a:r>
          </a:p>
          <a:p>
            <a:pPr lvl="2"/>
            <a:r>
              <a:rPr lang="en-US" dirty="0"/>
              <a:t>Flexible routing control across multiple administrative domains</a:t>
            </a:r>
          </a:p>
          <a:p>
            <a:r>
              <a:rPr lang="en-US" dirty="0"/>
              <a:t>Moving control functionality off network equipment and into separate servers</a:t>
            </a:r>
          </a:p>
        </p:txBody>
      </p:sp>
    </p:spTree>
    <p:extLst>
      <p:ext uri="{BB962C8B-B14F-4D97-AF65-F5344CB8AC3E}">
        <p14:creationId xmlns:p14="http://schemas.microsoft.com/office/powerpoint/2010/main" val="76285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6BA1-E701-E092-BC19-624F5354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Control and Data Planes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C3212-57F8-917F-EEF8-038337ED7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 that have been carried forward in SDN designs</a:t>
            </a:r>
          </a:p>
          <a:p>
            <a:pPr lvl="1"/>
            <a:r>
              <a:rPr lang="en-US" dirty="0"/>
              <a:t>Logically centralized control using an open interface to the data plane</a:t>
            </a:r>
          </a:p>
          <a:p>
            <a:pPr lvl="2"/>
            <a:r>
              <a:rPr lang="en-US" b="1" dirty="0"/>
              <a:t>Correct operation under failure</a:t>
            </a:r>
          </a:p>
          <a:p>
            <a:pPr lvl="1"/>
            <a:r>
              <a:rPr lang="en-US" dirty="0"/>
              <a:t>Distributed state management</a:t>
            </a:r>
          </a:p>
          <a:p>
            <a:pPr lvl="2"/>
            <a:r>
              <a:rPr lang="en-US" dirty="0"/>
              <a:t>Replication for single point of failure</a:t>
            </a:r>
          </a:p>
          <a:p>
            <a:pPr lvl="3"/>
            <a:r>
              <a:rPr lang="en-US" b="1" dirty="0"/>
              <a:t>Inconsistent state across replicas</a:t>
            </a:r>
          </a:p>
          <a:p>
            <a:pPr lvl="3"/>
            <a:r>
              <a:rPr lang="en-US" dirty="0"/>
              <a:t>Each controller instance could be responsible for a separate portion of the topology</a:t>
            </a:r>
          </a:p>
          <a:p>
            <a:pPr lvl="4"/>
            <a:r>
              <a:rPr lang="en-US" dirty="0"/>
              <a:t>Exchange routing information with each other</a:t>
            </a:r>
          </a:p>
          <a:p>
            <a:r>
              <a:rPr lang="en-US" dirty="0"/>
              <a:t>Researchers start explores clean-slate architectures for logically centralized control</a:t>
            </a:r>
          </a:p>
        </p:txBody>
      </p:sp>
    </p:spTree>
    <p:extLst>
      <p:ext uri="{BB962C8B-B14F-4D97-AF65-F5344CB8AC3E}">
        <p14:creationId xmlns:p14="http://schemas.microsoft.com/office/powerpoint/2010/main" val="39464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BB3E-D608-EE5A-B13D-6EDA4B02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345"/>
            <a:ext cx="10515600" cy="1325563"/>
          </a:xfrm>
        </p:spPr>
        <p:txBody>
          <a:bodyPr/>
          <a:lstStyle/>
          <a:p>
            <a:r>
              <a:rPr lang="en-US" dirty="0"/>
              <a:t>OpenFlow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8C66D-E3CB-CD59-F373-33245BBA4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6742"/>
            <a:ext cx="10515600" cy="4351338"/>
          </a:xfrm>
        </p:spPr>
        <p:txBody>
          <a:bodyPr/>
          <a:lstStyle/>
          <a:p>
            <a:r>
              <a:rPr lang="en-US" dirty="0"/>
              <a:t>Provide an open and standard way for a controller to communicate with a switch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67584-F66E-B805-2396-758A6496C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1" y="1686765"/>
            <a:ext cx="4890052" cy="46703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CCA6E7-9F32-021B-A0D5-67F31AE13BE4}"/>
              </a:ext>
            </a:extLst>
          </p:cNvPr>
          <p:cNvSpPr txBox="1"/>
          <p:nvPr/>
        </p:nvSpPr>
        <p:spPr>
          <a:xfrm>
            <a:off x="318052" y="6356822"/>
            <a:ext cx="11505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McKeown, Nick, Tom Anderson, Hari Balakrishnan, Guru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Parulkar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Larry Peterson, Jennifer Rexford, Scott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Shenker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Jonathan Turner. "OpenFlow: enabling innovation in campus networks."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ACM SIGCOMM computer communication review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38, no. 2 (2008): 69-74.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68468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719438-0C98-CC4E-B2A6-DFB0F8C5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467"/>
            <a:ext cx="10854128" cy="3046751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flow: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defined by header field values 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(in link-, network-, transport-layer fields)</a:t>
            </a: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simple</a:t>
            </a: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packet-handling rules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match:</a:t>
            </a:r>
            <a:r>
              <a:rPr lang="en-US" altLang="en-US" dirty="0">
                <a:solidFill>
                  <a:srgbClr val="00009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pattern</a:t>
            </a:r>
            <a:r>
              <a:rPr lang="en-US" altLang="en-US" dirty="0">
                <a:solidFill>
                  <a:srgbClr val="00009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values in packet header fields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actions: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for matched packet: drop, forward, modify, matched packet or send matched packet to controller 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priority: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disambiguate overlapping patterns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counters: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#bytes and #packets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Flow table abstraction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FAE99D-C5EA-5147-B11F-7A5B7FCE54AE}"/>
              </a:ext>
            </a:extLst>
          </p:cNvPr>
          <p:cNvGrpSpPr/>
          <p:nvPr/>
        </p:nvGrpSpPr>
        <p:grpSpPr>
          <a:xfrm>
            <a:off x="847391" y="4483100"/>
            <a:ext cx="7244522" cy="2202828"/>
            <a:chOff x="848139" y="4484689"/>
            <a:chExt cx="7244522" cy="2202828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62506F8-ECEC-2E42-805B-42E4D94FA9CB}"/>
                </a:ext>
              </a:extLst>
            </p:cNvPr>
            <p:cNvCxnSpPr/>
            <p:nvPr/>
          </p:nvCxnSpPr>
          <p:spPr>
            <a:xfrm>
              <a:off x="848139" y="6202017"/>
              <a:ext cx="519485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FCF0EDD-3789-414C-ACC3-3BF841E39C99}"/>
                </a:ext>
              </a:extLst>
            </p:cNvPr>
            <p:cNvGrpSpPr/>
            <p:nvPr/>
          </p:nvGrpSpPr>
          <p:grpSpPr>
            <a:xfrm>
              <a:off x="2117350" y="5637144"/>
              <a:ext cx="2269120" cy="1028699"/>
              <a:chOff x="7493876" y="2774731"/>
              <a:chExt cx="1481958" cy="894622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CF1E2C8F-E181-3B43-A519-0FC1DEA4B615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CE0A78E-9FDA-334F-9AD4-8A4ED942B1C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C1D1C42-5DC5-DE41-880F-2DB6C20303EA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AEEDB7BE-ECB9-AE43-B7F9-9420522500B6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8484C86C-9AA8-0C48-9C1B-936E42E298D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79FD6387-1AB1-7743-A3A7-ED8933D501E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5CDE1FFF-560A-D046-879A-1BAD0681C80D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B8332F6D-32E8-0249-999D-30692A5A7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7100" y="4484689"/>
              <a:ext cx="335556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Router’s flow table define router’s </a:t>
              </a: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match+action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rules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BA19BCA-1317-9E49-B6D6-B6CF8B58E795}"/>
                </a:ext>
              </a:extLst>
            </p:cNvPr>
            <p:cNvGrpSpPr/>
            <p:nvPr/>
          </p:nvGrpSpPr>
          <p:grpSpPr>
            <a:xfrm>
              <a:off x="2535862" y="4518992"/>
              <a:ext cx="1998847" cy="1325048"/>
              <a:chOff x="8327282" y="4055165"/>
              <a:chExt cx="2091509" cy="1325048"/>
            </a:xfrm>
          </p:grpSpPr>
          <p:grpSp>
            <p:nvGrpSpPr>
              <p:cNvPr id="20" name="Group 554">
                <a:extLst>
                  <a:ext uri="{FF2B5EF4-FFF2-40B4-BE49-F238E27FC236}">
                    <a16:creationId xmlns:a16="http://schemas.microsoft.com/office/drawing/2014/main" id="{F0AAF6D0-8EA6-E749-9758-CE8F2B209D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7282" y="4121430"/>
                <a:ext cx="2091509" cy="1258783"/>
                <a:chOff x="2932675" y="3919324"/>
                <a:chExt cx="429970" cy="319189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03BF111-23DE-1945-8735-48B7B51FDA35}"/>
                    </a:ext>
                  </a:extLst>
                </p:cNvPr>
                <p:cNvSpPr/>
                <p:nvPr/>
              </p:nvSpPr>
              <p:spPr>
                <a:xfrm>
                  <a:off x="2936722" y="3919324"/>
                  <a:ext cx="425923" cy="319189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B28D0C4-B5C9-5844-BF1E-1197CD1800CC}"/>
                    </a:ext>
                  </a:extLst>
                </p:cNvPr>
                <p:cNvCxnSpPr/>
                <p:nvPr/>
              </p:nvCxnSpPr>
              <p:spPr>
                <a:xfrm>
                  <a:off x="2932675" y="4004959"/>
                  <a:ext cx="424911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93CE468-AA72-B340-AB98-BDBA2EE69A0B}"/>
                    </a:ext>
                  </a:extLst>
                </p:cNvPr>
                <p:cNvCxnSpPr/>
                <p:nvPr/>
              </p:nvCxnSpPr>
              <p:spPr>
                <a:xfrm>
                  <a:off x="2932675" y="4069207"/>
                  <a:ext cx="424911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AFD2436-CAFF-8042-BF47-7E024FE6789B}"/>
                    </a:ext>
                  </a:extLst>
                </p:cNvPr>
                <p:cNvCxnSpPr>
                  <a:cxnSpLocks/>
                  <a:stCxn id="21" idx="2"/>
                </p:cNvCxnSpPr>
                <p:nvPr/>
              </p:nvCxnSpPr>
              <p:spPr>
                <a:xfrm flipH="1" flipV="1">
                  <a:off x="3148166" y="4001599"/>
                  <a:ext cx="1517" cy="23691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5B25A3-83EE-0C42-A451-21C2EA7C24E0}"/>
                  </a:ext>
                </a:extLst>
              </p:cNvPr>
              <p:cNvSpPr txBox="1"/>
              <p:nvPr/>
            </p:nvSpPr>
            <p:spPr>
              <a:xfrm>
                <a:off x="8759686" y="4055165"/>
                <a:ext cx="1265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Flow table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F3A5449-AA06-DE4B-8FA1-C9212AFA1460}"/>
                  </a:ext>
                </a:extLst>
              </p:cNvPr>
              <p:cNvSpPr txBox="1"/>
              <p:nvPr/>
            </p:nvSpPr>
            <p:spPr>
              <a:xfrm>
                <a:off x="8461513" y="4379843"/>
                <a:ext cx="8379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match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BF5AE11-1691-C64E-A175-EA1E60B74E4A}"/>
                  </a:ext>
                </a:extLst>
              </p:cNvPr>
              <p:cNvSpPr txBox="1"/>
              <p:nvPr/>
            </p:nvSpPr>
            <p:spPr>
              <a:xfrm>
                <a:off x="9409044" y="4386470"/>
                <a:ext cx="8322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action</a:t>
                </a:r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84E34B4-C7CA-6740-A020-13986B97F632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4386238" y="5804452"/>
              <a:ext cx="2398875" cy="19036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575B8A9-3D40-6341-867B-507C81B4BA39}"/>
                </a:ext>
              </a:extLst>
            </p:cNvPr>
            <p:cNvCxnSpPr>
              <a:cxnSpLocks/>
            </p:cNvCxnSpPr>
            <p:nvPr/>
          </p:nvCxnSpPr>
          <p:spPr>
            <a:xfrm>
              <a:off x="4399722" y="6361044"/>
              <a:ext cx="755373" cy="3264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5A6A87A6-6869-BA48-B857-B9B45AE26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74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719438-0C98-CC4E-B2A6-DFB0F8C5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467"/>
            <a:ext cx="10515600" cy="3046751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flow: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defined by header fields</a:t>
            </a:r>
          </a:p>
          <a:p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forwarding: simple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packet-handling rules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match:</a:t>
            </a:r>
            <a:r>
              <a:rPr lang="en-US" altLang="en-US" dirty="0">
                <a:solidFill>
                  <a:srgbClr val="00009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pattern</a:t>
            </a:r>
            <a:r>
              <a:rPr lang="en-US" altLang="en-US" dirty="0">
                <a:solidFill>
                  <a:srgbClr val="00009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values in packet header fields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actions: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for matched packet: drop, forward, modify, matched packet or send matched packet to controller 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priority: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disambiguate overlapping patterns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counters: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#bytes and #packets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62506F8-ECEC-2E42-805B-42E4D94FA9CB}"/>
              </a:ext>
            </a:extLst>
          </p:cNvPr>
          <p:cNvCxnSpPr/>
          <p:nvPr/>
        </p:nvCxnSpPr>
        <p:spPr>
          <a:xfrm>
            <a:off x="848139" y="6202017"/>
            <a:ext cx="519485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EFCF0EDD-3789-414C-ACC3-3BF841E39C99}"/>
              </a:ext>
            </a:extLst>
          </p:cNvPr>
          <p:cNvGrpSpPr/>
          <p:nvPr/>
        </p:nvGrpSpPr>
        <p:grpSpPr>
          <a:xfrm>
            <a:off x="2117350" y="5637144"/>
            <a:ext cx="2269120" cy="1028699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F1E2C8F-E181-3B43-A519-0FC1DEA4B61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E0A78E-9FDA-334F-9AD4-8A4ED942B1C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1D1C42-5DC5-DE41-880F-2DB6C20303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EEDB7BE-ECB9-AE43-B7F9-9420522500B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8484C86C-9AA8-0C48-9C1B-936E42E298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9FD6387-1AB1-7743-A3A7-ED8933D501E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CDE1FFF-560A-D046-879A-1BAD0681C80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BA19BCA-1317-9E49-B6D6-B6CF8B58E795}"/>
              </a:ext>
            </a:extLst>
          </p:cNvPr>
          <p:cNvGrpSpPr/>
          <p:nvPr/>
        </p:nvGrpSpPr>
        <p:grpSpPr>
          <a:xfrm>
            <a:off x="2535862" y="4518992"/>
            <a:ext cx="1998847" cy="1325048"/>
            <a:chOff x="8327282" y="4055165"/>
            <a:chExt cx="2091509" cy="1325048"/>
          </a:xfrm>
        </p:grpSpPr>
        <p:grpSp>
          <p:nvGrpSpPr>
            <p:cNvPr id="20" name="Group 554">
              <a:extLst>
                <a:ext uri="{FF2B5EF4-FFF2-40B4-BE49-F238E27FC236}">
                  <a16:creationId xmlns:a16="http://schemas.microsoft.com/office/drawing/2014/main" id="{F0AAF6D0-8EA6-E749-9758-CE8F2B209D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7282" y="4121430"/>
              <a:ext cx="2091509" cy="1258783"/>
              <a:chOff x="2932675" y="3919324"/>
              <a:chExt cx="429970" cy="31918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03BF111-23DE-1945-8735-48B7B51FDA35}"/>
                  </a:ext>
                </a:extLst>
              </p:cNvPr>
              <p:cNvSpPr/>
              <p:nvPr/>
            </p:nvSpPr>
            <p:spPr>
              <a:xfrm>
                <a:off x="2936722" y="3919324"/>
                <a:ext cx="425923" cy="319189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B28D0C4-B5C9-5844-BF1E-1197CD1800CC}"/>
                  </a:ext>
                </a:extLst>
              </p:cNvPr>
              <p:cNvCxnSpPr/>
              <p:nvPr/>
            </p:nvCxnSpPr>
            <p:spPr>
              <a:xfrm>
                <a:off x="2932675" y="4004959"/>
                <a:ext cx="424911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93CE468-AA72-B340-AB98-BDBA2EE69A0B}"/>
                  </a:ext>
                </a:extLst>
              </p:cNvPr>
              <p:cNvCxnSpPr/>
              <p:nvPr/>
            </p:nvCxnSpPr>
            <p:spPr>
              <a:xfrm>
                <a:off x="2932675" y="4069207"/>
                <a:ext cx="424911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AFD2436-CAFF-8042-BF47-7E024FE6789B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 flipH="1" flipV="1">
                <a:off x="3148166" y="4001599"/>
                <a:ext cx="1517" cy="236914"/>
              </a:xfrm>
              <a:prstGeom prst="line">
                <a:avLst/>
              </a:prstGeom>
              <a:noFill/>
              <a:ln w="25400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5B25A3-83EE-0C42-A451-21C2EA7C24E0}"/>
                </a:ext>
              </a:extLst>
            </p:cNvPr>
            <p:cNvSpPr txBox="1"/>
            <p:nvPr/>
          </p:nvSpPr>
          <p:spPr>
            <a:xfrm>
              <a:off x="8759686" y="4055165"/>
              <a:ext cx="1265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Flow table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F3A5449-AA06-DE4B-8FA1-C9212AFA1460}"/>
                </a:ext>
              </a:extLst>
            </p:cNvPr>
            <p:cNvSpPr txBox="1"/>
            <p:nvPr/>
          </p:nvSpPr>
          <p:spPr>
            <a:xfrm>
              <a:off x="8461513" y="4379843"/>
              <a:ext cx="8379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match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BF5AE11-1691-C64E-A175-EA1E60B74E4A}"/>
                </a:ext>
              </a:extLst>
            </p:cNvPr>
            <p:cNvSpPr txBox="1"/>
            <p:nvPr/>
          </p:nvSpPr>
          <p:spPr>
            <a:xfrm>
              <a:off x="9409044" y="4386470"/>
              <a:ext cx="832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action</a:t>
              </a: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4E34B4-C7CA-6740-A020-13986B97F63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386238" y="5804452"/>
            <a:ext cx="2398875" cy="1903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575B8A9-3D40-6341-867B-507C81B4BA39}"/>
              </a:ext>
            </a:extLst>
          </p:cNvPr>
          <p:cNvCxnSpPr>
            <a:cxnSpLocks/>
          </p:cNvCxnSpPr>
          <p:nvPr/>
        </p:nvCxnSpPr>
        <p:spPr>
          <a:xfrm>
            <a:off x="4399722" y="6361044"/>
            <a:ext cx="755373" cy="3264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AE0A89-AC33-BF4C-92BE-57E02010D08E}"/>
              </a:ext>
            </a:extLst>
          </p:cNvPr>
          <p:cNvSpPr txBox="1"/>
          <p:nvPr/>
        </p:nvSpPr>
        <p:spPr>
          <a:xfrm>
            <a:off x="1828800" y="58707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53A182-ED02-724B-B717-34A471A9D7DC}"/>
              </a:ext>
            </a:extLst>
          </p:cNvPr>
          <p:cNvSpPr txBox="1"/>
          <p:nvPr/>
        </p:nvSpPr>
        <p:spPr>
          <a:xfrm>
            <a:off x="4340087" y="6367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EDB1F3-36CA-944D-979C-CE1587B157B4}"/>
              </a:ext>
            </a:extLst>
          </p:cNvPr>
          <p:cNvSpPr txBox="1"/>
          <p:nvPr/>
        </p:nvSpPr>
        <p:spPr>
          <a:xfrm>
            <a:off x="4784035" y="6149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464804-CC10-384C-AEB4-90FDA3AE9F07}"/>
              </a:ext>
            </a:extLst>
          </p:cNvPr>
          <p:cNvSpPr txBox="1"/>
          <p:nvPr/>
        </p:nvSpPr>
        <p:spPr>
          <a:xfrm>
            <a:off x="4565375" y="5784575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064E8A-1F8D-3347-A456-A767F49DA813}"/>
              </a:ext>
            </a:extLst>
          </p:cNvPr>
          <p:cNvGrpSpPr/>
          <p:nvPr/>
        </p:nvGrpSpPr>
        <p:grpSpPr>
          <a:xfrm>
            <a:off x="4533981" y="4345979"/>
            <a:ext cx="6820091" cy="1571138"/>
            <a:chOff x="4518991" y="4315999"/>
            <a:chExt cx="6820091" cy="1571138"/>
          </a:xfrm>
        </p:grpSpPr>
        <p:sp>
          <p:nvSpPr>
            <p:cNvPr id="29" name="TextBox 32">
              <a:extLst>
                <a:ext uri="{FF2B5EF4-FFF2-40B4-BE49-F238E27FC236}">
                  <a16:creationId xmlns:a16="http://schemas.microsoft.com/office/drawing/2014/main" id="{B82879F5-A8E9-4742-AC89-B09339E85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4876" y="5517805"/>
              <a:ext cx="13131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* : wildcard</a:t>
              </a: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156E13C-C349-EC4C-B479-040B1712E32E}"/>
                </a:ext>
              </a:extLst>
            </p:cNvPr>
            <p:cNvSpPr/>
            <p:nvPr/>
          </p:nvSpPr>
          <p:spPr>
            <a:xfrm>
              <a:off x="4518991" y="4320209"/>
              <a:ext cx="808383" cy="1497495"/>
            </a:xfrm>
            <a:custGeom>
              <a:avLst/>
              <a:gdLst>
                <a:gd name="connsiteX0" fmla="*/ 13252 w 808383"/>
                <a:gd name="connsiteY0" fmla="*/ 1497495 h 1497495"/>
                <a:gd name="connsiteX1" fmla="*/ 808383 w 808383"/>
                <a:gd name="connsiteY1" fmla="*/ 1192695 h 1497495"/>
                <a:gd name="connsiteX2" fmla="*/ 795131 w 808383"/>
                <a:gd name="connsiteY2" fmla="*/ 0 h 1497495"/>
                <a:gd name="connsiteX3" fmla="*/ 0 w 808383"/>
                <a:gd name="connsiteY3" fmla="*/ 887895 h 1497495"/>
                <a:gd name="connsiteX4" fmla="*/ 13252 w 808383"/>
                <a:gd name="connsiteY4" fmla="*/ 1497495 h 149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8383" h="1497495">
                  <a:moveTo>
                    <a:pt x="13252" y="1497495"/>
                  </a:moveTo>
                  <a:lnTo>
                    <a:pt x="808383" y="1192695"/>
                  </a:lnTo>
                  <a:lnTo>
                    <a:pt x="795131" y="0"/>
                  </a:lnTo>
                  <a:lnTo>
                    <a:pt x="0" y="887895"/>
                  </a:lnTo>
                  <a:lnTo>
                    <a:pt x="13252" y="149749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E279AE1-4F6D-FA4B-8F69-D1B6D664A081}"/>
                </a:ext>
              </a:extLst>
            </p:cNvPr>
            <p:cNvCxnSpPr>
              <a:cxnSpLocks/>
            </p:cNvCxnSpPr>
            <p:nvPr/>
          </p:nvCxnSpPr>
          <p:spPr>
            <a:xfrm>
              <a:off x="8691768" y="4315999"/>
              <a:ext cx="0" cy="120015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2">
              <a:extLst>
                <a:ext uri="{FF2B5EF4-FFF2-40B4-BE49-F238E27FC236}">
                  <a16:creationId xmlns:a16="http://schemas.microsoft.com/office/drawing/2014/main" id="{1EA29FD6-93E2-D248-8287-1EF1A763B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8056" y="4334323"/>
              <a:ext cx="3362117" cy="1191833"/>
            </a:xfrm>
            <a:prstGeom prst="rect">
              <a:avLst/>
            </a:prstGeom>
            <a:solidFill>
              <a:srgbClr val="BBE0E3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" name="Rectangle 24">
              <a:extLst>
                <a:ext uri="{FF2B5EF4-FFF2-40B4-BE49-F238E27FC236}">
                  <a16:creationId xmlns:a16="http://schemas.microsoft.com/office/drawing/2014/main" id="{84DD72A2-6599-5A4C-9EC1-40B227E83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2339" y="4334323"/>
              <a:ext cx="2618270" cy="119183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D5AE70A-DF8A-054F-8D4E-AC00C36D0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2405" y="5059180"/>
              <a:ext cx="59817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src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=10.1.2.3,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dest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=*.*.*.*     send to controller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6354FF9-2E1C-0D4C-B7EA-2B8179A51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9894" y="4686925"/>
              <a:ext cx="59817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</a:rPr>
                <a:t>src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</a:rPr>
                <a:t>=1.2.*.*,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</a:rPr>
                <a:t>dest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</a:rPr>
                <a:t>=*.*.*.*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      drop                        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CDCE6C5-716F-694B-9C85-A61362F1B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382" y="4344648"/>
              <a:ext cx="59817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src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 = *.*.*.*,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dest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=3.4.*.*     forward(2)</a:t>
              </a:r>
            </a:p>
          </p:txBody>
        </p:sp>
      </p:grpSp>
      <p:sp>
        <p:nvSpPr>
          <p:cNvPr id="39" name="Title 2">
            <a:extLst>
              <a:ext uri="{FF2B5EF4-FFF2-40B4-BE49-F238E27FC236}">
                <a16:creationId xmlns:a16="http://schemas.microsoft.com/office/drawing/2014/main" id="{298945D1-38C0-AB46-AD5B-F3852F9BA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Flow table abstraction</a:t>
            </a:r>
          </a:p>
        </p:txBody>
      </p:sp>
      <p:sp>
        <p:nvSpPr>
          <p:cNvPr id="37" name="Slide Number Placeholder 3">
            <a:extLst>
              <a:ext uri="{FF2B5EF4-FFF2-40B4-BE49-F238E27FC236}">
                <a16:creationId xmlns:a16="http://schemas.microsoft.com/office/drawing/2014/main" id="{8ABAAF9F-271E-4141-8DD7-1504EF4B2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80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OpenFlow: flow table entries</a:t>
            </a:r>
          </a:p>
        </p:txBody>
      </p:sp>
      <p:sp>
        <p:nvSpPr>
          <p:cNvPr id="111" name="Rectangle 22">
            <a:extLst>
              <a:ext uri="{FF2B5EF4-FFF2-40B4-BE49-F238E27FC236}">
                <a16:creationId xmlns:a16="http://schemas.microsoft.com/office/drawing/2014/main" id="{0AD70559-AC7C-9947-AC45-23DE9B6E4A95}"/>
              </a:ext>
            </a:extLst>
          </p:cNvPr>
          <p:cNvSpPr>
            <a:spLocks/>
          </p:cNvSpPr>
          <p:nvPr/>
        </p:nvSpPr>
        <p:spPr bwMode="auto">
          <a:xfrm>
            <a:off x="2071274" y="1501983"/>
            <a:ext cx="1446212" cy="687387"/>
          </a:xfrm>
          <a:prstGeom prst="rect">
            <a:avLst/>
          </a:prstGeom>
          <a:solidFill>
            <a:srgbClr val="BBE0E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2" name="Rectangle 23">
            <a:extLst>
              <a:ext uri="{FF2B5EF4-FFF2-40B4-BE49-F238E27FC236}">
                <a16:creationId xmlns:a16="http://schemas.microsoft.com/office/drawing/2014/main" id="{5DB35E10-A1A0-7045-B47B-6F16D607C190}"/>
              </a:ext>
            </a:extLst>
          </p:cNvPr>
          <p:cNvSpPr>
            <a:spLocks/>
          </p:cNvSpPr>
          <p:nvPr/>
        </p:nvSpPr>
        <p:spPr bwMode="auto">
          <a:xfrm>
            <a:off x="2412586" y="1705589"/>
            <a:ext cx="5993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Match</a:t>
            </a:r>
          </a:p>
        </p:txBody>
      </p:sp>
      <p:sp>
        <p:nvSpPr>
          <p:cNvPr id="113" name="Rectangle 24">
            <a:extLst>
              <a:ext uri="{FF2B5EF4-FFF2-40B4-BE49-F238E27FC236}">
                <a16:creationId xmlns:a16="http://schemas.microsoft.com/office/drawing/2014/main" id="{BE807A08-7FD9-9545-85F5-D6F935F202EE}"/>
              </a:ext>
            </a:extLst>
          </p:cNvPr>
          <p:cNvSpPr>
            <a:spLocks/>
          </p:cNvSpPr>
          <p:nvPr/>
        </p:nvSpPr>
        <p:spPr bwMode="auto">
          <a:xfrm>
            <a:off x="3517486" y="1501983"/>
            <a:ext cx="1446213" cy="687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697D3A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4" name="Rectangle 25">
            <a:extLst>
              <a:ext uri="{FF2B5EF4-FFF2-40B4-BE49-F238E27FC236}">
                <a16:creationId xmlns:a16="http://schemas.microsoft.com/office/drawing/2014/main" id="{85913BFC-51C9-314A-ABD6-4F034C9B256A}"/>
              </a:ext>
            </a:extLst>
          </p:cNvPr>
          <p:cNvSpPr>
            <a:spLocks/>
          </p:cNvSpPr>
          <p:nvPr/>
        </p:nvSpPr>
        <p:spPr bwMode="auto">
          <a:xfrm>
            <a:off x="3690524" y="1705183"/>
            <a:ext cx="6032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Action</a:t>
            </a:r>
          </a:p>
        </p:txBody>
      </p:sp>
      <p:sp>
        <p:nvSpPr>
          <p:cNvPr id="115" name="Rectangle 26">
            <a:extLst>
              <a:ext uri="{FF2B5EF4-FFF2-40B4-BE49-F238E27FC236}">
                <a16:creationId xmlns:a16="http://schemas.microsoft.com/office/drawing/2014/main" id="{16236DDC-2598-9646-B25C-B30C4DFC7CB1}"/>
              </a:ext>
            </a:extLst>
          </p:cNvPr>
          <p:cNvSpPr>
            <a:spLocks/>
          </p:cNvSpPr>
          <p:nvPr/>
        </p:nvSpPr>
        <p:spPr bwMode="auto">
          <a:xfrm>
            <a:off x="4963699" y="1501983"/>
            <a:ext cx="1447800" cy="6873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6" name="Rectangle 27">
            <a:extLst>
              <a:ext uri="{FF2B5EF4-FFF2-40B4-BE49-F238E27FC236}">
                <a16:creationId xmlns:a16="http://schemas.microsoft.com/office/drawing/2014/main" id="{9C8898B1-B74A-254A-929E-364CFA1886A8}"/>
              </a:ext>
            </a:extLst>
          </p:cNvPr>
          <p:cNvSpPr>
            <a:spLocks/>
          </p:cNvSpPr>
          <p:nvPr/>
        </p:nvSpPr>
        <p:spPr bwMode="auto">
          <a:xfrm>
            <a:off x="5403642" y="1705183"/>
            <a:ext cx="46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Stats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F896C2-F45F-994F-85B3-1277A3B273B4}"/>
              </a:ext>
            </a:extLst>
          </p:cNvPr>
          <p:cNvGrpSpPr/>
          <p:nvPr/>
        </p:nvGrpSpPr>
        <p:grpSpPr>
          <a:xfrm>
            <a:off x="3169824" y="2200944"/>
            <a:ext cx="5634037" cy="2162712"/>
            <a:chOff x="3169824" y="2200944"/>
            <a:chExt cx="5634037" cy="2162712"/>
          </a:xfrm>
        </p:grpSpPr>
        <p:sp>
          <p:nvSpPr>
            <p:cNvPr id="117" name="Rectangle 28">
              <a:extLst>
                <a:ext uri="{FF2B5EF4-FFF2-40B4-BE49-F238E27FC236}">
                  <a16:creationId xmlns:a16="http://schemas.microsoft.com/office/drawing/2014/main" id="{9266D65C-F99C-1F43-8034-2A04FEF53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9824" y="2967245"/>
              <a:ext cx="5634037" cy="1396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357188" indent="-3302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57188" marR="0" lvl="0" indent="-33020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en-US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Forward packet to port(s)</a:t>
              </a:r>
            </a:p>
            <a:p>
              <a:pPr marL="357188" marR="0" lvl="0" indent="-33020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en-US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Drop packet</a:t>
              </a:r>
            </a:p>
            <a:p>
              <a:pPr marL="357188" marR="0" lvl="0" indent="-33020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en-US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Modify fields in header(s)</a:t>
              </a:r>
            </a:p>
            <a:p>
              <a:pPr marL="357188" marR="0" lvl="0" indent="-33020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en-US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Encapsulate and forward to controller</a:t>
              </a:r>
            </a:p>
          </p:txBody>
        </p:sp>
        <p:sp>
          <p:nvSpPr>
            <p:cNvPr id="119" name="Line 31">
              <a:extLst>
                <a:ext uri="{FF2B5EF4-FFF2-40B4-BE49-F238E27FC236}">
                  <a16:creationId xmlns:a16="http://schemas.microsoft.com/office/drawing/2014/main" id="{52B512E6-14A5-1848-BD25-C203B04E8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6272" y="2200944"/>
              <a:ext cx="1588" cy="7588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91" tIns="32146" rIns="64291" bIns="32146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4B313E8-BEC4-FE4B-9D13-E1494E2C29CB}"/>
              </a:ext>
            </a:extLst>
          </p:cNvPr>
          <p:cNvGrpSpPr/>
          <p:nvPr/>
        </p:nvGrpSpPr>
        <p:grpSpPr>
          <a:xfrm>
            <a:off x="5035074" y="2200945"/>
            <a:ext cx="3044825" cy="623425"/>
            <a:chOff x="5116099" y="2200945"/>
            <a:chExt cx="3044825" cy="623425"/>
          </a:xfrm>
        </p:grpSpPr>
        <p:sp>
          <p:nvSpPr>
            <p:cNvPr id="120" name="Rectangle 32">
              <a:extLst>
                <a:ext uri="{FF2B5EF4-FFF2-40B4-BE49-F238E27FC236}">
                  <a16:creationId xmlns:a16="http://schemas.microsoft.com/office/drawing/2014/main" id="{D609C7D3-AFCA-CD4D-A9FA-199E67427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6099" y="2440195"/>
              <a:ext cx="3044825" cy="384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B95579B-B620-2543-AF1E-242CC2FF5E5D}"/>
                </a:ext>
              </a:extLst>
            </p:cNvPr>
            <p:cNvGrpSpPr/>
            <p:nvPr/>
          </p:nvGrpSpPr>
          <p:grpSpPr>
            <a:xfrm>
              <a:off x="5187757" y="2200945"/>
              <a:ext cx="2652492" cy="599613"/>
              <a:chOff x="5187757" y="2200945"/>
              <a:chExt cx="2652492" cy="599613"/>
            </a:xfrm>
          </p:grpSpPr>
          <p:sp>
            <p:nvSpPr>
              <p:cNvPr id="121" name="Rectangle 33">
                <a:extLst>
                  <a:ext uri="{FF2B5EF4-FFF2-40B4-BE49-F238E27FC236}">
                    <a16:creationId xmlns:a16="http://schemas.microsoft.com/office/drawing/2014/main" id="{75F85A0F-FD95-A049-B1DF-00E32B14CE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8974" y="2462420"/>
                <a:ext cx="2581275" cy="338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Packet + byte counters</a:t>
                </a:r>
              </a:p>
            </p:txBody>
          </p:sp>
          <p:sp>
            <p:nvSpPr>
              <p:cNvPr id="122" name="Line 34">
                <a:extLst>
                  <a:ext uri="{FF2B5EF4-FFF2-40B4-BE49-F238E27FC236}">
                    <a16:creationId xmlns:a16="http://schemas.microsoft.com/office/drawing/2014/main" id="{870022B4-CB13-CE41-AE1A-A4275A96B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5187757" y="2200945"/>
                <a:ext cx="1587" cy="23177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4291" tIns="32146" rIns="64291" bIns="32146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D5C3D3-25BB-D54D-BCEB-FCA2C288C1FE}"/>
              </a:ext>
            </a:extLst>
          </p:cNvPr>
          <p:cNvGrpSpPr/>
          <p:nvPr/>
        </p:nvGrpSpPr>
        <p:grpSpPr>
          <a:xfrm>
            <a:off x="2117511" y="2200761"/>
            <a:ext cx="8446528" cy="3709144"/>
            <a:chOff x="2117511" y="2200761"/>
            <a:chExt cx="8446528" cy="3709144"/>
          </a:xfrm>
        </p:grpSpPr>
        <p:sp>
          <p:nvSpPr>
            <p:cNvPr id="79" name="文字方塊 29">
              <a:extLst>
                <a:ext uri="{FF2B5EF4-FFF2-40B4-BE49-F238E27FC236}">
                  <a16:creationId xmlns:a16="http://schemas.microsoft.com/office/drawing/2014/main" id="{064A0713-9D5B-6443-98A8-3EB2CC41A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100" y="4847642"/>
              <a:ext cx="24294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新細明體" charset="0"/>
                </a:rPr>
                <a:t>Header fields to match: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新細明體" charset="0"/>
              </a:endParaRPr>
            </a:p>
          </p:txBody>
        </p:sp>
        <p:sp>
          <p:nvSpPr>
            <p:cNvPr id="118" name="Line 30">
              <a:extLst>
                <a:ext uri="{FF2B5EF4-FFF2-40B4-BE49-F238E27FC236}">
                  <a16:creationId xmlns:a16="http://schemas.microsoft.com/office/drawing/2014/main" id="{77A0D0EE-2F6A-C542-92CB-4694F0C0D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7885" y="2200761"/>
              <a:ext cx="1858" cy="305414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91" tIns="32146" rIns="64291" bIns="32146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矩形 15">
              <a:extLst>
                <a:ext uri="{FF2B5EF4-FFF2-40B4-BE49-F238E27FC236}">
                  <a16:creationId xmlns:a16="http://schemas.microsoft.com/office/drawing/2014/main" id="{CA379C48-5241-1340-B3EF-424003EEF91F}"/>
                </a:ext>
              </a:extLst>
            </p:cNvPr>
            <p:cNvSpPr/>
            <p:nvPr/>
          </p:nvSpPr>
          <p:spPr bwMode="auto">
            <a:xfrm>
              <a:off x="2117511" y="5262205"/>
              <a:ext cx="771961" cy="647700"/>
            </a:xfrm>
            <a:prstGeom prst="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Ingress Port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64" name="矩形 17">
              <a:extLst>
                <a:ext uri="{FF2B5EF4-FFF2-40B4-BE49-F238E27FC236}">
                  <a16:creationId xmlns:a16="http://schemas.microsoft.com/office/drawing/2014/main" id="{EDDEBD12-93C8-C749-95E6-157B703157DF}"/>
                </a:ext>
              </a:extLst>
            </p:cNvPr>
            <p:cNvSpPr/>
            <p:nvPr/>
          </p:nvSpPr>
          <p:spPr bwMode="auto">
            <a:xfrm>
              <a:off x="2889472" y="5262205"/>
              <a:ext cx="655459" cy="6477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Src</a:t>
              </a: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 MAC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65" name="矩形 18">
              <a:extLst>
                <a:ext uri="{FF2B5EF4-FFF2-40B4-BE49-F238E27FC236}">
                  <a16:creationId xmlns:a16="http://schemas.microsoft.com/office/drawing/2014/main" id="{BD494138-72F4-6849-A86F-6FAD87C96C5B}"/>
                </a:ext>
              </a:extLst>
            </p:cNvPr>
            <p:cNvSpPr/>
            <p:nvPr/>
          </p:nvSpPr>
          <p:spPr bwMode="auto">
            <a:xfrm>
              <a:off x="3544933" y="5262205"/>
              <a:ext cx="655459" cy="6477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Dst</a:t>
              </a: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 MAC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66" name="矩形 19">
              <a:extLst>
                <a:ext uri="{FF2B5EF4-FFF2-40B4-BE49-F238E27FC236}">
                  <a16:creationId xmlns:a16="http://schemas.microsoft.com/office/drawing/2014/main" id="{89A4DCC1-6DF5-5340-A0A5-E76D4CDB272F}"/>
                </a:ext>
              </a:extLst>
            </p:cNvPr>
            <p:cNvSpPr/>
            <p:nvPr/>
          </p:nvSpPr>
          <p:spPr bwMode="auto">
            <a:xfrm>
              <a:off x="4200392" y="5262205"/>
              <a:ext cx="655459" cy="6477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Eth Type</a:t>
              </a: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67" name="矩形 20">
              <a:extLst>
                <a:ext uri="{FF2B5EF4-FFF2-40B4-BE49-F238E27FC236}">
                  <a16:creationId xmlns:a16="http://schemas.microsoft.com/office/drawing/2014/main" id="{15670B19-5888-BF4A-8B11-FDBF006ADDB5}"/>
                </a:ext>
              </a:extLst>
            </p:cNvPr>
            <p:cNvSpPr/>
            <p:nvPr/>
          </p:nvSpPr>
          <p:spPr bwMode="auto">
            <a:xfrm>
              <a:off x="4855852" y="5262205"/>
              <a:ext cx="655459" cy="6477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VLAN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 ID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68" name="矩形 21">
              <a:extLst>
                <a:ext uri="{FF2B5EF4-FFF2-40B4-BE49-F238E27FC236}">
                  <a16:creationId xmlns:a16="http://schemas.microsoft.com/office/drawing/2014/main" id="{66D36742-74FB-594E-A690-B8C0858BCD8C}"/>
                </a:ext>
              </a:extLst>
            </p:cNvPr>
            <p:cNvSpPr/>
            <p:nvPr/>
          </p:nvSpPr>
          <p:spPr bwMode="auto">
            <a:xfrm>
              <a:off x="8068323" y="5262205"/>
              <a:ext cx="631307" cy="6477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IP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ToS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69" name="矩形 22">
              <a:extLst>
                <a:ext uri="{FF2B5EF4-FFF2-40B4-BE49-F238E27FC236}">
                  <a16:creationId xmlns:a16="http://schemas.microsoft.com/office/drawing/2014/main" id="{3B962E35-4FCE-4748-95D0-2BAC40159868}"/>
                </a:ext>
              </a:extLst>
            </p:cNvPr>
            <p:cNvSpPr/>
            <p:nvPr/>
          </p:nvSpPr>
          <p:spPr bwMode="auto">
            <a:xfrm>
              <a:off x="7437016" y="5262205"/>
              <a:ext cx="631307" cy="6477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IP Proto</a:t>
              </a: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70" name="矩形 23">
              <a:extLst>
                <a:ext uri="{FF2B5EF4-FFF2-40B4-BE49-F238E27FC236}">
                  <a16:creationId xmlns:a16="http://schemas.microsoft.com/office/drawing/2014/main" id="{E0710398-489A-8E42-970A-84EBF2848538}"/>
                </a:ext>
              </a:extLst>
            </p:cNvPr>
            <p:cNvSpPr/>
            <p:nvPr/>
          </p:nvSpPr>
          <p:spPr bwMode="auto">
            <a:xfrm>
              <a:off x="6174401" y="5262205"/>
              <a:ext cx="631307" cy="6477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IP Src</a:t>
              </a: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71" name="矩形 24">
              <a:extLst>
                <a:ext uri="{FF2B5EF4-FFF2-40B4-BE49-F238E27FC236}">
                  <a16:creationId xmlns:a16="http://schemas.microsoft.com/office/drawing/2014/main" id="{36A6156D-DEAC-CD48-AB2C-460617505DF1}"/>
                </a:ext>
              </a:extLst>
            </p:cNvPr>
            <p:cNvSpPr/>
            <p:nvPr/>
          </p:nvSpPr>
          <p:spPr bwMode="auto">
            <a:xfrm>
              <a:off x="6805709" y="5262205"/>
              <a:ext cx="631307" cy="6477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IP Dst</a:t>
              </a: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72" name="矩形 25">
              <a:extLst>
                <a:ext uri="{FF2B5EF4-FFF2-40B4-BE49-F238E27FC236}">
                  <a16:creationId xmlns:a16="http://schemas.microsoft.com/office/drawing/2014/main" id="{1F3FF105-11DF-5A48-8361-56AEFF37DE1F}"/>
                </a:ext>
              </a:extLst>
            </p:cNvPr>
            <p:cNvSpPr/>
            <p:nvPr/>
          </p:nvSpPr>
          <p:spPr bwMode="auto">
            <a:xfrm>
              <a:off x="8706447" y="5262205"/>
              <a:ext cx="928796" cy="647700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ts val="148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TCP/UDP </a:t>
              </a:r>
              <a:r>
                <a:rPr kumimoji="0" lang="en-US" altLang="zh-TW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Src</a:t>
              </a: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 Port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74" name="矩形 20">
              <a:extLst>
                <a:ext uri="{FF2B5EF4-FFF2-40B4-BE49-F238E27FC236}">
                  <a16:creationId xmlns:a16="http://schemas.microsoft.com/office/drawing/2014/main" id="{D4463F66-5C5E-EF4E-A286-CF91B7AD4661}"/>
                </a:ext>
              </a:extLst>
            </p:cNvPr>
            <p:cNvSpPr/>
            <p:nvPr/>
          </p:nvSpPr>
          <p:spPr bwMode="auto">
            <a:xfrm>
              <a:off x="5511311" y="5262205"/>
              <a:ext cx="655459" cy="6477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VLAN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 </a:t>
              </a:r>
              <a:r>
                <a:rPr kumimoji="0" lang="en-US" altLang="zh-TW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Pri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80" name="矩形 25">
              <a:extLst>
                <a:ext uri="{FF2B5EF4-FFF2-40B4-BE49-F238E27FC236}">
                  <a16:creationId xmlns:a16="http://schemas.microsoft.com/office/drawing/2014/main" id="{5FFDA9B9-54DA-4B46-8561-63255A4D55D6}"/>
                </a:ext>
              </a:extLst>
            </p:cNvPr>
            <p:cNvSpPr/>
            <p:nvPr/>
          </p:nvSpPr>
          <p:spPr bwMode="auto">
            <a:xfrm>
              <a:off x="9635243" y="5262205"/>
              <a:ext cx="928796" cy="647700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ts val="148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TCP/UDP </a:t>
              </a:r>
              <a:r>
                <a:rPr kumimoji="0" lang="en-US" altLang="zh-TW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Dst</a:t>
              </a: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 Port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AAA8A2A-F690-D842-B569-854551A89B38}"/>
              </a:ext>
            </a:extLst>
          </p:cNvPr>
          <p:cNvGrpSpPr/>
          <p:nvPr/>
        </p:nvGrpSpPr>
        <p:grpSpPr>
          <a:xfrm>
            <a:off x="2930744" y="6077944"/>
            <a:ext cx="3235564" cy="549153"/>
            <a:chOff x="2826569" y="5888454"/>
            <a:chExt cx="3235564" cy="549153"/>
          </a:xfrm>
        </p:grpSpPr>
        <p:sp>
          <p:nvSpPr>
            <p:cNvPr id="123" name="文字方塊 29">
              <a:extLst>
                <a:ext uri="{FF2B5EF4-FFF2-40B4-BE49-F238E27FC236}">
                  <a16:creationId xmlns:a16="http://schemas.microsoft.com/office/drawing/2014/main" id="{CCD38D10-94F8-8543-A3D8-19F75A2CB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642" y="6069307"/>
              <a:ext cx="96043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Link layer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DD20D7D2-8080-1144-84E2-DF0AE45A3E07}"/>
                </a:ext>
              </a:extLst>
            </p:cNvPr>
            <p:cNvSpPr/>
            <p:nvPr/>
          </p:nvSpPr>
          <p:spPr>
            <a:xfrm rot="16200000">
              <a:off x="4340578" y="4374445"/>
              <a:ext cx="207546" cy="323556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3E68CBD-0ADB-BF45-9811-313CB44A39FD}"/>
              </a:ext>
            </a:extLst>
          </p:cNvPr>
          <p:cNvGrpSpPr/>
          <p:nvPr/>
        </p:nvGrpSpPr>
        <p:grpSpPr>
          <a:xfrm>
            <a:off x="6210166" y="6082290"/>
            <a:ext cx="2473565" cy="543987"/>
            <a:chOff x="6105991" y="5892800"/>
            <a:chExt cx="2473565" cy="543987"/>
          </a:xfrm>
        </p:grpSpPr>
        <p:sp>
          <p:nvSpPr>
            <p:cNvPr id="139" name="文字方塊 29">
              <a:extLst>
                <a:ext uri="{FF2B5EF4-FFF2-40B4-BE49-F238E27FC236}">
                  <a16:creationId xmlns:a16="http://schemas.microsoft.com/office/drawing/2014/main" id="{3C4B37B7-4F49-904E-87DA-069F41CD9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3718" y="6066899"/>
              <a:ext cx="13509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Network layer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7" name="Left Brace 156">
              <a:extLst>
                <a:ext uri="{FF2B5EF4-FFF2-40B4-BE49-F238E27FC236}">
                  <a16:creationId xmlns:a16="http://schemas.microsoft.com/office/drawing/2014/main" id="{2D2F3565-EA7A-1048-A9F5-6FD46BB2FE7C}"/>
                </a:ext>
              </a:extLst>
            </p:cNvPr>
            <p:cNvSpPr/>
            <p:nvPr/>
          </p:nvSpPr>
          <p:spPr>
            <a:xfrm rot="16200000">
              <a:off x="7238352" y="4760439"/>
              <a:ext cx="208844" cy="247356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7B89AF4-D2C6-ED49-82AF-7F843E59C1F4}"/>
              </a:ext>
            </a:extLst>
          </p:cNvPr>
          <p:cNvGrpSpPr/>
          <p:nvPr/>
        </p:nvGrpSpPr>
        <p:grpSpPr>
          <a:xfrm>
            <a:off x="8436668" y="6082290"/>
            <a:ext cx="2349500" cy="547817"/>
            <a:chOff x="8332493" y="5892800"/>
            <a:chExt cx="2349500" cy="547817"/>
          </a:xfrm>
        </p:grpSpPr>
        <p:sp>
          <p:nvSpPr>
            <p:cNvPr id="140" name="文字方塊 29">
              <a:extLst>
                <a:ext uri="{FF2B5EF4-FFF2-40B4-BE49-F238E27FC236}">
                  <a16:creationId xmlns:a16="http://schemas.microsoft.com/office/drawing/2014/main" id="{2ABD9CD2-B6D6-3E47-89C5-B96007AAF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2493" y="6070729"/>
              <a:ext cx="23495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Transport layer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8" name="Left Brace 157">
              <a:extLst>
                <a:ext uri="{FF2B5EF4-FFF2-40B4-BE49-F238E27FC236}">
                  <a16:creationId xmlns:a16="http://schemas.microsoft.com/office/drawing/2014/main" id="{18486B04-E7B6-DC48-B5C3-FDA12199B810}"/>
                </a:ext>
              </a:extLst>
            </p:cNvPr>
            <p:cNvSpPr/>
            <p:nvPr/>
          </p:nvSpPr>
          <p:spPr>
            <a:xfrm rot="16200000">
              <a:off x="9405820" y="5104751"/>
              <a:ext cx="214489" cy="1790588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Slide Number Placeholder 3">
            <a:extLst>
              <a:ext uri="{FF2B5EF4-FFF2-40B4-BE49-F238E27FC236}">
                <a16:creationId xmlns:a16="http://schemas.microsoft.com/office/drawing/2014/main" id="{AA29DABC-DA37-E842-8BB6-80170D376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669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8378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OpenFlow: examples</a:t>
            </a:r>
          </a:p>
        </p:txBody>
      </p:sp>
      <p:sp>
        <p:nvSpPr>
          <p:cNvPr id="89" name="Rectangle 2">
            <a:extLst>
              <a:ext uri="{FF2B5EF4-FFF2-40B4-BE49-F238E27FC236}">
                <a16:creationId xmlns:a16="http://schemas.microsoft.com/office/drawing/2014/main" id="{526E2F5F-20F8-C742-A735-6EA6D01366B2}"/>
              </a:ext>
            </a:extLst>
          </p:cNvPr>
          <p:cNvSpPr>
            <a:spLocks/>
          </p:cNvSpPr>
          <p:nvPr/>
        </p:nvSpPr>
        <p:spPr bwMode="auto">
          <a:xfrm>
            <a:off x="798077" y="2691365"/>
            <a:ext cx="9342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datagrams destined to IP address  51.6.0.8 should be forwarded to router output port 6 </a:t>
            </a:r>
          </a:p>
        </p:txBody>
      </p:sp>
      <p:sp>
        <p:nvSpPr>
          <p:cNvPr id="175" name="Rectangle 2">
            <a:extLst>
              <a:ext uri="{FF2B5EF4-FFF2-40B4-BE49-F238E27FC236}">
                <a16:creationId xmlns:a16="http://schemas.microsoft.com/office/drawing/2014/main" id="{C661A0EE-3CAA-A148-951F-09D37CCB355B}"/>
              </a:ext>
            </a:extLst>
          </p:cNvPr>
          <p:cNvSpPr>
            <a:spLocks/>
          </p:cNvSpPr>
          <p:nvPr/>
        </p:nvSpPr>
        <p:spPr bwMode="auto">
          <a:xfrm>
            <a:off x="887520" y="4590922"/>
            <a:ext cx="77819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Block (do not forward) all datagrams destined to TCP  port 22 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ssh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port #)</a:t>
            </a:r>
          </a:p>
        </p:txBody>
      </p:sp>
      <p:sp>
        <p:nvSpPr>
          <p:cNvPr id="210" name="Rectangle 2">
            <a:extLst>
              <a:ext uri="{FF2B5EF4-FFF2-40B4-BE49-F238E27FC236}">
                <a16:creationId xmlns:a16="http://schemas.microsoft.com/office/drawing/2014/main" id="{EEA18CF9-70FA-D747-97D5-F01B3D51AB8F}"/>
              </a:ext>
            </a:extLst>
          </p:cNvPr>
          <p:cNvSpPr>
            <a:spLocks/>
          </p:cNvSpPr>
          <p:nvPr/>
        </p:nvSpPr>
        <p:spPr bwMode="auto">
          <a:xfrm>
            <a:off x="182298" y="6039302"/>
            <a:ext cx="7067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Block (do not forward) all datagrams sent by host 128.119.1.1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B4CC91-5961-D74B-BEE0-5BC611D103E7}"/>
              </a:ext>
            </a:extLst>
          </p:cNvPr>
          <p:cNvGrpSpPr/>
          <p:nvPr/>
        </p:nvGrpSpPr>
        <p:grpSpPr>
          <a:xfrm>
            <a:off x="899508" y="1408083"/>
            <a:ext cx="8825324" cy="1339207"/>
            <a:chOff x="899508" y="1408083"/>
            <a:chExt cx="8825324" cy="1339207"/>
          </a:xfrm>
        </p:grpSpPr>
        <p:sp>
          <p:nvSpPr>
            <p:cNvPr id="54" name="Rectangle 2">
              <a:extLst>
                <a:ext uri="{FF2B5EF4-FFF2-40B4-BE49-F238E27FC236}">
                  <a16:creationId xmlns:a16="http://schemas.microsoft.com/office/drawing/2014/main" id="{E453A9EB-8E25-5848-9167-008BB1389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508" y="1408083"/>
              <a:ext cx="37914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Destination-based forwarding:</a:t>
              </a:r>
            </a:p>
          </p:txBody>
        </p:sp>
        <p:sp>
          <p:nvSpPr>
            <p:cNvPr id="55" name="Rectangle 3">
              <a:extLst>
                <a:ext uri="{FF2B5EF4-FFF2-40B4-BE49-F238E27FC236}">
                  <a16:creationId xmlns:a16="http://schemas.microsoft.com/office/drawing/2014/main" id="{7C8B6D8A-6BE8-4647-9654-07BE563C9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23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E39ACBFE-5953-084E-8F77-0EB25D693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923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A850141C-A01C-844A-A1BF-3898D2F3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3548" y="2420970"/>
              <a:ext cx="11334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FAB7056F-8C34-9141-B000-7855E5BAA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5723" y="2420970"/>
              <a:ext cx="66198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2" name="Rectangle 30">
              <a:extLst>
                <a:ext uri="{FF2B5EF4-FFF2-40B4-BE49-F238E27FC236}">
                  <a16:creationId xmlns:a16="http://schemas.microsoft.com/office/drawing/2014/main" id="{72C50015-7497-D942-AF54-C51884B63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7711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3" name="Rectangle 31">
              <a:extLst>
                <a:ext uri="{FF2B5EF4-FFF2-40B4-BE49-F238E27FC236}">
                  <a16:creationId xmlns:a16="http://schemas.microsoft.com/office/drawing/2014/main" id="{DA496680-53BE-F546-95FD-109DD9F8E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8111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4" name="Rectangle 32">
              <a:extLst>
                <a:ext uri="{FF2B5EF4-FFF2-40B4-BE49-F238E27FC236}">
                  <a16:creationId xmlns:a16="http://schemas.microsoft.com/office/drawing/2014/main" id="{D7ECA26F-CAE0-534E-9D1D-C3EF04FE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044" y="2384457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51.6.0.8</a:t>
              </a:r>
            </a:p>
          </p:txBody>
        </p:sp>
        <p:sp>
          <p:nvSpPr>
            <p:cNvPr id="85" name="Rectangle 33">
              <a:extLst>
                <a:ext uri="{FF2B5EF4-FFF2-40B4-BE49-F238E27FC236}">
                  <a16:creationId xmlns:a16="http://schemas.microsoft.com/office/drawing/2014/main" id="{29DFF160-B878-0A4E-BFAD-249619777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969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6" name="Rectangle 34">
              <a:extLst>
                <a:ext uri="{FF2B5EF4-FFF2-40B4-BE49-F238E27FC236}">
                  <a16:creationId xmlns:a16="http://schemas.microsoft.com/office/drawing/2014/main" id="{4167C8E0-56A3-FC46-93E9-54F4DA679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9369" y="2420970"/>
              <a:ext cx="661987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7" name="Rectangle 35">
              <a:extLst>
                <a:ext uri="{FF2B5EF4-FFF2-40B4-BE49-F238E27FC236}">
                  <a16:creationId xmlns:a16="http://schemas.microsoft.com/office/drawing/2014/main" id="{281B26ED-A2EE-A54F-9252-8583B4CB8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6455" y="241748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8" name="Rectangle 36">
              <a:extLst>
                <a:ext uri="{FF2B5EF4-FFF2-40B4-BE49-F238E27FC236}">
                  <a16:creationId xmlns:a16="http://schemas.microsoft.com/office/drawing/2014/main" id="{A5FAEAE2-0FFA-8A40-867D-054555F5B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593" y="2364472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port6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12BAEA-BA2E-DA46-9549-B7E27B157F26}"/>
                </a:ext>
              </a:extLst>
            </p:cNvPr>
            <p:cNvGrpSpPr/>
            <p:nvPr/>
          </p:nvGrpSpPr>
          <p:grpSpPr>
            <a:xfrm>
              <a:off x="908298" y="1842896"/>
              <a:ext cx="8816534" cy="537306"/>
              <a:chOff x="908298" y="1842896"/>
              <a:chExt cx="8816534" cy="537306"/>
            </a:xfrm>
          </p:grpSpPr>
          <p:sp>
            <p:nvSpPr>
              <p:cNvPr id="112" name="Rectangle 5">
                <a:extLst>
                  <a:ext uri="{FF2B5EF4-FFF2-40B4-BE49-F238E27FC236}">
                    <a16:creationId xmlns:a16="http://schemas.microsoft.com/office/drawing/2014/main" id="{E950D51E-2315-BC42-98A4-6022C583B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12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3" name="Rectangle 6">
                <a:extLst>
                  <a:ext uri="{FF2B5EF4-FFF2-40B4-BE49-F238E27FC236}">
                    <a16:creationId xmlns:a16="http://schemas.microsoft.com/office/drawing/2014/main" id="{81D71D4B-BB61-E949-9E4B-ECCDE5605F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298" y="1851027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Switch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Port</a:t>
                </a:r>
              </a:p>
            </p:txBody>
          </p:sp>
          <p:sp>
            <p:nvSpPr>
              <p:cNvPr id="114" name="Rectangle 7">
                <a:extLst>
                  <a:ext uri="{FF2B5EF4-FFF2-40B4-BE49-F238E27FC236}">
                    <a16:creationId xmlns:a16="http://schemas.microsoft.com/office/drawing/2014/main" id="{B243B993-172B-C04C-AD45-F849E085F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94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" name="Rectangle 8">
                <a:extLst>
                  <a:ext uri="{FF2B5EF4-FFF2-40B4-BE49-F238E27FC236}">
                    <a16:creationId xmlns:a16="http://schemas.microsoft.com/office/drawing/2014/main" id="{E029D11E-87DE-A54A-AED3-EAE717FDCA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2479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MAC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6" name="Rectangle 9">
                <a:extLst>
                  <a:ext uri="{FF2B5EF4-FFF2-40B4-BE49-F238E27FC236}">
                    <a16:creationId xmlns:a16="http://schemas.microsoft.com/office/drawing/2014/main" id="{07B913C3-C149-1F45-926A-DC740C5FC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89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7" name="Rectangle 10">
                <a:extLst>
                  <a:ext uri="{FF2B5EF4-FFF2-40B4-BE49-F238E27FC236}">
                    <a16:creationId xmlns:a16="http://schemas.microsoft.com/office/drawing/2014/main" id="{D6809EEE-8747-3B45-B512-88681A90E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031" y="1842896"/>
                <a:ext cx="63292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MAC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8" name="Rectangle 11">
                <a:extLst>
                  <a:ext uri="{FF2B5EF4-FFF2-40B4-BE49-F238E27FC236}">
                    <a16:creationId xmlns:a16="http://schemas.microsoft.com/office/drawing/2014/main" id="{B8BECB12-67C4-EE4F-BF80-F66E6E478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865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9" name="Rectangle 12">
                <a:extLst>
                  <a:ext uri="{FF2B5EF4-FFF2-40B4-BE49-F238E27FC236}">
                    <a16:creationId xmlns:a16="http://schemas.microsoft.com/office/drawing/2014/main" id="{C434332D-59EC-B74F-9F8C-507B7CA15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6422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Eth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type</a:t>
                </a:r>
              </a:p>
            </p:txBody>
          </p:sp>
          <p:sp>
            <p:nvSpPr>
              <p:cNvPr id="120" name="Rectangle 13">
                <a:extLst>
                  <a:ext uri="{FF2B5EF4-FFF2-40B4-BE49-F238E27FC236}">
                    <a16:creationId xmlns:a16="http://schemas.microsoft.com/office/drawing/2014/main" id="{0603B87A-5594-0143-9514-53E6B12CF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060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1" name="Rectangle 14">
                <a:extLst>
                  <a:ext uri="{FF2B5EF4-FFF2-40B4-BE49-F238E27FC236}">
                    <a16:creationId xmlns:a16="http://schemas.microsoft.com/office/drawing/2014/main" id="{84AA24BD-AF02-3744-9254-F7FAD6F63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2835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VLAN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ID</a:t>
                </a:r>
              </a:p>
            </p:txBody>
          </p:sp>
          <p:sp>
            <p:nvSpPr>
              <p:cNvPr id="122" name="Rectangle 15">
                <a:extLst>
                  <a:ext uri="{FF2B5EF4-FFF2-40B4-BE49-F238E27FC236}">
                    <a16:creationId xmlns:a16="http://schemas.microsoft.com/office/drawing/2014/main" id="{ACDCBE6B-E8E0-9E41-B964-CDA5370B3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8598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3" name="Rectangle 16">
                <a:extLst>
                  <a:ext uri="{FF2B5EF4-FFF2-40B4-BE49-F238E27FC236}">
                    <a16:creationId xmlns:a16="http://schemas.microsoft.com/office/drawing/2014/main" id="{666E027C-E8EA-784F-82C7-2574F61B1D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295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4" name="Rectangle 17">
                <a:extLst>
                  <a:ext uri="{FF2B5EF4-FFF2-40B4-BE49-F238E27FC236}">
                    <a16:creationId xmlns:a16="http://schemas.microsoft.com/office/drawing/2014/main" id="{DB9B35D3-E0C0-B649-A6FD-EDEEBD227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8360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5" name="Rectangle 18">
                <a:extLst>
                  <a:ext uri="{FF2B5EF4-FFF2-40B4-BE49-F238E27FC236}">
                    <a16:creationId xmlns:a16="http://schemas.microsoft.com/office/drawing/2014/main" id="{3808025E-75EF-174C-B138-A3FFA79BD2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3895" y="184289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6" name="Rectangle 19">
                <a:extLst>
                  <a:ext uri="{FF2B5EF4-FFF2-40B4-BE49-F238E27FC236}">
                    <a16:creationId xmlns:a16="http://schemas.microsoft.com/office/drawing/2014/main" id="{9595DC5C-50B7-2A42-BCD0-E4CFADBBB1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0308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" name="Rectangle 20">
                <a:extLst>
                  <a:ext uri="{FF2B5EF4-FFF2-40B4-BE49-F238E27FC236}">
                    <a16:creationId xmlns:a16="http://schemas.microsoft.com/office/drawing/2014/main" id="{7C51EC29-85AF-D547-8269-C8EA4AC115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1424" y="1842896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Prot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8" name="Rectangle 21">
                <a:extLst>
                  <a:ext uri="{FF2B5EF4-FFF2-40B4-BE49-F238E27FC236}">
                    <a16:creationId xmlns:a16="http://schemas.microsoft.com/office/drawing/2014/main" id="{BAD7F435-F866-D349-A83E-F7AB76D77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1454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9" name="Rectangle 22">
                <a:extLst>
                  <a:ext uri="{FF2B5EF4-FFF2-40B4-BE49-F238E27FC236}">
                    <a16:creationId xmlns:a16="http://schemas.microsoft.com/office/drawing/2014/main" id="{8CE88725-AAEE-994B-AFD5-4EBE14192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9786" y="1849876"/>
                <a:ext cx="665297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TCP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s-port</a:t>
                </a:r>
              </a:p>
            </p:txBody>
          </p:sp>
          <p:sp>
            <p:nvSpPr>
              <p:cNvPr id="130" name="Rectangle 23">
                <a:extLst>
                  <a:ext uri="{FF2B5EF4-FFF2-40B4-BE49-F238E27FC236}">
                    <a16:creationId xmlns:a16="http://schemas.microsoft.com/office/drawing/2014/main" id="{1C1A9E4D-EEBE-E145-972B-37EC05AC22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1216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1" name="Rectangle 24">
                <a:extLst>
                  <a:ext uri="{FF2B5EF4-FFF2-40B4-BE49-F238E27FC236}">
                    <a16:creationId xmlns:a16="http://schemas.microsoft.com/office/drawing/2014/main" id="{4C87DB57-6E20-3642-9479-C343967A9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5634" y="184987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TCP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d-port</a:t>
                </a:r>
              </a:p>
            </p:txBody>
          </p:sp>
          <p:sp>
            <p:nvSpPr>
              <p:cNvPr id="132" name="Rectangle 25">
                <a:extLst>
                  <a:ext uri="{FF2B5EF4-FFF2-40B4-BE49-F238E27FC236}">
                    <a16:creationId xmlns:a16="http://schemas.microsoft.com/office/drawing/2014/main" id="{A75A9C67-B078-5B42-BE13-4697F8B0D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7488" y="1852728"/>
                <a:ext cx="834970" cy="4959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697D3A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" name="Rectangle 26">
                <a:extLst>
                  <a:ext uri="{FF2B5EF4-FFF2-40B4-BE49-F238E27FC236}">
                    <a16:creationId xmlns:a16="http://schemas.microsoft.com/office/drawing/2014/main" id="{B36098C4-C85C-8B4A-996C-DED76ACA5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2048" y="1972855"/>
                <a:ext cx="842784" cy="2927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Action</a:t>
                </a:r>
              </a:p>
            </p:txBody>
          </p:sp>
          <p:sp>
            <p:nvSpPr>
              <p:cNvPr id="134" name="Rectangle 13">
                <a:extLst>
                  <a:ext uri="{FF2B5EF4-FFF2-40B4-BE49-F238E27FC236}">
                    <a16:creationId xmlns:a16="http://schemas.microsoft.com/office/drawing/2014/main" id="{9ACCD522-4973-E94A-A564-912D7EA75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02" y="1846643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5" name="Rectangle 14">
                <a:extLst>
                  <a:ext uri="{FF2B5EF4-FFF2-40B4-BE49-F238E27FC236}">
                    <a16:creationId xmlns:a16="http://schemas.microsoft.com/office/drawing/2014/main" id="{C010EC06-CCA9-5746-B975-07A7EC8C7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1946" y="1859830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VLAN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Pri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6" name="Rectangle 19">
                <a:extLst>
                  <a:ext uri="{FF2B5EF4-FFF2-40B4-BE49-F238E27FC236}">
                    <a16:creationId xmlns:a16="http://schemas.microsoft.com/office/drawing/2014/main" id="{EA8ABC0D-754C-124F-B949-4FB39006D4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0708" y="1853623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7" name="Rectangle 20">
                <a:extLst>
                  <a:ext uri="{FF2B5EF4-FFF2-40B4-BE49-F238E27FC236}">
                    <a16:creationId xmlns:a16="http://schemas.microsoft.com/office/drawing/2014/main" id="{684B0FE5-4F76-9D48-80DA-D3BC54E66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1824" y="1848541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ToS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38" name="Rectangle 35">
              <a:extLst>
                <a:ext uri="{FF2B5EF4-FFF2-40B4-BE49-F238E27FC236}">
                  <a16:creationId xmlns:a16="http://schemas.microsoft.com/office/drawing/2014/main" id="{A4C40E4D-D9CD-4E48-B9DD-6E97BD58D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1445" y="2426615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92" name="Rectangle 31">
              <a:extLst>
                <a:ext uri="{FF2B5EF4-FFF2-40B4-BE49-F238E27FC236}">
                  <a16:creationId xmlns:a16="http://schemas.microsoft.com/office/drawing/2014/main" id="{68AA5B20-D9AE-4C42-BAB2-D1AA2EB0C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5811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C63E77-7374-D949-887D-5F6F13097FB1}"/>
              </a:ext>
            </a:extLst>
          </p:cNvPr>
          <p:cNvGrpSpPr/>
          <p:nvPr/>
        </p:nvGrpSpPr>
        <p:grpSpPr>
          <a:xfrm>
            <a:off x="914400" y="3333754"/>
            <a:ext cx="8816534" cy="1376391"/>
            <a:chOff x="914400" y="3333754"/>
            <a:chExt cx="8816534" cy="1376391"/>
          </a:xfrm>
        </p:grpSpPr>
        <p:sp>
          <p:nvSpPr>
            <p:cNvPr id="140" name="Rectangle 3">
              <a:extLst>
                <a:ext uri="{FF2B5EF4-FFF2-40B4-BE49-F238E27FC236}">
                  <a16:creationId xmlns:a16="http://schemas.microsoft.com/office/drawing/2014/main" id="{EC64ED46-43A5-3B46-AF5D-5E39B460C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625" y="43894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1" name="Rectangle 27">
              <a:extLst>
                <a:ext uri="{FF2B5EF4-FFF2-40B4-BE49-F238E27FC236}">
                  <a16:creationId xmlns:a16="http://schemas.microsoft.com/office/drawing/2014/main" id="{045342D1-42C6-CF4C-97F9-990F4CEC9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025" y="43894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2" name="Rectangle 28">
              <a:extLst>
                <a:ext uri="{FF2B5EF4-FFF2-40B4-BE49-F238E27FC236}">
                  <a16:creationId xmlns:a16="http://schemas.microsoft.com/office/drawing/2014/main" id="{BEDBE7F8-8AB5-0B40-843B-8D55B05FD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650" y="4389470"/>
              <a:ext cx="11334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8B0EDE9C-C97A-1C4C-A183-024B87F43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1825" y="4389470"/>
              <a:ext cx="66198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4" name="Rectangle 30">
              <a:extLst>
                <a:ext uri="{FF2B5EF4-FFF2-40B4-BE49-F238E27FC236}">
                  <a16:creationId xmlns:a16="http://schemas.microsoft.com/office/drawing/2014/main" id="{D3A6A8C0-02B8-8E46-A0F9-02BF62540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813" y="43894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5" name="Rectangle 31">
              <a:extLst>
                <a:ext uri="{FF2B5EF4-FFF2-40B4-BE49-F238E27FC236}">
                  <a16:creationId xmlns:a16="http://schemas.microsoft.com/office/drawing/2014/main" id="{44917D04-8F58-D245-B8A9-8DFD2DFA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213" y="43894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6" name="Rectangle 32">
              <a:extLst>
                <a:ext uri="{FF2B5EF4-FFF2-40B4-BE49-F238E27FC236}">
                  <a16:creationId xmlns:a16="http://schemas.microsoft.com/office/drawing/2014/main" id="{BF1C0060-393A-FA4C-A742-EE387B349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5146" y="4379333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7" name="Rectangle 33">
              <a:extLst>
                <a:ext uri="{FF2B5EF4-FFF2-40B4-BE49-F238E27FC236}">
                  <a16:creationId xmlns:a16="http://schemas.microsoft.com/office/drawing/2014/main" id="{328175E3-6E77-524B-94A8-3B6ED932D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071" y="43894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8" name="Rectangle 34">
              <a:extLst>
                <a:ext uri="{FF2B5EF4-FFF2-40B4-BE49-F238E27FC236}">
                  <a16:creationId xmlns:a16="http://schemas.microsoft.com/office/drawing/2014/main" id="{88F33C0F-0E51-724C-8D7B-CD8583943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5471" y="4389470"/>
              <a:ext cx="661987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9" name="Rectangle 35">
              <a:extLst>
                <a:ext uri="{FF2B5EF4-FFF2-40B4-BE49-F238E27FC236}">
                  <a16:creationId xmlns:a16="http://schemas.microsoft.com/office/drawing/2014/main" id="{0A8E27CA-5333-4645-BD13-5B5EC2290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2557" y="438598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74" name="Rectangle 2">
              <a:extLst>
                <a:ext uri="{FF2B5EF4-FFF2-40B4-BE49-F238E27FC236}">
                  <a16:creationId xmlns:a16="http://schemas.microsoft.com/office/drawing/2014/main" id="{698219FB-1984-0F4C-9A2A-03629AC98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3333754"/>
              <a:ext cx="10538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Firewall:</a:t>
              </a:r>
            </a:p>
          </p:txBody>
        </p:sp>
        <p:sp>
          <p:nvSpPr>
            <p:cNvPr id="150" name="Rectangle 36">
              <a:extLst>
                <a:ext uri="{FF2B5EF4-FFF2-40B4-BE49-F238E27FC236}">
                  <a16:creationId xmlns:a16="http://schemas.microsoft.com/office/drawing/2014/main" id="{D1B78981-9892-764C-A139-D159220A4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3695" y="433199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drop</a:t>
              </a: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ACB16601-CDCF-EB49-87B1-0F9B5416891A}"/>
                </a:ext>
              </a:extLst>
            </p:cNvPr>
            <p:cNvGrpSpPr/>
            <p:nvPr/>
          </p:nvGrpSpPr>
          <p:grpSpPr>
            <a:xfrm>
              <a:off x="914400" y="3811396"/>
              <a:ext cx="8816534" cy="537306"/>
              <a:chOff x="908298" y="1842896"/>
              <a:chExt cx="8816534" cy="537306"/>
            </a:xfrm>
          </p:grpSpPr>
          <p:sp>
            <p:nvSpPr>
              <p:cNvPr id="152" name="Rectangle 5">
                <a:extLst>
                  <a:ext uri="{FF2B5EF4-FFF2-40B4-BE49-F238E27FC236}">
                    <a16:creationId xmlns:a16="http://schemas.microsoft.com/office/drawing/2014/main" id="{0E533D79-E367-C849-961B-C3945C168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12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3" name="Rectangle 6">
                <a:extLst>
                  <a:ext uri="{FF2B5EF4-FFF2-40B4-BE49-F238E27FC236}">
                    <a16:creationId xmlns:a16="http://schemas.microsoft.com/office/drawing/2014/main" id="{AFAD9CA5-19F2-F748-BF61-B6A9B03011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298" y="1851027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Switch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Port</a:t>
                </a:r>
              </a:p>
            </p:txBody>
          </p:sp>
          <p:sp>
            <p:nvSpPr>
              <p:cNvPr id="154" name="Rectangle 7">
                <a:extLst>
                  <a:ext uri="{FF2B5EF4-FFF2-40B4-BE49-F238E27FC236}">
                    <a16:creationId xmlns:a16="http://schemas.microsoft.com/office/drawing/2014/main" id="{C5F12322-9535-4349-987B-2F327040A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94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5" name="Rectangle 8">
                <a:extLst>
                  <a:ext uri="{FF2B5EF4-FFF2-40B4-BE49-F238E27FC236}">
                    <a16:creationId xmlns:a16="http://schemas.microsoft.com/office/drawing/2014/main" id="{49608E33-C97C-B043-A95A-A1BBB8077E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2479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MAC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6" name="Rectangle 9">
                <a:extLst>
                  <a:ext uri="{FF2B5EF4-FFF2-40B4-BE49-F238E27FC236}">
                    <a16:creationId xmlns:a16="http://schemas.microsoft.com/office/drawing/2014/main" id="{7F75A028-A9C2-7948-9E26-6B1AE16196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89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7" name="Rectangle 10">
                <a:extLst>
                  <a:ext uri="{FF2B5EF4-FFF2-40B4-BE49-F238E27FC236}">
                    <a16:creationId xmlns:a16="http://schemas.microsoft.com/office/drawing/2014/main" id="{CE16304A-93D1-6147-A26A-8F61BF0E4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031" y="1842896"/>
                <a:ext cx="63292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MAC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8" name="Rectangle 11">
                <a:extLst>
                  <a:ext uri="{FF2B5EF4-FFF2-40B4-BE49-F238E27FC236}">
                    <a16:creationId xmlns:a16="http://schemas.microsoft.com/office/drawing/2014/main" id="{13D92DC5-ED91-A24B-B61B-591E6BC2E9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865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9" name="Rectangle 12">
                <a:extLst>
                  <a:ext uri="{FF2B5EF4-FFF2-40B4-BE49-F238E27FC236}">
                    <a16:creationId xmlns:a16="http://schemas.microsoft.com/office/drawing/2014/main" id="{D225AECB-2FEB-A845-94A5-7B4FBAE564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6422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Eth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type</a:t>
                </a:r>
              </a:p>
            </p:txBody>
          </p:sp>
          <p:sp>
            <p:nvSpPr>
              <p:cNvPr id="160" name="Rectangle 13">
                <a:extLst>
                  <a:ext uri="{FF2B5EF4-FFF2-40B4-BE49-F238E27FC236}">
                    <a16:creationId xmlns:a16="http://schemas.microsoft.com/office/drawing/2014/main" id="{B8FABEAF-4710-C94D-A722-41CBD26D9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060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1" name="Rectangle 14">
                <a:extLst>
                  <a:ext uri="{FF2B5EF4-FFF2-40B4-BE49-F238E27FC236}">
                    <a16:creationId xmlns:a16="http://schemas.microsoft.com/office/drawing/2014/main" id="{E862F81A-5430-B54C-88FA-2720AD423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2835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VLAN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ID</a:t>
                </a:r>
              </a:p>
            </p:txBody>
          </p:sp>
          <p:sp>
            <p:nvSpPr>
              <p:cNvPr id="162" name="Rectangle 15">
                <a:extLst>
                  <a:ext uri="{FF2B5EF4-FFF2-40B4-BE49-F238E27FC236}">
                    <a16:creationId xmlns:a16="http://schemas.microsoft.com/office/drawing/2014/main" id="{55C5912B-BB56-384D-B2A0-E0C58072D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8598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3" name="Rectangle 16">
                <a:extLst>
                  <a:ext uri="{FF2B5EF4-FFF2-40B4-BE49-F238E27FC236}">
                    <a16:creationId xmlns:a16="http://schemas.microsoft.com/office/drawing/2014/main" id="{61DAE442-1FC5-5240-9A25-7B4F040663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295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7" name="Rectangle 17">
                <a:extLst>
                  <a:ext uri="{FF2B5EF4-FFF2-40B4-BE49-F238E27FC236}">
                    <a16:creationId xmlns:a16="http://schemas.microsoft.com/office/drawing/2014/main" id="{4A3CB54A-F07F-7A41-9388-2A250BA213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8360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8" name="Rectangle 18">
                <a:extLst>
                  <a:ext uri="{FF2B5EF4-FFF2-40B4-BE49-F238E27FC236}">
                    <a16:creationId xmlns:a16="http://schemas.microsoft.com/office/drawing/2014/main" id="{23123971-B3B7-B149-9E3D-BD20422EDC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3895" y="184289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9" name="Rectangle 19">
                <a:extLst>
                  <a:ext uri="{FF2B5EF4-FFF2-40B4-BE49-F238E27FC236}">
                    <a16:creationId xmlns:a16="http://schemas.microsoft.com/office/drawing/2014/main" id="{8FD42CC2-DBAA-0F44-8638-A99BEB72E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0308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0" name="Rectangle 20">
                <a:extLst>
                  <a:ext uri="{FF2B5EF4-FFF2-40B4-BE49-F238E27FC236}">
                    <a16:creationId xmlns:a16="http://schemas.microsoft.com/office/drawing/2014/main" id="{F51FED94-423D-BA4D-9EC0-7F8CB0696B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1424" y="1842896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Prot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1" name="Rectangle 21">
                <a:extLst>
                  <a:ext uri="{FF2B5EF4-FFF2-40B4-BE49-F238E27FC236}">
                    <a16:creationId xmlns:a16="http://schemas.microsoft.com/office/drawing/2014/main" id="{8243500F-0AA7-4D4E-B990-CBDE3AFBF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1454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2" name="Rectangle 22">
                <a:extLst>
                  <a:ext uri="{FF2B5EF4-FFF2-40B4-BE49-F238E27FC236}">
                    <a16:creationId xmlns:a16="http://schemas.microsoft.com/office/drawing/2014/main" id="{414C5E2C-A745-6549-8B54-66D9E5680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9786" y="1849876"/>
                <a:ext cx="665297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TCP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s-port</a:t>
                </a:r>
              </a:p>
            </p:txBody>
          </p:sp>
          <p:sp>
            <p:nvSpPr>
              <p:cNvPr id="183" name="Rectangle 23">
                <a:extLst>
                  <a:ext uri="{FF2B5EF4-FFF2-40B4-BE49-F238E27FC236}">
                    <a16:creationId xmlns:a16="http://schemas.microsoft.com/office/drawing/2014/main" id="{6A103B89-F255-E74E-96A8-EAB4DACDB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1216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4" name="Rectangle 24">
                <a:extLst>
                  <a:ext uri="{FF2B5EF4-FFF2-40B4-BE49-F238E27FC236}">
                    <a16:creationId xmlns:a16="http://schemas.microsoft.com/office/drawing/2014/main" id="{EDC37871-9763-FD41-B912-044E5F0F4E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5634" y="184987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TCP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d-port</a:t>
                </a:r>
              </a:p>
            </p:txBody>
          </p:sp>
          <p:sp>
            <p:nvSpPr>
              <p:cNvPr id="185" name="Rectangle 25">
                <a:extLst>
                  <a:ext uri="{FF2B5EF4-FFF2-40B4-BE49-F238E27FC236}">
                    <a16:creationId xmlns:a16="http://schemas.microsoft.com/office/drawing/2014/main" id="{B999BDEC-7C35-3F40-8C49-6C4E21AF8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7488" y="1852728"/>
                <a:ext cx="834970" cy="4959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697D3A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6" name="Rectangle 26">
                <a:extLst>
                  <a:ext uri="{FF2B5EF4-FFF2-40B4-BE49-F238E27FC236}">
                    <a16:creationId xmlns:a16="http://schemas.microsoft.com/office/drawing/2014/main" id="{7613D3D2-8994-B54F-9220-FB40A2B13F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2048" y="1972855"/>
                <a:ext cx="842784" cy="2927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Action</a:t>
                </a:r>
              </a:p>
            </p:txBody>
          </p:sp>
          <p:sp>
            <p:nvSpPr>
              <p:cNvPr id="187" name="Rectangle 13">
                <a:extLst>
                  <a:ext uri="{FF2B5EF4-FFF2-40B4-BE49-F238E27FC236}">
                    <a16:creationId xmlns:a16="http://schemas.microsoft.com/office/drawing/2014/main" id="{7DB39F4D-7A82-6749-9F6A-3EADBC5CB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02" y="1846643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8" name="Rectangle 14">
                <a:extLst>
                  <a:ext uri="{FF2B5EF4-FFF2-40B4-BE49-F238E27FC236}">
                    <a16:creationId xmlns:a16="http://schemas.microsoft.com/office/drawing/2014/main" id="{44FBFA86-B4C2-6540-9FD6-5793AC6E9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1946" y="1859830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VLAN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Pri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DB4C9FEC-EF13-8048-AF42-E1A4C2B49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0708" y="1853623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1DD07B1B-9157-D144-B0C2-99FD1698F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1824" y="1848541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ToS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91" name="Rectangle 35">
              <a:extLst>
                <a:ext uri="{FF2B5EF4-FFF2-40B4-BE49-F238E27FC236}">
                  <a16:creationId xmlns:a16="http://schemas.microsoft.com/office/drawing/2014/main" id="{14434360-08B9-C145-8DE7-06A311851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7547" y="4342363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22</a:t>
              </a:r>
            </a:p>
          </p:txBody>
        </p:sp>
        <p:sp>
          <p:nvSpPr>
            <p:cNvPr id="193" name="Rectangle 32">
              <a:extLst>
                <a:ext uri="{FF2B5EF4-FFF2-40B4-BE49-F238E27FC236}">
                  <a16:creationId xmlns:a16="http://schemas.microsoft.com/office/drawing/2014/main" id="{B0EC3C66-AC13-324E-8D9B-02EB01198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8315" y="4382264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0D204D1-8DDC-A743-9FC3-3E5918DF3E22}"/>
              </a:ext>
            </a:extLst>
          </p:cNvPr>
          <p:cNvGrpSpPr/>
          <p:nvPr/>
        </p:nvGrpSpPr>
        <p:grpSpPr>
          <a:xfrm>
            <a:off x="914400" y="5202287"/>
            <a:ext cx="8816534" cy="910324"/>
            <a:chOff x="914400" y="5202287"/>
            <a:chExt cx="8816534" cy="910324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07921EF8-4B3F-E94A-B9DD-CF0D8E0B9DBB}"/>
                </a:ext>
              </a:extLst>
            </p:cNvPr>
            <p:cNvGrpSpPr/>
            <p:nvPr/>
          </p:nvGrpSpPr>
          <p:grpSpPr>
            <a:xfrm>
              <a:off x="914400" y="5202287"/>
              <a:ext cx="8816534" cy="537306"/>
              <a:chOff x="908298" y="1842896"/>
              <a:chExt cx="8816534" cy="537306"/>
            </a:xfrm>
          </p:grpSpPr>
          <p:sp>
            <p:nvSpPr>
              <p:cNvPr id="195" name="Rectangle 5">
                <a:extLst>
                  <a:ext uri="{FF2B5EF4-FFF2-40B4-BE49-F238E27FC236}">
                    <a16:creationId xmlns:a16="http://schemas.microsoft.com/office/drawing/2014/main" id="{0A5F6015-04EF-0B44-991D-9F343825D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12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6" name="Rectangle 6">
                <a:extLst>
                  <a:ext uri="{FF2B5EF4-FFF2-40B4-BE49-F238E27FC236}">
                    <a16:creationId xmlns:a16="http://schemas.microsoft.com/office/drawing/2014/main" id="{218413A2-3D7F-BB40-A021-75B3072AC1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298" y="1851027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Switch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Port</a:t>
                </a:r>
              </a:p>
            </p:txBody>
          </p:sp>
          <p:sp>
            <p:nvSpPr>
              <p:cNvPr id="197" name="Rectangle 7">
                <a:extLst>
                  <a:ext uri="{FF2B5EF4-FFF2-40B4-BE49-F238E27FC236}">
                    <a16:creationId xmlns:a16="http://schemas.microsoft.com/office/drawing/2014/main" id="{34A22EBA-8429-314E-AE49-1623B70B5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94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8" name="Rectangle 8">
                <a:extLst>
                  <a:ext uri="{FF2B5EF4-FFF2-40B4-BE49-F238E27FC236}">
                    <a16:creationId xmlns:a16="http://schemas.microsoft.com/office/drawing/2014/main" id="{4DA92BC3-7BB5-B34B-A2E1-C2D17235B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2479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MAC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9" name="Rectangle 9">
                <a:extLst>
                  <a:ext uri="{FF2B5EF4-FFF2-40B4-BE49-F238E27FC236}">
                    <a16:creationId xmlns:a16="http://schemas.microsoft.com/office/drawing/2014/main" id="{17C7CA13-2C51-DC4F-80B3-9E5405746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89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57" name="Rectangle 10">
                <a:extLst>
                  <a:ext uri="{FF2B5EF4-FFF2-40B4-BE49-F238E27FC236}">
                    <a16:creationId xmlns:a16="http://schemas.microsoft.com/office/drawing/2014/main" id="{8FCB679B-2DE4-0C47-99E7-0AC048D01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031" y="1842896"/>
                <a:ext cx="63292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MAC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58" name="Rectangle 11">
                <a:extLst>
                  <a:ext uri="{FF2B5EF4-FFF2-40B4-BE49-F238E27FC236}">
                    <a16:creationId xmlns:a16="http://schemas.microsoft.com/office/drawing/2014/main" id="{4D6953E0-158F-E94E-BDF0-75FBB1356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865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59" name="Rectangle 12">
                <a:extLst>
                  <a:ext uri="{FF2B5EF4-FFF2-40B4-BE49-F238E27FC236}">
                    <a16:creationId xmlns:a16="http://schemas.microsoft.com/office/drawing/2014/main" id="{12985EE5-BB23-9B46-B2FD-D093AEE857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6422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Eth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type</a:t>
                </a:r>
              </a:p>
            </p:txBody>
          </p:sp>
          <p:sp>
            <p:nvSpPr>
              <p:cNvPr id="260" name="Rectangle 13">
                <a:extLst>
                  <a:ext uri="{FF2B5EF4-FFF2-40B4-BE49-F238E27FC236}">
                    <a16:creationId xmlns:a16="http://schemas.microsoft.com/office/drawing/2014/main" id="{901A8102-2758-F446-9353-966176F48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060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1" name="Rectangle 14">
                <a:extLst>
                  <a:ext uri="{FF2B5EF4-FFF2-40B4-BE49-F238E27FC236}">
                    <a16:creationId xmlns:a16="http://schemas.microsoft.com/office/drawing/2014/main" id="{50681195-E620-894B-A31E-991F36E4A1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2835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VLAN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ID</a:t>
                </a:r>
              </a:p>
            </p:txBody>
          </p:sp>
          <p:sp>
            <p:nvSpPr>
              <p:cNvPr id="262" name="Rectangle 15">
                <a:extLst>
                  <a:ext uri="{FF2B5EF4-FFF2-40B4-BE49-F238E27FC236}">
                    <a16:creationId xmlns:a16="http://schemas.microsoft.com/office/drawing/2014/main" id="{96DB3AA6-CBFE-DB4E-AB1E-78303B3BF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8598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3" name="Rectangle 16">
                <a:extLst>
                  <a:ext uri="{FF2B5EF4-FFF2-40B4-BE49-F238E27FC236}">
                    <a16:creationId xmlns:a16="http://schemas.microsoft.com/office/drawing/2014/main" id="{C4FE2E68-A8AC-7B49-959C-F71BE98C7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295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4" name="Rectangle 17">
                <a:extLst>
                  <a:ext uri="{FF2B5EF4-FFF2-40B4-BE49-F238E27FC236}">
                    <a16:creationId xmlns:a16="http://schemas.microsoft.com/office/drawing/2014/main" id="{9574B4F7-E691-C04D-B89C-CA191374EC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8360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5" name="Rectangle 18">
                <a:extLst>
                  <a:ext uri="{FF2B5EF4-FFF2-40B4-BE49-F238E27FC236}">
                    <a16:creationId xmlns:a16="http://schemas.microsoft.com/office/drawing/2014/main" id="{68BFEFFF-DB56-694D-90A4-51E3FEE7F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3895" y="184289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6" name="Rectangle 19">
                <a:extLst>
                  <a:ext uri="{FF2B5EF4-FFF2-40B4-BE49-F238E27FC236}">
                    <a16:creationId xmlns:a16="http://schemas.microsoft.com/office/drawing/2014/main" id="{0D921F8B-2B4A-7142-95C0-460B9891A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0308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7" name="Rectangle 20">
                <a:extLst>
                  <a:ext uri="{FF2B5EF4-FFF2-40B4-BE49-F238E27FC236}">
                    <a16:creationId xmlns:a16="http://schemas.microsoft.com/office/drawing/2014/main" id="{73B158BE-2D4C-BB4C-B9E2-72FB1C3528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1424" y="1842896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Prot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8" name="Rectangle 21">
                <a:extLst>
                  <a:ext uri="{FF2B5EF4-FFF2-40B4-BE49-F238E27FC236}">
                    <a16:creationId xmlns:a16="http://schemas.microsoft.com/office/drawing/2014/main" id="{21BC995C-EA10-8A4A-86C9-09E9D18A5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1454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9" name="Rectangle 22">
                <a:extLst>
                  <a:ext uri="{FF2B5EF4-FFF2-40B4-BE49-F238E27FC236}">
                    <a16:creationId xmlns:a16="http://schemas.microsoft.com/office/drawing/2014/main" id="{A7CF76F0-7B38-514E-8F35-21857DFF5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9786" y="1849876"/>
                <a:ext cx="665297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TCP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s-port</a:t>
                </a:r>
              </a:p>
            </p:txBody>
          </p:sp>
          <p:sp>
            <p:nvSpPr>
              <p:cNvPr id="270" name="Rectangle 23">
                <a:extLst>
                  <a:ext uri="{FF2B5EF4-FFF2-40B4-BE49-F238E27FC236}">
                    <a16:creationId xmlns:a16="http://schemas.microsoft.com/office/drawing/2014/main" id="{93987477-D8FA-DA45-8852-6C39439B8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1216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1" name="Rectangle 24">
                <a:extLst>
                  <a:ext uri="{FF2B5EF4-FFF2-40B4-BE49-F238E27FC236}">
                    <a16:creationId xmlns:a16="http://schemas.microsoft.com/office/drawing/2014/main" id="{72A25E18-29FD-B54E-93AB-BFBD1F5E4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5634" y="184987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TCP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d-port</a:t>
                </a:r>
              </a:p>
            </p:txBody>
          </p:sp>
          <p:sp>
            <p:nvSpPr>
              <p:cNvPr id="272" name="Rectangle 25">
                <a:extLst>
                  <a:ext uri="{FF2B5EF4-FFF2-40B4-BE49-F238E27FC236}">
                    <a16:creationId xmlns:a16="http://schemas.microsoft.com/office/drawing/2014/main" id="{ECF746A0-10FF-564E-B0C2-FDF04E94D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7488" y="1852728"/>
                <a:ext cx="834970" cy="4959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697D3A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3" name="Rectangle 26">
                <a:extLst>
                  <a:ext uri="{FF2B5EF4-FFF2-40B4-BE49-F238E27FC236}">
                    <a16:creationId xmlns:a16="http://schemas.microsoft.com/office/drawing/2014/main" id="{FCC55685-57B0-C04F-89AF-A3B4CAC4C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2048" y="1972855"/>
                <a:ext cx="842784" cy="2927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Action</a:t>
                </a:r>
              </a:p>
            </p:txBody>
          </p:sp>
          <p:sp>
            <p:nvSpPr>
              <p:cNvPr id="274" name="Rectangle 13">
                <a:extLst>
                  <a:ext uri="{FF2B5EF4-FFF2-40B4-BE49-F238E27FC236}">
                    <a16:creationId xmlns:a16="http://schemas.microsoft.com/office/drawing/2014/main" id="{87CD17FF-C15F-BD4E-93F5-C59B450623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02" y="1846643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5" name="Rectangle 14">
                <a:extLst>
                  <a:ext uri="{FF2B5EF4-FFF2-40B4-BE49-F238E27FC236}">
                    <a16:creationId xmlns:a16="http://schemas.microsoft.com/office/drawing/2014/main" id="{2238CFE9-E305-8F4D-8279-4F47300266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1946" y="1859830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VLAN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Pri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6" name="Rectangle 19">
                <a:extLst>
                  <a:ext uri="{FF2B5EF4-FFF2-40B4-BE49-F238E27FC236}">
                    <a16:creationId xmlns:a16="http://schemas.microsoft.com/office/drawing/2014/main" id="{487609AB-80CB-C641-A595-4C81B4D32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0708" y="1853623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7" name="Rectangle 20">
                <a:extLst>
                  <a:ext uri="{FF2B5EF4-FFF2-40B4-BE49-F238E27FC236}">
                    <a16:creationId xmlns:a16="http://schemas.microsoft.com/office/drawing/2014/main" id="{083990C2-30DC-B24D-89EC-C954EEAA5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1824" y="1848541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ToS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8" name="Rectangle 3">
              <a:extLst>
                <a:ext uri="{FF2B5EF4-FFF2-40B4-BE49-F238E27FC236}">
                  <a16:creationId xmlns:a16="http://schemas.microsoft.com/office/drawing/2014/main" id="{3D538A99-E373-2843-A395-0BCD8CEA8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579193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79" name="Rectangle 27">
              <a:extLst>
                <a:ext uri="{FF2B5EF4-FFF2-40B4-BE49-F238E27FC236}">
                  <a16:creationId xmlns:a16="http://schemas.microsoft.com/office/drawing/2014/main" id="{7592C1BA-488D-F341-B343-A07F6E1D1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800" y="579193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0" name="Rectangle 28">
              <a:extLst>
                <a:ext uri="{FF2B5EF4-FFF2-40B4-BE49-F238E27FC236}">
                  <a16:creationId xmlns:a16="http://schemas.microsoft.com/office/drawing/2014/main" id="{EB6E85EC-CDDC-574B-BC87-267E65A4F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3425" y="5791936"/>
              <a:ext cx="11334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1" name="Rectangle 29">
              <a:extLst>
                <a:ext uri="{FF2B5EF4-FFF2-40B4-BE49-F238E27FC236}">
                  <a16:creationId xmlns:a16="http://schemas.microsoft.com/office/drawing/2014/main" id="{2CE31FDA-E835-2C43-80A4-494731B46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5600" y="5791936"/>
              <a:ext cx="66198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2" name="Rectangle 30">
              <a:extLst>
                <a:ext uri="{FF2B5EF4-FFF2-40B4-BE49-F238E27FC236}">
                  <a16:creationId xmlns:a16="http://schemas.microsoft.com/office/drawing/2014/main" id="{637AED49-0E95-FB47-8B81-2E5FA378C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7588" y="579193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3" name="Rectangle 31">
              <a:extLst>
                <a:ext uri="{FF2B5EF4-FFF2-40B4-BE49-F238E27FC236}">
                  <a16:creationId xmlns:a16="http://schemas.microsoft.com/office/drawing/2014/main" id="{E29B6916-0DE6-8F40-B29F-353E3767D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988" y="579193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4" name="Rectangle 32">
              <a:extLst>
                <a:ext uri="{FF2B5EF4-FFF2-40B4-BE49-F238E27FC236}">
                  <a16:creationId xmlns:a16="http://schemas.microsoft.com/office/drawing/2014/main" id="{9FBE9C2F-CFA2-9F4D-9EEA-B603925D8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8921" y="5781799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5" name="Rectangle 33">
              <a:extLst>
                <a:ext uri="{FF2B5EF4-FFF2-40B4-BE49-F238E27FC236}">
                  <a16:creationId xmlns:a16="http://schemas.microsoft.com/office/drawing/2014/main" id="{8F7452E9-7359-A848-8C21-AD6F9EF2B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846" y="579193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6" name="Rectangle 34">
              <a:extLst>
                <a:ext uri="{FF2B5EF4-FFF2-40B4-BE49-F238E27FC236}">
                  <a16:creationId xmlns:a16="http://schemas.microsoft.com/office/drawing/2014/main" id="{C7FC204D-475E-B44A-907D-705ACD733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9246" y="5791936"/>
              <a:ext cx="661987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7" name="Rectangle 35">
              <a:extLst>
                <a:ext uri="{FF2B5EF4-FFF2-40B4-BE49-F238E27FC236}">
                  <a16:creationId xmlns:a16="http://schemas.microsoft.com/office/drawing/2014/main" id="{4B9C886A-4915-D245-93DB-9F1DA8798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6332" y="578844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8" name="Rectangle 36">
              <a:extLst>
                <a:ext uri="{FF2B5EF4-FFF2-40B4-BE49-F238E27FC236}">
                  <a16:creationId xmlns:a16="http://schemas.microsoft.com/office/drawing/2014/main" id="{BB727D3E-2308-E141-AE05-DE74EB48D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470" y="5734462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drop</a:t>
              </a:r>
            </a:p>
          </p:txBody>
        </p:sp>
        <p:sp>
          <p:nvSpPr>
            <p:cNvPr id="289" name="Rectangle 35">
              <a:extLst>
                <a:ext uri="{FF2B5EF4-FFF2-40B4-BE49-F238E27FC236}">
                  <a16:creationId xmlns:a16="http://schemas.microsoft.com/office/drawing/2014/main" id="{3F333C50-5FDD-3A4C-9EC2-303F354A0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1322" y="5791129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90" name="Rectangle 32">
              <a:extLst>
                <a:ext uri="{FF2B5EF4-FFF2-40B4-BE49-F238E27FC236}">
                  <a16:creationId xmlns:a16="http://schemas.microsoft.com/office/drawing/2014/main" id="{5B8DF240-DF5F-684C-BD17-FF8BBD2A8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4217" y="5750006"/>
              <a:ext cx="79108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128.119.1.1</a:t>
              </a:r>
            </a:p>
          </p:txBody>
        </p:sp>
      </p:grpSp>
      <p:sp>
        <p:nvSpPr>
          <p:cNvPr id="139" name="Slide Number Placeholder 3">
            <a:extLst>
              <a:ext uri="{FF2B5EF4-FFF2-40B4-BE49-F238E27FC236}">
                <a16:creationId xmlns:a16="http://schemas.microsoft.com/office/drawing/2014/main" id="{EFB5062F-EFE8-6D43-B7D3-4E78EAF54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12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175" grpId="0"/>
      <p:bldP spid="2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4DE6-194D-1448-9140-D1E0D70D85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History: the road to SDN</a:t>
            </a:r>
          </a:p>
        </p:txBody>
      </p:sp>
    </p:spTree>
    <p:extLst>
      <p:ext uri="{BB962C8B-B14F-4D97-AF65-F5344CB8AC3E}">
        <p14:creationId xmlns:p14="http://schemas.microsoft.com/office/powerpoint/2010/main" val="3568988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OpenFlow: examples</a:t>
            </a:r>
          </a:p>
        </p:txBody>
      </p:sp>
      <p:sp>
        <p:nvSpPr>
          <p:cNvPr id="54" name="Rectangle 2">
            <a:extLst>
              <a:ext uri="{FF2B5EF4-FFF2-40B4-BE49-F238E27FC236}">
                <a16:creationId xmlns:a16="http://schemas.microsoft.com/office/drawing/2014/main" id="{E453A9EB-8E25-5848-9167-008BB1389040}"/>
              </a:ext>
            </a:extLst>
          </p:cNvPr>
          <p:cNvSpPr>
            <a:spLocks/>
          </p:cNvSpPr>
          <p:nvPr/>
        </p:nvSpPr>
        <p:spPr bwMode="auto">
          <a:xfrm>
            <a:off x="914400" y="1558262"/>
            <a:ext cx="47261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Layer 2 destination-based forwarding:</a:t>
            </a:r>
          </a:p>
        </p:txBody>
      </p:sp>
      <p:sp>
        <p:nvSpPr>
          <p:cNvPr id="89" name="Rectangle 2">
            <a:extLst>
              <a:ext uri="{FF2B5EF4-FFF2-40B4-BE49-F238E27FC236}">
                <a16:creationId xmlns:a16="http://schemas.microsoft.com/office/drawing/2014/main" id="{526E2F5F-20F8-C742-A735-6EA6D01366B2}"/>
              </a:ext>
            </a:extLst>
          </p:cNvPr>
          <p:cNvSpPr>
            <a:spLocks/>
          </p:cNvSpPr>
          <p:nvPr/>
        </p:nvSpPr>
        <p:spPr bwMode="auto">
          <a:xfrm>
            <a:off x="914400" y="3287099"/>
            <a:ext cx="934278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layer 2 frames with destination  MAC address 22:A7:23:11:E1:02 should be forwarded to output port 3 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4FE93C3-7F2B-9B41-BCB9-79CBD116C450}"/>
              </a:ext>
            </a:extLst>
          </p:cNvPr>
          <p:cNvGrpSpPr/>
          <p:nvPr/>
        </p:nvGrpSpPr>
        <p:grpSpPr>
          <a:xfrm>
            <a:off x="914400" y="2912790"/>
            <a:ext cx="8729763" cy="396694"/>
            <a:chOff x="685800" y="2252402"/>
            <a:chExt cx="8729763" cy="396694"/>
          </a:xfrm>
        </p:grpSpPr>
        <p:sp>
          <p:nvSpPr>
            <p:cNvPr id="120" name="Rectangle 3">
              <a:extLst>
                <a:ext uri="{FF2B5EF4-FFF2-40B4-BE49-F238E27FC236}">
                  <a16:creationId xmlns:a16="http://schemas.microsoft.com/office/drawing/2014/main" id="{9848C67A-904B-374D-BC21-BF6414ADC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1" name="Rectangle 28">
              <a:extLst>
                <a:ext uri="{FF2B5EF4-FFF2-40B4-BE49-F238E27FC236}">
                  <a16:creationId xmlns:a16="http://schemas.microsoft.com/office/drawing/2014/main" id="{1810A5C8-98D3-6947-919D-475505571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937" y="2301413"/>
              <a:ext cx="11334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2" name="Rectangle 29">
              <a:extLst>
                <a:ext uri="{FF2B5EF4-FFF2-40B4-BE49-F238E27FC236}">
                  <a16:creationId xmlns:a16="http://schemas.microsoft.com/office/drawing/2014/main" id="{E6EDAC02-F7BE-1041-A899-04B5F0BF2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000" y="2312988"/>
              <a:ext cx="66198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3" name="Rectangle 30">
              <a:extLst>
                <a:ext uri="{FF2B5EF4-FFF2-40B4-BE49-F238E27FC236}">
                  <a16:creationId xmlns:a16="http://schemas.microsoft.com/office/drawing/2014/main" id="{9C071D85-304A-F84A-8D62-00CD69704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8988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4" name="Rectangle 31">
              <a:extLst>
                <a:ext uri="{FF2B5EF4-FFF2-40B4-BE49-F238E27FC236}">
                  <a16:creationId xmlns:a16="http://schemas.microsoft.com/office/drawing/2014/main" id="{C8E35E78-B4F2-8344-B6B9-D93EC0D91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9388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5" name="Rectangle 32">
              <a:extLst>
                <a:ext uri="{FF2B5EF4-FFF2-40B4-BE49-F238E27FC236}">
                  <a16:creationId xmlns:a16="http://schemas.microsoft.com/office/drawing/2014/main" id="{230156F2-085F-284F-932F-D7A6B136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9788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6" name="Rectangle 33">
              <a:extLst>
                <a:ext uri="{FF2B5EF4-FFF2-40B4-BE49-F238E27FC236}">
                  <a16:creationId xmlns:a16="http://schemas.microsoft.com/office/drawing/2014/main" id="{12D0F3E6-62DD-9D49-9D39-FAEED543F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713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7" name="Rectangle 34">
              <a:extLst>
                <a:ext uri="{FF2B5EF4-FFF2-40B4-BE49-F238E27FC236}">
                  <a16:creationId xmlns:a16="http://schemas.microsoft.com/office/drawing/2014/main" id="{2F0EBD6C-DF0D-2A4A-8B89-D88AEB9E6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0113" y="2312988"/>
              <a:ext cx="661987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8" name="Rectangle 35">
              <a:extLst>
                <a:ext uri="{FF2B5EF4-FFF2-40B4-BE49-F238E27FC236}">
                  <a16:creationId xmlns:a16="http://schemas.microsoft.com/office/drawing/2014/main" id="{7DD7A14C-0B13-C44E-9261-ED78E7DD4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100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9" name="Rectangle 36">
              <a:extLst>
                <a:ext uri="{FF2B5EF4-FFF2-40B4-BE49-F238E27FC236}">
                  <a16:creationId xmlns:a16="http://schemas.microsoft.com/office/drawing/2014/main" id="{39C785D8-4D11-5C4B-BB42-BF0057389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5163" y="2255115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port3</a:t>
              </a:r>
            </a:p>
          </p:txBody>
        </p:sp>
        <p:sp>
          <p:nvSpPr>
            <p:cNvPr id="130" name="Rectangle 28">
              <a:extLst>
                <a:ext uri="{FF2B5EF4-FFF2-40B4-BE49-F238E27FC236}">
                  <a16:creationId xmlns:a16="http://schemas.microsoft.com/office/drawing/2014/main" id="{C0A96BD1-4DBB-2540-A915-F9C880AA7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6856" y="2252402"/>
              <a:ext cx="658813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22:A7:23: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11:E1:02</a:t>
              </a:r>
            </a:p>
          </p:txBody>
        </p:sp>
        <p:sp>
          <p:nvSpPr>
            <p:cNvPr id="94" name="Rectangle 35">
              <a:extLst>
                <a:ext uri="{FF2B5EF4-FFF2-40B4-BE49-F238E27FC236}">
                  <a16:creationId xmlns:a16="http://schemas.microsoft.com/office/drawing/2014/main" id="{C9472763-3FD2-D54F-B3D2-5ABDCEA0B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3786" y="2326492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95" name="Rectangle 35">
              <a:extLst>
                <a:ext uri="{FF2B5EF4-FFF2-40B4-BE49-F238E27FC236}">
                  <a16:creationId xmlns:a16="http://schemas.microsoft.com/office/drawing/2014/main" id="{CFB47157-C52E-C14D-A603-BA63E0CDD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5472" y="2328421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1944F50-A95F-6E42-BB21-C47A46D5A227}"/>
              </a:ext>
            </a:extLst>
          </p:cNvPr>
          <p:cNvGrpSpPr/>
          <p:nvPr/>
        </p:nvGrpSpPr>
        <p:grpSpPr>
          <a:xfrm>
            <a:off x="914400" y="2179365"/>
            <a:ext cx="8816534" cy="537306"/>
            <a:chOff x="908298" y="1842896"/>
            <a:chExt cx="8816534" cy="537306"/>
          </a:xfrm>
        </p:grpSpPr>
        <p:sp>
          <p:nvSpPr>
            <p:cNvPr id="44" name="Rectangle 5">
              <a:extLst>
                <a:ext uri="{FF2B5EF4-FFF2-40B4-BE49-F238E27FC236}">
                  <a16:creationId xmlns:a16="http://schemas.microsoft.com/office/drawing/2014/main" id="{AF12B3AE-F53B-B04D-B369-C6FD02BF3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12" y="1847978"/>
              <a:ext cx="660832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Rectangle 6">
              <a:extLst>
                <a:ext uri="{FF2B5EF4-FFF2-40B4-BE49-F238E27FC236}">
                  <a16:creationId xmlns:a16="http://schemas.microsoft.com/office/drawing/2014/main" id="{69F0497B-35F0-444B-8F9E-AB98291B9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298" y="1851027"/>
              <a:ext cx="657483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Switch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Port</a:t>
              </a:r>
            </a:p>
          </p:txBody>
        </p:sp>
        <p:sp>
          <p:nvSpPr>
            <p:cNvPr id="46" name="Rectangle 7">
              <a:extLst>
                <a:ext uri="{FF2B5EF4-FFF2-40B4-BE49-F238E27FC236}">
                  <a16:creationId xmlns:a16="http://schemas.microsoft.com/office/drawing/2014/main" id="{7964A668-1818-0D47-B45D-9AA2C7F3A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6944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Rectangle 8">
              <a:extLst>
                <a:ext uri="{FF2B5EF4-FFF2-40B4-BE49-F238E27FC236}">
                  <a16:creationId xmlns:a16="http://schemas.microsoft.com/office/drawing/2014/main" id="{727FF474-27BC-164F-B477-01CE6A894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479" y="1842896"/>
              <a:ext cx="657483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MAC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src</a:t>
              </a:r>
              <a:endPara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B7F43826-3825-A947-B8FB-82966322A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892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Rectangle 10">
              <a:extLst>
                <a:ext uri="{FF2B5EF4-FFF2-40B4-BE49-F238E27FC236}">
                  <a16:creationId xmlns:a16="http://schemas.microsoft.com/office/drawing/2014/main" id="{DCDEA4E6-C9C4-AD4E-91A3-0CB3EF7D5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031" y="1842896"/>
              <a:ext cx="632925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MAC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dst</a:t>
              </a:r>
              <a:endPara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Rectangle 11">
              <a:extLst>
                <a:ext uri="{FF2B5EF4-FFF2-40B4-BE49-F238E27FC236}">
                  <a16:creationId xmlns:a16="http://schemas.microsoft.com/office/drawing/2014/main" id="{E3C8548B-EA9C-8246-9987-869920B43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8654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Rectangle 12">
              <a:extLst>
                <a:ext uri="{FF2B5EF4-FFF2-40B4-BE49-F238E27FC236}">
                  <a16:creationId xmlns:a16="http://schemas.microsoft.com/office/drawing/2014/main" id="{BAFA967D-7543-2240-A606-AF4E1373C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6422" y="1842896"/>
              <a:ext cx="658599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Eth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type</a:t>
              </a:r>
            </a:p>
          </p:txBody>
        </p:sp>
        <p:sp>
          <p:nvSpPr>
            <p:cNvPr id="52" name="Rectangle 13">
              <a:extLst>
                <a:ext uri="{FF2B5EF4-FFF2-40B4-BE49-F238E27FC236}">
                  <a16:creationId xmlns:a16="http://schemas.microsoft.com/office/drawing/2014/main" id="{E982406B-480F-B647-A253-CEDCA6DEE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602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" name="Rectangle 14">
              <a:extLst>
                <a:ext uri="{FF2B5EF4-FFF2-40B4-BE49-F238E27FC236}">
                  <a16:creationId xmlns:a16="http://schemas.microsoft.com/office/drawing/2014/main" id="{A8C8B869-BAA0-254C-971E-66810221A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835" y="1842896"/>
              <a:ext cx="658599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VLAN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ID</a:t>
              </a:r>
            </a:p>
          </p:txBody>
        </p:sp>
        <p:sp>
          <p:nvSpPr>
            <p:cNvPr id="55" name="Rectangle 15">
              <a:extLst>
                <a:ext uri="{FF2B5EF4-FFF2-40B4-BE49-F238E27FC236}">
                  <a16:creationId xmlns:a16="http://schemas.microsoft.com/office/drawing/2014/main" id="{40952A83-9312-2444-A939-42CFB355F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8598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6" name="Rectangle 16">
              <a:extLst>
                <a:ext uri="{FF2B5EF4-FFF2-40B4-BE49-F238E27FC236}">
                  <a16:creationId xmlns:a16="http://schemas.microsoft.com/office/drawing/2014/main" id="{788FFD0C-F9CE-1043-A77D-719BAF579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295" y="1842896"/>
              <a:ext cx="657483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IP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Src</a:t>
              </a:r>
              <a:endPara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Rectangle 17">
              <a:extLst>
                <a:ext uri="{FF2B5EF4-FFF2-40B4-BE49-F238E27FC236}">
                  <a16:creationId xmlns:a16="http://schemas.microsoft.com/office/drawing/2014/main" id="{E02188A9-49E0-7846-9A31-DACB21CB7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8360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Rectangle 18">
              <a:extLst>
                <a:ext uri="{FF2B5EF4-FFF2-40B4-BE49-F238E27FC236}">
                  <a16:creationId xmlns:a16="http://schemas.microsoft.com/office/drawing/2014/main" id="{EC5453A4-CEFD-2E4F-9BB4-2C94BF0A2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3895" y="1842896"/>
              <a:ext cx="666413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IP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Dst</a:t>
              </a:r>
              <a:endPara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Rectangle 19">
              <a:extLst>
                <a:ext uri="{FF2B5EF4-FFF2-40B4-BE49-F238E27FC236}">
                  <a16:creationId xmlns:a16="http://schemas.microsoft.com/office/drawing/2014/main" id="{F6B65A36-E79D-A04F-94D9-ADD42417E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0308" y="1847978"/>
              <a:ext cx="660832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Rectangle 20">
              <a:extLst>
                <a:ext uri="{FF2B5EF4-FFF2-40B4-BE49-F238E27FC236}">
                  <a16:creationId xmlns:a16="http://schemas.microsoft.com/office/drawing/2014/main" id="{45A2D278-3694-A643-BC10-3E42EF81F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1424" y="1842896"/>
              <a:ext cx="650785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IP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Prot</a:t>
              </a:r>
              <a:endPara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3" name="Rectangle 21">
              <a:extLst>
                <a:ext uri="{FF2B5EF4-FFF2-40B4-BE49-F238E27FC236}">
                  <a16:creationId xmlns:a16="http://schemas.microsoft.com/office/drawing/2014/main" id="{7911A9BF-9CED-214D-BDDE-8C4985506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1454" y="185495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Rectangle 22">
              <a:extLst>
                <a:ext uri="{FF2B5EF4-FFF2-40B4-BE49-F238E27FC236}">
                  <a16:creationId xmlns:a16="http://schemas.microsoft.com/office/drawing/2014/main" id="{B82E42AD-7D55-744C-91C8-E2A3E311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9786" y="1849876"/>
              <a:ext cx="665297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TCP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s-port</a:t>
              </a:r>
            </a:p>
          </p:txBody>
        </p: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3861A8ED-7C63-D641-9F09-48D34FC5A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1216" y="185495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Rectangle 24">
              <a:extLst>
                <a:ext uri="{FF2B5EF4-FFF2-40B4-BE49-F238E27FC236}">
                  <a16:creationId xmlns:a16="http://schemas.microsoft.com/office/drawing/2014/main" id="{E47377AD-5F9D-BC4E-9DAF-21D04B773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5634" y="1849876"/>
              <a:ext cx="666413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TCP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d-port</a:t>
              </a:r>
            </a:p>
          </p:txBody>
        </p:sp>
        <p:sp>
          <p:nvSpPr>
            <p:cNvPr id="87" name="Rectangle 25">
              <a:extLst>
                <a:ext uri="{FF2B5EF4-FFF2-40B4-BE49-F238E27FC236}">
                  <a16:creationId xmlns:a16="http://schemas.microsoft.com/office/drawing/2014/main" id="{E942D801-9778-DE47-A09D-B70F081C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7488" y="1852728"/>
              <a:ext cx="834970" cy="4959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Rectangle 26">
              <a:extLst>
                <a:ext uri="{FF2B5EF4-FFF2-40B4-BE49-F238E27FC236}">
                  <a16:creationId xmlns:a16="http://schemas.microsoft.com/office/drawing/2014/main" id="{3A864B19-6D0D-824B-808D-384BAC2FE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048" y="1972855"/>
              <a:ext cx="842784" cy="292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Action</a:t>
              </a:r>
            </a:p>
          </p:txBody>
        </p:sp>
        <p:sp>
          <p:nvSpPr>
            <p:cNvPr id="90" name="Rectangle 13">
              <a:extLst>
                <a:ext uri="{FF2B5EF4-FFF2-40B4-BE49-F238E27FC236}">
                  <a16:creationId xmlns:a16="http://schemas.microsoft.com/office/drawing/2014/main" id="{A246A8FA-D66F-CE41-9DCF-E02116316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1002" y="1846643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1" name="Rectangle 14">
              <a:extLst>
                <a:ext uri="{FF2B5EF4-FFF2-40B4-BE49-F238E27FC236}">
                  <a16:creationId xmlns:a16="http://schemas.microsoft.com/office/drawing/2014/main" id="{15D994AB-28E0-304B-BDD3-1F13A3C40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946" y="1859830"/>
              <a:ext cx="658599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VLAN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Pri</a:t>
              </a:r>
              <a:endPara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" name="Rectangle 19">
              <a:extLst>
                <a:ext uri="{FF2B5EF4-FFF2-40B4-BE49-F238E27FC236}">
                  <a16:creationId xmlns:a16="http://schemas.microsoft.com/office/drawing/2014/main" id="{AD1E2BB7-3E66-8C4B-8D44-59EBDBB6D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0708" y="1853623"/>
              <a:ext cx="660832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3" name="Rectangle 20">
              <a:extLst>
                <a:ext uri="{FF2B5EF4-FFF2-40B4-BE49-F238E27FC236}">
                  <a16:creationId xmlns:a16="http://schemas.microsoft.com/office/drawing/2014/main" id="{A8A17371-179F-ED44-8EE0-0533B08A4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824" y="1848541"/>
              <a:ext cx="650785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IP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ToS</a:t>
              </a:r>
              <a:endPara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7" name="Slide Number Placeholder 3">
            <a:extLst>
              <a:ext uri="{FF2B5EF4-FFF2-40B4-BE49-F238E27FC236}">
                <a16:creationId xmlns:a16="http://schemas.microsoft.com/office/drawing/2014/main" id="{2A3B0BEC-456F-A94A-98CC-4D78DDF61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050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719438-0C98-CC4E-B2A6-DFB0F8C5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467"/>
            <a:ext cx="10515600" cy="515585"/>
          </a:xfrm>
        </p:spPr>
        <p:txBody>
          <a:bodyPr>
            <a:normAutofit/>
          </a:bodyPr>
          <a:lstStyle/>
          <a:p>
            <a:pPr>
              <a:buClr>
                <a:srgbClr val="000090"/>
              </a:buClr>
              <a:buSzPct val="100000"/>
            </a:pPr>
            <a:r>
              <a:rPr lang="en-US" altLang="en-US" dirty="0" err="1">
                <a:solidFill>
                  <a:srgbClr val="C00000"/>
                </a:solidFill>
                <a:latin typeface="Calibri" panose="020F0502020204030204" pitchFamily="34" charset="0"/>
              </a:rPr>
              <a:t>match+action</a:t>
            </a: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</a:rPr>
              <a:t>: </a:t>
            </a:r>
            <a:r>
              <a:rPr lang="en-US" altLang="en-US" dirty="0">
                <a:latin typeface="Calibri" panose="020F0502020204030204" pitchFamily="34" charset="0"/>
              </a:rPr>
              <a:t>abstraction</a:t>
            </a: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</a:rPr>
              <a:t>unifies different kinds of devices</a:t>
            </a:r>
            <a:endParaRPr lang="en-US" alt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OpenFlow abstraction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CD4464B-013F-784B-B542-C675A1CF87D0}"/>
              </a:ext>
            </a:extLst>
          </p:cNvPr>
          <p:cNvSpPr txBox="1">
            <a:spLocks/>
          </p:cNvSpPr>
          <p:nvPr/>
        </p:nvSpPr>
        <p:spPr>
          <a:xfrm>
            <a:off x="1447800" y="2185507"/>
            <a:ext cx="4489173" cy="393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Router</a:t>
            </a:r>
          </a:p>
          <a:p>
            <a:pPr marL="677863" marR="0" lvl="1" indent="-215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ct val="101000"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match: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longest destination IP prefix</a:t>
            </a:r>
          </a:p>
          <a:p>
            <a:pPr marL="677863" marR="0" lvl="1" indent="-215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ct val="101000"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action: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forward out a link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Switch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  <a:p>
            <a:pPr marL="677863" marR="0" lvl="1" indent="-215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match: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destination MAC address</a:t>
            </a:r>
          </a:p>
          <a:p>
            <a:pPr marL="677863" marR="0" lvl="1" indent="-215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action: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forward or flood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667D824B-6CCF-664C-BE00-1958B9E23803}"/>
              </a:ext>
            </a:extLst>
          </p:cNvPr>
          <p:cNvSpPr txBox="1">
            <a:spLocks/>
          </p:cNvSpPr>
          <p:nvPr/>
        </p:nvSpPr>
        <p:spPr>
          <a:xfrm>
            <a:off x="6563139" y="2192892"/>
            <a:ext cx="4727714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Firewall</a:t>
            </a:r>
          </a:p>
          <a:p>
            <a:pPr marL="508000" marR="0" lvl="1" indent="-2190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match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: IP addresses and TCP/UDP port numbers</a:t>
            </a:r>
          </a:p>
          <a:p>
            <a:pPr marL="508000" marR="0" lvl="1" indent="-2190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action: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permit or deny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NAT</a:t>
            </a:r>
          </a:p>
          <a:p>
            <a:pPr marL="519113" marR="0" lvl="1" indent="-23018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match: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IP address and port</a:t>
            </a:r>
          </a:p>
          <a:p>
            <a:pPr marL="519113" marR="0" lvl="1" indent="-23018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action: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rewrite address and port</a:t>
            </a:r>
          </a:p>
          <a:p>
            <a:pPr marL="0" marR="0" lvl="0" indent="-2222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E1B560F-4B2A-0640-8667-837D2163E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09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  <p:bldP spid="3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OpenFlow example</a:t>
            </a:r>
          </a:p>
        </p:txBody>
      </p:sp>
      <p:cxnSp>
        <p:nvCxnSpPr>
          <p:cNvPr id="196" name="Straight Connector 13">
            <a:extLst>
              <a:ext uri="{FF2B5EF4-FFF2-40B4-BE49-F238E27FC236}">
                <a16:creationId xmlns:a16="http://schemas.microsoft.com/office/drawing/2014/main" id="{CB40D880-161F-974F-A9EE-DC429D8528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45096" y="2562225"/>
            <a:ext cx="2157412" cy="184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" name="Straight Connector 11">
            <a:extLst>
              <a:ext uri="{FF2B5EF4-FFF2-40B4-BE49-F238E27FC236}">
                <a16:creationId xmlns:a16="http://schemas.microsoft.com/office/drawing/2014/main" id="{F369C91E-6275-2C49-8D03-6AFE694C55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24496" y="4497388"/>
            <a:ext cx="20462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Straight Connector 6">
            <a:extLst>
              <a:ext uri="{FF2B5EF4-FFF2-40B4-BE49-F238E27FC236}">
                <a16:creationId xmlns:a16="http://schemas.microsoft.com/office/drawing/2014/main" id="{8130AC3F-4D6F-7145-8F66-CD05FE33E6E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26058" y="2690813"/>
            <a:ext cx="0" cy="157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Straight Connector 64">
            <a:extLst>
              <a:ext uri="{FF2B5EF4-FFF2-40B4-BE49-F238E27FC236}">
                <a16:creationId xmlns:a16="http://schemas.microsoft.com/office/drawing/2014/main" id="{D53BF40B-1E44-474A-A1E4-88E387FB21E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346708" y="3154363"/>
            <a:ext cx="1477963" cy="13112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4B29DE4-2EEB-D84D-9D70-6BD80FD57EAC}"/>
              </a:ext>
            </a:extLst>
          </p:cNvPr>
          <p:cNvCxnSpPr/>
          <p:nvPr/>
        </p:nvCxnSpPr>
        <p:spPr>
          <a:xfrm flipH="1" flipV="1">
            <a:off x="4294321" y="4567238"/>
            <a:ext cx="6350" cy="65722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D4FF8069-D6E8-734F-B1D2-6BE329F879C7}"/>
              </a:ext>
            </a:extLst>
          </p:cNvPr>
          <p:cNvCxnSpPr/>
          <p:nvPr/>
        </p:nvCxnSpPr>
        <p:spPr>
          <a:xfrm>
            <a:off x="3338646" y="4524375"/>
            <a:ext cx="531812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02" name="Group 44">
            <a:extLst>
              <a:ext uri="{FF2B5EF4-FFF2-40B4-BE49-F238E27FC236}">
                <a16:creationId xmlns:a16="http://schemas.microsoft.com/office/drawing/2014/main" id="{9C4002D9-DF30-D144-9386-64ED23FED52F}"/>
              </a:ext>
            </a:extLst>
          </p:cNvPr>
          <p:cNvGrpSpPr>
            <a:grpSpLocks/>
          </p:cNvGrpSpPr>
          <p:nvPr/>
        </p:nvGrpSpPr>
        <p:grpSpPr bwMode="auto">
          <a:xfrm>
            <a:off x="2740158" y="4043363"/>
            <a:ext cx="757238" cy="628650"/>
            <a:chOff x="-44" y="1473"/>
            <a:chExt cx="981" cy="1105"/>
          </a:xfrm>
        </p:grpSpPr>
        <p:pic>
          <p:nvPicPr>
            <p:cNvPr id="203" name="Picture 45" descr="desktop_computer_stylized_medium">
              <a:extLst>
                <a:ext uri="{FF2B5EF4-FFF2-40B4-BE49-F238E27FC236}">
                  <a16:creationId xmlns:a16="http://schemas.microsoft.com/office/drawing/2014/main" id="{A8DDFC57-A653-E643-878F-2786E68F6B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" name="Freeform 46">
              <a:extLst>
                <a:ext uri="{FF2B5EF4-FFF2-40B4-BE49-F238E27FC236}">
                  <a16:creationId xmlns:a16="http://schemas.microsoft.com/office/drawing/2014/main" id="{3015E4EC-FEA9-5542-ACE6-63401E8006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05" name="Group 44">
            <a:extLst>
              <a:ext uri="{FF2B5EF4-FFF2-40B4-BE49-F238E27FC236}">
                <a16:creationId xmlns:a16="http://schemas.microsoft.com/office/drawing/2014/main" id="{F77FDB30-E2C1-8043-AA3D-41C5428CD580}"/>
              </a:ext>
            </a:extLst>
          </p:cNvPr>
          <p:cNvGrpSpPr>
            <a:grpSpLocks/>
          </p:cNvGrpSpPr>
          <p:nvPr/>
        </p:nvGrpSpPr>
        <p:grpSpPr bwMode="auto">
          <a:xfrm>
            <a:off x="3803783" y="4892675"/>
            <a:ext cx="757238" cy="628650"/>
            <a:chOff x="188" y="1473"/>
            <a:chExt cx="981" cy="1105"/>
          </a:xfrm>
        </p:grpSpPr>
        <p:pic>
          <p:nvPicPr>
            <p:cNvPr id="206" name="Picture 45" descr="desktop_computer_stylized_medium">
              <a:extLst>
                <a:ext uri="{FF2B5EF4-FFF2-40B4-BE49-F238E27FC236}">
                  <a16:creationId xmlns:a16="http://schemas.microsoft.com/office/drawing/2014/main" id="{1052E4EA-6FEA-844A-A25A-AF2C0B49F0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" name="Freeform 46">
              <a:extLst>
                <a:ext uri="{FF2B5EF4-FFF2-40B4-BE49-F238E27FC236}">
                  <a16:creationId xmlns:a16="http://schemas.microsoft.com/office/drawing/2014/main" id="{539D824A-2830-1A42-AF13-8ADCB10DAC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" y="1587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08" name="TextBox 9">
            <a:extLst>
              <a:ext uri="{FF2B5EF4-FFF2-40B4-BE49-F238E27FC236}">
                <a16:creationId xmlns:a16="http://schemas.microsoft.com/office/drawing/2014/main" id="{6EDEBC7E-1ACA-5B44-9D83-8900509C0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5917" y="4216884"/>
            <a:ext cx="8334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10.1.0.1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09" name="TextBox 58">
            <a:extLst>
              <a:ext uri="{FF2B5EF4-FFF2-40B4-BE49-F238E27FC236}">
                <a16:creationId xmlns:a16="http://schemas.microsoft.com/office/drawing/2014/main" id="{E1178F66-20DC-9147-A60A-B4A736E8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312" y="5453407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10.1.0.2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1F07088-AD69-CB45-9BB2-8DB8C9FEDA25}"/>
              </a:ext>
            </a:extLst>
          </p:cNvPr>
          <p:cNvCxnSpPr/>
          <p:nvPr/>
        </p:nvCxnSpPr>
        <p:spPr>
          <a:xfrm flipV="1">
            <a:off x="5992946" y="4568825"/>
            <a:ext cx="306387" cy="49053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6CB3FF4-5E87-DD4D-9275-FA1D2385BBC2}"/>
              </a:ext>
            </a:extLst>
          </p:cNvPr>
          <p:cNvCxnSpPr/>
          <p:nvPr/>
        </p:nvCxnSpPr>
        <p:spPr>
          <a:xfrm>
            <a:off x="6747008" y="4448175"/>
            <a:ext cx="531813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12" name="Group 44">
            <a:extLst>
              <a:ext uri="{FF2B5EF4-FFF2-40B4-BE49-F238E27FC236}">
                <a16:creationId xmlns:a16="http://schemas.microsoft.com/office/drawing/2014/main" id="{AF067C68-E87B-E64B-9EA0-8C576193E2D5}"/>
              </a:ext>
            </a:extLst>
          </p:cNvPr>
          <p:cNvGrpSpPr>
            <a:grpSpLocks/>
          </p:cNvGrpSpPr>
          <p:nvPr/>
        </p:nvGrpSpPr>
        <p:grpSpPr bwMode="auto">
          <a:xfrm>
            <a:off x="6953383" y="4221163"/>
            <a:ext cx="757238" cy="628650"/>
            <a:chOff x="-44" y="1473"/>
            <a:chExt cx="981" cy="1105"/>
          </a:xfrm>
        </p:grpSpPr>
        <p:pic>
          <p:nvPicPr>
            <p:cNvPr id="213" name="Picture 45" descr="desktop_computer_stylized_medium">
              <a:extLst>
                <a:ext uri="{FF2B5EF4-FFF2-40B4-BE49-F238E27FC236}">
                  <a16:creationId xmlns:a16="http://schemas.microsoft.com/office/drawing/2014/main" id="{58222FD7-FAC0-9048-861D-C7FB905DAB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4" name="Freeform 46">
              <a:extLst>
                <a:ext uri="{FF2B5EF4-FFF2-40B4-BE49-F238E27FC236}">
                  <a16:creationId xmlns:a16="http://schemas.microsoft.com/office/drawing/2014/main" id="{4F99949B-902B-5C48-B8F4-C60B9A1C94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5" name="Group 44">
            <a:extLst>
              <a:ext uri="{FF2B5EF4-FFF2-40B4-BE49-F238E27FC236}">
                <a16:creationId xmlns:a16="http://schemas.microsoft.com/office/drawing/2014/main" id="{BB96A80F-DF20-D84A-83F9-B02CA294C3CB}"/>
              </a:ext>
            </a:extLst>
          </p:cNvPr>
          <p:cNvGrpSpPr>
            <a:grpSpLocks/>
          </p:cNvGrpSpPr>
          <p:nvPr/>
        </p:nvGrpSpPr>
        <p:grpSpPr bwMode="auto">
          <a:xfrm>
            <a:off x="5475421" y="4835525"/>
            <a:ext cx="757237" cy="628650"/>
            <a:chOff x="-44" y="1473"/>
            <a:chExt cx="981" cy="1105"/>
          </a:xfrm>
        </p:grpSpPr>
        <p:pic>
          <p:nvPicPr>
            <p:cNvPr id="216" name="Picture 45" descr="desktop_computer_stylized_medium">
              <a:extLst>
                <a:ext uri="{FF2B5EF4-FFF2-40B4-BE49-F238E27FC236}">
                  <a16:creationId xmlns:a16="http://schemas.microsoft.com/office/drawing/2014/main" id="{33CD0307-64FA-664C-937F-8AEF1F7673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7" name="Freeform 46">
              <a:extLst>
                <a:ext uri="{FF2B5EF4-FFF2-40B4-BE49-F238E27FC236}">
                  <a16:creationId xmlns:a16="http://schemas.microsoft.com/office/drawing/2014/main" id="{7E09CDE0-C828-BD49-ABFC-D01B3B7779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18" name="TextBox 70">
            <a:extLst>
              <a:ext uri="{FF2B5EF4-FFF2-40B4-BE49-F238E27FC236}">
                <a16:creationId xmlns:a16="http://schemas.microsoft.com/office/drawing/2014/main" id="{F1E4672C-055C-0040-BA1C-1B569384F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947" y="4249738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10.2.0.4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19" name="TextBox 71">
            <a:extLst>
              <a:ext uri="{FF2B5EF4-FFF2-40B4-BE49-F238E27FC236}">
                <a16:creationId xmlns:a16="http://schemas.microsoft.com/office/drawing/2014/main" id="{7D1D7A82-2B90-124D-8B70-788F9A13A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907" y="5349807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10.2.0.3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2B5B59C-D9F3-FA4D-8B80-E6E965F14CB4}"/>
              </a:ext>
            </a:extLst>
          </p:cNvPr>
          <p:cNvCxnSpPr/>
          <p:nvPr/>
        </p:nvCxnSpPr>
        <p:spPr>
          <a:xfrm>
            <a:off x="3349758" y="2681288"/>
            <a:ext cx="706438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46ED07FB-874E-784B-B948-DE3F22F518D9}"/>
              </a:ext>
            </a:extLst>
          </p:cNvPr>
          <p:cNvCxnSpPr/>
          <p:nvPr/>
        </p:nvCxnSpPr>
        <p:spPr>
          <a:xfrm flipV="1">
            <a:off x="4327658" y="2014538"/>
            <a:ext cx="0" cy="474662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22" name="Group 44">
            <a:extLst>
              <a:ext uri="{FF2B5EF4-FFF2-40B4-BE49-F238E27FC236}">
                <a16:creationId xmlns:a16="http://schemas.microsoft.com/office/drawing/2014/main" id="{7AD81740-508B-C947-8F31-2442A83D9910}"/>
              </a:ext>
            </a:extLst>
          </p:cNvPr>
          <p:cNvGrpSpPr>
            <a:grpSpLocks/>
          </p:cNvGrpSpPr>
          <p:nvPr/>
        </p:nvGrpSpPr>
        <p:grpSpPr bwMode="auto">
          <a:xfrm>
            <a:off x="3846646" y="1622425"/>
            <a:ext cx="757237" cy="628650"/>
            <a:chOff x="-44" y="1473"/>
            <a:chExt cx="981" cy="1105"/>
          </a:xfrm>
        </p:grpSpPr>
        <p:pic>
          <p:nvPicPr>
            <p:cNvPr id="223" name="Picture 45" descr="desktop_computer_stylized_medium">
              <a:extLst>
                <a:ext uri="{FF2B5EF4-FFF2-40B4-BE49-F238E27FC236}">
                  <a16:creationId xmlns:a16="http://schemas.microsoft.com/office/drawing/2014/main" id="{2C016883-9484-5C4D-B14D-EA3364FB6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4" name="Freeform 46">
              <a:extLst>
                <a:ext uri="{FF2B5EF4-FFF2-40B4-BE49-F238E27FC236}">
                  <a16:creationId xmlns:a16="http://schemas.microsoft.com/office/drawing/2014/main" id="{F5C81A08-61C3-3E43-A943-49A53106C8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5" name="Group 44">
            <a:extLst>
              <a:ext uri="{FF2B5EF4-FFF2-40B4-BE49-F238E27FC236}">
                <a16:creationId xmlns:a16="http://schemas.microsoft.com/office/drawing/2014/main" id="{8C13A896-FAF2-1944-9E6A-653D596FBABE}"/>
              </a:ext>
            </a:extLst>
          </p:cNvPr>
          <p:cNvGrpSpPr>
            <a:grpSpLocks/>
          </p:cNvGrpSpPr>
          <p:nvPr/>
        </p:nvGrpSpPr>
        <p:grpSpPr bwMode="auto">
          <a:xfrm>
            <a:off x="2792546" y="2561879"/>
            <a:ext cx="757237" cy="628650"/>
            <a:chOff x="-44" y="1473"/>
            <a:chExt cx="981" cy="1105"/>
          </a:xfrm>
        </p:grpSpPr>
        <p:pic>
          <p:nvPicPr>
            <p:cNvPr id="226" name="Picture 45" descr="desktop_computer_stylized_medium">
              <a:extLst>
                <a:ext uri="{FF2B5EF4-FFF2-40B4-BE49-F238E27FC236}">
                  <a16:creationId xmlns:a16="http://schemas.microsoft.com/office/drawing/2014/main" id="{170E5B83-C729-6B4F-8607-FA40D26285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Freeform 46">
              <a:extLst>
                <a:ext uri="{FF2B5EF4-FFF2-40B4-BE49-F238E27FC236}">
                  <a16:creationId xmlns:a16="http://schemas.microsoft.com/office/drawing/2014/main" id="{DA39ACBD-A915-6D4A-817E-BF1203C22A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28" name="TextBox 83">
            <a:extLst>
              <a:ext uri="{FF2B5EF4-FFF2-40B4-BE49-F238E27FC236}">
                <a16:creationId xmlns:a16="http://schemas.microsoft.com/office/drawing/2014/main" id="{30CFD95A-683A-934C-A7FE-C30EB2568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446" y="3065116"/>
            <a:ext cx="833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h5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10.3.0.5</a:t>
            </a:r>
          </a:p>
        </p:txBody>
      </p:sp>
      <p:sp>
        <p:nvSpPr>
          <p:cNvPr id="229" name="TextBox 92">
            <a:extLst>
              <a:ext uri="{FF2B5EF4-FFF2-40B4-BE49-F238E27FC236}">
                <a16:creationId xmlns:a16="http://schemas.microsoft.com/office/drawing/2014/main" id="{988CB387-3820-3A4C-A283-BDC5D16D3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558" y="39497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230" name="TextBox 93">
            <a:extLst>
              <a:ext uri="{FF2B5EF4-FFF2-40B4-BE49-F238E27FC236}">
                <a16:creationId xmlns:a16="http://schemas.microsoft.com/office/drawing/2014/main" id="{CBFD7310-8113-634E-8357-DF51674B5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0146" y="397668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s2</a:t>
            </a:r>
          </a:p>
        </p:txBody>
      </p:sp>
      <p:sp>
        <p:nvSpPr>
          <p:cNvPr id="231" name="TextBox 94">
            <a:extLst>
              <a:ext uri="{FF2B5EF4-FFF2-40B4-BE49-F238E27FC236}">
                <a16:creationId xmlns:a16="http://schemas.microsoft.com/office/drawing/2014/main" id="{3350DC8E-7B2E-2744-9A7F-5D80CDC27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7046" y="21685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s3</a:t>
            </a:r>
          </a:p>
        </p:txBody>
      </p:sp>
      <p:cxnSp>
        <p:nvCxnSpPr>
          <p:cNvPr id="232" name="Straight Connector 99">
            <a:extLst>
              <a:ext uri="{FF2B5EF4-FFF2-40B4-BE49-F238E27FC236}">
                <a16:creationId xmlns:a16="http://schemas.microsoft.com/office/drawing/2014/main" id="{D82A6EC4-C796-AD40-976D-1FD13F41BA9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6708" y="2871788"/>
            <a:ext cx="1392238" cy="2190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3" name="Straight Connector 102">
            <a:extLst>
              <a:ext uri="{FF2B5EF4-FFF2-40B4-BE49-F238E27FC236}">
                <a16:creationId xmlns:a16="http://schemas.microsoft.com/office/drawing/2014/main" id="{168D649A-E996-4E4B-9CE2-4CE19077F1E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24671" y="3154363"/>
            <a:ext cx="533400" cy="976312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4" name="TextBox 108">
            <a:extLst>
              <a:ext uri="{FF2B5EF4-FFF2-40B4-BE49-F238E27FC236}">
                <a16:creationId xmlns:a16="http://schemas.microsoft.com/office/drawing/2014/main" id="{C24D254F-852A-5041-BE42-3D1E0FD07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8108" y="2173288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5" name="TextBox 109">
            <a:extLst>
              <a:ext uri="{FF2B5EF4-FFF2-40B4-BE49-F238E27FC236}">
                <a16:creationId xmlns:a16="http://schemas.microsoft.com/office/drawing/2014/main" id="{1B4722FF-BC4E-B24E-AAF9-4CFBDCD18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796" y="2419350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36" name="TextBox 110">
            <a:extLst>
              <a:ext uri="{FF2B5EF4-FFF2-40B4-BE49-F238E27FC236}">
                <a16:creationId xmlns:a16="http://schemas.microsoft.com/office/drawing/2014/main" id="{99E43DED-25B4-764C-B475-987E9899A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8096" y="2790894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37" name="TextBox 111">
            <a:extLst>
              <a:ext uri="{FF2B5EF4-FFF2-40B4-BE49-F238E27FC236}">
                <a16:creationId xmlns:a16="http://schemas.microsoft.com/office/drawing/2014/main" id="{60CD7B1B-6C0C-414A-A6F4-2C724B111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933" y="2687638"/>
            <a:ext cx="274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38" name="TextBox 112">
            <a:extLst>
              <a:ext uri="{FF2B5EF4-FFF2-40B4-BE49-F238E27FC236}">
                <a16:creationId xmlns:a16="http://schemas.microsoft.com/office/drawing/2014/main" id="{36B76F06-8CE7-0E41-A3A1-18B5E468B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271" y="400685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9" name="TextBox 113">
            <a:extLst>
              <a:ext uri="{FF2B5EF4-FFF2-40B4-BE49-F238E27FC236}">
                <a16:creationId xmlns:a16="http://schemas.microsoft.com/office/drawing/2014/main" id="{B38FAB30-55A3-AD46-B047-E929AAD42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4083" y="42767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40" name="TextBox 114">
            <a:extLst>
              <a:ext uri="{FF2B5EF4-FFF2-40B4-BE49-F238E27FC236}">
                <a16:creationId xmlns:a16="http://schemas.microsoft.com/office/drawing/2014/main" id="{6209C114-B4AA-A244-982D-EBB94D82C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671" y="4624388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1" name="TextBox 115">
            <a:extLst>
              <a:ext uri="{FF2B5EF4-FFF2-40B4-BE49-F238E27FC236}">
                <a16:creationId xmlns:a16="http://schemas.microsoft.com/office/drawing/2014/main" id="{3C3609FE-6138-874F-A89C-6F8C711D3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671" y="4437063"/>
            <a:ext cx="273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2" name="TextBox 117">
            <a:extLst>
              <a:ext uri="{FF2B5EF4-FFF2-40B4-BE49-F238E27FC236}">
                <a16:creationId xmlns:a16="http://schemas.microsoft.com/office/drawing/2014/main" id="{9D634780-9369-0148-8A46-086906AB7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971" y="408940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3" name="TextBox 118">
            <a:extLst>
              <a:ext uri="{FF2B5EF4-FFF2-40B4-BE49-F238E27FC236}">
                <a16:creationId xmlns:a16="http://schemas.microsoft.com/office/drawing/2014/main" id="{6F9BC31D-23BD-554C-A935-0C3ED713F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3396" y="4437063"/>
            <a:ext cx="274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44" name="TextBox 119">
            <a:extLst>
              <a:ext uri="{FF2B5EF4-FFF2-40B4-BE49-F238E27FC236}">
                <a16:creationId xmlns:a16="http://schemas.microsoft.com/office/drawing/2014/main" id="{E42C8FB7-C2F4-7E49-AD30-C67257B59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0108" y="464185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5" name="TextBox 120">
            <a:extLst>
              <a:ext uri="{FF2B5EF4-FFF2-40B4-BE49-F238E27FC236}">
                <a16:creationId xmlns:a16="http://schemas.microsoft.com/office/drawing/2014/main" id="{89A9F45F-6E86-9A4C-AF52-070A9E3AE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8908" y="4394200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6" name="TextBox 150">
            <a:extLst>
              <a:ext uri="{FF2B5EF4-FFF2-40B4-BE49-F238E27FC236}">
                <a16:creationId xmlns:a16="http://schemas.microsoft.com/office/drawing/2014/main" id="{54FFEFDD-84AB-484A-93F2-66AB84A2B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291" y="1666393"/>
            <a:ext cx="835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h6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10.3.0.6</a:t>
            </a:r>
          </a:p>
        </p:txBody>
      </p:sp>
      <p:grpSp>
        <p:nvGrpSpPr>
          <p:cNvPr id="277" name="Group 88">
            <a:extLst>
              <a:ext uri="{FF2B5EF4-FFF2-40B4-BE49-F238E27FC236}">
                <a16:creationId xmlns:a16="http://schemas.microsoft.com/office/drawing/2014/main" id="{7A022A32-83B1-5748-9221-800D0CFB34B0}"/>
              </a:ext>
            </a:extLst>
          </p:cNvPr>
          <p:cNvGrpSpPr>
            <a:grpSpLocks/>
          </p:cNvGrpSpPr>
          <p:nvPr/>
        </p:nvGrpSpPr>
        <p:grpSpPr bwMode="auto">
          <a:xfrm>
            <a:off x="5400808" y="1862138"/>
            <a:ext cx="1270000" cy="1482725"/>
            <a:chOff x="5418667" y="1587500"/>
            <a:chExt cx="1270000" cy="1481667"/>
          </a:xfrm>
        </p:grpSpPr>
        <p:grpSp>
          <p:nvGrpSpPr>
            <p:cNvPr id="278" name="Group 79">
              <a:extLst>
                <a:ext uri="{FF2B5EF4-FFF2-40B4-BE49-F238E27FC236}">
                  <a16:creationId xmlns:a16="http://schemas.microsoft.com/office/drawing/2014/main" id="{ACD5087A-4126-5D4A-B13B-F67F7506AA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40087" y="1742411"/>
              <a:ext cx="1047344" cy="1163369"/>
              <a:chOff x="5440087" y="1742411"/>
              <a:chExt cx="1047344" cy="1163369"/>
            </a:xfrm>
          </p:grpSpPr>
          <p:grpSp>
            <p:nvGrpSpPr>
              <p:cNvPr id="280" name="Group 950">
                <a:extLst>
                  <a:ext uri="{FF2B5EF4-FFF2-40B4-BE49-F238E27FC236}">
                    <a16:creationId xmlns:a16="http://schemas.microsoft.com/office/drawing/2014/main" id="{21D68A0A-9909-D449-98B0-19D7C2FB75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38397" y="2273382"/>
                <a:ext cx="350328" cy="632398"/>
                <a:chOff x="4140" y="429"/>
                <a:chExt cx="1425" cy="2396"/>
              </a:xfrm>
            </p:grpSpPr>
            <p:sp>
              <p:nvSpPr>
                <p:cNvPr id="283" name="Freeform 951">
                  <a:extLst>
                    <a:ext uri="{FF2B5EF4-FFF2-40B4-BE49-F238E27FC236}">
                      <a16:creationId xmlns:a16="http://schemas.microsoft.com/office/drawing/2014/main" id="{E3817A04-160B-F442-A0EE-4B30F2EE81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4" name="Rectangle 952">
                  <a:extLst>
                    <a:ext uri="{FF2B5EF4-FFF2-40B4-BE49-F238E27FC236}">
                      <a16:creationId xmlns:a16="http://schemas.microsoft.com/office/drawing/2014/main" id="{75B67217-BB62-6248-BD4E-EB9548DDB4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5" name="Freeform 953">
                  <a:extLst>
                    <a:ext uri="{FF2B5EF4-FFF2-40B4-BE49-F238E27FC236}">
                      <a16:creationId xmlns:a16="http://schemas.microsoft.com/office/drawing/2014/main" id="{B318F2C8-1650-8646-8E8D-A78555EC0C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6" name="Freeform 954">
                  <a:extLst>
                    <a:ext uri="{FF2B5EF4-FFF2-40B4-BE49-F238E27FC236}">
                      <a16:creationId xmlns:a16="http://schemas.microsoft.com/office/drawing/2014/main" id="{04D05301-60BD-FC40-AAA2-F4F7C27891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7" name="Rectangle 955">
                  <a:extLst>
                    <a:ext uri="{FF2B5EF4-FFF2-40B4-BE49-F238E27FC236}">
                      <a16:creationId xmlns:a16="http://schemas.microsoft.com/office/drawing/2014/main" id="{5F062A6D-743A-264D-ADB0-C83039EDB3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8" name="Group 956">
                  <a:extLst>
                    <a:ext uri="{FF2B5EF4-FFF2-40B4-BE49-F238E27FC236}">
                      <a16:creationId xmlns:a16="http://schemas.microsoft.com/office/drawing/2014/main" id="{01C45509-1B2B-1042-BA84-D6FBBFF916E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313" name="AutoShape 957">
                    <a:extLst>
                      <a:ext uri="{FF2B5EF4-FFF2-40B4-BE49-F238E27FC236}">
                        <a16:creationId xmlns:a16="http://schemas.microsoft.com/office/drawing/2014/main" id="{40C9778F-DE66-5643-8444-7EE1E943F1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4" name="AutoShape 958">
                    <a:extLst>
                      <a:ext uri="{FF2B5EF4-FFF2-40B4-BE49-F238E27FC236}">
                        <a16:creationId xmlns:a16="http://schemas.microsoft.com/office/drawing/2014/main" id="{DE3E5FFB-586E-B643-94E3-85EB4EF099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89" name="Rectangle 959">
                  <a:extLst>
                    <a:ext uri="{FF2B5EF4-FFF2-40B4-BE49-F238E27FC236}">
                      <a16:creationId xmlns:a16="http://schemas.microsoft.com/office/drawing/2014/main" id="{BB2BBE5E-0794-4041-A8BF-B91E39290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0" name="Group 960">
                  <a:extLst>
                    <a:ext uri="{FF2B5EF4-FFF2-40B4-BE49-F238E27FC236}">
                      <a16:creationId xmlns:a16="http://schemas.microsoft.com/office/drawing/2014/main" id="{B8615C7E-DC00-DB42-BA0E-E1F2758776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311" name="AutoShape 961">
                    <a:extLst>
                      <a:ext uri="{FF2B5EF4-FFF2-40B4-BE49-F238E27FC236}">
                        <a16:creationId xmlns:a16="http://schemas.microsoft.com/office/drawing/2014/main" id="{20E97585-07E0-EC4F-B0F9-D086838F40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2" name="AutoShape 962">
                    <a:extLst>
                      <a:ext uri="{FF2B5EF4-FFF2-40B4-BE49-F238E27FC236}">
                        <a16:creationId xmlns:a16="http://schemas.microsoft.com/office/drawing/2014/main" id="{CAF5CAE1-8538-2C48-BED8-4AC05996DC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1" name="Rectangle 963">
                  <a:extLst>
                    <a:ext uri="{FF2B5EF4-FFF2-40B4-BE49-F238E27FC236}">
                      <a16:creationId xmlns:a16="http://schemas.microsoft.com/office/drawing/2014/main" id="{BFEA0CA2-91FF-F147-B072-1BC64CA438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2" name="Rectangle 964">
                  <a:extLst>
                    <a:ext uri="{FF2B5EF4-FFF2-40B4-BE49-F238E27FC236}">
                      <a16:creationId xmlns:a16="http://schemas.microsoft.com/office/drawing/2014/main" id="{B7438767-CF8A-7D4E-88D7-06755770E8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3" name="Group 965">
                  <a:extLst>
                    <a:ext uri="{FF2B5EF4-FFF2-40B4-BE49-F238E27FC236}">
                      <a16:creationId xmlns:a16="http://schemas.microsoft.com/office/drawing/2014/main" id="{BD89BE1D-D5A1-2A4F-9BB3-493820B2D2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309" name="AutoShape 966">
                    <a:extLst>
                      <a:ext uri="{FF2B5EF4-FFF2-40B4-BE49-F238E27FC236}">
                        <a16:creationId xmlns:a16="http://schemas.microsoft.com/office/drawing/2014/main" id="{E07E9E59-7E69-DA4E-9F03-F1D01DBAFC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0" name="AutoShape 967">
                    <a:extLst>
                      <a:ext uri="{FF2B5EF4-FFF2-40B4-BE49-F238E27FC236}">
                        <a16:creationId xmlns:a16="http://schemas.microsoft.com/office/drawing/2014/main" id="{702690BB-83DF-924B-9306-E5AFED91E5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4" name="Freeform 968">
                  <a:extLst>
                    <a:ext uri="{FF2B5EF4-FFF2-40B4-BE49-F238E27FC236}">
                      <a16:creationId xmlns:a16="http://schemas.microsoft.com/office/drawing/2014/main" id="{F6B6C90F-430A-CF4B-A1D7-1A585BAB71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95" name="Group 969">
                  <a:extLst>
                    <a:ext uri="{FF2B5EF4-FFF2-40B4-BE49-F238E27FC236}">
                      <a16:creationId xmlns:a16="http://schemas.microsoft.com/office/drawing/2014/main" id="{9E5BB1CA-4B03-2141-B082-B8A4706C69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307" name="AutoShape 970">
                    <a:extLst>
                      <a:ext uri="{FF2B5EF4-FFF2-40B4-BE49-F238E27FC236}">
                        <a16:creationId xmlns:a16="http://schemas.microsoft.com/office/drawing/2014/main" id="{60980303-8EC9-E149-A193-9468A55270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8" name="AutoShape 971">
                    <a:extLst>
                      <a:ext uri="{FF2B5EF4-FFF2-40B4-BE49-F238E27FC236}">
                        <a16:creationId xmlns:a16="http://schemas.microsoft.com/office/drawing/2014/main" id="{4EF45611-F585-3043-B711-6A89BC6FE8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6" name="Rectangle 972">
                  <a:extLst>
                    <a:ext uri="{FF2B5EF4-FFF2-40B4-BE49-F238E27FC236}">
                      <a16:creationId xmlns:a16="http://schemas.microsoft.com/office/drawing/2014/main" id="{811326F7-41C5-AD43-ADD1-11B55C255C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7" name="Freeform 973">
                  <a:extLst>
                    <a:ext uri="{FF2B5EF4-FFF2-40B4-BE49-F238E27FC236}">
                      <a16:creationId xmlns:a16="http://schemas.microsoft.com/office/drawing/2014/main" id="{FDE366E8-CF59-6744-8C4C-B0AFB24AC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8" name="Freeform 974">
                  <a:extLst>
                    <a:ext uri="{FF2B5EF4-FFF2-40B4-BE49-F238E27FC236}">
                      <a16:creationId xmlns:a16="http://schemas.microsoft.com/office/drawing/2014/main" id="{318356AC-8F6D-AE46-AB46-5BA687C30C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9" name="Oval 975">
                  <a:extLst>
                    <a:ext uri="{FF2B5EF4-FFF2-40B4-BE49-F238E27FC236}">
                      <a16:creationId xmlns:a16="http://schemas.microsoft.com/office/drawing/2014/main" id="{0F0566BD-6029-5E4D-9EA5-AC7E56217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0" name="Freeform 976">
                  <a:extLst>
                    <a:ext uri="{FF2B5EF4-FFF2-40B4-BE49-F238E27FC236}">
                      <a16:creationId xmlns:a16="http://schemas.microsoft.com/office/drawing/2014/main" id="{A97DBA45-4DC8-8A4C-9ECC-96AF3FCE85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1" name="AutoShape 977">
                  <a:extLst>
                    <a:ext uri="{FF2B5EF4-FFF2-40B4-BE49-F238E27FC236}">
                      <a16:creationId xmlns:a16="http://schemas.microsoft.com/office/drawing/2014/main" id="{4336E3DA-6FFE-F148-8C56-516CE08065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2" name="AutoShape 978">
                  <a:extLst>
                    <a:ext uri="{FF2B5EF4-FFF2-40B4-BE49-F238E27FC236}">
                      <a16:creationId xmlns:a16="http://schemas.microsoft.com/office/drawing/2014/main" id="{183F8629-55AE-0443-BA0A-86080DC2EF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3" name="Oval 979">
                  <a:extLst>
                    <a:ext uri="{FF2B5EF4-FFF2-40B4-BE49-F238E27FC236}">
                      <a16:creationId xmlns:a16="http://schemas.microsoft.com/office/drawing/2014/main" id="{3A012DD8-A7AE-C943-9266-026D3315C7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4" name="Oval 980">
                  <a:extLst>
                    <a:ext uri="{FF2B5EF4-FFF2-40B4-BE49-F238E27FC236}">
                      <a16:creationId xmlns:a16="http://schemas.microsoft.com/office/drawing/2014/main" id="{B244DD55-7B74-A349-8352-6789B4DF5D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5" name="Oval 981">
                  <a:extLst>
                    <a:ext uri="{FF2B5EF4-FFF2-40B4-BE49-F238E27FC236}">
                      <a16:creationId xmlns:a16="http://schemas.microsoft.com/office/drawing/2014/main" id="{5B459985-0D9B-A149-AA5D-EFFF804C9D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6" name="Rectangle 982">
                  <a:extLst>
                    <a:ext uri="{FF2B5EF4-FFF2-40B4-BE49-F238E27FC236}">
                      <a16:creationId xmlns:a16="http://schemas.microsoft.com/office/drawing/2014/main" id="{6E63AA7A-EC16-C34C-A965-939803E03B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281" name="Picture 4">
                <a:extLst>
                  <a:ext uri="{FF2B5EF4-FFF2-40B4-BE49-F238E27FC236}">
                    <a16:creationId xmlns:a16="http://schemas.microsoft.com/office/drawing/2014/main" id="{62AAA559-6FDE-8C46-AE96-98BB6F5A9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0087" y="1742411"/>
                <a:ext cx="1039824" cy="309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2" name="TextBox 149">
                <a:extLst>
                  <a:ext uri="{FF2B5EF4-FFF2-40B4-BE49-F238E27FC236}">
                    <a16:creationId xmlns:a16="http://schemas.microsoft.com/office/drawing/2014/main" id="{16C0F16C-BEC5-5E41-93D1-E1A0A7E886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58972" y="1947149"/>
                <a:ext cx="928459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controller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9" name="Rectangle 82">
              <a:extLst>
                <a:ext uri="{FF2B5EF4-FFF2-40B4-BE49-F238E27FC236}">
                  <a16:creationId xmlns:a16="http://schemas.microsoft.com/office/drawing/2014/main" id="{CF46B557-5EBD-604D-BCB4-EA70ED1CD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667" y="1587500"/>
              <a:ext cx="1270000" cy="1481667"/>
            </a:xfrm>
            <a:prstGeom prst="rect">
              <a:avLst/>
            </a:prstGeom>
            <a:solidFill>
              <a:srgbClr val="FFFFFF">
                <a:alpha val="6588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15" name="TextBox 211">
            <a:extLst>
              <a:ext uri="{FF2B5EF4-FFF2-40B4-BE49-F238E27FC236}">
                <a16:creationId xmlns:a16="http://schemas.microsoft.com/office/drawing/2014/main" id="{2C6761C7-32A3-C042-BA94-67A59C155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353" y="1519586"/>
            <a:ext cx="4619940" cy="211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Orchestrated tables can create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network-wide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behavior, e.g.,:</a:t>
            </a:r>
          </a:p>
          <a:p>
            <a:pPr marL="342900" marR="0" lvl="0" indent="-22542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datagrams from hosts h5 and h6 should be sent to h3 or h4, via s1 and from there to s2</a:t>
            </a:r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6EE604CB-0D3E-814A-B971-2B4918559EB2}"/>
              </a:ext>
            </a:extLst>
          </p:cNvPr>
          <p:cNvGrpSpPr/>
          <p:nvPr/>
        </p:nvGrpSpPr>
        <p:grpSpPr>
          <a:xfrm>
            <a:off x="3869633" y="4253948"/>
            <a:ext cx="728870" cy="410817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30015DB5-42CE-3B49-B677-CF914B2962F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0F714CDA-7480-CE49-9945-95ABAA2E9D8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05112A5B-7C85-7C47-BF58-1F0109C893D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0" name="Freeform 319">
                <a:extLst>
                  <a:ext uri="{FF2B5EF4-FFF2-40B4-BE49-F238E27FC236}">
                    <a16:creationId xmlns:a16="http://schemas.microsoft.com/office/drawing/2014/main" id="{B0580F03-39BF-EE40-ABDC-67419070C5B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1" name="Freeform 320">
                <a:extLst>
                  <a:ext uri="{FF2B5EF4-FFF2-40B4-BE49-F238E27FC236}">
                    <a16:creationId xmlns:a16="http://schemas.microsoft.com/office/drawing/2014/main" id="{D0CD04B6-CF21-2848-8636-E0C8F73AE58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2" name="Freeform 321">
                <a:extLst>
                  <a:ext uri="{FF2B5EF4-FFF2-40B4-BE49-F238E27FC236}">
                    <a16:creationId xmlns:a16="http://schemas.microsoft.com/office/drawing/2014/main" id="{C8EBF80C-793A-E445-AB5E-B9C855B18BB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3" name="Freeform 322">
                <a:extLst>
                  <a:ext uri="{FF2B5EF4-FFF2-40B4-BE49-F238E27FC236}">
                    <a16:creationId xmlns:a16="http://schemas.microsoft.com/office/drawing/2014/main" id="{A3FCEE1A-B49A-114B-9106-CCEA7768BDD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F942E581-FE04-B94F-B911-CD294FD5BAAC}"/>
              </a:ext>
            </a:extLst>
          </p:cNvPr>
          <p:cNvGrpSpPr/>
          <p:nvPr/>
        </p:nvGrpSpPr>
        <p:grpSpPr>
          <a:xfrm>
            <a:off x="6009859" y="4287078"/>
            <a:ext cx="728870" cy="410817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E316B434-3A3A-794B-A8AC-B213546A080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DBF0F5B5-9197-4C41-96FE-459AF7F44E9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51381FF-0860-E449-A0D9-10CEFAE363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8" name="Freeform 327">
                <a:extLst>
                  <a:ext uri="{FF2B5EF4-FFF2-40B4-BE49-F238E27FC236}">
                    <a16:creationId xmlns:a16="http://schemas.microsoft.com/office/drawing/2014/main" id="{E939FD15-8AAB-2040-B15A-82A5312077C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Freeform 328">
                <a:extLst>
                  <a:ext uri="{FF2B5EF4-FFF2-40B4-BE49-F238E27FC236}">
                    <a16:creationId xmlns:a16="http://schemas.microsoft.com/office/drawing/2014/main" id="{4CEF3864-F6D0-4748-B241-5D20F1F4618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 329">
                <a:extLst>
                  <a:ext uri="{FF2B5EF4-FFF2-40B4-BE49-F238E27FC236}">
                    <a16:creationId xmlns:a16="http://schemas.microsoft.com/office/drawing/2014/main" id="{2067769B-1AC4-6144-B2B6-0F5E7F9575E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330">
                <a:extLst>
                  <a:ext uri="{FF2B5EF4-FFF2-40B4-BE49-F238E27FC236}">
                    <a16:creationId xmlns:a16="http://schemas.microsoft.com/office/drawing/2014/main" id="{A069C59A-BBBE-4744-872F-D132ECB519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1A356A8-2504-814E-A2DE-E564D8802FDE}"/>
              </a:ext>
            </a:extLst>
          </p:cNvPr>
          <p:cNvGrpSpPr/>
          <p:nvPr/>
        </p:nvGrpSpPr>
        <p:grpSpPr>
          <a:xfrm>
            <a:off x="3882885" y="2411896"/>
            <a:ext cx="728870" cy="410817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9C6FB5E6-48B8-8744-98B5-2E6227887CA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3AAAA7B0-2B9F-2043-9D13-B05031238FD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A3B779A6-781E-8643-ADF4-AE8E6B550A4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36" name="Freeform 335">
                <a:extLst>
                  <a:ext uri="{FF2B5EF4-FFF2-40B4-BE49-F238E27FC236}">
                    <a16:creationId xmlns:a16="http://schemas.microsoft.com/office/drawing/2014/main" id="{C44F672B-8C14-F049-AA11-1EDEE67D2DB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7" name="Freeform 336">
                <a:extLst>
                  <a:ext uri="{FF2B5EF4-FFF2-40B4-BE49-F238E27FC236}">
                    <a16:creationId xmlns:a16="http://schemas.microsoft.com/office/drawing/2014/main" id="{A182D874-EC68-5549-AA31-DA7DAE9044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" name="Freeform 337">
                <a:extLst>
                  <a:ext uri="{FF2B5EF4-FFF2-40B4-BE49-F238E27FC236}">
                    <a16:creationId xmlns:a16="http://schemas.microsoft.com/office/drawing/2014/main" id="{0910EAAF-C06C-F64B-860C-6D1C1680B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Freeform 338">
                <a:extLst>
                  <a:ext uri="{FF2B5EF4-FFF2-40B4-BE49-F238E27FC236}">
                    <a16:creationId xmlns:a16="http://schemas.microsoft.com/office/drawing/2014/main" id="{7BAE19D5-843D-C349-BC33-83E69DC2B9D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7B75379-DB27-554B-9DBE-69FBF7DF9531}"/>
              </a:ext>
            </a:extLst>
          </p:cNvPr>
          <p:cNvGrpSpPr/>
          <p:nvPr/>
        </p:nvGrpSpPr>
        <p:grpSpPr>
          <a:xfrm>
            <a:off x="3414532" y="2789499"/>
            <a:ext cx="3842795" cy="2465405"/>
            <a:chOff x="3414532" y="2693870"/>
            <a:chExt cx="3842795" cy="2595759"/>
          </a:xfrm>
        </p:grpSpPr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613A01DD-904D-064B-8DE2-4E17062C74CD}"/>
                </a:ext>
              </a:extLst>
            </p:cNvPr>
            <p:cNvSpPr/>
            <p:nvPr/>
          </p:nvSpPr>
          <p:spPr>
            <a:xfrm>
              <a:off x="3414532" y="2693870"/>
              <a:ext cx="3842795" cy="2040239"/>
            </a:xfrm>
            <a:custGeom>
              <a:avLst/>
              <a:gdLst>
                <a:gd name="connsiteX0" fmla="*/ 0 w 3715473"/>
                <a:gd name="connsiteY0" fmla="*/ 0 h 1794076"/>
                <a:gd name="connsiteX1" fmla="*/ 625033 w 3715473"/>
                <a:gd name="connsiteY1" fmla="*/ 0 h 1794076"/>
                <a:gd name="connsiteX2" fmla="*/ 625033 w 3715473"/>
                <a:gd name="connsiteY2" fmla="*/ 1794076 h 1794076"/>
                <a:gd name="connsiteX3" fmla="*/ 3715473 w 3715473"/>
                <a:gd name="connsiteY3" fmla="*/ 1782501 h 1794076"/>
                <a:gd name="connsiteX0" fmla="*/ 0 w 3715473"/>
                <a:gd name="connsiteY0" fmla="*/ 0 h 1794076"/>
                <a:gd name="connsiteX1" fmla="*/ 625033 w 3715473"/>
                <a:gd name="connsiteY1" fmla="*/ 0 h 1794076"/>
                <a:gd name="connsiteX2" fmla="*/ 625033 w 3715473"/>
                <a:gd name="connsiteY2" fmla="*/ 1794076 h 1794076"/>
                <a:gd name="connsiteX3" fmla="*/ 3715473 w 3715473"/>
                <a:gd name="connsiteY3" fmla="*/ 1782501 h 1794076"/>
                <a:gd name="connsiteX0" fmla="*/ 0 w 3715473"/>
                <a:gd name="connsiteY0" fmla="*/ 0 h 1846891"/>
                <a:gd name="connsiteX1" fmla="*/ 625033 w 3715473"/>
                <a:gd name="connsiteY1" fmla="*/ 0 h 1846891"/>
                <a:gd name="connsiteX2" fmla="*/ 625033 w 3715473"/>
                <a:gd name="connsiteY2" fmla="*/ 1794076 h 1846891"/>
                <a:gd name="connsiteX3" fmla="*/ 3715473 w 3715473"/>
                <a:gd name="connsiteY3" fmla="*/ 1782501 h 1846891"/>
                <a:gd name="connsiteX0" fmla="*/ 0 w 3715473"/>
                <a:gd name="connsiteY0" fmla="*/ 132894 h 1979785"/>
                <a:gd name="connsiteX1" fmla="*/ 625033 w 3715473"/>
                <a:gd name="connsiteY1" fmla="*/ 132894 h 1979785"/>
                <a:gd name="connsiteX2" fmla="*/ 625033 w 3715473"/>
                <a:gd name="connsiteY2" fmla="*/ 1926970 h 1979785"/>
                <a:gd name="connsiteX3" fmla="*/ 3715473 w 3715473"/>
                <a:gd name="connsiteY3" fmla="*/ 1915395 h 1979785"/>
                <a:gd name="connsiteX0" fmla="*/ 0 w 3738623"/>
                <a:gd name="connsiteY0" fmla="*/ 132894 h 1998367"/>
                <a:gd name="connsiteX1" fmla="*/ 625033 w 3738623"/>
                <a:gd name="connsiteY1" fmla="*/ 132894 h 1998367"/>
                <a:gd name="connsiteX2" fmla="*/ 625033 w 3738623"/>
                <a:gd name="connsiteY2" fmla="*/ 1926970 h 1998367"/>
                <a:gd name="connsiteX3" fmla="*/ 3738623 w 3738623"/>
                <a:gd name="connsiteY3" fmla="*/ 1973268 h 1998367"/>
                <a:gd name="connsiteX0" fmla="*/ 0 w 3842795"/>
                <a:gd name="connsiteY0" fmla="*/ 57604 h 2050398"/>
                <a:gd name="connsiteX1" fmla="*/ 729205 w 3842795"/>
                <a:gd name="connsiteY1" fmla="*/ 184925 h 2050398"/>
                <a:gd name="connsiteX2" fmla="*/ 729205 w 3842795"/>
                <a:gd name="connsiteY2" fmla="*/ 1979001 h 2050398"/>
                <a:gd name="connsiteX3" fmla="*/ 3842795 w 3842795"/>
                <a:gd name="connsiteY3" fmla="*/ 2025299 h 2050398"/>
                <a:gd name="connsiteX0" fmla="*/ 0 w 3842795"/>
                <a:gd name="connsiteY0" fmla="*/ 4716 h 1997510"/>
                <a:gd name="connsiteX1" fmla="*/ 729205 w 3842795"/>
                <a:gd name="connsiteY1" fmla="*/ 132037 h 1997510"/>
                <a:gd name="connsiteX2" fmla="*/ 729205 w 3842795"/>
                <a:gd name="connsiteY2" fmla="*/ 1926113 h 1997510"/>
                <a:gd name="connsiteX3" fmla="*/ 3842795 w 3842795"/>
                <a:gd name="connsiteY3" fmla="*/ 1972411 h 1997510"/>
                <a:gd name="connsiteX0" fmla="*/ 0 w 3842795"/>
                <a:gd name="connsiteY0" fmla="*/ 0 h 1992794"/>
                <a:gd name="connsiteX1" fmla="*/ 729205 w 3842795"/>
                <a:gd name="connsiteY1" fmla="*/ 127321 h 1992794"/>
                <a:gd name="connsiteX2" fmla="*/ 729205 w 3842795"/>
                <a:gd name="connsiteY2" fmla="*/ 1921397 h 1992794"/>
                <a:gd name="connsiteX3" fmla="*/ 3842795 w 3842795"/>
                <a:gd name="connsiteY3" fmla="*/ 1967695 h 1992794"/>
                <a:gd name="connsiteX0" fmla="*/ 0 w 3842795"/>
                <a:gd name="connsiteY0" fmla="*/ 0 h 1992794"/>
                <a:gd name="connsiteX1" fmla="*/ 729205 w 3842795"/>
                <a:gd name="connsiteY1" fmla="*/ 127321 h 1992794"/>
                <a:gd name="connsiteX2" fmla="*/ 729205 w 3842795"/>
                <a:gd name="connsiteY2" fmla="*/ 1921397 h 1992794"/>
                <a:gd name="connsiteX3" fmla="*/ 3842795 w 3842795"/>
                <a:gd name="connsiteY3" fmla="*/ 1967695 h 1992794"/>
                <a:gd name="connsiteX0" fmla="*/ 0 w 3842795"/>
                <a:gd name="connsiteY0" fmla="*/ 0 h 2037207"/>
                <a:gd name="connsiteX1" fmla="*/ 729205 w 3842795"/>
                <a:gd name="connsiteY1" fmla="*/ 127321 h 2037207"/>
                <a:gd name="connsiteX2" fmla="*/ 729205 w 3842795"/>
                <a:gd name="connsiteY2" fmla="*/ 1921397 h 2037207"/>
                <a:gd name="connsiteX3" fmla="*/ 3842795 w 3842795"/>
                <a:gd name="connsiteY3" fmla="*/ 1967695 h 2037207"/>
                <a:gd name="connsiteX0" fmla="*/ 0 w 3842795"/>
                <a:gd name="connsiteY0" fmla="*/ 3032 h 2040239"/>
                <a:gd name="connsiteX1" fmla="*/ 658002 w 3842795"/>
                <a:gd name="connsiteY1" fmla="*/ 119110 h 2040239"/>
                <a:gd name="connsiteX2" fmla="*/ 729205 w 3842795"/>
                <a:gd name="connsiteY2" fmla="*/ 1924429 h 2040239"/>
                <a:gd name="connsiteX3" fmla="*/ 3842795 w 3842795"/>
                <a:gd name="connsiteY3" fmla="*/ 1970727 h 204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2795" h="2040239">
                  <a:moveTo>
                    <a:pt x="0" y="3032"/>
                  </a:moveTo>
                  <a:cubicBezTo>
                    <a:pt x="381965" y="14606"/>
                    <a:pt x="571192" y="-50652"/>
                    <a:pt x="658002" y="119110"/>
                  </a:cubicBezTo>
                  <a:cubicBezTo>
                    <a:pt x="744812" y="288872"/>
                    <a:pt x="538223" y="1604196"/>
                    <a:pt x="729205" y="1924429"/>
                  </a:cubicBezTo>
                  <a:cubicBezTo>
                    <a:pt x="844952" y="2152065"/>
                    <a:pt x="2812648" y="1974585"/>
                    <a:pt x="3842795" y="1970727"/>
                  </a:cubicBezTo>
                </a:path>
              </a:pathLst>
            </a:custGeom>
            <a:noFill/>
            <a:ln w="7302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E60693DC-1998-254C-B9E5-C7A71AB73284}"/>
                </a:ext>
              </a:extLst>
            </p:cNvPr>
            <p:cNvSpPr/>
            <p:nvPr/>
          </p:nvSpPr>
          <p:spPr>
            <a:xfrm>
              <a:off x="5465338" y="4722802"/>
              <a:ext cx="823595" cy="566827"/>
            </a:xfrm>
            <a:custGeom>
              <a:avLst/>
              <a:gdLst>
                <a:gd name="connsiteX0" fmla="*/ 0 w 844952"/>
                <a:gd name="connsiteY0" fmla="*/ 0 h 555584"/>
                <a:gd name="connsiteX1" fmla="*/ 844952 w 844952"/>
                <a:gd name="connsiteY1" fmla="*/ 138896 h 555584"/>
                <a:gd name="connsiteX2" fmla="*/ 752355 w 844952"/>
                <a:gd name="connsiteY2" fmla="*/ 555584 h 555584"/>
                <a:gd name="connsiteX0" fmla="*/ 0 w 887733"/>
                <a:gd name="connsiteY0" fmla="*/ 0 h 555584"/>
                <a:gd name="connsiteX1" fmla="*/ 844952 w 887733"/>
                <a:gd name="connsiteY1" fmla="*/ 138896 h 555584"/>
                <a:gd name="connsiteX2" fmla="*/ 752355 w 887733"/>
                <a:gd name="connsiteY2" fmla="*/ 555584 h 555584"/>
                <a:gd name="connsiteX0" fmla="*/ 0 w 871696"/>
                <a:gd name="connsiteY0" fmla="*/ 0 h 570574"/>
                <a:gd name="connsiteX1" fmla="*/ 829962 w 871696"/>
                <a:gd name="connsiteY1" fmla="*/ 153886 h 570574"/>
                <a:gd name="connsiteX2" fmla="*/ 737365 w 871696"/>
                <a:gd name="connsiteY2" fmla="*/ 570574 h 570574"/>
                <a:gd name="connsiteX0" fmla="*/ 0 w 871696"/>
                <a:gd name="connsiteY0" fmla="*/ 0 h 555584"/>
                <a:gd name="connsiteX1" fmla="*/ 829962 w 871696"/>
                <a:gd name="connsiteY1" fmla="*/ 138896 h 555584"/>
                <a:gd name="connsiteX2" fmla="*/ 737365 w 871696"/>
                <a:gd name="connsiteY2" fmla="*/ 555584 h 555584"/>
                <a:gd name="connsiteX0" fmla="*/ 0 w 823595"/>
                <a:gd name="connsiteY0" fmla="*/ 0 h 566827"/>
                <a:gd name="connsiteX1" fmla="*/ 784991 w 823595"/>
                <a:gd name="connsiteY1" fmla="*/ 150139 h 566827"/>
                <a:gd name="connsiteX2" fmla="*/ 692394 w 823595"/>
                <a:gd name="connsiteY2" fmla="*/ 566827 h 566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3595" h="566827">
                  <a:moveTo>
                    <a:pt x="0" y="0"/>
                  </a:moveTo>
                  <a:cubicBezTo>
                    <a:pt x="281651" y="46299"/>
                    <a:pt x="669592" y="55668"/>
                    <a:pt x="784991" y="150139"/>
                  </a:cubicBezTo>
                  <a:cubicBezTo>
                    <a:pt x="900390" y="244610"/>
                    <a:pt x="723260" y="427931"/>
                    <a:pt x="692394" y="566827"/>
                  </a:cubicBezTo>
                </a:path>
              </a:pathLst>
            </a:custGeom>
            <a:noFill/>
            <a:ln w="7302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5AF5DDD-B170-394F-8F48-6826EE1FF293}"/>
              </a:ext>
            </a:extLst>
          </p:cNvPr>
          <p:cNvGrpSpPr/>
          <p:nvPr/>
        </p:nvGrpSpPr>
        <p:grpSpPr>
          <a:xfrm>
            <a:off x="4311464" y="1958381"/>
            <a:ext cx="3143235" cy="3158697"/>
            <a:chOff x="4114093" y="2303316"/>
            <a:chExt cx="3143235" cy="3158697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E0602368-B8A0-CD42-B92A-525C411F9FD0}"/>
                </a:ext>
              </a:extLst>
            </p:cNvPr>
            <p:cNvSpPr/>
            <p:nvPr/>
          </p:nvSpPr>
          <p:spPr>
            <a:xfrm>
              <a:off x="4114093" y="2303316"/>
              <a:ext cx="3143235" cy="2416160"/>
            </a:xfrm>
            <a:custGeom>
              <a:avLst/>
              <a:gdLst>
                <a:gd name="connsiteX0" fmla="*/ 0 w 3715473"/>
                <a:gd name="connsiteY0" fmla="*/ 0 h 1794076"/>
                <a:gd name="connsiteX1" fmla="*/ 625033 w 3715473"/>
                <a:gd name="connsiteY1" fmla="*/ 0 h 1794076"/>
                <a:gd name="connsiteX2" fmla="*/ 625033 w 3715473"/>
                <a:gd name="connsiteY2" fmla="*/ 1794076 h 1794076"/>
                <a:gd name="connsiteX3" fmla="*/ 3715473 w 3715473"/>
                <a:gd name="connsiteY3" fmla="*/ 1782501 h 1794076"/>
                <a:gd name="connsiteX0" fmla="*/ 0 w 3715473"/>
                <a:gd name="connsiteY0" fmla="*/ 0 h 1794076"/>
                <a:gd name="connsiteX1" fmla="*/ 625033 w 3715473"/>
                <a:gd name="connsiteY1" fmla="*/ 0 h 1794076"/>
                <a:gd name="connsiteX2" fmla="*/ 625033 w 3715473"/>
                <a:gd name="connsiteY2" fmla="*/ 1794076 h 1794076"/>
                <a:gd name="connsiteX3" fmla="*/ 3715473 w 3715473"/>
                <a:gd name="connsiteY3" fmla="*/ 1782501 h 1794076"/>
                <a:gd name="connsiteX0" fmla="*/ 0 w 3715473"/>
                <a:gd name="connsiteY0" fmla="*/ 0 h 1846891"/>
                <a:gd name="connsiteX1" fmla="*/ 625033 w 3715473"/>
                <a:gd name="connsiteY1" fmla="*/ 0 h 1846891"/>
                <a:gd name="connsiteX2" fmla="*/ 625033 w 3715473"/>
                <a:gd name="connsiteY2" fmla="*/ 1794076 h 1846891"/>
                <a:gd name="connsiteX3" fmla="*/ 3715473 w 3715473"/>
                <a:gd name="connsiteY3" fmla="*/ 1782501 h 1846891"/>
                <a:gd name="connsiteX0" fmla="*/ 0 w 3715473"/>
                <a:gd name="connsiteY0" fmla="*/ 132894 h 1979785"/>
                <a:gd name="connsiteX1" fmla="*/ 625033 w 3715473"/>
                <a:gd name="connsiteY1" fmla="*/ 132894 h 1979785"/>
                <a:gd name="connsiteX2" fmla="*/ 625033 w 3715473"/>
                <a:gd name="connsiteY2" fmla="*/ 1926970 h 1979785"/>
                <a:gd name="connsiteX3" fmla="*/ 3715473 w 3715473"/>
                <a:gd name="connsiteY3" fmla="*/ 1915395 h 1979785"/>
                <a:gd name="connsiteX0" fmla="*/ 0 w 3738623"/>
                <a:gd name="connsiteY0" fmla="*/ 132894 h 1998367"/>
                <a:gd name="connsiteX1" fmla="*/ 625033 w 3738623"/>
                <a:gd name="connsiteY1" fmla="*/ 132894 h 1998367"/>
                <a:gd name="connsiteX2" fmla="*/ 625033 w 3738623"/>
                <a:gd name="connsiteY2" fmla="*/ 1926970 h 1998367"/>
                <a:gd name="connsiteX3" fmla="*/ 3738623 w 3738623"/>
                <a:gd name="connsiteY3" fmla="*/ 1973268 h 1998367"/>
                <a:gd name="connsiteX0" fmla="*/ 0 w 3842795"/>
                <a:gd name="connsiteY0" fmla="*/ 57604 h 2050398"/>
                <a:gd name="connsiteX1" fmla="*/ 729205 w 3842795"/>
                <a:gd name="connsiteY1" fmla="*/ 184925 h 2050398"/>
                <a:gd name="connsiteX2" fmla="*/ 729205 w 3842795"/>
                <a:gd name="connsiteY2" fmla="*/ 1979001 h 2050398"/>
                <a:gd name="connsiteX3" fmla="*/ 3842795 w 3842795"/>
                <a:gd name="connsiteY3" fmla="*/ 2025299 h 2050398"/>
                <a:gd name="connsiteX0" fmla="*/ 0 w 3842795"/>
                <a:gd name="connsiteY0" fmla="*/ 4716 h 1997510"/>
                <a:gd name="connsiteX1" fmla="*/ 729205 w 3842795"/>
                <a:gd name="connsiteY1" fmla="*/ 132037 h 1997510"/>
                <a:gd name="connsiteX2" fmla="*/ 729205 w 3842795"/>
                <a:gd name="connsiteY2" fmla="*/ 1926113 h 1997510"/>
                <a:gd name="connsiteX3" fmla="*/ 3842795 w 3842795"/>
                <a:gd name="connsiteY3" fmla="*/ 1972411 h 1997510"/>
                <a:gd name="connsiteX0" fmla="*/ 0 w 3842795"/>
                <a:gd name="connsiteY0" fmla="*/ 0 h 1992794"/>
                <a:gd name="connsiteX1" fmla="*/ 729205 w 3842795"/>
                <a:gd name="connsiteY1" fmla="*/ 127321 h 1992794"/>
                <a:gd name="connsiteX2" fmla="*/ 729205 w 3842795"/>
                <a:gd name="connsiteY2" fmla="*/ 1921397 h 1992794"/>
                <a:gd name="connsiteX3" fmla="*/ 3842795 w 3842795"/>
                <a:gd name="connsiteY3" fmla="*/ 1967695 h 1992794"/>
                <a:gd name="connsiteX0" fmla="*/ 0 w 3842795"/>
                <a:gd name="connsiteY0" fmla="*/ 0 h 1992794"/>
                <a:gd name="connsiteX1" fmla="*/ 729205 w 3842795"/>
                <a:gd name="connsiteY1" fmla="*/ 127321 h 1992794"/>
                <a:gd name="connsiteX2" fmla="*/ 729205 w 3842795"/>
                <a:gd name="connsiteY2" fmla="*/ 1921397 h 1992794"/>
                <a:gd name="connsiteX3" fmla="*/ 3842795 w 3842795"/>
                <a:gd name="connsiteY3" fmla="*/ 1967695 h 1992794"/>
                <a:gd name="connsiteX0" fmla="*/ 0 w 3842795"/>
                <a:gd name="connsiteY0" fmla="*/ 0 h 2037207"/>
                <a:gd name="connsiteX1" fmla="*/ 729205 w 3842795"/>
                <a:gd name="connsiteY1" fmla="*/ 127321 h 2037207"/>
                <a:gd name="connsiteX2" fmla="*/ 729205 w 3842795"/>
                <a:gd name="connsiteY2" fmla="*/ 1921397 h 2037207"/>
                <a:gd name="connsiteX3" fmla="*/ 3842795 w 3842795"/>
                <a:gd name="connsiteY3" fmla="*/ 1967695 h 2037207"/>
                <a:gd name="connsiteX0" fmla="*/ 68584 w 3182174"/>
                <a:gd name="connsiteY0" fmla="*/ 0 h 1909886"/>
                <a:gd name="connsiteX1" fmla="*/ 68584 w 3182174"/>
                <a:gd name="connsiteY1" fmla="*/ 1794076 h 1909886"/>
                <a:gd name="connsiteX2" fmla="*/ 3182174 w 3182174"/>
                <a:gd name="connsiteY2" fmla="*/ 1840374 h 1909886"/>
                <a:gd name="connsiteX0" fmla="*/ 71679 w 3181522"/>
                <a:gd name="connsiteY0" fmla="*/ 0 h 2430794"/>
                <a:gd name="connsiteX1" fmla="*/ 67932 w 3181522"/>
                <a:gd name="connsiteY1" fmla="*/ 2314984 h 2430794"/>
                <a:gd name="connsiteX2" fmla="*/ 3181522 w 3181522"/>
                <a:gd name="connsiteY2" fmla="*/ 2361282 h 2430794"/>
                <a:gd name="connsiteX0" fmla="*/ 92641 w 3202484"/>
                <a:gd name="connsiteY0" fmla="*/ 0 h 2430794"/>
                <a:gd name="connsiteX1" fmla="*/ 88894 w 3202484"/>
                <a:gd name="connsiteY1" fmla="*/ 2314984 h 2430794"/>
                <a:gd name="connsiteX2" fmla="*/ 3202484 w 3202484"/>
                <a:gd name="connsiteY2" fmla="*/ 2361282 h 2430794"/>
                <a:gd name="connsiteX0" fmla="*/ 88354 w 3198197"/>
                <a:gd name="connsiteY0" fmla="*/ 0 h 2430794"/>
                <a:gd name="connsiteX1" fmla="*/ 84607 w 3198197"/>
                <a:gd name="connsiteY1" fmla="*/ 2314984 h 2430794"/>
                <a:gd name="connsiteX2" fmla="*/ 3198197 w 3198197"/>
                <a:gd name="connsiteY2" fmla="*/ 2361282 h 2430794"/>
                <a:gd name="connsiteX0" fmla="*/ 18407 w 3128250"/>
                <a:gd name="connsiteY0" fmla="*/ 0 h 2430794"/>
                <a:gd name="connsiteX1" fmla="*/ 14660 w 3128250"/>
                <a:gd name="connsiteY1" fmla="*/ 2314984 h 2430794"/>
                <a:gd name="connsiteX2" fmla="*/ 3128250 w 3128250"/>
                <a:gd name="connsiteY2" fmla="*/ 2361282 h 2430794"/>
                <a:gd name="connsiteX0" fmla="*/ 33392 w 3143235"/>
                <a:gd name="connsiteY0" fmla="*/ 0 h 2430794"/>
                <a:gd name="connsiteX1" fmla="*/ 29645 w 3143235"/>
                <a:gd name="connsiteY1" fmla="*/ 2314984 h 2430794"/>
                <a:gd name="connsiteX2" fmla="*/ 3143235 w 3143235"/>
                <a:gd name="connsiteY2" fmla="*/ 2361282 h 2430794"/>
                <a:gd name="connsiteX0" fmla="*/ 33392 w 3143235"/>
                <a:gd name="connsiteY0" fmla="*/ 0 h 2416160"/>
                <a:gd name="connsiteX1" fmla="*/ 29645 w 3143235"/>
                <a:gd name="connsiteY1" fmla="*/ 2314984 h 2416160"/>
                <a:gd name="connsiteX2" fmla="*/ 3143235 w 3143235"/>
                <a:gd name="connsiteY2" fmla="*/ 2361282 h 24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3235" h="2416160">
                  <a:moveTo>
                    <a:pt x="33392" y="0"/>
                  </a:moveTo>
                  <a:cubicBezTo>
                    <a:pt x="30261" y="244713"/>
                    <a:pt x="-37668" y="2215855"/>
                    <a:pt x="29645" y="2314984"/>
                  </a:cubicBezTo>
                  <a:cubicBezTo>
                    <a:pt x="175372" y="2508892"/>
                    <a:pt x="2113088" y="2365140"/>
                    <a:pt x="3143235" y="2361282"/>
                  </a:cubicBezTo>
                </a:path>
              </a:pathLst>
            </a:custGeom>
            <a:noFill/>
            <a:ln w="7302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9FF9A32E-928F-F942-9F0C-5672DDB128E8}"/>
                </a:ext>
              </a:extLst>
            </p:cNvPr>
            <p:cNvSpPr/>
            <p:nvPr/>
          </p:nvSpPr>
          <p:spPr>
            <a:xfrm>
              <a:off x="4906955" y="4715304"/>
              <a:ext cx="814542" cy="746709"/>
            </a:xfrm>
            <a:custGeom>
              <a:avLst/>
              <a:gdLst>
                <a:gd name="connsiteX0" fmla="*/ 0 w 844952"/>
                <a:gd name="connsiteY0" fmla="*/ 0 h 555584"/>
                <a:gd name="connsiteX1" fmla="*/ 844952 w 844952"/>
                <a:gd name="connsiteY1" fmla="*/ 138896 h 555584"/>
                <a:gd name="connsiteX2" fmla="*/ 752355 w 844952"/>
                <a:gd name="connsiteY2" fmla="*/ 555584 h 555584"/>
                <a:gd name="connsiteX0" fmla="*/ 0 w 887733"/>
                <a:gd name="connsiteY0" fmla="*/ 0 h 555584"/>
                <a:gd name="connsiteX1" fmla="*/ 844952 w 887733"/>
                <a:gd name="connsiteY1" fmla="*/ 138896 h 555584"/>
                <a:gd name="connsiteX2" fmla="*/ 752355 w 887733"/>
                <a:gd name="connsiteY2" fmla="*/ 555584 h 555584"/>
                <a:gd name="connsiteX0" fmla="*/ 0 w 871696"/>
                <a:gd name="connsiteY0" fmla="*/ 0 h 570574"/>
                <a:gd name="connsiteX1" fmla="*/ 829962 w 871696"/>
                <a:gd name="connsiteY1" fmla="*/ 153886 h 570574"/>
                <a:gd name="connsiteX2" fmla="*/ 737365 w 871696"/>
                <a:gd name="connsiteY2" fmla="*/ 570574 h 570574"/>
                <a:gd name="connsiteX0" fmla="*/ 0 w 871696"/>
                <a:gd name="connsiteY0" fmla="*/ 0 h 555584"/>
                <a:gd name="connsiteX1" fmla="*/ 829962 w 871696"/>
                <a:gd name="connsiteY1" fmla="*/ 138896 h 555584"/>
                <a:gd name="connsiteX2" fmla="*/ 737365 w 871696"/>
                <a:gd name="connsiteY2" fmla="*/ 555584 h 555584"/>
                <a:gd name="connsiteX0" fmla="*/ 0 w 823595"/>
                <a:gd name="connsiteY0" fmla="*/ 0 h 566827"/>
                <a:gd name="connsiteX1" fmla="*/ 784991 w 823595"/>
                <a:gd name="connsiteY1" fmla="*/ 150139 h 566827"/>
                <a:gd name="connsiteX2" fmla="*/ 692394 w 823595"/>
                <a:gd name="connsiteY2" fmla="*/ 566827 h 566827"/>
                <a:gd name="connsiteX0" fmla="*/ 0 w 811579"/>
                <a:gd name="connsiteY0" fmla="*/ 0 h 746709"/>
                <a:gd name="connsiteX1" fmla="*/ 784991 w 811579"/>
                <a:gd name="connsiteY1" fmla="*/ 150139 h 746709"/>
                <a:gd name="connsiteX2" fmla="*/ 624939 w 811579"/>
                <a:gd name="connsiteY2" fmla="*/ 746709 h 746709"/>
                <a:gd name="connsiteX0" fmla="*/ 0 w 814542"/>
                <a:gd name="connsiteY0" fmla="*/ 0 h 746709"/>
                <a:gd name="connsiteX1" fmla="*/ 784991 w 814542"/>
                <a:gd name="connsiteY1" fmla="*/ 150139 h 746709"/>
                <a:gd name="connsiteX2" fmla="*/ 624939 w 814542"/>
                <a:gd name="connsiteY2" fmla="*/ 746709 h 74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4542" h="746709">
                  <a:moveTo>
                    <a:pt x="0" y="0"/>
                  </a:moveTo>
                  <a:cubicBezTo>
                    <a:pt x="281651" y="46299"/>
                    <a:pt x="680835" y="25688"/>
                    <a:pt x="784991" y="150139"/>
                  </a:cubicBezTo>
                  <a:cubicBezTo>
                    <a:pt x="889147" y="274590"/>
                    <a:pt x="689533" y="604065"/>
                    <a:pt x="624939" y="746709"/>
                  </a:cubicBezTo>
                </a:path>
              </a:pathLst>
            </a:custGeom>
            <a:noFill/>
            <a:ln w="7302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3" name="Slide Number Placeholder 3">
            <a:extLst>
              <a:ext uri="{FF2B5EF4-FFF2-40B4-BE49-F238E27FC236}">
                <a16:creationId xmlns:a16="http://schemas.microsoft.com/office/drawing/2014/main" id="{827DEB79-C6BC-CE43-A606-33289E838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647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OpenFlow example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13B4B83-D366-B94A-8C94-49B980456E78}"/>
              </a:ext>
            </a:extLst>
          </p:cNvPr>
          <p:cNvGrpSpPr>
            <a:grpSpLocks/>
          </p:cNvGrpSpPr>
          <p:nvPr/>
        </p:nvGrpSpPr>
        <p:grpSpPr bwMode="auto">
          <a:xfrm>
            <a:off x="1022483" y="1382918"/>
            <a:ext cx="2997200" cy="1262063"/>
            <a:chOff x="637575" y="1263648"/>
            <a:chExt cx="2998252" cy="1261939"/>
          </a:xfrm>
        </p:grpSpPr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ACD02010-E599-EB48-B3B6-DCDB11306619}"/>
                </a:ext>
              </a:extLst>
            </p:cNvPr>
            <p:cNvSpPr/>
            <p:nvPr/>
          </p:nvSpPr>
          <p:spPr>
            <a:xfrm flipV="1">
              <a:off x="678864" y="2160498"/>
              <a:ext cx="2956963" cy="36508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3018 w 2975668"/>
                <a:gd name="connsiteY0" fmla="*/ 443744 h 443744"/>
                <a:gd name="connsiteX1" fmla="*/ 2225518 w 2975668"/>
                <a:gd name="connsiteY1" fmla="*/ 210910 h 443744"/>
                <a:gd name="connsiteX2" fmla="*/ 2957279 w 2975668"/>
                <a:gd name="connsiteY2" fmla="*/ 79158 h 443744"/>
                <a:gd name="connsiteX3" fmla="*/ 2754685 w 2975668"/>
                <a:gd name="connsiteY3" fmla="*/ 20410 h 443744"/>
                <a:gd name="connsiteX4" fmla="*/ 2747322 w 2975668"/>
                <a:gd name="connsiteY4" fmla="*/ 436381 h 443744"/>
                <a:gd name="connsiteX5" fmla="*/ 3018 w 2975668"/>
                <a:gd name="connsiteY5" fmla="*/ 443744 h 443744"/>
                <a:gd name="connsiteX0" fmla="*/ 3018 w 2957279"/>
                <a:gd name="connsiteY0" fmla="*/ 454405 h 454405"/>
                <a:gd name="connsiteX1" fmla="*/ 2225518 w 2957279"/>
                <a:gd name="connsiteY1" fmla="*/ 221571 h 454405"/>
                <a:gd name="connsiteX2" fmla="*/ 2957279 w 2957279"/>
                <a:gd name="connsiteY2" fmla="*/ 89819 h 454405"/>
                <a:gd name="connsiteX3" fmla="*/ 2754685 w 2957279"/>
                <a:gd name="connsiteY3" fmla="*/ 31071 h 454405"/>
                <a:gd name="connsiteX4" fmla="*/ 2747322 w 2957279"/>
                <a:gd name="connsiteY4" fmla="*/ 447042 h 454405"/>
                <a:gd name="connsiteX5" fmla="*/ 3018 w 2957279"/>
                <a:gd name="connsiteY5" fmla="*/ 454405 h 454405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54685 w 2957279"/>
                <a:gd name="connsiteY3" fmla="*/ 7282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364586 h 364586"/>
                <a:gd name="connsiteX1" fmla="*/ 2225518 w 2957279"/>
                <a:gd name="connsiteY1" fmla="*/ 131752 h 364586"/>
                <a:gd name="connsiteX2" fmla="*/ 2957279 w 2957279"/>
                <a:gd name="connsiteY2" fmla="*/ 0 h 364586"/>
                <a:gd name="connsiteX3" fmla="*/ 2780603 w 2957279"/>
                <a:gd name="connsiteY3" fmla="*/ 138232 h 364586"/>
                <a:gd name="connsiteX4" fmla="*/ 2747322 w 2957279"/>
                <a:gd name="connsiteY4" fmla="*/ 357223 h 364586"/>
                <a:gd name="connsiteX5" fmla="*/ 3018 w 2957279"/>
                <a:gd name="connsiteY5" fmla="*/ 364586 h 364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7279" h="364586">
                  <a:moveTo>
                    <a:pt x="3018" y="364586"/>
                  </a:moveTo>
                  <a:cubicBezTo>
                    <a:pt x="-83949" y="327008"/>
                    <a:pt x="1733141" y="192516"/>
                    <a:pt x="2225518" y="131752"/>
                  </a:cubicBezTo>
                  <a:cubicBezTo>
                    <a:pt x="2717895" y="70988"/>
                    <a:pt x="2402554" y="114689"/>
                    <a:pt x="2957279" y="0"/>
                  </a:cubicBezTo>
                  <a:cubicBezTo>
                    <a:pt x="2832942" y="71922"/>
                    <a:pt x="2815596" y="78695"/>
                    <a:pt x="2780603" y="138232"/>
                  </a:cubicBezTo>
                  <a:cubicBezTo>
                    <a:pt x="2745610" y="197769"/>
                    <a:pt x="2727394" y="213043"/>
                    <a:pt x="2747322" y="357223"/>
                  </a:cubicBezTo>
                  <a:lnTo>
                    <a:pt x="3018" y="36458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FFFFFF">
                    <a:lumMod val="75000"/>
                  </a:srgb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66" name="Group 188">
              <a:extLst>
                <a:ext uri="{FF2B5EF4-FFF2-40B4-BE49-F238E27FC236}">
                  <a16:creationId xmlns:a16="http://schemas.microsoft.com/office/drawing/2014/main" id="{7169F7BD-A4EF-8644-A9EF-A93FF9BE12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7575" y="1263648"/>
              <a:ext cx="2833213" cy="916517"/>
              <a:chOff x="-994833" y="4042832"/>
              <a:chExt cx="2833213" cy="916517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6364FE24-1DE6-C74F-90F6-CFF0084730F0}"/>
                  </a:ext>
                </a:extLst>
              </p:cNvPr>
              <p:cNvSpPr/>
              <p:nvPr/>
            </p:nvSpPr>
            <p:spPr bwMode="auto">
              <a:xfrm>
                <a:off x="-977364" y="4042832"/>
                <a:ext cx="2775924" cy="9158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8" name="TextBox 190">
                <a:extLst>
                  <a:ext uri="{FF2B5EF4-FFF2-40B4-BE49-F238E27FC236}">
                    <a16:creationId xmlns:a16="http://schemas.microsoft.com/office/drawing/2014/main" id="{540FEA27-AD33-4044-81AD-CF716A1FF8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931177" y="4360336"/>
                <a:ext cx="1646504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 </a:t>
                </a:r>
                <a:r>
                  <a:rPr kumimoji="0" lang="en-US" altLang="en-US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= 10.3.*.*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 </a:t>
                </a:r>
                <a:r>
                  <a:rPr kumimoji="0" lang="en-US" altLang="en-US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= 10.2.*.*</a:t>
                </a:r>
              </a:p>
            </p:txBody>
          </p:sp>
          <p:sp>
            <p:nvSpPr>
              <p:cNvPr id="169" name="TextBox 191">
                <a:extLst>
                  <a:ext uri="{FF2B5EF4-FFF2-40B4-BE49-F238E27FC236}">
                    <a16:creationId xmlns:a16="http://schemas.microsoft.com/office/drawing/2014/main" id="{D2577434-6BA4-AE44-ACF1-5B69C95D51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8763" y="449156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forward(3)</a:t>
                </a:r>
              </a:p>
            </p:txBody>
          </p:sp>
          <p:cxnSp>
            <p:nvCxnSpPr>
              <p:cNvPr id="170" name="Straight Connector 192">
                <a:extLst>
                  <a:ext uri="{FF2B5EF4-FFF2-40B4-BE49-F238E27FC236}">
                    <a16:creationId xmlns:a16="http://schemas.microsoft.com/office/drawing/2014/main" id="{47602C76-A801-A84B-A17C-6345DC6FB5B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1" name="TextBox 193">
                <a:extLst>
                  <a:ext uri="{FF2B5EF4-FFF2-40B4-BE49-F238E27FC236}">
                    <a16:creationId xmlns:a16="http://schemas.microsoft.com/office/drawing/2014/main" id="{C270C9C1-7B31-B54E-B3E6-DE4F3E9197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match</a:t>
                </a:r>
              </a:p>
            </p:txBody>
          </p:sp>
          <p:sp>
            <p:nvSpPr>
              <p:cNvPr id="172" name="TextBox 194">
                <a:extLst>
                  <a:ext uri="{FF2B5EF4-FFF2-40B4-BE49-F238E27FC236}">
                    <a16:creationId xmlns:a16="http://schemas.microsoft.com/office/drawing/2014/main" id="{249B4475-B1D3-5A4E-B579-2BDCB2E1CC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action</a:t>
                </a:r>
              </a:p>
            </p:txBody>
          </p:sp>
          <p:cxnSp>
            <p:nvCxnSpPr>
              <p:cNvPr id="173" name="Straight Connector 195">
                <a:extLst>
                  <a:ext uri="{FF2B5EF4-FFF2-40B4-BE49-F238E27FC236}">
                    <a16:creationId xmlns:a16="http://schemas.microsoft.com/office/drawing/2014/main" id="{19682459-1A7B-1749-8325-B95C9F950F7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38264" y="4049182"/>
                <a:ext cx="1" cy="9048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480A4ED-7EF1-B844-9E8D-5FC6F2A7E450}"/>
              </a:ext>
            </a:extLst>
          </p:cNvPr>
          <p:cNvGrpSpPr>
            <a:grpSpLocks/>
          </p:cNvGrpSpPr>
          <p:nvPr/>
        </p:nvGrpSpPr>
        <p:grpSpPr bwMode="auto">
          <a:xfrm>
            <a:off x="6340608" y="4510088"/>
            <a:ext cx="2894013" cy="2022475"/>
            <a:chOff x="5956617" y="4509743"/>
            <a:chExt cx="2893901" cy="2022127"/>
          </a:xfrm>
        </p:grpSpPr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B80A1654-F65B-9F4D-A9D7-45648B255D1A}"/>
                </a:ext>
              </a:extLst>
            </p:cNvPr>
            <p:cNvSpPr/>
            <p:nvPr/>
          </p:nvSpPr>
          <p:spPr>
            <a:xfrm flipH="1">
              <a:off x="5956617" y="4509743"/>
              <a:ext cx="2838340" cy="63012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979 w 2839117"/>
                <a:gd name="connsiteY0" fmla="*/ 630630 h 630630"/>
                <a:gd name="connsiteX1" fmla="*/ 2225479 w 2839117"/>
                <a:gd name="connsiteY1" fmla="*/ 397796 h 630630"/>
                <a:gd name="connsiteX2" fmla="*/ 2808948 w 2839117"/>
                <a:gd name="connsiteY2" fmla="*/ 4836 h 630630"/>
                <a:gd name="connsiteX3" fmla="*/ 2754646 w 2839117"/>
                <a:gd name="connsiteY3" fmla="*/ 207296 h 630630"/>
                <a:gd name="connsiteX4" fmla="*/ 2747283 w 2839117"/>
                <a:gd name="connsiteY4" fmla="*/ 623267 h 630630"/>
                <a:gd name="connsiteX5" fmla="*/ 2979 w 2839117"/>
                <a:gd name="connsiteY5" fmla="*/ 630630 h 63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9117" h="630630">
                  <a:moveTo>
                    <a:pt x="2979" y="630630"/>
                  </a:moveTo>
                  <a:cubicBezTo>
                    <a:pt x="-83988" y="593052"/>
                    <a:pt x="1757818" y="502095"/>
                    <a:pt x="2225479" y="397796"/>
                  </a:cubicBezTo>
                  <a:cubicBezTo>
                    <a:pt x="2693140" y="293497"/>
                    <a:pt x="2720754" y="36586"/>
                    <a:pt x="2808948" y="4836"/>
                  </a:cubicBezTo>
                  <a:cubicBezTo>
                    <a:pt x="2897142" y="-26914"/>
                    <a:pt x="2764923" y="104224"/>
                    <a:pt x="2754646" y="207296"/>
                  </a:cubicBezTo>
                  <a:cubicBezTo>
                    <a:pt x="2744369" y="310368"/>
                    <a:pt x="2727355" y="479087"/>
                    <a:pt x="2747283" y="623267"/>
                  </a:cubicBezTo>
                  <a:lnTo>
                    <a:pt x="2979" y="63063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FFFFFF">
                    <a:lumMod val="75000"/>
                  </a:srgb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76" name="Group 197">
              <a:extLst>
                <a:ext uri="{FF2B5EF4-FFF2-40B4-BE49-F238E27FC236}">
                  <a16:creationId xmlns:a16="http://schemas.microsoft.com/office/drawing/2014/main" id="{824D868E-4454-2F4C-8FD8-5F6E1E36AF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31592" y="5137149"/>
              <a:ext cx="2818926" cy="1394721"/>
              <a:chOff x="-999973" y="4042833"/>
              <a:chExt cx="2818926" cy="1394721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9AEE2DF9-71FE-BC4F-8EB6-54F7F0FD3D3A}"/>
                  </a:ext>
                </a:extLst>
              </p:cNvPr>
              <p:cNvSpPr/>
              <p:nvPr/>
            </p:nvSpPr>
            <p:spPr bwMode="auto">
              <a:xfrm>
                <a:off x="-978114" y="4042381"/>
                <a:ext cx="2778018" cy="13443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8" name="TextBox 199">
                <a:extLst>
                  <a:ext uri="{FF2B5EF4-FFF2-40B4-BE49-F238E27FC236}">
                    <a16:creationId xmlns:a16="http://schemas.microsoft.com/office/drawing/2014/main" id="{542445C6-6EF0-1C4B-A1EA-869135523E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71503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ingress port = 2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 Dst = 10.2.0.3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ingress port = 2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 Dst = 10.2.0.4</a:t>
                </a:r>
              </a:p>
            </p:txBody>
          </p:sp>
          <p:sp>
            <p:nvSpPr>
              <p:cNvPr id="179" name="TextBox 200">
                <a:extLst>
                  <a:ext uri="{FF2B5EF4-FFF2-40B4-BE49-F238E27FC236}">
                    <a16:creationId xmlns:a16="http://schemas.microsoft.com/office/drawing/2014/main" id="{A6E954E4-BF8A-3A40-A762-B6BEE7AEF6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327" y="4474229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forward(3)</a:t>
                </a:r>
              </a:p>
            </p:txBody>
          </p:sp>
          <p:cxnSp>
            <p:nvCxnSpPr>
              <p:cNvPr id="180" name="Straight Connector 201">
                <a:extLst>
                  <a:ext uri="{FF2B5EF4-FFF2-40B4-BE49-F238E27FC236}">
                    <a16:creationId xmlns:a16="http://schemas.microsoft.com/office/drawing/2014/main" id="{A752B4ED-0C1F-4940-AAC0-63E8ACFA2AD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1" name="TextBox 202">
                <a:extLst>
                  <a:ext uri="{FF2B5EF4-FFF2-40B4-BE49-F238E27FC236}">
                    <a16:creationId xmlns:a16="http://schemas.microsoft.com/office/drawing/2014/main" id="{4CA61839-5823-3549-9DCB-FE8DCC36D1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match</a:t>
                </a:r>
              </a:p>
            </p:txBody>
          </p:sp>
          <p:sp>
            <p:nvSpPr>
              <p:cNvPr id="182" name="TextBox 203">
                <a:extLst>
                  <a:ext uri="{FF2B5EF4-FFF2-40B4-BE49-F238E27FC236}">
                    <a16:creationId xmlns:a16="http://schemas.microsoft.com/office/drawing/2014/main" id="{7514D657-EC53-9E4C-B66E-1C5E795ADC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action</a:t>
                </a:r>
              </a:p>
            </p:txBody>
          </p:sp>
          <p:cxnSp>
            <p:nvCxnSpPr>
              <p:cNvPr id="183" name="Straight Connector 204">
                <a:extLst>
                  <a:ext uri="{FF2B5EF4-FFF2-40B4-BE49-F238E27FC236}">
                    <a16:creationId xmlns:a16="http://schemas.microsoft.com/office/drawing/2014/main" id="{E25402CA-C61C-E345-A963-3280E278340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60503" y="4042833"/>
                <a:ext cx="4690" cy="13494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" name="Straight Connector 205">
                <a:extLst>
                  <a:ext uri="{FF2B5EF4-FFF2-40B4-BE49-F238E27FC236}">
                    <a16:creationId xmlns:a16="http://schemas.microsoft.com/office/drawing/2014/main" id="{0C898F1E-139E-564D-BCAD-5508B13EB6C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-975047" y="4896787"/>
                <a:ext cx="2794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5" name="TextBox 206">
                <a:extLst>
                  <a:ext uri="{FF2B5EF4-FFF2-40B4-BE49-F238E27FC236}">
                    <a16:creationId xmlns:a16="http://schemas.microsoft.com/office/drawing/2014/main" id="{090CAD62-F5C2-AC4D-8F08-9E4D420505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712" y="497344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forward(4)</a:t>
                </a:r>
              </a:p>
            </p:txBody>
          </p:sp>
        </p:grp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E9352B8-0B71-B84D-8238-807CCAC1D461}"/>
              </a:ext>
            </a:extLst>
          </p:cNvPr>
          <p:cNvGrpSpPr>
            <a:grpSpLocks/>
          </p:cNvGrpSpPr>
          <p:nvPr/>
        </p:nvGrpSpPr>
        <p:grpSpPr bwMode="auto">
          <a:xfrm>
            <a:off x="971683" y="4398137"/>
            <a:ext cx="3089275" cy="2001837"/>
            <a:chOff x="587526" y="4569769"/>
            <a:chExt cx="3089750" cy="2002482"/>
          </a:xfrm>
        </p:grpSpPr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1A6E741D-821B-5E4E-B022-0D497A8BED90}"/>
                </a:ext>
              </a:extLst>
            </p:cNvPr>
            <p:cNvSpPr/>
            <p:nvPr/>
          </p:nvSpPr>
          <p:spPr>
            <a:xfrm>
              <a:off x="631983" y="4569769"/>
              <a:ext cx="3045293" cy="849586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5074" h="848898">
                  <a:moveTo>
                    <a:pt x="2799" y="848898"/>
                  </a:moveTo>
                  <a:cubicBezTo>
                    <a:pt x="-84168" y="811320"/>
                    <a:pt x="1881874" y="743370"/>
                    <a:pt x="2225299" y="616064"/>
                  </a:cubicBezTo>
                  <a:cubicBezTo>
                    <a:pt x="2568724" y="488758"/>
                    <a:pt x="2941438" y="33981"/>
                    <a:pt x="3029632" y="2231"/>
                  </a:cubicBezTo>
                  <a:cubicBezTo>
                    <a:pt x="3117826" y="-29519"/>
                    <a:pt x="2801554" y="285680"/>
                    <a:pt x="2754466" y="425564"/>
                  </a:cubicBezTo>
                  <a:cubicBezTo>
                    <a:pt x="2707378" y="565448"/>
                    <a:pt x="2727175" y="697355"/>
                    <a:pt x="2747103" y="841535"/>
                  </a:cubicBezTo>
                  <a:lnTo>
                    <a:pt x="2799" y="8488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FFFFFF">
                    <a:lumMod val="75000"/>
                  </a:srgb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88" name="Group 50">
              <a:extLst>
                <a:ext uri="{FF2B5EF4-FFF2-40B4-BE49-F238E27FC236}">
                  <a16:creationId xmlns:a16="http://schemas.microsoft.com/office/drawing/2014/main" id="{BE1DE1B9-E78B-9240-B4C1-CDE0143B5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7526" y="5408083"/>
              <a:ext cx="2799140" cy="1164168"/>
              <a:chOff x="-999973" y="4042832"/>
              <a:chExt cx="2799140" cy="1164168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2AB812EA-84E0-364C-BF4E-C310D6EE648D}"/>
                  </a:ext>
                </a:extLst>
              </p:cNvPr>
              <p:cNvSpPr/>
              <p:nvPr/>
            </p:nvSpPr>
            <p:spPr bwMode="auto">
              <a:xfrm>
                <a:off x="-977745" y="4042988"/>
                <a:ext cx="2776965" cy="11640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0" name="TextBox 8">
                <a:extLst>
                  <a:ext uri="{FF2B5EF4-FFF2-40B4-BE49-F238E27FC236}">
                    <a16:creationId xmlns:a16="http://schemas.microsoft.com/office/drawing/2014/main" id="{4B4E36AE-BDA7-784C-B123-CD19BFF0A8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646504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ingress port = 1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 Src = 10.3.*.*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 Dst = 10.2.*.*</a:t>
                </a:r>
              </a:p>
            </p:txBody>
          </p:sp>
          <p:sp>
            <p:nvSpPr>
              <p:cNvPr id="191" name="TextBox 183">
                <a:extLst>
                  <a:ext uri="{FF2B5EF4-FFF2-40B4-BE49-F238E27FC236}">
                    <a16:creationId xmlns:a16="http://schemas.microsoft.com/office/drawing/2014/main" id="{1048FAFD-39AC-F541-8FA4-CACDC171AF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6427" y="4576235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forward(4)</a:t>
                </a:r>
              </a:p>
            </p:txBody>
          </p:sp>
          <p:cxnSp>
            <p:nvCxnSpPr>
              <p:cNvPr id="192" name="Straight Connector 14">
                <a:extLst>
                  <a:ext uri="{FF2B5EF4-FFF2-40B4-BE49-F238E27FC236}">
                    <a16:creationId xmlns:a16="http://schemas.microsoft.com/office/drawing/2014/main" id="{CC779584-6E1A-5F48-993C-109EE3DA572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3" name="TextBox 185">
                <a:extLst>
                  <a:ext uri="{FF2B5EF4-FFF2-40B4-BE49-F238E27FC236}">
                    <a16:creationId xmlns:a16="http://schemas.microsoft.com/office/drawing/2014/main" id="{1B44CA55-C29F-9F46-A24C-C6280EF8E4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match</a:t>
                </a:r>
              </a:p>
            </p:txBody>
          </p:sp>
          <p:sp>
            <p:nvSpPr>
              <p:cNvPr id="194" name="TextBox 186">
                <a:extLst>
                  <a:ext uri="{FF2B5EF4-FFF2-40B4-BE49-F238E27FC236}">
                    <a16:creationId xmlns:a16="http://schemas.microsoft.com/office/drawing/2014/main" id="{1484E893-7E74-0044-8E63-B81C5E9BAF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action</a:t>
                </a:r>
              </a:p>
            </p:txBody>
          </p:sp>
          <p:cxnSp>
            <p:nvCxnSpPr>
              <p:cNvPr id="195" name="Straight Connector 187">
                <a:extLst>
                  <a:ext uri="{FF2B5EF4-FFF2-40B4-BE49-F238E27FC236}">
                    <a16:creationId xmlns:a16="http://schemas.microsoft.com/office/drawing/2014/main" id="{3C549993-9413-7245-A5F5-7AFA653CCB9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34998" y="4042833"/>
                <a:ext cx="0" cy="11641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196" name="Straight Connector 13">
            <a:extLst>
              <a:ext uri="{FF2B5EF4-FFF2-40B4-BE49-F238E27FC236}">
                <a16:creationId xmlns:a16="http://schemas.microsoft.com/office/drawing/2014/main" id="{CB40D880-161F-974F-A9EE-DC429D8528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45096" y="2562225"/>
            <a:ext cx="2157412" cy="184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" name="Straight Connector 11">
            <a:extLst>
              <a:ext uri="{FF2B5EF4-FFF2-40B4-BE49-F238E27FC236}">
                <a16:creationId xmlns:a16="http://schemas.microsoft.com/office/drawing/2014/main" id="{F369C91E-6275-2C49-8D03-6AFE694C55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24496" y="4497388"/>
            <a:ext cx="20462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Straight Connector 6">
            <a:extLst>
              <a:ext uri="{FF2B5EF4-FFF2-40B4-BE49-F238E27FC236}">
                <a16:creationId xmlns:a16="http://schemas.microsoft.com/office/drawing/2014/main" id="{8130AC3F-4D6F-7145-8F66-CD05FE33E6E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26058" y="2690813"/>
            <a:ext cx="0" cy="157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Straight Connector 64">
            <a:extLst>
              <a:ext uri="{FF2B5EF4-FFF2-40B4-BE49-F238E27FC236}">
                <a16:creationId xmlns:a16="http://schemas.microsoft.com/office/drawing/2014/main" id="{D53BF40B-1E44-474A-A1E4-88E387FB21E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346708" y="3154363"/>
            <a:ext cx="1477963" cy="13112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4B29DE4-2EEB-D84D-9D70-6BD80FD57EAC}"/>
              </a:ext>
            </a:extLst>
          </p:cNvPr>
          <p:cNvCxnSpPr/>
          <p:nvPr/>
        </p:nvCxnSpPr>
        <p:spPr>
          <a:xfrm flipH="1" flipV="1">
            <a:off x="4294321" y="4567238"/>
            <a:ext cx="6350" cy="65722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D4FF8069-D6E8-734F-B1D2-6BE329F879C7}"/>
              </a:ext>
            </a:extLst>
          </p:cNvPr>
          <p:cNvCxnSpPr/>
          <p:nvPr/>
        </p:nvCxnSpPr>
        <p:spPr>
          <a:xfrm>
            <a:off x="3338646" y="4524375"/>
            <a:ext cx="531812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02" name="Group 44">
            <a:extLst>
              <a:ext uri="{FF2B5EF4-FFF2-40B4-BE49-F238E27FC236}">
                <a16:creationId xmlns:a16="http://schemas.microsoft.com/office/drawing/2014/main" id="{9C4002D9-DF30-D144-9386-64ED23FED52F}"/>
              </a:ext>
            </a:extLst>
          </p:cNvPr>
          <p:cNvGrpSpPr>
            <a:grpSpLocks/>
          </p:cNvGrpSpPr>
          <p:nvPr/>
        </p:nvGrpSpPr>
        <p:grpSpPr bwMode="auto">
          <a:xfrm>
            <a:off x="2740158" y="4043363"/>
            <a:ext cx="757238" cy="628650"/>
            <a:chOff x="-44" y="1473"/>
            <a:chExt cx="981" cy="1105"/>
          </a:xfrm>
        </p:grpSpPr>
        <p:pic>
          <p:nvPicPr>
            <p:cNvPr id="203" name="Picture 45" descr="desktop_computer_stylized_medium">
              <a:extLst>
                <a:ext uri="{FF2B5EF4-FFF2-40B4-BE49-F238E27FC236}">
                  <a16:creationId xmlns:a16="http://schemas.microsoft.com/office/drawing/2014/main" id="{A8DDFC57-A653-E643-878F-2786E68F6B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" name="Freeform 46">
              <a:extLst>
                <a:ext uri="{FF2B5EF4-FFF2-40B4-BE49-F238E27FC236}">
                  <a16:creationId xmlns:a16="http://schemas.microsoft.com/office/drawing/2014/main" id="{3015E4EC-FEA9-5542-ACE6-63401E8006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05" name="Group 44">
            <a:extLst>
              <a:ext uri="{FF2B5EF4-FFF2-40B4-BE49-F238E27FC236}">
                <a16:creationId xmlns:a16="http://schemas.microsoft.com/office/drawing/2014/main" id="{F77FDB30-E2C1-8043-AA3D-41C5428CD580}"/>
              </a:ext>
            </a:extLst>
          </p:cNvPr>
          <p:cNvGrpSpPr>
            <a:grpSpLocks/>
          </p:cNvGrpSpPr>
          <p:nvPr/>
        </p:nvGrpSpPr>
        <p:grpSpPr bwMode="auto">
          <a:xfrm>
            <a:off x="3803783" y="4892675"/>
            <a:ext cx="757238" cy="628650"/>
            <a:chOff x="188" y="1473"/>
            <a:chExt cx="981" cy="1105"/>
          </a:xfrm>
        </p:grpSpPr>
        <p:pic>
          <p:nvPicPr>
            <p:cNvPr id="206" name="Picture 45" descr="desktop_computer_stylized_medium">
              <a:extLst>
                <a:ext uri="{FF2B5EF4-FFF2-40B4-BE49-F238E27FC236}">
                  <a16:creationId xmlns:a16="http://schemas.microsoft.com/office/drawing/2014/main" id="{1052E4EA-6FEA-844A-A25A-AF2C0B49F0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" name="Freeform 46">
              <a:extLst>
                <a:ext uri="{FF2B5EF4-FFF2-40B4-BE49-F238E27FC236}">
                  <a16:creationId xmlns:a16="http://schemas.microsoft.com/office/drawing/2014/main" id="{539D824A-2830-1A42-AF13-8ADCB10DAC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" y="1587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08" name="TextBox 9">
            <a:extLst>
              <a:ext uri="{FF2B5EF4-FFF2-40B4-BE49-F238E27FC236}">
                <a16:creationId xmlns:a16="http://schemas.microsoft.com/office/drawing/2014/main" id="{6EDEBC7E-1ACA-5B44-9D83-8900509C0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5917" y="4216884"/>
            <a:ext cx="8334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10.1.0.1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09" name="TextBox 58">
            <a:extLst>
              <a:ext uri="{FF2B5EF4-FFF2-40B4-BE49-F238E27FC236}">
                <a16:creationId xmlns:a16="http://schemas.microsoft.com/office/drawing/2014/main" id="{E1178F66-20DC-9147-A60A-B4A736E8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312" y="5453407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10.1.0.2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1F07088-AD69-CB45-9BB2-8DB8C9FEDA25}"/>
              </a:ext>
            </a:extLst>
          </p:cNvPr>
          <p:cNvCxnSpPr/>
          <p:nvPr/>
        </p:nvCxnSpPr>
        <p:spPr>
          <a:xfrm flipV="1">
            <a:off x="5992946" y="4568825"/>
            <a:ext cx="306387" cy="49053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6CB3FF4-5E87-DD4D-9275-FA1D2385BBC2}"/>
              </a:ext>
            </a:extLst>
          </p:cNvPr>
          <p:cNvCxnSpPr/>
          <p:nvPr/>
        </p:nvCxnSpPr>
        <p:spPr>
          <a:xfrm>
            <a:off x="6747008" y="4448175"/>
            <a:ext cx="531813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12" name="Group 44">
            <a:extLst>
              <a:ext uri="{FF2B5EF4-FFF2-40B4-BE49-F238E27FC236}">
                <a16:creationId xmlns:a16="http://schemas.microsoft.com/office/drawing/2014/main" id="{AF067C68-E87B-E64B-9EA0-8C576193E2D5}"/>
              </a:ext>
            </a:extLst>
          </p:cNvPr>
          <p:cNvGrpSpPr>
            <a:grpSpLocks/>
          </p:cNvGrpSpPr>
          <p:nvPr/>
        </p:nvGrpSpPr>
        <p:grpSpPr bwMode="auto">
          <a:xfrm>
            <a:off x="6953383" y="4221163"/>
            <a:ext cx="757238" cy="628650"/>
            <a:chOff x="-44" y="1473"/>
            <a:chExt cx="981" cy="1105"/>
          </a:xfrm>
        </p:grpSpPr>
        <p:pic>
          <p:nvPicPr>
            <p:cNvPr id="213" name="Picture 45" descr="desktop_computer_stylized_medium">
              <a:extLst>
                <a:ext uri="{FF2B5EF4-FFF2-40B4-BE49-F238E27FC236}">
                  <a16:creationId xmlns:a16="http://schemas.microsoft.com/office/drawing/2014/main" id="{58222FD7-FAC0-9048-861D-C7FB905DAB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4" name="Freeform 46">
              <a:extLst>
                <a:ext uri="{FF2B5EF4-FFF2-40B4-BE49-F238E27FC236}">
                  <a16:creationId xmlns:a16="http://schemas.microsoft.com/office/drawing/2014/main" id="{4F99949B-902B-5C48-B8F4-C60B9A1C94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5" name="Group 44">
            <a:extLst>
              <a:ext uri="{FF2B5EF4-FFF2-40B4-BE49-F238E27FC236}">
                <a16:creationId xmlns:a16="http://schemas.microsoft.com/office/drawing/2014/main" id="{BB96A80F-DF20-D84A-83F9-B02CA294C3CB}"/>
              </a:ext>
            </a:extLst>
          </p:cNvPr>
          <p:cNvGrpSpPr>
            <a:grpSpLocks/>
          </p:cNvGrpSpPr>
          <p:nvPr/>
        </p:nvGrpSpPr>
        <p:grpSpPr bwMode="auto">
          <a:xfrm>
            <a:off x="5475421" y="4835525"/>
            <a:ext cx="757237" cy="628650"/>
            <a:chOff x="-44" y="1473"/>
            <a:chExt cx="981" cy="1105"/>
          </a:xfrm>
        </p:grpSpPr>
        <p:pic>
          <p:nvPicPr>
            <p:cNvPr id="216" name="Picture 45" descr="desktop_computer_stylized_medium">
              <a:extLst>
                <a:ext uri="{FF2B5EF4-FFF2-40B4-BE49-F238E27FC236}">
                  <a16:creationId xmlns:a16="http://schemas.microsoft.com/office/drawing/2014/main" id="{33CD0307-64FA-664C-937F-8AEF1F7673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7" name="Freeform 46">
              <a:extLst>
                <a:ext uri="{FF2B5EF4-FFF2-40B4-BE49-F238E27FC236}">
                  <a16:creationId xmlns:a16="http://schemas.microsoft.com/office/drawing/2014/main" id="{7E09CDE0-C828-BD49-ABFC-D01B3B7779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18" name="TextBox 70">
            <a:extLst>
              <a:ext uri="{FF2B5EF4-FFF2-40B4-BE49-F238E27FC236}">
                <a16:creationId xmlns:a16="http://schemas.microsoft.com/office/drawing/2014/main" id="{F1E4672C-055C-0040-BA1C-1B569384F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947" y="4249738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10.2.0.4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19" name="TextBox 71">
            <a:extLst>
              <a:ext uri="{FF2B5EF4-FFF2-40B4-BE49-F238E27FC236}">
                <a16:creationId xmlns:a16="http://schemas.microsoft.com/office/drawing/2014/main" id="{7D1D7A82-2B90-124D-8B70-788F9A13A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907" y="5349807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10.2.0.3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2B5B59C-D9F3-FA4D-8B80-E6E965F14CB4}"/>
              </a:ext>
            </a:extLst>
          </p:cNvPr>
          <p:cNvCxnSpPr/>
          <p:nvPr/>
        </p:nvCxnSpPr>
        <p:spPr>
          <a:xfrm>
            <a:off x="3349758" y="2681288"/>
            <a:ext cx="706438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46ED07FB-874E-784B-B948-DE3F22F518D9}"/>
              </a:ext>
            </a:extLst>
          </p:cNvPr>
          <p:cNvCxnSpPr/>
          <p:nvPr/>
        </p:nvCxnSpPr>
        <p:spPr>
          <a:xfrm flipV="1">
            <a:off x="4327658" y="2014538"/>
            <a:ext cx="0" cy="474662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22" name="Group 44">
            <a:extLst>
              <a:ext uri="{FF2B5EF4-FFF2-40B4-BE49-F238E27FC236}">
                <a16:creationId xmlns:a16="http://schemas.microsoft.com/office/drawing/2014/main" id="{7AD81740-508B-C947-8F31-2442A83D9910}"/>
              </a:ext>
            </a:extLst>
          </p:cNvPr>
          <p:cNvGrpSpPr>
            <a:grpSpLocks/>
          </p:cNvGrpSpPr>
          <p:nvPr/>
        </p:nvGrpSpPr>
        <p:grpSpPr bwMode="auto">
          <a:xfrm>
            <a:off x="3846646" y="1622425"/>
            <a:ext cx="757237" cy="628650"/>
            <a:chOff x="-44" y="1473"/>
            <a:chExt cx="981" cy="1105"/>
          </a:xfrm>
        </p:grpSpPr>
        <p:pic>
          <p:nvPicPr>
            <p:cNvPr id="223" name="Picture 45" descr="desktop_computer_stylized_medium">
              <a:extLst>
                <a:ext uri="{FF2B5EF4-FFF2-40B4-BE49-F238E27FC236}">
                  <a16:creationId xmlns:a16="http://schemas.microsoft.com/office/drawing/2014/main" id="{2C016883-9484-5C4D-B14D-EA3364FB6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4" name="Freeform 46">
              <a:extLst>
                <a:ext uri="{FF2B5EF4-FFF2-40B4-BE49-F238E27FC236}">
                  <a16:creationId xmlns:a16="http://schemas.microsoft.com/office/drawing/2014/main" id="{F5C81A08-61C3-3E43-A943-49A53106C8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5" name="Group 44">
            <a:extLst>
              <a:ext uri="{FF2B5EF4-FFF2-40B4-BE49-F238E27FC236}">
                <a16:creationId xmlns:a16="http://schemas.microsoft.com/office/drawing/2014/main" id="{8C13A896-FAF2-1944-9E6A-653D596FBABE}"/>
              </a:ext>
            </a:extLst>
          </p:cNvPr>
          <p:cNvGrpSpPr>
            <a:grpSpLocks/>
          </p:cNvGrpSpPr>
          <p:nvPr/>
        </p:nvGrpSpPr>
        <p:grpSpPr bwMode="auto">
          <a:xfrm>
            <a:off x="2792546" y="2561879"/>
            <a:ext cx="757237" cy="628650"/>
            <a:chOff x="-44" y="1473"/>
            <a:chExt cx="981" cy="1105"/>
          </a:xfrm>
        </p:grpSpPr>
        <p:pic>
          <p:nvPicPr>
            <p:cNvPr id="226" name="Picture 45" descr="desktop_computer_stylized_medium">
              <a:extLst>
                <a:ext uri="{FF2B5EF4-FFF2-40B4-BE49-F238E27FC236}">
                  <a16:creationId xmlns:a16="http://schemas.microsoft.com/office/drawing/2014/main" id="{170E5B83-C729-6B4F-8607-FA40D26285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Freeform 46">
              <a:extLst>
                <a:ext uri="{FF2B5EF4-FFF2-40B4-BE49-F238E27FC236}">
                  <a16:creationId xmlns:a16="http://schemas.microsoft.com/office/drawing/2014/main" id="{DA39ACBD-A915-6D4A-817E-BF1203C22A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28" name="TextBox 83">
            <a:extLst>
              <a:ext uri="{FF2B5EF4-FFF2-40B4-BE49-F238E27FC236}">
                <a16:creationId xmlns:a16="http://schemas.microsoft.com/office/drawing/2014/main" id="{30CFD95A-683A-934C-A7FE-C30EB2568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446" y="3065116"/>
            <a:ext cx="833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h5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10.3.0.5</a:t>
            </a:r>
          </a:p>
        </p:txBody>
      </p:sp>
      <p:sp>
        <p:nvSpPr>
          <p:cNvPr id="229" name="TextBox 92">
            <a:extLst>
              <a:ext uri="{FF2B5EF4-FFF2-40B4-BE49-F238E27FC236}">
                <a16:creationId xmlns:a16="http://schemas.microsoft.com/office/drawing/2014/main" id="{988CB387-3820-3A4C-A283-BDC5D16D3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558" y="39497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230" name="TextBox 93">
            <a:extLst>
              <a:ext uri="{FF2B5EF4-FFF2-40B4-BE49-F238E27FC236}">
                <a16:creationId xmlns:a16="http://schemas.microsoft.com/office/drawing/2014/main" id="{CBFD7310-8113-634E-8357-DF51674B5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0146" y="397668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s2</a:t>
            </a:r>
          </a:p>
        </p:txBody>
      </p:sp>
      <p:sp>
        <p:nvSpPr>
          <p:cNvPr id="231" name="TextBox 94">
            <a:extLst>
              <a:ext uri="{FF2B5EF4-FFF2-40B4-BE49-F238E27FC236}">
                <a16:creationId xmlns:a16="http://schemas.microsoft.com/office/drawing/2014/main" id="{3350DC8E-7B2E-2744-9A7F-5D80CDC27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7046" y="21685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s3</a:t>
            </a:r>
          </a:p>
        </p:txBody>
      </p:sp>
      <p:cxnSp>
        <p:nvCxnSpPr>
          <p:cNvPr id="232" name="Straight Connector 99">
            <a:extLst>
              <a:ext uri="{FF2B5EF4-FFF2-40B4-BE49-F238E27FC236}">
                <a16:creationId xmlns:a16="http://schemas.microsoft.com/office/drawing/2014/main" id="{D82A6EC4-C796-AD40-976D-1FD13F41BA9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6708" y="2871788"/>
            <a:ext cx="1392238" cy="2190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3" name="Straight Connector 102">
            <a:extLst>
              <a:ext uri="{FF2B5EF4-FFF2-40B4-BE49-F238E27FC236}">
                <a16:creationId xmlns:a16="http://schemas.microsoft.com/office/drawing/2014/main" id="{168D649A-E996-4E4B-9CE2-4CE19077F1E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24671" y="3154363"/>
            <a:ext cx="533400" cy="976312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4" name="TextBox 108">
            <a:extLst>
              <a:ext uri="{FF2B5EF4-FFF2-40B4-BE49-F238E27FC236}">
                <a16:creationId xmlns:a16="http://schemas.microsoft.com/office/drawing/2014/main" id="{C24D254F-852A-5041-BE42-3D1E0FD07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8108" y="2173288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5" name="TextBox 109">
            <a:extLst>
              <a:ext uri="{FF2B5EF4-FFF2-40B4-BE49-F238E27FC236}">
                <a16:creationId xmlns:a16="http://schemas.microsoft.com/office/drawing/2014/main" id="{1B4722FF-BC4E-B24E-AAF9-4CFBDCD18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796" y="2419350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36" name="TextBox 110">
            <a:extLst>
              <a:ext uri="{FF2B5EF4-FFF2-40B4-BE49-F238E27FC236}">
                <a16:creationId xmlns:a16="http://schemas.microsoft.com/office/drawing/2014/main" id="{99E43DED-25B4-764C-B475-987E9899A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8096" y="2790894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37" name="TextBox 111">
            <a:extLst>
              <a:ext uri="{FF2B5EF4-FFF2-40B4-BE49-F238E27FC236}">
                <a16:creationId xmlns:a16="http://schemas.microsoft.com/office/drawing/2014/main" id="{60CD7B1B-6C0C-414A-A6F4-2C724B111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933" y="2687638"/>
            <a:ext cx="274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38" name="TextBox 112">
            <a:extLst>
              <a:ext uri="{FF2B5EF4-FFF2-40B4-BE49-F238E27FC236}">
                <a16:creationId xmlns:a16="http://schemas.microsoft.com/office/drawing/2014/main" id="{36B76F06-8CE7-0E41-A3A1-18B5E468B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271" y="400685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9" name="TextBox 113">
            <a:extLst>
              <a:ext uri="{FF2B5EF4-FFF2-40B4-BE49-F238E27FC236}">
                <a16:creationId xmlns:a16="http://schemas.microsoft.com/office/drawing/2014/main" id="{B38FAB30-55A3-AD46-B047-E929AAD42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4083" y="42767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40" name="TextBox 114">
            <a:extLst>
              <a:ext uri="{FF2B5EF4-FFF2-40B4-BE49-F238E27FC236}">
                <a16:creationId xmlns:a16="http://schemas.microsoft.com/office/drawing/2014/main" id="{6209C114-B4AA-A244-982D-EBB94D82C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671" y="4624388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1" name="TextBox 115">
            <a:extLst>
              <a:ext uri="{FF2B5EF4-FFF2-40B4-BE49-F238E27FC236}">
                <a16:creationId xmlns:a16="http://schemas.microsoft.com/office/drawing/2014/main" id="{3C3609FE-6138-874F-A89C-6F8C711D3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671" y="4437063"/>
            <a:ext cx="273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2" name="TextBox 117">
            <a:extLst>
              <a:ext uri="{FF2B5EF4-FFF2-40B4-BE49-F238E27FC236}">
                <a16:creationId xmlns:a16="http://schemas.microsoft.com/office/drawing/2014/main" id="{9D634780-9369-0148-8A46-086906AB7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971" y="408940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3" name="TextBox 118">
            <a:extLst>
              <a:ext uri="{FF2B5EF4-FFF2-40B4-BE49-F238E27FC236}">
                <a16:creationId xmlns:a16="http://schemas.microsoft.com/office/drawing/2014/main" id="{6F9BC31D-23BD-554C-A935-0C3ED713F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3396" y="4437063"/>
            <a:ext cx="274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44" name="TextBox 119">
            <a:extLst>
              <a:ext uri="{FF2B5EF4-FFF2-40B4-BE49-F238E27FC236}">
                <a16:creationId xmlns:a16="http://schemas.microsoft.com/office/drawing/2014/main" id="{E42C8FB7-C2F4-7E49-AD30-C67257B59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0108" y="464185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5" name="TextBox 120">
            <a:extLst>
              <a:ext uri="{FF2B5EF4-FFF2-40B4-BE49-F238E27FC236}">
                <a16:creationId xmlns:a16="http://schemas.microsoft.com/office/drawing/2014/main" id="{89A9F45F-6E86-9A4C-AF52-070A9E3AE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8908" y="4394200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6" name="TextBox 150">
            <a:extLst>
              <a:ext uri="{FF2B5EF4-FFF2-40B4-BE49-F238E27FC236}">
                <a16:creationId xmlns:a16="http://schemas.microsoft.com/office/drawing/2014/main" id="{54FFEFDD-84AB-484A-93F2-66AB84A2B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291" y="1666393"/>
            <a:ext cx="835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h6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10.3.0.6</a:t>
            </a:r>
          </a:p>
        </p:txBody>
      </p:sp>
      <p:grpSp>
        <p:nvGrpSpPr>
          <p:cNvPr id="277" name="Group 88">
            <a:extLst>
              <a:ext uri="{FF2B5EF4-FFF2-40B4-BE49-F238E27FC236}">
                <a16:creationId xmlns:a16="http://schemas.microsoft.com/office/drawing/2014/main" id="{7A022A32-83B1-5748-9221-800D0CFB34B0}"/>
              </a:ext>
            </a:extLst>
          </p:cNvPr>
          <p:cNvGrpSpPr>
            <a:grpSpLocks/>
          </p:cNvGrpSpPr>
          <p:nvPr/>
        </p:nvGrpSpPr>
        <p:grpSpPr bwMode="auto">
          <a:xfrm>
            <a:off x="5400808" y="1862138"/>
            <a:ext cx="1270000" cy="1482725"/>
            <a:chOff x="5418667" y="1587500"/>
            <a:chExt cx="1270000" cy="1481667"/>
          </a:xfrm>
        </p:grpSpPr>
        <p:grpSp>
          <p:nvGrpSpPr>
            <p:cNvPr id="278" name="Group 79">
              <a:extLst>
                <a:ext uri="{FF2B5EF4-FFF2-40B4-BE49-F238E27FC236}">
                  <a16:creationId xmlns:a16="http://schemas.microsoft.com/office/drawing/2014/main" id="{ACD5087A-4126-5D4A-B13B-F67F7506AA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40087" y="1742411"/>
              <a:ext cx="1047344" cy="1163369"/>
              <a:chOff x="5440087" y="1742411"/>
              <a:chExt cx="1047344" cy="1163369"/>
            </a:xfrm>
          </p:grpSpPr>
          <p:grpSp>
            <p:nvGrpSpPr>
              <p:cNvPr id="280" name="Group 950">
                <a:extLst>
                  <a:ext uri="{FF2B5EF4-FFF2-40B4-BE49-F238E27FC236}">
                    <a16:creationId xmlns:a16="http://schemas.microsoft.com/office/drawing/2014/main" id="{21D68A0A-9909-D449-98B0-19D7C2FB75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38397" y="2273382"/>
                <a:ext cx="350328" cy="632398"/>
                <a:chOff x="4140" y="429"/>
                <a:chExt cx="1425" cy="2396"/>
              </a:xfrm>
            </p:grpSpPr>
            <p:sp>
              <p:nvSpPr>
                <p:cNvPr id="283" name="Freeform 951">
                  <a:extLst>
                    <a:ext uri="{FF2B5EF4-FFF2-40B4-BE49-F238E27FC236}">
                      <a16:creationId xmlns:a16="http://schemas.microsoft.com/office/drawing/2014/main" id="{E3817A04-160B-F442-A0EE-4B30F2EE81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4" name="Rectangle 952">
                  <a:extLst>
                    <a:ext uri="{FF2B5EF4-FFF2-40B4-BE49-F238E27FC236}">
                      <a16:creationId xmlns:a16="http://schemas.microsoft.com/office/drawing/2014/main" id="{75B67217-BB62-6248-BD4E-EB9548DDB4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5" name="Freeform 953">
                  <a:extLst>
                    <a:ext uri="{FF2B5EF4-FFF2-40B4-BE49-F238E27FC236}">
                      <a16:creationId xmlns:a16="http://schemas.microsoft.com/office/drawing/2014/main" id="{B318F2C8-1650-8646-8E8D-A78555EC0C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6" name="Freeform 954">
                  <a:extLst>
                    <a:ext uri="{FF2B5EF4-FFF2-40B4-BE49-F238E27FC236}">
                      <a16:creationId xmlns:a16="http://schemas.microsoft.com/office/drawing/2014/main" id="{04D05301-60BD-FC40-AAA2-F4F7C27891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7" name="Rectangle 955">
                  <a:extLst>
                    <a:ext uri="{FF2B5EF4-FFF2-40B4-BE49-F238E27FC236}">
                      <a16:creationId xmlns:a16="http://schemas.microsoft.com/office/drawing/2014/main" id="{5F062A6D-743A-264D-ADB0-C83039EDB3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8" name="Group 956">
                  <a:extLst>
                    <a:ext uri="{FF2B5EF4-FFF2-40B4-BE49-F238E27FC236}">
                      <a16:creationId xmlns:a16="http://schemas.microsoft.com/office/drawing/2014/main" id="{01C45509-1B2B-1042-BA84-D6FBBFF916E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313" name="AutoShape 957">
                    <a:extLst>
                      <a:ext uri="{FF2B5EF4-FFF2-40B4-BE49-F238E27FC236}">
                        <a16:creationId xmlns:a16="http://schemas.microsoft.com/office/drawing/2014/main" id="{40C9778F-DE66-5643-8444-7EE1E943F1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4" name="AutoShape 958">
                    <a:extLst>
                      <a:ext uri="{FF2B5EF4-FFF2-40B4-BE49-F238E27FC236}">
                        <a16:creationId xmlns:a16="http://schemas.microsoft.com/office/drawing/2014/main" id="{DE3E5FFB-586E-B643-94E3-85EB4EF099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89" name="Rectangle 959">
                  <a:extLst>
                    <a:ext uri="{FF2B5EF4-FFF2-40B4-BE49-F238E27FC236}">
                      <a16:creationId xmlns:a16="http://schemas.microsoft.com/office/drawing/2014/main" id="{BB2BBE5E-0794-4041-A8BF-B91E39290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0" name="Group 960">
                  <a:extLst>
                    <a:ext uri="{FF2B5EF4-FFF2-40B4-BE49-F238E27FC236}">
                      <a16:creationId xmlns:a16="http://schemas.microsoft.com/office/drawing/2014/main" id="{B8615C7E-DC00-DB42-BA0E-E1F2758776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311" name="AutoShape 961">
                    <a:extLst>
                      <a:ext uri="{FF2B5EF4-FFF2-40B4-BE49-F238E27FC236}">
                        <a16:creationId xmlns:a16="http://schemas.microsoft.com/office/drawing/2014/main" id="{20E97585-07E0-EC4F-B0F9-D086838F40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2" name="AutoShape 962">
                    <a:extLst>
                      <a:ext uri="{FF2B5EF4-FFF2-40B4-BE49-F238E27FC236}">
                        <a16:creationId xmlns:a16="http://schemas.microsoft.com/office/drawing/2014/main" id="{CAF5CAE1-8538-2C48-BED8-4AC05996DC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1" name="Rectangle 963">
                  <a:extLst>
                    <a:ext uri="{FF2B5EF4-FFF2-40B4-BE49-F238E27FC236}">
                      <a16:creationId xmlns:a16="http://schemas.microsoft.com/office/drawing/2014/main" id="{BFEA0CA2-91FF-F147-B072-1BC64CA438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2" name="Rectangle 964">
                  <a:extLst>
                    <a:ext uri="{FF2B5EF4-FFF2-40B4-BE49-F238E27FC236}">
                      <a16:creationId xmlns:a16="http://schemas.microsoft.com/office/drawing/2014/main" id="{B7438767-CF8A-7D4E-88D7-06755770E8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3" name="Group 965">
                  <a:extLst>
                    <a:ext uri="{FF2B5EF4-FFF2-40B4-BE49-F238E27FC236}">
                      <a16:creationId xmlns:a16="http://schemas.microsoft.com/office/drawing/2014/main" id="{BD89BE1D-D5A1-2A4F-9BB3-493820B2D2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309" name="AutoShape 966">
                    <a:extLst>
                      <a:ext uri="{FF2B5EF4-FFF2-40B4-BE49-F238E27FC236}">
                        <a16:creationId xmlns:a16="http://schemas.microsoft.com/office/drawing/2014/main" id="{E07E9E59-7E69-DA4E-9F03-F1D01DBAFC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0" name="AutoShape 967">
                    <a:extLst>
                      <a:ext uri="{FF2B5EF4-FFF2-40B4-BE49-F238E27FC236}">
                        <a16:creationId xmlns:a16="http://schemas.microsoft.com/office/drawing/2014/main" id="{702690BB-83DF-924B-9306-E5AFED91E5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4" name="Freeform 968">
                  <a:extLst>
                    <a:ext uri="{FF2B5EF4-FFF2-40B4-BE49-F238E27FC236}">
                      <a16:creationId xmlns:a16="http://schemas.microsoft.com/office/drawing/2014/main" id="{F6B6C90F-430A-CF4B-A1D7-1A585BAB71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95" name="Group 969">
                  <a:extLst>
                    <a:ext uri="{FF2B5EF4-FFF2-40B4-BE49-F238E27FC236}">
                      <a16:creationId xmlns:a16="http://schemas.microsoft.com/office/drawing/2014/main" id="{9E5BB1CA-4B03-2141-B082-B8A4706C69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307" name="AutoShape 970">
                    <a:extLst>
                      <a:ext uri="{FF2B5EF4-FFF2-40B4-BE49-F238E27FC236}">
                        <a16:creationId xmlns:a16="http://schemas.microsoft.com/office/drawing/2014/main" id="{60980303-8EC9-E149-A193-9468A55270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8" name="AutoShape 971">
                    <a:extLst>
                      <a:ext uri="{FF2B5EF4-FFF2-40B4-BE49-F238E27FC236}">
                        <a16:creationId xmlns:a16="http://schemas.microsoft.com/office/drawing/2014/main" id="{4EF45611-F585-3043-B711-6A89BC6FE8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6" name="Rectangle 972">
                  <a:extLst>
                    <a:ext uri="{FF2B5EF4-FFF2-40B4-BE49-F238E27FC236}">
                      <a16:creationId xmlns:a16="http://schemas.microsoft.com/office/drawing/2014/main" id="{811326F7-41C5-AD43-ADD1-11B55C255C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7" name="Freeform 973">
                  <a:extLst>
                    <a:ext uri="{FF2B5EF4-FFF2-40B4-BE49-F238E27FC236}">
                      <a16:creationId xmlns:a16="http://schemas.microsoft.com/office/drawing/2014/main" id="{FDE366E8-CF59-6744-8C4C-B0AFB24AC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8" name="Freeform 974">
                  <a:extLst>
                    <a:ext uri="{FF2B5EF4-FFF2-40B4-BE49-F238E27FC236}">
                      <a16:creationId xmlns:a16="http://schemas.microsoft.com/office/drawing/2014/main" id="{318356AC-8F6D-AE46-AB46-5BA687C30C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9" name="Oval 975">
                  <a:extLst>
                    <a:ext uri="{FF2B5EF4-FFF2-40B4-BE49-F238E27FC236}">
                      <a16:creationId xmlns:a16="http://schemas.microsoft.com/office/drawing/2014/main" id="{0F0566BD-6029-5E4D-9EA5-AC7E56217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0" name="Freeform 976">
                  <a:extLst>
                    <a:ext uri="{FF2B5EF4-FFF2-40B4-BE49-F238E27FC236}">
                      <a16:creationId xmlns:a16="http://schemas.microsoft.com/office/drawing/2014/main" id="{A97DBA45-4DC8-8A4C-9ECC-96AF3FCE85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1" name="AutoShape 977">
                  <a:extLst>
                    <a:ext uri="{FF2B5EF4-FFF2-40B4-BE49-F238E27FC236}">
                      <a16:creationId xmlns:a16="http://schemas.microsoft.com/office/drawing/2014/main" id="{4336E3DA-6FFE-F148-8C56-516CE08065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2" name="AutoShape 978">
                  <a:extLst>
                    <a:ext uri="{FF2B5EF4-FFF2-40B4-BE49-F238E27FC236}">
                      <a16:creationId xmlns:a16="http://schemas.microsoft.com/office/drawing/2014/main" id="{183F8629-55AE-0443-BA0A-86080DC2EF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3" name="Oval 979">
                  <a:extLst>
                    <a:ext uri="{FF2B5EF4-FFF2-40B4-BE49-F238E27FC236}">
                      <a16:creationId xmlns:a16="http://schemas.microsoft.com/office/drawing/2014/main" id="{3A012DD8-A7AE-C943-9266-026D3315C7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4" name="Oval 980">
                  <a:extLst>
                    <a:ext uri="{FF2B5EF4-FFF2-40B4-BE49-F238E27FC236}">
                      <a16:creationId xmlns:a16="http://schemas.microsoft.com/office/drawing/2014/main" id="{B244DD55-7B74-A349-8352-6789B4DF5D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5" name="Oval 981">
                  <a:extLst>
                    <a:ext uri="{FF2B5EF4-FFF2-40B4-BE49-F238E27FC236}">
                      <a16:creationId xmlns:a16="http://schemas.microsoft.com/office/drawing/2014/main" id="{5B459985-0D9B-A149-AA5D-EFFF804C9D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6" name="Rectangle 982">
                  <a:extLst>
                    <a:ext uri="{FF2B5EF4-FFF2-40B4-BE49-F238E27FC236}">
                      <a16:creationId xmlns:a16="http://schemas.microsoft.com/office/drawing/2014/main" id="{6E63AA7A-EC16-C34C-A965-939803E03B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281" name="Picture 4">
                <a:extLst>
                  <a:ext uri="{FF2B5EF4-FFF2-40B4-BE49-F238E27FC236}">
                    <a16:creationId xmlns:a16="http://schemas.microsoft.com/office/drawing/2014/main" id="{62AAA559-6FDE-8C46-AE96-98BB6F5A9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0087" y="1742411"/>
                <a:ext cx="1039824" cy="309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2" name="TextBox 149">
                <a:extLst>
                  <a:ext uri="{FF2B5EF4-FFF2-40B4-BE49-F238E27FC236}">
                    <a16:creationId xmlns:a16="http://schemas.microsoft.com/office/drawing/2014/main" id="{16C0F16C-BEC5-5E41-93D1-E1A0A7E886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58972" y="1947149"/>
                <a:ext cx="928459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controller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9" name="Rectangle 82">
              <a:extLst>
                <a:ext uri="{FF2B5EF4-FFF2-40B4-BE49-F238E27FC236}">
                  <a16:creationId xmlns:a16="http://schemas.microsoft.com/office/drawing/2014/main" id="{CF46B557-5EBD-604D-BCB4-EA70ED1CD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667" y="1587500"/>
              <a:ext cx="1270000" cy="1481667"/>
            </a:xfrm>
            <a:prstGeom prst="rect">
              <a:avLst/>
            </a:prstGeom>
            <a:solidFill>
              <a:srgbClr val="FFFFFF">
                <a:alpha val="6588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6EE604CB-0D3E-814A-B971-2B4918559EB2}"/>
              </a:ext>
            </a:extLst>
          </p:cNvPr>
          <p:cNvGrpSpPr/>
          <p:nvPr/>
        </p:nvGrpSpPr>
        <p:grpSpPr>
          <a:xfrm>
            <a:off x="3869633" y="4253948"/>
            <a:ext cx="728870" cy="410817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30015DB5-42CE-3B49-B677-CF914B2962F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0F714CDA-7480-CE49-9945-95ABAA2E9D8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05112A5B-7C85-7C47-BF58-1F0109C893D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0" name="Freeform 319">
                <a:extLst>
                  <a:ext uri="{FF2B5EF4-FFF2-40B4-BE49-F238E27FC236}">
                    <a16:creationId xmlns:a16="http://schemas.microsoft.com/office/drawing/2014/main" id="{B0580F03-39BF-EE40-ABDC-67419070C5B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1" name="Freeform 320">
                <a:extLst>
                  <a:ext uri="{FF2B5EF4-FFF2-40B4-BE49-F238E27FC236}">
                    <a16:creationId xmlns:a16="http://schemas.microsoft.com/office/drawing/2014/main" id="{D0CD04B6-CF21-2848-8636-E0C8F73AE58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2" name="Freeform 321">
                <a:extLst>
                  <a:ext uri="{FF2B5EF4-FFF2-40B4-BE49-F238E27FC236}">
                    <a16:creationId xmlns:a16="http://schemas.microsoft.com/office/drawing/2014/main" id="{C8EBF80C-793A-E445-AB5E-B9C855B18BB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3" name="Freeform 322">
                <a:extLst>
                  <a:ext uri="{FF2B5EF4-FFF2-40B4-BE49-F238E27FC236}">
                    <a16:creationId xmlns:a16="http://schemas.microsoft.com/office/drawing/2014/main" id="{A3FCEE1A-B49A-114B-9106-CCEA7768BDD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F942E581-FE04-B94F-B911-CD294FD5BAAC}"/>
              </a:ext>
            </a:extLst>
          </p:cNvPr>
          <p:cNvGrpSpPr/>
          <p:nvPr/>
        </p:nvGrpSpPr>
        <p:grpSpPr>
          <a:xfrm>
            <a:off x="6009859" y="4287078"/>
            <a:ext cx="728870" cy="410817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E316B434-3A3A-794B-A8AC-B213546A080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DBF0F5B5-9197-4C41-96FE-459AF7F44E9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51381FF-0860-E449-A0D9-10CEFAE363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8" name="Freeform 327">
                <a:extLst>
                  <a:ext uri="{FF2B5EF4-FFF2-40B4-BE49-F238E27FC236}">
                    <a16:creationId xmlns:a16="http://schemas.microsoft.com/office/drawing/2014/main" id="{E939FD15-8AAB-2040-B15A-82A5312077C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Freeform 328">
                <a:extLst>
                  <a:ext uri="{FF2B5EF4-FFF2-40B4-BE49-F238E27FC236}">
                    <a16:creationId xmlns:a16="http://schemas.microsoft.com/office/drawing/2014/main" id="{4CEF3864-F6D0-4748-B241-5D20F1F4618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 329">
                <a:extLst>
                  <a:ext uri="{FF2B5EF4-FFF2-40B4-BE49-F238E27FC236}">
                    <a16:creationId xmlns:a16="http://schemas.microsoft.com/office/drawing/2014/main" id="{2067769B-1AC4-6144-B2B6-0F5E7F9575E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330">
                <a:extLst>
                  <a:ext uri="{FF2B5EF4-FFF2-40B4-BE49-F238E27FC236}">
                    <a16:creationId xmlns:a16="http://schemas.microsoft.com/office/drawing/2014/main" id="{A069C59A-BBBE-4744-872F-D132ECB519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1A356A8-2504-814E-A2DE-E564D8802FDE}"/>
              </a:ext>
            </a:extLst>
          </p:cNvPr>
          <p:cNvGrpSpPr/>
          <p:nvPr/>
        </p:nvGrpSpPr>
        <p:grpSpPr>
          <a:xfrm>
            <a:off x="3882885" y="2411896"/>
            <a:ext cx="728870" cy="410817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9C6FB5E6-48B8-8744-98B5-2E6227887CA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3AAAA7B0-2B9F-2043-9D13-B05031238FD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A3B779A6-781E-8643-ADF4-AE8E6B550A4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36" name="Freeform 335">
                <a:extLst>
                  <a:ext uri="{FF2B5EF4-FFF2-40B4-BE49-F238E27FC236}">
                    <a16:creationId xmlns:a16="http://schemas.microsoft.com/office/drawing/2014/main" id="{C44F672B-8C14-F049-AA11-1EDEE67D2DB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7" name="Freeform 336">
                <a:extLst>
                  <a:ext uri="{FF2B5EF4-FFF2-40B4-BE49-F238E27FC236}">
                    <a16:creationId xmlns:a16="http://schemas.microsoft.com/office/drawing/2014/main" id="{A182D874-EC68-5549-AA31-DA7DAE9044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" name="Freeform 337">
                <a:extLst>
                  <a:ext uri="{FF2B5EF4-FFF2-40B4-BE49-F238E27FC236}">
                    <a16:creationId xmlns:a16="http://schemas.microsoft.com/office/drawing/2014/main" id="{0910EAAF-C06C-F64B-860C-6D1C1680B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Freeform 338">
                <a:extLst>
                  <a:ext uri="{FF2B5EF4-FFF2-40B4-BE49-F238E27FC236}">
                    <a16:creationId xmlns:a16="http://schemas.microsoft.com/office/drawing/2014/main" id="{7BAE19D5-843D-C349-BC33-83E69DC2B9D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49" name="TextBox 211">
            <a:extLst>
              <a:ext uri="{FF2B5EF4-FFF2-40B4-BE49-F238E27FC236}">
                <a16:creationId xmlns:a16="http://schemas.microsoft.com/office/drawing/2014/main" id="{33A0280C-1738-2A44-ADB2-B6134E78A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353" y="1519586"/>
            <a:ext cx="4619940" cy="211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Orchestrated tables can create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network-wide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behavior, e.g.,:</a:t>
            </a:r>
          </a:p>
          <a:p>
            <a:pPr marL="342900" marR="0" lvl="0" indent="-22542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datagrams from hosts h5 and h6 should be sent to h3 or h4, via s1 and from there to s2</a:t>
            </a:r>
          </a:p>
        </p:txBody>
      </p:sp>
      <p:sp>
        <p:nvSpPr>
          <p:cNvPr id="150" name="Slide Number Placeholder 3">
            <a:extLst>
              <a:ext uri="{FF2B5EF4-FFF2-40B4-BE49-F238E27FC236}">
                <a16:creationId xmlns:a16="http://schemas.microsoft.com/office/drawing/2014/main" id="{C6A445C0-333B-3947-A6CF-174AEA49D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50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0" y="1600201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Network elements has two components: </a:t>
            </a:r>
            <a:r>
              <a:rPr lang="en-US" dirty="0" err="1"/>
              <a:t>OpenFlow</a:t>
            </a:r>
            <a:r>
              <a:rPr lang="en-US" dirty="0"/>
              <a:t> client, forwarding hardware with flow tables.</a:t>
            </a:r>
          </a:p>
          <a:p>
            <a:r>
              <a:rPr lang="en-US" dirty="0"/>
              <a:t>The SDN controller must implement the network OS functionality</a:t>
            </a:r>
          </a:p>
          <a:p>
            <a:pPr lvl="1"/>
            <a:r>
              <a:rPr lang="en-US" dirty="0"/>
              <a:t>Provide abstraction to the upper layer</a:t>
            </a:r>
          </a:p>
          <a:p>
            <a:pPr lvl="1"/>
            <a:r>
              <a:rPr lang="en-US" dirty="0"/>
              <a:t>Provide control to the underlying hardware</a:t>
            </a:r>
          </a:p>
          <a:p>
            <a:pPr lvl="1"/>
            <a:r>
              <a:rPr lang="en-US" dirty="0"/>
              <a:t>Managing the resources</a:t>
            </a:r>
          </a:p>
        </p:txBody>
      </p:sp>
      <p:pic>
        <p:nvPicPr>
          <p:cNvPr id="4" name="Picture 2" descr="http://routercisco.com.mx/wp-content/uploads/2015/03/RACK-CISC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514601" y="5181601"/>
            <a:ext cx="571347" cy="644861"/>
          </a:xfrm>
          <a:prstGeom prst="rect">
            <a:avLst/>
          </a:prstGeom>
          <a:noFill/>
        </p:spPr>
      </p:pic>
      <p:pic>
        <p:nvPicPr>
          <p:cNvPr id="5" name="Picture 2" descr="http://routercisco.com.mx/wp-content/uploads/2015/03/RACK-CISC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276601" y="4191001"/>
            <a:ext cx="571347" cy="644861"/>
          </a:xfrm>
          <a:prstGeom prst="rect">
            <a:avLst/>
          </a:prstGeom>
          <a:noFill/>
        </p:spPr>
      </p:pic>
      <p:pic>
        <p:nvPicPr>
          <p:cNvPr id="6" name="Picture 2" descr="http://routercisco.com.mx/wp-content/uploads/2015/03/RACK-CISC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114801" y="5029201"/>
            <a:ext cx="571347" cy="644861"/>
          </a:xfrm>
          <a:prstGeom prst="rect">
            <a:avLst/>
          </a:prstGeom>
          <a:noFill/>
        </p:spPr>
      </p:pic>
      <p:pic>
        <p:nvPicPr>
          <p:cNvPr id="7" name="Picture 2" descr="http://routercisco.com.mx/wp-content/uploads/2015/03/RACK-CISC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276601" y="5791201"/>
            <a:ext cx="571347" cy="644861"/>
          </a:xfrm>
          <a:prstGeom prst="rect">
            <a:avLst/>
          </a:prstGeom>
          <a:noFill/>
        </p:spPr>
      </p:pic>
      <p:pic>
        <p:nvPicPr>
          <p:cNvPr id="8" name="Picture 2" descr="http://routercisco.com.mx/wp-content/uploads/2015/03/RACK-CISC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029201" y="4343401"/>
            <a:ext cx="571347" cy="644861"/>
          </a:xfrm>
          <a:prstGeom prst="rect">
            <a:avLst/>
          </a:prstGeom>
          <a:noFill/>
        </p:spPr>
      </p:pic>
      <p:cxnSp>
        <p:nvCxnSpPr>
          <p:cNvPr id="9" name="Straight Connector 8"/>
          <p:cNvCxnSpPr>
            <a:stCxn id="4" idx="0"/>
            <a:endCxn id="5" idx="3"/>
          </p:cNvCxnSpPr>
          <p:nvPr/>
        </p:nvCxnSpPr>
        <p:spPr>
          <a:xfrm flipV="1">
            <a:off x="2800274" y="4513432"/>
            <a:ext cx="476327" cy="668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  <a:endCxn id="7" idx="3"/>
          </p:cNvCxnSpPr>
          <p:nvPr/>
        </p:nvCxnSpPr>
        <p:spPr>
          <a:xfrm>
            <a:off x="2800274" y="5826461"/>
            <a:ext cx="476327" cy="2871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1"/>
            <a:endCxn id="6" idx="0"/>
          </p:cNvCxnSpPr>
          <p:nvPr/>
        </p:nvCxnSpPr>
        <p:spPr>
          <a:xfrm>
            <a:off x="3847947" y="4513432"/>
            <a:ext cx="552526" cy="5157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2"/>
          </p:cNvCxnSpPr>
          <p:nvPr/>
        </p:nvCxnSpPr>
        <p:spPr>
          <a:xfrm flipV="1">
            <a:off x="3886201" y="5674062"/>
            <a:ext cx="514273" cy="4219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1"/>
            <a:endCxn id="8" idx="2"/>
          </p:cNvCxnSpPr>
          <p:nvPr/>
        </p:nvCxnSpPr>
        <p:spPr>
          <a:xfrm flipV="1">
            <a:off x="4686147" y="4988261"/>
            <a:ext cx="628726" cy="3633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" name="Group 47"/>
          <p:cNvGrpSpPr>
            <a:grpSpLocks/>
          </p:cNvGrpSpPr>
          <p:nvPr/>
        </p:nvGrpSpPr>
        <p:grpSpPr bwMode="auto">
          <a:xfrm>
            <a:off x="2286000" y="1524000"/>
            <a:ext cx="3657600" cy="685800"/>
            <a:chOff x="5334000" y="1371600"/>
            <a:chExt cx="3657600" cy="685800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83820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FFCC66"/>
                  </a:solidFill>
                </a:rPr>
                <a:t>App</a:t>
              </a: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80772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FFCC66"/>
                  </a:solidFill>
                </a:rPr>
                <a:t>App</a:t>
              </a: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77724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FFCC66"/>
                  </a:solidFill>
                </a:rPr>
                <a:t>App</a:t>
              </a: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74676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FFCC66"/>
                  </a:solidFill>
                </a:rPr>
                <a:t>App</a:t>
              </a: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71628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FFCC66"/>
                  </a:solidFill>
                </a:rPr>
                <a:t>App</a:t>
              </a: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68580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FFCC66"/>
                  </a:solidFill>
                </a:rPr>
                <a:t>App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65532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FFCC66"/>
                  </a:solidFill>
                </a:rPr>
                <a:t>App</a:t>
              </a: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62484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FFCC66"/>
                  </a:solidFill>
                </a:rPr>
                <a:t>App</a:t>
              </a: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59436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FFCC66"/>
                  </a:solidFill>
                </a:rPr>
                <a:t>App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56388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FFCC66"/>
                  </a:solidFill>
                </a:rPr>
                <a:t>App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53340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App</a:t>
              </a:r>
            </a:p>
          </p:txBody>
        </p:sp>
      </p:grpSp>
      <p:grpSp>
        <p:nvGrpSpPr>
          <p:cNvPr id="26" name="Group 57"/>
          <p:cNvGrpSpPr>
            <a:grpSpLocks/>
          </p:cNvGrpSpPr>
          <p:nvPr/>
        </p:nvGrpSpPr>
        <p:grpSpPr bwMode="auto">
          <a:xfrm>
            <a:off x="2743200" y="2438400"/>
            <a:ext cx="2590800" cy="1295400"/>
            <a:chOff x="5791200" y="1828800"/>
            <a:chExt cx="2590800" cy="1295400"/>
          </a:xfrm>
        </p:grpSpPr>
        <p:sp>
          <p:nvSpPr>
            <p:cNvPr id="29" name="Rounded Rectangle 28"/>
            <p:cNvSpPr/>
            <p:nvPr/>
          </p:nvSpPr>
          <p:spPr bwMode="auto">
            <a:xfrm>
              <a:off x="6553200" y="2286000"/>
              <a:ext cx="1219200" cy="8382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100000">
                  <a:srgbClr val="F7545C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FFFF"/>
                  </a:solidFill>
                </a:rPr>
                <a:t>SDN controller</a:t>
              </a:r>
            </a:p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32" name="Group 52"/>
            <p:cNvGrpSpPr>
              <a:grpSpLocks/>
            </p:cNvGrpSpPr>
            <p:nvPr/>
          </p:nvGrpSpPr>
          <p:grpSpPr bwMode="auto">
            <a:xfrm>
              <a:off x="5791200" y="1828800"/>
              <a:ext cx="2590800" cy="369332"/>
              <a:chOff x="5867400" y="3200400"/>
              <a:chExt cx="2590800" cy="369332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5867400" y="3429000"/>
                <a:ext cx="2590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23"/>
              <p:cNvSpPr txBox="1">
                <a:spLocks noChangeArrowheads="1"/>
              </p:cNvSpPr>
              <p:nvPr/>
            </p:nvSpPr>
            <p:spPr bwMode="auto">
              <a:xfrm>
                <a:off x="6019800" y="3200400"/>
                <a:ext cx="2351926" cy="3693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/>
                  <a:t>Northbound Interface</a:t>
                </a:r>
              </a:p>
            </p:txBody>
          </p:sp>
        </p:grpSp>
      </p:grpSp>
      <p:cxnSp>
        <p:nvCxnSpPr>
          <p:cNvPr id="35" name="Straight Connector 34"/>
          <p:cNvCxnSpPr/>
          <p:nvPr/>
        </p:nvCxnSpPr>
        <p:spPr>
          <a:xfrm>
            <a:off x="2895600" y="3962400"/>
            <a:ext cx="381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81401" y="3810000"/>
            <a:ext cx="1270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OpenFlow</a:t>
            </a:r>
            <a:endParaRPr lang="en-US" sz="2000" b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181600" y="4038600"/>
            <a:ext cx="381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controllers (NOS) .vs. 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 managed</a:t>
            </a:r>
          </a:p>
          <a:p>
            <a:pPr lvl="1"/>
            <a:r>
              <a:rPr lang="en-US" dirty="0"/>
              <a:t>CPU, memory, disk, IO devices, etc</a:t>
            </a:r>
          </a:p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User programs that use the resources</a:t>
            </a:r>
          </a:p>
          <a:p>
            <a:r>
              <a:rPr lang="en-US" dirty="0"/>
              <a:t>OS functionality (abstraction):</a:t>
            </a:r>
          </a:p>
          <a:p>
            <a:pPr lvl="1"/>
            <a:r>
              <a:rPr lang="en-US" dirty="0"/>
              <a:t>CPU virtualization</a:t>
            </a:r>
          </a:p>
          <a:p>
            <a:pPr lvl="1"/>
            <a:r>
              <a:rPr lang="en-US" dirty="0"/>
              <a:t>Memory virtualization</a:t>
            </a:r>
          </a:p>
          <a:p>
            <a:pPr lvl="1"/>
            <a:r>
              <a:rPr lang="en-US" dirty="0"/>
              <a:t>IO virtualization</a:t>
            </a:r>
          </a:p>
          <a:p>
            <a:pPr lvl="1"/>
            <a:r>
              <a:rPr lang="en-US" dirty="0"/>
              <a:t>File systems</a:t>
            </a:r>
          </a:p>
          <a:p>
            <a:pPr lvl="1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Network 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Resources managed</a:t>
            </a:r>
          </a:p>
          <a:p>
            <a:pPr lvl="1"/>
            <a:r>
              <a:rPr lang="en-US" dirty="0"/>
              <a:t>Connected switches/routers/NICs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Firewall, migration, network virtualization, NAT, TE, etc</a:t>
            </a:r>
          </a:p>
          <a:p>
            <a:r>
              <a:rPr lang="en-US" dirty="0"/>
              <a:t>NOS functionality?</a:t>
            </a:r>
          </a:p>
          <a:p>
            <a:pPr lvl="1"/>
            <a:r>
              <a:rPr lang="en-US" dirty="0"/>
              <a:t>Network abstraction – this is  a new thing that is not well understood.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From: “NOX: towards an Operating System to Networks”</a:t>
            </a:r>
          </a:p>
          <a:p>
            <a:endParaRPr lang="en-US" dirty="0"/>
          </a:p>
          <a:p>
            <a:pPr lvl="1"/>
            <a:r>
              <a:rPr lang="en-US" dirty="0"/>
              <a:t>NOS should present application programs with a centralized programming model</a:t>
            </a:r>
          </a:p>
          <a:p>
            <a:pPr lvl="1"/>
            <a:r>
              <a:rPr lang="en-US" dirty="0"/>
              <a:t>Programs should be written in terms of high-level abstractions, not low-level parameters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SDN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114800" cy="4525963"/>
          </a:xfrm>
        </p:spPr>
        <p:txBody>
          <a:bodyPr/>
          <a:lstStyle/>
          <a:p>
            <a:r>
              <a:rPr lang="en-US" b="1" dirty="0"/>
              <a:t>NOX/POX</a:t>
            </a:r>
          </a:p>
          <a:p>
            <a:r>
              <a:rPr lang="en-US" dirty="0"/>
              <a:t>Ryu</a:t>
            </a:r>
          </a:p>
          <a:p>
            <a:r>
              <a:rPr lang="en-US" dirty="0"/>
              <a:t>Floodlight</a:t>
            </a:r>
          </a:p>
          <a:p>
            <a:r>
              <a:rPr lang="en-US" dirty="0"/>
              <a:t>Pyretic</a:t>
            </a:r>
          </a:p>
          <a:p>
            <a:r>
              <a:rPr lang="en-US" dirty="0"/>
              <a:t>Frenetic</a:t>
            </a:r>
          </a:p>
          <a:p>
            <a:r>
              <a:rPr lang="en-US" dirty="0"/>
              <a:t>Open Daylight</a:t>
            </a:r>
          </a:p>
          <a:p>
            <a:r>
              <a:rPr lang="en-US" altLang="zh-CN" b="1" dirty="0"/>
              <a:t>ONOS</a:t>
            </a:r>
            <a:endParaRPr lang="en-US" b="1" dirty="0"/>
          </a:p>
          <a:p>
            <a:r>
              <a:rPr lang="en-US" dirty="0"/>
              <a:t>And many more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24600" y="1752601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Some artificial differences: language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More important differences: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API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Functionality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controller: NOX/POX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NoX</a:t>
            </a:r>
            <a:r>
              <a:rPr lang="en-US" dirty="0"/>
              <a:t> is the first OpenFlow controller</a:t>
            </a:r>
          </a:p>
          <a:p>
            <a:r>
              <a:rPr lang="en-US" dirty="0"/>
              <a:t>NOX: C++ version; POX: python version</a:t>
            </a:r>
          </a:p>
          <a:p>
            <a:r>
              <a:rPr lang="en-US" dirty="0"/>
              <a:t>POX comes with Mininet – the simulation infrastructure</a:t>
            </a:r>
          </a:p>
          <a:p>
            <a:r>
              <a:rPr lang="en-US" dirty="0" err="1"/>
              <a:t>OpenFlow</a:t>
            </a:r>
            <a:r>
              <a:rPr lang="en-US" dirty="0"/>
              <a:t> v.1.0</a:t>
            </a:r>
          </a:p>
          <a:p>
            <a:r>
              <a:rPr lang="en-US" dirty="0"/>
              <a:t>Programming model:</a:t>
            </a:r>
          </a:p>
          <a:p>
            <a:pPr lvl="1"/>
            <a:r>
              <a:rPr lang="en-US" dirty="0"/>
              <a:t>Controller registers for events (</a:t>
            </a:r>
            <a:r>
              <a:rPr lang="en-US" dirty="0" err="1"/>
              <a:t>PacketIn</a:t>
            </a:r>
            <a:r>
              <a:rPr lang="en-US" dirty="0"/>
              <a:t>, </a:t>
            </a:r>
            <a:r>
              <a:rPr lang="en-US" dirty="0" err="1"/>
              <a:t>ConnectionUP</a:t>
            </a:r>
            <a:r>
              <a:rPr lang="en-US" dirty="0"/>
              <a:t>, etc).</a:t>
            </a:r>
          </a:p>
          <a:p>
            <a:pPr lvl="1"/>
            <a:r>
              <a:rPr lang="en-US" dirty="0"/>
              <a:t>Programmer write event handler </a:t>
            </a:r>
          </a:p>
          <a:p>
            <a:r>
              <a:rPr lang="en-US" dirty="0"/>
              <a:t>NOS does little for the applications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controller: NOX/POX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6D315A-0873-E583-0516-60197FA61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03" y="1317092"/>
            <a:ext cx="6300134" cy="48911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DD6E24-8CA6-408B-DB20-FE65B8A49F20}"/>
              </a:ext>
            </a:extLst>
          </p:cNvPr>
          <p:cNvSpPr txBox="1"/>
          <p:nvPr/>
        </p:nvSpPr>
        <p:spPr>
          <a:xfrm>
            <a:off x="6428064" y="1976827"/>
            <a:ext cx="60946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NOX’s network view:</a:t>
            </a:r>
          </a:p>
          <a:p>
            <a:r>
              <a:rPr lang="en-US" dirty="0"/>
              <a:t>1. the switch-level topology; </a:t>
            </a:r>
          </a:p>
          <a:p>
            <a:r>
              <a:rPr lang="en-US" dirty="0"/>
              <a:t>2. the locations of users, hosts, middleboxes, and</a:t>
            </a:r>
          </a:p>
          <a:p>
            <a:r>
              <a:rPr lang="en-US" dirty="0"/>
              <a:t>other network elements; </a:t>
            </a:r>
          </a:p>
          <a:p>
            <a:r>
              <a:rPr lang="en-US" dirty="0"/>
              <a:t>3. the services (e.g., HTTP or NFS) being offered</a:t>
            </a:r>
          </a:p>
        </p:txBody>
      </p:sp>
    </p:spTree>
    <p:extLst>
      <p:ext uri="{BB962C8B-B14F-4D97-AF65-F5344CB8AC3E}">
        <p14:creationId xmlns:p14="http://schemas.microsoft.com/office/powerpoint/2010/main" val="47835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F57B-F36B-D903-BE17-448E31E2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developments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EE48B4-EAA0-EFDA-33D2-693D99641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1999"/>
            <a:ext cx="8472384" cy="4744116"/>
          </a:xfrm>
          <a:prstGeom prst="rect">
            <a:avLst/>
          </a:prstGeom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425810A-CF1C-1D83-8835-F34DAE87C8D7}"/>
              </a:ext>
            </a:extLst>
          </p:cNvPr>
          <p:cNvSpPr/>
          <p:nvPr/>
        </p:nvSpPr>
        <p:spPr>
          <a:xfrm>
            <a:off x="3833769" y="2855205"/>
            <a:ext cx="864066" cy="192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91C43B-C143-32A3-E2E4-AC9DEE4A5CD2}"/>
              </a:ext>
            </a:extLst>
          </p:cNvPr>
          <p:cNvSpPr/>
          <p:nvPr/>
        </p:nvSpPr>
        <p:spPr>
          <a:xfrm>
            <a:off x="6569978" y="4405618"/>
            <a:ext cx="864066" cy="192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0D5F6B-49AA-5247-E9A9-E2A3DD7352D7}"/>
              </a:ext>
            </a:extLst>
          </p:cNvPr>
          <p:cNvSpPr/>
          <p:nvPr/>
        </p:nvSpPr>
        <p:spPr>
          <a:xfrm>
            <a:off x="7073318" y="4766345"/>
            <a:ext cx="864066" cy="192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AAE6F6-CFD0-298D-5213-253C0D7F4266}"/>
              </a:ext>
            </a:extLst>
          </p:cNvPr>
          <p:cNvSpPr/>
          <p:nvPr/>
        </p:nvSpPr>
        <p:spPr>
          <a:xfrm>
            <a:off x="7283042" y="5199392"/>
            <a:ext cx="864066" cy="19294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CC198-23A0-B241-E4C0-94D6EF87A7D8}"/>
              </a:ext>
            </a:extLst>
          </p:cNvPr>
          <p:cNvSpPr/>
          <p:nvPr/>
        </p:nvSpPr>
        <p:spPr>
          <a:xfrm>
            <a:off x="6985233" y="5692753"/>
            <a:ext cx="782973" cy="34341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FF4063-5FB8-024B-D529-264531E39F40}"/>
              </a:ext>
            </a:extLst>
          </p:cNvPr>
          <p:cNvSpPr txBox="1"/>
          <p:nvPr/>
        </p:nvSpPr>
        <p:spPr>
          <a:xfrm>
            <a:off x="8865967" y="6016174"/>
            <a:ext cx="3112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Programmable data planes on programmable switches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FD1468-138E-D55F-B83B-5BD6F9B3EFEE}"/>
              </a:ext>
            </a:extLst>
          </p:cNvPr>
          <p:cNvCxnSpPr>
            <a:cxnSpLocks/>
          </p:cNvCxnSpPr>
          <p:nvPr/>
        </p:nvCxnSpPr>
        <p:spPr>
          <a:xfrm>
            <a:off x="8743674" y="2021747"/>
            <a:ext cx="0" cy="465579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FA32A1-3AEA-C9FC-65B5-E74CFB26EB8D}"/>
              </a:ext>
            </a:extLst>
          </p:cNvPr>
          <p:cNvSpPr txBox="1"/>
          <p:nvPr/>
        </p:nvSpPr>
        <p:spPr>
          <a:xfrm>
            <a:off x="8598717" y="1591368"/>
            <a:ext cx="80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BF7240-6F91-2BAC-A80B-DE5D1EF0308B}"/>
              </a:ext>
            </a:extLst>
          </p:cNvPr>
          <p:cNvSpPr/>
          <p:nvPr/>
        </p:nvSpPr>
        <p:spPr>
          <a:xfrm>
            <a:off x="8166684" y="4405618"/>
            <a:ext cx="864066" cy="192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7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10" grpId="0" animBg="1"/>
      <p:bldP spid="12" grpId="0" animBg="1"/>
      <p:bldP spid="13" grpId="0"/>
      <p:bldP spid="20" grpId="0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NOX/POX component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3601" y="2209800"/>
            <a:ext cx="203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NOX/POX 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3601" y="3276601"/>
            <a:ext cx="12602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Connection</a:t>
            </a:r>
          </a:p>
          <a:p>
            <a:pPr algn="ctr"/>
            <a:r>
              <a:rPr lang="en-US" dirty="0"/>
              <a:t>Manager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3801" y="3276601"/>
            <a:ext cx="11687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Event</a:t>
            </a:r>
          </a:p>
          <a:p>
            <a:pPr algn="ctr"/>
            <a:r>
              <a:rPr lang="en-US" dirty="0"/>
              <a:t>dispatcher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7800" y="3276601"/>
            <a:ext cx="114076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OpenFlow</a:t>
            </a:r>
            <a:endParaRPr lang="en-US" dirty="0"/>
          </a:p>
          <a:p>
            <a:pPr algn="ctr"/>
            <a:r>
              <a:rPr lang="en-US" dirty="0"/>
              <a:t>Manager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1" y="3276601"/>
            <a:ext cx="10350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DSO</a:t>
            </a:r>
          </a:p>
          <a:p>
            <a:pPr algn="ctr"/>
            <a:r>
              <a:rPr lang="en-US" dirty="0" err="1"/>
              <a:t>Deployer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9801" y="4495801"/>
            <a:ext cx="20780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Input/output Socket</a:t>
            </a:r>
          </a:p>
          <a:p>
            <a:r>
              <a:rPr lang="en-US" dirty="0"/>
              <a:t>Asynchronous File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495801"/>
            <a:ext cx="1219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OpenFlow</a:t>
            </a:r>
            <a:endParaRPr lang="en-US" dirty="0"/>
          </a:p>
          <a:p>
            <a:pPr algn="ctr"/>
            <a:r>
              <a:rPr lang="en-US" dirty="0"/>
              <a:t>API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0" y="4495801"/>
            <a:ext cx="21157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Threading and event</a:t>
            </a:r>
          </a:p>
          <a:p>
            <a:r>
              <a:rPr lang="en-US" dirty="0"/>
              <a:t>management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58201" y="4495801"/>
            <a:ext cx="8771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Other</a:t>
            </a:r>
          </a:p>
          <a:p>
            <a:r>
              <a:rPr lang="en-US" dirty="0"/>
              <a:t>utilities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81200" y="2057400"/>
            <a:ext cx="7772400" cy="3505200"/>
          </a:xfrm>
          <a:prstGeom prst="round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NOX/POX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286000"/>
          </a:xfrm>
        </p:spPr>
        <p:txBody>
          <a:bodyPr>
            <a:normAutofit/>
          </a:bodyPr>
          <a:lstStyle/>
          <a:p>
            <a:r>
              <a:rPr lang="en-US" dirty="0" err="1"/>
              <a:t>FlowRemoved</a:t>
            </a:r>
            <a:endParaRPr lang="en-US" dirty="0"/>
          </a:p>
          <a:p>
            <a:r>
              <a:rPr lang="en-US" dirty="0" err="1"/>
              <a:t>ConnectionUP</a:t>
            </a:r>
            <a:endParaRPr lang="en-US" dirty="0"/>
          </a:p>
          <a:p>
            <a:r>
              <a:rPr lang="en-US" dirty="0" err="1"/>
              <a:t>PacketIn</a:t>
            </a:r>
            <a:endParaRPr lang="en-US" dirty="0"/>
          </a:p>
          <a:p>
            <a:r>
              <a:rPr lang="en-US" dirty="0"/>
              <a:t>etc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3600" y="1676400"/>
            <a:ext cx="441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User write event handlers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E.g. </a:t>
            </a:r>
            <a:r>
              <a:rPr lang="en-US" sz="3200" dirty="0" err="1"/>
              <a:t>ConnectionUp</a:t>
            </a:r>
            <a:r>
              <a:rPr lang="en-US" sz="3200" dirty="0"/>
              <a:t>: record in the database, </a:t>
            </a:r>
            <a:r>
              <a:rPr lang="en-US" sz="3200" dirty="0" err="1"/>
              <a:t>PacketIn</a:t>
            </a:r>
            <a:r>
              <a:rPr lang="en-US" sz="3200" dirty="0"/>
              <a:t>: compute the route, setup flow table along the path, etc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1" y="4800600"/>
            <a:ext cx="663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Abstraction? Global view build from control program, fairly low level.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A1D21-5C2C-F197-538E-90CEC4446819}"/>
              </a:ext>
            </a:extLst>
          </p:cNvPr>
          <p:cNvSpPr txBox="1"/>
          <p:nvPr/>
        </p:nvSpPr>
        <p:spPr>
          <a:xfrm>
            <a:off x="2496814" y="563202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https://noxrepo.github.io/pox-doc/html/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74F3F6-EE62-8D63-6AF9-D01686658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87" y="3271706"/>
            <a:ext cx="10515600" cy="2291930"/>
          </a:xfrm>
        </p:spPr>
        <p:txBody>
          <a:bodyPr/>
          <a:lstStyle/>
          <a:p>
            <a:pPr marL="130175" indent="0">
              <a:buNone/>
            </a:pPr>
            <a:r>
              <a:rPr lang="en-US" dirty="0"/>
              <a:t>Open Network Operating System (ONOS) is the leading open source SDN controller for building next-generation SDN/NFV solutions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4787CD-D312-1A00-FB53-BEF4C298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130F6-B9B6-6B09-3E98-1B234A3EB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475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7B707-7FA9-6879-8E77-9A968E71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774A6-CC34-F84D-03DC-19C70BD3F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Google Shape;1155;p128">
            <a:extLst>
              <a:ext uri="{FF2B5EF4-FFF2-40B4-BE49-F238E27FC236}">
                <a16:creationId xmlns:a16="http://schemas.microsoft.com/office/drawing/2014/main" id="{65DB31C1-CBA3-445C-B71B-4ECE2EC8AD59}"/>
              </a:ext>
            </a:extLst>
          </p:cNvPr>
          <p:cNvSpPr txBox="1"/>
          <p:nvPr/>
        </p:nvSpPr>
        <p:spPr>
          <a:xfrm>
            <a:off x="317427" y="1165452"/>
            <a:ext cx="11557200" cy="52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67" rIns="45700" bIns="22867" anchor="t" anchorCtr="0">
            <a:noAutofit/>
          </a:bodyPr>
          <a:lstStyle/>
          <a:p>
            <a:pPr marL="609585" indent="-457189" algn="just" defTabSz="1219170">
              <a:lnSpc>
                <a:spcPct val="115000"/>
              </a:lnSpc>
              <a:buClr>
                <a:srgbClr val="000000"/>
              </a:buClr>
              <a:buSzPts val="1800"/>
              <a:buFont typeface="Droid Sans"/>
              <a:buChar char="●"/>
            </a:pPr>
            <a:r>
              <a:rPr lang="en" sz="2400" b="1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Production ready SDN controller</a:t>
            </a:r>
            <a:endParaRPr sz="2400" kern="0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609585" indent="-457189" algn="just" defTabSz="1219170">
              <a:lnSpc>
                <a:spcPct val="115000"/>
              </a:lnSpc>
              <a:buClr>
                <a:srgbClr val="000000"/>
              </a:buClr>
              <a:buSzPts val="1800"/>
              <a:buFont typeface="Droid Sans"/>
              <a:buChar char="●"/>
            </a:pPr>
            <a:r>
              <a:rPr lang="en" sz="2400" b="1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Distributed core</a:t>
            </a:r>
            <a:r>
              <a:rPr lang="en" sz="2400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 for high availability</a:t>
            </a:r>
            <a:endParaRPr sz="2400" kern="0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609585" indent="-457189" algn="just" defTabSz="1219170">
              <a:lnSpc>
                <a:spcPct val="115000"/>
              </a:lnSpc>
              <a:buClr>
                <a:srgbClr val="000000"/>
              </a:buClr>
              <a:buSzPts val="1800"/>
              <a:buFont typeface="Droid Sans"/>
              <a:buChar char="●"/>
            </a:pPr>
            <a:r>
              <a:rPr lang="en" sz="2400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Modular, Clean and extensible architecture</a:t>
            </a:r>
            <a:endParaRPr sz="2400" kern="0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609585" indent="-457189" algn="just" defTabSz="1219170">
              <a:lnSpc>
                <a:spcPct val="115000"/>
              </a:lnSpc>
              <a:buClr>
                <a:srgbClr val="000000"/>
              </a:buClr>
              <a:buSzPts val="1800"/>
              <a:buFont typeface="Droid Sans"/>
              <a:buChar char="●"/>
            </a:pPr>
            <a:r>
              <a:rPr lang="en" sz="2400" b="1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High Performance</a:t>
            </a:r>
            <a:endParaRPr sz="2400" b="1" kern="0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609585" indent="-457189" algn="just" defTabSz="1219170">
              <a:lnSpc>
                <a:spcPct val="115000"/>
              </a:lnSpc>
              <a:buClr>
                <a:srgbClr val="000000"/>
              </a:buClr>
              <a:buSzPts val="1800"/>
              <a:buFont typeface="Droid Sans"/>
              <a:buChar char="●"/>
            </a:pPr>
            <a:r>
              <a:rPr lang="en" sz="2400" b="1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Scalability</a:t>
            </a:r>
            <a:r>
              <a:rPr lang="en" sz="2400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 of the cluster</a:t>
            </a:r>
            <a:endParaRPr sz="2400" kern="0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609585" indent="-457189" algn="just" defTabSz="1219170">
              <a:lnSpc>
                <a:spcPct val="115000"/>
              </a:lnSpc>
              <a:buClr>
                <a:srgbClr val="000000"/>
              </a:buClr>
              <a:buSzPts val="1800"/>
              <a:buFont typeface="Droid Sans"/>
              <a:buChar char="●"/>
            </a:pPr>
            <a:r>
              <a:rPr lang="en" sz="2400" b="1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Extensive suite of applications</a:t>
            </a:r>
            <a:r>
              <a:rPr lang="en" sz="2400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 that can suit your need</a:t>
            </a:r>
            <a:endParaRPr sz="2400" kern="0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609585" indent="-457189" algn="just" defTabSz="1219170">
              <a:lnSpc>
                <a:spcPct val="115000"/>
              </a:lnSpc>
              <a:buClr>
                <a:srgbClr val="000000"/>
              </a:buClr>
              <a:buSzPts val="1800"/>
              <a:buFont typeface="Droid Sans"/>
              <a:buChar char="●"/>
            </a:pPr>
            <a:r>
              <a:rPr lang="en" sz="2400" b="1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Easy to use</a:t>
            </a:r>
            <a:r>
              <a:rPr lang="en" sz="2400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 through CLI, GUI and REST API</a:t>
            </a:r>
            <a:endParaRPr sz="2400" kern="0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609585" indent="-457189" algn="just" defTabSz="1219170">
              <a:lnSpc>
                <a:spcPct val="115000"/>
              </a:lnSpc>
              <a:buClr>
                <a:srgbClr val="000000"/>
              </a:buClr>
              <a:buSzPts val="1800"/>
              <a:buFont typeface="Droid Sans"/>
              <a:buChar char="●"/>
            </a:pPr>
            <a:r>
              <a:rPr lang="en" sz="2400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Drivers and protocol Subsystem to support </a:t>
            </a:r>
            <a:r>
              <a:rPr lang="en" sz="2400" b="1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different devices and makers</a:t>
            </a:r>
            <a:endParaRPr sz="2400" b="1" kern="0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609585" indent="-457189" algn="just" defTabSz="1219170">
              <a:lnSpc>
                <a:spcPct val="115000"/>
              </a:lnSpc>
              <a:buClr>
                <a:srgbClr val="000000"/>
              </a:buClr>
              <a:buSzPts val="1800"/>
              <a:buFont typeface="Droid Sans"/>
              <a:buChar char="●"/>
            </a:pPr>
            <a:r>
              <a:rPr lang="en" sz="2400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Control of </a:t>
            </a:r>
            <a:r>
              <a:rPr lang="en" sz="2400" b="1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networks</a:t>
            </a:r>
            <a:r>
              <a:rPr lang="en" sz="2400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 made of </a:t>
            </a:r>
            <a:r>
              <a:rPr lang="en" sz="2400" b="1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heterogeneous</a:t>
            </a:r>
            <a:r>
              <a:rPr lang="en" sz="2400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 devices</a:t>
            </a:r>
            <a:endParaRPr sz="2400" kern="0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609585" indent="-457189" algn="just" defTabSz="1219170">
              <a:lnSpc>
                <a:spcPct val="115000"/>
              </a:lnSpc>
              <a:buClr>
                <a:srgbClr val="000000"/>
              </a:buClr>
              <a:buSzPts val="1800"/>
              <a:buFont typeface="Droid Sans"/>
              <a:buChar char="●"/>
            </a:pPr>
            <a:r>
              <a:rPr lang="en" sz="2400" b="1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Simplifies network control and management</a:t>
            </a:r>
            <a:endParaRPr sz="2400" kern="0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609585" indent="-457189" algn="just" defTabSz="1219170">
              <a:lnSpc>
                <a:spcPct val="115000"/>
              </a:lnSpc>
              <a:buClr>
                <a:srgbClr val="000000"/>
              </a:buClr>
              <a:buSzPts val="1800"/>
              <a:buFont typeface="Droid Sans"/>
              <a:buChar char="●"/>
            </a:pPr>
            <a:r>
              <a:rPr lang="en" sz="2400" b="1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Open source</a:t>
            </a:r>
            <a:endParaRPr sz="2400" b="1" kern="0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609585" indent="-457189" algn="just" defTabSz="1219170">
              <a:lnSpc>
                <a:spcPct val="115000"/>
              </a:lnSpc>
              <a:buClr>
                <a:srgbClr val="000000"/>
              </a:buClr>
              <a:buSzPts val="1800"/>
              <a:buFont typeface="Droid Sans"/>
              <a:buChar char="●"/>
            </a:pPr>
            <a:r>
              <a:rPr lang="en" sz="2400" b="1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Great community</a:t>
            </a:r>
            <a:endParaRPr sz="2400" b="1" kern="0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just" defTabSz="1219170">
              <a:buClr>
                <a:srgbClr val="000000"/>
              </a:buClr>
            </a:pPr>
            <a:endParaRPr sz="20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3909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7B707-7FA9-6879-8E77-9A968E71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ONOS further reading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774A6-CC34-F84D-03DC-19C70BD3F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Google Shape;1161;p129">
            <a:extLst>
              <a:ext uri="{FF2B5EF4-FFF2-40B4-BE49-F238E27FC236}">
                <a16:creationId xmlns:a16="http://schemas.microsoft.com/office/drawing/2014/main" id="{2ABA3F42-8820-B0FA-7DB5-4244BFC9D3C4}"/>
              </a:ext>
            </a:extLst>
          </p:cNvPr>
          <p:cNvSpPr txBox="1">
            <a:spLocks/>
          </p:cNvSpPr>
          <p:nvPr/>
        </p:nvSpPr>
        <p:spPr>
          <a:xfrm>
            <a:off x="533046" y="1581200"/>
            <a:ext cx="11360800" cy="52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" pitchFamily="2" charset="2"/>
              <a:buNone/>
            </a:pPr>
            <a:r>
              <a:rPr lang="en-US" sz="2667"/>
              <a:t>ONOS website:</a:t>
            </a:r>
          </a:p>
          <a:p>
            <a:pPr marL="0" indent="0">
              <a:spcBef>
                <a:spcPts val="600"/>
              </a:spcBef>
              <a:buFont typeface="Wingdings" pitchFamily="2" charset="2"/>
              <a:buNone/>
            </a:pPr>
            <a:r>
              <a:rPr lang="en-US" sz="2667" u="sng">
                <a:solidFill>
                  <a:srgbClr val="0000FF"/>
                </a:solidFill>
                <a:hlinkClick r:id="rId2"/>
              </a:rPr>
              <a:t>http://onosproject.org</a:t>
            </a:r>
            <a:endParaRPr lang="en-US" sz="2667"/>
          </a:p>
          <a:p>
            <a:pPr marL="0" indent="0">
              <a:spcBef>
                <a:spcPts val="600"/>
              </a:spcBef>
              <a:buFont typeface="Wingdings" pitchFamily="2" charset="2"/>
              <a:buNone/>
            </a:pPr>
            <a:r>
              <a:rPr lang="en-US" sz="2667"/>
              <a:t>Tutorials, documentation and general reading at:</a:t>
            </a:r>
          </a:p>
          <a:p>
            <a:pPr marL="0" indent="0">
              <a:spcBef>
                <a:spcPts val="600"/>
              </a:spcBef>
              <a:buFont typeface="Wingdings" pitchFamily="2" charset="2"/>
              <a:buNone/>
            </a:pPr>
            <a:r>
              <a:rPr lang="en-US" sz="2667" u="sng">
                <a:solidFill>
                  <a:srgbClr val="0000FF"/>
                </a:solidFill>
                <a:hlinkClick r:id="rId3"/>
              </a:rPr>
              <a:t>https://wiki.onosproject.org/</a:t>
            </a:r>
            <a:endParaRPr lang="en-US" sz="2667">
              <a:solidFill>
                <a:srgbClr val="0000FF"/>
              </a:solidFill>
            </a:endParaRPr>
          </a:p>
          <a:p>
            <a:pPr marL="0" indent="0">
              <a:spcBef>
                <a:spcPts val="600"/>
              </a:spcBef>
              <a:buFont typeface="Wingdings" pitchFamily="2" charset="2"/>
              <a:buNone/>
            </a:pPr>
            <a:r>
              <a:rPr lang="en-US" sz="2667"/>
              <a:t>ONOS is on Github at: </a:t>
            </a:r>
          </a:p>
          <a:p>
            <a:pPr marL="0" indent="0">
              <a:spcBef>
                <a:spcPts val="600"/>
              </a:spcBef>
              <a:buFont typeface="Wingdings" pitchFamily="2" charset="2"/>
              <a:buNone/>
            </a:pPr>
            <a:r>
              <a:rPr lang="en-US" sz="2667" u="sng">
                <a:solidFill>
                  <a:srgbClr val="0000FF"/>
                </a:solidFill>
                <a:hlinkClick r:id="rId4"/>
              </a:rPr>
              <a:t>https://github.com/opennetworkinglab/onos</a:t>
            </a:r>
            <a:endParaRPr lang="en-US" sz="2667">
              <a:solidFill>
                <a:srgbClr val="0000FF"/>
              </a:solidFill>
            </a:endParaRPr>
          </a:p>
          <a:p>
            <a:pPr marL="0" indent="0">
              <a:spcBef>
                <a:spcPts val="600"/>
              </a:spcBef>
              <a:buSzPts val="1100"/>
              <a:buFont typeface="Wingdings" pitchFamily="2" charset="2"/>
              <a:buNone/>
            </a:pPr>
            <a:r>
              <a:rPr lang="en-US" sz="2667"/>
              <a:t>Setup Tutorial</a:t>
            </a:r>
          </a:p>
          <a:p>
            <a:pPr marL="0" indent="0">
              <a:spcBef>
                <a:spcPts val="600"/>
              </a:spcBef>
              <a:buSzPts val="1100"/>
              <a:buFont typeface="Wingdings" pitchFamily="2" charset="2"/>
              <a:buNone/>
            </a:pPr>
            <a:r>
              <a:rPr lang="en-US" sz="2533" u="sng">
                <a:solidFill>
                  <a:schemeClr val="hlink"/>
                </a:solidFill>
                <a:hlinkClick r:id="rId5"/>
              </a:rPr>
              <a:t>https://wiki.onosproject.org/display/ONOS/Installing+and+Running+ONOS</a:t>
            </a:r>
            <a:endParaRPr lang="en-US" sz="2533"/>
          </a:p>
          <a:p>
            <a:pPr marL="0" indent="0">
              <a:spcBef>
                <a:spcPts val="600"/>
              </a:spcBef>
              <a:buSzPts val="1100"/>
              <a:buFont typeface="Wingdings" pitchFamily="2" charset="2"/>
              <a:buNone/>
            </a:pPr>
            <a:r>
              <a:rPr lang="en-US" sz="2667"/>
              <a:t>Screencasts:</a:t>
            </a:r>
          </a:p>
          <a:p>
            <a:pPr marL="0" indent="0">
              <a:spcBef>
                <a:spcPts val="600"/>
              </a:spcBef>
              <a:buFont typeface="Wingdings" pitchFamily="2" charset="2"/>
              <a:buNone/>
            </a:pPr>
            <a:r>
              <a:rPr lang="en-US" sz="2667" u="sng">
                <a:solidFill>
                  <a:schemeClr val="hlink"/>
                </a:solidFill>
                <a:hlinkClick r:id="rId6"/>
              </a:rPr>
              <a:t>https://wiki.onosproject.org/display/ONOS/Screencasts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22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DEBD8-3AF5-92E2-415C-242325C3E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DD9F17-AF22-458F-0153-AE22EB7C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444" y="2585805"/>
            <a:ext cx="7881112" cy="763600"/>
          </a:xfrm>
        </p:spPr>
        <p:txBody>
          <a:bodyPr>
            <a:normAutofit fontScale="90000"/>
          </a:bodyPr>
          <a:lstStyle/>
          <a:p>
            <a:r>
              <a:rPr lang="en-US" b="0" dirty="0">
                <a:hlinkClick r:id="rId2"/>
              </a:rPr>
              <a:t>Overview of the ONOS architecture</a:t>
            </a:r>
            <a:endParaRPr lang="en-US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DA847-D08F-0F11-4DE7-B47F8590DD8B}"/>
              </a:ext>
            </a:extLst>
          </p:cNvPr>
          <p:cNvSpPr txBox="1"/>
          <p:nvPr/>
        </p:nvSpPr>
        <p:spPr>
          <a:xfrm>
            <a:off x="6543411" y="4697835"/>
            <a:ext cx="541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Thomas </a:t>
            </a:r>
            <a:r>
              <a:rPr lang="en-US" dirty="0" err="1"/>
              <a:t>Vachuska</a:t>
            </a:r>
            <a:r>
              <a:rPr lang="en-US" dirty="0"/>
              <a:t> (lead developer of ONOS)</a:t>
            </a:r>
          </a:p>
        </p:txBody>
      </p:sp>
    </p:spTree>
    <p:extLst>
      <p:ext uri="{BB962C8B-B14F-4D97-AF65-F5344CB8AC3E}">
        <p14:creationId xmlns:p14="http://schemas.microsoft.com/office/powerpoint/2010/main" val="3944077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D5315-CBC9-C71E-A057-7EDABA19E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171" y="3699545"/>
            <a:ext cx="6477000" cy="17811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Introduction to Mininet and </a:t>
            </a:r>
            <a:r>
              <a:rPr lang="en-US" dirty="0" err="1"/>
              <a:t>OpenVSwitch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53B787-73C1-05F3-DED1-9E3BF8A46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466" y="1162843"/>
            <a:ext cx="3456963" cy="1325563"/>
          </a:xfrm>
        </p:spPr>
        <p:txBody>
          <a:bodyPr/>
          <a:lstStyle/>
          <a:p>
            <a:r>
              <a:rPr lang="en-US" dirty="0"/>
              <a:t>Next Lecture</a:t>
            </a:r>
          </a:p>
        </p:txBody>
      </p:sp>
    </p:spTree>
    <p:extLst>
      <p:ext uri="{BB962C8B-B14F-4D97-AF65-F5344CB8AC3E}">
        <p14:creationId xmlns:p14="http://schemas.microsoft.com/office/powerpoint/2010/main" val="217174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CBBC-D65A-5E0F-9106-86FDAA4CC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38D35-F508-E91C-0820-6B67BA76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slow and difficult for researchers to add new protocols to the Internet</a:t>
            </a:r>
          </a:p>
          <a:p>
            <a:pPr lvl="1"/>
            <a:r>
              <a:rPr lang="en-US" dirty="0"/>
              <a:t>Protocol standardization by the IETF (Internet Engineering Task Force)</a:t>
            </a:r>
          </a:p>
          <a:p>
            <a:pPr lvl="1"/>
            <a:r>
              <a:rPr lang="en-US" dirty="0"/>
              <a:t>Manually deployment</a:t>
            </a:r>
          </a:p>
          <a:p>
            <a:r>
              <a:rPr lang="en-US" dirty="0"/>
              <a:t>Active networking</a:t>
            </a:r>
          </a:p>
          <a:p>
            <a:pPr lvl="1"/>
            <a:r>
              <a:rPr lang="en-US" dirty="0"/>
              <a:t>A radical approach to network control</a:t>
            </a:r>
          </a:p>
          <a:p>
            <a:pPr lvl="1"/>
            <a:r>
              <a:rPr lang="en-US" dirty="0"/>
              <a:t>Provide a programmable interface</a:t>
            </a:r>
          </a:p>
          <a:p>
            <a:pPr lvl="2"/>
            <a:r>
              <a:rPr lang="en-US" dirty="0"/>
              <a:t>Expose resource</a:t>
            </a:r>
          </a:p>
          <a:p>
            <a:pPr lvl="2"/>
            <a:r>
              <a:rPr lang="en-US" dirty="0"/>
              <a:t>Support the construction of custom functionality</a:t>
            </a:r>
          </a:p>
          <a:p>
            <a:pPr lvl="1"/>
            <a:r>
              <a:rPr lang="en-US" dirty="0"/>
              <a:t>Two programming models</a:t>
            </a:r>
          </a:p>
          <a:p>
            <a:pPr lvl="2"/>
            <a:r>
              <a:rPr lang="en-US" dirty="0"/>
              <a:t>Capsule model</a:t>
            </a:r>
          </a:p>
          <a:p>
            <a:pPr lvl="2"/>
            <a:r>
              <a:rPr lang="en-US" dirty="0"/>
              <a:t>Programming router/switch model</a:t>
            </a:r>
          </a:p>
        </p:txBody>
      </p:sp>
    </p:spTree>
    <p:extLst>
      <p:ext uri="{BB962C8B-B14F-4D97-AF65-F5344CB8AC3E}">
        <p14:creationId xmlns:p14="http://schemas.microsoft.com/office/powerpoint/2010/main" val="27691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3BB0-7799-12A3-0130-45EF496E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A56F5-17CA-98AD-A5FA-555F699A4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ANTS: A toolkit for Building and Dynamically Deploying Network Protocols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David J.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Wetherall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John V.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Guttag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and David L.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Tennenhouse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86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26CB-DA0B-4AA3-5987-5196A433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3BA3-EFCA-FB77-B927-BC9173075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new approach to automatically upgrade or deploy functionality of multiple protocols</a:t>
            </a:r>
          </a:p>
          <a:p>
            <a:r>
              <a:rPr lang="en-US" dirty="0"/>
              <a:t>New protocols can be dynamically deployed at routers and end systems</a:t>
            </a:r>
          </a:p>
          <a:p>
            <a:r>
              <a:rPr lang="en-US" dirty="0"/>
              <a:t>Three key components</a:t>
            </a:r>
          </a:p>
          <a:p>
            <a:pPr lvl="1"/>
            <a:r>
              <a:rPr lang="en-US" dirty="0"/>
              <a:t>Capsules</a:t>
            </a:r>
          </a:p>
          <a:p>
            <a:pPr lvl="2"/>
            <a:r>
              <a:rPr lang="en-US" dirty="0"/>
              <a:t>The required processing</a:t>
            </a:r>
          </a:p>
          <a:p>
            <a:pPr lvl="1"/>
            <a:r>
              <a:rPr lang="en-US" dirty="0"/>
              <a:t>Active nodes</a:t>
            </a:r>
          </a:p>
          <a:p>
            <a:pPr lvl="2"/>
            <a:r>
              <a:rPr lang="en-US" dirty="0"/>
              <a:t>The nodes that execute capsule processing routines and maintain states</a:t>
            </a:r>
          </a:p>
          <a:p>
            <a:pPr lvl="1"/>
            <a:r>
              <a:rPr lang="en-US" dirty="0"/>
              <a:t>Code distribution mechanism</a:t>
            </a:r>
          </a:p>
          <a:p>
            <a:pPr lvl="2"/>
            <a:r>
              <a:rPr lang="en-US" dirty="0"/>
              <a:t>Processing routines are automatically and dynamically transferred to target nodes</a:t>
            </a:r>
          </a:p>
        </p:txBody>
      </p:sp>
    </p:spTree>
    <p:extLst>
      <p:ext uri="{BB962C8B-B14F-4D97-AF65-F5344CB8AC3E}">
        <p14:creationId xmlns:p14="http://schemas.microsoft.com/office/powerpoint/2010/main" val="200641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6C6C-1FCA-BBF1-1923-05AE25C7B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320DE-9BF6-D3D2-3A6D-212F53FC2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0342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Capsule format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400" dirty="0"/>
              <a:t>Node primitives</a:t>
            </a:r>
          </a:p>
          <a:p>
            <a:pPr lvl="1"/>
            <a:r>
              <a:rPr lang="en-US" dirty="0"/>
              <a:t>Environment access</a:t>
            </a:r>
          </a:p>
          <a:p>
            <a:pPr lvl="2"/>
            <a:r>
              <a:rPr lang="en-US" dirty="0"/>
              <a:t>Node location, state of links, routing tables, local time, etc.</a:t>
            </a:r>
          </a:p>
          <a:p>
            <a:pPr lvl="1"/>
            <a:r>
              <a:rPr lang="en-US" dirty="0"/>
              <a:t>Capsule manipulation</a:t>
            </a:r>
          </a:p>
          <a:p>
            <a:pPr lvl="2"/>
            <a:r>
              <a:rPr lang="en-US" dirty="0"/>
              <a:t>Access to header fields and payload</a:t>
            </a:r>
          </a:p>
          <a:p>
            <a:pPr lvl="1"/>
            <a:r>
              <a:rPr lang="en-US" dirty="0"/>
              <a:t>Control operation</a:t>
            </a:r>
          </a:p>
          <a:p>
            <a:pPr lvl="2"/>
            <a:r>
              <a:rPr lang="en-US" dirty="0"/>
              <a:t>Create other capsules and forward, copy, discard</a:t>
            </a:r>
          </a:p>
          <a:p>
            <a:pPr lvl="1"/>
            <a:r>
              <a:rPr lang="en-US" dirty="0"/>
              <a:t>Node storage</a:t>
            </a:r>
          </a:p>
          <a:p>
            <a:pPr lvl="2"/>
            <a:r>
              <a:rPr lang="en-US" dirty="0"/>
              <a:t>A soft-store of application-defined objects held in a short interval</a:t>
            </a:r>
          </a:p>
          <a:p>
            <a:r>
              <a:rPr lang="en-US" sz="3400" dirty="0"/>
              <a:t>When a capsule arrives at a node, the node will execute its associated processing routine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CA5CC-7DA3-4844-E6B3-97A489C0B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470" y="2103921"/>
            <a:ext cx="67532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7689-FAFC-6A99-7746-12B1999D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DA6C8-82EA-6AD6-CAC5-D5C268E64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distribution scheme</a:t>
            </a:r>
          </a:p>
          <a:p>
            <a:pPr lvl="1"/>
            <a:r>
              <a:rPr lang="en-US" dirty="0"/>
              <a:t>Requirements</a:t>
            </a:r>
          </a:p>
          <a:p>
            <a:pPr lvl="2"/>
            <a:r>
              <a:rPr lang="en-US" dirty="0"/>
              <a:t>Efficiency</a:t>
            </a:r>
          </a:p>
          <a:p>
            <a:pPr lvl="2"/>
            <a:r>
              <a:rPr lang="en-US" dirty="0"/>
              <a:t>Adapt to changes of node connectivity</a:t>
            </a:r>
          </a:p>
          <a:p>
            <a:pPr lvl="2"/>
            <a:r>
              <a:rPr lang="en-US" dirty="0"/>
              <a:t>Limit its activity – robustness</a:t>
            </a:r>
          </a:p>
          <a:p>
            <a:pPr lvl="1"/>
            <a:r>
              <a:rPr lang="en-US" dirty="0"/>
              <a:t>Couple the transfer of code with the transfer of data as an </a:t>
            </a:r>
            <a:r>
              <a:rPr lang="en-US" b="1" dirty="0"/>
              <a:t>in-band function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12C89-79F2-810C-6EB4-C6A6AA24F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732" y="4072116"/>
            <a:ext cx="3308322" cy="25151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082506-B322-7DBE-0158-67D84A784F34}"/>
              </a:ext>
            </a:extLst>
          </p:cNvPr>
          <p:cNvSpPr txBox="1"/>
          <p:nvPr/>
        </p:nvSpPr>
        <p:spPr>
          <a:xfrm>
            <a:off x="7426518" y="6176963"/>
            <a:ext cx="361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Demand loading of code groups</a:t>
            </a:r>
          </a:p>
        </p:txBody>
      </p:sp>
    </p:spTree>
    <p:extLst>
      <p:ext uri="{BB962C8B-B14F-4D97-AF65-F5344CB8AC3E}">
        <p14:creationId xmlns:p14="http://schemas.microsoft.com/office/powerpoint/2010/main" val="365393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65E9D-DDF3-94A9-F3AC-985B25F4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ANTS example – mobile 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00B25-D6E0-A1B4-87BB-33C95192B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0" y="145191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Two cooperating capsule types</a:t>
            </a:r>
          </a:p>
          <a:p>
            <a:pPr lvl="1"/>
            <a:r>
              <a:rPr lang="en-US" dirty="0"/>
              <a:t>Register capsule</a:t>
            </a:r>
          </a:p>
          <a:p>
            <a:pPr lvl="2"/>
            <a:r>
              <a:rPr lang="en-US" dirty="0"/>
              <a:t>Mobile hosts that are roaming periodically send</a:t>
            </a:r>
          </a:p>
          <a:p>
            <a:pPr marL="914400" lvl="2" indent="0">
              <a:buNone/>
            </a:pPr>
            <a:r>
              <a:rPr lang="en-US" dirty="0"/>
              <a:t>Register capsules to their home agent by its foreign</a:t>
            </a:r>
          </a:p>
          <a:p>
            <a:pPr marL="914400" lvl="2" indent="0">
              <a:buNone/>
            </a:pPr>
            <a:r>
              <a:rPr lang="en-US" dirty="0"/>
              <a:t>Agent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Mobile data capsule</a:t>
            </a:r>
          </a:p>
          <a:p>
            <a:pPr lvl="2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Sent by other hosts that communicate with the</a:t>
            </a:r>
          </a:p>
          <a:p>
            <a:pPr marL="914400" lvl="2" indent="0">
              <a:buNone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mobile host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Make use of the forwarding information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lvl="2" indent="0">
              <a:buNone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FFBBB2-BB06-81F2-7AE1-9FAD43326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738" y="1690688"/>
            <a:ext cx="4223523" cy="414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38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29BA22B3F2514783D5E566991E92DE" ma:contentTypeVersion="9" ma:contentTypeDescription="Create a new document." ma:contentTypeScope="" ma:versionID="db778fb90d1498d38a134500d061be14">
  <xsd:schema xmlns:xsd="http://www.w3.org/2001/XMLSchema" xmlns:xs="http://www.w3.org/2001/XMLSchema" xmlns:p="http://schemas.microsoft.com/office/2006/metadata/properties" xmlns:ns3="264f26f4-8ebd-4394-ba62-6370619aff94" xmlns:ns4="186cb504-699e-4504-9048-f967da7c6db0" targetNamespace="http://schemas.microsoft.com/office/2006/metadata/properties" ma:root="true" ma:fieldsID="387ee4e5981580543bb6fa1ca7255208" ns3:_="" ns4:_="">
    <xsd:import namespace="264f26f4-8ebd-4394-ba62-6370619aff94"/>
    <xsd:import namespace="186cb504-699e-4504-9048-f967da7c6db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4f26f4-8ebd-4394-ba62-6370619aff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6cb504-699e-4504-9048-f967da7c6db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326B23-D48E-4C3C-A6E8-7D3D96DE01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3E5168-22BD-4741-8278-1A446EE895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4f26f4-8ebd-4394-ba62-6370619aff94"/>
    <ds:schemaRef ds:uri="186cb504-699e-4504-9048-f967da7c6d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CBFC32-0A1E-4AA9-A9DA-A90ACB16E971}">
  <ds:schemaRefs>
    <ds:schemaRef ds:uri="http://purl.org/dc/terms/"/>
    <ds:schemaRef ds:uri="http://www.w3.org/XML/1998/namespace"/>
    <ds:schemaRef ds:uri="264f26f4-8ebd-4394-ba62-6370619aff94"/>
    <ds:schemaRef ds:uri="http://purl.org/dc/dcmitype/"/>
    <ds:schemaRef ds:uri="186cb504-699e-4504-9048-f967da7c6db0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2240</Words>
  <Application>Microsoft Office PowerPoint</Application>
  <PresentationFormat>Widescreen</PresentationFormat>
  <Paragraphs>609</Paragraphs>
  <Slides>36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Droid Sans</vt:lpstr>
      <vt:lpstr>NimbusRomNo9L-Regu</vt:lpstr>
      <vt:lpstr>NimbusRomNo9L-ReguItal</vt:lpstr>
      <vt:lpstr>Arial</vt:lpstr>
      <vt:lpstr>Calibri</vt:lpstr>
      <vt:lpstr>Calibri Light</vt:lpstr>
      <vt:lpstr>Gill Sans MT</vt:lpstr>
      <vt:lpstr>goudy old style</vt:lpstr>
      <vt:lpstr>Merriweather</vt:lpstr>
      <vt:lpstr>Times New Roman</vt:lpstr>
      <vt:lpstr>Wingdings</vt:lpstr>
      <vt:lpstr>Office Theme</vt:lpstr>
      <vt:lpstr>1_Office Theme</vt:lpstr>
      <vt:lpstr>CSE5095-002: Topics in Software Defined Networking</vt:lpstr>
      <vt:lpstr>History: the road to SDN</vt:lpstr>
      <vt:lpstr>Selected developments</vt:lpstr>
      <vt:lpstr>Active networks</vt:lpstr>
      <vt:lpstr>Active networks</vt:lpstr>
      <vt:lpstr>ANTS</vt:lpstr>
      <vt:lpstr>ANTS</vt:lpstr>
      <vt:lpstr>ANTS</vt:lpstr>
      <vt:lpstr>ANTS example – mobile host</vt:lpstr>
      <vt:lpstr>Contributions and limitations</vt:lpstr>
      <vt:lpstr>Separating Control and Data Planes</vt:lpstr>
      <vt:lpstr>Separating Control and Data Planes</vt:lpstr>
      <vt:lpstr>Separating Control and Data Planes</vt:lpstr>
      <vt:lpstr>Separating Control and Data Planes</vt:lpstr>
      <vt:lpstr>OpenFlow</vt:lpstr>
      <vt:lpstr>Flow table abstraction</vt:lpstr>
      <vt:lpstr>Flow table abstraction</vt:lpstr>
      <vt:lpstr>OpenFlow: flow table entries</vt:lpstr>
      <vt:lpstr>OpenFlow: examples</vt:lpstr>
      <vt:lpstr>OpenFlow: examples</vt:lpstr>
      <vt:lpstr>OpenFlow abstraction</vt:lpstr>
      <vt:lpstr>OpenFlow example</vt:lpstr>
      <vt:lpstr>OpenFlow example</vt:lpstr>
      <vt:lpstr>SDN controllers</vt:lpstr>
      <vt:lpstr>SDN controllers (NOS) .vs. OS</vt:lpstr>
      <vt:lpstr>NOS functionality</vt:lpstr>
      <vt:lpstr>Existing SDN controllers</vt:lpstr>
      <vt:lpstr>SDN controller: NOX/POX</vt:lpstr>
      <vt:lpstr>SDN controller: NOX/POX</vt:lpstr>
      <vt:lpstr>NOX/POX component</vt:lpstr>
      <vt:lpstr>NOX/POX Events</vt:lpstr>
      <vt:lpstr>ONOS</vt:lpstr>
      <vt:lpstr>ONOS</vt:lpstr>
      <vt:lpstr>ONOS further reading</vt:lpstr>
      <vt:lpstr>Overview of the ONOS architecture</vt:lpstr>
      <vt:lpstr>Next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History: the road to SDN</dc:title>
  <dc:creator>Wang, Minmei</dc:creator>
  <cp:lastModifiedBy>Wang, Minmei</cp:lastModifiedBy>
  <cp:revision>8</cp:revision>
  <dcterms:created xsi:type="dcterms:W3CDTF">2022-08-26T13:14:48Z</dcterms:created>
  <dcterms:modified xsi:type="dcterms:W3CDTF">2022-09-05T19:12:26Z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0x0101003429BA22B3F2514783D5E566991E92DE</vt:lpwstr>
  </property>
</Properties>
</file>