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69" r:id="rId5"/>
    <p:sldId id="270" r:id="rId6"/>
    <p:sldId id="271" r:id="rId7"/>
    <p:sldId id="272" r:id="rId8"/>
    <p:sldId id="274" r:id="rId9"/>
    <p:sldId id="276" r:id="rId10"/>
    <p:sldId id="275" r:id="rId11"/>
    <p:sldId id="277" r:id="rId12"/>
    <p:sldId id="278" r:id="rId13"/>
    <p:sldId id="279" r:id="rId14"/>
    <p:sldId id="262" r:id="rId15"/>
    <p:sldId id="263" r:id="rId16"/>
    <p:sldId id="264" r:id="rId17"/>
    <p:sldId id="266" r:id="rId18"/>
    <p:sldId id="286" r:id="rId19"/>
    <p:sldId id="285" r:id="rId20"/>
    <p:sldId id="288" r:id="rId21"/>
    <p:sldId id="289" r:id="rId22"/>
    <p:sldId id="290" r:id="rId23"/>
    <p:sldId id="291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299" r:id="rId32"/>
    <p:sldId id="301" r:id="rId33"/>
    <p:sldId id="305" r:id="rId34"/>
    <p:sldId id="302" r:id="rId35"/>
    <p:sldId id="303" r:id="rId36"/>
    <p:sldId id="30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4CAA1-5E2F-4ADD-B4C9-01426FD23331}" v="1" dt="2022-08-27T02:36:0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3F1A3-26DB-4C64-8498-198BFE1C3CF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AD90-3D34-4371-8F3B-0E2AE8D5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0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5D2-6A61-D234-0D3E-A13AC60BB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C1F70-F608-C662-DE4D-59748E3C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EDD-6C3E-0E1A-45F9-C003170B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0D64-59A7-D1E2-91A0-2BAD3B9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185-31F1-1766-2B35-1795825A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FE5A-5B29-2EE3-4E4F-E60FA76A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CA35-D746-1E00-F073-C2654D27C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060E-A5D7-A35D-3D75-2ECE801C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904B-4541-8DE0-2F3E-8452B3E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0296-4221-DF3F-14BB-49FDEE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E4E6-1557-FA8E-9A79-09E2FFB29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5BD0-191E-F0AD-1B6C-6B43CCEC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827D-C6DC-E169-F164-C25176DB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4A81-473A-E6A5-93EC-BF869B52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42CF-87FD-1E2F-1D71-1DF3D56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B07-E62B-1D2D-5368-6A8D8C7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EB9-C07C-1E40-C6AE-9115937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C223-9806-F58C-32EA-6F4D428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E9B4-EEBA-ADD1-78A3-FACAD7A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F660-52E6-23B7-AA09-3E6F193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6E3-CD7C-B993-56B0-B5C40A34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BCA3-B4D4-57C9-2A1B-483E4320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A159-61CD-E7DC-6904-BD206208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6A0-510B-1C61-8A9F-B59C6751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3879-FEBC-6F98-7004-469929B4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6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BF7F-1DF7-9BB7-979F-CF9BF5E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53DA-5791-1093-2E0F-C0504C0A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90F8-9871-4177-A4ED-EEFF04D3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5721-0230-1729-DFF5-A2297EA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960AB-9BAC-880E-EC83-BB759A1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8882-0BAF-DD89-EAC1-A854BC0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973-C994-8A20-AC95-40F9EECE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A269-BEF0-0BD7-FB0A-6B3F639B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5E5A-EE42-6CD5-27A5-1A18C0AD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7A7E-A950-B68F-2672-57C4C0641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2A62-24BA-3370-9673-36E03DE1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AEC0E-39C5-1BFD-ED72-C71DA61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03377-4DD7-74EF-FB26-56C8C4A9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11D9F-EF08-6416-26B2-ECE7F11F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DA81-8401-8DB4-3D0E-006AC02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095EA-B348-C0F9-364C-FB607FA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AA325-F1F8-5777-62E2-21E440BE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4530-5A55-15D6-866A-6D8638A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B9DA-82EC-4134-0517-3969667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7B95A-2D78-BBC5-80C4-BB291E1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0452E-DBA3-90CC-25DC-6EB47FCC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D3EE-9130-8A9F-D5EF-914B6AAB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0952-8606-FBB3-D971-F15A41A3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4A31-CDD4-C1F6-44D0-A6E6E453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742F-3BF1-36A9-5B0F-8625E23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294D-FFFA-069A-E7F8-CF14B7F2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C5B8-6DCF-5C70-5A15-BF08A3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74CD-E4FB-CEF9-BE68-17D47C4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92516-9A22-C9D0-D88E-5D5C4F62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4C5D-B157-514F-0B91-49BC7F1D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B3B5-C6AA-9625-A94B-A570ACA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B455-7F84-403B-7982-7676A084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2447-3FBA-75F4-7275-543CF2B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0A8E-023C-AEEE-C1EA-B7551671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1560-7D01-FAA0-D9F5-D9A08789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CA20-48FE-CC67-9481-C53F5719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C579-ADA6-49CA-976A-22B376C46C1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969D-0B7B-5D46-59F3-9CD6C6B0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6BC-7580-97D3-AD3D-C29698BF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wiki/HOWTO_configure_QtCreator_with_ns-3" TargetMode="External"/><Relationship Id="rId2" Type="http://schemas.openxmlformats.org/officeDocument/2006/relationships/hyperlink" Target="https://www.nsnam.org/wiki/HOWTO_configure_Eclipse_with_ns-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snam.org/wiki/HOWTO_configure_%20NetBeans_with_ns-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docs/tutorial/html/" TargetMode="External"/><Relationship Id="rId2" Type="http://schemas.openxmlformats.org/officeDocument/2006/relationships/hyperlink" Target="https://www.nsnam.org/wiki/Main_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snam.org/docs/release/3.17/doxygen/inde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dpdk.org/supported/nic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.dpdk.org/guides/linux_gsg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dpdk.org/guides/sample_app_ug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loudlab.u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ktgen-dpdk.readthedocs.io/en/lates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openvswitch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vswitch.org/en/latest/tutorial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mininet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net/mininet/wiki/Introduction-to-Mininet" TargetMode="External"/><Relationship Id="rId2" Type="http://schemas.openxmlformats.org/officeDocument/2006/relationships/hyperlink" Target="http://mininet.org/walkthrough/#display-op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ninet/mininet/wiki/Teaching-and-Learning-with-Minine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cad=rja&amp;uact=8&amp;ved=2ahUKEwikxqrZjIT6AhWMlIkEHUS3DvAQFnoECAgQAQ&amp;url=https%3A%2F%2Fwww.cs.bu.edu%2Ffaculty%2Fmatta%2FTeaching%2Fcs655-papers%2Fshankar-des.pdf&amp;usg=AOvVaw3G8dLECuzAHnit2xNkZ19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wiki/Instal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AA40-A323-79CA-1051-F476B0A10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CSE5095-002: Topics in Software Defined 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7B80-1D10-DC62-2540-5E8F7744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465" y="3509963"/>
            <a:ext cx="9144000" cy="2900776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4</a:t>
            </a:r>
          </a:p>
          <a:p>
            <a:r>
              <a:rPr lang="en-US" dirty="0"/>
              <a:t>Minmei Wang</a:t>
            </a:r>
          </a:p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0246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62D-2A9D-EAD7-5171-48498B0F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B7BA-C875-885D-6B9F-664B0AAA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</a:t>
            </a:r>
          </a:p>
          <a:p>
            <a:pPr lvl="1"/>
            <a:r>
              <a:rPr lang="en-US" sz="2800" dirty="0">
                <a:hlinkClick r:id="rId2"/>
              </a:rPr>
              <a:t>Eclipse</a:t>
            </a:r>
            <a:endParaRPr lang="en-US" sz="2800" dirty="0"/>
          </a:p>
          <a:p>
            <a:pPr lvl="1"/>
            <a:r>
              <a:rPr lang="en-US" sz="2800" dirty="0">
                <a:hlinkClick r:id="rId3"/>
              </a:rPr>
              <a:t>QT Creator</a:t>
            </a:r>
            <a:endParaRPr lang="en-US" sz="2800" dirty="0"/>
          </a:p>
          <a:p>
            <a:pPr lvl="1"/>
            <a:r>
              <a:rPr lang="en-US" sz="2800" dirty="0">
                <a:hlinkClick r:id="rId4" invalidUrl="https://www.nsnam.org/wiki/HOWTO_configure_ NetBeans_with_ns-3"/>
              </a:rPr>
              <a:t>NetBeans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Text editor + command line</a:t>
            </a:r>
          </a:p>
        </p:txBody>
      </p:sp>
    </p:spTree>
    <p:extLst>
      <p:ext uri="{BB962C8B-B14F-4D97-AF65-F5344CB8AC3E}">
        <p14:creationId xmlns:p14="http://schemas.microsoft.com/office/powerpoint/2010/main" val="86318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ns-3 Data Flow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77987" y="1955800"/>
            <a:ext cx="8166100" cy="4203700"/>
            <a:chOff x="520700" y="1447800"/>
            <a:chExt cx="8166100" cy="4203700"/>
          </a:xfrm>
        </p:grpSpPr>
        <p:sp>
          <p:nvSpPr>
            <p:cNvPr id="5" name="AutoShape 1"/>
            <p:cNvSpPr>
              <a:spLocks noChangeArrowheads="1"/>
            </p:cNvSpPr>
            <p:nvPr/>
          </p:nvSpPr>
          <p:spPr bwMode="auto">
            <a:xfrm>
              <a:off x="6731000" y="1485900"/>
              <a:ext cx="1955800" cy="401320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7658100" y="2501900"/>
              <a:ext cx="1588" cy="1955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520700" y="1447800"/>
              <a:ext cx="1955800" cy="401320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358900" y="2438400"/>
              <a:ext cx="1588" cy="1955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066800" y="1663700"/>
              <a:ext cx="1244600" cy="6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762000" y="1803400"/>
              <a:ext cx="1244600" cy="6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749300" y="2641600"/>
              <a:ext cx="1244600" cy="132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Protocol</a:t>
              </a:r>
            </a:p>
            <a:p>
              <a:pPr algn="ct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stack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81025" y="4075113"/>
              <a:ext cx="725488" cy="2746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Node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1041400" y="4406900"/>
              <a:ext cx="1244600" cy="6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NetDevice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736600" y="4546600"/>
              <a:ext cx="1244600" cy="6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NetDevice</a:t>
              </a: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7277100" y="1701800"/>
              <a:ext cx="1244600" cy="6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6972300" y="1841500"/>
              <a:ext cx="1244600" cy="6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6959600" y="2679700"/>
              <a:ext cx="1244600" cy="1320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Protocol</a:t>
              </a:r>
            </a:p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stack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6791325" y="4113213"/>
              <a:ext cx="725488" cy="2746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Node</a:t>
              </a: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7251700" y="4445000"/>
              <a:ext cx="1244600" cy="6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NetDevice</a:t>
              </a: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6946900" y="4584700"/>
              <a:ext cx="1244600" cy="6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NetDevice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652713" y="2157413"/>
              <a:ext cx="1414462" cy="6429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Sockets-like</a:t>
              </a:r>
            </a:p>
            <a:p>
              <a:pPr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API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403350" y="2324100"/>
              <a:ext cx="1282700" cy="2540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3898900" y="4559300"/>
              <a:ext cx="1244600" cy="6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Channel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930400" y="5080000"/>
              <a:ext cx="1562100" cy="3683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4749800" y="5048250"/>
              <a:ext cx="2222500" cy="5080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235200" y="4699000"/>
              <a:ext cx="1612900" cy="1143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5181600" y="4540250"/>
              <a:ext cx="2070100" cy="3175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3505200" y="5016500"/>
              <a:ext cx="1244600" cy="635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Channel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73300" y="3035300"/>
              <a:ext cx="495300" cy="6858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AutoShape 27"/>
            <p:cNvSpPr>
              <a:spLocks noChangeArrowheads="1"/>
            </p:cNvSpPr>
            <p:nvPr/>
          </p:nvSpPr>
          <p:spPr bwMode="auto">
            <a:xfrm>
              <a:off x="2387600" y="3810000"/>
              <a:ext cx="330200" cy="431800"/>
            </a:xfrm>
            <a:prstGeom prst="downArrow">
              <a:avLst>
                <a:gd name="adj1" fmla="val 50000"/>
                <a:gd name="adj2" fmla="val 32692"/>
              </a:avLst>
            </a:prstGeom>
            <a:solidFill>
              <a:srgbClr val="6699FF"/>
            </a:solidFill>
            <a:ln w="936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816225" y="3122613"/>
              <a:ext cx="1146175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dirty="0" err="1">
                  <a:solidFill>
                    <a:srgbClr val="000000"/>
                  </a:solidFill>
                </a:rPr>
                <a:t>Packet(s</a:t>
              </a:r>
              <a:r>
                <a:rPr lang="en-GB" dirty="0">
                  <a:solidFill>
                    <a:srgbClr val="000000"/>
                  </a:solidFill>
                </a:rPr>
                <a:t>)‏</a:t>
              </a: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282700" y="2260600"/>
              <a:ext cx="6756400" cy="3244850"/>
            </a:xfrm>
            <a:custGeom>
              <a:avLst/>
              <a:gdLst/>
              <a:ahLst/>
              <a:cxnLst>
                <a:cxn ang="0">
                  <a:pos x="56" y="64"/>
                </a:cxn>
                <a:cxn ang="0">
                  <a:pos x="48" y="1120"/>
                </a:cxn>
                <a:cxn ang="0">
                  <a:pos x="344" y="1760"/>
                </a:cxn>
                <a:cxn ang="0">
                  <a:pos x="2048" y="2040"/>
                </a:cxn>
                <a:cxn ang="0">
                  <a:pos x="3800" y="1736"/>
                </a:cxn>
                <a:cxn ang="0">
                  <a:pos x="4184" y="688"/>
                </a:cxn>
                <a:cxn ang="0">
                  <a:pos x="4232" y="0"/>
                </a:cxn>
              </a:cxnLst>
              <a:rect l="0" t="0" r="r" b="b"/>
              <a:pathLst>
                <a:path w="4256" h="2044">
                  <a:moveTo>
                    <a:pt x="56" y="64"/>
                  </a:moveTo>
                  <a:cubicBezTo>
                    <a:pt x="28" y="450"/>
                    <a:pt x="0" y="837"/>
                    <a:pt x="48" y="1120"/>
                  </a:cubicBezTo>
                  <a:cubicBezTo>
                    <a:pt x="96" y="1403"/>
                    <a:pt x="11" y="1607"/>
                    <a:pt x="344" y="1760"/>
                  </a:cubicBezTo>
                  <a:cubicBezTo>
                    <a:pt x="677" y="1913"/>
                    <a:pt x="1472" y="2044"/>
                    <a:pt x="2048" y="2040"/>
                  </a:cubicBezTo>
                  <a:cubicBezTo>
                    <a:pt x="2624" y="2036"/>
                    <a:pt x="3444" y="1961"/>
                    <a:pt x="3800" y="1736"/>
                  </a:cubicBezTo>
                  <a:cubicBezTo>
                    <a:pt x="4156" y="1511"/>
                    <a:pt x="4112" y="977"/>
                    <a:pt x="4184" y="688"/>
                  </a:cubicBezTo>
                  <a:cubicBezTo>
                    <a:pt x="4256" y="399"/>
                    <a:pt x="4244" y="199"/>
                    <a:pt x="4232" y="0"/>
                  </a:cubicBezTo>
                </a:path>
              </a:pathLst>
            </a:custGeom>
            <a:noFill/>
            <a:ln w="38160">
              <a:solidFill>
                <a:srgbClr val="3333CC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13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NS-3 Models: Node &amp;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Nodes</a:t>
            </a:r>
          </a:p>
          <a:p>
            <a:pPr lvl="1"/>
            <a:r>
              <a:rPr lang="en-US" sz="2800" dirty="0"/>
              <a:t>End-Systems, Routers, Hubs, NATs</a:t>
            </a:r>
          </a:p>
          <a:p>
            <a:r>
              <a:rPr lang="en-US" sz="2800" dirty="0"/>
              <a:t>Applications </a:t>
            </a:r>
          </a:p>
          <a:p>
            <a:pPr lvl="1"/>
            <a:r>
              <a:rPr lang="en-US" sz="2800" dirty="0"/>
              <a:t>Bulk TCP transfer (sliding window)</a:t>
            </a:r>
          </a:p>
          <a:p>
            <a:pPr lvl="1"/>
            <a:r>
              <a:rPr lang="en-US" sz="2800" dirty="0"/>
              <a:t>Web browsing </a:t>
            </a:r>
          </a:p>
          <a:p>
            <a:pPr lvl="1"/>
            <a:r>
              <a:rPr lang="en-US" sz="2800" dirty="0"/>
              <a:t>Peer-to-peer file transfers</a:t>
            </a:r>
          </a:p>
          <a:p>
            <a:pPr lvl="1"/>
            <a:r>
              <a:rPr lang="en-US" sz="2800" dirty="0"/>
              <a:t>Video streaming</a:t>
            </a:r>
          </a:p>
          <a:p>
            <a:pPr lvl="1"/>
            <a:r>
              <a:rPr lang="en-US" sz="2800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133072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NS-3 Models: Protocol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TCP-UDP-IPV4-IPV6</a:t>
            </a:r>
          </a:p>
          <a:p>
            <a:r>
              <a:rPr lang="en-US" sz="2800" dirty="0"/>
              <a:t>Routing Protocols</a:t>
            </a:r>
          </a:p>
          <a:p>
            <a:pPr lvl="1"/>
            <a:r>
              <a:rPr lang="en-US" sz="2800" dirty="0"/>
              <a:t>BGP – OSPF – EIGRP – OLSR – DSR – AODV</a:t>
            </a:r>
          </a:p>
          <a:p>
            <a:r>
              <a:rPr lang="en-US" sz="2800" dirty="0"/>
              <a:t>Multicast Protocols</a:t>
            </a:r>
          </a:p>
          <a:p>
            <a:pPr lvl="1"/>
            <a:r>
              <a:rPr lang="en-US" sz="2800" dirty="0"/>
              <a:t>PIM-SM/DM - DVMRP</a:t>
            </a:r>
          </a:p>
        </p:txBody>
      </p:sp>
    </p:spTree>
    <p:extLst>
      <p:ext uri="{BB962C8B-B14F-4D97-AF65-F5344CB8AC3E}">
        <p14:creationId xmlns:p14="http://schemas.microsoft.com/office/powerpoint/2010/main" val="117807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NS-3 Models: Net Device &amp; Channel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56402" y="3507676"/>
            <a:ext cx="7088696" cy="3067050"/>
            <a:chOff x="457200" y="2286000"/>
            <a:chExt cx="7088696" cy="306705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2286000"/>
              <a:ext cx="1466850" cy="1466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0200" y="3200400"/>
              <a:ext cx="1466850" cy="1466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0" y="3886200"/>
              <a:ext cx="1466850" cy="1466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0200" y="3048000"/>
              <a:ext cx="1466850" cy="1466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007100" y="4532313"/>
              <a:ext cx="1538796" cy="2773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WifiNetDevice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95600" y="2514600"/>
              <a:ext cx="2362200" cy="129540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200400" y="2971800"/>
              <a:ext cx="1349898" cy="2773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6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WifiChannel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676400" y="2895600"/>
              <a:ext cx="1219200" cy="76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667000" y="3486150"/>
              <a:ext cx="381000" cy="2667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4476750" y="3714750"/>
              <a:ext cx="190500" cy="7239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5314950" y="3257550"/>
              <a:ext cx="1104900" cy="2667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47568" y="1964626"/>
            <a:ext cx="7267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GB" sz="2800" dirty="0"/>
              <a:t>Net Devices &amp; Channels bound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733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NS-3 Models: Net Device &amp; Channel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Network Interfaces </a:t>
            </a:r>
          </a:p>
          <a:p>
            <a:pPr lvl="1"/>
            <a:r>
              <a:rPr lang="en-US" sz="2400" dirty="0"/>
              <a:t>Wired/Wireless</a:t>
            </a:r>
          </a:p>
          <a:p>
            <a:pPr lvl="1"/>
            <a:r>
              <a:rPr lang="en-US" sz="2400" dirty="0"/>
              <a:t>Layer 2 protocols 802.3, 802.11 </a:t>
            </a:r>
          </a:p>
          <a:p>
            <a:r>
              <a:rPr lang="en-US" sz="2400" dirty="0"/>
              <a:t>Channel</a:t>
            </a:r>
          </a:p>
          <a:p>
            <a:pPr lvl="1"/>
            <a:r>
              <a:rPr lang="en-US" sz="2400" dirty="0"/>
              <a:t>Ethernet (10/100/1000Mb) </a:t>
            </a:r>
          </a:p>
          <a:p>
            <a:pPr lvl="1"/>
            <a:r>
              <a:rPr lang="en-US" sz="2400" dirty="0"/>
              <a:t>Point-to-Point </a:t>
            </a:r>
          </a:p>
          <a:p>
            <a:pPr lvl="1"/>
            <a:r>
              <a:rPr lang="en-US" sz="2400" dirty="0"/>
              <a:t>Wireless</a:t>
            </a:r>
          </a:p>
          <a:p>
            <a:r>
              <a:rPr lang="en-US" sz="2400" dirty="0"/>
              <a:t>Mobility Models</a:t>
            </a:r>
          </a:p>
          <a:p>
            <a:pPr lvl="1"/>
            <a:r>
              <a:rPr lang="en-US" sz="2400" dirty="0"/>
              <a:t>Random Walk – move with a speed and direction chosen at random</a:t>
            </a:r>
          </a:p>
          <a:p>
            <a:pPr lvl="1"/>
            <a:r>
              <a:rPr lang="en-US" sz="2400" dirty="0"/>
              <a:t>Swarming</a:t>
            </a:r>
          </a:p>
        </p:txBody>
      </p:sp>
    </p:spTree>
    <p:extLst>
      <p:ext uri="{BB962C8B-B14F-4D97-AF65-F5344CB8AC3E}">
        <p14:creationId xmlns:p14="http://schemas.microsoft.com/office/powerpoint/2010/main" val="184073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ns</a:t>
            </a:r>
            <a:r>
              <a:rPr lang="en-US" sz="2800" dirty="0"/>
              <a:t>-3 Wiki Page</a:t>
            </a:r>
          </a:p>
          <a:p>
            <a:pPr lvl="1"/>
            <a:r>
              <a:rPr lang="en-US" sz="2800" dirty="0">
                <a:hlinkClick r:id="rId2"/>
              </a:rPr>
              <a:t>https://www.nsnam.org/wiki/Main_Page</a:t>
            </a:r>
            <a:endParaRPr lang="en-US" sz="2800" dirty="0"/>
          </a:p>
          <a:p>
            <a:r>
              <a:rPr lang="en-US" dirty="0"/>
              <a:t>ns</a:t>
            </a:r>
            <a:r>
              <a:rPr lang="en-US" sz="2800" dirty="0"/>
              <a:t>-3 Tutorial</a:t>
            </a:r>
          </a:p>
          <a:p>
            <a:pPr lvl="1"/>
            <a:r>
              <a:rPr lang="en-US" sz="2800" i="0" dirty="0">
                <a:hlinkClick r:id="rId3"/>
              </a:rPr>
              <a:t>https://www.nsnam.org/docs/tutorial/html/</a:t>
            </a:r>
            <a:endParaRPr lang="en-US" sz="2800" i="0" dirty="0"/>
          </a:p>
          <a:p>
            <a:r>
              <a:rPr lang="en-US" dirty="0"/>
              <a:t>ns</a:t>
            </a:r>
            <a:r>
              <a:rPr lang="en-US" sz="2800" dirty="0"/>
              <a:t>-3 API Document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www.nsnam.org</a:t>
            </a:r>
            <a:r>
              <a:rPr lang="en-US" sz="2400" dirty="0">
                <a:hlinkClick r:id="rId4"/>
              </a:rPr>
              <a:t>/docs/release/3.17/</a:t>
            </a:r>
            <a:r>
              <a:rPr lang="en-US" sz="2400" dirty="0" err="1">
                <a:hlinkClick r:id="rId4"/>
              </a:rPr>
              <a:t>doxygen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index.html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80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C2B6-08F8-1DEA-915A-C235507F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4360-486C-D8B9-4628-C2A1B963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  <a:p>
            <a:r>
              <a:rPr lang="en-US" dirty="0"/>
              <a:t>NS-3</a:t>
            </a:r>
          </a:p>
          <a:p>
            <a:r>
              <a:rPr lang="en-US" b="1" dirty="0"/>
              <a:t>DPDK</a:t>
            </a:r>
          </a:p>
          <a:p>
            <a:r>
              <a:rPr lang="en-US" b="1" dirty="0" err="1"/>
              <a:t>CloudLab</a:t>
            </a:r>
            <a:endParaRPr lang="en-US" b="1" dirty="0"/>
          </a:p>
          <a:p>
            <a:r>
              <a:rPr lang="en-US" dirty="0"/>
              <a:t>Open </a:t>
            </a:r>
            <a:r>
              <a:rPr lang="en-US" dirty="0" err="1"/>
              <a:t>vSwitch</a:t>
            </a:r>
            <a:endParaRPr lang="en-US" dirty="0"/>
          </a:p>
          <a:p>
            <a:r>
              <a:rPr lang="en-US" dirty="0"/>
              <a:t>Mininet</a:t>
            </a:r>
          </a:p>
        </p:txBody>
      </p:sp>
    </p:spTree>
    <p:extLst>
      <p:ext uri="{BB962C8B-B14F-4D97-AF65-F5344CB8AC3E}">
        <p14:creationId xmlns:p14="http://schemas.microsoft.com/office/powerpoint/2010/main" val="36410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59DA-9B88-08CF-AADF-75E80AC6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DF85-0AF5-9C72-0AA3-519C9A6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Plane Development Kit consists of libraries </a:t>
            </a:r>
            <a:r>
              <a:rPr lang="en-US" altLang="zh-CN" dirty="0"/>
              <a:t>provided by Intel </a:t>
            </a:r>
            <a:r>
              <a:rPr lang="en-US" dirty="0"/>
              <a:t>to </a:t>
            </a:r>
            <a:r>
              <a:rPr lang="en-US" b="1" dirty="0"/>
              <a:t>accelerate packet processing workloads </a:t>
            </a:r>
            <a:r>
              <a:rPr lang="en-US" dirty="0"/>
              <a:t>running on a variety of CPU architectures</a:t>
            </a:r>
          </a:p>
          <a:p>
            <a:r>
              <a:rPr lang="en-US" altLang="zh-CN" dirty="0"/>
              <a:t>Handle packets by bypassing kernel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8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9253-5CBD-0ADF-7109-49B0855E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2A1D2-6420-33AD-5F27-A269A4B8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75" y="1454048"/>
            <a:ext cx="6750397" cy="3949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9229A-B6AA-2A53-4ADE-0CF94273FFD8}"/>
              </a:ext>
            </a:extLst>
          </p:cNvPr>
          <p:cNvSpPr txBox="1"/>
          <p:nvPr/>
        </p:nvSpPr>
        <p:spPr>
          <a:xfrm>
            <a:off x="3115159" y="5858359"/>
            <a:ext cx="776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packet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0416D-46C0-F663-928C-4DA04F845FA5}"/>
              </a:ext>
            </a:extLst>
          </p:cNvPr>
          <p:cNvSpPr txBox="1"/>
          <p:nvPr/>
        </p:nvSpPr>
        <p:spPr>
          <a:xfrm>
            <a:off x="9727872" y="3797085"/>
            <a:ext cx="246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40EE5-03F5-CCE5-D802-2032FE1402B9}"/>
              </a:ext>
            </a:extLst>
          </p:cNvPr>
          <p:cNvSpPr txBox="1"/>
          <p:nvPr/>
        </p:nvSpPr>
        <p:spPr>
          <a:xfrm>
            <a:off x="10544014" y="4356885"/>
            <a:ext cx="193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91692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1119-37C2-1D4C-1092-BD7FB63A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84" y="26419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Efficient software and testbed for network experiments</a:t>
            </a:r>
          </a:p>
        </p:txBody>
      </p:sp>
    </p:spTree>
    <p:extLst>
      <p:ext uri="{BB962C8B-B14F-4D97-AF65-F5344CB8AC3E}">
        <p14:creationId xmlns:p14="http://schemas.microsoft.com/office/powerpoint/2010/main" val="285352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7F1C-C59A-D946-B11D-02DF23B7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29EEC-73B8-8053-C56C-523ED70D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10" y="1609631"/>
            <a:ext cx="6578938" cy="3638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3D811-9654-6681-BD50-02DF6217CFC7}"/>
              </a:ext>
            </a:extLst>
          </p:cNvPr>
          <p:cNvSpPr txBox="1"/>
          <p:nvPr/>
        </p:nvSpPr>
        <p:spPr>
          <a:xfrm>
            <a:off x="3058332" y="5534526"/>
            <a:ext cx="412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DPDK packet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51987-4752-7A02-6D06-5DB44CAFC226}"/>
              </a:ext>
            </a:extLst>
          </p:cNvPr>
          <p:cNvSpPr txBox="1"/>
          <p:nvPr/>
        </p:nvSpPr>
        <p:spPr>
          <a:xfrm>
            <a:off x="6627303" y="127976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 mode driver (PMD)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12643-1A2F-AC5C-037E-B5DBB53F9D91}"/>
              </a:ext>
            </a:extLst>
          </p:cNvPr>
          <p:cNvSpPr txBox="1"/>
          <p:nvPr/>
        </p:nvSpPr>
        <p:spPr>
          <a:xfrm>
            <a:off x="8615448" y="3284862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interrupt</a:t>
            </a:r>
          </a:p>
        </p:txBody>
      </p:sp>
    </p:spTree>
    <p:extLst>
      <p:ext uri="{BB962C8B-B14F-4D97-AF65-F5344CB8AC3E}">
        <p14:creationId xmlns:p14="http://schemas.microsoft.com/office/powerpoint/2010/main" val="170123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FFDD-A173-34CC-C76D-B67D1230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7DB3-C7BE-10B5-0192-4445C156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NICs support DPDK</a:t>
            </a:r>
          </a:p>
          <a:p>
            <a:pPr lvl="1"/>
            <a:r>
              <a:rPr lang="en-US" dirty="0"/>
              <a:t>Intel</a:t>
            </a:r>
          </a:p>
          <a:p>
            <a:pPr lvl="2"/>
            <a:r>
              <a:rPr lang="en-US" dirty="0"/>
              <a:t>e1000, </a:t>
            </a:r>
            <a:r>
              <a:rPr lang="en-US" dirty="0" err="1"/>
              <a:t>ixgbe</a:t>
            </a:r>
            <a:r>
              <a:rPr lang="en-US" dirty="0"/>
              <a:t>, i40e, ice, fm10k, ipn3ke, </a:t>
            </a:r>
            <a:r>
              <a:rPr lang="en-US" dirty="0" err="1"/>
              <a:t>ifc</a:t>
            </a:r>
            <a:r>
              <a:rPr lang="en-US" dirty="0"/>
              <a:t>, </a:t>
            </a:r>
            <a:r>
              <a:rPr lang="en-US" dirty="0" err="1"/>
              <a:t>igc</a:t>
            </a:r>
            <a:endParaRPr lang="en-US" dirty="0"/>
          </a:p>
          <a:p>
            <a:pPr lvl="1"/>
            <a:r>
              <a:rPr lang="en-US" dirty="0"/>
              <a:t>NVDIA</a:t>
            </a:r>
          </a:p>
          <a:p>
            <a:pPr lvl="2"/>
            <a:r>
              <a:rPr lang="en-US" dirty="0"/>
              <a:t>mlx4, mlx5</a:t>
            </a:r>
          </a:p>
          <a:p>
            <a:pPr lvl="1"/>
            <a:r>
              <a:rPr lang="en-US" dirty="0"/>
              <a:t>More is listed on </a:t>
            </a:r>
            <a:r>
              <a:rPr lang="en-US" dirty="0">
                <a:hlinkClick r:id="rId2"/>
              </a:rPr>
              <a:t>https://core.dpdk.org/supported/nics/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5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684D-C55D-2448-F618-445135BD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4402-CE53-7FB6-55EF-8D2B513B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/>
          <a:lstStyle/>
          <a:p>
            <a:r>
              <a:rPr lang="en-US" dirty="0"/>
              <a:t>Tutorials</a:t>
            </a:r>
          </a:p>
          <a:p>
            <a:pPr lvl="1"/>
            <a:r>
              <a:rPr lang="en-US" dirty="0">
                <a:hlinkClick r:id="rId2"/>
              </a:rPr>
              <a:t>https://doc.dpdk.org/guides/linux_gsg/index.html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CE772-2DC3-5C72-74C7-DC05C4E5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652" y="2775108"/>
            <a:ext cx="5479603" cy="38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6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06EC-0C61-EE6C-ADB2-D9E243E8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F8AA-C2EB-1B4E-1C4F-BFEBFCCA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Sample applications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79D2E-DF29-42B2-DF41-CAF139A6E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958" y="2386055"/>
            <a:ext cx="6180950" cy="42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31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A2A4-F461-BE6C-F9A7-8E529F12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CloudLab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BEE9-98A8-2E4C-A8EA-8197B8E6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CloudLab is a testbed designed for researchers to do experiments with architectures.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30BE-BF1E-8FA0-DD4E-C97C98C9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47" y="2699816"/>
            <a:ext cx="8878098" cy="37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18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ADBD-4EB8-672D-F96C-E25F4BBC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FF3D-4B63-D776-BE3D-08FC2272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1464898"/>
            <a:ext cx="10515600" cy="4235870"/>
          </a:xfrm>
        </p:spPr>
        <p:txBody>
          <a:bodyPr/>
          <a:lstStyle/>
          <a:p>
            <a:r>
              <a:rPr lang="en-US" dirty="0"/>
              <a:t>Build topology by a python 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504B0-8A8B-6198-5412-A54B7ED1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2189775"/>
            <a:ext cx="7115783" cy="44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22E8-FC6E-C548-4C9D-8A881BA2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D3224-B324-DEB1-0220-59C31360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10" y="1400009"/>
            <a:ext cx="6282067" cy="4057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174F9-90A7-8CE5-3AB9-D6BB2052CAC3}"/>
              </a:ext>
            </a:extLst>
          </p:cNvPr>
          <p:cNvSpPr txBox="1"/>
          <p:nvPr/>
        </p:nvSpPr>
        <p:spPr>
          <a:xfrm>
            <a:off x="4636990" y="1163733"/>
            <a:ext cx="244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Topology 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E8300-82A2-CE93-AC92-012FB582219F}"/>
              </a:ext>
            </a:extLst>
          </p:cNvPr>
          <p:cNvSpPr txBox="1"/>
          <p:nvPr/>
        </p:nvSpPr>
        <p:spPr>
          <a:xfrm>
            <a:off x="2430218" y="5190601"/>
            <a:ext cx="982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Pktgen: a software-based traffic generator powered by DPDK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EBA91-1149-03A7-53BE-7D8752AAC7B7}"/>
              </a:ext>
            </a:extLst>
          </p:cNvPr>
          <p:cNvSpPr txBox="1"/>
          <p:nvPr/>
        </p:nvSpPr>
        <p:spPr>
          <a:xfrm>
            <a:off x="658527" y="5846543"/>
            <a:ext cx="55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Link: </a:t>
            </a:r>
            <a:r>
              <a:rPr lang="en-US" dirty="0">
                <a:hlinkClick r:id="rId3"/>
              </a:rPr>
              <a:t>https://pktgen-dpdk.readthedocs.io/en/latest/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6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C2B6-08F8-1DEA-915A-C235507F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4360-486C-D8B9-4628-C2A1B963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  <a:p>
            <a:r>
              <a:rPr lang="en-US" dirty="0"/>
              <a:t>NS-3</a:t>
            </a:r>
          </a:p>
          <a:p>
            <a:r>
              <a:rPr lang="en-US" dirty="0"/>
              <a:t>DPDK</a:t>
            </a:r>
          </a:p>
          <a:p>
            <a:r>
              <a:rPr lang="en-US" dirty="0" err="1"/>
              <a:t>CloudLab</a:t>
            </a:r>
            <a:endParaRPr lang="en-US" dirty="0"/>
          </a:p>
          <a:p>
            <a:r>
              <a:rPr lang="en-US" b="1" dirty="0"/>
              <a:t>Open </a:t>
            </a:r>
            <a:r>
              <a:rPr lang="en-US" b="1" dirty="0" err="1"/>
              <a:t>vSwitch</a:t>
            </a:r>
            <a:endParaRPr lang="en-US" b="1" dirty="0"/>
          </a:p>
          <a:p>
            <a:r>
              <a:rPr lang="en-US" b="1" dirty="0"/>
              <a:t>Mininet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96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D518-C0F3-8D24-C1BD-2609ABDB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vSwitch</a:t>
            </a:r>
            <a:r>
              <a:rPr lang="en-US" dirty="0"/>
              <a:t> (OVS)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EE71-B25E-6E4C-79E7-AB6DAF75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vSwitch</a:t>
            </a:r>
            <a:r>
              <a:rPr lang="en-US" dirty="0"/>
              <a:t> is a production quality, multilayer virtual switch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https://www.openvswitch.org/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3F179-4CCA-B31F-AA15-F952B1F7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535" y="2759969"/>
            <a:ext cx="4318928" cy="409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2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D518-C0F3-8D24-C1BD-2609ABDB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vSwitch</a:t>
            </a:r>
            <a:r>
              <a:rPr lang="en-US" dirty="0"/>
              <a:t> (OVS)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EE71-B25E-6E4C-79E7-AB6DAF75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ovs-vswitchd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daemon that implements the switch, along with a companion Linux kernel module for flow-based switching.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ovsdb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-server: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lightweight database server that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ovs-vswitchd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queries to obtain its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ovs-dpctl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tool for configuring the switch kernel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ovs-vsctl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utility for querying and updating the configuration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ovs-vswitchd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ovs-appctl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utility that sends commands to running Open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vSwitch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daemons.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6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C2B6-08F8-1DEA-915A-C235507F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4360-486C-D8B9-4628-C2A1B963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Wireshark</a:t>
            </a:r>
          </a:p>
          <a:p>
            <a:r>
              <a:rPr lang="en-US" dirty="0"/>
              <a:t>NS-3</a:t>
            </a:r>
          </a:p>
          <a:p>
            <a:r>
              <a:rPr lang="en-US" dirty="0"/>
              <a:t>DPDK</a:t>
            </a:r>
          </a:p>
          <a:p>
            <a:r>
              <a:rPr lang="en-US" dirty="0" err="1"/>
              <a:t>CloudLab</a:t>
            </a:r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vSwitch</a:t>
            </a:r>
            <a:endParaRPr lang="en-US" dirty="0"/>
          </a:p>
          <a:p>
            <a:r>
              <a:rPr lang="en-US" dirty="0"/>
              <a:t>Mininet</a:t>
            </a:r>
          </a:p>
        </p:txBody>
      </p:sp>
    </p:spTree>
    <p:extLst>
      <p:ext uri="{BB962C8B-B14F-4D97-AF65-F5344CB8AC3E}">
        <p14:creationId xmlns:p14="http://schemas.microsoft.com/office/powerpoint/2010/main" val="2175307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21C1-2977-48DA-EE22-8E0647BA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vSwitch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9EA9-E3F3-BBC9-B45F-8AEED3E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2EB38-C597-FE0E-EFD0-008488870D4A}"/>
              </a:ext>
            </a:extLst>
          </p:cNvPr>
          <p:cNvSpPr txBox="1"/>
          <p:nvPr/>
        </p:nvSpPr>
        <p:spPr>
          <a:xfrm>
            <a:off x="3122801" y="3244334"/>
            <a:ext cx="7078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2"/>
              </a:rPr>
              <a:t>https://docs.openvswitch.org/en/latest/tutorials/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880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EF0F-E2C4-3CAF-26E9-B0982562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Mininet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9BA1-D4BF-8A11-8A2A-6D2EA196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Simulator</a:t>
            </a:r>
          </a:p>
          <a:p>
            <a:r>
              <a:rPr lang="en-US" dirty="0"/>
              <a:t>Create a realistic virtual network, running a real kernel, switch, and application code on a single machine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E2618-FB69-D724-85C3-332E7BE32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32" y="3429000"/>
            <a:ext cx="10304303" cy="24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84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EE0F-F705-C8B7-92D8-6BCB9DD6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FC55-AB47-3F52-36EF-F8BD3701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-- switch</a:t>
            </a:r>
          </a:p>
          <a:p>
            <a:pPr lvl="2"/>
            <a:r>
              <a:rPr lang="en-US" dirty="0"/>
              <a:t>e.g., Open </a:t>
            </a:r>
            <a:r>
              <a:rPr lang="en-US" dirty="0" err="1"/>
              <a:t>vSwitch</a:t>
            </a:r>
            <a:r>
              <a:rPr lang="en-US" dirty="0"/>
              <a:t> (</a:t>
            </a:r>
            <a:r>
              <a:rPr lang="en-US" dirty="0" err="1"/>
              <a:t>ovsk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--topo</a:t>
            </a:r>
          </a:p>
          <a:p>
            <a:pPr lvl="2"/>
            <a:r>
              <a:rPr lang="en-US" dirty="0"/>
              <a:t>e.g., single, 3</a:t>
            </a:r>
          </a:p>
          <a:p>
            <a:pPr lvl="1"/>
            <a:r>
              <a:rPr lang="en-US" dirty="0"/>
              <a:t>--custom</a:t>
            </a:r>
          </a:p>
          <a:p>
            <a:pPr lvl="2"/>
            <a:r>
              <a:rPr lang="en-US" dirty="0"/>
              <a:t>Script to create topologies</a:t>
            </a:r>
          </a:p>
          <a:p>
            <a:pPr lvl="1"/>
            <a:r>
              <a:rPr lang="en-US" dirty="0"/>
              <a:t>--controller</a:t>
            </a:r>
          </a:p>
          <a:p>
            <a:pPr lvl="2"/>
            <a:r>
              <a:rPr lang="en-US" dirty="0"/>
              <a:t>Ryu</a:t>
            </a:r>
          </a:p>
          <a:p>
            <a:pPr lvl="2"/>
            <a:r>
              <a:rPr lang="en-US" dirty="0"/>
              <a:t>ONOS</a:t>
            </a:r>
          </a:p>
          <a:p>
            <a:pPr lvl="2"/>
            <a:r>
              <a:rPr lang="en-US" dirty="0" err="1"/>
              <a:t>OpenDaylight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1AD6E-B254-6AE4-017B-03D29BDE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898801"/>
            <a:ext cx="57435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68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0673-8C28-7BAC-79A2-00E4267E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38C4-2E2B-909D-184D-4CF6C7C5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  <a:p>
            <a:pPr lvl="1"/>
            <a:r>
              <a:rPr lang="en-US" dirty="0">
                <a:hlinkClick r:id="rId2"/>
              </a:rPr>
              <a:t>http://mininet.org/walkthrough/#display-options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Mininet Python API</a:t>
            </a:r>
          </a:p>
          <a:p>
            <a:pPr lvl="1"/>
            <a:r>
              <a:rPr lang="en-US" dirty="0">
                <a:hlinkClick r:id="rId3"/>
              </a:rPr>
              <a:t>https://github.com/mininet/mininet/wiki/Introduction-to-Mininet</a:t>
            </a:r>
            <a:endParaRPr lang="en-US" dirty="0"/>
          </a:p>
          <a:p>
            <a:r>
              <a:rPr lang="en-US" dirty="0"/>
              <a:t>Practice examples</a:t>
            </a:r>
          </a:p>
          <a:p>
            <a:pPr lvl="1"/>
            <a:r>
              <a:rPr lang="en-US" dirty="0">
                <a:hlinkClick r:id="rId4"/>
              </a:rPr>
              <a:t>https://github.com/mininet/mininet/wiki/Teaching-and-Learning-with-Mininet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7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5315-CBC9-C71E-A057-7EDABA19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466" y="3603292"/>
            <a:ext cx="2893282" cy="17811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SDN controller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53B787-73C1-05F3-DED1-9E3BF8A4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466" y="1162843"/>
            <a:ext cx="3456963" cy="1325563"/>
          </a:xfrm>
        </p:spPr>
        <p:txBody>
          <a:bodyPr/>
          <a:lstStyle/>
          <a:p>
            <a:r>
              <a:rPr lang="en-US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217174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859-B4CF-D0A9-3557-DC92845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AE28-A664-530A-B089-0C4544E2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packet sniffer and analysis tool</a:t>
            </a:r>
          </a:p>
          <a:p>
            <a:r>
              <a:rPr lang="en-US" dirty="0"/>
              <a:t>Capture packets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DF01C9-4AC2-90F1-CBA3-1B34583A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90" y="2887580"/>
            <a:ext cx="6535958" cy="372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6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859-B4CF-D0A9-3557-DC92845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AE28-A664-530A-B089-0C4544E2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packets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7C9C03-6B0C-B337-E689-C71A1F96A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20" y="2461991"/>
            <a:ext cx="9625264" cy="40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1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C2B6-08F8-1DEA-915A-C235507F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4360-486C-D8B9-4628-C2A1B963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  <a:p>
            <a:r>
              <a:rPr lang="en-US" b="1" dirty="0"/>
              <a:t>ns-3</a:t>
            </a:r>
          </a:p>
          <a:p>
            <a:r>
              <a:rPr lang="en-US" dirty="0"/>
              <a:t>Open </a:t>
            </a:r>
            <a:r>
              <a:rPr lang="en-US" dirty="0" err="1"/>
              <a:t>vSwitch</a:t>
            </a:r>
            <a:endParaRPr lang="en-US" dirty="0"/>
          </a:p>
          <a:p>
            <a:r>
              <a:rPr lang="en-US" dirty="0"/>
              <a:t>Mininet</a:t>
            </a:r>
          </a:p>
          <a:p>
            <a:r>
              <a:rPr lang="en-US" dirty="0"/>
              <a:t>DPDK</a:t>
            </a:r>
          </a:p>
          <a:p>
            <a:r>
              <a:rPr lang="en-US" dirty="0"/>
              <a:t>CloudLab</a:t>
            </a:r>
          </a:p>
        </p:txBody>
      </p:sp>
    </p:spTree>
    <p:extLst>
      <p:ext uri="{BB962C8B-B14F-4D97-AF65-F5344CB8AC3E}">
        <p14:creationId xmlns:p14="http://schemas.microsoft.com/office/powerpoint/2010/main" val="292501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53D4-931B-A65B-1F27-DAD59628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ns-3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3EF7-B967-5A15-B028-A7B0DC4B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Simulator Version 3</a:t>
            </a:r>
          </a:p>
          <a:p>
            <a:r>
              <a:rPr lang="en-US" dirty="0"/>
              <a:t>Software simulated models</a:t>
            </a:r>
          </a:p>
          <a:p>
            <a:r>
              <a:rPr lang="en-US" dirty="0"/>
              <a:t>Discrete-event simulator</a:t>
            </a:r>
          </a:p>
          <a:p>
            <a:pPr lvl="1"/>
            <a:r>
              <a:rPr lang="en-US" dirty="0">
                <a:hlinkClick r:id="rId2"/>
              </a:rPr>
              <a:t>Discrete-Event Simulation</a:t>
            </a:r>
            <a:endParaRPr lang="en-US" dirty="0"/>
          </a:p>
          <a:p>
            <a:r>
              <a:rPr lang="en-US" dirty="0"/>
              <a:t>Written in C++/Python binding</a:t>
            </a:r>
          </a:p>
          <a:p>
            <a:r>
              <a:rPr lang="en-US" dirty="0"/>
              <a:t>Focus on packet level </a:t>
            </a:r>
          </a:p>
          <a:p>
            <a:r>
              <a:rPr lang="en-US" dirty="0"/>
              <a:t>Wired/Wireless</a:t>
            </a:r>
          </a:p>
        </p:txBody>
      </p:sp>
    </p:spTree>
    <p:extLst>
      <p:ext uri="{BB962C8B-B14F-4D97-AF65-F5344CB8AC3E}">
        <p14:creationId xmlns:p14="http://schemas.microsoft.com/office/powerpoint/2010/main" val="165928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70C8-EAFE-CDB5-DD4D-671B7AA7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ns-3?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8187-93FE-C2A8-4751-DE98BB13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V.S. Testbed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Ease of deployment</a:t>
            </a:r>
          </a:p>
          <a:p>
            <a:pPr lvl="1"/>
            <a:r>
              <a:rPr lang="en-US" dirty="0"/>
              <a:t>Investigate non-existed systems</a:t>
            </a:r>
          </a:p>
          <a:p>
            <a:pPr lvl="1"/>
            <a:r>
              <a:rPr lang="en-US" dirty="0"/>
              <a:t>Scalability</a:t>
            </a:r>
          </a:p>
          <a:p>
            <a:r>
              <a:rPr lang="en-US" dirty="0"/>
              <a:t>ns-3 V.S. other simulation tools</a:t>
            </a:r>
          </a:p>
          <a:p>
            <a:pPr lvl="1"/>
            <a:r>
              <a:rPr lang="en-US" dirty="0"/>
              <a:t>Community-oriented</a:t>
            </a:r>
          </a:p>
          <a:p>
            <a:pPr lvl="1"/>
            <a:r>
              <a:rPr lang="en-US" dirty="0"/>
              <a:t>Free and open-source</a:t>
            </a:r>
          </a:p>
          <a:p>
            <a:pPr lvl="1"/>
            <a:r>
              <a:rPr lang="en-US" dirty="0"/>
              <a:t>Ease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89870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3B6F-E43D-2FB1-A800-BD3C28A7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DCBC-D1B6-9B77-31F1-AD481E8A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  <a:p>
            <a:pPr lvl="1"/>
            <a:r>
              <a:rPr lang="en-US" sz="2400" dirty="0">
                <a:hlinkClick r:id="rId2"/>
              </a:rPr>
              <a:t>https://www.nsnam.org/wiki/Installation</a:t>
            </a:r>
            <a:endParaRPr lang="en-US" sz="2400" dirty="0"/>
          </a:p>
          <a:p>
            <a:r>
              <a:rPr lang="en-US" dirty="0"/>
              <a:t>Supported systems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FreeBSD</a:t>
            </a:r>
          </a:p>
          <a:p>
            <a:pPr lvl="1"/>
            <a:r>
              <a:rPr lang="en-US" strike="sngStrike" dirty="0"/>
              <a:t>Windows  </a:t>
            </a:r>
            <a:r>
              <a:rPr lang="en-US" dirty="0"/>
              <a:t>(use virtual machine)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72594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29BA22B3F2514783D5E566991E92DE" ma:contentTypeVersion="9" ma:contentTypeDescription="Create a new document." ma:contentTypeScope="" ma:versionID="db778fb90d1498d38a134500d061be14">
  <xsd:schema xmlns:xsd="http://www.w3.org/2001/XMLSchema" xmlns:xs="http://www.w3.org/2001/XMLSchema" xmlns:p="http://schemas.microsoft.com/office/2006/metadata/properties" xmlns:ns3="264f26f4-8ebd-4394-ba62-6370619aff94" xmlns:ns4="186cb504-699e-4504-9048-f967da7c6db0" targetNamespace="http://schemas.microsoft.com/office/2006/metadata/properties" ma:root="true" ma:fieldsID="387ee4e5981580543bb6fa1ca7255208" ns3:_="" ns4:_="">
    <xsd:import namespace="264f26f4-8ebd-4394-ba62-6370619aff94"/>
    <xsd:import namespace="186cb504-699e-4504-9048-f967da7c6d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f26f4-8ebd-4394-ba62-6370619af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cb504-699e-4504-9048-f967da7c6d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3E5168-22BD-4741-8278-1A446EE89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f26f4-8ebd-4394-ba62-6370619aff94"/>
    <ds:schemaRef ds:uri="186cb504-699e-4504-9048-f967da7c6d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326B23-D48E-4C3C-A6E8-7D3D96DE01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CBFC32-0A1E-4AA9-A9DA-A90ACB16E971}">
  <ds:schemaRefs>
    <ds:schemaRef ds:uri="http://purl.org/dc/terms/"/>
    <ds:schemaRef ds:uri="http://www.w3.org/XML/1998/namespace"/>
    <ds:schemaRef ds:uri="264f26f4-8ebd-4394-ba62-6370619aff94"/>
    <ds:schemaRef ds:uri="http://purl.org/dc/dcmitype/"/>
    <ds:schemaRef ds:uri="186cb504-699e-4504-9048-f967da7c6db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741</Words>
  <Application>Microsoft Office PowerPoint</Application>
  <PresentationFormat>Widescreen</PresentationFormat>
  <Paragraphs>201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CSE5095-002: Topics in Software Defined Networking</vt:lpstr>
      <vt:lpstr>Efficient software and testbed for network experiments</vt:lpstr>
      <vt:lpstr>Outline</vt:lpstr>
      <vt:lpstr>Wireshark</vt:lpstr>
      <vt:lpstr>Wireshark</vt:lpstr>
      <vt:lpstr>Outline</vt:lpstr>
      <vt:lpstr>What is ns-3</vt:lpstr>
      <vt:lpstr>Why ns-3?</vt:lpstr>
      <vt:lpstr>Installation</vt:lpstr>
      <vt:lpstr>Development environment</vt:lpstr>
      <vt:lpstr>The basic ns-3 Data Flow Model</vt:lpstr>
      <vt:lpstr>NS-3 Models: Node &amp; App</vt:lpstr>
      <vt:lpstr>NS-3 Models: Protocol Stack</vt:lpstr>
      <vt:lpstr>NS-3 Models: Net Device &amp; Channel </vt:lpstr>
      <vt:lpstr>NS-3 Models: Net Device &amp; Channel </vt:lpstr>
      <vt:lpstr>Useful Resources</vt:lpstr>
      <vt:lpstr>Outline</vt:lpstr>
      <vt:lpstr>DPDK</vt:lpstr>
      <vt:lpstr>DPDK</vt:lpstr>
      <vt:lpstr>DPDK</vt:lpstr>
      <vt:lpstr>DPDK</vt:lpstr>
      <vt:lpstr>DPDK</vt:lpstr>
      <vt:lpstr>DPDK</vt:lpstr>
      <vt:lpstr>CloudLab</vt:lpstr>
      <vt:lpstr>CloudLab</vt:lpstr>
      <vt:lpstr>CloudLab</vt:lpstr>
      <vt:lpstr>Outline</vt:lpstr>
      <vt:lpstr>Open vSwitch (OVS)</vt:lpstr>
      <vt:lpstr>Open vSwitch (OVS) main components</vt:lpstr>
      <vt:lpstr>Open vSwitch</vt:lpstr>
      <vt:lpstr>Mininet</vt:lpstr>
      <vt:lpstr>Mininet</vt:lpstr>
      <vt:lpstr>Further readings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History: the road to SDN</dc:title>
  <dc:creator>Wang, Minmei</dc:creator>
  <cp:lastModifiedBy>Wang, Minmei</cp:lastModifiedBy>
  <cp:revision>15</cp:revision>
  <dcterms:created xsi:type="dcterms:W3CDTF">2022-08-26T13:14:48Z</dcterms:created>
  <dcterms:modified xsi:type="dcterms:W3CDTF">2022-09-08T14:39:40Z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0x0101003429BA22B3F2514783D5E566991E92DE</vt:lpwstr>
  </property>
</Properties>
</file>