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51"/>
  </p:notesMasterIdLst>
  <p:sldIdLst>
    <p:sldId id="269" r:id="rId6"/>
    <p:sldId id="257" r:id="rId7"/>
    <p:sldId id="258" r:id="rId8"/>
    <p:sldId id="311" r:id="rId9"/>
    <p:sldId id="259" r:id="rId10"/>
    <p:sldId id="263" r:id="rId11"/>
    <p:sldId id="312" r:id="rId12"/>
    <p:sldId id="286" r:id="rId13"/>
    <p:sldId id="313" r:id="rId14"/>
    <p:sldId id="265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45" r:id="rId26"/>
    <p:sldId id="324" r:id="rId27"/>
    <p:sldId id="272" r:id="rId28"/>
    <p:sldId id="325" r:id="rId29"/>
    <p:sldId id="285" r:id="rId30"/>
    <p:sldId id="326" r:id="rId31"/>
    <p:sldId id="327" r:id="rId32"/>
    <p:sldId id="328" r:id="rId33"/>
    <p:sldId id="329" r:id="rId34"/>
    <p:sldId id="330" r:id="rId35"/>
    <p:sldId id="332" r:id="rId36"/>
    <p:sldId id="331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1" r:id="rId45"/>
    <p:sldId id="340" r:id="rId46"/>
    <p:sldId id="342" r:id="rId47"/>
    <p:sldId id="346" r:id="rId48"/>
    <p:sldId id="343" r:id="rId49"/>
    <p:sldId id="34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4CAA1-5E2F-4ADD-B4C9-01426FD23331}" v="1" dt="2022-08-27T02:36:0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69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3F1A3-26DB-4C64-8498-198BFE1C3CF2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8AD90-3D34-4371-8F3B-0E2AE8D5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D5BC-762E-4BD2-95DA-0041DA06736E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70D5-3850-409C-82F5-4877204C0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D5BC-762E-4BD2-95DA-0041DA06736E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70D5-3850-409C-82F5-4877204C0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0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D5BC-762E-4BD2-95DA-0041DA06736E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70D5-3850-409C-82F5-4877204C0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65D2-6A61-D234-0D3E-A13AC60BB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C1F70-F608-C662-DE4D-59748E3C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5EDD-6C3E-0E1A-45F9-C003170B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80D64-59A7-D1E2-91A0-2BAD3B9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185-31F1-1766-2B35-1795825A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B07-E62B-1D2D-5368-6A8D8C79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EB9-C07C-1E40-C6AE-9115937B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C223-9806-F58C-32EA-6F4D4281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E9B4-EEBA-ADD1-78A3-FACAD7A2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F660-52E6-23B7-AA09-3E6F193B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06E3-CD7C-B993-56B0-B5C40A34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BCA3-B4D4-57C9-2A1B-483E4320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A159-61CD-E7DC-6904-BD206208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56A0-510B-1C61-8A9F-B59C6751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3879-FEBC-6F98-7004-469929B4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9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BF7F-1DF7-9BB7-979F-CF9BF5E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53DA-5791-1093-2E0F-C0504C0A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B90F8-9871-4177-A4ED-EEFF04D3C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35721-0230-1729-DFF5-A2297EA4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960AB-9BAC-880E-EC83-BB759A1D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78882-0BAF-DD89-EAC1-A854BC06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973-C994-8A20-AC95-40F9EECE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A269-BEF0-0BD7-FB0A-6B3F639B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5E5A-EE42-6CD5-27A5-1A18C0AD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17A7E-A950-B68F-2672-57C4C0641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D2A62-24BA-3370-9673-36E03DE16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AEC0E-39C5-1BFD-ED72-C71DA619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03377-4DD7-74EF-FB26-56C8C4A9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11D9F-EF08-6416-26B2-ECE7F11F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7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DA81-8401-8DB4-3D0E-006AC020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095EA-B348-C0F9-364C-FB607FAF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AA325-F1F8-5777-62E2-21E440BE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4530-5A55-15D6-866A-6D8638A1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0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DB9DA-82EC-4134-0517-3969667C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7B95A-2D78-BBC5-80C4-BB291E1D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0452E-DBA3-90CC-25DC-6EB47FCC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3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D3EE-9130-8A9F-D5EF-914B6AAB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0952-8606-FBB3-D971-F15A41A3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F4A31-CDD4-C1F6-44D0-A6E6E453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742F-3BF1-36A9-5B0F-8625E23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294D-FFFA-069A-E7F8-CF14B7F2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BC5B8-6DCF-5C70-5A15-BF08A3C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D5BC-762E-4BD2-95DA-0041DA06736E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70D5-3850-409C-82F5-4877204C0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96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74CD-E4FB-CEF9-BE68-17D47C43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92516-9A22-C9D0-D88E-5D5C4F626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4C5D-B157-514F-0B91-49BC7F1D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FB3B5-C6AA-9625-A94B-A570ACA5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0B455-7F84-403B-7982-7676A084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F2447-3FBA-75F4-7275-543CF2B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1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FE5A-5B29-2EE3-4E4F-E60FA76A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CA35-D746-1E00-F073-C2654D27C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060E-A5D7-A35D-3D75-2ECE801C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904B-4541-8DE0-2F3E-8452B3E1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0296-4221-DF3F-14BB-49FDEE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1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AE4E6-1557-FA8E-9A79-09E2FFB29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15BD0-191E-F0AD-1B6C-6B43CCEC3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827D-C6DC-E169-F164-C25176DB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C579-ADA6-49CA-976A-22B376C46C1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4A81-473A-E6A5-93EC-BF869B52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42CF-87FD-1E2F-1D71-1DF3D56F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2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D5BC-762E-4BD2-95DA-0041DA06736E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70D5-3850-409C-82F5-4877204C0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5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D5BC-762E-4BD2-95DA-0041DA06736E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70D5-3850-409C-82F5-4877204C0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2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D5BC-762E-4BD2-95DA-0041DA06736E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70D5-3850-409C-82F5-4877204C0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4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D5BC-762E-4BD2-95DA-0041DA06736E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70D5-3850-409C-82F5-4877204C0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D5BC-762E-4BD2-95DA-0041DA06736E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70D5-3850-409C-82F5-4877204C0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7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D5BC-762E-4BD2-95DA-0041DA06736E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70D5-3850-409C-82F5-4877204C0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D5BC-762E-4BD2-95DA-0041DA06736E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70D5-3850-409C-82F5-4877204C0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6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D5BC-762E-4BD2-95DA-0041DA06736E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70D5-3850-409C-82F5-4877204C0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2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B0A8E-023C-AEEE-C1EA-B7551671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1560-7D01-FAA0-D9F5-D9A08789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CA20-48FE-CC67-9481-C53F5719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C579-ADA6-49CA-976A-22B376C46C1D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969D-0B7B-5D46-59F3-9CD6C6B05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D6BC-7580-97D3-AD3D-C29698BF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C41B-2091-4911-BCCD-17D4CE3C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AA40-A323-79CA-1051-F476B0A10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CSE5095-002: Topics in Software Defined Networking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D7B80-1D10-DC62-2540-5E8F7744C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465" y="3509963"/>
            <a:ext cx="9144000" cy="2900776"/>
          </a:xfrm>
        </p:spPr>
        <p:txBody>
          <a:bodyPr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Lecture 5</a:t>
            </a:r>
          </a:p>
          <a:p>
            <a:r>
              <a:rPr lang="en-US" dirty="0"/>
              <a:t>Minmei Wang</a:t>
            </a:r>
          </a:p>
          <a:p>
            <a:r>
              <a:rPr lang="en-US" dirty="0"/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02468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control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NCS in the site</a:t>
            </a:r>
          </a:p>
          <a:p>
            <a:r>
              <a:rPr lang="en-US" dirty="0" err="1"/>
              <a:t>Paxos</a:t>
            </a:r>
            <a:r>
              <a:rPr lang="en-US" dirty="0"/>
              <a:t> for leader election</a:t>
            </a:r>
          </a:p>
          <a:p>
            <a:r>
              <a:rPr lang="en-US" dirty="0"/>
              <a:t>Modified ONIX for OpenFlow control</a:t>
            </a:r>
          </a:p>
          <a:p>
            <a:pPr lvl="1"/>
            <a:r>
              <a:rPr lang="en-US" dirty="0"/>
              <a:t>Network information Base (NIB)</a:t>
            </a:r>
          </a:p>
          <a:p>
            <a:pPr lvl="2"/>
            <a:r>
              <a:rPr lang="en-US" dirty="0"/>
              <a:t>Topology, trunk configuration, link status.</a:t>
            </a:r>
          </a:p>
          <a:p>
            <a:r>
              <a:rPr lang="en-US" dirty="0"/>
              <a:t>Static state from local configuration, dynamic network state by synchronizing with switches</a:t>
            </a:r>
          </a:p>
        </p:txBody>
      </p:sp>
    </p:spTree>
    <p:extLst>
      <p:ext uri="{BB962C8B-B14F-4D97-AF65-F5344CB8AC3E}">
        <p14:creationId xmlns:p14="http://schemas.microsoft.com/office/powerpoint/2010/main" val="361700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51E0-8BDA-389E-5842-146DB27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6E4E-6967-4544-1B63-8432A2FE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routing protocols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EC560-10BC-29A2-29D8-6FCE9E5B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41" y="2368093"/>
            <a:ext cx="5472298" cy="4358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8BDF1-4A85-2350-AD36-E7CE3175F870}"/>
              </a:ext>
            </a:extLst>
          </p:cNvPr>
          <p:cNvSpPr txBox="1"/>
          <p:nvPr/>
        </p:nvSpPr>
        <p:spPr>
          <a:xfrm>
            <a:off x="6357343" y="1088911"/>
            <a:ext cx="349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Quagga: software package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5FC8D-455E-067E-C0CD-48B6F231F160}"/>
              </a:ext>
            </a:extLst>
          </p:cNvPr>
          <p:cNvSpPr txBox="1"/>
          <p:nvPr/>
        </p:nvSpPr>
        <p:spPr>
          <a:xfrm>
            <a:off x="6343954" y="332409"/>
            <a:ext cx="349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RAP: routing application proxy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5771A-CE7D-9BDF-05C2-40276E2DC0B0}"/>
              </a:ext>
            </a:extLst>
          </p:cNvPr>
          <p:cNvSpPr txBox="1"/>
          <p:nvPr/>
        </p:nvSpPr>
        <p:spPr>
          <a:xfrm>
            <a:off x="8169965" y="4362781"/>
            <a:ext cx="3490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BGP/ISIS route updates</a:t>
            </a:r>
          </a:p>
          <a:p>
            <a:pPr marL="342900" indent="-342900">
              <a:buAutoNum type="arabicParenR"/>
            </a:pPr>
            <a:r>
              <a:rPr lang="en-US" dirty="0"/>
              <a:t>Routing protocol packets flowing between switches and Quagga</a:t>
            </a:r>
          </a:p>
          <a:p>
            <a:pPr marL="342900" indent="-342900">
              <a:buAutoNum type="arabicParenR"/>
            </a:pPr>
            <a:r>
              <a:rPr lang="en-US" dirty="0"/>
              <a:t>Interface updates from the switches to Quagga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EA1B2-4251-31BB-A20B-88F202E6698A}"/>
              </a:ext>
            </a:extLst>
          </p:cNvPr>
          <p:cNvSpPr txBox="1"/>
          <p:nvPr/>
        </p:nvSpPr>
        <p:spPr>
          <a:xfrm>
            <a:off x="6343953" y="740893"/>
            <a:ext cx="349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RIB: routing information 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D2DAE4-C637-FEBB-0657-C353A481CEF0}"/>
              </a:ext>
            </a:extLst>
          </p:cNvPr>
          <p:cNvSpPr txBox="1"/>
          <p:nvPr/>
        </p:nvSpPr>
        <p:spPr>
          <a:xfrm>
            <a:off x="7252914" y="6452867"/>
            <a:ext cx="473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ECMP: equal-cost multi-path routing</a:t>
            </a:r>
          </a:p>
        </p:txBody>
      </p:sp>
    </p:spTree>
    <p:extLst>
      <p:ext uri="{BB962C8B-B14F-4D97-AF65-F5344CB8AC3E}">
        <p14:creationId xmlns:p14="http://schemas.microsoft.com/office/powerpoint/2010/main" val="52858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2EBA-A45C-0A77-51BD-0A7A2C4E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Interface and port state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4F291-CDF6-594C-9222-0F4A6104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8" y="1517304"/>
            <a:ext cx="5472298" cy="4358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C96A7-1A4A-9B71-63C8-4F1A2F08AE91}"/>
              </a:ext>
            </a:extLst>
          </p:cNvPr>
          <p:cNvSpPr txBox="1"/>
          <p:nvPr/>
        </p:nvSpPr>
        <p:spPr>
          <a:xfrm>
            <a:off x="5730516" y="1622066"/>
            <a:ext cx="396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Switch OFA sends an OpenFlow message to OFC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87356-D36E-76A6-54B2-04601811B6F3}"/>
              </a:ext>
            </a:extLst>
          </p:cNvPr>
          <p:cNvSpPr txBox="1"/>
          <p:nvPr/>
        </p:nvSpPr>
        <p:spPr>
          <a:xfrm>
            <a:off x="5730516" y="2575114"/>
            <a:ext cx="396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OFC updates local NIB, then </a:t>
            </a:r>
            <a:r>
              <a:rPr lang="en-US" dirty="0" err="1"/>
              <a:t>propogates</a:t>
            </a:r>
            <a:r>
              <a:rPr lang="en-US" dirty="0"/>
              <a:t> to </a:t>
            </a:r>
            <a:r>
              <a:rPr lang="en-US" dirty="0" err="1"/>
              <a:t>RAPd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E28B9-F911-CF3A-2DA9-6F29FA6796AF}"/>
              </a:ext>
            </a:extLst>
          </p:cNvPr>
          <p:cNvSpPr txBox="1"/>
          <p:nvPr/>
        </p:nvSpPr>
        <p:spPr>
          <a:xfrm>
            <a:off x="5730516" y="3636556"/>
            <a:ext cx="396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</a:t>
            </a:r>
            <a:r>
              <a:rPr lang="en-US" dirty="0" err="1"/>
              <a:t>RAPd</a:t>
            </a:r>
            <a:r>
              <a:rPr lang="en-US" dirty="0"/>
              <a:t> changes the </a:t>
            </a:r>
            <a:r>
              <a:rPr lang="en-US" dirty="0" err="1"/>
              <a:t>netdev</a:t>
            </a:r>
            <a:r>
              <a:rPr lang="en-US" dirty="0"/>
              <a:t> state for each interface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0C947-6832-D533-714D-9CF272A687FF}"/>
              </a:ext>
            </a:extLst>
          </p:cNvPr>
          <p:cNvSpPr txBox="1"/>
          <p:nvPr/>
        </p:nvSpPr>
        <p:spPr>
          <a:xfrm>
            <a:off x="5730516" y="4509751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4) Changes are then propagated to Quagga for routing protocol updates</a:t>
            </a:r>
          </a:p>
        </p:txBody>
      </p:sp>
    </p:spTree>
    <p:extLst>
      <p:ext uri="{BB962C8B-B14F-4D97-AF65-F5344CB8AC3E}">
        <p14:creationId xmlns:p14="http://schemas.microsoft.com/office/powerpoint/2010/main" val="385650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A2AB-14CF-4F9E-F85E-8278A73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C4550-EE78-BDDA-C426-1EE4B1AB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37" y="1266200"/>
            <a:ext cx="7352886" cy="5031357"/>
          </a:xfrm>
          <a:prstGeom prst="rect">
            <a:avLst/>
          </a:prstGeom>
          <a:ln w="25400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787C20-1786-A4B1-1221-24F48B807422}"/>
              </a:ext>
            </a:extLst>
          </p:cNvPr>
          <p:cNvSpPr txBox="1"/>
          <p:nvPr/>
        </p:nvSpPr>
        <p:spPr>
          <a:xfrm>
            <a:off x="254441" y="1749287"/>
            <a:ext cx="392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centralized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A8F1A-2125-251B-F444-82C99C2B247C}"/>
              </a:ext>
            </a:extLst>
          </p:cNvPr>
          <p:cNvSpPr txBox="1"/>
          <p:nvPr/>
        </p:nvSpPr>
        <p:spPr>
          <a:xfrm>
            <a:off x="9404322" y="869992"/>
            <a:ext cx="305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Share bandwidth among competing applications possibly using multiple paths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D34F5F-7663-2654-C9DC-671AB54E8931}"/>
              </a:ext>
            </a:extLst>
          </p:cNvPr>
          <p:cNvCxnSpPr>
            <a:stCxn id="3" idx="1"/>
          </p:cNvCxnSpPr>
          <p:nvPr/>
        </p:nvCxnSpPr>
        <p:spPr>
          <a:xfrm flipH="1">
            <a:off x="7832035" y="1331657"/>
            <a:ext cx="1572287" cy="30631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6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7F-8659-5755-3CEE-31A4B2AF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 (TE)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DBB2E-5736-99C0-F739-2F5FF7B1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50456"/>
          </a:xfrm>
        </p:spPr>
        <p:txBody>
          <a:bodyPr>
            <a:normAutofit/>
          </a:bodyPr>
          <a:lstStyle/>
          <a:p>
            <a:r>
              <a:rPr lang="en-US" dirty="0"/>
              <a:t>TE server operates over the following state</a:t>
            </a:r>
          </a:p>
          <a:p>
            <a:pPr lvl="1"/>
            <a:r>
              <a:rPr lang="en-US" dirty="0"/>
              <a:t>Network topology</a:t>
            </a:r>
          </a:p>
          <a:p>
            <a:pPr lvl="2"/>
            <a:r>
              <a:rPr lang="en-US" dirty="0"/>
              <a:t>SDN gateway consolidates topology events from multiple sites and individual switches to TE</a:t>
            </a:r>
          </a:p>
          <a:p>
            <a:pPr lvl="1"/>
            <a:r>
              <a:rPr lang="en-US" dirty="0"/>
              <a:t>Flow Group (FG)</a:t>
            </a:r>
          </a:p>
          <a:p>
            <a:pPr lvl="2"/>
            <a:r>
              <a:rPr lang="en-US" dirty="0"/>
              <a:t>Aggregate applications to a Flow Group</a:t>
            </a:r>
          </a:p>
          <a:p>
            <a:pPr lvl="2"/>
            <a:r>
              <a:rPr lang="en-US" dirty="0"/>
              <a:t>{source site, </a:t>
            </a:r>
            <a:r>
              <a:rPr lang="en-US" dirty="0" err="1"/>
              <a:t>dest</a:t>
            </a:r>
            <a:r>
              <a:rPr lang="en-US" dirty="0"/>
              <a:t> site, </a:t>
            </a:r>
            <a:r>
              <a:rPr lang="en-US" dirty="0" err="1"/>
              <a:t>Qos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Tunnel (T)</a:t>
            </a:r>
          </a:p>
          <a:p>
            <a:pPr lvl="1"/>
            <a:r>
              <a:rPr lang="en-US" dirty="0"/>
              <a:t>Tunnel group (TG)</a:t>
            </a:r>
          </a:p>
          <a:p>
            <a:pPr lvl="2"/>
            <a:r>
              <a:rPr lang="en-US" dirty="0"/>
              <a:t>Map FGs to a set of tunnels and corresponding weights</a:t>
            </a:r>
          </a:p>
        </p:txBody>
      </p:sp>
    </p:spTree>
    <p:extLst>
      <p:ext uri="{BB962C8B-B14F-4D97-AF65-F5344CB8AC3E}">
        <p14:creationId xmlns:p14="http://schemas.microsoft.com/office/powerpoint/2010/main" val="19389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7F-8659-5755-3CEE-31A4B2AF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 (TE)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DBF71-FF30-792E-783E-8A3FFDE0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42" y="1491118"/>
            <a:ext cx="7639050" cy="44005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53822D-F7CB-B2F7-882E-9889557B3627}"/>
              </a:ext>
            </a:extLst>
          </p:cNvPr>
          <p:cNvSpPr/>
          <p:nvPr/>
        </p:nvSpPr>
        <p:spPr>
          <a:xfrm>
            <a:off x="5017273" y="1979875"/>
            <a:ext cx="991263" cy="81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7A219-19EB-9B58-FAA7-D6459CAD2A06}"/>
              </a:ext>
            </a:extLst>
          </p:cNvPr>
          <p:cNvSpPr/>
          <p:nvPr/>
        </p:nvSpPr>
        <p:spPr>
          <a:xfrm>
            <a:off x="6640665" y="3022821"/>
            <a:ext cx="991263" cy="310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7C168-6EC2-196E-9ED7-1CDC411490B1}"/>
              </a:ext>
            </a:extLst>
          </p:cNvPr>
          <p:cNvSpPr txBox="1"/>
          <p:nvPr/>
        </p:nvSpPr>
        <p:spPr>
          <a:xfrm>
            <a:off x="609600" y="1280160"/>
            <a:ext cx="251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Bandwidth allocation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E2904-C274-CF2E-DC6D-BEC9FDBA0109}"/>
              </a:ext>
            </a:extLst>
          </p:cNvPr>
          <p:cNvSpPr/>
          <p:nvPr/>
        </p:nvSpPr>
        <p:spPr>
          <a:xfrm>
            <a:off x="1415332" y="2112397"/>
            <a:ext cx="1110285" cy="606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47F-8659-5755-3CEE-31A4B2AF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 (TE)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83CCE-3AF2-A577-45D4-F866CA60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507062"/>
            <a:ext cx="7839075" cy="4448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125907-6E19-5C12-2AEE-03A67FC6C5EA}"/>
              </a:ext>
            </a:extLst>
          </p:cNvPr>
          <p:cNvSpPr txBox="1"/>
          <p:nvPr/>
        </p:nvSpPr>
        <p:spPr>
          <a:xfrm>
            <a:off x="1203751" y="6044661"/>
            <a:ext cx="1077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TE optimization algorithm determines the tunnels and corresponding allocated bandwidth </a:t>
            </a:r>
          </a:p>
        </p:txBody>
      </p:sp>
    </p:spTree>
    <p:extLst>
      <p:ext uri="{BB962C8B-B14F-4D97-AF65-F5344CB8AC3E}">
        <p14:creationId xmlns:p14="http://schemas.microsoft.com/office/powerpoint/2010/main" val="40695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F2A-F433-2D35-9B53-86BBCCB8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15" y="250895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convert Tunnel Groups, Tunnels, and Flow Groups to OpenFlow state?</a:t>
            </a:r>
          </a:p>
        </p:txBody>
      </p:sp>
    </p:spTree>
    <p:extLst>
      <p:ext uri="{BB962C8B-B14F-4D97-AF65-F5344CB8AC3E}">
        <p14:creationId xmlns:p14="http://schemas.microsoft.com/office/powerpoint/2010/main" val="155485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6F58-59FE-113E-1E6E-EF7FC121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A084-F867-1519-EAB2-4641A43F4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B4 switch</a:t>
            </a:r>
          </a:p>
          <a:p>
            <a:pPr lvl="1"/>
            <a:r>
              <a:rPr lang="en-US" dirty="0"/>
              <a:t>Encapsulating switch</a:t>
            </a:r>
          </a:p>
          <a:p>
            <a:pPr lvl="2"/>
            <a:r>
              <a:rPr lang="en-US" dirty="0"/>
              <a:t>Choose a tunnel from TG</a:t>
            </a:r>
          </a:p>
          <a:p>
            <a:pPr lvl="2"/>
            <a:r>
              <a:rPr lang="en-US" dirty="0"/>
              <a:t>Encapsulate the packet</a:t>
            </a:r>
          </a:p>
          <a:p>
            <a:pPr lvl="1"/>
            <a:r>
              <a:rPr lang="en-US" dirty="0"/>
              <a:t>Transit switch</a:t>
            </a:r>
          </a:p>
          <a:p>
            <a:pPr lvl="2"/>
            <a:r>
              <a:rPr lang="en-US" dirty="0"/>
              <a:t>Per-tunnel forwarding rule</a:t>
            </a:r>
          </a:p>
          <a:p>
            <a:pPr lvl="1"/>
            <a:r>
              <a:rPr lang="en-US" dirty="0"/>
              <a:t>Decapsulating switch</a:t>
            </a:r>
          </a:p>
          <a:p>
            <a:pPr lvl="2"/>
            <a:r>
              <a:rPr lang="en-US" dirty="0"/>
              <a:t>Decapsulate the packet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DB22F-C9C9-E131-DB59-C52F472A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14" y="1853257"/>
            <a:ext cx="6290227" cy="42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8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CA82-A83D-ECBF-F9BE-81554996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routing and 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7722-66E6-58FA-4EE7-8FF2827A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B4 supports both Shortest-path routing and TE</a:t>
            </a:r>
          </a:p>
          <a:p>
            <a:r>
              <a:rPr lang="en-US" dirty="0"/>
              <a:t>Shortest-path routing</a:t>
            </a:r>
          </a:p>
          <a:p>
            <a:pPr lvl="1"/>
            <a:r>
              <a:rPr lang="en-US" dirty="0"/>
              <a:t>LPM table</a:t>
            </a:r>
          </a:p>
          <a:p>
            <a:r>
              <a:rPr lang="en-US" dirty="0"/>
              <a:t>TE</a:t>
            </a:r>
          </a:p>
          <a:p>
            <a:pPr lvl="1"/>
            <a:r>
              <a:rPr lang="en-US" dirty="0"/>
              <a:t>Access control list (ACL) table</a:t>
            </a:r>
          </a:p>
          <a:p>
            <a:r>
              <a:rPr lang="en-US" dirty="0"/>
              <a:t>ACL rules takes strict precedence over LPM entries</a:t>
            </a:r>
          </a:p>
        </p:txBody>
      </p:sp>
    </p:spTree>
    <p:extLst>
      <p:ext uri="{BB962C8B-B14F-4D97-AF65-F5344CB8AC3E}">
        <p14:creationId xmlns:p14="http://schemas.microsoft.com/office/powerpoint/2010/main" val="341209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B4: Experience with a Globally-Deployed Software WAN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Sushant Jain, Alok Kumar, etc.</a:t>
            </a:r>
          </a:p>
          <a:p>
            <a:r>
              <a:rPr lang="en-US" dirty="0"/>
              <a:t>SIGCOMM 2013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CA82-A83D-ECBF-F9BE-81554996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routing and 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D99D2-8DF7-1802-B2E0-082C1CE3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933" y="1281857"/>
            <a:ext cx="81534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3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A2AB-14CF-4F9E-F85E-8278A73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C4550-EE78-BDDA-C426-1EE4B1AB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37" y="1266200"/>
            <a:ext cx="7352886" cy="5031357"/>
          </a:xfrm>
          <a:prstGeom prst="rect">
            <a:avLst/>
          </a:prstGeom>
          <a:ln w="25400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787C20-1786-A4B1-1221-24F48B807422}"/>
              </a:ext>
            </a:extLst>
          </p:cNvPr>
          <p:cNvSpPr txBox="1"/>
          <p:nvPr/>
        </p:nvSpPr>
        <p:spPr>
          <a:xfrm>
            <a:off x="254441" y="1749287"/>
            <a:ext cx="392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centralized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A8F1A-2125-251B-F444-82C99C2B247C}"/>
              </a:ext>
            </a:extLst>
          </p:cNvPr>
          <p:cNvSpPr txBox="1"/>
          <p:nvPr/>
        </p:nvSpPr>
        <p:spPr>
          <a:xfrm>
            <a:off x="9404322" y="869992"/>
            <a:ext cx="305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Share bandwidth among competing applications possibly using multiple paths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D34F5F-7663-2654-C9DC-671AB54E8931}"/>
              </a:ext>
            </a:extLst>
          </p:cNvPr>
          <p:cNvCxnSpPr>
            <a:stCxn id="3" idx="1"/>
          </p:cNvCxnSpPr>
          <p:nvPr/>
        </p:nvCxnSpPr>
        <p:spPr>
          <a:xfrm flipH="1">
            <a:off x="7832035" y="1331657"/>
            <a:ext cx="1572287" cy="30631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2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483D-35D6-C13F-E521-D30EE84D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Coordinating TE state across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301C-4FFE-E04E-2986-FBE4EB7DB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OFCs</a:t>
            </a:r>
          </a:p>
          <a:p>
            <a:pPr lvl="1"/>
            <a:r>
              <a:rPr lang="en-US" altLang="zh-CN" dirty="0"/>
              <a:t>TED maintains a key-value datastore for global Tunnels, TG, FGs</a:t>
            </a:r>
            <a:endParaRPr lang="en-US" dirty="0"/>
          </a:p>
          <a:p>
            <a:pPr lvl="1"/>
            <a:r>
              <a:rPr lang="en-US" dirty="0"/>
              <a:t>Identify entries requiring modification</a:t>
            </a:r>
          </a:p>
          <a:p>
            <a:pPr lvl="1"/>
            <a:r>
              <a:rPr lang="en-US" dirty="0"/>
              <a:t>Generate a single TE op for each difference</a:t>
            </a:r>
          </a:p>
          <a:p>
            <a:pPr lvl="1"/>
            <a:r>
              <a:rPr lang="en-US" dirty="0"/>
              <a:t>OFC converts TE op to flow-programming instructions</a:t>
            </a:r>
          </a:p>
          <a:p>
            <a:pPr lvl="1"/>
            <a:r>
              <a:rPr lang="en-US" dirty="0"/>
              <a:t>OFC waits for </a:t>
            </a:r>
            <a:r>
              <a:rPr lang="en-US" b="1" dirty="0"/>
              <a:t>ACKs </a:t>
            </a:r>
          </a:p>
        </p:txBody>
      </p:sp>
    </p:spTree>
    <p:extLst>
      <p:ext uri="{BB962C8B-B14F-4D97-AF65-F5344CB8AC3E}">
        <p14:creationId xmlns:p14="http://schemas.microsoft.com/office/powerpoint/2010/main" val="403592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operation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 configuration operations must be issued in some order to avoid packet drops</a:t>
            </a:r>
          </a:p>
          <a:p>
            <a:r>
              <a:rPr lang="en-US" dirty="0"/>
              <a:t>Rules: </a:t>
            </a:r>
          </a:p>
          <a:p>
            <a:pPr lvl="1"/>
            <a:r>
              <a:rPr lang="en-US" dirty="0"/>
              <a:t>Configure a tunnel at all affected sites before sending TG and FG</a:t>
            </a:r>
          </a:p>
          <a:p>
            <a:pPr lvl="1"/>
            <a:r>
              <a:rPr lang="en-US" dirty="0"/>
              <a:t>A Tunnel cannot be deleted until all referencing entries are removed.</a:t>
            </a:r>
          </a:p>
          <a:p>
            <a:r>
              <a:rPr lang="en-US" dirty="0"/>
              <a:t>Enforcing dependencies</a:t>
            </a:r>
          </a:p>
          <a:p>
            <a:pPr lvl="1"/>
            <a:r>
              <a:rPr lang="en-US" dirty="0"/>
              <a:t>OFC maintains the </a:t>
            </a:r>
            <a:r>
              <a:rPr lang="en-US" dirty="0">
                <a:solidFill>
                  <a:srgbClr val="7030A0"/>
                </a:solidFill>
              </a:rPr>
              <a:t>highest session sequence number</a:t>
            </a:r>
          </a:p>
          <a:p>
            <a:pPr lvl="1"/>
            <a:r>
              <a:rPr lang="en-US" dirty="0"/>
              <a:t>OFC rejects operations with smaller sequence number</a:t>
            </a:r>
          </a:p>
          <a:p>
            <a:pPr lvl="1"/>
            <a:r>
              <a:rPr lang="en-US" dirty="0"/>
              <a:t>TE server retries any rejected ops after a timeout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B303-5E02-C942-2489-0C04B82F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2A6D-0370-D860-2E12-A24AF37B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 periodically synchronizes state to a persistent store to handle simultaneous failures</a:t>
            </a:r>
          </a:p>
          <a:p>
            <a:r>
              <a:rPr lang="en-US" dirty="0"/>
              <a:t>A TE op failure</a:t>
            </a:r>
          </a:p>
          <a:p>
            <a:pPr lvl="1"/>
            <a:r>
              <a:rPr lang="en-US" dirty="0"/>
              <a:t>RPC failures, OFC rejection, problem of a hardware device</a:t>
            </a:r>
          </a:p>
          <a:p>
            <a:pPr lvl="1"/>
            <a:r>
              <a:rPr lang="en-US" dirty="0"/>
              <a:t>Solution: use a bit to track each TED entry</a:t>
            </a:r>
          </a:p>
          <a:p>
            <a:pPr lvl="2"/>
            <a:r>
              <a:rPr lang="en-US" dirty="0"/>
              <a:t>Mark when issuing a TE op, clean upon receiving acknowledgement from the OFC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89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Centralized 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network utilization with global pictures</a:t>
            </a:r>
          </a:p>
          <a:p>
            <a:r>
              <a:rPr lang="en-US" dirty="0"/>
              <a:t>Converges faster to target optimum on failure</a:t>
            </a:r>
          </a:p>
          <a:p>
            <a:r>
              <a:rPr lang="en-US" dirty="0"/>
              <a:t>Allows more control and specifying intend</a:t>
            </a:r>
          </a:p>
          <a:p>
            <a:r>
              <a:rPr lang="en-US" dirty="0"/>
              <a:t>Can mirror production event streams for testing</a:t>
            </a:r>
          </a:p>
          <a:p>
            <a:r>
              <a:rPr lang="en-US" dirty="0"/>
              <a:t>Controller uses modern server hardware – better performance (50x!)</a:t>
            </a:r>
          </a:p>
        </p:txBody>
      </p:sp>
    </p:spTree>
    <p:extLst>
      <p:ext uri="{BB962C8B-B14F-4D97-AF65-F5344CB8AC3E}">
        <p14:creationId xmlns:p14="http://schemas.microsoft.com/office/powerpoint/2010/main" val="2304119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BE78-F93D-3E7C-A815-2F742DD0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0621C-4D65-FC18-7564-C0DA33E23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42" y="1417638"/>
            <a:ext cx="77343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58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9801-DCBD-8A6B-3C5B-A9F28F95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B10EF-021C-98BA-A209-CA6A641B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300162"/>
            <a:ext cx="9191625" cy="425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2B5E7-36D2-C9C9-7E40-4F81540AA9A7}"/>
              </a:ext>
            </a:extLst>
          </p:cNvPr>
          <p:cNvSpPr txBox="1"/>
          <p:nvPr/>
        </p:nvSpPr>
        <p:spPr>
          <a:xfrm>
            <a:off x="2671638" y="5701085"/>
            <a:ext cx="696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 for various TE operations for March-Nov 2012</a:t>
            </a:r>
          </a:p>
        </p:txBody>
      </p:sp>
    </p:spTree>
    <p:extLst>
      <p:ext uri="{BB962C8B-B14F-4D97-AF65-F5344CB8AC3E}">
        <p14:creationId xmlns:p14="http://schemas.microsoft.com/office/powerpoint/2010/main" val="246306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9801-DCBD-8A6B-3C5B-A9F28F95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2B5E7-36D2-C9C9-7E40-4F81540AA9A7}"/>
              </a:ext>
            </a:extLst>
          </p:cNvPr>
          <p:cNvSpPr txBox="1"/>
          <p:nvPr/>
        </p:nvSpPr>
        <p:spPr>
          <a:xfrm>
            <a:off x="2671638" y="5701085"/>
            <a:ext cx="696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 for various TE operations for March-Nov 2012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B51CA-812F-A0BF-8566-C1C184CD6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31" y="1338262"/>
            <a:ext cx="99536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8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9801-DCBD-8A6B-3C5B-A9F28F95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C5871-473B-DDD7-9084-970E156F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56" y="1771816"/>
            <a:ext cx="8515350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B8DF6C-260D-2230-8DB3-AD16F079788A}"/>
              </a:ext>
            </a:extLst>
          </p:cNvPr>
          <p:cNvSpPr txBox="1"/>
          <p:nvPr/>
        </p:nvSpPr>
        <p:spPr>
          <a:xfrm>
            <a:off x="5764696" y="1347747"/>
            <a:ext cx="59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Prune ECMP groups that include the impaired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AAB40-4C80-E540-8414-1AACCE980CDD}"/>
              </a:ext>
            </a:extLst>
          </p:cNvPr>
          <p:cNvSpPr txBox="1"/>
          <p:nvPr/>
        </p:nvSpPr>
        <p:spPr>
          <a:xfrm>
            <a:off x="834887" y="5359179"/>
            <a:ext cx="593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neighboring Switch has to update its multipath table entries for potentially several tunnels that were traversing the failed switch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69B07F-C8C3-58AF-6135-91734B91D860}"/>
              </a:ext>
            </a:extLst>
          </p:cNvPr>
          <p:cNvCxnSpPr/>
          <p:nvPr/>
        </p:nvCxnSpPr>
        <p:spPr>
          <a:xfrm flipV="1">
            <a:off x="1208598" y="3267986"/>
            <a:ext cx="707666" cy="206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2B718C-A084-F7F7-715D-5B613A4D8D7D}"/>
              </a:ext>
            </a:extLst>
          </p:cNvPr>
          <p:cNvCxnSpPr>
            <a:cxnSpLocks/>
          </p:cNvCxnSpPr>
          <p:nvPr/>
        </p:nvCxnSpPr>
        <p:spPr>
          <a:xfrm flipH="1">
            <a:off x="9700591" y="1717079"/>
            <a:ext cx="326004" cy="113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7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B4: Google’s Software Defined WAN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1"/>
            <a:ext cx="8573522" cy="407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4089-E39A-16CA-6DE7-E1C3A04F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4657A-F33A-669E-5B9B-CE4208AA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549" y="1614487"/>
            <a:ext cx="4838700" cy="3629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801E80-853C-58C7-8767-67C1F2ED3364}"/>
              </a:ext>
            </a:extLst>
          </p:cNvPr>
          <p:cNvSpPr txBox="1"/>
          <p:nvPr/>
        </p:nvSpPr>
        <p:spPr>
          <a:xfrm>
            <a:off x="3285214" y="6183894"/>
            <a:ext cx="739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MinionPro-Regular"/>
              </a:rPr>
              <a:t>The throughput improvement </a:t>
            </a:r>
            <a:r>
              <a:rPr lang="en-US" dirty="0">
                <a:solidFill>
                  <a:srgbClr val="FF0000"/>
                </a:solidFill>
                <a:latin typeface="MinionPro-Regular"/>
              </a:rPr>
              <a:t>f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MinionPro-Regular"/>
              </a:rPr>
              <a:t>attens at around 4 paths.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16F08-15A6-ACCC-DFB9-468DEFF79D1A}"/>
              </a:ext>
            </a:extLst>
          </p:cNvPr>
          <p:cNvSpPr txBox="1"/>
          <p:nvPr/>
        </p:nvSpPr>
        <p:spPr>
          <a:xfrm>
            <a:off x="3048000" y="5071029"/>
            <a:ext cx="739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MinionPro-Regular"/>
              </a:rPr>
              <a:t>TE global throughput improvement relative to shortest-path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73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4089-E39A-16CA-6DE7-E1C3A04F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558E4-D2E5-9A69-B18E-6B31C560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50" y="1307732"/>
            <a:ext cx="5497943" cy="5391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8DDBC5-08A5-5C98-B77F-41D28431A910}"/>
              </a:ext>
            </a:extLst>
          </p:cNvPr>
          <p:cNvSpPr txBox="1"/>
          <p:nvPr/>
        </p:nvSpPr>
        <p:spPr>
          <a:xfrm>
            <a:off x="8992925" y="3697357"/>
            <a:ext cx="327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 achieves almost 100% link utilization</a:t>
            </a:r>
          </a:p>
        </p:txBody>
      </p:sp>
    </p:spTree>
    <p:extLst>
      <p:ext uri="{BB962C8B-B14F-4D97-AF65-F5344CB8AC3E}">
        <p14:creationId xmlns:p14="http://schemas.microsoft.com/office/powerpoint/2010/main" val="1071662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1F67-A0F4-3B71-7AC5-18A94B5A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AF10-39D6-B6A4-DC60-4B0959B3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sz="3200" b="0" i="0" u="none" strike="noStrike" baseline="0" dirty="0">
                <a:latin typeface="MinionPro-Regular"/>
              </a:rPr>
              <a:t>Supporting both existing </a:t>
            </a:r>
            <a:r>
              <a:rPr lang="en-US" sz="3200" b="0" i="0" u="none" strike="noStrike" baseline="0" dirty="0">
                <a:latin typeface="MinionPro-Regular"/>
              </a:rPr>
              <a:t>routing</a:t>
            </a:r>
            <a:r>
              <a:rPr lang="en-US" dirty="0">
                <a:latin typeface="MinionPro-Regular"/>
              </a:rPr>
              <a:t> </a:t>
            </a:r>
            <a:r>
              <a:rPr lang="en-US" sz="3200" b="0" i="0" u="none" strike="noStrike" baseline="0" dirty="0">
                <a:latin typeface="MinionPro-Regular"/>
              </a:rPr>
              <a:t>protocols and novel traffic engineering services demonstrates an effective technique for SDN based network</a:t>
            </a:r>
          </a:p>
          <a:p>
            <a:pPr algn="l"/>
            <a:r>
              <a:rPr lang="en-US" dirty="0">
                <a:latin typeface="MinionPro-Regular"/>
              </a:rPr>
              <a:t>Leveraging control at the edge to measure demands and manage traffic for different applications based on relative priority increases WAN utilization and improves failure tolerance.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36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E9BE-D2E2-8ACE-4A83-B9F65630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39827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latin typeface="NimbusRomNo9L-Medi"/>
              </a:rPr>
              <a:t>Orion: Google’s Software-Defined Networking Control Plane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4F5-763B-612D-3A91-F3F9B79D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058" y="4573990"/>
            <a:ext cx="2507311" cy="13099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Google</a:t>
            </a:r>
          </a:p>
          <a:p>
            <a:pPr marL="0" indent="0" algn="ctr">
              <a:buNone/>
            </a:pPr>
            <a:r>
              <a:rPr lang="en-US" dirty="0"/>
              <a:t>NSDI 2021</a:t>
            </a:r>
          </a:p>
        </p:txBody>
      </p:sp>
    </p:spTree>
    <p:extLst>
      <p:ext uri="{BB962C8B-B14F-4D97-AF65-F5344CB8AC3E}">
        <p14:creationId xmlns:p14="http://schemas.microsoft.com/office/powerpoint/2010/main" val="2248142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FF21-C87E-6297-F943-59DCC9E7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4E49-B6DD-3E47-D7E3-CCE0B2C9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Google’s SDN control plane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/>
              <a:t>Real-time control of all of Google’s data center, campus, and B4 networks</a:t>
            </a:r>
          </a:p>
        </p:txBody>
      </p:sp>
    </p:spTree>
    <p:extLst>
      <p:ext uri="{BB962C8B-B14F-4D97-AF65-F5344CB8AC3E}">
        <p14:creationId xmlns:p14="http://schemas.microsoft.com/office/powerpoint/2010/main" val="273204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B5D1-F5C4-DCBF-EFC3-14DE8540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03BB-A85C-D92E-F4D3-9AF02920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 for updates, in-memory representation of state, and appropriate consistency levels among SDN applications</a:t>
            </a:r>
          </a:p>
          <a:p>
            <a:r>
              <a:rPr lang="en-US" dirty="0"/>
              <a:t>More complex corner-case failure handling</a:t>
            </a:r>
          </a:p>
          <a:p>
            <a:r>
              <a:rPr lang="en-US" dirty="0"/>
              <a:t>Balance the tension between centralization and fault isolation</a:t>
            </a:r>
          </a:p>
          <a:p>
            <a:r>
              <a:rPr lang="en-US" dirty="0"/>
              <a:t>Adapt existing protocols to the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178156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C6E5-F82A-E3B6-2CCF-B9EFBEEA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6B1B4-B434-0E95-3A3D-B8A965CF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8" y="1506979"/>
            <a:ext cx="7181850" cy="435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79883-765E-CF3C-081E-56BD6D09B03A}"/>
              </a:ext>
            </a:extLst>
          </p:cNvPr>
          <p:cNvSpPr txBox="1"/>
          <p:nvPr/>
        </p:nvSpPr>
        <p:spPr>
          <a:xfrm>
            <a:off x="7132320" y="4476584"/>
            <a:ext cx="378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Forwarding tables, statistics gathering, and event notification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76A41-AFD3-210B-D268-537D88D1E432}"/>
              </a:ext>
            </a:extLst>
          </p:cNvPr>
          <p:cNvSpPr txBox="1"/>
          <p:nvPr/>
        </p:nvSpPr>
        <p:spPr>
          <a:xfrm>
            <a:off x="7132319" y="1881162"/>
            <a:ext cx="378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Orion controls the network through distributed controller 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C38A7-2486-CE4C-43E2-572CD055D89F}"/>
              </a:ext>
            </a:extLst>
          </p:cNvPr>
          <p:cNvSpPr txBox="1"/>
          <p:nvPr/>
        </p:nvSpPr>
        <p:spPr>
          <a:xfrm>
            <a:off x="7219784" y="2828835"/>
            <a:ext cx="3784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NIB provides a uniform northbound interface for Orion applications to share states and communicate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183235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1546-CD1E-B213-3879-BDA2E243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Orion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5F49-E183-D6D8-702F-3CB0A79F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  <a:p>
            <a:pPr lvl="1"/>
            <a:r>
              <a:rPr lang="en-US" dirty="0"/>
              <a:t>Translate requirements into OpenFlow primitives </a:t>
            </a:r>
          </a:p>
          <a:p>
            <a:pPr lvl="2"/>
            <a:r>
              <a:rPr lang="en-US" dirty="0"/>
              <a:t>Reconcile switches’ programmed state with intended state</a:t>
            </a:r>
          </a:p>
          <a:p>
            <a:pPr lvl="1"/>
            <a:r>
              <a:rPr lang="en-US" dirty="0"/>
              <a:t>Provide a view of the runtime state of the network to applications</a:t>
            </a:r>
          </a:p>
          <a:p>
            <a:pPr lvl="2"/>
            <a:r>
              <a:rPr lang="en-US" dirty="0"/>
              <a:t>Forwarding rules</a:t>
            </a:r>
          </a:p>
          <a:p>
            <a:pPr lvl="2"/>
            <a:r>
              <a:rPr lang="en-US" dirty="0"/>
              <a:t>Statistics</a:t>
            </a:r>
          </a:p>
          <a:p>
            <a:pPr lvl="2"/>
            <a:r>
              <a:rPr lang="en-US" dirty="0"/>
              <a:t>Data plane events</a:t>
            </a:r>
          </a:p>
        </p:txBody>
      </p:sp>
    </p:spTree>
    <p:extLst>
      <p:ext uri="{BB962C8B-B14F-4D97-AF65-F5344CB8AC3E}">
        <p14:creationId xmlns:p14="http://schemas.microsoft.com/office/powerpoint/2010/main" val="2960833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7906-AE5D-2960-CF01-FBAA9616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Orion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755F-6F3E-A66A-11DA-6D2766FB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/>
          <a:lstStyle/>
          <a:p>
            <a:r>
              <a:rPr lang="en-US" dirty="0"/>
              <a:t>NIB: intent store for all Orion applications</a:t>
            </a:r>
          </a:p>
          <a:p>
            <a:pPr lvl="1"/>
            <a:r>
              <a:rPr lang="en-US" dirty="0"/>
              <a:t>Centralized, in-memory database</a:t>
            </a:r>
          </a:p>
          <a:p>
            <a:pPr lvl="1"/>
            <a:r>
              <a:rPr lang="en-US" dirty="0"/>
              <a:t>Replicas </a:t>
            </a:r>
          </a:p>
          <a:p>
            <a:pPr lvl="1"/>
            <a:r>
              <a:rPr lang="en-US" dirty="0"/>
              <a:t>Requirements</a:t>
            </a:r>
          </a:p>
          <a:p>
            <a:pPr lvl="2"/>
            <a:r>
              <a:rPr lang="en-US" dirty="0"/>
              <a:t>Low external dependency</a:t>
            </a:r>
          </a:p>
          <a:p>
            <a:pPr lvl="2"/>
            <a:r>
              <a:rPr lang="en-US" dirty="0"/>
              <a:t>Sequential consistency of event ordering</a:t>
            </a:r>
          </a:p>
          <a:p>
            <a:pPr lvl="1"/>
            <a:r>
              <a:rPr lang="en-US" dirty="0"/>
              <a:t>Entities</a:t>
            </a:r>
          </a:p>
          <a:p>
            <a:pPr lvl="2"/>
            <a:r>
              <a:rPr lang="en-US" dirty="0"/>
              <a:t>Configured network topology</a:t>
            </a:r>
          </a:p>
          <a:p>
            <a:pPr lvl="2"/>
            <a:r>
              <a:rPr lang="en-US" dirty="0"/>
              <a:t>Network run-time state</a:t>
            </a:r>
          </a:p>
          <a:p>
            <a:pPr lvl="3"/>
            <a:r>
              <a:rPr lang="en-US" dirty="0"/>
              <a:t>Forwarding state, protocol state, statistics</a:t>
            </a:r>
          </a:p>
          <a:p>
            <a:pPr lvl="2"/>
            <a:r>
              <a:rPr lang="en-US" dirty="0"/>
              <a:t>Orion application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913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7906-AE5D-2960-CF01-FBAA9616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Orion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755F-6F3E-A66A-11DA-6D2766FB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/>
          <a:lstStyle/>
          <a:p>
            <a:r>
              <a:rPr lang="en-US" dirty="0"/>
              <a:t>NIB API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Subscribe</a:t>
            </a:r>
          </a:p>
          <a:p>
            <a:pPr lvl="2"/>
            <a:r>
              <a:rPr lang="en-US" dirty="0"/>
              <a:t>Basic filtering to express entities of interest</a:t>
            </a:r>
          </a:p>
        </p:txBody>
      </p:sp>
    </p:spTree>
    <p:extLst>
      <p:ext uri="{BB962C8B-B14F-4D97-AF65-F5344CB8AC3E}">
        <p14:creationId xmlns:p14="http://schemas.microsoft.com/office/powerpoint/2010/main" val="178973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9571-9B7E-0E6E-300D-FE145956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run across B4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3FB0-CC69-1F40-D3A5-DC7F609F5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6347"/>
            <a:ext cx="109728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Type1 </a:t>
            </a:r>
            <a:r>
              <a:rPr lang="en-US" dirty="0"/>
              <a:t>: User data copies to remote centers</a:t>
            </a:r>
          </a:p>
          <a:p>
            <a:pPr lvl="1"/>
            <a:r>
              <a:rPr lang="en-US" dirty="0"/>
              <a:t>Email, documents, audio/video files</a:t>
            </a:r>
          </a:p>
          <a:p>
            <a:r>
              <a:rPr lang="en-US" dirty="0">
                <a:solidFill>
                  <a:srgbClr val="FF0000"/>
                </a:solidFill>
              </a:rPr>
              <a:t>Type 2</a:t>
            </a:r>
            <a:r>
              <a:rPr lang="en-US" dirty="0"/>
              <a:t>: Remote storage access for computation over inherently distributed data source</a:t>
            </a:r>
          </a:p>
          <a:p>
            <a:r>
              <a:rPr lang="en-US" dirty="0">
                <a:solidFill>
                  <a:srgbClr val="FF0000"/>
                </a:solidFill>
              </a:rPr>
              <a:t>Type 3</a:t>
            </a:r>
            <a:r>
              <a:rPr lang="en-US" dirty="0"/>
              <a:t>: Large-scale data push synchronizing state across multiple data centers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08D8E0F-7565-9163-3D90-2D318D925DBD}"/>
              </a:ext>
            </a:extLst>
          </p:cNvPr>
          <p:cNvSpPr/>
          <p:nvPr/>
        </p:nvSpPr>
        <p:spPr>
          <a:xfrm rot="10800000">
            <a:off x="3111610" y="4943275"/>
            <a:ext cx="286247" cy="163796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9D90-F063-89CF-B0CA-8A0A3B334E89}"/>
              </a:ext>
            </a:extLst>
          </p:cNvPr>
          <p:cNvSpPr txBox="1"/>
          <p:nvPr/>
        </p:nvSpPr>
        <p:spPr>
          <a:xfrm>
            <a:off x="3480021" y="5577593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increasing volume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4F252-BB61-36AF-109B-A7EA85D0F687}"/>
              </a:ext>
            </a:extLst>
          </p:cNvPr>
          <p:cNvSpPr txBox="1"/>
          <p:nvPr/>
        </p:nvSpPr>
        <p:spPr>
          <a:xfrm>
            <a:off x="5490371" y="5372281"/>
            <a:ext cx="124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Decreasing overall priority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9F889-598A-79B3-A5F1-BC0240996F45}"/>
              </a:ext>
            </a:extLst>
          </p:cNvPr>
          <p:cNvSpPr txBox="1"/>
          <p:nvPr/>
        </p:nvSpPr>
        <p:spPr>
          <a:xfrm>
            <a:off x="6865946" y="5393333"/>
            <a:ext cx="133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Decreasing latency sensitivity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5C38083-E367-2788-1091-9EFDFA388C96}"/>
              </a:ext>
            </a:extLst>
          </p:cNvPr>
          <p:cNvSpPr/>
          <p:nvPr/>
        </p:nvSpPr>
        <p:spPr>
          <a:xfrm>
            <a:off x="4923179" y="4943275"/>
            <a:ext cx="286247" cy="163796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9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C6E5-F82A-E3B6-2CCF-B9EFBEEA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6B1B4-B434-0E95-3A3D-B8A965CF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18" y="1506979"/>
            <a:ext cx="7181850" cy="435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79883-765E-CF3C-081E-56BD6D09B03A}"/>
              </a:ext>
            </a:extLst>
          </p:cNvPr>
          <p:cNvSpPr txBox="1"/>
          <p:nvPr/>
        </p:nvSpPr>
        <p:spPr>
          <a:xfrm>
            <a:off x="7132320" y="4476584"/>
            <a:ext cx="378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Forwarding tables, statistics gathering, and event notification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76A41-AFD3-210B-D268-537D88D1E432}"/>
              </a:ext>
            </a:extLst>
          </p:cNvPr>
          <p:cNvSpPr txBox="1"/>
          <p:nvPr/>
        </p:nvSpPr>
        <p:spPr>
          <a:xfrm>
            <a:off x="7132319" y="1881162"/>
            <a:ext cx="378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Orion controls the network through distributed controller 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C38A7-2486-CE4C-43E2-572CD055D89F}"/>
              </a:ext>
            </a:extLst>
          </p:cNvPr>
          <p:cNvSpPr txBox="1"/>
          <p:nvPr/>
        </p:nvSpPr>
        <p:spPr>
          <a:xfrm>
            <a:off x="7219784" y="2828835"/>
            <a:ext cx="3784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NIB provides a uniform northbound interface for Orion applications to share states and communicate requirements.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73D5D-6D3B-D997-683E-B66CA0FBF5BA}"/>
              </a:ext>
            </a:extLst>
          </p:cNvPr>
          <p:cNvSpPr/>
          <p:nvPr/>
        </p:nvSpPr>
        <p:spPr>
          <a:xfrm>
            <a:off x="1359673" y="2828835"/>
            <a:ext cx="4238045" cy="987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4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6747-B19D-2D74-3EBC-20516953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B445-262B-9917-229C-F034A8E2A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 manager</a:t>
            </a:r>
          </a:p>
          <a:p>
            <a:pPr lvl="1"/>
            <a:r>
              <a:rPr lang="en-US" dirty="0"/>
              <a:t>Provide an external management API to configure all components in an Orion domain</a:t>
            </a:r>
          </a:p>
          <a:p>
            <a:r>
              <a:rPr lang="en-US" dirty="0"/>
              <a:t>Topology manager</a:t>
            </a:r>
          </a:p>
          <a:p>
            <a:pPr lvl="1"/>
            <a:r>
              <a:rPr lang="en-US" dirty="0"/>
              <a:t>Set and report runtime state of network </a:t>
            </a:r>
            <a:r>
              <a:rPr lang="en-US" dirty="0" err="1"/>
              <a:t>dataplane</a:t>
            </a:r>
            <a:r>
              <a:rPr lang="en-US" dirty="0"/>
              <a:t> topology</a:t>
            </a:r>
          </a:p>
          <a:p>
            <a:r>
              <a:rPr lang="en-US" altLang="zh-CN" dirty="0"/>
              <a:t>Flow manager</a:t>
            </a:r>
          </a:p>
          <a:p>
            <a:pPr lvl="1"/>
            <a:r>
              <a:rPr lang="en-US" dirty="0"/>
              <a:t>Flow state reconciliation</a:t>
            </a:r>
          </a:p>
          <a:p>
            <a:pPr lvl="1"/>
            <a:r>
              <a:rPr lang="en-US" dirty="0"/>
              <a:t>Update when intent changes or every 30 seconds</a:t>
            </a:r>
          </a:p>
        </p:txBody>
      </p:sp>
    </p:spTree>
    <p:extLst>
      <p:ext uri="{BB962C8B-B14F-4D97-AF65-F5344CB8AC3E}">
        <p14:creationId xmlns:p14="http://schemas.microsoft.com/office/powerpoint/2010/main" val="7510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624C-55EB-E777-4443-4B016189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5689-6C3A-63A1-D894-6C7DE5D9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common routing mechanisms</a:t>
            </a:r>
          </a:p>
          <a:p>
            <a:pPr lvl="1"/>
            <a:r>
              <a:rPr lang="en-US" dirty="0"/>
              <a:t>L3 multi-path forwarding, load balancing, encapsulation,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0E0F7-8EFB-4DFD-BCE2-54C518B0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75" y="2685033"/>
            <a:ext cx="10355249" cy="39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69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A2AB-14CF-4F9E-F85E-8278A73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C4550-EE78-BDDA-C426-1EE4B1AB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37" y="1266200"/>
            <a:ext cx="7352886" cy="5031357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3261379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D7F8-8D07-74BF-7E47-8014F74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B4 with Orion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87EBB-87AA-F385-AA10-140418BE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14" y="1316562"/>
            <a:ext cx="80772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0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3B1B-C9DC-1718-CD88-7DB7130E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8B277-AF87-8AD8-E0F3-D97B51D07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30" y="1417638"/>
            <a:ext cx="5729028" cy="4758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D0DC5-D471-80A9-30AA-79E861DE4DEA}"/>
              </a:ext>
            </a:extLst>
          </p:cNvPr>
          <p:cNvSpPr txBox="1"/>
          <p:nvPr/>
        </p:nvSpPr>
        <p:spPr>
          <a:xfrm>
            <a:off x="7688912" y="4277802"/>
            <a:ext cx="416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Throughput increases as the batch size becomes larger</a:t>
            </a:r>
          </a:p>
        </p:txBody>
      </p:sp>
    </p:spTree>
    <p:extLst>
      <p:ext uri="{BB962C8B-B14F-4D97-AF65-F5344CB8AC3E}">
        <p14:creationId xmlns:p14="http://schemas.microsoft.com/office/powerpoint/2010/main" val="277615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B4: Google’s Software Defined WAN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Google’s private WAN connecting its data centers</a:t>
            </a:r>
          </a:p>
          <a:p>
            <a:pPr lvl="1"/>
            <a:r>
              <a:rPr lang="en-US" dirty="0"/>
              <a:t>Elastic bandwidth demands</a:t>
            </a:r>
          </a:p>
          <a:p>
            <a:pPr lvl="2"/>
            <a:r>
              <a:rPr lang="en-US" dirty="0"/>
              <a:t>Can tolerate periodic failures with temporary BW reduction</a:t>
            </a:r>
          </a:p>
          <a:p>
            <a:pPr lvl="1"/>
            <a:r>
              <a:rPr lang="en-US" dirty="0"/>
              <a:t>Small number of sites</a:t>
            </a:r>
          </a:p>
          <a:p>
            <a:pPr lvl="2"/>
            <a:r>
              <a:rPr lang="en-US" dirty="0"/>
              <a:t>Allows special optimization</a:t>
            </a:r>
          </a:p>
          <a:p>
            <a:pPr lvl="1"/>
            <a:r>
              <a:rPr lang="en-US" dirty="0"/>
              <a:t>Complete control of end application</a:t>
            </a:r>
          </a:p>
          <a:p>
            <a:pPr lvl="2"/>
            <a:r>
              <a:rPr lang="en-US" dirty="0"/>
              <a:t>Application priorities and control bursts at the network edge</a:t>
            </a:r>
          </a:p>
          <a:p>
            <a:pPr lvl="1"/>
            <a:r>
              <a:rPr lang="en-US" dirty="0"/>
              <a:t>Cost Sensitivity</a:t>
            </a:r>
          </a:p>
          <a:p>
            <a:pPr lvl="2"/>
            <a:r>
              <a:rPr lang="en-US" dirty="0"/>
              <a:t>Unsustainable cost projection with traditional approach (30%-40% utilization rate, 2-3x cost of a fully utilized WAN).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B4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6733"/>
            <a:ext cx="10972800" cy="5563924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/>
              <a:t>B4 routers built from </a:t>
            </a:r>
            <a:r>
              <a:rPr lang="en-US" sz="4000" dirty="0">
                <a:solidFill>
                  <a:srgbClr val="FF0000"/>
                </a:solidFill>
              </a:rPr>
              <a:t>merchant switch silicon</a:t>
            </a:r>
          </a:p>
          <a:p>
            <a:pPr lvl="1"/>
            <a:r>
              <a:rPr lang="en-US" sz="3300" dirty="0"/>
              <a:t>APPS trade bandwidth for fault tolerance</a:t>
            </a:r>
          </a:p>
          <a:p>
            <a:pPr lvl="1"/>
            <a:r>
              <a:rPr lang="en-US" sz="3300" dirty="0"/>
              <a:t>Edge control </a:t>
            </a:r>
            <a:r>
              <a:rPr lang="en-US" sz="3300" dirty="0">
                <a:sym typeface="Wingdings" pitchFamily="2" charset="2"/>
              </a:rPr>
              <a:t></a:t>
            </a:r>
            <a:r>
              <a:rPr lang="en-US" sz="3300" dirty="0"/>
              <a:t>reduced the buffer size, number of B4 site </a:t>
            </a:r>
            <a:r>
              <a:rPr lang="en-US" sz="3300" dirty="0">
                <a:sym typeface="Wingdings" pitchFamily="2" charset="2"/>
              </a:rPr>
              <a:t> small forwarding table</a:t>
            </a:r>
          </a:p>
          <a:p>
            <a:pPr lvl="1"/>
            <a:r>
              <a:rPr lang="en-US" sz="3300" dirty="0">
                <a:sym typeface="Wingdings" pitchFamily="2" charset="2"/>
              </a:rPr>
              <a:t>Low router cost  scale network capacity</a:t>
            </a:r>
          </a:p>
          <a:p>
            <a:r>
              <a:rPr lang="en-US" sz="4000" dirty="0">
                <a:sym typeface="Wingdings" pitchFamily="2" charset="2"/>
              </a:rPr>
              <a:t>Drive links to 100% utilization</a:t>
            </a:r>
          </a:p>
          <a:p>
            <a:pPr lvl="1"/>
            <a:r>
              <a:rPr lang="en-US" sz="3300" dirty="0">
                <a:sym typeface="Wingdings" pitchFamily="2" charset="2"/>
              </a:rPr>
              <a:t>Effective use of expensive long haul transport</a:t>
            </a:r>
          </a:p>
          <a:p>
            <a:pPr lvl="1"/>
            <a:r>
              <a:rPr lang="en-US" sz="3300" dirty="0">
                <a:sym typeface="Wingdings" pitchFamily="2" charset="2"/>
              </a:rPr>
              <a:t>High average bandwidth over predictability: largest bandwidth consumers can adapt to bandwidth availability</a:t>
            </a:r>
          </a:p>
          <a:p>
            <a:r>
              <a:rPr lang="en-US" sz="4000" dirty="0">
                <a:sym typeface="Wingdings" pitchFamily="2" charset="2"/>
              </a:rPr>
              <a:t>Centralized traffic engineering</a:t>
            </a:r>
          </a:p>
          <a:p>
            <a:pPr lvl="1"/>
            <a:r>
              <a:rPr lang="en-US" sz="3300" dirty="0"/>
              <a:t>Multipath</a:t>
            </a:r>
          </a:p>
          <a:p>
            <a:pPr lvl="1"/>
            <a:r>
              <a:rPr lang="en-US" sz="3300" dirty="0"/>
              <a:t>Application classification and priority</a:t>
            </a:r>
          </a:p>
          <a:p>
            <a:pPr lvl="1"/>
            <a:r>
              <a:rPr lang="en-US" sz="3300" dirty="0"/>
              <a:t>Improved over traditional TE schemes</a:t>
            </a:r>
          </a:p>
          <a:p>
            <a:pPr lvl="1"/>
            <a:r>
              <a:rPr lang="en-US" sz="3300" dirty="0"/>
              <a:t>Faster, deterministic global convergence for failures</a:t>
            </a:r>
          </a:p>
          <a:p>
            <a:r>
              <a:rPr lang="en-US" sz="4000" dirty="0"/>
              <a:t>Separate hardware from software</a:t>
            </a:r>
          </a:p>
          <a:p>
            <a:pPr lvl="1"/>
            <a:r>
              <a:rPr lang="en-US" sz="3300" dirty="0"/>
              <a:t>Customized routing</a:t>
            </a:r>
          </a:p>
          <a:p>
            <a:pPr lvl="1"/>
            <a:r>
              <a:rPr lang="en-US" sz="3300" dirty="0"/>
              <a:t>Rapid iterating of software protocols</a:t>
            </a:r>
          </a:p>
          <a:p>
            <a:pPr lvl="1"/>
            <a:r>
              <a:rPr lang="en-US" sz="3300" dirty="0"/>
              <a:t>Easier to protect against common case software failures</a:t>
            </a:r>
          </a:p>
          <a:p>
            <a:pPr lvl="1"/>
            <a:r>
              <a:rPr lang="en-US" sz="3300" dirty="0"/>
              <a:t>Agnostic to range of hardware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A2AB-14CF-4F9E-F85E-8278A73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C4550-EE78-BDDA-C426-1EE4B1AB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37" y="1266200"/>
            <a:ext cx="7352886" cy="5031357"/>
          </a:xfrm>
          <a:prstGeom prst="rect">
            <a:avLst/>
          </a:prstGeom>
          <a:ln w="25400">
            <a:noFill/>
          </a:ln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4328F82A-5E80-67B1-208E-6B739198E13D}"/>
              </a:ext>
            </a:extLst>
          </p:cNvPr>
          <p:cNvSpPr/>
          <p:nvPr/>
        </p:nvSpPr>
        <p:spPr>
          <a:xfrm>
            <a:off x="1971923" y="1725433"/>
            <a:ext cx="373712" cy="4317558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3CC48-B92B-EF08-07C6-620D705BB334}"/>
              </a:ext>
            </a:extLst>
          </p:cNvPr>
          <p:cNvSpPr txBox="1"/>
          <p:nvPr/>
        </p:nvSpPr>
        <p:spPr>
          <a:xfrm>
            <a:off x="198782" y="3653379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three 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87C20-1786-A4B1-1221-24F48B807422}"/>
              </a:ext>
            </a:extLst>
          </p:cNvPr>
          <p:cNvSpPr txBox="1"/>
          <p:nvPr/>
        </p:nvSpPr>
        <p:spPr>
          <a:xfrm>
            <a:off x="294198" y="1741336"/>
            <a:ext cx="392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centralized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FC5F4-28BA-AD53-C2A1-98D3F6C5927B}"/>
              </a:ext>
            </a:extLst>
          </p:cNvPr>
          <p:cNvSpPr txBox="1"/>
          <p:nvPr/>
        </p:nvSpPr>
        <p:spPr>
          <a:xfrm>
            <a:off x="8083826" y="6273703"/>
            <a:ext cx="34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NCS: network control servers</a:t>
            </a:r>
          </a:p>
        </p:txBody>
      </p:sp>
    </p:spTree>
    <p:extLst>
      <p:ext uri="{BB962C8B-B14F-4D97-AF65-F5344CB8AC3E}">
        <p14:creationId xmlns:p14="http://schemas.microsoft.com/office/powerpoint/2010/main" val="44377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B4 SDN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Switch hardware (Google custom designed with commodity silicon)</a:t>
            </a:r>
          </a:p>
          <a:p>
            <a:pPr lvl="1"/>
            <a:r>
              <a:rPr lang="en-US" dirty="0"/>
              <a:t>Forwards traffic</a:t>
            </a:r>
          </a:p>
          <a:p>
            <a:pPr lvl="1"/>
            <a:r>
              <a:rPr lang="en-US" dirty="0"/>
              <a:t>No complex control software</a:t>
            </a:r>
          </a:p>
          <a:p>
            <a:r>
              <a:rPr lang="en-US" dirty="0" err="1"/>
              <a:t>OpenFlow</a:t>
            </a:r>
            <a:r>
              <a:rPr lang="en-US" dirty="0"/>
              <a:t> controllers (OFC – ONIX based)</a:t>
            </a:r>
          </a:p>
          <a:p>
            <a:pPr lvl="1"/>
            <a:r>
              <a:rPr lang="en-US" dirty="0"/>
              <a:t>Maintain network state based on network control application directive and switch events</a:t>
            </a:r>
          </a:p>
          <a:p>
            <a:pPr lvl="1"/>
            <a:r>
              <a:rPr lang="en-US" dirty="0"/>
              <a:t>Instruct switches to set forwarding entries</a:t>
            </a:r>
          </a:p>
          <a:p>
            <a:r>
              <a:rPr lang="en-US" dirty="0"/>
              <a:t>Central application</a:t>
            </a:r>
          </a:p>
          <a:p>
            <a:pPr lvl="1"/>
            <a:r>
              <a:rPr lang="en-US" dirty="0"/>
              <a:t>Central control of the entire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5576-5254-532B-84A3-63F8D5C7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E08A-1795-53F2-3AD7-EF5E93F9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6F085-6996-0BDF-6DA2-E95FD372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14698"/>
            <a:ext cx="7272504" cy="3699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C7DAD5-7ED5-1299-2980-F60CE461C682}"/>
              </a:ext>
            </a:extLst>
          </p:cNvPr>
          <p:cNvSpPr txBox="1"/>
          <p:nvPr/>
        </p:nvSpPr>
        <p:spPr>
          <a:xfrm>
            <a:off x="7768280" y="3244334"/>
            <a:ext cx="392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OpenFlow Agent (OFA)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0A22B-AB87-DEE8-B9BA-9F4D3931C69A}"/>
              </a:ext>
            </a:extLst>
          </p:cNvPr>
          <p:cNvSpPr txBox="1"/>
          <p:nvPr/>
        </p:nvSpPr>
        <p:spPr>
          <a:xfrm>
            <a:off x="7882104" y="3828740"/>
            <a:ext cx="392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operating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4060B-97BC-8E5A-EE4A-E5383E4CA330}"/>
              </a:ext>
            </a:extLst>
          </p:cNvPr>
          <p:cNvSpPr txBox="1"/>
          <p:nvPr/>
        </p:nvSpPr>
        <p:spPr>
          <a:xfrm>
            <a:off x="4345099" y="6156572"/>
            <a:ext cx="509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Low-level control over switch forwarding behaviors</a:t>
            </a:r>
          </a:p>
        </p:txBody>
      </p:sp>
    </p:spTree>
    <p:extLst>
      <p:ext uri="{BB962C8B-B14F-4D97-AF65-F5344CB8AC3E}">
        <p14:creationId xmlns:p14="http://schemas.microsoft.com/office/powerpoint/2010/main" val="689729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29BA22B3F2514783D5E566991E92DE" ma:contentTypeVersion="9" ma:contentTypeDescription="Create a new document." ma:contentTypeScope="" ma:versionID="db778fb90d1498d38a134500d061be14">
  <xsd:schema xmlns:xsd="http://www.w3.org/2001/XMLSchema" xmlns:xs="http://www.w3.org/2001/XMLSchema" xmlns:p="http://schemas.microsoft.com/office/2006/metadata/properties" xmlns:ns3="264f26f4-8ebd-4394-ba62-6370619aff94" xmlns:ns4="186cb504-699e-4504-9048-f967da7c6db0" targetNamespace="http://schemas.microsoft.com/office/2006/metadata/properties" ma:root="true" ma:fieldsID="387ee4e5981580543bb6fa1ca7255208" ns3:_="" ns4:_="">
    <xsd:import namespace="264f26f4-8ebd-4394-ba62-6370619aff94"/>
    <xsd:import namespace="186cb504-699e-4504-9048-f967da7c6d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f26f4-8ebd-4394-ba62-6370619af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cb504-699e-4504-9048-f967da7c6db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3E5168-22BD-4741-8278-1A446EE89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f26f4-8ebd-4394-ba62-6370619aff94"/>
    <ds:schemaRef ds:uri="186cb504-699e-4504-9048-f967da7c6d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CBFC32-0A1E-4AA9-A9DA-A90ACB16E971}">
  <ds:schemaRefs>
    <ds:schemaRef ds:uri="http://purl.org/dc/terms/"/>
    <ds:schemaRef ds:uri="http://www.w3.org/XML/1998/namespace"/>
    <ds:schemaRef ds:uri="264f26f4-8ebd-4394-ba62-6370619aff94"/>
    <ds:schemaRef ds:uri="http://purl.org/dc/dcmitype/"/>
    <ds:schemaRef ds:uri="186cb504-699e-4504-9048-f967da7c6db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E326B23-D48E-4C3C-A6E8-7D3D96DE01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1300</Words>
  <Application>Microsoft Office PowerPoint</Application>
  <PresentationFormat>Widescreen</PresentationFormat>
  <Paragraphs>228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MinionPro-Regular</vt:lpstr>
      <vt:lpstr>NimbusRomNo9L-Medi</vt:lpstr>
      <vt:lpstr>Arial</vt:lpstr>
      <vt:lpstr>Calibri</vt:lpstr>
      <vt:lpstr>Calibri Light</vt:lpstr>
      <vt:lpstr>1_Office Theme</vt:lpstr>
      <vt:lpstr>Office Theme</vt:lpstr>
      <vt:lpstr>CSE5095-002: Topics in Software Defined Networking</vt:lpstr>
      <vt:lpstr>B4: Experience with a Globally-Deployed Software WAN</vt:lpstr>
      <vt:lpstr>B4: Google’s Software Defined WAN</vt:lpstr>
      <vt:lpstr>Applications run across B4</vt:lpstr>
      <vt:lpstr>B4: Google’s Software Defined WAN</vt:lpstr>
      <vt:lpstr>B4 design decisions</vt:lpstr>
      <vt:lpstr>Overview</vt:lpstr>
      <vt:lpstr>B4 SDN architecture</vt:lpstr>
      <vt:lpstr>Design</vt:lpstr>
      <vt:lpstr>Network control functionality</vt:lpstr>
      <vt:lpstr>Routing</vt:lpstr>
      <vt:lpstr>Interface and port state change</vt:lpstr>
      <vt:lpstr>Overview</vt:lpstr>
      <vt:lpstr>Traffic Engineering (TE)</vt:lpstr>
      <vt:lpstr>Traffic Engineering (TE)</vt:lpstr>
      <vt:lpstr>Traffic Engineering (TE)</vt:lpstr>
      <vt:lpstr>How to convert Tunnel Groups, Tunnels, and Flow Groups to OpenFlow state?</vt:lpstr>
      <vt:lpstr>TE state</vt:lpstr>
      <vt:lpstr>Composing routing and TE</vt:lpstr>
      <vt:lpstr>Composing routing and TE</vt:lpstr>
      <vt:lpstr>Overview</vt:lpstr>
      <vt:lpstr>Coordinating TE state across sites</vt:lpstr>
      <vt:lpstr>Dealing with operation dependency</vt:lpstr>
      <vt:lpstr>Dealing with failures</vt:lpstr>
      <vt:lpstr>Advantage of Centralized TE</vt:lpstr>
      <vt:lpstr>Experiments</vt:lpstr>
      <vt:lpstr>Experiments</vt:lpstr>
      <vt:lpstr>Experiments</vt:lpstr>
      <vt:lpstr>Experiments</vt:lpstr>
      <vt:lpstr>Experiments</vt:lpstr>
      <vt:lpstr>Experiments</vt:lpstr>
      <vt:lpstr>Conclusions</vt:lpstr>
      <vt:lpstr>Orion: Google’s Software-Defined Networking Control Plane</vt:lpstr>
      <vt:lpstr>Orion</vt:lpstr>
      <vt:lpstr>Challenges</vt:lpstr>
      <vt:lpstr>Overview</vt:lpstr>
      <vt:lpstr>Orion core</vt:lpstr>
      <vt:lpstr>Orion Core</vt:lpstr>
      <vt:lpstr>Orion Core</vt:lpstr>
      <vt:lpstr>Overview</vt:lpstr>
      <vt:lpstr>Orion</vt:lpstr>
      <vt:lpstr>Routing Engine</vt:lpstr>
      <vt:lpstr>B4</vt:lpstr>
      <vt:lpstr>B4 with Orion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History: the road to SDN</dc:title>
  <dc:creator>Wang, Minmei</dc:creator>
  <cp:lastModifiedBy>Wang, Minmei</cp:lastModifiedBy>
  <cp:revision>10</cp:revision>
  <dcterms:created xsi:type="dcterms:W3CDTF">2022-08-26T13:14:48Z</dcterms:created>
  <dcterms:modified xsi:type="dcterms:W3CDTF">2022-09-15T02:06:20Z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0x0101003429BA22B3F2514783D5E566991E92DE</vt:lpwstr>
  </property>
</Properties>
</file>