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29"/>
  </p:notesMasterIdLst>
  <p:handoutMasterIdLst>
    <p:handoutMasterId r:id="rId30"/>
  </p:handoutMasterIdLst>
  <p:sldIdLst>
    <p:sldId id="269" r:id="rId3"/>
    <p:sldId id="259" r:id="rId4"/>
    <p:sldId id="297" r:id="rId5"/>
    <p:sldId id="332" r:id="rId6"/>
    <p:sldId id="313" r:id="rId7"/>
    <p:sldId id="314" r:id="rId8"/>
    <p:sldId id="310" r:id="rId9"/>
    <p:sldId id="328" r:id="rId10"/>
    <p:sldId id="338" r:id="rId11"/>
    <p:sldId id="339" r:id="rId12"/>
    <p:sldId id="299" r:id="rId13"/>
    <p:sldId id="263" r:id="rId14"/>
    <p:sldId id="284" r:id="rId15"/>
    <p:sldId id="336" r:id="rId16"/>
    <p:sldId id="329" r:id="rId17"/>
    <p:sldId id="331" r:id="rId18"/>
    <p:sldId id="335" r:id="rId19"/>
    <p:sldId id="283" r:id="rId20"/>
    <p:sldId id="340" r:id="rId21"/>
    <p:sldId id="320" r:id="rId22"/>
    <p:sldId id="321" r:id="rId23"/>
    <p:sldId id="268" r:id="rId24"/>
    <p:sldId id="327" r:id="rId25"/>
    <p:sldId id="273" r:id="rId26"/>
    <p:sldId id="337" r:id="rId27"/>
    <p:sldId id="298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4B7A"/>
    <a:srgbClr val="7CA4FF"/>
    <a:srgbClr val="71B8FF"/>
    <a:srgbClr val="97A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649" autoAdjust="0"/>
    <p:restoredTop sz="99850" autoAdjust="0"/>
  </p:normalViewPr>
  <p:slideViewPr>
    <p:cSldViewPr snapToGrid="0" snapToObjects="1">
      <p:cViewPr varScale="1">
        <p:scale>
          <a:sx n="69" d="100"/>
          <a:sy n="69" d="100"/>
        </p:scale>
        <p:origin x="1522" y="55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99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BF6C3C-F673-AB47-9A0D-522E3D0A45D4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1F9D3C-9785-7143-BFDC-4C4CE4A35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68513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952EC3-F7BA-D242-A32E-319F2AC73014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812007-9A97-A44D-9136-844CEB275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2683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make it possible to efficiently use multiple stages of match</a:t>
            </a:r>
            <a:r>
              <a:rPr lang="en-US" baseline="0" dirty="0"/>
              <a:t> </a:t>
            </a:r>
            <a:r>
              <a:rPr lang="en-US" dirty="0"/>
              <a:t>tables, it</a:t>
            </a:r>
            <a:r>
              <a:rPr lang="en-US" baseline="0" dirty="0"/>
              <a:t> is assumed that the RMT Model can be configured to map Logical Tables to the Physical Tables.</a:t>
            </a:r>
          </a:p>
          <a:p>
            <a:endParaRPr lang="en-US" baseline="0" dirty="0"/>
          </a:p>
          <a:p>
            <a:r>
              <a:rPr lang="en-US" baseline="0" dirty="0"/>
              <a:t>To create bigger tables, one table may traverse multiple stages.</a:t>
            </a:r>
          </a:p>
          <a:p>
            <a:r>
              <a:rPr lang="en-US" baseline="0" dirty="0"/>
              <a:t>To create many smaller tables, several tables can be packed into one stage.</a:t>
            </a:r>
          </a:p>
          <a:p>
            <a:r>
              <a:rPr lang="en-US" baseline="0" dirty="0"/>
              <a:t>To make the allocation even more flexible, the Action instructions and the Statistic could share the same table space. </a:t>
            </a:r>
          </a:p>
          <a:p>
            <a:r>
              <a:rPr lang="en-US" baseline="0" dirty="0"/>
              <a:t>This slide gives a crude representation of how the the Logical Tables could be mapped to the Physical Tables.</a:t>
            </a:r>
          </a:p>
          <a:p>
            <a:endParaRPr lang="en-US" baseline="0" dirty="0"/>
          </a:p>
          <a:p>
            <a:r>
              <a:rPr lang="en-US" baseline="0" dirty="0"/>
              <a:t>In practice, the control plane would need to create a Table Flow Graph (to accompany the Parse Graph) to decide how the Logical Tables are mapped. </a:t>
            </a:r>
          </a:p>
          <a:p>
            <a:endParaRPr lang="en-US" dirty="0"/>
          </a:p>
          <a:p>
            <a:r>
              <a:rPr lang="en-US" dirty="0"/>
              <a:t>The control plane</a:t>
            </a:r>
            <a:r>
              <a:rPr lang="en-US" baseline="0" dirty="0"/>
              <a:t> is assumed to know the number and size of the physical stages available. </a:t>
            </a:r>
          </a:p>
          <a:p>
            <a:r>
              <a:rPr lang="en-US" baseline="0" dirty="0"/>
              <a:t>There could be as few as 1 stage. A given switch might only allow Logical Tables to directly correspond to Physical Tables.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087B50-CBD5-6641-B9E0-7A5AF62DAEF6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5029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Action processing is assumed to be</a:t>
            </a:r>
            <a:r>
              <a:rPr lang="en-US" baseline="0" dirty="0"/>
              <a:t> available in each physical stage of the pipeline.</a:t>
            </a:r>
          </a:p>
          <a:p>
            <a:r>
              <a:rPr lang="en-US" baseline="0" dirty="0"/>
              <a:t>The headers are available along with the match result and metadata. Optional state could be available to the Action Processors.</a:t>
            </a:r>
          </a:p>
          <a:p>
            <a:endParaRPr lang="en-US" dirty="0"/>
          </a:p>
          <a:p>
            <a:r>
              <a:rPr lang="en-US" dirty="0"/>
              <a:t>There</a:t>
            </a:r>
            <a:r>
              <a:rPr lang="en-US" baseline="0" dirty="0"/>
              <a:t> are assumed to be some number of processors (could be 1, could be hundreds) to perform Actions on headers.</a:t>
            </a:r>
          </a:p>
          <a:p>
            <a:r>
              <a:rPr lang="en-US" baseline="0" dirty="0"/>
              <a:t>The Action instruction set is assumed to be protocol independent  (e.g. “insert these 8 bits starting at bit 19 of the 3</a:t>
            </a:r>
            <a:r>
              <a:rPr lang="en-US" baseline="30000" dirty="0"/>
              <a:t>rd</a:t>
            </a:r>
            <a:r>
              <a:rPr lang="en-US" baseline="0" dirty="0"/>
              <a:t> header”).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087B50-CBD5-6641-B9E0-7A5AF62DAEF6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462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C928-09E9-5340-B79F-08276FB15D0C}" type="datetime1">
              <a:rPr lang="en-US" smtClean="0"/>
              <a:t>9/19/2022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D96D-3F5C-E948-A9F0-648112846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174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58214-6447-4343-BF81-F40C201CB456}" type="datetime1">
              <a:rPr lang="en-US" smtClean="0"/>
              <a:t>9/19/2022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D96D-3F5C-E948-A9F0-648112846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811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7C55D-A5F3-8B4B-964B-25FE343FFFAE}" type="datetime1">
              <a:rPr lang="en-US" smtClean="0"/>
              <a:t>9/19/2022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D96D-3F5C-E948-A9F0-648112846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8431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165D2-6A61-D234-0D3E-A13AC60BB0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1C1F70-F608-C662-DE4D-59748E3C97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F65EDD-6C3E-0E1A-45F9-C003170B4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6C579-ADA6-49CA-976A-22B376C46C1D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080D64-59A7-D1E2-91A0-2BAD3B9A3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5DF185-31F1-1766-2B35-1795825AD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C41B-2091-4911-BCCD-17D4CE3CA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4369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E3B07-E62B-1D2D-5368-6A8D8C794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844EB9-C07C-1E40-C6AE-9115937B5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7FC223-9806-F58C-32EA-6F4D42814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6C579-ADA6-49CA-976A-22B376C46C1D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F1E9B4-EEBA-ADD1-78A3-FACAD7A21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37F660-52E6-23B7-AA09-3E6F193BB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C41B-2091-4911-BCCD-17D4CE3CA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8612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806E3-CD7C-B993-56B0-B5C40A349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E8BCA3-B4D4-57C9-2A1B-483E432078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8A159-61CD-E7DC-6904-BD206208C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6C579-ADA6-49CA-976A-22B376C46C1D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DA56A0-510B-1C61-8A9F-B59C6751F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D43879-FEBC-6F98-7004-469929B41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C41B-2091-4911-BCCD-17D4CE3CA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7845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DBF7F-1DF7-9BB7-979F-CF9BF5E73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4953DA-5791-1093-2E0F-C0504C0A95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8B90F8-9871-4177-A4ED-EEFF04D3C7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635721-0230-1729-DFF5-A2297EA4A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6C579-ADA6-49CA-976A-22B376C46C1D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B960AB-9BAC-880E-EC83-BB759A1D0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778882-0BAF-DD89-EAC1-A854BC06E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C41B-2091-4911-BCCD-17D4CE3CA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2770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F0973-C994-8A20-AC95-40F9EECE3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38A269-BEF0-0BD7-FB0A-6B3F639B48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B15E5A-EE42-6CD5-27A5-1A18C0ADC8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317A7E-A950-B68F-2672-57C4C06415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7D2A62-24BA-3370-9673-36E03DE16B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2AEC0E-39C5-1BFD-ED72-C71DA6196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6C579-ADA6-49CA-976A-22B376C46C1D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903377-4DD7-74EF-FB26-56C8C4A92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D11D9F-EF08-6416-26B2-ECE7F11F8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C41B-2091-4911-BCCD-17D4CE3CA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0296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8DA81-8401-8DB4-3D0E-006AC0203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3095EA-B348-C0F9-364C-FB607FAF6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6C579-ADA6-49CA-976A-22B376C46C1D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2AA325-F1F8-5777-62E2-21E440BE4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F64530-5A55-15D6-866A-6D8638A18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C41B-2091-4911-BCCD-17D4CE3CA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24675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3DB9DA-82EC-4134-0517-3969667C3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6C579-ADA6-49CA-976A-22B376C46C1D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77B95A-2D78-BBC5-80C4-BB291E1DD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90452E-DBA3-90CC-25DC-6EB47FCC0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C41B-2091-4911-BCCD-17D4CE3CA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21835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3D3EE-9130-8A9F-D5EF-914B6AAB9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E0952-8606-FBB3-D971-F15A41A3E9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EF4A31-CDD4-C1F6-44D0-A6E6E45343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4F742F-3BF1-36A9-5B0F-8625E23CF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6C579-ADA6-49CA-976A-22B376C46C1D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01294D-FFFA-069A-E7F8-CF14B7F26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BBC5B8-6DCF-5C70-5A15-BF08A3C12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C41B-2091-4911-BCCD-17D4CE3CA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391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1129E-2C8E-FA4B-9577-A95448F46897}" type="datetime1">
              <a:rPr lang="en-US" smtClean="0"/>
              <a:t>9/19/2022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D96D-3F5C-E948-A9F0-648112846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11947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174CD-E4FB-CEF9-BE68-17D47C430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B92516-9A22-C9D0-D88E-5D5C4F6269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F94C5D-B157-514F-0B91-49BC7F1D40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CFB3B5-C6AA-9625-A94B-A570ACA50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6C579-ADA6-49CA-976A-22B376C46C1D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B0B455-7F84-403B-7982-7676A0849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5F2447-3FBA-75F4-7275-543CF2BB7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C41B-2091-4911-BCCD-17D4CE3CA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14849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9FE5A-5B29-2EE3-4E4F-E60FA76AF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44CA35-D746-1E00-F073-C2654D27CB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A060E-A5D7-A35D-3D75-2ECE801CE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6C579-ADA6-49CA-976A-22B376C46C1D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C7904B-4541-8DE0-2F3E-8452B3E18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60296-4221-DF3F-14BB-49FDEE8A0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C41B-2091-4911-BCCD-17D4CE3CA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92261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6AE4E6-1557-FA8E-9A79-09E2FFB29C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D15BD0-191E-F0AD-1B6C-6B43CCEC33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87827D-C6DC-E169-F164-C25176DB7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6C579-ADA6-49CA-976A-22B376C46C1D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6C4A81-473A-E6A5-93EC-BF869B527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3842CF-87FD-1E2F-1D71-1DF3D56FC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C41B-2091-4911-BCCD-17D4CE3CA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092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FACE7-C38B-4649-8407-EF0AFDDFF310}" type="datetime1">
              <a:rPr lang="en-US" smtClean="0"/>
              <a:t>9/19/2022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D96D-3F5C-E948-A9F0-648112846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167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F1911-4AF3-E44A-9CAC-B03471297886}" type="datetime1">
              <a:rPr lang="en-US" smtClean="0"/>
              <a:t>9/19/2022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D96D-3F5C-E948-A9F0-648112846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693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DF0B9-A8E5-994B-A463-C1F0839A44AE}" type="datetime1">
              <a:rPr lang="en-US" smtClean="0"/>
              <a:t>9/19/2022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D96D-3F5C-E948-A9F0-648112846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546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19888-3987-2349-B2F7-5565FBDE668F}" type="datetime1">
              <a:rPr lang="en-US" smtClean="0"/>
              <a:t>9/19/2022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D96D-3F5C-E948-A9F0-648112846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519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2F764-8A43-F448-8416-F1825B72EFE7}" type="datetime1">
              <a:rPr lang="en-US" smtClean="0"/>
              <a:t>9/19/2022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D96D-3F5C-E948-A9F0-648112846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082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2CBBC-667D-9F41-AF31-898190915630}" type="datetime1">
              <a:rPr lang="en-US" smtClean="0"/>
              <a:t>9/19/2022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D96D-3F5C-E948-A9F0-648112846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005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745F6-4103-A140-86BA-705E9A741699}" type="datetime1">
              <a:rPr lang="en-US" smtClean="0"/>
              <a:t>9/19/2022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D96D-3F5C-E948-A9F0-648112846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135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DEB6B4-59FF-954C-95FF-539B59E75E1A}" type="datetime1">
              <a:rPr lang="en-US" smtClean="0"/>
              <a:t>9/19/2022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0D96D-3F5C-E948-A9F0-648112846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115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3B0A8E-023C-AEEE-C1EA-B7551671E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451560-7D01-FAA0-D9F5-D9A08789A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4FCA20-48FE-CC67-9481-C53F5719ED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36C579-ADA6-49CA-976A-22B376C46C1D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A9969D-0B7B-5D46-59F3-9CD6C6B050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DED6BC-7580-97D3-AD3D-C29698BF58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64C41B-2091-4911-BCCD-17D4CE3CA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040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BAA40-A323-79CA-1051-F476B0A106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CSE5095-002: Topics in Software Defined Networking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8D7B80-1D10-DC62-2540-5E8F7744CC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8599" y="3489722"/>
            <a:ext cx="6858000" cy="2175582"/>
          </a:xfrm>
        </p:spPr>
        <p:txBody>
          <a:bodyPr/>
          <a:lstStyle/>
          <a:p>
            <a:r>
              <a:rPr lang="en-US" sz="21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Lecture 6</a:t>
            </a:r>
          </a:p>
          <a:p>
            <a:r>
              <a:rPr lang="en-US" dirty="0"/>
              <a:t>Minmei Wang</a:t>
            </a:r>
          </a:p>
          <a:p>
            <a:r>
              <a:rPr lang="en-US" dirty="0"/>
              <a:t>Computer Science and Engineering</a:t>
            </a:r>
          </a:p>
        </p:txBody>
      </p:sp>
    </p:spTree>
    <p:extLst>
      <p:ext uri="{BB962C8B-B14F-4D97-AF65-F5344CB8AC3E}">
        <p14:creationId xmlns:p14="http://schemas.microsoft.com/office/powerpoint/2010/main" val="20246889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BB85D-BC6B-0694-8A73-EB3F43CA2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RMT 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CFF548-11DA-BE62-65F2-7E5BF83C7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D96D-3F5C-E948-A9F0-6481128465F5}" type="slidenum">
              <a:rPr lang="en-US" smtClean="0"/>
              <a:t>10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3BDC76E-1E46-DE47-9E66-126F7FD2E095}"/>
              </a:ext>
            </a:extLst>
          </p:cNvPr>
          <p:cNvSpPr txBox="1"/>
          <p:nvPr/>
        </p:nvSpPr>
        <p:spPr>
          <a:xfrm>
            <a:off x="314076" y="1417638"/>
            <a:ext cx="868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Very long instruction word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(</a:t>
            </a:r>
            <a:r>
              <a:rPr lang="en-US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VLIW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): </a:t>
            </a:r>
            <a:r>
              <a:rPr lang="en-US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</a:rPr>
              <a:t>instruction set architectures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designed to exploit </a:t>
            </a:r>
            <a:r>
              <a:rPr lang="en-US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</a:rPr>
              <a:t>instruction level parallelism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(ILP)  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75F826C-0E34-9B2B-2038-353C1C3DED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0949" y="2276776"/>
            <a:ext cx="5374212" cy="4190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0285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RMT Abstract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Parse graph</a:t>
            </a:r>
          </a:p>
          <a:p>
            <a:r>
              <a:rPr lang="en-US" dirty="0"/>
              <a:t>Table graph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D96D-3F5C-E948-A9F0-6481128465F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4622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Arbitrary Fields: The Parse Graph</a:t>
            </a:r>
          </a:p>
        </p:txBody>
      </p:sp>
      <p:sp>
        <p:nvSpPr>
          <p:cNvPr id="4" name="Alternate Process 3"/>
          <p:cNvSpPr/>
          <p:nvPr/>
        </p:nvSpPr>
        <p:spPr>
          <a:xfrm>
            <a:off x="3565732" y="1857804"/>
            <a:ext cx="1537621" cy="612648"/>
          </a:xfrm>
          <a:prstGeom prst="flowChartAlternateProcess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Ethernet</a:t>
            </a:r>
            <a:endParaRPr lang="en-US" sz="2400" dirty="0"/>
          </a:p>
        </p:txBody>
      </p:sp>
      <p:sp>
        <p:nvSpPr>
          <p:cNvPr id="5" name="Alternate Process 4"/>
          <p:cNvSpPr/>
          <p:nvPr/>
        </p:nvSpPr>
        <p:spPr>
          <a:xfrm>
            <a:off x="2028111" y="3243906"/>
            <a:ext cx="1537621" cy="612648"/>
          </a:xfrm>
          <a:prstGeom prst="flowChartAlternateProcess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IPV4</a:t>
            </a:r>
            <a:endParaRPr lang="en-US" sz="2400" dirty="0"/>
          </a:p>
        </p:txBody>
      </p:sp>
      <p:sp>
        <p:nvSpPr>
          <p:cNvPr id="6" name="Alternate Process 5"/>
          <p:cNvSpPr/>
          <p:nvPr/>
        </p:nvSpPr>
        <p:spPr>
          <a:xfrm>
            <a:off x="5079834" y="3244363"/>
            <a:ext cx="1537621" cy="612648"/>
          </a:xfrm>
          <a:prstGeom prst="flowChartAlternateProcess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IPV6</a:t>
            </a:r>
            <a:endParaRPr lang="en-US" sz="2400" dirty="0"/>
          </a:p>
        </p:txBody>
      </p:sp>
      <p:sp>
        <p:nvSpPr>
          <p:cNvPr id="7" name="Alternate Process 6"/>
          <p:cNvSpPr/>
          <p:nvPr/>
        </p:nvSpPr>
        <p:spPr>
          <a:xfrm>
            <a:off x="2028111" y="5819839"/>
            <a:ext cx="1537621" cy="612648"/>
          </a:xfrm>
          <a:prstGeom prst="flowChartAlternateProcess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TCP</a:t>
            </a:r>
            <a:endParaRPr lang="en-US" sz="2400" dirty="0"/>
          </a:p>
        </p:txBody>
      </p:sp>
      <p:sp>
        <p:nvSpPr>
          <p:cNvPr id="8" name="Alternate Process 7"/>
          <p:cNvSpPr/>
          <p:nvPr/>
        </p:nvSpPr>
        <p:spPr>
          <a:xfrm>
            <a:off x="5041938" y="5819839"/>
            <a:ext cx="1537621" cy="612648"/>
          </a:xfrm>
          <a:prstGeom prst="flowChartAlternateProcess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UDP</a:t>
            </a:r>
            <a:endParaRPr lang="en-US" sz="2400" dirty="0"/>
          </a:p>
        </p:txBody>
      </p:sp>
      <p:cxnSp>
        <p:nvCxnSpPr>
          <p:cNvPr id="10" name="Straight Arrow Connector 9"/>
          <p:cNvCxnSpPr>
            <a:stCxn id="4" idx="2"/>
            <a:endCxn id="5" idx="0"/>
          </p:cNvCxnSpPr>
          <p:nvPr/>
        </p:nvCxnSpPr>
        <p:spPr>
          <a:xfrm flipH="1">
            <a:off x="2796922" y="2470452"/>
            <a:ext cx="1537621" cy="7734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2"/>
            <a:endCxn id="6" idx="0"/>
          </p:cNvCxnSpPr>
          <p:nvPr/>
        </p:nvCxnSpPr>
        <p:spPr>
          <a:xfrm>
            <a:off x="4334543" y="2470452"/>
            <a:ext cx="1514102" cy="7739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2"/>
            <a:endCxn id="7" idx="0"/>
          </p:cNvCxnSpPr>
          <p:nvPr/>
        </p:nvCxnSpPr>
        <p:spPr>
          <a:xfrm flipH="1">
            <a:off x="2796922" y="3857011"/>
            <a:ext cx="3051723" cy="19628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2"/>
            <a:endCxn id="7" idx="0"/>
          </p:cNvCxnSpPr>
          <p:nvPr/>
        </p:nvCxnSpPr>
        <p:spPr>
          <a:xfrm>
            <a:off x="2796922" y="3856554"/>
            <a:ext cx="0" cy="19632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8" idx="0"/>
          </p:cNvCxnSpPr>
          <p:nvPr/>
        </p:nvCxnSpPr>
        <p:spPr>
          <a:xfrm>
            <a:off x="5790022" y="3857011"/>
            <a:ext cx="20727" cy="19628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5" idx="2"/>
            <a:endCxn id="8" idx="0"/>
          </p:cNvCxnSpPr>
          <p:nvPr/>
        </p:nvCxnSpPr>
        <p:spPr>
          <a:xfrm>
            <a:off x="2796922" y="3856554"/>
            <a:ext cx="3013827" cy="19632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2028111" y="1266425"/>
            <a:ext cx="6349796" cy="38455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2095187" y="1250871"/>
            <a:ext cx="62827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Ethernet                               IPV4                                   TC</a:t>
            </a:r>
            <a:r>
              <a:rPr lang="en-US" sz="2000" dirty="0"/>
              <a:t>P</a:t>
            </a:r>
          </a:p>
        </p:txBody>
      </p:sp>
      <p:cxnSp>
        <p:nvCxnSpPr>
          <p:cNvPr id="35" name="Straight Connector 34"/>
          <p:cNvCxnSpPr/>
          <p:nvPr/>
        </p:nvCxnSpPr>
        <p:spPr>
          <a:xfrm flipV="1">
            <a:off x="3338930" y="1266425"/>
            <a:ext cx="0" cy="38455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5837523" y="1281649"/>
            <a:ext cx="0" cy="3693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964229" y="1266425"/>
            <a:ext cx="872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Packet: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D96D-3F5C-E948-A9F0-6481128465F5}" type="slidenum">
              <a:rPr lang="en-US" smtClean="0"/>
              <a:t>12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39B662-B361-3738-0EB9-5F288E9110AC}"/>
              </a:ext>
            </a:extLst>
          </p:cNvPr>
          <p:cNvSpPr txBox="1"/>
          <p:nvPr/>
        </p:nvSpPr>
        <p:spPr>
          <a:xfrm>
            <a:off x="6126338" y="4587233"/>
            <a:ext cx="1946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protocol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14D3921-C547-CB7F-90ED-88520E19D754}"/>
              </a:ext>
            </a:extLst>
          </p:cNvPr>
          <p:cNvSpPr txBox="1"/>
          <p:nvPr/>
        </p:nvSpPr>
        <p:spPr>
          <a:xfrm>
            <a:off x="5825803" y="2681434"/>
            <a:ext cx="1946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EtherType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5603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Arbitrary Fields: The Parse Graph</a:t>
            </a:r>
          </a:p>
        </p:txBody>
      </p:sp>
      <p:sp>
        <p:nvSpPr>
          <p:cNvPr id="4" name="Alternate Process 3"/>
          <p:cNvSpPr/>
          <p:nvPr/>
        </p:nvSpPr>
        <p:spPr>
          <a:xfrm>
            <a:off x="3565732" y="1857804"/>
            <a:ext cx="1537621" cy="612648"/>
          </a:xfrm>
          <a:prstGeom prst="flowChartAlternateProcess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Ethernet</a:t>
            </a:r>
            <a:endParaRPr lang="en-US" sz="2400" dirty="0"/>
          </a:p>
        </p:txBody>
      </p:sp>
      <p:sp>
        <p:nvSpPr>
          <p:cNvPr id="5" name="Alternate Process 4"/>
          <p:cNvSpPr/>
          <p:nvPr/>
        </p:nvSpPr>
        <p:spPr>
          <a:xfrm>
            <a:off x="2028111" y="3243906"/>
            <a:ext cx="1537621" cy="612648"/>
          </a:xfrm>
          <a:prstGeom prst="flowChartAlternateProcess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IPV4</a:t>
            </a:r>
            <a:endParaRPr lang="en-US" sz="2400" dirty="0"/>
          </a:p>
        </p:txBody>
      </p:sp>
      <p:sp>
        <p:nvSpPr>
          <p:cNvPr id="7" name="Alternate Process 6"/>
          <p:cNvSpPr/>
          <p:nvPr/>
        </p:nvSpPr>
        <p:spPr>
          <a:xfrm>
            <a:off x="2028111" y="5819839"/>
            <a:ext cx="1537621" cy="612648"/>
          </a:xfrm>
          <a:prstGeom prst="flowChartAlternateProcess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TCP</a:t>
            </a:r>
            <a:endParaRPr lang="en-US" sz="2400" dirty="0"/>
          </a:p>
        </p:txBody>
      </p:sp>
      <p:sp>
        <p:nvSpPr>
          <p:cNvPr id="8" name="Alternate Process 7"/>
          <p:cNvSpPr/>
          <p:nvPr/>
        </p:nvSpPr>
        <p:spPr>
          <a:xfrm>
            <a:off x="5041938" y="5819839"/>
            <a:ext cx="1537621" cy="612648"/>
          </a:xfrm>
          <a:prstGeom prst="flowChartAlternateProcess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UDP</a:t>
            </a:r>
            <a:endParaRPr lang="en-US" sz="2400" dirty="0"/>
          </a:p>
        </p:txBody>
      </p:sp>
      <p:cxnSp>
        <p:nvCxnSpPr>
          <p:cNvPr id="10" name="Straight Arrow Connector 9"/>
          <p:cNvCxnSpPr>
            <a:stCxn id="4" idx="2"/>
            <a:endCxn id="5" idx="0"/>
          </p:cNvCxnSpPr>
          <p:nvPr/>
        </p:nvCxnSpPr>
        <p:spPr>
          <a:xfrm flipH="1">
            <a:off x="2796922" y="2470452"/>
            <a:ext cx="1537621" cy="7734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2"/>
            <a:endCxn id="7" idx="0"/>
          </p:cNvCxnSpPr>
          <p:nvPr/>
        </p:nvCxnSpPr>
        <p:spPr>
          <a:xfrm>
            <a:off x="2796922" y="3856554"/>
            <a:ext cx="0" cy="19632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5" idx="2"/>
            <a:endCxn id="8" idx="0"/>
          </p:cNvCxnSpPr>
          <p:nvPr/>
        </p:nvCxnSpPr>
        <p:spPr>
          <a:xfrm>
            <a:off x="2796922" y="3856554"/>
            <a:ext cx="3013827" cy="19632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2028111" y="1266425"/>
            <a:ext cx="6349796" cy="38455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2095187" y="1281649"/>
            <a:ext cx="6282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Ethernet                               IPV4                                   TCP</a:t>
            </a:r>
          </a:p>
        </p:txBody>
      </p:sp>
      <p:cxnSp>
        <p:nvCxnSpPr>
          <p:cNvPr id="35" name="Straight Connector 34"/>
          <p:cNvCxnSpPr/>
          <p:nvPr/>
        </p:nvCxnSpPr>
        <p:spPr>
          <a:xfrm flipV="1">
            <a:off x="3338930" y="1266425"/>
            <a:ext cx="0" cy="38455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5837523" y="1281649"/>
            <a:ext cx="0" cy="3693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964229" y="1266425"/>
            <a:ext cx="872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Packet: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D96D-3F5C-E948-A9F0-6481128465F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1124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Reconfigurable Match Tables:</a:t>
            </a:r>
            <a:br>
              <a:rPr lang="en-US" dirty="0"/>
            </a:br>
            <a:r>
              <a:rPr lang="en-US" dirty="0"/>
              <a:t>The Table Graph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D96D-3F5C-E948-A9F0-6481128465F5}" type="slidenum">
              <a:rPr lang="en-US" smtClean="0"/>
              <a:t>14</a:t>
            </a:fld>
            <a:endParaRPr lang="en-US"/>
          </a:p>
        </p:txBody>
      </p:sp>
      <p:cxnSp>
        <p:nvCxnSpPr>
          <p:cNvPr id="25" name="Straight Arrow Connector 24"/>
          <p:cNvCxnSpPr>
            <a:stCxn id="45" idx="5"/>
            <a:endCxn id="50" idx="1"/>
          </p:cNvCxnSpPr>
          <p:nvPr/>
        </p:nvCxnSpPr>
        <p:spPr>
          <a:xfrm>
            <a:off x="3180351" y="4270048"/>
            <a:ext cx="1012741" cy="63892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endCxn id="45" idx="7"/>
          </p:cNvCxnSpPr>
          <p:nvPr/>
        </p:nvCxnSpPr>
        <p:spPr>
          <a:xfrm flipH="1">
            <a:off x="3180351" y="3097449"/>
            <a:ext cx="934832" cy="6957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4080784" y="1706465"/>
            <a:ext cx="676658" cy="674361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4075409" y="1835329"/>
            <a:ext cx="695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VLAN</a:t>
            </a:r>
          </a:p>
        </p:txBody>
      </p:sp>
      <p:sp>
        <p:nvSpPr>
          <p:cNvPr id="44" name="Oval 43"/>
          <p:cNvSpPr/>
          <p:nvPr/>
        </p:nvSpPr>
        <p:spPr>
          <a:xfrm>
            <a:off x="4092697" y="2715207"/>
            <a:ext cx="676658" cy="674361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2602787" y="3694445"/>
            <a:ext cx="676658" cy="674361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4093998" y="3752318"/>
            <a:ext cx="676658" cy="674361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2335015" y="3705050"/>
            <a:ext cx="11751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MAC</a:t>
            </a:r>
          </a:p>
          <a:p>
            <a:pPr algn="ctr"/>
            <a:r>
              <a:rPr lang="en-US" dirty="0"/>
              <a:t>FORWARD</a:t>
            </a:r>
          </a:p>
        </p:txBody>
      </p:sp>
      <p:cxnSp>
        <p:nvCxnSpPr>
          <p:cNvPr id="54" name="Straight Arrow Connector 53"/>
          <p:cNvCxnSpPr>
            <a:stCxn id="46" idx="4"/>
            <a:endCxn id="50" idx="0"/>
          </p:cNvCxnSpPr>
          <p:nvPr/>
        </p:nvCxnSpPr>
        <p:spPr>
          <a:xfrm>
            <a:off x="4432327" y="4426679"/>
            <a:ext cx="0" cy="3835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43" idx="4"/>
            <a:endCxn id="44" idx="0"/>
          </p:cNvCxnSpPr>
          <p:nvPr/>
        </p:nvCxnSpPr>
        <p:spPr>
          <a:xfrm>
            <a:off x="4419113" y="2380826"/>
            <a:ext cx="11913" cy="33438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44" idx="4"/>
            <a:endCxn id="46" idx="0"/>
          </p:cNvCxnSpPr>
          <p:nvPr/>
        </p:nvCxnSpPr>
        <p:spPr>
          <a:xfrm>
            <a:off x="4431026" y="3389568"/>
            <a:ext cx="1301" cy="3627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882525" y="3904833"/>
            <a:ext cx="1068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IPV4-DA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807997" y="2894478"/>
            <a:ext cx="1248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ETHERTYPE</a:t>
            </a:r>
          </a:p>
        </p:txBody>
      </p:sp>
      <p:grpSp>
        <p:nvGrpSpPr>
          <p:cNvPr id="102" name="Group 101"/>
          <p:cNvGrpSpPr/>
          <p:nvPr/>
        </p:nvGrpSpPr>
        <p:grpSpPr>
          <a:xfrm>
            <a:off x="4115447" y="4807428"/>
            <a:ext cx="676658" cy="890970"/>
            <a:chOff x="7980085" y="5302416"/>
            <a:chExt cx="676658" cy="890970"/>
          </a:xfrm>
        </p:grpSpPr>
        <p:cxnSp>
          <p:nvCxnSpPr>
            <p:cNvPr id="36" name="Straight Arrow Connector 35"/>
            <p:cNvCxnSpPr/>
            <p:nvPr/>
          </p:nvCxnSpPr>
          <p:spPr>
            <a:xfrm>
              <a:off x="8305005" y="6008195"/>
              <a:ext cx="12148" cy="18519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80"/>
            <p:cNvSpPr/>
            <p:nvPr/>
          </p:nvSpPr>
          <p:spPr>
            <a:xfrm>
              <a:off x="7980085" y="5302416"/>
              <a:ext cx="676658" cy="674361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8043430" y="5480075"/>
              <a:ext cx="5523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RCP</a:t>
              </a:r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4093998" y="4810217"/>
            <a:ext cx="676658" cy="899880"/>
            <a:chOff x="6757658" y="4810217"/>
            <a:chExt cx="676658" cy="899880"/>
          </a:xfrm>
        </p:grpSpPr>
        <p:sp>
          <p:nvSpPr>
            <p:cNvPr id="50" name="Oval 49"/>
            <p:cNvSpPr/>
            <p:nvPr/>
          </p:nvSpPr>
          <p:spPr>
            <a:xfrm>
              <a:off x="6757658" y="4810217"/>
              <a:ext cx="676658" cy="674361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826826" y="4970912"/>
              <a:ext cx="5437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ACL</a:t>
              </a:r>
            </a:p>
          </p:txBody>
        </p:sp>
        <p:cxnSp>
          <p:nvCxnSpPr>
            <p:cNvPr id="84" name="Straight Arrow Connector 83"/>
            <p:cNvCxnSpPr>
              <a:stCxn id="50" idx="4"/>
            </p:cNvCxnSpPr>
            <p:nvPr/>
          </p:nvCxnSpPr>
          <p:spPr>
            <a:xfrm>
              <a:off x="7095987" y="5484578"/>
              <a:ext cx="6889" cy="22551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4" name="Group 93"/>
          <p:cNvGrpSpPr/>
          <p:nvPr/>
        </p:nvGrpSpPr>
        <p:grpSpPr>
          <a:xfrm>
            <a:off x="4671562" y="3263810"/>
            <a:ext cx="1502284" cy="1645165"/>
            <a:chOff x="7335222" y="3263810"/>
            <a:chExt cx="1502284" cy="1645165"/>
          </a:xfrm>
        </p:grpSpPr>
        <p:sp>
          <p:nvSpPr>
            <p:cNvPr id="87" name="Oval 86"/>
            <p:cNvSpPr/>
            <p:nvPr/>
          </p:nvSpPr>
          <p:spPr>
            <a:xfrm>
              <a:off x="7980085" y="3764349"/>
              <a:ext cx="676658" cy="674361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7768612" y="3916864"/>
              <a:ext cx="10688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IPV6-DA</a:t>
              </a:r>
            </a:p>
          </p:txBody>
        </p:sp>
        <p:cxnSp>
          <p:nvCxnSpPr>
            <p:cNvPr id="89" name="Straight Arrow Connector 88"/>
            <p:cNvCxnSpPr>
              <a:endCxn id="50" idx="7"/>
            </p:cNvCxnSpPr>
            <p:nvPr/>
          </p:nvCxnSpPr>
          <p:spPr>
            <a:xfrm flipH="1">
              <a:off x="7335222" y="4374707"/>
              <a:ext cx="747273" cy="53426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/>
            <p:cNvCxnSpPr>
              <a:endCxn id="87" idx="1"/>
            </p:cNvCxnSpPr>
            <p:nvPr/>
          </p:nvCxnSpPr>
          <p:spPr>
            <a:xfrm>
              <a:off x="7374090" y="3263810"/>
              <a:ext cx="705089" cy="59929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61360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7431E-6 4.05043E-6 L 0.00365 0.13069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4" y="65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Changes to Parse Graph and Table Graph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D96D-3F5C-E948-A9F0-6481128465F5}" type="slidenum">
              <a:rPr lang="en-US" smtClean="0"/>
              <a:t>15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312525" y="1625256"/>
            <a:ext cx="1005403" cy="43724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312525" y="1690445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Ethernet</a:t>
            </a:r>
          </a:p>
        </p:txBody>
      </p:sp>
      <p:sp>
        <p:nvSpPr>
          <p:cNvPr id="7" name="Rectangle 6"/>
          <p:cNvSpPr/>
          <p:nvPr/>
        </p:nvSpPr>
        <p:spPr>
          <a:xfrm>
            <a:off x="574217" y="2873434"/>
            <a:ext cx="1005403" cy="43724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30369" y="2938623"/>
            <a:ext cx="610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IPV4</a:t>
            </a:r>
          </a:p>
        </p:txBody>
      </p:sp>
      <p:sp>
        <p:nvSpPr>
          <p:cNvPr id="9" name="Rectangle 8"/>
          <p:cNvSpPr/>
          <p:nvPr/>
        </p:nvSpPr>
        <p:spPr>
          <a:xfrm>
            <a:off x="562029" y="4525936"/>
            <a:ext cx="1005403" cy="43724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88738" y="4591125"/>
            <a:ext cx="539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TCP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968005" y="4535480"/>
            <a:ext cx="1005403" cy="43724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173189" y="4585466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UDP</a:t>
            </a:r>
          </a:p>
        </p:txBody>
      </p:sp>
      <p:sp>
        <p:nvSpPr>
          <p:cNvPr id="13" name="Oval 12"/>
          <p:cNvSpPr/>
          <p:nvPr/>
        </p:nvSpPr>
        <p:spPr>
          <a:xfrm>
            <a:off x="1517158" y="5480821"/>
            <a:ext cx="555485" cy="530942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438376" y="5566999"/>
            <a:ext cx="684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Done</a:t>
            </a:r>
          </a:p>
        </p:txBody>
      </p:sp>
      <p:cxnSp>
        <p:nvCxnSpPr>
          <p:cNvPr id="17" name="Straight Arrow Connector 16"/>
          <p:cNvCxnSpPr>
            <a:stCxn id="5" idx="2"/>
            <a:endCxn id="13" idx="0"/>
          </p:cNvCxnSpPr>
          <p:nvPr/>
        </p:nvCxnSpPr>
        <p:spPr>
          <a:xfrm flipH="1">
            <a:off x="1794901" y="2062502"/>
            <a:ext cx="20326" cy="341831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7" idx="2"/>
          </p:cNvCxnSpPr>
          <p:nvPr/>
        </p:nvCxnSpPr>
        <p:spPr>
          <a:xfrm>
            <a:off x="1076919" y="3310680"/>
            <a:ext cx="1007912" cy="122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2"/>
            <a:endCxn id="9" idx="0"/>
          </p:cNvCxnSpPr>
          <p:nvPr/>
        </p:nvCxnSpPr>
        <p:spPr>
          <a:xfrm>
            <a:off x="1035388" y="3307955"/>
            <a:ext cx="29343" cy="121798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5" idx="2"/>
            <a:endCxn id="7" idx="0"/>
          </p:cNvCxnSpPr>
          <p:nvPr/>
        </p:nvCxnSpPr>
        <p:spPr>
          <a:xfrm flipH="1">
            <a:off x="1076919" y="2062502"/>
            <a:ext cx="738308" cy="8109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057964" y="4954798"/>
            <a:ext cx="509468" cy="6122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1968005" y="4972726"/>
            <a:ext cx="495935" cy="5942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5589128" y="1668030"/>
            <a:ext cx="416243" cy="41620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4875289" y="2894478"/>
            <a:ext cx="416243" cy="41620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5589128" y="2894478"/>
            <a:ext cx="416243" cy="41620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5589128" y="4840015"/>
            <a:ext cx="416243" cy="41620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39" name="Straight Arrow Connector 38"/>
          <p:cNvCxnSpPr>
            <a:stCxn id="29" idx="4"/>
            <a:endCxn id="32" idx="0"/>
          </p:cNvCxnSpPr>
          <p:nvPr/>
        </p:nvCxnSpPr>
        <p:spPr>
          <a:xfrm>
            <a:off x="5797250" y="2084232"/>
            <a:ext cx="0" cy="8102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endCxn id="31" idx="0"/>
          </p:cNvCxnSpPr>
          <p:nvPr/>
        </p:nvCxnSpPr>
        <p:spPr>
          <a:xfrm flipH="1">
            <a:off x="5083411" y="2026189"/>
            <a:ext cx="565664" cy="8682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endCxn id="51" idx="0"/>
          </p:cNvCxnSpPr>
          <p:nvPr/>
        </p:nvCxnSpPr>
        <p:spPr>
          <a:xfrm flipH="1">
            <a:off x="5806540" y="3310680"/>
            <a:ext cx="13087" cy="15762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55" idx="4"/>
            <a:endCxn id="36" idx="1"/>
          </p:cNvCxnSpPr>
          <p:nvPr/>
        </p:nvCxnSpPr>
        <p:spPr>
          <a:xfrm>
            <a:off x="5127923" y="4201460"/>
            <a:ext cx="522162" cy="6995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H="1">
            <a:off x="5806540" y="1177522"/>
            <a:ext cx="13087" cy="4905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5534670" y="4886885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ACL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4830777" y="2912240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L2S</a:t>
            </a:r>
          </a:p>
        </p:txBody>
      </p:sp>
      <p:sp>
        <p:nvSpPr>
          <p:cNvPr id="55" name="Oval 54"/>
          <p:cNvSpPr/>
          <p:nvPr/>
        </p:nvSpPr>
        <p:spPr>
          <a:xfrm>
            <a:off x="4919801" y="3785258"/>
            <a:ext cx="416243" cy="41620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5083411" y="3290721"/>
            <a:ext cx="18580" cy="4905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4875289" y="3814433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L2D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389249" y="2894478"/>
            <a:ext cx="956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IPV4-DA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5108399" y="1629915"/>
            <a:ext cx="1248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ETHERTYPE</a:t>
            </a:r>
          </a:p>
        </p:txBody>
      </p:sp>
      <p:cxnSp>
        <p:nvCxnSpPr>
          <p:cNvPr id="62" name="Straight Arrow Connector 61"/>
          <p:cNvCxnSpPr/>
          <p:nvPr/>
        </p:nvCxnSpPr>
        <p:spPr>
          <a:xfrm flipH="1">
            <a:off x="5797250" y="5256217"/>
            <a:ext cx="15834" cy="3107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4919801" y="6207145"/>
            <a:ext cx="17094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Table Graph</a:t>
            </a:r>
          </a:p>
        </p:txBody>
      </p:sp>
      <p:grpSp>
        <p:nvGrpSpPr>
          <p:cNvPr id="109" name="Group 108"/>
          <p:cNvGrpSpPr/>
          <p:nvPr/>
        </p:nvGrpSpPr>
        <p:grpSpPr>
          <a:xfrm>
            <a:off x="1585532" y="1947975"/>
            <a:ext cx="5229784" cy="1007454"/>
            <a:chOff x="1585532" y="1947975"/>
            <a:chExt cx="5229784" cy="1007454"/>
          </a:xfrm>
        </p:grpSpPr>
        <p:sp>
          <p:nvSpPr>
            <p:cNvPr id="30" name="Oval 29"/>
            <p:cNvSpPr/>
            <p:nvPr/>
          </p:nvSpPr>
          <p:spPr>
            <a:xfrm>
              <a:off x="6259571" y="1947975"/>
              <a:ext cx="416243" cy="416202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0000"/>
                </a:solidFill>
              </a:endParaRPr>
            </a:p>
          </p:txBody>
        </p:sp>
        <p:cxnSp>
          <p:nvCxnSpPr>
            <p:cNvPr id="37" name="Straight Arrow Connector 36"/>
            <p:cNvCxnSpPr>
              <a:endCxn id="30" idx="2"/>
            </p:cNvCxnSpPr>
            <p:nvPr/>
          </p:nvCxnSpPr>
          <p:spPr>
            <a:xfrm>
              <a:off x="5977510" y="1984335"/>
              <a:ext cx="282061" cy="17174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endCxn id="32" idx="7"/>
            </p:cNvCxnSpPr>
            <p:nvPr/>
          </p:nvCxnSpPr>
          <p:spPr>
            <a:xfrm flipH="1">
              <a:off x="5944414" y="2340705"/>
              <a:ext cx="384746" cy="61472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endCxn id="33" idx="0"/>
            </p:cNvCxnSpPr>
            <p:nvPr/>
          </p:nvCxnSpPr>
          <p:spPr>
            <a:xfrm>
              <a:off x="6532975" y="2370224"/>
              <a:ext cx="142840" cy="47557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6120069" y="1984335"/>
              <a:ext cx="6952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VLAN</a:t>
              </a: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2182728" y="2180163"/>
              <a:ext cx="1005403" cy="437246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2327467" y="2245352"/>
              <a:ext cx="6952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VLAN</a:t>
              </a:r>
            </a:p>
          </p:txBody>
        </p:sp>
        <p:cxnSp>
          <p:nvCxnSpPr>
            <p:cNvPr id="99" name="Straight Arrow Connector 98"/>
            <p:cNvCxnSpPr/>
            <p:nvPr/>
          </p:nvCxnSpPr>
          <p:spPr>
            <a:xfrm flipH="1">
              <a:off x="1585532" y="2596504"/>
              <a:ext cx="597196" cy="33605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>
              <a:endCxn id="90" idx="0"/>
            </p:cNvCxnSpPr>
            <p:nvPr/>
          </p:nvCxnSpPr>
          <p:spPr>
            <a:xfrm flipH="1">
              <a:off x="2520013" y="2617409"/>
              <a:ext cx="20932" cy="23218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/>
            <p:cNvCxnSpPr/>
            <p:nvPr/>
          </p:nvCxnSpPr>
          <p:spPr>
            <a:xfrm>
              <a:off x="2035741" y="2061884"/>
              <a:ext cx="379060" cy="13989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8" name="Group 107"/>
          <p:cNvGrpSpPr/>
          <p:nvPr/>
        </p:nvGrpSpPr>
        <p:grpSpPr>
          <a:xfrm>
            <a:off x="1815227" y="2059777"/>
            <a:ext cx="5400630" cy="1227061"/>
            <a:chOff x="1815227" y="2059777"/>
            <a:chExt cx="5400630" cy="1227061"/>
          </a:xfrm>
        </p:grpSpPr>
        <p:sp>
          <p:nvSpPr>
            <p:cNvPr id="33" name="Oval 32"/>
            <p:cNvSpPr/>
            <p:nvPr/>
          </p:nvSpPr>
          <p:spPr>
            <a:xfrm>
              <a:off x="6467693" y="2845803"/>
              <a:ext cx="416243" cy="416202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0000"/>
                </a:solidFill>
              </a:endParaRPr>
            </a:p>
          </p:txBody>
        </p:sp>
        <p:cxnSp>
          <p:nvCxnSpPr>
            <p:cNvPr id="38" name="Straight Arrow Connector 37"/>
            <p:cNvCxnSpPr>
              <a:endCxn id="33" idx="1"/>
            </p:cNvCxnSpPr>
            <p:nvPr/>
          </p:nvCxnSpPr>
          <p:spPr>
            <a:xfrm>
              <a:off x="5905297" y="2070205"/>
              <a:ext cx="623353" cy="83654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/>
            <p:cNvSpPr txBox="1"/>
            <p:nvPr/>
          </p:nvSpPr>
          <p:spPr>
            <a:xfrm>
              <a:off x="6259571" y="2842840"/>
              <a:ext cx="9562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IPV6-DA</a:t>
              </a: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2017311" y="2849592"/>
              <a:ext cx="1005403" cy="437246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2128942" y="2914781"/>
              <a:ext cx="6100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IPV6</a:t>
              </a:r>
            </a:p>
          </p:txBody>
        </p:sp>
        <p:cxnSp>
          <p:nvCxnSpPr>
            <p:cNvPr id="105" name="Straight Arrow Connector 104"/>
            <p:cNvCxnSpPr>
              <a:stCxn id="6" idx="2"/>
            </p:cNvCxnSpPr>
            <p:nvPr/>
          </p:nvCxnSpPr>
          <p:spPr>
            <a:xfrm>
              <a:off x="1815227" y="2059777"/>
              <a:ext cx="269604" cy="81365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3" name="Group 112"/>
          <p:cNvGrpSpPr/>
          <p:nvPr/>
        </p:nvGrpSpPr>
        <p:grpSpPr>
          <a:xfrm>
            <a:off x="1499691" y="3212172"/>
            <a:ext cx="5053509" cy="1696993"/>
            <a:chOff x="1499691" y="3212172"/>
            <a:chExt cx="5053509" cy="1696993"/>
          </a:xfrm>
        </p:grpSpPr>
        <p:cxnSp>
          <p:nvCxnSpPr>
            <p:cNvPr id="110" name="Straight Arrow Connector 109"/>
            <p:cNvCxnSpPr/>
            <p:nvPr/>
          </p:nvCxnSpPr>
          <p:spPr>
            <a:xfrm flipH="1">
              <a:off x="2493912" y="3281572"/>
              <a:ext cx="49306" cy="124864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110"/>
            <p:cNvCxnSpPr/>
            <p:nvPr/>
          </p:nvCxnSpPr>
          <p:spPr>
            <a:xfrm flipH="1">
              <a:off x="5947699" y="3212172"/>
              <a:ext cx="605501" cy="169699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/>
            <p:cNvCxnSpPr/>
            <p:nvPr/>
          </p:nvCxnSpPr>
          <p:spPr>
            <a:xfrm flipH="1">
              <a:off x="1499691" y="3319784"/>
              <a:ext cx="684540" cy="119431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3" name="Group 122"/>
          <p:cNvGrpSpPr/>
          <p:nvPr/>
        </p:nvGrpSpPr>
        <p:grpSpPr>
          <a:xfrm>
            <a:off x="1499692" y="3286838"/>
            <a:ext cx="1513483" cy="1248642"/>
            <a:chOff x="1499692" y="3286838"/>
            <a:chExt cx="1513483" cy="1248642"/>
          </a:xfrm>
        </p:grpSpPr>
        <p:grpSp>
          <p:nvGrpSpPr>
            <p:cNvPr id="114" name="Group 113"/>
            <p:cNvGrpSpPr/>
            <p:nvPr/>
          </p:nvGrpSpPr>
          <p:grpSpPr>
            <a:xfrm>
              <a:off x="2007772" y="3595810"/>
              <a:ext cx="1005403" cy="437246"/>
              <a:chOff x="2007772" y="3595810"/>
              <a:chExt cx="1005403" cy="437246"/>
            </a:xfrm>
          </p:grpSpPr>
          <p:sp>
            <p:nvSpPr>
              <p:cNvPr id="83" name="Rectangle 82"/>
              <p:cNvSpPr/>
              <p:nvPr/>
            </p:nvSpPr>
            <p:spPr>
              <a:xfrm>
                <a:off x="2007772" y="3595810"/>
                <a:ext cx="1005403" cy="437246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2152511" y="3660999"/>
                <a:ext cx="5523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RCP</a:t>
                </a:r>
              </a:p>
            </p:txBody>
          </p:sp>
        </p:grpSp>
        <p:cxnSp>
          <p:nvCxnSpPr>
            <p:cNvPr id="116" name="Straight Arrow Connector 115"/>
            <p:cNvCxnSpPr>
              <a:stCxn id="90" idx="2"/>
              <a:endCxn id="83" idx="0"/>
            </p:cNvCxnSpPr>
            <p:nvPr/>
          </p:nvCxnSpPr>
          <p:spPr>
            <a:xfrm flipH="1">
              <a:off x="2510474" y="3286838"/>
              <a:ext cx="9539" cy="30897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/>
            <p:cNvCxnSpPr>
              <a:endCxn id="11" idx="0"/>
            </p:cNvCxnSpPr>
            <p:nvPr/>
          </p:nvCxnSpPr>
          <p:spPr>
            <a:xfrm flipH="1">
              <a:off x="2470707" y="4029279"/>
              <a:ext cx="21086" cy="50620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/>
            <p:cNvCxnSpPr/>
            <p:nvPr/>
          </p:nvCxnSpPr>
          <p:spPr>
            <a:xfrm flipH="1">
              <a:off x="1517158" y="4012368"/>
              <a:ext cx="576571" cy="50173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/>
            <p:cNvCxnSpPr/>
            <p:nvPr/>
          </p:nvCxnSpPr>
          <p:spPr>
            <a:xfrm>
              <a:off x="1499692" y="3307955"/>
              <a:ext cx="572951" cy="28785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3" name="Group 132"/>
          <p:cNvGrpSpPr/>
          <p:nvPr/>
        </p:nvGrpSpPr>
        <p:grpSpPr>
          <a:xfrm>
            <a:off x="5816307" y="3255936"/>
            <a:ext cx="1080577" cy="1630949"/>
            <a:chOff x="5816307" y="3255936"/>
            <a:chExt cx="1080577" cy="1630949"/>
          </a:xfrm>
        </p:grpSpPr>
        <p:sp>
          <p:nvSpPr>
            <p:cNvPr id="124" name="Oval 123"/>
            <p:cNvSpPr/>
            <p:nvPr/>
          </p:nvSpPr>
          <p:spPr>
            <a:xfrm>
              <a:off x="6399012" y="3820158"/>
              <a:ext cx="416243" cy="416202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6344554" y="3867028"/>
              <a:ext cx="5523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RCP</a:t>
              </a:r>
            </a:p>
          </p:txBody>
        </p:sp>
        <p:cxnSp>
          <p:nvCxnSpPr>
            <p:cNvPr id="126" name="Straight Arrow Connector 125"/>
            <p:cNvCxnSpPr>
              <a:endCxn id="124" idx="0"/>
            </p:cNvCxnSpPr>
            <p:nvPr/>
          </p:nvCxnSpPr>
          <p:spPr>
            <a:xfrm flipH="1">
              <a:off x="6607134" y="3255936"/>
              <a:ext cx="78241" cy="56422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Arrow Connector 127"/>
            <p:cNvCxnSpPr>
              <a:endCxn id="124" idx="1"/>
            </p:cNvCxnSpPr>
            <p:nvPr/>
          </p:nvCxnSpPr>
          <p:spPr>
            <a:xfrm>
              <a:off x="5816307" y="3284113"/>
              <a:ext cx="643662" cy="59699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Arrow Connector 129"/>
            <p:cNvCxnSpPr/>
            <p:nvPr/>
          </p:nvCxnSpPr>
          <p:spPr>
            <a:xfrm flipH="1">
              <a:off x="5977510" y="4201460"/>
              <a:ext cx="558169" cy="685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6" name="TextBox 135"/>
          <p:cNvSpPr txBox="1"/>
          <p:nvPr/>
        </p:nvSpPr>
        <p:spPr>
          <a:xfrm>
            <a:off x="937430" y="6125517"/>
            <a:ext cx="1713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Parse Graph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5197063" y="5566999"/>
            <a:ext cx="1159995" cy="640146"/>
            <a:chOff x="5197063" y="5566999"/>
            <a:chExt cx="1159995" cy="640146"/>
          </a:xfrm>
        </p:grpSpPr>
        <p:sp>
          <p:nvSpPr>
            <p:cNvPr id="79" name="Oval 78"/>
            <p:cNvSpPr/>
            <p:nvPr/>
          </p:nvSpPr>
          <p:spPr>
            <a:xfrm>
              <a:off x="5561611" y="5566999"/>
              <a:ext cx="416243" cy="416202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5197063" y="5613869"/>
              <a:ext cx="11599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MY-TABLE</a:t>
              </a:r>
            </a:p>
          </p:txBody>
        </p:sp>
        <p:cxnSp>
          <p:nvCxnSpPr>
            <p:cNvPr id="22" name="Straight Arrow Connector 21"/>
            <p:cNvCxnSpPr>
              <a:stCxn id="79" idx="4"/>
              <a:endCxn id="72" idx="0"/>
            </p:cNvCxnSpPr>
            <p:nvPr/>
          </p:nvCxnSpPr>
          <p:spPr>
            <a:xfrm>
              <a:off x="5769733" y="5983201"/>
              <a:ext cx="4779" cy="22394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85625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V.S. Flexibility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782778"/>
          </a:xfrm>
        </p:spPr>
        <p:txBody>
          <a:bodyPr>
            <a:normAutofit/>
          </a:bodyPr>
          <a:lstStyle/>
          <a:p>
            <a:r>
              <a:rPr lang="en-US" dirty="0"/>
              <a:t>Change to pipeline</a:t>
            </a:r>
          </a:p>
          <a:p>
            <a:r>
              <a:rPr lang="en-US" dirty="0"/>
              <a:t>Fixed function chips specialize processors</a:t>
            </a:r>
          </a:p>
          <a:p>
            <a:r>
              <a:rPr lang="en-US" dirty="0"/>
              <a:t>Flexible switch needs general purpose CPUs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D96D-3F5C-E948-A9F0-6481128465F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79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50052" y="3514746"/>
            <a:ext cx="4203148" cy="284160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            Memory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166678" y="3507313"/>
            <a:ext cx="386522" cy="2841604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P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U</a:t>
            </a:r>
          </a:p>
          <a:p>
            <a:pPr algn="ctr"/>
            <a:endParaRPr lang="en-US" sz="1600" dirty="0">
              <a:solidFill>
                <a:schemeClr val="tx1"/>
              </a:solidFill>
            </a:endParaRP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CPU</a:t>
            </a:r>
          </a:p>
          <a:p>
            <a:pPr algn="ctr"/>
            <a:endParaRPr lang="en-US" sz="1600" dirty="0">
              <a:solidFill>
                <a:schemeClr val="tx1"/>
              </a:solidFill>
            </a:endParaRP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CPU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166678" y="3514746"/>
            <a:ext cx="386522" cy="2841604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P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U</a:t>
            </a:r>
          </a:p>
          <a:p>
            <a:pPr algn="ctr"/>
            <a:endParaRPr lang="en-US" sz="1600" dirty="0">
              <a:solidFill>
                <a:schemeClr val="tx1"/>
              </a:solidFill>
            </a:endParaRP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CPU</a:t>
            </a:r>
          </a:p>
          <a:p>
            <a:pPr algn="ctr"/>
            <a:endParaRPr lang="en-US" sz="1600" dirty="0">
              <a:solidFill>
                <a:schemeClr val="tx1"/>
              </a:solidFill>
            </a:endParaRP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CPU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166678" y="3504335"/>
            <a:ext cx="386522" cy="2841604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 CPU</a:t>
            </a:r>
          </a:p>
          <a:p>
            <a:pPr algn="ctr"/>
            <a:endParaRPr lang="en-US" sz="1600" dirty="0">
              <a:solidFill>
                <a:schemeClr val="tx1"/>
              </a:solidFill>
            </a:endParaRP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CPU</a:t>
            </a:r>
          </a:p>
          <a:p>
            <a:pPr algn="ctr"/>
            <a:endParaRPr lang="en-US" sz="1600" dirty="0">
              <a:solidFill>
                <a:schemeClr val="tx1"/>
              </a:solidFill>
            </a:endParaRP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CPU</a:t>
            </a:r>
          </a:p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/>
              <a:t>How We Did 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3982"/>
            <a:ext cx="8229600" cy="204899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Memory to CPU bottleneck</a:t>
            </a:r>
          </a:p>
          <a:p>
            <a:r>
              <a:rPr lang="en-US" dirty="0"/>
              <a:t>Replicate CPUs</a:t>
            </a:r>
          </a:p>
          <a:p>
            <a:r>
              <a:rPr lang="en-US" dirty="0"/>
              <a:t>More stages for finer granularity</a:t>
            </a:r>
          </a:p>
          <a:p>
            <a:r>
              <a:rPr lang="en-US" dirty="0"/>
              <a:t>Higher CPU cost ok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D96D-3F5C-E948-A9F0-6481128465F5}" type="slidenum">
              <a:rPr lang="en-US" smtClean="0"/>
              <a:t>17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166678" y="3514746"/>
            <a:ext cx="386522" cy="2841604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P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U</a:t>
            </a:r>
          </a:p>
          <a:p>
            <a:pPr algn="ctr"/>
            <a:endParaRPr lang="en-US" sz="1600" dirty="0">
              <a:solidFill>
                <a:schemeClr val="tx1"/>
              </a:solidFill>
            </a:endParaRP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CPU</a:t>
            </a:r>
          </a:p>
          <a:p>
            <a:pPr algn="ctr"/>
            <a:endParaRPr lang="en-US" sz="1600" dirty="0">
              <a:solidFill>
                <a:schemeClr val="tx1"/>
              </a:solidFill>
            </a:endParaRP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CPU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2489199" y="4430308"/>
            <a:ext cx="3677479" cy="19878"/>
            <a:chOff x="596347" y="6033368"/>
            <a:chExt cx="3677479" cy="19878"/>
          </a:xfrm>
        </p:grpSpPr>
        <p:cxnSp>
          <p:nvCxnSpPr>
            <p:cNvPr id="20" name="Straight Arrow Connector 19"/>
            <p:cNvCxnSpPr/>
            <p:nvPr/>
          </p:nvCxnSpPr>
          <p:spPr>
            <a:xfrm>
              <a:off x="596347" y="6043622"/>
              <a:ext cx="40860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1663149" y="6033368"/>
              <a:ext cx="40860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>
              <a:off x="2888974" y="6053246"/>
              <a:ext cx="40860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3865217" y="6053246"/>
              <a:ext cx="40860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Right Arrow 20"/>
          <p:cNvSpPr/>
          <p:nvPr/>
        </p:nvSpPr>
        <p:spPr>
          <a:xfrm>
            <a:off x="2566504" y="4063310"/>
            <a:ext cx="3600174" cy="24295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159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3.33333E-6 L -0.1099 -0.00162 " pathEditMode="relative" ptsTypes="AA">
                                      <p:cBhvr>
                                        <p:cTn id="12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3994 -0.00301 " pathEditMode="relative" ptsTypes="AA">
                                      <p:cBhvr>
                                        <p:cTn id="14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35834 -0.00185 " pathEditMode="relative" ptsTypes="AA">
                                      <p:cBhvr>
                                        <p:cTn id="1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2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2261878" y="1581563"/>
            <a:ext cx="2289764" cy="4958914"/>
            <a:chOff x="2261878" y="1581563"/>
            <a:chExt cx="2289764" cy="4958914"/>
          </a:xfrm>
        </p:grpSpPr>
        <p:sp>
          <p:nvSpPr>
            <p:cNvPr id="4" name="Rectangle 3"/>
            <p:cNvSpPr/>
            <p:nvPr/>
          </p:nvSpPr>
          <p:spPr>
            <a:xfrm>
              <a:off x="3244245" y="1581563"/>
              <a:ext cx="1307397" cy="240325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8100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244245" y="4137220"/>
              <a:ext cx="1307397" cy="2403257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8100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261878" y="2588774"/>
              <a:ext cx="7511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TCAM</a:t>
              </a:r>
            </a:p>
          </p:txBody>
        </p:sp>
        <p:cxnSp>
          <p:nvCxnSpPr>
            <p:cNvPr id="3" name="Straight Arrow Connector 2"/>
            <p:cNvCxnSpPr/>
            <p:nvPr/>
          </p:nvCxnSpPr>
          <p:spPr>
            <a:xfrm>
              <a:off x="3013030" y="4154287"/>
              <a:ext cx="0" cy="238619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/>
            <p:cNvSpPr txBox="1"/>
            <p:nvPr/>
          </p:nvSpPr>
          <p:spPr>
            <a:xfrm>
              <a:off x="2372650" y="5750495"/>
              <a:ext cx="6569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640b</a:t>
              </a:r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>
              <a:off x="3029576" y="1598630"/>
              <a:ext cx="0" cy="238619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2356104" y="3459041"/>
              <a:ext cx="6569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640b</a:t>
              </a:r>
            </a:p>
          </p:txBody>
        </p:sp>
      </p:grpSp>
      <p:grpSp>
        <p:nvGrpSpPr>
          <p:cNvPr id="116" name="Group 31"/>
          <p:cNvGrpSpPr/>
          <p:nvPr/>
        </p:nvGrpSpPr>
        <p:grpSpPr>
          <a:xfrm>
            <a:off x="2758557" y="2730889"/>
            <a:ext cx="4727096" cy="2194968"/>
            <a:chOff x="1423522" y="3359581"/>
            <a:chExt cx="5509265" cy="2146698"/>
          </a:xfrm>
        </p:grpSpPr>
        <p:grpSp>
          <p:nvGrpSpPr>
            <p:cNvPr id="117" name="Group 42"/>
            <p:cNvGrpSpPr/>
            <p:nvPr/>
          </p:nvGrpSpPr>
          <p:grpSpPr>
            <a:xfrm>
              <a:off x="1423522" y="3359581"/>
              <a:ext cx="5502819" cy="1191330"/>
              <a:chOff x="1707458" y="1778000"/>
              <a:chExt cx="5547033" cy="1191330"/>
            </a:xfrm>
          </p:grpSpPr>
          <p:cxnSp>
            <p:nvCxnSpPr>
              <p:cNvPr id="119" name="Straight Arrow Connector 118"/>
              <p:cNvCxnSpPr/>
              <p:nvPr/>
            </p:nvCxnSpPr>
            <p:spPr>
              <a:xfrm>
                <a:off x="1707458" y="1778000"/>
                <a:ext cx="5547033" cy="4096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Arrow Connector 119"/>
              <p:cNvCxnSpPr/>
              <p:nvPr/>
            </p:nvCxnSpPr>
            <p:spPr>
              <a:xfrm>
                <a:off x="1707458" y="1916255"/>
                <a:ext cx="5547033" cy="4096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Arrow Connector 120"/>
              <p:cNvCxnSpPr/>
              <p:nvPr/>
            </p:nvCxnSpPr>
            <p:spPr>
              <a:xfrm>
                <a:off x="1707458" y="2033636"/>
                <a:ext cx="5547033" cy="4096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Arrow Connector 121"/>
              <p:cNvCxnSpPr/>
              <p:nvPr/>
            </p:nvCxnSpPr>
            <p:spPr>
              <a:xfrm>
                <a:off x="1707458" y="2161454"/>
                <a:ext cx="5547033" cy="4096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Arrow Connector 122"/>
              <p:cNvCxnSpPr/>
              <p:nvPr/>
            </p:nvCxnSpPr>
            <p:spPr>
              <a:xfrm>
                <a:off x="1707458" y="2289272"/>
                <a:ext cx="5547033" cy="4096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Arrow Connector 123"/>
              <p:cNvCxnSpPr/>
              <p:nvPr/>
            </p:nvCxnSpPr>
            <p:spPr>
              <a:xfrm>
                <a:off x="1707458" y="2417090"/>
                <a:ext cx="5547033" cy="4096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Arrow Connector 124"/>
              <p:cNvCxnSpPr/>
              <p:nvPr/>
            </p:nvCxnSpPr>
            <p:spPr>
              <a:xfrm>
                <a:off x="1707458" y="2544908"/>
                <a:ext cx="5547033" cy="4096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Arrow Connector 125"/>
              <p:cNvCxnSpPr/>
              <p:nvPr/>
            </p:nvCxnSpPr>
            <p:spPr>
              <a:xfrm>
                <a:off x="1707458" y="2672726"/>
                <a:ext cx="5547033" cy="4096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Arrow Connector 126"/>
              <p:cNvCxnSpPr/>
              <p:nvPr/>
            </p:nvCxnSpPr>
            <p:spPr>
              <a:xfrm>
                <a:off x="1707458" y="2800544"/>
                <a:ext cx="5547033" cy="4096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Arrow Connector 127"/>
              <p:cNvCxnSpPr/>
              <p:nvPr/>
            </p:nvCxnSpPr>
            <p:spPr>
              <a:xfrm>
                <a:off x="1707458" y="2928362"/>
                <a:ext cx="5547033" cy="4096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8" name="Straight Arrow Connector 117"/>
            <p:cNvCxnSpPr/>
            <p:nvPr/>
          </p:nvCxnSpPr>
          <p:spPr>
            <a:xfrm>
              <a:off x="1423522" y="5465311"/>
              <a:ext cx="5509265" cy="40968"/>
            </a:xfrm>
            <a:prstGeom prst="straightConnector1">
              <a:avLst/>
            </a:prstGeom>
            <a:ln w="38100" cmpd="sng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7485653" y="952299"/>
            <a:ext cx="1307397" cy="5605245"/>
            <a:chOff x="6580305" y="947538"/>
            <a:chExt cx="1307397" cy="5605245"/>
          </a:xfrm>
        </p:grpSpPr>
        <p:sp>
          <p:nvSpPr>
            <p:cNvPr id="10" name="Rectangle 9"/>
            <p:cNvSpPr/>
            <p:nvPr/>
          </p:nvSpPr>
          <p:spPr>
            <a:xfrm>
              <a:off x="6580305" y="1593869"/>
              <a:ext cx="1307397" cy="240325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8100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580305" y="4149526"/>
              <a:ext cx="1307397" cy="2403257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8100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745310" y="947538"/>
              <a:ext cx="93408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Physical </a:t>
              </a:r>
            </a:p>
            <a:p>
              <a:pPr algn="ctr"/>
              <a:r>
                <a:rPr lang="en-US" dirty="0"/>
                <a:t>Stage n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4803654" y="942436"/>
            <a:ext cx="1307397" cy="5598041"/>
            <a:chOff x="2729838" y="954742"/>
            <a:chExt cx="1307397" cy="5598041"/>
          </a:xfrm>
        </p:grpSpPr>
        <p:sp>
          <p:nvSpPr>
            <p:cNvPr id="8" name="Rectangle 7"/>
            <p:cNvSpPr/>
            <p:nvPr/>
          </p:nvSpPr>
          <p:spPr>
            <a:xfrm>
              <a:off x="2729838" y="1593869"/>
              <a:ext cx="1307397" cy="240325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8100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729838" y="4149526"/>
              <a:ext cx="1307397" cy="2403257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8100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857486" y="954742"/>
              <a:ext cx="93408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Physical </a:t>
              </a:r>
            </a:p>
            <a:p>
              <a:pPr algn="ctr"/>
              <a:r>
                <a:rPr lang="en-US" dirty="0"/>
                <a:t>Stage 2</a:t>
              </a:r>
            </a:p>
          </p:txBody>
        </p:sp>
      </p:grpSp>
      <p:sp>
        <p:nvSpPr>
          <p:cNvPr id="12" name="Rectangle 11"/>
          <p:cNvSpPr/>
          <p:nvPr/>
        </p:nvSpPr>
        <p:spPr>
          <a:xfrm>
            <a:off x="3244245" y="5581379"/>
            <a:ext cx="1307397" cy="95909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Logical Table 1</a:t>
            </a:r>
          </a:p>
          <a:p>
            <a:pPr algn="ctr"/>
            <a:r>
              <a:rPr lang="en-US" dirty="0" err="1">
                <a:solidFill>
                  <a:schemeClr val="accent2"/>
                </a:solidFill>
              </a:rPr>
              <a:t>Ethertype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803653" y="5345556"/>
            <a:ext cx="3352323" cy="117121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Logical Table 6</a:t>
            </a:r>
          </a:p>
          <a:p>
            <a:pPr algn="ctr"/>
            <a:r>
              <a:rPr lang="en-US" dirty="0">
                <a:solidFill>
                  <a:schemeClr val="accent2"/>
                </a:solidFill>
              </a:rPr>
              <a:t>L2D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485653" y="4737040"/>
            <a:ext cx="1099087" cy="608515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8 UDP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244245" y="2776403"/>
            <a:ext cx="726071" cy="117106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504D"/>
                </a:solidFill>
              </a:rPr>
              <a:t>2</a:t>
            </a:r>
          </a:p>
          <a:p>
            <a:pPr algn="ctr"/>
            <a:r>
              <a:rPr lang="en-US" dirty="0">
                <a:solidFill>
                  <a:srgbClr val="C0504D"/>
                </a:solidFill>
              </a:rPr>
              <a:t>VLAN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244245" y="1591053"/>
            <a:ext cx="3223526" cy="1182387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504D"/>
                </a:solidFill>
              </a:rPr>
              <a:t>3</a:t>
            </a:r>
          </a:p>
          <a:p>
            <a:pPr algn="ctr"/>
            <a:r>
              <a:rPr lang="en-US" dirty="0">
                <a:solidFill>
                  <a:srgbClr val="C0504D"/>
                </a:solidFill>
              </a:rPr>
              <a:t>IPV4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803654" y="2776403"/>
            <a:ext cx="3516538" cy="1214615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504D"/>
                </a:solidFill>
              </a:rPr>
              <a:t>5</a:t>
            </a:r>
          </a:p>
          <a:p>
            <a:pPr algn="ctr"/>
            <a:r>
              <a:rPr lang="en-US" dirty="0">
                <a:solidFill>
                  <a:srgbClr val="C0504D"/>
                </a:solidFill>
              </a:rPr>
              <a:t>IPV6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244245" y="4141612"/>
            <a:ext cx="3223526" cy="120394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504D"/>
                </a:solidFill>
              </a:rPr>
              <a:t>4</a:t>
            </a:r>
          </a:p>
          <a:p>
            <a:pPr algn="ctr"/>
            <a:r>
              <a:rPr lang="en-US" dirty="0">
                <a:solidFill>
                  <a:srgbClr val="C0504D"/>
                </a:solidFill>
              </a:rPr>
              <a:t>L2S</a:t>
            </a:r>
          </a:p>
        </p:txBody>
      </p:sp>
      <p:sp>
        <p:nvSpPr>
          <p:cNvPr id="19" name="Rectangle 18"/>
          <p:cNvSpPr/>
          <p:nvPr/>
        </p:nvSpPr>
        <p:spPr>
          <a:xfrm>
            <a:off x="7485653" y="4154335"/>
            <a:ext cx="1099087" cy="582705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 7 TCP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205091" y="4484623"/>
            <a:ext cx="7469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SRAM</a:t>
            </a:r>
          </a:p>
          <a:p>
            <a:r>
              <a:rPr lang="en-US" dirty="0"/>
              <a:t>HASH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421697" y="927010"/>
            <a:ext cx="9340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Physical </a:t>
            </a:r>
          </a:p>
          <a:p>
            <a:pPr algn="ctr"/>
            <a:r>
              <a:rPr lang="en-US" dirty="0"/>
              <a:t>Stage 1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6467771" y="4051695"/>
            <a:ext cx="768449" cy="0"/>
          </a:xfrm>
          <a:prstGeom prst="line">
            <a:avLst/>
          </a:prstGeom>
          <a:ln w="57150" cmpd="sng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457200" y="-17363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RMT Logical to Physical Table Mapping</a:t>
            </a:r>
          </a:p>
        </p:txBody>
      </p:sp>
      <p:sp>
        <p:nvSpPr>
          <p:cNvPr id="33" name="Oval 32"/>
          <p:cNvSpPr/>
          <p:nvPr/>
        </p:nvSpPr>
        <p:spPr>
          <a:xfrm>
            <a:off x="800467" y="1598630"/>
            <a:ext cx="416243" cy="41620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1470910" y="1878575"/>
            <a:ext cx="416243" cy="41620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86628" y="2825078"/>
            <a:ext cx="416243" cy="41620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800467" y="2825078"/>
            <a:ext cx="416243" cy="41620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1679032" y="2776403"/>
            <a:ext cx="416243" cy="41620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841424" y="3731788"/>
            <a:ext cx="416243" cy="40543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1679032" y="3745033"/>
            <a:ext cx="416243" cy="41620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800467" y="4770615"/>
            <a:ext cx="416243" cy="41620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42" name="Straight Arrow Connector 41"/>
          <p:cNvCxnSpPr>
            <a:endCxn id="34" idx="2"/>
          </p:cNvCxnSpPr>
          <p:nvPr/>
        </p:nvCxnSpPr>
        <p:spPr>
          <a:xfrm>
            <a:off x="1188849" y="1914935"/>
            <a:ext cx="282061" cy="1717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37" idx="1"/>
          </p:cNvCxnSpPr>
          <p:nvPr/>
        </p:nvCxnSpPr>
        <p:spPr>
          <a:xfrm>
            <a:off x="1116636" y="2000805"/>
            <a:ext cx="623353" cy="8365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3" idx="4"/>
            <a:endCxn id="36" idx="0"/>
          </p:cNvCxnSpPr>
          <p:nvPr/>
        </p:nvCxnSpPr>
        <p:spPr>
          <a:xfrm>
            <a:off x="1008589" y="2014832"/>
            <a:ext cx="0" cy="8102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endCxn id="35" idx="0"/>
          </p:cNvCxnSpPr>
          <p:nvPr/>
        </p:nvCxnSpPr>
        <p:spPr>
          <a:xfrm flipH="1">
            <a:off x="294750" y="1956789"/>
            <a:ext cx="565664" cy="8682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endCxn id="36" idx="7"/>
          </p:cNvCxnSpPr>
          <p:nvPr/>
        </p:nvCxnSpPr>
        <p:spPr>
          <a:xfrm flipH="1">
            <a:off x="1155753" y="2271305"/>
            <a:ext cx="384746" cy="6147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endCxn id="37" idx="0"/>
          </p:cNvCxnSpPr>
          <p:nvPr/>
        </p:nvCxnSpPr>
        <p:spPr>
          <a:xfrm>
            <a:off x="1744314" y="2300824"/>
            <a:ext cx="142840" cy="47557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endCxn id="39" idx="0"/>
          </p:cNvCxnSpPr>
          <p:nvPr/>
        </p:nvCxnSpPr>
        <p:spPr>
          <a:xfrm flipH="1">
            <a:off x="1887154" y="3166658"/>
            <a:ext cx="9560" cy="5783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endCxn id="38" idx="0"/>
          </p:cNvCxnSpPr>
          <p:nvPr/>
        </p:nvCxnSpPr>
        <p:spPr>
          <a:xfrm>
            <a:off x="1030966" y="3241280"/>
            <a:ext cx="18580" cy="4905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endCxn id="38" idx="7"/>
          </p:cNvCxnSpPr>
          <p:nvPr/>
        </p:nvCxnSpPr>
        <p:spPr>
          <a:xfrm flipH="1">
            <a:off x="1196710" y="3153413"/>
            <a:ext cx="564544" cy="6377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endCxn id="39" idx="1"/>
          </p:cNvCxnSpPr>
          <p:nvPr/>
        </p:nvCxnSpPr>
        <p:spPr>
          <a:xfrm>
            <a:off x="1166948" y="3153692"/>
            <a:ext cx="573041" cy="6522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89" idx="4"/>
            <a:endCxn id="40" idx="1"/>
          </p:cNvCxnSpPr>
          <p:nvPr/>
        </p:nvCxnSpPr>
        <p:spPr>
          <a:xfrm>
            <a:off x="294750" y="4128031"/>
            <a:ext cx="566674" cy="7035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endCxn id="40" idx="0"/>
          </p:cNvCxnSpPr>
          <p:nvPr/>
        </p:nvCxnSpPr>
        <p:spPr>
          <a:xfrm flipH="1">
            <a:off x="1008589" y="4147990"/>
            <a:ext cx="44560" cy="6226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endCxn id="40" idx="7"/>
          </p:cNvCxnSpPr>
          <p:nvPr/>
        </p:nvCxnSpPr>
        <p:spPr>
          <a:xfrm flipH="1">
            <a:off x="1155753" y="4147990"/>
            <a:ext cx="633121" cy="6835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H="1">
            <a:off x="1017879" y="1108122"/>
            <a:ext cx="13087" cy="4905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746009" y="4817485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ACL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1589635" y="3767888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UDP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768949" y="3758699"/>
            <a:ext cx="539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TCP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42116" y="2842840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L2S</a:t>
            </a:r>
          </a:p>
        </p:txBody>
      </p:sp>
      <p:sp>
        <p:nvSpPr>
          <p:cNvPr id="89" name="Oval 88"/>
          <p:cNvSpPr/>
          <p:nvPr/>
        </p:nvSpPr>
        <p:spPr>
          <a:xfrm>
            <a:off x="86628" y="3711829"/>
            <a:ext cx="416243" cy="41620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91" name="Straight Arrow Connector 90"/>
          <p:cNvCxnSpPr/>
          <p:nvPr/>
        </p:nvCxnSpPr>
        <p:spPr>
          <a:xfrm>
            <a:off x="294750" y="3221321"/>
            <a:ext cx="18580" cy="4905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22880" y="3745033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L2D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693986" y="2825078"/>
            <a:ext cx="610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IPV4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731748" y="1623770"/>
            <a:ext cx="553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ETH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1331408" y="1914935"/>
            <a:ext cx="695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VLAN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1595053" y="2773440"/>
            <a:ext cx="610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IPV6</a:t>
            </a:r>
          </a:p>
        </p:txBody>
      </p:sp>
      <p:cxnSp>
        <p:nvCxnSpPr>
          <p:cNvPr id="97" name="Straight Arrow Connector 96"/>
          <p:cNvCxnSpPr/>
          <p:nvPr/>
        </p:nvCxnSpPr>
        <p:spPr>
          <a:xfrm flipH="1">
            <a:off x="1011335" y="5186817"/>
            <a:ext cx="13087" cy="4905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8" name="Rectangle 97"/>
          <p:cNvSpPr/>
          <p:nvPr/>
        </p:nvSpPr>
        <p:spPr>
          <a:xfrm>
            <a:off x="7513193" y="1573341"/>
            <a:ext cx="1285566" cy="1199185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9 ACL</a:t>
            </a:r>
          </a:p>
        </p:txBody>
      </p:sp>
      <p:sp>
        <p:nvSpPr>
          <p:cNvPr id="101" name="Oval 100"/>
          <p:cNvSpPr/>
          <p:nvPr/>
        </p:nvSpPr>
        <p:spPr>
          <a:xfrm>
            <a:off x="1461350" y="1890573"/>
            <a:ext cx="425804" cy="424354"/>
          </a:xfrm>
          <a:prstGeom prst="ellipse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/>
          <p:cNvSpPr/>
          <p:nvPr/>
        </p:nvSpPr>
        <p:spPr>
          <a:xfrm>
            <a:off x="790906" y="2823996"/>
            <a:ext cx="425804" cy="424354"/>
          </a:xfrm>
          <a:prstGeom prst="ellipse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/>
          <p:cNvSpPr/>
          <p:nvPr/>
        </p:nvSpPr>
        <p:spPr>
          <a:xfrm>
            <a:off x="800467" y="1601062"/>
            <a:ext cx="425804" cy="424354"/>
          </a:xfrm>
          <a:prstGeom prst="ellipse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/>
          <p:nvPr/>
        </p:nvSpPr>
        <p:spPr>
          <a:xfrm>
            <a:off x="790906" y="4770615"/>
            <a:ext cx="425804" cy="424354"/>
          </a:xfrm>
          <a:prstGeom prst="ellipse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/>
          <p:cNvSpPr/>
          <p:nvPr/>
        </p:nvSpPr>
        <p:spPr>
          <a:xfrm>
            <a:off x="1686951" y="3731788"/>
            <a:ext cx="425804" cy="424354"/>
          </a:xfrm>
          <a:prstGeom prst="ellipse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/>
          <p:cNvSpPr/>
          <p:nvPr/>
        </p:nvSpPr>
        <p:spPr>
          <a:xfrm>
            <a:off x="841913" y="3708496"/>
            <a:ext cx="425804" cy="424354"/>
          </a:xfrm>
          <a:prstGeom prst="ellipse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/>
          <p:nvPr/>
        </p:nvSpPr>
        <p:spPr>
          <a:xfrm>
            <a:off x="86628" y="3720082"/>
            <a:ext cx="425804" cy="424354"/>
          </a:xfrm>
          <a:prstGeom prst="ellipse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/>
          <p:cNvSpPr/>
          <p:nvPr/>
        </p:nvSpPr>
        <p:spPr>
          <a:xfrm>
            <a:off x="86628" y="2812398"/>
            <a:ext cx="425804" cy="424354"/>
          </a:xfrm>
          <a:prstGeom prst="ellipse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/>
          <p:cNvSpPr/>
          <p:nvPr/>
        </p:nvSpPr>
        <p:spPr>
          <a:xfrm>
            <a:off x="1669471" y="2776403"/>
            <a:ext cx="425804" cy="424354"/>
          </a:xfrm>
          <a:prstGeom prst="ellipse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TextBox 109"/>
          <p:cNvSpPr txBox="1"/>
          <p:nvPr/>
        </p:nvSpPr>
        <p:spPr>
          <a:xfrm>
            <a:off x="153878" y="5658061"/>
            <a:ext cx="17094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Table Graph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D96D-3F5C-E948-A9F0-6481128465F5}" type="slidenum">
              <a:rPr lang="en-US" smtClean="0"/>
              <a:t>18</a:t>
            </a:fld>
            <a:endParaRPr lang="en-US"/>
          </a:p>
        </p:txBody>
      </p:sp>
      <p:grpSp>
        <p:nvGrpSpPr>
          <p:cNvPr id="75" name="Group 33"/>
          <p:cNvGrpSpPr/>
          <p:nvPr/>
        </p:nvGrpSpPr>
        <p:grpSpPr>
          <a:xfrm>
            <a:off x="3244245" y="1188223"/>
            <a:ext cx="1013401" cy="5533251"/>
            <a:chOff x="1656349" y="3158022"/>
            <a:chExt cx="1239252" cy="1614130"/>
          </a:xfrm>
        </p:grpSpPr>
        <p:sp>
          <p:nvSpPr>
            <p:cNvPr id="76" name="Rectangle 75"/>
            <p:cNvSpPr/>
            <p:nvPr/>
          </p:nvSpPr>
          <p:spPr>
            <a:xfrm>
              <a:off x="1656349" y="3158022"/>
              <a:ext cx="1239252" cy="1614130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/>
            <p:cNvSpPr/>
            <p:nvPr/>
          </p:nvSpPr>
          <p:spPr>
            <a:xfrm rot="16200000">
              <a:off x="1906661" y="3848424"/>
              <a:ext cx="1442070" cy="285955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</a:rPr>
                <a:t>Action</a:t>
              </a:r>
            </a:p>
          </p:txBody>
        </p:sp>
        <p:sp>
          <p:nvSpPr>
            <p:cNvPr id="79" name="TextBox 78"/>
            <p:cNvSpPr txBox="1"/>
            <p:nvPr/>
          </p:nvSpPr>
          <p:spPr>
            <a:xfrm rot="16200000">
              <a:off x="1253505" y="3766780"/>
              <a:ext cx="1439671" cy="451643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Match Table</a:t>
              </a:r>
            </a:p>
          </p:txBody>
        </p:sp>
        <p:sp>
          <p:nvSpPr>
            <p:cNvPr id="80" name="Right Arrow 79"/>
            <p:cNvSpPr/>
            <p:nvPr/>
          </p:nvSpPr>
          <p:spPr>
            <a:xfrm>
              <a:off x="2122659" y="3838088"/>
              <a:ext cx="362059" cy="260523"/>
            </a:xfrm>
            <a:prstGeom prst="rightArrow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3" name="Group 33"/>
          <p:cNvGrpSpPr/>
          <p:nvPr/>
        </p:nvGrpSpPr>
        <p:grpSpPr>
          <a:xfrm>
            <a:off x="4786039" y="1188224"/>
            <a:ext cx="1013401" cy="5533251"/>
            <a:chOff x="1656349" y="3158022"/>
            <a:chExt cx="1239252" cy="1614130"/>
          </a:xfrm>
        </p:grpSpPr>
        <p:sp>
          <p:nvSpPr>
            <p:cNvPr id="84" name="Rectangle 83"/>
            <p:cNvSpPr/>
            <p:nvPr/>
          </p:nvSpPr>
          <p:spPr>
            <a:xfrm>
              <a:off x="1656349" y="3158022"/>
              <a:ext cx="1239252" cy="1614130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/>
            <p:cNvSpPr/>
            <p:nvPr/>
          </p:nvSpPr>
          <p:spPr>
            <a:xfrm rot="16200000">
              <a:off x="1906661" y="3848424"/>
              <a:ext cx="1442070" cy="285955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</a:rPr>
                <a:t>Action</a:t>
              </a:r>
            </a:p>
          </p:txBody>
        </p:sp>
        <p:sp>
          <p:nvSpPr>
            <p:cNvPr id="90" name="TextBox 89"/>
            <p:cNvSpPr txBox="1"/>
            <p:nvPr/>
          </p:nvSpPr>
          <p:spPr>
            <a:xfrm rot="16200000">
              <a:off x="1253505" y="3766780"/>
              <a:ext cx="1439671" cy="451643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Match Table</a:t>
              </a:r>
            </a:p>
          </p:txBody>
        </p:sp>
        <p:sp>
          <p:nvSpPr>
            <p:cNvPr id="99" name="Right Arrow 98"/>
            <p:cNvSpPr/>
            <p:nvPr/>
          </p:nvSpPr>
          <p:spPr>
            <a:xfrm>
              <a:off x="2122659" y="3838088"/>
              <a:ext cx="362059" cy="260523"/>
            </a:xfrm>
            <a:prstGeom prst="rightArrow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0" name="Group 33"/>
          <p:cNvGrpSpPr/>
          <p:nvPr/>
        </p:nvGrpSpPr>
        <p:grpSpPr>
          <a:xfrm>
            <a:off x="7485653" y="1188224"/>
            <a:ext cx="1013401" cy="5533251"/>
            <a:chOff x="1656349" y="3158022"/>
            <a:chExt cx="1239252" cy="1614130"/>
          </a:xfrm>
        </p:grpSpPr>
        <p:sp>
          <p:nvSpPr>
            <p:cNvPr id="111" name="Rectangle 110"/>
            <p:cNvSpPr/>
            <p:nvPr/>
          </p:nvSpPr>
          <p:spPr>
            <a:xfrm>
              <a:off x="1656349" y="3158022"/>
              <a:ext cx="1239252" cy="1614130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/>
            <p:cNvSpPr/>
            <p:nvPr/>
          </p:nvSpPr>
          <p:spPr>
            <a:xfrm rot="16200000">
              <a:off x="1906661" y="3848424"/>
              <a:ext cx="1442070" cy="285955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</a:rPr>
                <a:t>Action</a:t>
              </a:r>
            </a:p>
          </p:txBody>
        </p:sp>
        <p:sp>
          <p:nvSpPr>
            <p:cNvPr id="113" name="TextBox 112"/>
            <p:cNvSpPr txBox="1"/>
            <p:nvPr/>
          </p:nvSpPr>
          <p:spPr>
            <a:xfrm rot="16200000">
              <a:off x="1253505" y="3766780"/>
              <a:ext cx="1439671" cy="451643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Match Table</a:t>
              </a:r>
            </a:p>
          </p:txBody>
        </p:sp>
        <p:sp>
          <p:nvSpPr>
            <p:cNvPr id="114" name="Right Arrow 113"/>
            <p:cNvSpPr/>
            <p:nvPr/>
          </p:nvSpPr>
          <p:spPr>
            <a:xfrm>
              <a:off x="2122659" y="3838088"/>
              <a:ext cx="362059" cy="260523"/>
            </a:xfrm>
            <a:prstGeom prst="rightArrow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65702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1" animBg="1"/>
      <p:bldP spid="13" grpId="2" animBg="1"/>
      <p:bldP spid="14" grpId="1" animBg="1"/>
      <p:bldP spid="15" grpId="1" animBg="1"/>
      <p:bldP spid="16" grpId="1" animBg="1"/>
      <p:bldP spid="17" grpId="1" animBg="1"/>
      <p:bldP spid="18" grpId="1" animBg="1"/>
      <p:bldP spid="19" grpId="1" animBg="1"/>
      <p:bldP spid="21" grpId="0"/>
      <p:bldP spid="22" grpId="0"/>
      <p:bldP spid="29" grpId="0"/>
      <p:bldP spid="98" grpId="1" animBg="1"/>
      <p:bldP spid="101" grpId="0" animBg="1"/>
      <p:bldP spid="102" grpId="0" animBg="1"/>
      <p:bldP spid="103" grpId="1" animBg="1"/>
      <p:bldP spid="104" grpId="0" animBg="1"/>
      <p:bldP spid="105" grpId="0" animBg="1"/>
      <p:bldP spid="106" grpId="0" animBg="1"/>
      <p:bldP spid="107" grpId="0" animBg="1"/>
      <p:bldP spid="108" grpId="0" animBg="1"/>
      <p:bldP spid="10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19B6F-5A07-F031-D7DA-5B7DAC5D2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TCAM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905764-9CB8-0E8A-5FE1-CFF033DC8F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53710"/>
            <a:ext cx="8229600" cy="4525963"/>
          </a:xfrm>
        </p:spPr>
        <p:txBody>
          <a:bodyPr/>
          <a:lstStyle/>
          <a:p>
            <a:r>
              <a:rPr lang="en-US" dirty="0"/>
              <a:t>Ternary content-addressable memory</a:t>
            </a:r>
          </a:p>
          <a:p>
            <a:pPr lvl="1"/>
            <a:r>
              <a:rPr lang="en-US" dirty="0"/>
              <a:t>A specialized type of high-speed memory that searches its entire content sin a single clock cycle</a:t>
            </a:r>
          </a:p>
          <a:p>
            <a:pPr lvl="1"/>
            <a:r>
              <a:rPr lang="en-US" dirty="0"/>
              <a:t>Three states: 0,1, X (don’t care)</a:t>
            </a:r>
          </a:p>
          <a:p>
            <a:pPr lvl="1"/>
            <a:r>
              <a:rPr lang="en-US" dirty="0"/>
              <a:t>Entry: data &amp; mask</a:t>
            </a:r>
          </a:p>
          <a:p>
            <a:pPr lvl="1"/>
            <a:r>
              <a:rPr lang="en-US" dirty="0"/>
              <a:t>Support arbitrary lookup key</a:t>
            </a:r>
          </a:p>
          <a:p>
            <a:pPr lvl="1"/>
            <a:r>
              <a:rPr lang="en-US" dirty="0"/>
              <a:t>E.g., 10XX0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CA7E096-878F-45BD-C356-9C378CD5C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D96D-3F5C-E948-A9F0-6481128465F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382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9148" y="2929723"/>
            <a:ext cx="7772400" cy="1702765"/>
          </a:xfrm>
        </p:spPr>
        <p:txBody>
          <a:bodyPr>
            <a:normAutofit fontScale="90000"/>
          </a:bodyPr>
          <a:lstStyle/>
          <a:p>
            <a:r>
              <a:rPr lang="en-US" dirty="0"/>
              <a:t>Forwarding Metamorphosis: </a:t>
            </a:r>
            <a:br>
              <a:rPr lang="en-US" dirty="0"/>
            </a:br>
            <a:r>
              <a:rPr lang="en-US" dirty="0"/>
              <a:t>Fast Programmable Match-Action Processing in Hardware for SDN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sz="2700" dirty="0"/>
              <a:t>Pat Bosshart, Glen Gibb, Hun-</a:t>
            </a:r>
            <a:r>
              <a:rPr lang="en-US" sz="2700" dirty="0" err="1"/>
              <a:t>Seok</a:t>
            </a:r>
            <a:r>
              <a:rPr lang="en-US" sz="2700" dirty="0"/>
              <a:t> Kim, </a:t>
            </a:r>
            <a:br>
              <a:rPr lang="en-US" sz="2700" dirty="0"/>
            </a:br>
            <a:r>
              <a:rPr lang="en-US" sz="2700" dirty="0"/>
              <a:t>George Varghese, Nick </a:t>
            </a:r>
            <a:r>
              <a:rPr lang="en-US" sz="2700" dirty="0" err="1"/>
              <a:t>McKeown</a:t>
            </a:r>
            <a:r>
              <a:rPr lang="en-US" sz="2700" dirty="0"/>
              <a:t>, Martin Izzard,</a:t>
            </a:r>
            <a:br>
              <a:rPr lang="en-US" sz="2700" dirty="0"/>
            </a:br>
            <a:r>
              <a:rPr lang="en-US" sz="2700" dirty="0"/>
              <a:t>Fernando </a:t>
            </a:r>
            <a:r>
              <a:rPr lang="en-US" sz="2700" dirty="0" err="1"/>
              <a:t>Mujica</a:t>
            </a:r>
            <a:r>
              <a:rPr lang="en-US" sz="2700" dirty="0"/>
              <a:t>, Mark Horowitz</a:t>
            </a:r>
            <a:br>
              <a:rPr lang="en-US" sz="2700" baseline="30000" dirty="0"/>
            </a:br>
            <a:br>
              <a:rPr lang="en-US" sz="2700" baseline="30000" dirty="0"/>
            </a:br>
            <a:br>
              <a:rPr lang="en-US" sz="2700" baseline="30000" dirty="0"/>
            </a:br>
            <a:r>
              <a:rPr lang="en-US" sz="2700" dirty="0"/>
              <a:t>Texas Instruments, Stanford University, Microsoft</a:t>
            </a:r>
            <a:br>
              <a:rPr lang="en-US" sz="2700" dirty="0"/>
            </a:br>
            <a:br>
              <a:rPr lang="en-US" sz="2700" dirty="0"/>
            </a:br>
            <a:endParaRPr lang="en-US" sz="27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D96D-3F5C-E948-A9F0-6481128465F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7955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Arrow Connector 22"/>
          <p:cNvCxnSpPr/>
          <p:nvPr/>
        </p:nvCxnSpPr>
        <p:spPr>
          <a:xfrm>
            <a:off x="3696496" y="3453357"/>
            <a:ext cx="982353" cy="7449"/>
          </a:xfrm>
          <a:prstGeom prst="straightConnector1">
            <a:avLst/>
          </a:prstGeom>
          <a:ln w="38100" cmpd="sng"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5" name="Group 34"/>
          <p:cNvGrpSpPr/>
          <p:nvPr/>
        </p:nvGrpSpPr>
        <p:grpSpPr>
          <a:xfrm>
            <a:off x="995814" y="1753487"/>
            <a:ext cx="7377269" cy="4034789"/>
            <a:chOff x="-439688" y="1792937"/>
            <a:chExt cx="7377269" cy="4034786"/>
          </a:xfrm>
        </p:grpSpPr>
        <p:sp>
          <p:nvSpPr>
            <p:cNvPr id="4" name="Trapezoid 3"/>
            <p:cNvSpPr/>
            <p:nvPr/>
          </p:nvSpPr>
          <p:spPr>
            <a:xfrm rot="5400000">
              <a:off x="3530994" y="2211289"/>
              <a:ext cx="2390588" cy="1553883"/>
            </a:xfrm>
            <a:prstGeom prst="trapezoid">
              <a:avLst>
                <a:gd name="adj" fmla="val 37500"/>
              </a:avLst>
            </a:prstGeom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Trapezoid 4"/>
            <p:cNvSpPr/>
            <p:nvPr/>
          </p:nvSpPr>
          <p:spPr>
            <a:xfrm rot="5400000">
              <a:off x="3759594" y="2753219"/>
              <a:ext cx="929338" cy="549835"/>
            </a:xfrm>
            <a:prstGeom prst="trapezoid">
              <a:avLst>
                <a:gd name="adj" fmla="val 27717"/>
              </a:avLst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2260994" y="2166465"/>
              <a:ext cx="1688351" cy="0"/>
            </a:xfrm>
            <a:prstGeom prst="straightConnector1">
              <a:avLst/>
            </a:prstGeom>
            <a:ln w="38100" cmpd="sng"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flipV="1">
              <a:off x="3640783" y="3756953"/>
              <a:ext cx="308563" cy="1713"/>
            </a:xfrm>
            <a:prstGeom prst="straightConnector1">
              <a:avLst/>
            </a:prstGeom>
            <a:ln w="38100" cmpd="sng"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V="1">
              <a:off x="5503230" y="2886632"/>
              <a:ext cx="1434351" cy="1"/>
            </a:xfrm>
            <a:prstGeom prst="straightConnector1">
              <a:avLst/>
            </a:prstGeom>
            <a:ln w="38100" cmpd="sng"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>
            <a:xfrm>
              <a:off x="1702332" y="5080664"/>
              <a:ext cx="3361764" cy="747059"/>
            </a:xfrm>
            <a:prstGeom prst="rect">
              <a:avLst/>
            </a:prstGeom>
            <a:noFill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Instruction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546909" y="2651056"/>
              <a:ext cx="94208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ALU</a:t>
              </a: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 flipH="1" flipV="1">
              <a:off x="4736747" y="3922718"/>
              <a:ext cx="10459" cy="1157945"/>
            </a:xfrm>
            <a:prstGeom prst="straightConnector1">
              <a:avLst/>
            </a:prstGeom>
            <a:ln w="38100" cmpd="sng">
              <a:solidFill>
                <a:srgbClr val="000000"/>
              </a:solidFill>
              <a:prstDash val="dot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flipV="1">
              <a:off x="-291296" y="5103351"/>
              <a:ext cx="1815747" cy="2687"/>
            </a:xfrm>
            <a:prstGeom prst="straightConnector1">
              <a:avLst/>
            </a:prstGeom>
            <a:ln w="38100" cmpd="sng">
              <a:solidFill>
                <a:srgbClr val="000000"/>
              </a:solidFill>
              <a:prstDash val="dot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-439688" y="4618999"/>
              <a:ext cx="177599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Match result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 Processing Model</a:t>
            </a:r>
          </a:p>
        </p:txBody>
      </p:sp>
      <p:sp>
        <p:nvSpPr>
          <p:cNvPr id="17" name="Rectangle 16"/>
          <p:cNvSpPr/>
          <p:nvPr/>
        </p:nvSpPr>
        <p:spPr>
          <a:xfrm rot="16200000">
            <a:off x="2247201" y="2560312"/>
            <a:ext cx="2256118" cy="642470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000000"/>
                </a:solidFill>
              </a:rPr>
              <a:t>Header In</a:t>
            </a:r>
          </a:p>
        </p:txBody>
      </p:sp>
      <p:sp>
        <p:nvSpPr>
          <p:cNvPr id="19" name="Rectangle 18"/>
          <p:cNvSpPr/>
          <p:nvPr/>
        </p:nvSpPr>
        <p:spPr>
          <a:xfrm rot="16200000">
            <a:off x="3460427" y="1902901"/>
            <a:ext cx="941297" cy="64247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0000"/>
                </a:solidFill>
              </a:rPr>
              <a:t>Field</a:t>
            </a:r>
          </a:p>
        </p:txBody>
      </p:sp>
      <p:sp>
        <p:nvSpPr>
          <p:cNvPr id="25" name="Rectangle 24"/>
          <p:cNvSpPr/>
          <p:nvPr/>
        </p:nvSpPr>
        <p:spPr>
          <a:xfrm rot="16200000">
            <a:off x="6196547" y="2560311"/>
            <a:ext cx="2256118" cy="64247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000000"/>
                </a:solidFill>
              </a:rPr>
              <a:t>Header Out</a:t>
            </a:r>
          </a:p>
        </p:txBody>
      </p:sp>
      <p:sp>
        <p:nvSpPr>
          <p:cNvPr id="26" name="Rectangle 25"/>
          <p:cNvSpPr/>
          <p:nvPr/>
        </p:nvSpPr>
        <p:spPr>
          <a:xfrm rot="16200000">
            <a:off x="3460427" y="3200235"/>
            <a:ext cx="941297" cy="64247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0000"/>
                </a:solidFill>
              </a:rPr>
              <a:t>Field</a:t>
            </a:r>
          </a:p>
        </p:txBody>
      </p:sp>
      <p:sp>
        <p:nvSpPr>
          <p:cNvPr id="18" name="Trapezoid 17"/>
          <p:cNvSpPr/>
          <p:nvPr/>
        </p:nvSpPr>
        <p:spPr>
          <a:xfrm rot="5400000">
            <a:off x="4314504" y="3534697"/>
            <a:ext cx="1126125" cy="397434"/>
          </a:xfrm>
          <a:prstGeom prst="trapezoid">
            <a:avLst>
              <a:gd name="adj" fmla="val 37500"/>
            </a:avLst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4491367" y="4128156"/>
            <a:ext cx="187482" cy="1"/>
          </a:xfrm>
          <a:prstGeom prst="straightConnector1">
            <a:avLst/>
          </a:prstGeom>
          <a:ln w="38100" cmpd="sng"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4491367" y="4128157"/>
            <a:ext cx="0" cy="559212"/>
          </a:xfrm>
          <a:prstGeom prst="line">
            <a:avLst/>
          </a:prstGeom>
          <a:ln w="38100" cmpd="sng">
            <a:solidFill>
              <a:srgbClr val="F7964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4151804" y="4687369"/>
            <a:ext cx="339563" cy="0"/>
          </a:xfrm>
          <a:prstGeom prst="straightConnector1">
            <a:avLst/>
          </a:prstGeom>
          <a:ln w="38100" cmpd="sng"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3137834" y="4296477"/>
            <a:ext cx="1013970" cy="747060"/>
          </a:xfrm>
          <a:prstGeom prst="rect">
            <a:avLst/>
          </a:prstGeom>
          <a:noFill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Data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D96D-3F5C-E948-A9F0-6481128465F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453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2.59259E-6 L 0.15503 -0.00208 " pathEditMode="relative" rAng="0" ptsTypes="AA">
                                      <p:cBhvr>
                                        <p:cTn id="1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743" y="-116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6"/>
                                            </p:cond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2.59259E-6 L 0.15503 -0.00208 " pathEditMode="relative" rAng="0" ptsTypes="AA">
                                      <p:cBhvr>
                                        <p:cTn id="1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743" y="-116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8"/>
                                            </p:cond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4.07407E-6 L 0.1618 4.07407E-6 " pathEditMode="relative" rAng="0" ptsTypes="AA">
                                      <p:cBhvr>
                                        <p:cTn id="2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09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9" grpId="0" animBg="1"/>
      <p:bldP spid="19" grpId="1" animBg="1"/>
      <p:bldP spid="25" grpId="0" animBg="1"/>
      <p:bldP spid="25" grpId="1" animBg="1"/>
      <p:bldP spid="26" grpId="0" animBg="1"/>
      <p:bldP spid="26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roup 86"/>
          <p:cNvGrpSpPr/>
          <p:nvPr/>
        </p:nvGrpSpPr>
        <p:grpSpPr>
          <a:xfrm>
            <a:off x="2495356" y="1103715"/>
            <a:ext cx="2335699" cy="1222839"/>
            <a:chOff x="2260994" y="1792937"/>
            <a:chExt cx="4676587" cy="239058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8" name="Trapezoid 87"/>
            <p:cNvSpPr/>
            <p:nvPr/>
          </p:nvSpPr>
          <p:spPr>
            <a:xfrm rot="5400000">
              <a:off x="3530994" y="2211290"/>
              <a:ext cx="2390588" cy="1553882"/>
            </a:xfrm>
            <a:prstGeom prst="trapezoid">
              <a:avLst>
                <a:gd name="adj" fmla="val 37500"/>
              </a:avLst>
            </a:prstGeom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9" name="Trapezoid 88"/>
            <p:cNvSpPr/>
            <p:nvPr/>
          </p:nvSpPr>
          <p:spPr>
            <a:xfrm rot="5400000">
              <a:off x="3759594" y="2667000"/>
              <a:ext cx="929338" cy="549835"/>
            </a:xfrm>
            <a:prstGeom prst="trapezoid">
              <a:avLst>
                <a:gd name="adj" fmla="val 27717"/>
              </a:avLst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0" name="Straight Arrow Connector 89"/>
            <p:cNvCxnSpPr/>
            <p:nvPr/>
          </p:nvCxnSpPr>
          <p:spPr>
            <a:xfrm>
              <a:off x="2260994" y="2166465"/>
              <a:ext cx="1688351" cy="0"/>
            </a:xfrm>
            <a:prstGeom prst="straightConnector1">
              <a:avLst/>
            </a:prstGeom>
            <a:ln w="38100" cmpd="sng"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/>
            <p:cNvCxnSpPr/>
            <p:nvPr/>
          </p:nvCxnSpPr>
          <p:spPr>
            <a:xfrm>
              <a:off x="2260994" y="3771149"/>
              <a:ext cx="1688351" cy="1"/>
            </a:xfrm>
            <a:prstGeom prst="straightConnector1">
              <a:avLst/>
            </a:prstGeom>
            <a:ln w="38100" cmpd="sng"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/>
            <p:cNvCxnSpPr/>
            <p:nvPr/>
          </p:nvCxnSpPr>
          <p:spPr>
            <a:xfrm flipV="1">
              <a:off x="5503230" y="2886632"/>
              <a:ext cx="1434351" cy="1"/>
            </a:xfrm>
            <a:prstGeom prst="straightConnector1">
              <a:avLst/>
            </a:prstGeom>
            <a:ln w="38100" cmpd="sng"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TextBox 92"/>
            <p:cNvSpPr txBox="1"/>
            <p:nvPr/>
          </p:nvSpPr>
          <p:spPr>
            <a:xfrm>
              <a:off x="4419501" y="2563467"/>
              <a:ext cx="1212253" cy="7821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ALU</a:t>
              </a:r>
            </a:p>
          </p:txBody>
        </p:sp>
      </p:grpSp>
      <p:sp>
        <p:nvSpPr>
          <p:cNvPr id="10" name="Rectangle 9"/>
          <p:cNvSpPr/>
          <p:nvPr/>
        </p:nvSpPr>
        <p:spPr>
          <a:xfrm>
            <a:off x="3055865" y="5050117"/>
            <a:ext cx="3361764" cy="747059"/>
          </a:xfrm>
          <a:prstGeom prst="rect">
            <a:avLst/>
          </a:prstGeom>
          <a:noFill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VLIW Instructions</a:t>
            </a:r>
          </a:p>
        </p:txBody>
      </p:sp>
      <p:cxnSp>
        <p:nvCxnSpPr>
          <p:cNvPr id="12" name="Straight Arrow Connector 11"/>
          <p:cNvCxnSpPr>
            <a:endCxn id="146" idx="3"/>
          </p:cNvCxnSpPr>
          <p:nvPr/>
        </p:nvCxnSpPr>
        <p:spPr>
          <a:xfrm flipV="1">
            <a:off x="4587251" y="3639295"/>
            <a:ext cx="0" cy="1410822"/>
          </a:xfrm>
          <a:prstGeom prst="straightConnector1">
            <a:avLst/>
          </a:prstGeom>
          <a:ln w="38100" cmpd="sng">
            <a:solidFill>
              <a:srgbClr val="000000"/>
            </a:solidFill>
            <a:prstDash val="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10" idx="1"/>
          </p:cNvCxnSpPr>
          <p:nvPr/>
        </p:nvCxnSpPr>
        <p:spPr>
          <a:xfrm flipV="1">
            <a:off x="1240118" y="5423647"/>
            <a:ext cx="1815747" cy="2687"/>
          </a:xfrm>
          <a:prstGeom prst="straightConnector1">
            <a:avLst/>
          </a:prstGeom>
          <a:ln w="38100" cmpd="sng">
            <a:solidFill>
              <a:srgbClr val="000000"/>
            </a:solidFill>
            <a:prstDash val="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105649" y="4934787"/>
            <a:ext cx="17759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Match result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1152864" y="317962"/>
            <a:ext cx="721383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Modeled as Multiple VLIW CPUs per Stage </a:t>
            </a:r>
          </a:p>
        </p:txBody>
      </p:sp>
      <p:grpSp>
        <p:nvGrpSpPr>
          <p:cNvPr id="96" name="Group 95"/>
          <p:cNvGrpSpPr/>
          <p:nvPr/>
        </p:nvGrpSpPr>
        <p:grpSpPr>
          <a:xfrm>
            <a:off x="2602933" y="1285997"/>
            <a:ext cx="2335699" cy="1222839"/>
            <a:chOff x="2260994" y="1792937"/>
            <a:chExt cx="4676587" cy="239058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97" name="Trapezoid 96"/>
            <p:cNvSpPr/>
            <p:nvPr/>
          </p:nvSpPr>
          <p:spPr>
            <a:xfrm rot="5400000">
              <a:off x="3530994" y="2211290"/>
              <a:ext cx="2390588" cy="1553882"/>
            </a:xfrm>
            <a:prstGeom prst="trapezoid">
              <a:avLst>
                <a:gd name="adj" fmla="val 37500"/>
              </a:avLst>
            </a:prstGeom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rapezoid 97"/>
            <p:cNvSpPr/>
            <p:nvPr/>
          </p:nvSpPr>
          <p:spPr>
            <a:xfrm rot="5400000">
              <a:off x="3759594" y="2667000"/>
              <a:ext cx="929338" cy="549835"/>
            </a:xfrm>
            <a:prstGeom prst="trapezoid">
              <a:avLst>
                <a:gd name="adj" fmla="val 27717"/>
              </a:avLst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9" name="Straight Arrow Connector 98"/>
            <p:cNvCxnSpPr/>
            <p:nvPr/>
          </p:nvCxnSpPr>
          <p:spPr>
            <a:xfrm>
              <a:off x="2260994" y="2166465"/>
              <a:ext cx="1688351" cy="0"/>
            </a:xfrm>
            <a:prstGeom prst="straightConnector1">
              <a:avLst/>
            </a:prstGeom>
            <a:ln w="38100" cmpd="sng"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/>
            <p:nvPr/>
          </p:nvCxnSpPr>
          <p:spPr>
            <a:xfrm>
              <a:off x="2260994" y="3771149"/>
              <a:ext cx="1688351" cy="1"/>
            </a:xfrm>
            <a:prstGeom prst="straightConnector1">
              <a:avLst/>
            </a:prstGeom>
            <a:ln w="38100" cmpd="sng"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/>
            <p:nvPr/>
          </p:nvCxnSpPr>
          <p:spPr>
            <a:xfrm flipV="1">
              <a:off x="5503230" y="2886632"/>
              <a:ext cx="1434351" cy="1"/>
            </a:xfrm>
            <a:prstGeom prst="straightConnector1">
              <a:avLst/>
            </a:prstGeom>
            <a:ln w="38100" cmpd="sng"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TextBox 101"/>
            <p:cNvSpPr txBox="1"/>
            <p:nvPr/>
          </p:nvSpPr>
          <p:spPr>
            <a:xfrm>
              <a:off x="4419501" y="2563467"/>
              <a:ext cx="1212253" cy="7821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ALU</a:t>
              </a:r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2710510" y="1468279"/>
            <a:ext cx="2335699" cy="1222839"/>
            <a:chOff x="2260994" y="1792937"/>
            <a:chExt cx="4676587" cy="239058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04" name="Trapezoid 103"/>
            <p:cNvSpPr/>
            <p:nvPr/>
          </p:nvSpPr>
          <p:spPr>
            <a:xfrm rot="5400000">
              <a:off x="3530994" y="2211290"/>
              <a:ext cx="2390588" cy="1553882"/>
            </a:xfrm>
            <a:prstGeom prst="trapezoid">
              <a:avLst>
                <a:gd name="adj" fmla="val 37500"/>
              </a:avLst>
            </a:prstGeom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5" name="Trapezoid 104"/>
            <p:cNvSpPr/>
            <p:nvPr/>
          </p:nvSpPr>
          <p:spPr>
            <a:xfrm rot="5400000">
              <a:off x="3759594" y="2667000"/>
              <a:ext cx="929338" cy="549835"/>
            </a:xfrm>
            <a:prstGeom prst="trapezoid">
              <a:avLst>
                <a:gd name="adj" fmla="val 27717"/>
              </a:avLst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6" name="Straight Arrow Connector 105"/>
            <p:cNvCxnSpPr/>
            <p:nvPr/>
          </p:nvCxnSpPr>
          <p:spPr>
            <a:xfrm>
              <a:off x="2260994" y="2166465"/>
              <a:ext cx="1688351" cy="0"/>
            </a:xfrm>
            <a:prstGeom prst="straightConnector1">
              <a:avLst/>
            </a:prstGeom>
            <a:ln w="38100" cmpd="sng"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/>
            <p:cNvCxnSpPr/>
            <p:nvPr/>
          </p:nvCxnSpPr>
          <p:spPr>
            <a:xfrm>
              <a:off x="2260994" y="3771149"/>
              <a:ext cx="1688351" cy="1"/>
            </a:xfrm>
            <a:prstGeom prst="straightConnector1">
              <a:avLst/>
            </a:prstGeom>
            <a:ln w="38100" cmpd="sng"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/>
            <p:cNvCxnSpPr/>
            <p:nvPr/>
          </p:nvCxnSpPr>
          <p:spPr>
            <a:xfrm flipV="1">
              <a:off x="5503230" y="2886632"/>
              <a:ext cx="1434351" cy="1"/>
            </a:xfrm>
            <a:prstGeom prst="straightConnector1">
              <a:avLst/>
            </a:prstGeom>
            <a:ln w="38100" cmpd="sng"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TextBox 108"/>
            <p:cNvSpPr txBox="1"/>
            <p:nvPr/>
          </p:nvSpPr>
          <p:spPr>
            <a:xfrm>
              <a:off x="4419501" y="2563467"/>
              <a:ext cx="1212253" cy="7821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ALU</a:t>
              </a:r>
            </a:p>
          </p:txBody>
        </p:sp>
      </p:grpSp>
      <p:grpSp>
        <p:nvGrpSpPr>
          <p:cNvPr id="110" name="Group 109"/>
          <p:cNvGrpSpPr/>
          <p:nvPr/>
        </p:nvGrpSpPr>
        <p:grpSpPr>
          <a:xfrm>
            <a:off x="2818087" y="1650561"/>
            <a:ext cx="2335699" cy="1222839"/>
            <a:chOff x="2260994" y="1792937"/>
            <a:chExt cx="4676587" cy="239058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11" name="Trapezoid 110"/>
            <p:cNvSpPr/>
            <p:nvPr/>
          </p:nvSpPr>
          <p:spPr>
            <a:xfrm rot="5400000">
              <a:off x="3530994" y="2211290"/>
              <a:ext cx="2390588" cy="1553882"/>
            </a:xfrm>
            <a:prstGeom prst="trapezoid">
              <a:avLst>
                <a:gd name="adj" fmla="val 37500"/>
              </a:avLst>
            </a:prstGeom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2" name="Trapezoid 111"/>
            <p:cNvSpPr/>
            <p:nvPr/>
          </p:nvSpPr>
          <p:spPr>
            <a:xfrm rot="5400000">
              <a:off x="3759594" y="2667000"/>
              <a:ext cx="929338" cy="549835"/>
            </a:xfrm>
            <a:prstGeom prst="trapezoid">
              <a:avLst>
                <a:gd name="adj" fmla="val 27717"/>
              </a:avLst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3" name="Straight Arrow Connector 112"/>
            <p:cNvCxnSpPr/>
            <p:nvPr/>
          </p:nvCxnSpPr>
          <p:spPr>
            <a:xfrm>
              <a:off x="2260994" y="2166465"/>
              <a:ext cx="1688351" cy="0"/>
            </a:xfrm>
            <a:prstGeom prst="straightConnector1">
              <a:avLst/>
            </a:prstGeom>
            <a:ln w="38100" cmpd="sng"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/>
            <p:cNvCxnSpPr/>
            <p:nvPr/>
          </p:nvCxnSpPr>
          <p:spPr>
            <a:xfrm>
              <a:off x="2260994" y="3771149"/>
              <a:ext cx="1688351" cy="1"/>
            </a:xfrm>
            <a:prstGeom prst="straightConnector1">
              <a:avLst/>
            </a:prstGeom>
            <a:ln w="38100" cmpd="sng"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/>
            <p:cNvCxnSpPr/>
            <p:nvPr/>
          </p:nvCxnSpPr>
          <p:spPr>
            <a:xfrm flipV="1">
              <a:off x="5503230" y="2886632"/>
              <a:ext cx="1434351" cy="1"/>
            </a:xfrm>
            <a:prstGeom prst="straightConnector1">
              <a:avLst/>
            </a:prstGeom>
            <a:ln w="38100" cmpd="sng"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TextBox 115"/>
            <p:cNvSpPr txBox="1"/>
            <p:nvPr/>
          </p:nvSpPr>
          <p:spPr>
            <a:xfrm>
              <a:off x="4419501" y="2563467"/>
              <a:ext cx="1212253" cy="7821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ALU</a:t>
              </a:r>
            </a:p>
          </p:txBody>
        </p:sp>
      </p:grpSp>
      <p:grpSp>
        <p:nvGrpSpPr>
          <p:cNvPr id="117" name="Group 116"/>
          <p:cNvGrpSpPr/>
          <p:nvPr/>
        </p:nvGrpSpPr>
        <p:grpSpPr>
          <a:xfrm>
            <a:off x="2925664" y="1832843"/>
            <a:ext cx="2335699" cy="1222839"/>
            <a:chOff x="2260994" y="1792937"/>
            <a:chExt cx="4676587" cy="239058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18" name="Trapezoid 117"/>
            <p:cNvSpPr/>
            <p:nvPr/>
          </p:nvSpPr>
          <p:spPr>
            <a:xfrm rot="5400000">
              <a:off x="3530994" y="2211290"/>
              <a:ext cx="2390588" cy="1553882"/>
            </a:xfrm>
            <a:prstGeom prst="trapezoid">
              <a:avLst>
                <a:gd name="adj" fmla="val 37500"/>
              </a:avLst>
            </a:prstGeom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9" name="Trapezoid 118"/>
            <p:cNvSpPr/>
            <p:nvPr/>
          </p:nvSpPr>
          <p:spPr>
            <a:xfrm rot="5400000">
              <a:off x="3759594" y="2667000"/>
              <a:ext cx="929338" cy="549835"/>
            </a:xfrm>
            <a:prstGeom prst="trapezoid">
              <a:avLst>
                <a:gd name="adj" fmla="val 27717"/>
              </a:avLst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0" name="Straight Arrow Connector 119"/>
            <p:cNvCxnSpPr/>
            <p:nvPr/>
          </p:nvCxnSpPr>
          <p:spPr>
            <a:xfrm>
              <a:off x="2260994" y="2166465"/>
              <a:ext cx="1688351" cy="0"/>
            </a:xfrm>
            <a:prstGeom prst="straightConnector1">
              <a:avLst/>
            </a:prstGeom>
            <a:ln w="38100" cmpd="sng"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/>
            <p:cNvCxnSpPr/>
            <p:nvPr/>
          </p:nvCxnSpPr>
          <p:spPr>
            <a:xfrm>
              <a:off x="2260994" y="3771149"/>
              <a:ext cx="1688351" cy="1"/>
            </a:xfrm>
            <a:prstGeom prst="straightConnector1">
              <a:avLst/>
            </a:prstGeom>
            <a:ln w="38100" cmpd="sng"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/>
            <p:cNvCxnSpPr/>
            <p:nvPr/>
          </p:nvCxnSpPr>
          <p:spPr>
            <a:xfrm flipV="1">
              <a:off x="5503230" y="2886632"/>
              <a:ext cx="1434351" cy="1"/>
            </a:xfrm>
            <a:prstGeom prst="straightConnector1">
              <a:avLst/>
            </a:prstGeom>
            <a:ln w="38100" cmpd="sng"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TextBox 122"/>
            <p:cNvSpPr txBox="1"/>
            <p:nvPr/>
          </p:nvSpPr>
          <p:spPr>
            <a:xfrm>
              <a:off x="4419501" y="2563467"/>
              <a:ext cx="1212253" cy="7821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ALU</a:t>
              </a:r>
            </a:p>
          </p:txBody>
        </p:sp>
      </p:grpSp>
      <p:grpSp>
        <p:nvGrpSpPr>
          <p:cNvPr id="124" name="Group 123"/>
          <p:cNvGrpSpPr/>
          <p:nvPr/>
        </p:nvGrpSpPr>
        <p:grpSpPr>
          <a:xfrm>
            <a:off x="3033241" y="2015125"/>
            <a:ext cx="2335699" cy="1222839"/>
            <a:chOff x="2260994" y="1792937"/>
            <a:chExt cx="4676587" cy="239058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25" name="Trapezoid 124"/>
            <p:cNvSpPr/>
            <p:nvPr/>
          </p:nvSpPr>
          <p:spPr>
            <a:xfrm rot="5400000">
              <a:off x="3530994" y="2211290"/>
              <a:ext cx="2390588" cy="1553882"/>
            </a:xfrm>
            <a:prstGeom prst="trapezoid">
              <a:avLst>
                <a:gd name="adj" fmla="val 37500"/>
              </a:avLst>
            </a:prstGeom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6" name="Trapezoid 125"/>
            <p:cNvSpPr/>
            <p:nvPr/>
          </p:nvSpPr>
          <p:spPr>
            <a:xfrm rot="5400000">
              <a:off x="3759594" y="2667000"/>
              <a:ext cx="929338" cy="549835"/>
            </a:xfrm>
            <a:prstGeom prst="trapezoid">
              <a:avLst>
                <a:gd name="adj" fmla="val 27717"/>
              </a:avLst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7" name="Straight Arrow Connector 126"/>
            <p:cNvCxnSpPr/>
            <p:nvPr/>
          </p:nvCxnSpPr>
          <p:spPr>
            <a:xfrm>
              <a:off x="2260994" y="2166465"/>
              <a:ext cx="1688351" cy="0"/>
            </a:xfrm>
            <a:prstGeom prst="straightConnector1">
              <a:avLst/>
            </a:prstGeom>
            <a:ln w="38100" cmpd="sng"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Arrow Connector 127"/>
            <p:cNvCxnSpPr/>
            <p:nvPr/>
          </p:nvCxnSpPr>
          <p:spPr>
            <a:xfrm>
              <a:off x="2260994" y="3771149"/>
              <a:ext cx="1688351" cy="1"/>
            </a:xfrm>
            <a:prstGeom prst="straightConnector1">
              <a:avLst/>
            </a:prstGeom>
            <a:ln w="38100" cmpd="sng"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Arrow Connector 128"/>
            <p:cNvCxnSpPr/>
            <p:nvPr/>
          </p:nvCxnSpPr>
          <p:spPr>
            <a:xfrm flipV="1">
              <a:off x="5503230" y="2886632"/>
              <a:ext cx="1434351" cy="1"/>
            </a:xfrm>
            <a:prstGeom prst="straightConnector1">
              <a:avLst/>
            </a:prstGeom>
            <a:ln w="38100" cmpd="sng"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TextBox 129"/>
            <p:cNvSpPr txBox="1"/>
            <p:nvPr/>
          </p:nvSpPr>
          <p:spPr>
            <a:xfrm>
              <a:off x="4419501" y="2563467"/>
              <a:ext cx="1212253" cy="7821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ALU</a:t>
              </a:r>
            </a:p>
          </p:txBody>
        </p:sp>
      </p:grpSp>
      <p:grpSp>
        <p:nvGrpSpPr>
          <p:cNvPr id="131" name="Group 130"/>
          <p:cNvGrpSpPr/>
          <p:nvPr/>
        </p:nvGrpSpPr>
        <p:grpSpPr>
          <a:xfrm>
            <a:off x="3140818" y="2197407"/>
            <a:ext cx="2335699" cy="1222839"/>
            <a:chOff x="2260994" y="1792937"/>
            <a:chExt cx="4676587" cy="239058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32" name="Trapezoid 131"/>
            <p:cNvSpPr/>
            <p:nvPr/>
          </p:nvSpPr>
          <p:spPr>
            <a:xfrm rot="5400000">
              <a:off x="3530994" y="2211290"/>
              <a:ext cx="2390588" cy="1553882"/>
            </a:xfrm>
            <a:prstGeom prst="trapezoid">
              <a:avLst>
                <a:gd name="adj" fmla="val 37500"/>
              </a:avLst>
            </a:prstGeom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3" name="Trapezoid 132"/>
            <p:cNvSpPr/>
            <p:nvPr/>
          </p:nvSpPr>
          <p:spPr>
            <a:xfrm rot="5400000">
              <a:off x="3759594" y="2667000"/>
              <a:ext cx="929338" cy="549835"/>
            </a:xfrm>
            <a:prstGeom prst="trapezoid">
              <a:avLst>
                <a:gd name="adj" fmla="val 27717"/>
              </a:avLst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4" name="Straight Arrow Connector 133"/>
            <p:cNvCxnSpPr/>
            <p:nvPr/>
          </p:nvCxnSpPr>
          <p:spPr>
            <a:xfrm>
              <a:off x="2260994" y="2166465"/>
              <a:ext cx="1688351" cy="0"/>
            </a:xfrm>
            <a:prstGeom prst="straightConnector1">
              <a:avLst/>
            </a:prstGeom>
            <a:ln w="38100" cmpd="sng"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Arrow Connector 134"/>
            <p:cNvCxnSpPr/>
            <p:nvPr/>
          </p:nvCxnSpPr>
          <p:spPr>
            <a:xfrm>
              <a:off x="2260994" y="3771149"/>
              <a:ext cx="1688351" cy="1"/>
            </a:xfrm>
            <a:prstGeom prst="straightConnector1">
              <a:avLst/>
            </a:prstGeom>
            <a:ln w="38100" cmpd="sng"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Arrow Connector 135"/>
            <p:cNvCxnSpPr/>
            <p:nvPr/>
          </p:nvCxnSpPr>
          <p:spPr>
            <a:xfrm flipV="1">
              <a:off x="5503230" y="2886632"/>
              <a:ext cx="1434351" cy="1"/>
            </a:xfrm>
            <a:prstGeom prst="straightConnector1">
              <a:avLst/>
            </a:prstGeom>
            <a:ln w="38100" cmpd="sng"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TextBox 136"/>
            <p:cNvSpPr txBox="1"/>
            <p:nvPr/>
          </p:nvSpPr>
          <p:spPr>
            <a:xfrm>
              <a:off x="4419501" y="2563467"/>
              <a:ext cx="1212253" cy="7821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ALU</a:t>
              </a:r>
            </a:p>
          </p:txBody>
        </p:sp>
      </p:grpSp>
      <p:grpSp>
        <p:nvGrpSpPr>
          <p:cNvPr id="138" name="Group 137"/>
          <p:cNvGrpSpPr/>
          <p:nvPr/>
        </p:nvGrpSpPr>
        <p:grpSpPr>
          <a:xfrm>
            <a:off x="3248395" y="2379689"/>
            <a:ext cx="2335699" cy="1222839"/>
            <a:chOff x="2260994" y="1792937"/>
            <a:chExt cx="4676587" cy="239058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39" name="Trapezoid 138"/>
            <p:cNvSpPr/>
            <p:nvPr/>
          </p:nvSpPr>
          <p:spPr>
            <a:xfrm rot="5400000">
              <a:off x="3530994" y="2211290"/>
              <a:ext cx="2390588" cy="1553882"/>
            </a:xfrm>
            <a:prstGeom prst="trapezoid">
              <a:avLst>
                <a:gd name="adj" fmla="val 37500"/>
              </a:avLst>
            </a:prstGeom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0" name="Trapezoid 139"/>
            <p:cNvSpPr/>
            <p:nvPr/>
          </p:nvSpPr>
          <p:spPr>
            <a:xfrm rot="5400000">
              <a:off x="3759594" y="2667000"/>
              <a:ext cx="929338" cy="549835"/>
            </a:xfrm>
            <a:prstGeom prst="trapezoid">
              <a:avLst>
                <a:gd name="adj" fmla="val 27717"/>
              </a:avLst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1" name="Straight Arrow Connector 140"/>
            <p:cNvCxnSpPr/>
            <p:nvPr/>
          </p:nvCxnSpPr>
          <p:spPr>
            <a:xfrm>
              <a:off x="2260994" y="2166465"/>
              <a:ext cx="1688351" cy="0"/>
            </a:xfrm>
            <a:prstGeom prst="straightConnector1">
              <a:avLst/>
            </a:prstGeom>
            <a:ln w="38100" cmpd="sng"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Arrow Connector 141"/>
            <p:cNvCxnSpPr/>
            <p:nvPr/>
          </p:nvCxnSpPr>
          <p:spPr>
            <a:xfrm>
              <a:off x="2260994" y="3771149"/>
              <a:ext cx="1688351" cy="1"/>
            </a:xfrm>
            <a:prstGeom prst="straightConnector1">
              <a:avLst/>
            </a:prstGeom>
            <a:ln w="38100" cmpd="sng"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Arrow Connector 142"/>
            <p:cNvCxnSpPr/>
            <p:nvPr/>
          </p:nvCxnSpPr>
          <p:spPr>
            <a:xfrm flipV="1">
              <a:off x="5503230" y="2886632"/>
              <a:ext cx="1434351" cy="1"/>
            </a:xfrm>
            <a:prstGeom prst="straightConnector1">
              <a:avLst/>
            </a:prstGeom>
            <a:ln w="38100" cmpd="sng"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TextBox 143"/>
            <p:cNvSpPr txBox="1"/>
            <p:nvPr/>
          </p:nvSpPr>
          <p:spPr>
            <a:xfrm>
              <a:off x="4419501" y="2563467"/>
              <a:ext cx="1212253" cy="7821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ALU</a:t>
              </a:r>
            </a:p>
          </p:txBody>
        </p:sp>
      </p:grpSp>
      <p:grpSp>
        <p:nvGrpSpPr>
          <p:cNvPr id="145" name="Group 144"/>
          <p:cNvGrpSpPr/>
          <p:nvPr/>
        </p:nvGrpSpPr>
        <p:grpSpPr>
          <a:xfrm>
            <a:off x="3355972" y="2561971"/>
            <a:ext cx="2335699" cy="1222839"/>
            <a:chOff x="2260994" y="1792937"/>
            <a:chExt cx="4676587" cy="239058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46" name="Trapezoid 145"/>
            <p:cNvSpPr/>
            <p:nvPr/>
          </p:nvSpPr>
          <p:spPr>
            <a:xfrm rot="5400000">
              <a:off x="3530994" y="2211290"/>
              <a:ext cx="2390588" cy="1553882"/>
            </a:xfrm>
            <a:prstGeom prst="trapezoid">
              <a:avLst>
                <a:gd name="adj" fmla="val 37500"/>
              </a:avLst>
            </a:prstGeom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7" name="Trapezoid 146"/>
            <p:cNvSpPr/>
            <p:nvPr/>
          </p:nvSpPr>
          <p:spPr>
            <a:xfrm rot="5400000">
              <a:off x="3759594" y="2667000"/>
              <a:ext cx="929338" cy="549835"/>
            </a:xfrm>
            <a:prstGeom prst="trapezoid">
              <a:avLst>
                <a:gd name="adj" fmla="val 27717"/>
              </a:avLst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8" name="Straight Arrow Connector 147"/>
            <p:cNvCxnSpPr/>
            <p:nvPr/>
          </p:nvCxnSpPr>
          <p:spPr>
            <a:xfrm>
              <a:off x="2260994" y="2166465"/>
              <a:ext cx="1688351" cy="0"/>
            </a:xfrm>
            <a:prstGeom prst="straightConnector1">
              <a:avLst/>
            </a:prstGeom>
            <a:ln w="38100" cmpd="sng"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Arrow Connector 148"/>
            <p:cNvCxnSpPr/>
            <p:nvPr/>
          </p:nvCxnSpPr>
          <p:spPr>
            <a:xfrm>
              <a:off x="2260994" y="3771149"/>
              <a:ext cx="1688351" cy="1"/>
            </a:xfrm>
            <a:prstGeom prst="straightConnector1">
              <a:avLst/>
            </a:prstGeom>
            <a:ln w="38100" cmpd="sng"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Arrow Connector 149"/>
            <p:cNvCxnSpPr/>
            <p:nvPr/>
          </p:nvCxnSpPr>
          <p:spPr>
            <a:xfrm flipV="1">
              <a:off x="5503230" y="2886632"/>
              <a:ext cx="1434351" cy="1"/>
            </a:xfrm>
            <a:prstGeom prst="straightConnector1">
              <a:avLst/>
            </a:prstGeom>
            <a:ln w="38100" cmpd="sng"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TextBox 150"/>
            <p:cNvSpPr txBox="1"/>
            <p:nvPr/>
          </p:nvSpPr>
          <p:spPr>
            <a:xfrm>
              <a:off x="4419501" y="2563467"/>
              <a:ext cx="1212253" cy="7821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ALU</a:t>
              </a: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D96D-3F5C-E948-A9F0-6481128465F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363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2733"/>
            <a:ext cx="8229600" cy="969502"/>
          </a:xfrm>
        </p:spPr>
        <p:txBody>
          <a:bodyPr>
            <a:normAutofit/>
          </a:bodyPr>
          <a:lstStyle/>
          <a:p>
            <a:r>
              <a:rPr lang="en-US" sz="4000" dirty="0"/>
              <a:t>Our Switch Design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124818" y="2325682"/>
            <a:ext cx="8467725" cy="5368705"/>
          </a:xfrm>
        </p:spPr>
        <p:txBody>
          <a:bodyPr>
            <a:normAutofit/>
          </a:bodyPr>
          <a:lstStyle/>
          <a:p>
            <a:r>
              <a:rPr lang="en-US" sz="2400" dirty="0"/>
              <a:t>64 x 10Gb ports</a:t>
            </a:r>
          </a:p>
          <a:p>
            <a:pPr lvl="1"/>
            <a:r>
              <a:rPr lang="en-US" sz="2000" dirty="0"/>
              <a:t>960M packets/second</a:t>
            </a:r>
            <a:endParaRPr lang="en-US" sz="2400" dirty="0"/>
          </a:p>
          <a:p>
            <a:pPr lvl="1"/>
            <a:r>
              <a:rPr lang="en-US" sz="2000" dirty="0"/>
              <a:t>1GHz pipeline</a:t>
            </a:r>
          </a:p>
          <a:p>
            <a:r>
              <a:rPr lang="en-US" sz="2400" dirty="0"/>
              <a:t>Programmable parser</a:t>
            </a:r>
          </a:p>
          <a:p>
            <a:r>
              <a:rPr lang="en-US" sz="2400" dirty="0"/>
              <a:t>32 Match/action stages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30C4C12-25B6-45FE-A253-BAAE85734619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674680" y="2346703"/>
            <a:ext cx="4408465" cy="536870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27013" marR="0" lvl="0" indent="-227013" algn="l" defTabSz="914400" rtl="0" eaLnBrk="0" fontAlgn="base" latinLnBrk="0" hangingPunct="0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en-US" sz="2400" kern="0" dirty="0"/>
              <a:t>Huge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en-US" sz="2400" kern="0" dirty="0"/>
              <a:t>TCAM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10x current chips</a:t>
            </a:r>
          </a:p>
          <a:p>
            <a:pPr marL="684213" lvl="1" indent="-227013" defTabSz="914400" eaLnBrk="0" fontAlgn="base" hangingPunct="0">
              <a:spcBef>
                <a:spcPts val="800"/>
              </a:spcBef>
              <a:spcAft>
                <a:spcPct val="0"/>
              </a:spcAft>
              <a:buFontTx/>
              <a:buChar char="•"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64K TCAM words x 640b</a:t>
            </a:r>
            <a:endParaRPr kumimoji="0" lang="en-US" sz="2400" b="0" i="0" u="none" strike="noStrike" kern="0" cap="none" spc="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7013" marR="0" lvl="0" indent="-227013" algn="l" defTabSz="914400" rtl="0" eaLnBrk="0" fontAlgn="base" latinLnBrk="0" hangingPunct="0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SRAM hash</a:t>
            </a:r>
            <a:r>
              <a:rPr kumimoji="0" lang="en-US" sz="24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tables for exact matches</a:t>
            </a:r>
          </a:p>
          <a:p>
            <a:pPr marL="684213" lvl="1" indent="-227013" defTabSz="914400" eaLnBrk="0" fontAlgn="base" hangingPunct="0">
              <a:spcBef>
                <a:spcPts val="800"/>
              </a:spcBef>
              <a:spcAft>
                <a:spcPct val="0"/>
              </a:spcAft>
              <a:buFontTx/>
              <a:buChar char="•"/>
              <a:defRPr/>
            </a:pPr>
            <a:r>
              <a:rPr lang="en-US" sz="2000" kern="0" dirty="0"/>
              <a:t>128K words x 640b</a:t>
            </a:r>
          </a:p>
          <a:p>
            <a:pPr marL="227013" indent="-227013" defTabSz="914400" eaLnBrk="0" fontAlgn="base" hangingPunct="0">
              <a:spcBef>
                <a:spcPts val="800"/>
              </a:spcBef>
              <a:spcAft>
                <a:spcPct val="0"/>
              </a:spcAft>
              <a:buFontTx/>
              <a:buChar char="•"/>
              <a:defRPr/>
            </a:pPr>
            <a:r>
              <a:rPr lang="en-US" sz="2400" kern="0" dirty="0"/>
              <a:t>224 action processors per stage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227013" indent="-227013" defTabSz="914400" eaLnBrk="0" fontAlgn="base" hangingPunct="0">
              <a:spcBef>
                <a:spcPts val="800"/>
              </a:spcBef>
              <a:spcAft>
                <a:spcPct val="0"/>
              </a:spcAft>
              <a:buFontTx/>
              <a:buChar char="•"/>
              <a:defRPr/>
            </a:pPr>
            <a:r>
              <a:rPr lang="en-US" sz="2400" kern="0" dirty="0"/>
              <a:t>All OpenFlow statistics counters</a:t>
            </a:r>
          </a:p>
          <a:p>
            <a:pPr marL="227013" marR="0" lvl="0" indent="-227013" algn="l" defTabSz="914400" rtl="0" eaLnBrk="0" fontAlgn="base" latinLnBrk="0" hangingPunct="0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3379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4192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125734" cy="4525963"/>
          </a:xfrm>
        </p:spPr>
        <p:txBody>
          <a:bodyPr>
            <a:normAutofit/>
          </a:bodyPr>
          <a:lstStyle/>
          <a:p>
            <a:r>
              <a:rPr lang="en-US" sz="2400" dirty="0"/>
              <a:t>Conventional switch chip are inflexible</a:t>
            </a:r>
          </a:p>
          <a:p>
            <a:r>
              <a:rPr lang="en-US" sz="2400" dirty="0"/>
              <a:t>SDN demands flexibility…sounds expensive…</a:t>
            </a:r>
          </a:p>
          <a:p>
            <a:r>
              <a:rPr lang="en-US" sz="2400" dirty="0"/>
              <a:t>How do I do it: The RMT switch model</a:t>
            </a:r>
          </a:p>
          <a:p>
            <a:r>
              <a:rPr lang="en-US" sz="2400" dirty="0">
                <a:solidFill>
                  <a:srgbClr val="FF0000"/>
                </a:solidFill>
              </a:rPr>
              <a:t>Flexibility costs less than 15%</a:t>
            </a:r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D96D-3F5C-E948-A9F0-6481128465F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1443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Cost of Configurability:</a:t>
            </a:r>
            <a:br>
              <a:rPr lang="en-US" dirty="0"/>
            </a:br>
            <a:r>
              <a:rPr lang="en-US" dirty="0"/>
              <a:t>Comparison with Conventional Switch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42277"/>
            <a:ext cx="8229600" cy="4183886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Many functions identical:  I/O, data buffer, </a:t>
            </a:r>
            <a:r>
              <a:rPr lang="en-US" sz="2400" dirty="0" err="1"/>
              <a:t>queueing</a:t>
            </a:r>
            <a:r>
              <a:rPr lang="en-US" sz="2400" dirty="0"/>
              <a:t>…</a:t>
            </a:r>
          </a:p>
          <a:p>
            <a:r>
              <a:rPr lang="en-US" sz="2400" dirty="0"/>
              <a:t>Make extra functions optional: statistics</a:t>
            </a:r>
          </a:p>
          <a:p>
            <a:r>
              <a:rPr lang="en-US" sz="2400" dirty="0"/>
              <a:t>Memory dominates area</a:t>
            </a:r>
          </a:p>
          <a:p>
            <a:pPr lvl="1"/>
            <a:r>
              <a:rPr lang="en-US" sz="2000" dirty="0"/>
              <a:t>Compare memory area/bit and bit count</a:t>
            </a:r>
          </a:p>
          <a:p>
            <a:r>
              <a:rPr lang="en-US" sz="2400" dirty="0"/>
              <a:t>RMT must use memory bits efficiently to compete on cost</a:t>
            </a:r>
          </a:p>
          <a:p>
            <a:r>
              <a:rPr lang="en-US" sz="2400" dirty="0"/>
              <a:t>Techniques for flexibility</a:t>
            </a:r>
          </a:p>
          <a:p>
            <a:pPr lvl="1"/>
            <a:r>
              <a:rPr lang="en-US" sz="2000" dirty="0"/>
              <a:t>Match stage unit RAM configurability</a:t>
            </a:r>
          </a:p>
          <a:p>
            <a:pPr lvl="1"/>
            <a:r>
              <a:rPr lang="en-US" sz="2000" dirty="0"/>
              <a:t>Ingress/egress resource sharing</a:t>
            </a:r>
          </a:p>
          <a:p>
            <a:pPr lvl="1"/>
            <a:r>
              <a:rPr lang="en-US" sz="2000" dirty="0"/>
              <a:t>Table predication allows multiple tables per stage</a:t>
            </a:r>
          </a:p>
          <a:p>
            <a:pPr lvl="1"/>
            <a:r>
              <a:rPr lang="en-US" sz="2000" dirty="0"/>
              <a:t>Match memory overhead reduction</a:t>
            </a:r>
          </a:p>
          <a:p>
            <a:pPr lvl="1"/>
            <a:r>
              <a:rPr lang="en-US" sz="2000" dirty="0"/>
              <a:t>Match memory multi-word packing</a:t>
            </a:r>
          </a:p>
          <a:p>
            <a:pPr lvl="1"/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D96D-3F5C-E948-A9F0-6481128465F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189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9264"/>
            <a:ext cx="9144000" cy="877921"/>
          </a:xfrm>
        </p:spPr>
        <p:txBody>
          <a:bodyPr>
            <a:noAutofit/>
          </a:bodyPr>
          <a:lstStyle/>
          <a:p>
            <a:r>
              <a:rPr lang="en-US" sz="3600" dirty="0"/>
              <a:t>Chip  Comparison with Fixed Function Switches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6651767"/>
              </p:ext>
            </p:extLst>
          </p:nvPr>
        </p:nvGraphicFramePr>
        <p:xfrm>
          <a:off x="620467" y="1199237"/>
          <a:ext cx="8229600" cy="2225040"/>
        </p:xfrm>
        <a:graphic>
          <a:graphicData uri="http://schemas.openxmlformats.org/drawingml/2006/table">
            <a:tbl>
              <a:tblPr firstRow="1" lastRow="1" bandRow="1">
                <a:tableStyleId>{5C22544A-7EE6-4342-B048-85BDC9FD1C3A}</a:tableStyleId>
              </a:tblPr>
              <a:tblGrid>
                <a:gridCol w="43349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51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95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Area % of chip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Extra Cost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IO,</a:t>
                      </a:r>
                      <a:r>
                        <a:rPr lang="en-US" baseline="0" dirty="0"/>
                        <a:t> buffer, queue, CPU, </a:t>
                      </a:r>
                      <a:r>
                        <a:rPr lang="en-US" baseline="0" dirty="0" err="1"/>
                        <a:t>etc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Match memory &amp; logic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54.3%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8.0%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VLIW action</a:t>
                      </a:r>
                      <a:r>
                        <a:rPr lang="en-US" baseline="0" dirty="0"/>
                        <a:t> engine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7.4%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Parser + </a:t>
                      </a:r>
                      <a:r>
                        <a:rPr lang="en-US" dirty="0" err="1"/>
                        <a:t>deparser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Total extra</a:t>
                      </a:r>
                      <a:r>
                        <a:rPr lang="en-US" baseline="0" dirty="0"/>
                        <a:t> area cost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14.2%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5239545"/>
              </p:ext>
            </p:extLst>
          </p:nvPr>
        </p:nvGraphicFramePr>
        <p:xfrm>
          <a:off x="650263" y="3739844"/>
          <a:ext cx="8199804" cy="2966720"/>
        </p:xfrm>
        <a:graphic>
          <a:graphicData uri="http://schemas.openxmlformats.org/drawingml/2006/table">
            <a:tbl>
              <a:tblPr firstRow="1" lastRow="1" bandRow="1">
                <a:tableStyleId>{5C22544A-7EE6-4342-B048-85BDC9FD1C3A}</a:tableStyleId>
              </a:tblPr>
              <a:tblGrid>
                <a:gridCol w="42944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958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95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Power % of chip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Extra Cost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I/O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26.0%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Memory leakage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43.7%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Logic leakage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7.3%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RAM active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TCAM active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Logic active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16.8%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Total extra power 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12.4%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237763" y="856212"/>
            <a:ext cx="624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Area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237763" y="3424277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Power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716468" y="6330043"/>
            <a:ext cx="2133600" cy="365125"/>
          </a:xfrm>
        </p:spPr>
        <p:txBody>
          <a:bodyPr/>
          <a:lstStyle/>
          <a:p>
            <a:fld id="{D5B0D96D-3F5C-E948-A9F0-6481128465F5}" type="slidenum">
              <a:rPr lang="en-US" smtClean="0"/>
              <a:t>25</a:t>
            </a:fld>
            <a:endParaRPr lang="en-US"/>
          </a:p>
        </p:txBody>
      </p:sp>
      <p:sp>
        <p:nvSpPr>
          <p:cNvPr id="4" name="Right Arrow 3"/>
          <p:cNvSpPr/>
          <p:nvPr/>
        </p:nvSpPr>
        <p:spPr>
          <a:xfrm>
            <a:off x="223818" y="1572004"/>
            <a:ext cx="301894" cy="291498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208203" y="2015902"/>
            <a:ext cx="301894" cy="291498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223818" y="2380274"/>
            <a:ext cx="301894" cy="291498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202998" y="4156732"/>
            <a:ext cx="301894" cy="291498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202998" y="4527756"/>
            <a:ext cx="301894" cy="291498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>
            <a:off x="202998" y="6038545"/>
            <a:ext cx="301894" cy="291498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716469" y="3029492"/>
            <a:ext cx="1184822" cy="394785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716468" y="6330043"/>
            <a:ext cx="1184822" cy="394785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415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/>
          </a:p>
          <a:p>
            <a:r>
              <a:rPr lang="en-US" dirty="0"/>
              <a:t>How do we design a flexible chip?</a:t>
            </a:r>
          </a:p>
          <a:p>
            <a:pPr lvl="1"/>
            <a:r>
              <a:rPr lang="en-US" dirty="0"/>
              <a:t>The RMT switch model</a:t>
            </a:r>
          </a:p>
          <a:p>
            <a:pPr lvl="1"/>
            <a:r>
              <a:rPr lang="en-US" dirty="0"/>
              <a:t>Bring processing close to the memories: </a:t>
            </a:r>
          </a:p>
          <a:p>
            <a:pPr lvl="2"/>
            <a:r>
              <a:rPr lang="en-US" dirty="0"/>
              <a:t>pipeline of many stages</a:t>
            </a:r>
          </a:p>
          <a:p>
            <a:pPr lvl="1"/>
            <a:r>
              <a:rPr lang="en-US" dirty="0"/>
              <a:t>Bring the processing to the wires: </a:t>
            </a:r>
          </a:p>
          <a:p>
            <a:pPr lvl="2"/>
            <a:r>
              <a:rPr lang="en-US" dirty="0"/>
              <a:t>224 action CPUs per stage</a:t>
            </a:r>
          </a:p>
          <a:p>
            <a:r>
              <a:rPr lang="en-US" dirty="0"/>
              <a:t>How much does it cost?</a:t>
            </a:r>
          </a:p>
          <a:p>
            <a:pPr lvl="1"/>
            <a:r>
              <a:rPr lang="en-US" dirty="0"/>
              <a:t>15%</a:t>
            </a:r>
          </a:p>
          <a:p>
            <a:r>
              <a:rPr lang="en-US" dirty="0"/>
              <a:t>Lots of the details how we designed this in 28nm CMOS are in the paper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D96D-3F5C-E948-A9F0-6481128465F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580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125734" cy="4525963"/>
          </a:xfrm>
        </p:spPr>
        <p:txBody>
          <a:bodyPr>
            <a:normAutofit/>
          </a:bodyPr>
          <a:lstStyle/>
          <a:p>
            <a:r>
              <a:rPr lang="en-US" sz="2400" b="1" dirty="0"/>
              <a:t>Conventional switch chips are inflexible</a:t>
            </a:r>
          </a:p>
          <a:p>
            <a:r>
              <a:rPr lang="en-US" sz="2400" dirty="0"/>
              <a:t>SDN demands flexibility…sounds expensive…</a:t>
            </a:r>
          </a:p>
          <a:p>
            <a:r>
              <a:rPr lang="en-US" sz="2400" dirty="0"/>
              <a:t>How do we do it: The RMT switch model</a:t>
            </a:r>
          </a:p>
          <a:p>
            <a:r>
              <a:rPr lang="en-US" sz="2400" dirty="0"/>
              <a:t>Flexibility costs less than 15%</a:t>
            </a:r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D96D-3F5C-E948-A9F0-6481128465F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410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Fixed function switch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8000" y="6875784"/>
            <a:ext cx="8229600" cy="45259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03450" y="6398550"/>
            <a:ext cx="258624" cy="307777"/>
          </a:xfrm>
        </p:spPr>
        <p:txBody>
          <a:bodyPr/>
          <a:lstStyle/>
          <a:p>
            <a:fld id="{D5B0D96D-3F5C-E948-A9F0-6481128465F5}" type="slidenum">
              <a:rPr lang="en-US" smtClean="0"/>
              <a:t>4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5C17184-B950-9CED-E7B5-30ECEAA2A2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734" y="1601843"/>
            <a:ext cx="8937266" cy="3642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971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if you need flexibility?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Flexibility to:</a:t>
            </a:r>
          </a:p>
          <a:p>
            <a:pPr lvl="1"/>
            <a:r>
              <a:rPr lang="en-US" dirty="0"/>
              <a:t>Add a new header field</a:t>
            </a:r>
          </a:p>
          <a:p>
            <a:pPr lvl="1"/>
            <a:r>
              <a:rPr lang="en-US" dirty="0"/>
              <a:t>Specify the number, topology, widths, and depths of match tables</a:t>
            </a:r>
          </a:p>
          <a:p>
            <a:pPr lvl="1"/>
            <a:r>
              <a:rPr lang="en-US" dirty="0"/>
              <a:t>Add a new table</a:t>
            </a:r>
          </a:p>
          <a:p>
            <a:pPr lvl="1"/>
            <a:r>
              <a:rPr lang="en-US" dirty="0"/>
              <a:t>Add a different action</a:t>
            </a:r>
          </a:p>
          <a:p>
            <a:pPr lvl="1"/>
            <a:r>
              <a:rPr lang="en-US" dirty="0"/>
              <a:t>......</a:t>
            </a:r>
          </a:p>
          <a:p>
            <a:r>
              <a:rPr lang="en-US" dirty="0"/>
              <a:t>SDN accentuates the need for flexibility</a:t>
            </a:r>
          </a:p>
          <a:p>
            <a:pPr lvl="1"/>
            <a:r>
              <a:rPr lang="en-US" dirty="0"/>
              <a:t>Gives programmatic control to control plane, expects to be able to use flexibility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D96D-3F5C-E948-A9F0-6481128465F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521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SDN want?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Multiple stages of match-action</a:t>
            </a:r>
          </a:p>
          <a:p>
            <a:pPr lvl="1"/>
            <a:r>
              <a:rPr lang="en-US" dirty="0"/>
              <a:t>Flexible allocation</a:t>
            </a:r>
          </a:p>
          <a:p>
            <a:r>
              <a:rPr lang="en-US" dirty="0"/>
              <a:t>Flexible actions</a:t>
            </a:r>
          </a:p>
          <a:p>
            <a:r>
              <a:rPr lang="en-US" dirty="0"/>
              <a:t>Flexible header fields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D96D-3F5C-E948-A9F0-6481128465F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3766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We Set Out To Learn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do I design a flexible switch chip?</a:t>
            </a:r>
          </a:p>
          <a:p>
            <a:r>
              <a:rPr lang="en-US" dirty="0"/>
              <a:t>What does the flexibility cost?</a:t>
            </a:r>
          </a:p>
          <a:p>
            <a:endParaRPr lang="en-US" dirty="0"/>
          </a:p>
          <a:p>
            <a:pPr lvl="1"/>
            <a:r>
              <a:rPr lang="en-US" dirty="0"/>
              <a:t>Balance the flexibility and speed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D96D-3F5C-E948-A9F0-6481128465F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41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125734" cy="4525963"/>
          </a:xfrm>
        </p:spPr>
        <p:txBody>
          <a:bodyPr>
            <a:normAutofit/>
          </a:bodyPr>
          <a:lstStyle/>
          <a:p>
            <a:r>
              <a:rPr lang="en-US" sz="2400" dirty="0"/>
              <a:t>Conventional switch chip are inflexible</a:t>
            </a:r>
          </a:p>
          <a:p>
            <a:r>
              <a:rPr lang="en-US" sz="2400" dirty="0"/>
              <a:t>SDN demands flexibility…sounds expensive…</a:t>
            </a:r>
          </a:p>
          <a:p>
            <a:r>
              <a:rPr lang="en-US" sz="2400" dirty="0">
                <a:solidFill>
                  <a:srgbClr val="FF0000"/>
                </a:solidFill>
              </a:rPr>
              <a:t>How do we do it: The RMT switch model</a:t>
            </a:r>
          </a:p>
          <a:p>
            <a:r>
              <a:rPr lang="en-US" sz="2400" dirty="0"/>
              <a:t>Flexibility costs less than 15%</a:t>
            </a:r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D96D-3F5C-E948-A9F0-6481128465F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1443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BB85D-BC6B-0694-8A73-EB3F43CA2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RMT 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CFF548-11DA-BE62-65F2-7E5BF83C7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D96D-3F5C-E948-A9F0-6481128465F5}" type="slidenum">
              <a:rPr lang="en-US" smtClean="0"/>
              <a:t>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A9D71A-007B-2AF0-F317-D913B2FEB1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512" y="2128665"/>
            <a:ext cx="8702976" cy="260066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3BDC76E-1E46-DE47-9E66-126F7FD2E095}"/>
              </a:ext>
            </a:extLst>
          </p:cNvPr>
          <p:cNvSpPr txBox="1"/>
          <p:nvPr/>
        </p:nvSpPr>
        <p:spPr>
          <a:xfrm>
            <a:off x="457200" y="5589767"/>
            <a:ext cx="868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Very long instruction word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(</a:t>
            </a:r>
            <a:r>
              <a:rPr lang="en-US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VLIW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): </a:t>
            </a:r>
            <a:r>
              <a:rPr lang="en-US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</a:rPr>
              <a:t>instruction set architectures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designed to exploit </a:t>
            </a:r>
            <a:r>
              <a:rPr lang="en-US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</a:rPr>
              <a:t>instruction level parallelism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(ILP) 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6777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24487</TotalTime>
  <Words>1163</Words>
  <Application>Microsoft Office PowerPoint</Application>
  <PresentationFormat>On-screen Show (4:3)</PresentationFormat>
  <Paragraphs>321</Paragraphs>
  <Slides>26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Office Theme</vt:lpstr>
      <vt:lpstr>1_Office Theme</vt:lpstr>
      <vt:lpstr>CSE5095-002: Topics in Software Defined Networking</vt:lpstr>
      <vt:lpstr>Forwarding Metamorphosis:  Fast Programmable Match-Action Processing in Hardware for SDN   Pat Bosshart, Glen Gibb, Hun-Seok Kim,  George Varghese, Nick McKeown, Martin Izzard, Fernando Mujica, Mark Horowitz   Texas Instruments, Stanford University, Microsoft  </vt:lpstr>
      <vt:lpstr>Outline</vt:lpstr>
      <vt:lpstr>Fixed function switch</vt:lpstr>
      <vt:lpstr>What if you need flexibility?</vt:lpstr>
      <vt:lpstr>What does SDN want?</vt:lpstr>
      <vt:lpstr>What We Set Out To Learn</vt:lpstr>
      <vt:lpstr>Outline</vt:lpstr>
      <vt:lpstr>RMT model</vt:lpstr>
      <vt:lpstr>RMT model</vt:lpstr>
      <vt:lpstr>The RMT Abstract Model</vt:lpstr>
      <vt:lpstr>Arbitrary Fields: The Parse Graph</vt:lpstr>
      <vt:lpstr>Arbitrary Fields: The Parse Graph</vt:lpstr>
      <vt:lpstr>Reconfigurable Match Tables: The Table Graph</vt:lpstr>
      <vt:lpstr>Changes to Parse Graph and Table Graph</vt:lpstr>
      <vt:lpstr>Performance V.S. Flexibility</vt:lpstr>
      <vt:lpstr>How We Did It</vt:lpstr>
      <vt:lpstr>RMT Logical to Physical Table Mapping</vt:lpstr>
      <vt:lpstr>TCAM</vt:lpstr>
      <vt:lpstr>Action Processing Model</vt:lpstr>
      <vt:lpstr>PowerPoint Presentation</vt:lpstr>
      <vt:lpstr>Our Switch Design</vt:lpstr>
      <vt:lpstr>Outline</vt:lpstr>
      <vt:lpstr>Cost of Configurability: Comparison with Conventional Switch</vt:lpstr>
      <vt:lpstr>Chip  Comparison with Fixed Function Switches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Forwarding Metamorphosis:  Fast Programmable Match-Action Processing in Hardware for SDN</dc:title>
  <dc:creator>Patrick Bosshart</dc:creator>
  <cp:lastModifiedBy>Wang, Minmei</cp:lastModifiedBy>
  <cp:revision>229</cp:revision>
  <dcterms:created xsi:type="dcterms:W3CDTF">2013-07-25T23:52:10Z</dcterms:created>
  <dcterms:modified xsi:type="dcterms:W3CDTF">2022-09-20T00:29:19Z</dcterms:modified>
</cp:coreProperties>
</file>